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7"/>
  </p:notesMasterIdLst>
  <p:handoutMasterIdLst>
    <p:handoutMasterId r:id="rId68"/>
  </p:handoutMasterIdLst>
  <p:sldIdLst>
    <p:sldId id="342" r:id="rId3"/>
    <p:sldId id="256" r:id="rId4"/>
    <p:sldId id="257" r:id="rId5"/>
    <p:sldId id="269" r:id="rId6"/>
    <p:sldId id="262" r:id="rId7"/>
    <p:sldId id="344" r:id="rId8"/>
    <p:sldId id="264" r:id="rId9"/>
    <p:sldId id="274" r:id="rId10"/>
    <p:sldId id="265" r:id="rId11"/>
    <p:sldId id="275" r:id="rId12"/>
    <p:sldId id="272" r:id="rId13"/>
    <p:sldId id="270" r:id="rId14"/>
    <p:sldId id="273" r:id="rId15"/>
    <p:sldId id="266" r:id="rId16"/>
    <p:sldId id="276" r:id="rId17"/>
    <p:sldId id="277" r:id="rId18"/>
    <p:sldId id="279" r:id="rId19"/>
    <p:sldId id="278" r:id="rId20"/>
    <p:sldId id="267" r:id="rId21"/>
    <p:sldId id="284" r:id="rId22"/>
    <p:sldId id="280" r:id="rId23"/>
    <p:sldId id="286" r:id="rId24"/>
    <p:sldId id="285" r:id="rId25"/>
    <p:sldId id="292" r:id="rId26"/>
    <p:sldId id="282" r:id="rId27"/>
    <p:sldId id="290" r:id="rId28"/>
    <p:sldId id="293" r:id="rId29"/>
    <p:sldId id="294" r:id="rId30"/>
    <p:sldId id="291" r:id="rId31"/>
    <p:sldId id="271" r:id="rId32"/>
    <p:sldId id="287" r:id="rId33"/>
    <p:sldId id="295" r:id="rId34"/>
    <p:sldId id="296" r:id="rId35"/>
    <p:sldId id="288" r:id="rId36"/>
    <p:sldId id="308" r:id="rId37"/>
    <p:sldId id="310" r:id="rId38"/>
    <p:sldId id="311" r:id="rId39"/>
    <p:sldId id="312" r:id="rId40"/>
    <p:sldId id="316" r:id="rId41"/>
    <p:sldId id="317" r:id="rId42"/>
    <p:sldId id="297" r:id="rId43"/>
    <p:sldId id="305" r:id="rId44"/>
    <p:sldId id="306" r:id="rId45"/>
    <p:sldId id="320" r:id="rId46"/>
    <p:sldId id="322" r:id="rId47"/>
    <p:sldId id="307" r:id="rId48"/>
    <p:sldId id="323" r:id="rId49"/>
    <p:sldId id="298" r:id="rId50"/>
    <p:sldId id="289" r:id="rId51"/>
    <p:sldId id="325" r:id="rId52"/>
    <p:sldId id="324" r:id="rId53"/>
    <p:sldId id="283" r:id="rId54"/>
    <p:sldId id="299" r:id="rId55"/>
    <p:sldId id="303" r:id="rId56"/>
    <p:sldId id="326" r:id="rId57"/>
    <p:sldId id="327" r:id="rId58"/>
    <p:sldId id="328" r:id="rId59"/>
    <p:sldId id="329" r:id="rId60"/>
    <p:sldId id="330" r:id="rId61"/>
    <p:sldId id="331" r:id="rId62"/>
    <p:sldId id="332" r:id="rId63"/>
    <p:sldId id="334" r:id="rId64"/>
    <p:sldId id="335" r:id="rId65"/>
    <p:sldId id="304" r:id="rId66"/>
  </p:sldIdLst>
  <p:sldSz cx="12192000" cy="6858000"/>
  <p:notesSz cx="6858000" cy="9144000"/>
  <p:embeddedFontLst>
    <p:embeddedFont>
      <p:font typeface="嗷呜嗷呜心有萌虎" panose="02000503000000000000" charset="-122"/>
      <p:regular r:id="rId72"/>
    </p:embeddedFont>
    <p:embeddedFont>
      <p:font typeface="华文楷体" panose="02010600040101010101" charset="-122"/>
      <p:regular r:id="rId73"/>
    </p:embeddedFont>
    <p:embeddedFont>
      <p:font typeface="方正可爱得可爱" panose="02010600010101010101" charset="-122"/>
      <p:regular r:id="rId74"/>
    </p:embeddedFont>
    <p:embeddedFont>
      <p:font typeface="字体管家棉花糖" panose="00020600040101010101" charset="-122"/>
      <p:regular r:id="rId75"/>
    </p:embeddedFont>
    <p:embeddedFont>
      <p:font typeface="方正楷体_GB2312" panose="02000000000000000000" charset="-122"/>
      <p:regular r:id="rId76"/>
    </p:embeddedFont>
    <p:embeddedFont>
      <p:font typeface="MiSans Semibold" panose="00000700000000000000" charset="-122"/>
      <p:bold r:id="rId77"/>
    </p:embeddedFont>
    <p:embeddedFont>
      <p:font typeface="Calibri" panose="020F0502020204030204" charset="0"/>
      <p:regular r:id="rId78"/>
      <p:bold r:id="rId79"/>
      <p:italic r:id="rId80"/>
      <p:boldItalic r:id="rId81"/>
    </p:embeddedFont>
    <p:embeddedFont>
      <p:font typeface="Calibri" panose="020F0502020204030204"/>
      <p:regular r:id="rId82"/>
      <p:bold r:id="rId83"/>
      <p:italic r:id="rId84"/>
      <p:boldItalic r:id="rId85"/>
    </p:embeddedFont>
    <p:embeddedFont>
      <p:font typeface="微软雅黑" panose="020B0503020204020204" charset="-122"/>
      <p:regular r:id="rId86"/>
    </p:embeddedFont>
    <p:embeddedFont>
      <p:font typeface="方正楷体简体" panose="02000000000000000000" charset="-122"/>
      <p:regular r:id="rId87"/>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0070C0"/>
    <a:srgbClr val="5C64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6" d="100"/>
          <a:sy n="116" d="100"/>
        </p:scale>
        <p:origin x="336" y="108"/>
      </p:cViewPr>
      <p:guideLst>
        <p:guide orient="horz" pos="2172"/>
        <p:guide pos="384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7" Type="http://schemas.openxmlformats.org/officeDocument/2006/relationships/font" Target="fonts/font16.fntdata"/><Relationship Id="rId86" Type="http://schemas.openxmlformats.org/officeDocument/2006/relationships/font" Target="fonts/font15.fntdata"/><Relationship Id="rId85" Type="http://schemas.openxmlformats.org/officeDocument/2006/relationships/font" Target="fonts/font14.fntdata"/><Relationship Id="rId84" Type="http://schemas.openxmlformats.org/officeDocument/2006/relationships/font" Target="fonts/font13.fntdata"/><Relationship Id="rId83" Type="http://schemas.openxmlformats.org/officeDocument/2006/relationships/font" Target="fonts/font12.fntdata"/><Relationship Id="rId82" Type="http://schemas.openxmlformats.org/officeDocument/2006/relationships/font" Target="fonts/font11.fntdata"/><Relationship Id="rId81" Type="http://schemas.openxmlformats.org/officeDocument/2006/relationships/font" Target="fonts/font10.fntdata"/><Relationship Id="rId80" Type="http://schemas.openxmlformats.org/officeDocument/2006/relationships/font" Target="fonts/font9.fntdata"/><Relationship Id="rId8" Type="http://schemas.openxmlformats.org/officeDocument/2006/relationships/slide" Target="slides/slide6.xml"/><Relationship Id="rId79" Type="http://schemas.openxmlformats.org/officeDocument/2006/relationships/font" Target="fonts/font8.fntdata"/><Relationship Id="rId78" Type="http://schemas.openxmlformats.org/officeDocument/2006/relationships/font" Target="fonts/font7.fntdata"/><Relationship Id="rId77" Type="http://schemas.openxmlformats.org/officeDocument/2006/relationships/font" Target="fonts/font6.fntdata"/><Relationship Id="rId76" Type="http://schemas.openxmlformats.org/officeDocument/2006/relationships/font" Target="fonts/font5.fntdata"/><Relationship Id="rId75" Type="http://schemas.openxmlformats.org/officeDocument/2006/relationships/font" Target="fonts/font4.fntdata"/><Relationship Id="rId74" Type="http://schemas.openxmlformats.org/officeDocument/2006/relationships/font" Target="fonts/font3.fntdata"/><Relationship Id="rId73" Type="http://schemas.openxmlformats.org/officeDocument/2006/relationships/font" Target="fonts/font2.fntdata"/><Relationship Id="rId72" Type="http://schemas.openxmlformats.org/officeDocument/2006/relationships/font" Target="fonts/font1.fntdata"/><Relationship Id="rId71" Type="http://schemas.openxmlformats.org/officeDocument/2006/relationships/tableStyles" Target="tableStyles.xml"/><Relationship Id="rId70" Type="http://schemas.openxmlformats.org/officeDocument/2006/relationships/viewProps" Target="viewProps.xml"/><Relationship Id="rId7" Type="http://schemas.openxmlformats.org/officeDocument/2006/relationships/slide" Target="slides/slide5.xml"/><Relationship Id="rId69" Type="http://schemas.openxmlformats.org/officeDocument/2006/relationships/presProps" Target="presProps.xml"/><Relationship Id="rId68" Type="http://schemas.openxmlformats.org/officeDocument/2006/relationships/handoutMaster" Target="handoutMasters/handoutMaster1.xml"/><Relationship Id="rId67" Type="http://schemas.openxmlformats.org/officeDocument/2006/relationships/notesMaster" Target="notesMasters/notesMaster1.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页面">
    <p:bg>
      <p:bgPr>
        <a:solidFill>
          <a:srgbClr val="5C64FE"/>
        </a:solidFill>
        <a:effectLst/>
      </p:bgPr>
    </p:bg>
    <p:spTree>
      <p:nvGrpSpPr>
        <p:cNvPr id="1" name=""/>
        <p:cNvGrpSpPr/>
        <p:nvPr/>
      </p:nvGrpSpPr>
      <p:grpSpPr>
        <a:xfrm>
          <a:off x="0" y="0"/>
          <a:ext cx="0" cy="0"/>
          <a:chOff x="0" y="0"/>
          <a:chExt cx="0" cy="0"/>
        </a:xfrm>
      </p:grpSpPr>
      <p:sp>
        <p:nvSpPr>
          <p:cNvPr id="5" name="流程图: 离页连接符 4"/>
          <p:cNvSpPr/>
          <p:nvPr userDrawn="1"/>
        </p:nvSpPr>
        <p:spPr>
          <a:xfrm>
            <a:off x="0" y="-1"/>
            <a:ext cx="12192000" cy="5889759"/>
          </a:xfrm>
          <a:prstGeom prst="flowChartOffpageConnector">
            <a:avLst/>
          </a:prstGeom>
          <a:solidFill>
            <a:srgbClr val="F6CB4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矩形: 圆角 2"/>
          <p:cNvSpPr/>
          <p:nvPr userDrawn="1"/>
        </p:nvSpPr>
        <p:spPr>
          <a:xfrm>
            <a:off x="388838" y="367507"/>
            <a:ext cx="11522075" cy="6224587"/>
          </a:xfrm>
          <a:prstGeom prst="roundRect">
            <a:avLst>
              <a:gd name="adj" fmla="val 7122"/>
            </a:avLst>
          </a:prstGeom>
          <a:solidFill>
            <a:srgbClr val="020046"/>
          </a:solidFill>
          <a:ln>
            <a:solidFill>
              <a:srgbClr val="0200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矩形: 圆角 3"/>
          <p:cNvSpPr/>
          <p:nvPr userDrawn="1"/>
        </p:nvSpPr>
        <p:spPr>
          <a:xfrm>
            <a:off x="334963" y="316707"/>
            <a:ext cx="11522075" cy="6224587"/>
          </a:xfrm>
          <a:prstGeom prst="roundRect">
            <a:avLst>
              <a:gd name="adj" fmla="val 7122"/>
            </a:avLst>
          </a:prstGeom>
          <a:solidFill>
            <a:schemeClr val="bg1"/>
          </a:solidFill>
          <a:ln>
            <a:solidFill>
              <a:srgbClr val="0200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tags" Target="../tags/tag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tags" Target="../tags/tag5.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8.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11.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12.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13.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14.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jpeg"/><Relationship Id="rId2" Type="http://schemas.openxmlformats.org/officeDocument/2006/relationships/tags" Target="../tags/tag2.xml"/><Relationship Id="rId1" Type="http://schemas.openxmlformats.org/officeDocument/2006/relationships/tags" Target="../tags/tag1.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5.png"/><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pic>
        <p:nvPicPr>
          <p:cNvPr id="2" name="图片 6" descr="logo横版 png"/>
          <p:cNvPicPr>
            <a:picLocks noChangeAspect="1"/>
          </p:cNvPicPr>
          <p:nvPr userDrawn="1"/>
        </p:nvPicPr>
        <p:blipFill>
          <a:blip r:embed="rId3"/>
          <a:stretch>
            <a:fillRect/>
          </a:stretch>
        </p:blipFill>
        <p:spPr>
          <a:xfrm>
            <a:off x="11477625" y="82550"/>
            <a:ext cx="608013" cy="642938"/>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35" y="0"/>
            <a:ext cx="12192635" cy="6858635"/>
          </a:xfrm>
          <a:prstGeom prst="rect">
            <a:avLst/>
          </a:prstGeom>
          <a:solidFill>
            <a:srgbClr val="5C64F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nvSpPr>
        <p:spPr>
          <a:xfrm>
            <a:off x="231775" y="230505"/>
            <a:ext cx="11755120" cy="6433820"/>
          </a:xfrm>
          <a:prstGeom prst="roundRect">
            <a:avLst>
              <a:gd name="adj" fmla="val 1001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文本框 4"/>
          <p:cNvSpPr txBox="1"/>
          <p:nvPr/>
        </p:nvSpPr>
        <p:spPr>
          <a:xfrm>
            <a:off x="728980" y="369570"/>
            <a:ext cx="5080000" cy="498475"/>
          </a:xfrm>
          <a:prstGeom prst="rect">
            <a:avLst/>
          </a:prstGeom>
        </p:spPr>
        <p:txBody>
          <a:bodyPr>
            <a:noAutofit/>
          </a:bodyPr>
          <a:p>
            <a:pPr marL="0" indent="0" algn="just" defTabSz="266700">
              <a:lnSpc>
                <a:spcPts val="1500"/>
              </a:lnSpc>
              <a:spcBef>
                <a:spcPct val="0"/>
              </a:spcBef>
              <a:spcAft>
                <a:spcPct val="0"/>
              </a:spcAft>
            </a:pPr>
            <a:r>
              <a:rPr lang="zh-CN" altLang="en-US" sz="2400">
                <a:latin typeface="Times New Roman" panose="02020603050405020304"/>
                <a:ea typeface="方正楷体_GB2312" panose="02000000000000000000" charset="-122"/>
              </a:rPr>
              <a:t>浙江高考续写真题回顾</a:t>
            </a:r>
            <a:endParaRPr lang="zh-CN" altLang="en-US" sz="2400">
              <a:latin typeface="Times New Roman" panose="02020603050405020304"/>
              <a:ea typeface="方正楷体_GB2312" panose="02000000000000000000" charset="-122"/>
            </a:endParaRPr>
          </a:p>
        </p:txBody>
      </p:sp>
      <p:graphicFrame>
        <p:nvGraphicFramePr>
          <p:cNvPr id="6" name="表格 5"/>
          <p:cNvGraphicFramePr/>
          <p:nvPr/>
        </p:nvGraphicFramePr>
        <p:xfrm>
          <a:off x="348615" y="735330"/>
          <a:ext cx="11530965" cy="10400665"/>
        </p:xfrm>
        <a:graphic>
          <a:graphicData uri="http://schemas.openxmlformats.org/drawingml/2006/table">
            <a:tbl>
              <a:tblPr/>
              <a:tblGrid>
                <a:gridCol w="1298575"/>
                <a:gridCol w="2559685"/>
                <a:gridCol w="1848485"/>
                <a:gridCol w="2630170"/>
                <a:gridCol w="3194050"/>
              </a:tblGrid>
              <a:tr h="365760">
                <a:tc gridSpan="5">
                  <a:txBody>
                    <a:bodyPr/>
                    <a:p>
                      <a:pPr marL="0" indent="2667000" algn="just">
                        <a:spcBef>
                          <a:spcPct val="0"/>
                        </a:spcBef>
                        <a:spcAft>
                          <a:spcPct val="0"/>
                        </a:spcAft>
                      </a:pPr>
                      <a:r>
                        <a:rPr lang="zh-CN" sz="2400">
                          <a:latin typeface="Calibri" panose="020F0502020204030204"/>
                          <a:ea typeface="宋体" panose="02010600030101010101" pitchFamily="2" charset="-122"/>
                        </a:rPr>
                        <a:t>浙江高考续写</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E3F2D9"/>
                    </a:solidFill>
                  </a:tcPr>
                </a:tc>
                <a:tc hMerge="1">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cPr>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r>
              <a:tr h="606425">
                <a:tc>
                  <a:txBody>
                    <a:bodyPr/>
                    <a:p>
                      <a:pPr marL="0" indent="0" algn="just">
                        <a:spcBef>
                          <a:spcPct val="0"/>
                        </a:spcBef>
                        <a:spcAft>
                          <a:spcPct val="0"/>
                        </a:spcAft>
                      </a:pPr>
                      <a:r>
                        <a:rPr lang="zh-CN" sz="2400">
                          <a:latin typeface="Calibri" panose="020F0502020204030204"/>
                          <a:ea typeface="宋体" panose="02010600030101010101" pitchFamily="2" charset="-122"/>
                        </a:rPr>
                        <a:t>卷次</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9DBDF"/>
                    </a:solidFill>
                  </a:tcPr>
                </a:tc>
                <a:tc>
                  <a:txBody>
                    <a:bodyPr/>
                    <a:p>
                      <a:pPr marL="0" indent="533400" algn="just">
                        <a:spcBef>
                          <a:spcPct val="0"/>
                        </a:spcBef>
                        <a:spcAft>
                          <a:spcPct val="0"/>
                        </a:spcAft>
                      </a:pPr>
                      <a:r>
                        <a:rPr lang="zh-CN" sz="2400">
                          <a:latin typeface="Calibri" panose="020F0502020204030204"/>
                          <a:ea typeface="宋体" panose="02010600030101010101" pitchFamily="2" charset="-122"/>
                        </a:rPr>
                        <a:t>梗概</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9DBDF"/>
                    </a:solidFill>
                  </a:tcPr>
                </a:tc>
                <a:tc>
                  <a:txBody>
                    <a:bodyPr/>
                    <a:p>
                      <a:pPr marL="0" indent="266700" algn="just">
                        <a:spcBef>
                          <a:spcPct val="0"/>
                        </a:spcBef>
                        <a:spcAft>
                          <a:spcPct val="0"/>
                        </a:spcAft>
                      </a:pPr>
                      <a:r>
                        <a:rPr lang="zh-CN" sz="2400">
                          <a:latin typeface="Calibri" panose="020F0502020204030204"/>
                          <a:ea typeface="宋体" panose="02010600030101010101" pitchFamily="2" charset="-122"/>
                        </a:rPr>
                        <a:t>类别</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9DBDF"/>
                    </a:solidFill>
                  </a:tcPr>
                </a:tc>
                <a:tc>
                  <a:txBody>
                    <a:bodyPr/>
                    <a:p>
                      <a:pPr marL="0" indent="266700" algn="just">
                        <a:spcBef>
                          <a:spcPct val="0"/>
                        </a:spcBef>
                        <a:spcAft>
                          <a:spcPct val="0"/>
                        </a:spcAft>
                      </a:pPr>
                      <a:r>
                        <a:rPr lang="zh-CN" sz="2400">
                          <a:latin typeface="Calibri" panose="020F0502020204030204"/>
                          <a:ea typeface="宋体" panose="02010600030101010101" pitchFamily="2" charset="-122"/>
                        </a:rPr>
                        <a:t>主题语境</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9DBDF"/>
                    </a:solidFill>
                  </a:tcPr>
                </a:tc>
                <a:tc>
                  <a:txBody>
                    <a:bodyPr/>
                    <a:p>
                      <a:pPr marL="0" indent="400050" algn="just">
                        <a:spcBef>
                          <a:spcPct val="0"/>
                        </a:spcBef>
                        <a:spcAft>
                          <a:spcPct val="0"/>
                        </a:spcAft>
                      </a:pPr>
                      <a:r>
                        <a:rPr lang="zh-CN" sz="2400">
                          <a:latin typeface="Calibri" panose="020F0502020204030204"/>
                          <a:ea typeface="宋体" panose="02010600030101010101" pitchFamily="2" charset="-122"/>
                        </a:rPr>
                        <a:t>主题意义</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9DBDF"/>
                    </a:solidFill>
                  </a:tcPr>
                </a:tc>
              </a:tr>
              <a:tr h="909955">
                <a:tc>
                  <a:txBody>
                    <a:bodyPr/>
                    <a:p>
                      <a:pPr marL="0" indent="0" algn="just">
                        <a:spcBef>
                          <a:spcPct val="0"/>
                        </a:spcBef>
                        <a:spcAft>
                          <a:spcPct val="0"/>
                        </a:spcAft>
                      </a:pPr>
                      <a:r>
                        <a:rPr lang="en-US" altLang="zh-CN" sz="2400">
                          <a:latin typeface="Calibri" panose="020F0502020204030204"/>
                          <a:ea typeface="Calibri" panose="020F0502020204030204"/>
                        </a:rPr>
                        <a:t>2024.6</a:t>
                      </a:r>
                      <a:endParaRPr lang="en-US" altLang="zh-CN" sz="2400">
                        <a:latin typeface="Calibri" panose="020F0502020204030204"/>
                        <a:ea typeface="Calibri" panose="020F0502020204030204"/>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E3F2D9"/>
                    </a:solid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我遇到善良的出租车司机</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问题解决类</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人与人（生人）</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互帮互助，和谐社会</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1516380">
                <a:tc>
                  <a:txBody>
                    <a:bodyPr/>
                    <a:p>
                      <a:pPr marL="0" indent="0" algn="just">
                        <a:spcBef>
                          <a:spcPct val="0"/>
                        </a:spcBef>
                        <a:spcAft>
                          <a:spcPct val="0"/>
                        </a:spcAft>
                      </a:pPr>
                      <a:r>
                        <a:rPr lang="en-US" altLang="zh-CN" sz="2400">
                          <a:latin typeface="Calibri" panose="020F0502020204030204"/>
                          <a:ea typeface="Calibri" panose="020F0502020204030204"/>
                        </a:rPr>
                        <a:t>2025.1</a:t>
                      </a:r>
                      <a:endParaRPr lang="en-US" altLang="zh-CN" sz="2400">
                        <a:latin typeface="Calibri" panose="020F0502020204030204"/>
                        <a:ea typeface="Calibri" panose="020F0502020204030204"/>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E3F2D9"/>
                    </a:solid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少年</a:t>
                      </a:r>
                      <a:r>
                        <a:rPr lang="en-US" altLang="zh-CN" sz="2400">
                          <a:latin typeface="Calibri" panose="020F0502020204030204"/>
                          <a:ea typeface="Calibri" panose="020F0502020204030204"/>
                        </a:rPr>
                        <a:t>Kevin </a:t>
                      </a:r>
                      <a:r>
                        <a:rPr lang="zh-CN" sz="2400">
                          <a:latin typeface="Calibri" panose="020F0502020204030204"/>
                          <a:ea typeface="宋体" panose="02010600030101010101" pitchFamily="2" charset="-122"/>
                        </a:rPr>
                        <a:t>发现陌生人闯入邻居家后报警并勇敢阻止</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问题解决类</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人与人（误解）</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解决疑问，知错就改</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1515745">
                <a:tc>
                  <a:txBody>
                    <a:bodyPr/>
                    <a:p>
                      <a:pPr marL="0" indent="0" algn="just">
                        <a:spcBef>
                          <a:spcPct val="0"/>
                        </a:spcBef>
                        <a:spcAft>
                          <a:spcPct val="0"/>
                        </a:spcAft>
                      </a:pPr>
                      <a:r>
                        <a:rPr lang="en-US" altLang="zh-CN" sz="2400">
                          <a:latin typeface="Calibri" panose="020F0502020204030204"/>
                          <a:ea typeface="Calibri" panose="020F0502020204030204"/>
                        </a:rPr>
                        <a:t>2025.6</a:t>
                      </a:r>
                      <a:endParaRPr lang="en-US" altLang="zh-CN" sz="2400">
                        <a:latin typeface="Calibri" panose="020F0502020204030204"/>
                        <a:ea typeface="Calibri" panose="020F0502020204030204"/>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E3F2D9"/>
                    </a:solid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家庭聚会时作者将兄弟家的狗拒之门外引发冲突。</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家庭冲突类</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人与人</a:t>
                      </a:r>
                      <a:r>
                        <a:rPr lang="en-US" altLang="zh-CN" sz="2400">
                          <a:latin typeface="Calibri" panose="020F0502020204030204"/>
                          <a:ea typeface="Calibri" panose="020F0502020204030204"/>
                        </a:rPr>
                        <a:t>/</a:t>
                      </a:r>
                      <a:r>
                        <a:rPr lang="zh-CN" sz="2400">
                          <a:latin typeface="Calibri" panose="020F0502020204030204"/>
                          <a:ea typeface="宋体" panose="02010600030101010101" pitchFamily="2" charset="-122"/>
                        </a:rPr>
                        <a:t>狗（家人）</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亲情中的理解与沟通</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731520">
                <a:tc>
                  <a:txBody>
                    <a:bodyPr/>
                    <a:p>
                      <a:pPr marL="0" indent="0" algn="just">
                        <a:spcBef>
                          <a:spcPct val="0"/>
                        </a:spcBef>
                        <a:spcAft>
                          <a:spcPct val="0"/>
                        </a:spcAft>
                      </a:pPr>
                      <a:r>
                        <a:rPr lang="en-US" altLang="zh-CN" sz="2400">
                          <a:latin typeface="Calibri" panose="020F0502020204030204"/>
                          <a:ea typeface="Calibri" panose="020F0502020204030204"/>
                        </a:rPr>
                        <a:t>2026.1</a:t>
                      </a:r>
                      <a:endParaRPr lang="en-US" altLang="zh-CN" sz="2400">
                        <a:latin typeface="Calibri" panose="020F0502020204030204"/>
                        <a:ea typeface="Calibri" panose="020F0502020204030204"/>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E3F2D9"/>
                    </a:solid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作者帮助警察驯服奶牛。</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问题解决类</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人与牛（解困）</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公民责任</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bl>
          </a:graphicData>
        </a:graphic>
      </p:graphicFrame>
      <p:pic>
        <p:nvPicPr>
          <p:cNvPr id="5124" name="图片 6" descr="logo横版 png"/>
          <p:cNvPicPr>
            <a:picLocks noChangeAspect="1"/>
          </p:cNvPicPr>
          <p:nvPr userDrawn="1"/>
        </p:nvPicPr>
        <p:blipFill>
          <a:blip r:embed="rId1"/>
          <a:stretch>
            <a:fillRect/>
          </a:stretch>
        </p:blipFill>
        <p:spPr>
          <a:xfrm>
            <a:off x="11477625" y="82550"/>
            <a:ext cx="608013" cy="642938"/>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35" y="0"/>
            <a:ext cx="12192635" cy="6858635"/>
          </a:xfrm>
          <a:prstGeom prst="rect">
            <a:avLst/>
          </a:prstGeom>
          <a:solidFill>
            <a:srgbClr val="5C64F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nvSpPr>
        <p:spPr>
          <a:xfrm>
            <a:off x="231775" y="230505"/>
            <a:ext cx="11755120" cy="6433820"/>
          </a:xfrm>
          <a:prstGeom prst="roundRect">
            <a:avLst>
              <a:gd name="adj" fmla="val 1001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nvSpPr>
        <p:spPr>
          <a:xfrm>
            <a:off x="644525" y="490855"/>
            <a:ext cx="11272520" cy="6433820"/>
          </a:xfrm>
          <a:prstGeom prst="rect">
            <a:avLst/>
          </a:prstGeom>
        </p:spPr>
        <p:txBody>
          <a:bodyPr>
            <a:noAutofit/>
          </a:bodyPr>
          <a:p>
            <a:pPr marL="0" algn="just" defTabSz="266700">
              <a:lnSpc>
                <a:spcPts val="1500"/>
              </a:lnSpc>
              <a:buClrTx/>
              <a:buSzTx/>
              <a:buFontTx/>
            </a:pPr>
            <a:endParaRPr lang="zh-CN" altLang="en-US" sz="2800" b="1">
              <a:latin typeface="Times New Roman" panose="02020603050405020304"/>
              <a:ea typeface="方正楷体_GB2312" panose="02000000000000000000" charset="-122"/>
            </a:endParaRPr>
          </a:p>
          <a:p>
            <a:pPr marL="0" algn="just" defTabSz="266700">
              <a:lnSpc>
                <a:spcPts val="1500"/>
              </a:lnSpc>
              <a:buClrTx/>
              <a:buSzTx/>
              <a:buFontTx/>
            </a:pPr>
            <a:r>
              <a:rPr lang="en-US" altLang="zh-CN" sz="2800" b="1">
                <a:latin typeface="Times New Roman" panose="02020603050405020304"/>
                <a:ea typeface="方正楷体_GB2312" panose="02000000000000000000" charset="-122"/>
              </a:rPr>
              <a:t>1.3 </a:t>
            </a:r>
            <a:r>
              <a:rPr lang="zh-CN" altLang="en-US" sz="2800" b="1">
                <a:latin typeface="Times New Roman" panose="02020603050405020304"/>
                <a:ea typeface="方正楷体_GB2312" panose="02000000000000000000" charset="-122"/>
              </a:rPr>
              <a:t>续写难点与失分点：</a:t>
            </a:r>
            <a:endParaRPr lang="zh-CN" altLang="en-US" sz="2800" b="1">
              <a:latin typeface="Times New Roman" panose="02020603050405020304"/>
              <a:ea typeface="方正楷体_GB2312" panose="02000000000000000000" charset="-122"/>
            </a:endParaRPr>
          </a:p>
          <a:p>
            <a:pPr marL="0" indent="0" algn="just" defTabSz="266700">
              <a:lnSpc>
                <a:spcPct val="100000"/>
              </a:lnSpc>
              <a:spcBef>
                <a:spcPct val="0"/>
              </a:spcBef>
              <a:spcAft>
                <a:spcPct val="0"/>
              </a:spcAft>
            </a:pPr>
            <a:r>
              <a:rPr lang="en-US" altLang="zh-CN" sz="2800" b="1">
                <a:solidFill>
                  <a:srgbClr val="0000FF"/>
                </a:solidFill>
                <a:latin typeface="Times New Roman" panose="02020603050405020304"/>
                <a:ea typeface="方正楷体_GB2312" panose="02000000000000000000" charset="-122"/>
              </a:rPr>
              <a:t>① </a:t>
            </a:r>
            <a:r>
              <a:rPr lang="zh-CN" altLang="en-US" sz="2800" b="1">
                <a:solidFill>
                  <a:srgbClr val="0000FF"/>
                </a:solidFill>
                <a:latin typeface="Times New Roman" panose="02020603050405020304"/>
                <a:ea typeface="方正楷体_GB2312" panose="02000000000000000000" charset="-122"/>
              </a:rPr>
              <a:t>人称时态混乱：</a:t>
            </a:r>
            <a:r>
              <a:rPr lang="zh-CN" altLang="en-US" sz="2800">
                <a:latin typeface="Times New Roman" panose="02020603050405020304"/>
                <a:ea typeface="方正楷体_GB2312" panose="02000000000000000000" charset="-122"/>
              </a:rPr>
              <a:t>原文第三</a:t>
            </a:r>
            <a:r>
              <a:rPr lang="zh-CN" altLang="en-US" sz="2800" b="1">
                <a:solidFill>
                  <a:schemeClr val="accent6">
                    <a:lumMod val="75000"/>
                  </a:schemeClr>
                </a:solidFill>
                <a:latin typeface="Times New Roman" panose="02020603050405020304"/>
                <a:ea typeface="方正楷体_GB2312" panose="02000000000000000000" charset="-122"/>
              </a:rPr>
              <a:t>人称误用</a:t>
            </a:r>
            <a:r>
              <a:rPr lang="zh-CN" altLang="en-US" sz="2800">
                <a:latin typeface="Times New Roman" panose="02020603050405020304"/>
                <a:ea typeface="方正楷体_GB2312" panose="02000000000000000000" charset="-122"/>
              </a:rPr>
              <a:t>第一人称，指代模糊，时态切换错乱</a:t>
            </a:r>
            <a:endParaRPr lang="zh-CN" altLang="en-US" sz="2800">
              <a:latin typeface="Times New Roman" panose="02020603050405020304"/>
              <a:ea typeface="方正楷体_GB2312" panose="02000000000000000000" charset="-122"/>
            </a:endParaRPr>
          </a:p>
          <a:p>
            <a:pPr marL="0" indent="0" algn="just" defTabSz="266700">
              <a:lnSpc>
                <a:spcPct val="100000"/>
              </a:lnSpc>
              <a:spcBef>
                <a:spcPct val="0"/>
              </a:spcBef>
              <a:spcAft>
                <a:spcPct val="0"/>
              </a:spcAft>
            </a:pPr>
            <a:r>
              <a:rPr lang="en-US" altLang="zh-CN" sz="2800" b="1">
                <a:solidFill>
                  <a:srgbClr val="0000FF"/>
                </a:solidFill>
                <a:latin typeface="Times New Roman" panose="02020603050405020304"/>
                <a:ea typeface="方正楷体_GB2312" panose="02000000000000000000" charset="-122"/>
              </a:rPr>
              <a:t>② </a:t>
            </a:r>
            <a:r>
              <a:rPr lang="zh-CN" altLang="en-US" sz="2800" b="1">
                <a:solidFill>
                  <a:srgbClr val="0000FF"/>
                </a:solidFill>
                <a:latin typeface="Times New Roman" panose="02020603050405020304"/>
                <a:ea typeface="方正楷体_GB2312" panose="02000000000000000000" charset="-122"/>
              </a:rPr>
              <a:t>伏笔呼应不足：</a:t>
            </a:r>
            <a:r>
              <a:rPr lang="zh-CN" altLang="en-US" sz="2800" b="1">
                <a:solidFill>
                  <a:schemeClr val="accent6">
                    <a:lumMod val="75000"/>
                  </a:schemeClr>
                </a:solidFill>
                <a:latin typeface="Times New Roman" panose="02020603050405020304"/>
                <a:ea typeface="方正楷体_GB2312" panose="02000000000000000000" charset="-122"/>
              </a:rPr>
              <a:t>未回扣原文关键线索</a:t>
            </a:r>
            <a:r>
              <a:rPr lang="zh-CN" altLang="en-US" sz="2800">
                <a:latin typeface="Times New Roman" panose="02020603050405020304"/>
                <a:ea typeface="方正楷体_GB2312" panose="02000000000000000000" charset="-122"/>
              </a:rPr>
              <a:t>，前后情节衔接脱节</a:t>
            </a:r>
            <a:endParaRPr lang="zh-CN" altLang="en-US" sz="2800">
              <a:latin typeface="Times New Roman" panose="02020603050405020304"/>
              <a:ea typeface="方正楷体_GB2312" panose="02000000000000000000" charset="-122"/>
            </a:endParaRPr>
          </a:p>
          <a:p>
            <a:pPr marL="0" indent="0" algn="just" defTabSz="266700">
              <a:lnSpc>
                <a:spcPct val="100000"/>
              </a:lnSpc>
              <a:spcBef>
                <a:spcPct val="0"/>
              </a:spcBef>
              <a:spcAft>
                <a:spcPct val="0"/>
              </a:spcAft>
            </a:pPr>
            <a:r>
              <a:rPr lang="en-US" altLang="zh-CN" sz="2800" b="1">
                <a:solidFill>
                  <a:srgbClr val="0000FF"/>
                </a:solidFill>
                <a:latin typeface="Times New Roman" panose="02020603050405020304"/>
                <a:ea typeface="方正楷体_GB2312" panose="02000000000000000000" charset="-122"/>
              </a:rPr>
              <a:t>③ </a:t>
            </a:r>
            <a:r>
              <a:rPr lang="zh-CN" altLang="en-US" sz="2800" b="1">
                <a:solidFill>
                  <a:srgbClr val="0000FF"/>
                </a:solidFill>
                <a:latin typeface="Times New Roman" panose="02020603050405020304"/>
                <a:ea typeface="方正楷体_GB2312" panose="02000000000000000000" charset="-122"/>
              </a:rPr>
              <a:t>情节逻辑违和：</a:t>
            </a:r>
            <a:r>
              <a:rPr lang="zh-CN" altLang="en-US" sz="2800" b="1">
                <a:solidFill>
                  <a:schemeClr val="accent6">
                    <a:lumMod val="75000"/>
                  </a:schemeClr>
                </a:solidFill>
                <a:latin typeface="Times New Roman" panose="02020603050405020304"/>
                <a:ea typeface="方正楷体_GB2312" panose="02000000000000000000" charset="-122"/>
              </a:rPr>
              <a:t>违背人物设定</a:t>
            </a:r>
            <a:r>
              <a:rPr lang="zh-CN" altLang="en-US" sz="2800">
                <a:latin typeface="Times New Roman" panose="02020603050405020304"/>
                <a:ea typeface="方正楷体_GB2312" panose="02000000000000000000" charset="-122"/>
              </a:rPr>
              <a:t>与客观常理，关键情节缺少铺垫</a:t>
            </a:r>
            <a:endParaRPr lang="zh-CN" altLang="en-US" sz="2800">
              <a:latin typeface="Times New Roman" panose="02020603050405020304"/>
              <a:ea typeface="方正楷体_GB2312" panose="02000000000000000000" charset="-122"/>
            </a:endParaRPr>
          </a:p>
          <a:p>
            <a:pPr marL="0" indent="0" algn="just" defTabSz="266700">
              <a:lnSpc>
                <a:spcPct val="100000"/>
              </a:lnSpc>
              <a:spcBef>
                <a:spcPct val="0"/>
              </a:spcBef>
              <a:spcAft>
                <a:spcPct val="0"/>
              </a:spcAft>
            </a:pPr>
            <a:r>
              <a:rPr lang="en-US" altLang="zh-CN" sz="2800" b="1">
                <a:solidFill>
                  <a:srgbClr val="0000FF"/>
                </a:solidFill>
                <a:latin typeface="Times New Roman" panose="02020603050405020304"/>
                <a:ea typeface="方正楷体_GB2312" panose="02000000000000000000" charset="-122"/>
              </a:rPr>
              <a:t>④ </a:t>
            </a:r>
            <a:r>
              <a:rPr lang="zh-CN" altLang="en-US" sz="2800" b="1">
                <a:solidFill>
                  <a:srgbClr val="0000FF"/>
                </a:solidFill>
                <a:latin typeface="Times New Roman" panose="02020603050405020304"/>
                <a:ea typeface="方正楷体_GB2312" panose="02000000000000000000" charset="-122"/>
              </a:rPr>
              <a:t>语句衔接不畅：</a:t>
            </a:r>
            <a:r>
              <a:rPr lang="zh-CN" altLang="en-US" sz="2800" b="1">
                <a:solidFill>
                  <a:schemeClr val="accent6">
                    <a:lumMod val="75000"/>
                  </a:schemeClr>
                </a:solidFill>
                <a:latin typeface="Times New Roman" panose="02020603050405020304"/>
                <a:ea typeface="方正楷体_GB2312" panose="02000000000000000000" charset="-122"/>
              </a:rPr>
              <a:t>衔接词缺失</a:t>
            </a:r>
            <a:r>
              <a:rPr lang="zh-CN" altLang="en-US" sz="2800">
                <a:latin typeface="Times New Roman" panose="02020603050405020304"/>
                <a:ea typeface="方正楷体_GB2312" panose="02000000000000000000" charset="-122"/>
              </a:rPr>
              <a:t>或使用不当，行文零散生硬</a:t>
            </a:r>
            <a:endParaRPr lang="zh-CN" altLang="en-US" sz="2800">
              <a:latin typeface="Times New Roman" panose="02020603050405020304"/>
              <a:ea typeface="方正楷体_GB2312" panose="02000000000000000000" charset="-122"/>
            </a:endParaRPr>
          </a:p>
          <a:p>
            <a:pPr marL="0" indent="0" algn="just" defTabSz="266700">
              <a:lnSpc>
                <a:spcPct val="100000"/>
              </a:lnSpc>
              <a:spcBef>
                <a:spcPct val="0"/>
              </a:spcBef>
              <a:spcAft>
                <a:spcPct val="0"/>
              </a:spcAft>
            </a:pPr>
            <a:r>
              <a:rPr lang="en-US" altLang="zh-CN" sz="2800" b="1">
                <a:solidFill>
                  <a:srgbClr val="0000FF"/>
                </a:solidFill>
                <a:latin typeface="Times New Roman" panose="02020603050405020304"/>
                <a:ea typeface="方正楷体_GB2312" panose="02000000000000000000" charset="-122"/>
              </a:rPr>
              <a:t>⑤ </a:t>
            </a:r>
            <a:r>
              <a:rPr lang="zh-CN" altLang="en-US" sz="2800" b="1">
                <a:solidFill>
                  <a:srgbClr val="0000FF"/>
                </a:solidFill>
                <a:latin typeface="Times New Roman" panose="02020603050405020304"/>
                <a:ea typeface="方正楷体_GB2312" panose="02000000000000000000" charset="-122"/>
              </a:rPr>
              <a:t>主题升华欠缺：</a:t>
            </a:r>
            <a:r>
              <a:rPr lang="zh-CN" altLang="en-US" sz="2800">
                <a:latin typeface="Times New Roman" panose="02020603050405020304"/>
                <a:ea typeface="方正楷体_GB2312" panose="02000000000000000000" charset="-122"/>
              </a:rPr>
              <a:t>立意</a:t>
            </a:r>
            <a:r>
              <a:rPr lang="zh-CN" altLang="en-US" sz="2800" b="1">
                <a:solidFill>
                  <a:schemeClr val="accent6">
                    <a:lumMod val="75000"/>
                  </a:schemeClr>
                </a:solidFill>
                <a:latin typeface="Times New Roman" panose="02020603050405020304"/>
                <a:ea typeface="方正楷体_GB2312" panose="02000000000000000000" charset="-122"/>
              </a:rPr>
              <a:t>偏离主旨</a:t>
            </a:r>
            <a:r>
              <a:rPr lang="zh-CN" altLang="en-US" sz="2800">
                <a:latin typeface="Times New Roman" panose="02020603050405020304"/>
                <a:ea typeface="方正楷体_GB2312" panose="02000000000000000000" charset="-122"/>
              </a:rPr>
              <a:t>，升华表达空洞牵强</a:t>
            </a:r>
            <a:endParaRPr lang="zh-CN" altLang="en-US" sz="2800">
              <a:latin typeface="Times New Roman" panose="02020603050405020304"/>
              <a:ea typeface="方正楷体_GB2312" panose="02000000000000000000" charset="-122"/>
            </a:endParaRPr>
          </a:p>
          <a:p>
            <a:pPr marL="0" indent="0" algn="just" defTabSz="266700">
              <a:lnSpc>
                <a:spcPct val="100000"/>
              </a:lnSpc>
              <a:spcBef>
                <a:spcPct val="0"/>
              </a:spcBef>
              <a:spcAft>
                <a:spcPct val="0"/>
              </a:spcAft>
            </a:pPr>
            <a:r>
              <a:rPr lang="en-US" altLang="zh-CN" sz="2800" b="1">
                <a:solidFill>
                  <a:srgbClr val="0000FF"/>
                </a:solidFill>
                <a:latin typeface="Times New Roman" panose="02020603050405020304"/>
                <a:ea typeface="方正楷体_GB2312" panose="02000000000000000000" charset="-122"/>
              </a:rPr>
              <a:t>⑥ </a:t>
            </a:r>
            <a:r>
              <a:rPr lang="zh-CN" altLang="en-US" sz="2800" b="1">
                <a:solidFill>
                  <a:srgbClr val="0000FF"/>
                </a:solidFill>
                <a:latin typeface="Times New Roman" panose="02020603050405020304"/>
                <a:ea typeface="方正楷体_GB2312" panose="02000000000000000000" charset="-122"/>
              </a:rPr>
              <a:t>行文偏离题意：</a:t>
            </a:r>
            <a:r>
              <a:rPr lang="zh-CN" altLang="en-US" sz="2800">
                <a:latin typeface="Times New Roman" panose="02020603050405020304"/>
                <a:ea typeface="方正楷体_GB2312" panose="02000000000000000000" charset="-122"/>
              </a:rPr>
              <a:t>主线脱离核心冲突，</a:t>
            </a:r>
            <a:r>
              <a:rPr lang="zh-CN" altLang="en-US" sz="2800" b="1">
                <a:solidFill>
                  <a:schemeClr val="accent6">
                    <a:lumMod val="75000"/>
                  </a:schemeClr>
                </a:solidFill>
                <a:latin typeface="Times New Roman" panose="02020603050405020304"/>
                <a:ea typeface="方正楷体_GB2312" panose="02000000000000000000" charset="-122"/>
              </a:rPr>
              <a:t>冗余内容占比过多</a:t>
            </a:r>
            <a:endParaRPr lang="zh-CN" altLang="en-US" sz="2800">
              <a:latin typeface="Times New Roman" panose="02020603050405020304"/>
              <a:ea typeface="方正楷体_GB2312" panose="02000000000000000000" charset="-122"/>
            </a:endParaRPr>
          </a:p>
          <a:p>
            <a:pPr marL="0" indent="0" algn="just" defTabSz="266700">
              <a:lnSpc>
                <a:spcPct val="100000"/>
              </a:lnSpc>
              <a:spcBef>
                <a:spcPct val="0"/>
              </a:spcBef>
              <a:spcAft>
                <a:spcPct val="0"/>
              </a:spcAft>
            </a:pPr>
            <a:r>
              <a:rPr lang="en-US" altLang="zh-CN" sz="2800" b="1">
                <a:solidFill>
                  <a:srgbClr val="0000FF"/>
                </a:solidFill>
                <a:latin typeface="Times New Roman" panose="02020603050405020304"/>
                <a:ea typeface="方正楷体_GB2312" panose="02000000000000000000" charset="-122"/>
              </a:rPr>
              <a:t>⑦ </a:t>
            </a:r>
            <a:r>
              <a:rPr lang="zh-CN" altLang="en-US" sz="2800" b="1">
                <a:solidFill>
                  <a:srgbClr val="0000FF"/>
                </a:solidFill>
                <a:latin typeface="Times New Roman" panose="02020603050405020304"/>
                <a:ea typeface="方正楷体_GB2312" panose="02000000000000000000" charset="-122"/>
              </a:rPr>
              <a:t>环境描写生硬：</a:t>
            </a:r>
            <a:r>
              <a:rPr lang="zh-CN" altLang="en-US" sz="2800" b="1">
                <a:solidFill>
                  <a:schemeClr val="accent6">
                    <a:lumMod val="75000"/>
                  </a:schemeClr>
                </a:solidFill>
                <a:latin typeface="Times New Roman" panose="02020603050405020304"/>
                <a:ea typeface="方正楷体_GB2312" panose="02000000000000000000" charset="-122"/>
              </a:rPr>
              <a:t>景物描写脱离情节</a:t>
            </a:r>
            <a:r>
              <a:rPr lang="zh-CN" altLang="en-US" sz="2800">
                <a:latin typeface="Times New Roman" panose="02020603050405020304"/>
                <a:ea typeface="方正楷体_GB2312" panose="02000000000000000000" charset="-122"/>
              </a:rPr>
              <a:t>，难以烘托心境氛围</a:t>
            </a:r>
            <a:endParaRPr lang="zh-CN" altLang="en-US" sz="2800">
              <a:latin typeface="Times New Roman" panose="02020603050405020304"/>
              <a:ea typeface="方正楷体_GB2312" panose="02000000000000000000" charset="-122"/>
            </a:endParaRPr>
          </a:p>
          <a:p>
            <a:pPr marL="0" indent="0" algn="just" defTabSz="266700">
              <a:lnSpc>
                <a:spcPct val="100000"/>
              </a:lnSpc>
              <a:spcBef>
                <a:spcPct val="0"/>
              </a:spcBef>
              <a:spcAft>
                <a:spcPct val="0"/>
              </a:spcAft>
            </a:pPr>
            <a:r>
              <a:rPr lang="en-US" altLang="zh-CN" sz="2800" b="1">
                <a:solidFill>
                  <a:srgbClr val="0000FF"/>
                </a:solidFill>
                <a:latin typeface="Times New Roman" panose="02020603050405020304"/>
                <a:ea typeface="方正楷体_GB2312" panose="02000000000000000000" charset="-122"/>
              </a:rPr>
              <a:t>⑧ </a:t>
            </a:r>
            <a:r>
              <a:rPr lang="zh-CN" altLang="en-US" sz="2800" b="1">
                <a:solidFill>
                  <a:srgbClr val="0000FF"/>
                </a:solidFill>
                <a:latin typeface="Times New Roman" panose="02020603050405020304"/>
                <a:ea typeface="方正楷体_GB2312" panose="02000000000000000000" charset="-122"/>
              </a:rPr>
              <a:t>对话繁杂低效：</a:t>
            </a:r>
            <a:r>
              <a:rPr lang="zh-CN" altLang="en-US" sz="2800" b="1">
                <a:solidFill>
                  <a:schemeClr val="accent6">
                    <a:lumMod val="75000"/>
                  </a:schemeClr>
                </a:solidFill>
                <a:latin typeface="Times New Roman" panose="02020603050405020304"/>
                <a:ea typeface="方正楷体_GB2312" panose="02000000000000000000" charset="-122"/>
              </a:rPr>
              <a:t>对白篇幅冗长</a:t>
            </a:r>
            <a:r>
              <a:rPr lang="zh-CN" altLang="en-US" sz="2800">
                <a:latin typeface="Times New Roman" panose="02020603050405020304"/>
                <a:ea typeface="方正楷体_GB2312" panose="02000000000000000000" charset="-122"/>
              </a:rPr>
              <a:t>、用处不大，无法助推情节</a:t>
            </a:r>
            <a:endParaRPr lang="zh-CN" altLang="en-US" sz="2800">
              <a:latin typeface="Times New Roman" panose="02020603050405020304"/>
              <a:ea typeface="方正楷体_GB2312" panose="02000000000000000000" charset="-122"/>
            </a:endParaRPr>
          </a:p>
          <a:p>
            <a:pPr marL="0" indent="0" algn="just" defTabSz="266700">
              <a:lnSpc>
                <a:spcPct val="100000"/>
              </a:lnSpc>
              <a:spcBef>
                <a:spcPct val="0"/>
              </a:spcBef>
              <a:spcAft>
                <a:spcPct val="0"/>
              </a:spcAft>
            </a:pPr>
            <a:r>
              <a:rPr lang="en-US" altLang="zh-CN" sz="2800" b="1">
                <a:solidFill>
                  <a:srgbClr val="0000FF"/>
                </a:solidFill>
                <a:latin typeface="Times New Roman" panose="02020603050405020304"/>
                <a:ea typeface="方正楷体_GB2312" panose="02000000000000000000" charset="-122"/>
              </a:rPr>
              <a:t>⑨ </a:t>
            </a:r>
            <a:r>
              <a:rPr lang="zh-CN" altLang="en-US" sz="2800" b="1">
                <a:solidFill>
                  <a:srgbClr val="0000FF"/>
                </a:solidFill>
                <a:latin typeface="Times New Roman" panose="02020603050405020304"/>
                <a:ea typeface="方正楷体_GB2312" panose="02000000000000000000" charset="-122"/>
              </a:rPr>
              <a:t>细节描写单薄：</a:t>
            </a:r>
            <a:r>
              <a:rPr lang="zh-CN" altLang="en-US" sz="2800" b="1">
                <a:solidFill>
                  <a:schemeClr val="accent6">
                    <a:lumMod val="75000"/>
                  </a:schemeClr>
                </a:solidFill>
                <a:latin typeface="Times New Roman" panose="02020603050405020304"/>
                <a:ea typeface="方正楷体_GB2312" panose="02000000000000000000" charset="-122"/>
              </a:rPr>
              <a:t>动作情绪刻画笼统</a:t>
            </a:r>
            <a:r>
              <a:rPr lang="zh-CN" altLang="en-US" sz="2800">
                <a:latin typeface="Times New Roman" panose="02020603050405020304"/>
                <a:ea typeface="方正楷体_GB2312" panose="02000000000000000000" charset="-122"/>
              </a:rPr>
              <a:t>，人物形象不够鲜活</a:t>
            </a:r>
            <a:endParaRPr lang="zh-CN" altLang="en-US" sz="2800">
              <a:latin typeface="Times New Roman" panose="02020603050405020304"/>
              <a:ea typeface="方正楷体_GB2312" panose="02000000000000000000" charset="-122"/>
            </a:endParaRPr>
          </a:p>
          <a:p>
            <a:pPr marL="0" indent="0" algn="just" defTabSz="266700">
              <a:lnSpc>
                <a:spcPct val="100000"/>
              </a:lnSpc>
              <a:spcBef>
                <a:spcPct val="0"/>
              </a:spcBef>
              <a:spcAft>
                <a:spcPct val="0"/>
              </a:spcAft>
            </a:pPr>
            <a:r>
              <a:rPr lang="en-US" altLang="zh-CN" sz="2800" b="1">
                <a:solidFill>
                  <a:srgbClr val="0000FF"/>
                </a:solidFill>
                <a:latin typeface="Times New Roman" panose="02020603050405020304"/>
                <a:ea typeface="方正楷体_GB2312" panose="02000000000000000000" charset="-122"/>
              </a:rPr>
              <a:t>⑩ </a:t>
            </a:r>
            <a:r>
              <a:rPr lang="zh-CN" altLang="en-US" sz="2800" b="1">
                <a:solidFill>
                  <a:srgbClr val="0000FF"/>
                </a:solidFill>
                <a:latin typeface="Times New Roman" panose="02020603050405020304"/>
                <a:ea typeface="方正楷体_GB2312" panose="02000000000000000000" charset="-122"/>
              </a:rPr>
              <a:t>叙事节奏失衡：</a:t>
            </a:r>
            <a:r>
              <a:rPr lang="zh-CN" altLang="en-US" sz="2800" b="1">
                <a:solidFill>
                  <a:schemeClr val="accent6">
                    <a:lumMod val="75000"/>
                  </a:schemeClr>
                </a:solidFill>
                <a:latin typeface="Times New Roman" panose="02020603050405020304"/>
                <a:ea typeface="方正楷体_GB2312" panose="02000000000000000000" charset="-122"/>
              </a:rPr>
              <a:t>情节推进忽快忽慢</a:t>
            </a:r>
            <a:r>
              <a:rPr lang="zh-CN" altLang="en-US" sz="2800">
                <a:latin typeface="Times New Roman" panose="02020603050405020304"/>
                <a:ea typeface="方正楷体_GB2312" panose="02000000000000000000" charset="-122"/>
              </a:rPr>
              <a:t>，铺垫仓促或拖沓冗长</a:t>
            </a:r>
            <a:endParaRPr lang="zh-CN" altLang="en-US" sz="2800">
              <a:latin typeface="Times New Roman" panose="02020603050405020304"/>
              <a:ea typeface="方正楷体_GB2312" panose="02000000000000000000" charset="-122"/>
            </a:endParaRPr>
          </a:p>
          <a:p>
            <a:pPr marL="0" indent="0" algn="just" defTabSz="266700">
              <a:lnSpc>
                <a:spcPct val="100000"/>
              </a:lnSpc>
              <a:spcBef>
                <a:spcPct val="0"/>
              </a:spcBef>
              <a:spcAft>
                <a:spcPct val="0"/>
              </a:spcAft>
            </a:pPr>
            <a:r>
              <a:rPr lang="en-US" altLang="zh-CN" sz="2800" b="1">
                <a:solidFill>
                  <a:srgbClr val="0000FF"/>
                </a:solidFill>
                <a:latin typeface="Times New Roman" panose="02020603050405020304"/>
                <a:ea typeface="方正楷体_GB2312" panose="02000000000000000000" charset="-122"/>
              </a:rPr>
              <a:t>⑪ </a:t>
            </a:r>
            <a:r>
              <a:rPr lang="zh-CN" altLang="en-US" sz="2800" b="1">
                <a:solidFill>
                  <a:srgbClr val="0000FF"/>
                </a:solidFill>
                <a:latin typeface="Times New Roman" panose="02020603050405020304"/>
                <a:ea typeface="方正楷体_GB2312" panose="02000000000000000000" charset="-122"/>
              </a:rPr>
              <a:t>基础错误频发：</a:t>
            </a:r>
            <a:r>
              <a:rPr lang="zh-CN" altLang="en-US" sz="2800" b="1">
                <a:solidFill>
                  <a:schemeClr val="accent6">
                    <a:lumMod val="75000"/>
                  </a:schemeClr>
                </a:solidFill>
                <a:latin typeface="Times New Roman" panose="02020603050405020304"/>
                <a:ea typeface="方正楷体_GB2312" panose="02000000000000000000" charset="-122"/>
              </a:rPr>
              <a:t>拼写、语法失误较多</a:t>
            </a:r>
            <a:r>
              <a:rPr lang="zh-CN" altLang="en-US" sz="2800">
                <a:latin typeface="Times New Roman" panose="02020603050405020304"/>
                <a:ea typeface="方正楷体_GB2312" panose="02000000000000000000" charset="-122"/>
              </a:rPr>
              <a:t>，降低语言准确度</a:t>
            </a:r>
            <a:endParaRPr lang="zh-CN" altLang="en-US" sz="2800">
              <a:latin typeface="Times New Roman" panose="02020603050405020304"/>
              <a:ea typeface="方正楷体_GB2312" panose="02000000000000000000" charset="-122"/>
            </a:endParaRPr>
          </a:p>
          <a:p>
            <a:pPr marL="0" indent="0" algn="just" defTabSz="266700">
              <a:lnSpc>
                <a:spcPct val="100000"/>
              </a:lnSpc>
              <a:spcBef>
                <a:spcPct val="0"/>
              </a:spcBef>
              <a:spcAft>
                <a:spcPct val="0"/>
              </a:spcAft>
            </a:pPr>
            <a:r>
              <a:rPr lang="en-US" altLang="zh-CN" sz="2800" b="1">
                <a:solidFill>
                  <a:srgbClr val="0000FF"/>
                </a:solidFill>
                <a:latin typeface="Times New Roman" panose="02020603050405020304"/>
                <a:ea typeface="方正楷体_GB2312" panose="02000000000000000000" charset="-122"/>
              </a:rPr>
              <a:t>⑫ </a:t>
            </a:r>
            <a:r>
              <a:rPr lang="zh-CN" altLang="en-US" sz="2800" b="1">
                <a:solidFill>
                  <a:srgbClr val="0000FF"/>
                </a:solidFill>
                <a:latin typeface="Times New Roman" panose="02020603050405020304"/>
                <a:ea typeface="方正楷体_GB2312" panose="02000000000000000000" charset="-122"/>
              </a:rPr>
              <a:t>卷面书写欠佳：</a:t>
            </a:r>
            <a:r>
              <a:rPr lang="zh-CN" altLang="en-US" sz="2800">
                <a:latin typeface="Times New Roman" panose="02020603050405020304"/>
                <a:ea typeface="方正楷体_GB2312" panose="02000000000000000000" charset="-122"/>
              </a:rPr>
              <a:t>涂改杂乱，</a:t>
            </a:r>
            <a:r>
              <a:rPr lang="zh-CN" altLang="en-US" sz="2800" b="1">
                <a:solidFill>
                  <a:schemeClr val="accent6">
                    <a:lumMod val="75000"/>
                  </a:schemeClr>
                </a:solidFill>
                <a:latin typeface="Times New Roman" panose="02020603050405020304"/>
                <a:ea typeface="方正楷体_GB2312" panose="02000000000000000000" charset="-122"/>
              </a:rPr>
              <a:t>字母大小、疏密不均</a:t>
            </a:r>
            <a:r>
              <a:rPr lang="zh-CN" altLang="en-US" sz="2800">
                <a:latin typeface="Times New Roman" panose="02020603050405020304"/>
                <a:ea typeface="方正楷体_GB2312" panose="02000000000000000000" charset="-122"/>
              </a:rPr>
              <a:t>，观感不佳</a:t>
            </a:r>
            <a:endParaRPr lang="zh-CN" altLang="en-US" sz="2800">
              <a:latin typeface="Times New Roman" panose="02020603050405020304"/>
              <a:ea typeface="方正楷体_GB2312" panose="02000000000000000000" charset="-122"/>
            </a:endParaRPr>
          </a:p>
        </p:txBody>
      </p:sp>
      <p:pic>
        <p:nvPicPr>
          <p:cNvPr id="5124" name="图片 6" descr="logo横版 png"/>
          <p:cNvPicPr>
            <a:picLocks noChangeAspect="1"/>
          </p:cNvPicPr>
          <p:nvPr userDrawn="1"/>
        </p:nvPicPr>
        <p:blipFill>
          <a:blip r:embed="rId1"/>
          <a:stretch>
            <a:fillRect/>
          </a:stretch>
        </p:blipFill>
        <p:spPr>
          <a:xfrm>
            <a:off x="11477625" y="82550"/>
            <a:ext cx="608013" cy="642938"/>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形状 8"/>
          <p:cNvSpPr/>
          <p:nvPr/>
        </p:nvSpPr>
        <p:spPr>
          <a:xfrm>
            <a:off x="2473759" y="3207579"/>
            <a:ext cx="1185710" cy="468543"/>
          </a:xfrm>
          <a:custGeom>
            <a:avLst/>
            <a:gdLst>
              <a:gd name="connsiteX0" fmla="*/ 951439 w 1185710"/>
              <a:gd name="connsiteY0" fmla="*/ 468543 h 468543"/>
              <a:gd name="connsiteX1" fmla="*/ 234272 w 1185710"/>
              <a:gd name="connsiteY1" fmla="*/ 468543 h 468543"/>
              <a:gd name="connsiteX2" fmla="*/ 0 w 1185710"/>
              <a:gd name="connsiteY2" fmla="*/ 234272 h 468543"/>
              <a:gd name="connsiteX3" fmla="*/ 0 w 1185710"/>
              <a:gd name="connsiteY3" fmla="*/ 234272 h 468543"/>
              <a:gd name="connsiteX4" fmla="*/ 234272 w 1185710"/>
              <a:gd name="connsiteY4" fmla="*/ 0 h 468543"/>
              <a:gd name="connsiteX5" fmla="*/ 951439 w 1185710"/>
              <a:gd name="connsiteY5" fmla="*/ 0 h 468543"/>
              <a:gd name="connsiteX6" fmla="*/ 1185710 w 1185710"/>
              <a:gd name="connsiteY6" fmla="*/ 234272 h 468543"/>
              <a:gd name="connsiteX7" fmla="*/ 1185710 w 1185710"/>
              <a:gd name="connsiteY7" fmla="*/ 234272 h 468543"/>
              <a:gd name="connsiteX8" fmla="*/ 951439 w 1185710"/>
              <a:gd name="connsiteY8" fmla="*/ 468543 h 46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5710" h="468543">
                <a:moveTo>
                  <a:pt x="951439" y="468543"/>
                </a:moveTo>
                <a:lnTo>
                  <a:pt x="234272" y="468543"/>
                </a:lnTo>
                <a:cubicBezTo>
                  <a:pt x="104895" y="468543"/>
                  <a:pt x="0" y="363649"/>
                  <a:pt x="0" y="234272"/>
                </a:cubicBezTo>
                <a:lnTo>
                  <a:pt x="0" y="234272"/>
                </a:lnTo>
                <a:cubicBezTo>
                  <a:pt x="0" y="104895"/>
                  <a:pt x="104895" y="0"/>
                  <a:pt x="234272" y="0"/>
                </a:cubicBezTo>
                <a:lnTo>
                  <a:pt x="951439" y="0"/>
                </a:lnTo>
                <a:cubicBezTo>
                  <a:pt x="1080816" y="0"/>
                  <a:pt x="1185710" y="104895"/>
                  <a:pt x="1185710" y="234272"/>
                </a:cubicBezTo>
                <a:lnTo>
                  <a:pt x="1185710" y="234272"/>
                </a:lnTo>
                <a:cubicBezTo>
                  <a:pt x="1185921" y="363649"/>
                  <a:pt x="1081027" y="468543"/>
                  <a:pt x="951439" y="468543"/>
                </a:cubicBezTo>
              </a:path>
            </a:pathLst>
          </a:custGeom>
          <a:solidFill>
            <a:srgbClr val="FFFFFF"/>
          </a:solidFill>
          <a:ln w="2098" cap="flat">
            <a:solidFill>
              <a:srgbClr val="C4C1D2"/>
            </a:solidFill>
            <a:prstDash val="solid"/>
            <a:miter/>
          </a:ln>
        </p:spPr>
        <p:txBody>
          <a:bodyPr rtlCol="0" anchor="ctr"/>
          <a:lstStyle/>
          <a:p>
            <a:endParaRPr lang="zh-CN" altLang="en-US"/>
          </a:p>
        </p:txBody>
      </p:sp>
      <p:sp>
        <p:nvSpPr>
          <p:cNvPr id="10" name="任意多边形: 形状 9"/>
          <p:cNvSpPr/>
          <p:nvPr/>
        </p:nvSpPr>
        <p:spPr>
          <a:xfrm>
            <a:off x="2473759" y="3207579"/>
            <a:ext cx="1185710" cy="468543"/>
          </a:xfrm>
          <a:custGeom>
            <a:avLst/>
            <a:gdLst>
              <a:gd name="connsiteX0" fmla="*/ 951439 w 1185710"/>
              <a:gd name="connsiteY0" fmla="*/ 468543 h 468543"/>
              <a:gd name="connsiteX1" fmla="*/ 234272 w 1185710"/>
              <a:gd name="connsiteY1" fmla="*/ 468543 h 468543"/>
              <a:gd name="connsiteX2" fmla="*/ 0 w 1185710"/>
              <a:gd name="connsiteY2" fmla="*/ 234272 h 468543"/>
              <a:gd name="connsiteX3" fmla="*/ 0 w 1185710"/>
              <a:gd name="connsiteY3" fmla="*/ 234272 h 468543"/>
              <a:gd name="connsiteX4" fmla="*/ 234272 w 1185710"/>
              <a:gd name="connsiteY4" fmla="*/ 0 h 468543"/>
              <a:gd name="connsiteX5" fmla="*/ 951439 w 1185710"/>
              <a:gd name="connsiteY5" fmla="*/ 0 h 468543"/>
              <a:gd name="connsiteX6" fmla="*/ 1185710 w 1185710"/>
              <a:gd name="connsiteY6" fmla="*/ 234272 h 468543"/>
              <a:gd name="connsiteX7" fmla="*/ 1185710 w 1185710"/>
              <a:gd name="connsiteY7" fmla="*/ 234272 h 468543"/>
              <a:gd name="connsiteX8" fmla="*/ 951439 w 1185710"/>
              <a:gd name="connsiteY8" fmla="*/ 468543 h 46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5710" h="468543">
                <a:moveTo>
                  <a:pt x="951439" y="468543"/>
                </a:moveTo>
                <a:lnTo>
                  <a:pt x="234272" y="468543"/>
                </a:lnTo>
                <a:cubicBezTo>
                  <a:pt x="104895" y="468543"/>
                  <a:pt x="0" y="363649"/>
                  <a:pt x="0" y="234272"/>
                </a:cubicBezTo>
                <a:lnTo>
                  <a:pt x="0" y="234272"/>
                </a:lnTo>
                <a:cubicBezTo>
                  <a:pt x="0" y="104895"/>
                  <a:pt x="104895" y="0"/>
                  <a:pt x="234272" y="0"/>
                </a:cubicBezTo>
                <a:lnTo>
                  <a:pt x="951439" y="0"/>
                </a:lnTo>
                <a:cubicBezTo>
                  <a:pt x="1080816" y="0"/>
                  <a:pt x="1185710" y="104895"/>
                  <a:pt x="1185710" y="234272"/>
                </a:cubicBezTo>
                <a:lnTo>
                  <a:pt x="1185710" y="234272"/>
                </a:lnTo>
                <a:cubicBezTo>
                  <a:pt x="1185921" y="363649"/>
                  <a:pt x="1081027" y="468543"/>
                  <a:pt x="951439" y="468543"/>
                </a:cubicBezTo>
                <a:close/>
              </a:path>
            </a:pathLst>
          </a:custGeom>
          <a:noFill/>
          <a:ln w="20982" cap="flat">
            <a:solidFill>
              <a:srgbClr val="C4C1D2"/>
            </a:solidFill>
            <a:prstDash val="solid"/>
            <a:miter/>
          </a:ln>
        </p:spPr>
        <p:txBody>
          <a:bodyPr rtlCol="0" anchor="ctr"/>
          <a:lstStyle/>
          <a:p>
            <a:endParaRPr lang="zh-CN" altLang="en-US"/>
          </a:p>
        </p:txBody>
      </p:sp>
      <p:sp>
        <p:nvSpPr>
          <p:cNvPr id="12" name="任意多边形: 形状 11"/>
          <p:cNvSpPr/>
          <p:nvPr/>
        </p:nvSpPr>
        <p:spPr>
          <a:xfrm>
            <a:off x="2714996" y="3441851"/>
            <a:ext cx="700071" cy="2110"/>
          </a:xfrm>
          <a:custGeom>
            <a:avLst/>
            <a:gdLst>
              <a:gd name="connsiteX0" fmla="*/ 0 w 700071"/>
              <a:gd name="connsiteY0" fmla="*/ 0 h 2110"/>
              <a:gd name="connsiteX1" fmla="*/ 700071 w 700071"/>
              <a:gd name="connsiteY1" fmla="*/ 0 h 2110"/>
            </a:gdLst>
            <a:ahLst/>
            <a:cxnLst>
              <a:cxn ang="0">
                <a:pos x="connsiteX0" y="connsiteY0"/>
              </a:cxn>
              <a:cxn ang="0">
                <a:pos x="connsiteX1" y="connsiteY1"/>
              </a:cxn>
            </a:cxnLst>
            <a:rect l="l" t="t" r="r" b="b"/>
            <a:pathLst>
              <a:path w="700071" h="2110">
                <a:moveTo>
                  <a:pt x="0" y="0"/>
                </a:moveTo>
                <a:lnTo>
                  <a:pt x="700071" y="0"/>
                </a:lnTo>
              </a:path>
            </a:pathLst>
          </a:custGeom>
          <a:ln w="20982" cap="flat">
            <a:solidFill>
              <a:srgbClr val="C4C1D2"/>
            </a:solidFill>
            <a:prstDash val="solid"/>
            <a:miter/>
          </a:ln>
        </p:spPr>
        <p:txBody>
          <a:bodyPr rtlCol="0" anchor="ctr"/>
          <a:lstStyle/>
          <a:p>
            <a:endParaRPr lang="zh-CN" altLang="en-US"/>
          </a:p>
        </p:txBody>
      </p:sp>
      <p:sp>
        <p:nvSpPr>
          <p:cNvPr id="13" name="任意多边形: 形状 12"/>
          <p:cNvSpPr/>
          <p:nvPr/>
        </p:nvSpPr>
        <p:spPr>
          <a:xfrm>
            <a:off x="3333389" y="3343921"/>
            <a:ext cx="97929" cy="195859"/>
          </a:xfrm>
          <a:custGeom>
            <a:avLst/>
            <a:gdLst>
              <a:gd name="connsiteX0" fmla="*/ 0 w 97929"/>
              <a:gd name="connsiteY0" fmla="*/ 0 h 195859"/>
              <a:gd name="connsiteX1" fmla="*/ 97930 w 97929"/>
              <a:gd name="connsiteY1" fmla="*/ 97930 h 195859"/>
              <a:gd name="connsiteX2" fmla="*/ 0 w 97929"/>
              <a:gd name="connsiteY2" fmla="*/ 195860 h 195859"/>
            </a:gdLst>
            <a:ahLst/>
            <a:cxnLst>
              <a:cxn ang="0">
                <a:pos x="connsiteX0" y="connsiteY0"/>
              </a:cxn>
              <a:cxn ang="0">
                <a:pos x="connsiteX1" y="connsiteY1"/>
              </a:cxn>
              <a:cxn ang="0">
                <a:pos x="connsiteX2" y="connsiteY2"/>
              </a:cxn>
            </a:cxnLst>
            <a:rect l="l" t="t" r="r" b="b"/>
            <a:pathLst>
              <a:path w="97929" h="195859">
                <a:moveTo>
                  <a:pt x="0" y="0"/>
                </a:moveTo>
                <a:cubicBezTo>
                  <a:pt x="32714" y="65216"/>
                  <a:pt x="65216" y="97930"/>
                  <a:pt x="97930" y="97930"/>
                </a:cubicBezTo>
                <a:cubicBezTo>
                  <a:pt x="65216" y="97930"/>
                  <a:pt x="32714" y="130643"/>
                  <a:pt x="0" y="195860"/>
                </a:cubicBezTo>
              </a:path>
            </a:pathLst>
          </a:custGeom>
          <a:noFill/>
          <a:ln w="20982" cap="flat">
            <a:solidFill>
              <a:srgbClr val="C4C1D2"/>
            </a:solidFill>
            <a:prstDash val="solid"/>
            <a:miter/>
          </a:ln>
        </p:spPr>
        <p:txBody>
          <a:bodyPr rtlCol="0" anchor="ctr"/>
          <a:lstStyle/>
          <a:p>
            <a:endParaRPr lang="zh-CN" altLang="en-US"/>
          </a:p>
        </p:txBody>
      </p:sp>
      <p:cxnSp>
        <p:nvCxnSpPr>
          <p:cNvPr id="6" name="直接连接符 5"/>
          <p:cNvCxnSpPr/>
          <p:nvPr/>
        </p:nvCxnSpPr>
        <p:spPr>
          <a:xfrm>
            <a:off x="1878119" y="68824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878119" y="688244"/>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16" name="组合 415"/>
          <p:cNvGrpSpPr/>
          <p:nvPr/>
        </p:nvGrpSpPr>
        <p:grpSpPr>
          <a:xfrm>
            <a:off x="877389" y="6674858"/>
            <a:ext cx="347214" cy="118800"/>
            <a:chOff x="910086" y="6654927"/>
            <a:chExt cx="463718" cy="158662"/>
          </a:xfrm>
        </p:grpSpPr>
        <p:sp>
          <p:nvSpPr>
            <p:cNvPr id="417" name="半闭框 416"/>
            <p:cNvSpPr/>
            <p:nvPr/>
          </p:nvSpPr>
          <p:spPr>
            <a:xfrm rot="18714759">
              <a:off x="910085" y="6654928"/>
              <a:ext cx="158662" cy="158660"/>
            </a:xfrm>
            <a:prstGeom prst="halfFrame">
              <a:avLst>
                <a:gd name="adj1" fmla="val 20068"/>
                <a:gd name="adj2" fmla="val 186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18" name="半闭框 417"/>
            <p:cNvSpPr/>
            <p:nvPr/>
          </p:nvSpPr>
          <p:spPr>
            <a:xfrm rot="2885241" flipH="1">
              <a:off x="1215143" y="6654928"/>
              <a:ext cx="158662" cy="158660"/>
            </a:xfrm>
            <a:prstGeom prst="halfFrame">
              <a:avLst>
                <a:gd name="adj1" fmla="val 20068"/>
                <a:gd name="adj2" fmla="val 186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pic>
        <p:nvPicPr>
          <p:cNvPr id="3" name="图片 2"/>
          <p:cNvPicPr>
            <a:picLocks noChangeAspect="1"/>
          </p:cNvPicPr>
          <p:nvPr/>
        </p:nvPicPr>
        <p:blipFill>
          <a:blip r:embed="rId1"/>
          <a:srcRect b="4778"/>
          <a:stretch>
            <a:fillRect/>
          </a:stretch>
        </p:blipFill>
        <p:spPr>
          <a:xfrm flipH="1">
            <a:off x="90170" y="2388870"/>
            <a:ext cx="4599940" cy="4149725"/>
          </a:xfrm>
          <a:custGeom>
            <a:avLst/>
            <a:gdLst>
              <a:gd name="connsiteX0" fmla="*/ 0 w 6001205"/>
              <a:gd name="connsiteY0" fmla="*/ 0 h 5413730"/>
              <a:gd name="connsiteX1" fmla="*/ 6001205 w 6001205"/>
              <a:gd name="connsiteY1" fmla="*/ 0 h 5413730"/>
              <a:gd name="connsiteX2" fmla="*/ 6001205 w 6001205"/>
              <a:gd name="connsiteY2" fmla="*/ 5413730 h 5413730"/>
              <a:gd name="connsiteX3" fmla="*/ 0 w 6001205"/>
              <a:gd name="connsiteY3" fmla="*/ 5413730 h 5413730"/>
            </a:gdLst>
            <a:ahLst/>
            <a:cxnLst>
              <a:cxn ang="0">
                <a:pos x="connsiteX0" y="connsiteY0"/>
              </a:cxn>
              <a:cxn ang="0">
                <a:pos x="connsiteX1" y="connsiteY1"/>
              </a:cxn>
              <a:cxn ang="0">
                <a:pos x="connsiteX2" y="connsiteY2"/>
              </a:cxn>
              <a:cxn ang="0">
                <a:pos x="connsiteX3" y="connsiteY3"/>
              </a:cxn>
            </a:cxnLst>
            <a:rect l="l" t="t" r="r" b="b"/>
            <a:pathLst>
              <a:path w="6001205" h="5413730">
                <a:moveTo>
                  <a:pt x="0" y="0"/>
                </a:moveTo>
                <a:lnTo>
                  <a:pt x="6001205" y="0"/>
                </a:lnTo>
                <a:lnTo>
                  <a:pt x="6001205" y="5413730"/>
                </a:lnTo>
                <a:lnTo>
                  <a:pt x="0" y="5413730"/>
                </a:lnTo>
                <a:close/>
              </a:path>
            </a:pathLst>
          </a:custGeom>
        </p:spPr>
      </p:pic>
      <p:sp>
        <p:nvSpPr>
          <p:cNvPr id="19" name="文本框 18"/>
          <p:cNvSpPr txBox="1"/>
          <p:nvPr/>
        </p:nvSpPr>
        <p:spPr>
          <a:xfrm>
            <a:off x="5303237" y="3075979"/>
            <a:ext cx="5732780" cy="706755"/>
          </a:xfrm>
          <a:prstGeom prst="rect">
            <a:avLst/>
          </a:prstGeom>
          <a:noFill/>
        </p:spPr>
        <p:txBody>
          <a:bodyPr wrap="none" rtlCol="0">
            <a:spAutoFit/>
          </a:bodyPr>
          <a:lstStyle>
            <a:defPPr>
              <a:defRPr lang="zh-CN"/>
            </a:defPPr>
            <a:lvl1pPr>
              <a:defRPr sz="6000">
                <a:gradFill>
                  <a:gsLst>
                    <a:gs pos="0">
                      <a:schemeClr val="accent1">
                        <a:lumMod val="75000"/>
                      </a:schemeClr>
                    </a:gs>
                    <a:gs pos="100000">
                      <a:schemeClr val="accent4">
                        <a:lumMod val="25000"/>
                      </a:schemeClr>
                    </a:gs>
                  </a:gsLst>
                  <a:lin ang="2700000" scaled="1"/>
                </a:gradFill>
                <a:latin typeface="+mj-ea"/>
                <a:ea typeface="+mj-ea"/>
              </a:defRPr>
            </a:lvl1pPr>
          </a:lstStyle>
          <a:p>
            <a:pPr algn="l"/>
            <a:r>
              <a:rPr lang="en-US" altLang="zh-CN" sz="4000" dirty="0">
                <a:ln>
                  <a:solidFill>
                    <a:srgbClr val="020046"/>
                  </a:solidFill>
                </a:ln>
                <a:solidFill>
                  <a:srgbClr val="F6CB40"/>
                </a:solidFill>
                <a:latin typeface="MiSans Semibold" panose="00000700000000000000" charset="-122"/>
                <a:ea typeface="MiSans Semibold" panose="00000700000000000000" charset="-122"/>
              </a:rPr>
              <a:t>0</a:t>
            </a:r>
            <a:r>
              <a:rPr lang="en-US" sz="4000" dirty="0">
                <a:ln>
                  <a:solidFill>
                    <a:srgbClr val="020046"/>
                  </a:solidFill>
                </a:ln>
                <a:solidFill>
                  <a:srgbClr val="F6CB40"/>
                </a:solidFill>
                <a:latin typeface="MiSans Semibold" panose="00000700000000000000" charset="-122"/>
                <a:ea typeface="MiSans Semibold" panose="00000700000000000000" charset="-122"/>
              </a:rPr>
              <a:t>2</a:t>
            </a:r>
            <a:r>
              <a:rPr lang="zh-CN" altLang="en-US" sz="4000" dirty="0">
                <a:ln>
                  <a:solidFill>
                    <a:srgbClr val="020046"/>
                  </a:solidFill>
                </a:ln>
                <a:solidFill>
                  <a:srgbClr val="F6CB40"/>
                </a:solidFill>
                <a:latin typeface="MiSans Semibold" panose="00000700000000000000" charset="-122"/>
                <a:ea typeface="MiSans Semibold" panose="00000700000000000000" charset="-122"/>
              </a:rPr>
              <a:t>．避坑指南+自查模板</a:t>
            </a:r>
            <a:endParaRPr lang="zh-CN" altLang="en-US" sz="4000" dirty="0">
              <a:ln>
                <a:solidFill>
                  <a:srgbClr val="020046"/>
                </a:solidFill>
              </a:ln>
              <a:solidFill>
                <a:srgbClr val="F6CB40"/>
              </a:solidFill>
              <a:latin typeface="MiSans Semibold" panose="00000700000000000000" charset="-122"/>
              <a:ea typeface="MiSans Semibold" panose="00000700000000000000" charset="-122"/>
            </a:endParaRPr>
          </a:p>
        </p:txBody>
      </p:sp>
      <p:pic>
        <p:nvPicPr>
          <p:cNvPr id="5124" name="图片 6" descr="logo横版 png"/>
          <p:cNvPicPr>
            <a:picLocks noChangeAspect="1"/>
          </p:cNvPicPr>
          <p:nvPr userDrawn="1"/>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35" y="0"/>
            <a:ext cx="12192635" cy="6858635"/>
          </a:xfrm>
          <a:prstGeom prst="rect">
            <a:avLst/>
          </a:prstGeom>
          <a:solidFill>
            <a:srgbClr val="5C64F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nvSpPr>
        <p:spPr>
          <a:xfrm>
            <a:off x="231775" y="230505"/>
            <a:ext cx="11755120" cy="6433820"/>
          </a:xfrm>
          <a:prstGeom prst="roundRect">
            <a:avLst>
              <a:gd name="adj" fmla="val 1001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nvSpPr>
        <p:spPr>
          <a:xfrm>
            <a:off x="231775" y="230505"/>
            <a:ext cx="5935345" cy="583565"/>
          </a:xfrm>
          <a:prstGeom prst="rect">
            <a:avLst/>
          </a:prstGeom>
          <a:solidFill>
            <a:schemeClr val="accent5">
              <a:lumMod val="20000"/>
              <a:lumOff val="80000"/>
            </a:schemeClr>
          </a:solidFill>
        </p:spPr>
        <p:txBody>
          <a:bodyPr wrap="square">
            <a:spAutoFit/>
          </a:bodyPr>
          <a:p>
            <a:pPr marL="0" indent="0" algn="just" defTabSz="266700">
              <a:lnSpc>
                <a:spcPct val="100000"/>
              </a:lnSpc>
              <a:spcBef>
                <a:spcPct val="0"/>
              </a:spcBef>
              <a:spcAft>
                <a:spcPct val="0"/>
              </a:spcAft>
            </a:pPr>
            <a:r>
              <a:rPr lang="en-US" altLang="zh-CN" sz="3200">
                <a:latin typeface="Times New Roman" panose="02020603050405020304"/>
                <a:ea typeface="方正楷体_GB2312" panose="02000000000000000000" charset="-122"/>
              </a:rPr>
              <a:t>①</a:t>
            </a:r>
            <a:r>
              <a:rPr lang="en-US" altLang="zh-CN" sz="3200">
                <a:latin typeface="Times New Roman" panose="02020603050405020304"/>
                <a:ea typeface="Times New Roman" panose="02020603050405020304"/>
              </a:rPr>
              <a:t>.</a:t>
            </a:r>
            <a:r>
              <a:rPr lang="zh-CN" altLang="en-US" sz="3200">
                <a:latin typeface="Times New Roman" panose="02020603050405020304"/>
                <a:ea typeface="方正楷体_GB2312" panose="02000000000000000000" charset="-122"/>
              </a:rPr>
              <a:t>巧理线（如何把握原文）</a:t>
            </a:r>
            <a:endParaRPr lang="zh-CN" altLang="en-US" sz="3200">
              <a:latin typeface="Times New Roman" panose="02020603050405020304"/>
              <a:ea typeface="方正楷体_GB2312" panose="02000000000000000000" charset="-122"/>
            </a:endParaRPr>
          </a:p>
        </p:txBody>
      </p:sp>
      <p:sp>
        <p:nvSpPr>
          <p:cNvPr id="5" name="文本框 4"/>
          <p:cNvSpPr txBox="1"/>
          <p:nvPr/>
        </p:nvSpPr>
        <p:spPr>
          <a:xfrm>
            <a:off x="501015" y="929005"/>
            <a:ext cx="11059160" cy="2245360"/>
          </a:xfrm>
          <a:prstGeom prst="rect">
            <a:avLst/>
          </a:prstGeom>
        </p:spPr>
        <p:txBody>
          <a:bodyPr wrap="square">
            <a:spAutoFit/>
          </a:bodyPr>
          <a:p>
            <a:pPr marL="0" indent="0" algn="just" defTabSz="266700">
              <a:lnSpc>
                <a:spcPct val="100000"/>
              </a:lnSpc>
              <a:spcBef>
                <a:spcPct val="0"/>
              </a:spcBef>
              <a:spcAft>
                <a:spcPct val="0"/>
              </a:spcAft>
            </a:pPr>
            <a:r>
              <a:rPr lang="zh-CN" altLang="en-US" sz="2800" b="1">
                <a:solidFill>
                  <a:schemeClr val="accent6">
                    <a:lumMod val="75000"/>
                  </a:schemeClr>
                </a:solidFill>
                <a:latin typeface="Times New Roman" panose="02020603050405020304"/>
                <a:ea typeface="方正楷体_GB2312" panose="02000000000000000000" charset="-122"/>
              </a:rPr>
              <a:t>三线把控法：</a:t>
            </a:r>
            <a:endParaRPr lang="zh-CN" altLang="en-US" sz="2800" b="1">
              <a:solidFill>
                <a:schemeClr val="accent6">
                  <a:lumMod val="75000"/>
                </a:schemeClr>
              </a:solidFill>
              <a:latin typeface="Times New Roman" panose="02020603050405020304"/>
              <a:ea typeface="方正楷体_GB2312" panose="02000000000000000000" charset="-122"/>
            </a:endParaRPr>
          </a:p>
          <a:p>
            <a:pPr marL="0" indent="0" algn="just" defTabSz="266700">
              <a:lnSpc>
                <a:spcPct val="100000"/>
              </a:lnSpc>
              <a:spcBef>
                <a:spcPct val="0"/>
              </a:spcBef>
              <a:spcAft>
                <a:spcPct val="0"/>
              </a:spcAft>
            </a:pPr>
            <a:r>
              <a:rPr lang="en-US" altLang="zh-CN" sz="2800">
                <a:latin typeface="Times New Roman" panose="02020603050405020304"/>
                <a:ea typeface="方正楷体_GB2312" panose="02000000000000000000" charset="-122"/>
              </a:rPr>
              <a:t>       </a:t>
            </a:r>
            <a:r>
              <a:rPr lang="zh-CN" altLang="en-US" sz="2800">
                <a:latin typeface="Times New Roman" panose="02020603050405020304"/>
                <a:ea typeface="方正楷体_GB2312" panose="02000000000000000000" charset="-122"/>
              </a:rPr>
              <a:t>精准梳理</a:t>
            </a:r>
            <a:r>
              <a:rPr lang="zh-CN" altLang="en-US" sz="2800" b="1" u="sng">
                <a:solidFill>
                  <a:srgbClr val="0000FF"/>
                </a:solidFill>
                <a:highlight>
                  <a:srgbClr val="FFFF00"/>
                </a:highlight>
                <a:latin typeface="Times New Roman" panose="02020603050405020304"/>
                <a:ea typeface="方正楷体_GB2312" panose="02000000000000000000" charset="-122"/>
              </a:rPr>
              <a:t>原文情节发展线、人物情感线、人物人设线</a:t>
            </a:r>
            <a:r>
              <a:rPr lang="zh-CN" altLang="en-US" sz="2800">
                <a:latin typeface="Times New Roman" panose="02020603050405020304"/>
                <a:ea typeface="方正楷体_GB2312" panose="02000000000000000000" charset="-122"/>
              </a:rPr>
              <a:t>，三条主线</a:t>
            </a:r>
            <a:r>
              <a:rPr lang="en-US" altLang="zh-CN" sz="2800">
                <a:latin typeface="Times New Roman" panose="02020603050405020304"/>
                <a:ea typeface="方正楷体_GB2312" panose="02000000000000000000" charset="-122"/>
              </a:rPr>
              <a:t>    </a:t>
            </a:r>
            <a:endParaRPr lang="en-US" altLang="zh-CN" sz="2800">
              <a:latin typeface="Times New Roman" panose="02020603050405020304"/>
              <a:ea typeface="方正楷体_GB2312" panose="02000000000000000000" charset="-122"/>
            </a:endParaRPr>
          </a:p>
          <a:p>
            <a:pPr marL="0" indent="0" algn="just" defTabSz="266700">
              <a:lnSpc>
                <a:spcPct val="100000"/>
              </a:lnSpc>
              <a:spcBef>
                <a:spcPct val="0"/>
              </a:spcBef>
              <a:spcAft>
                <a:spcPct val="0"/>
              </a:spcAft>
            </a:pPr>
            <a:r>
              <a:rPr lang="en-US" altLang="zh-CN" sz="2800">
                <a:latin typeface="Times New Roman" panose="02020603050405020304"/>
                <a:ea typeface="方正楷体_GB2312" panose="02000000000000000000" charset="-122"/>
              </a:rPr>
              <a:t>      </a:t>
            </a:r>
            <a:r>
              <a:rPr lang="zh-CN" altLang="en-US" sz="2800">
                <a:latin typeface="Times New Roman" panose="02020603050405020304"/>
                <a:ea typeface="方正楷体_GB2312" panose="02000000000000000000" charset="-122"/>
              </a:rPr>
              <a:t>贯穿续写全文，保障续文与原文高度契合。</a:t>
            </a:r>
            <a:endParaRPr lang="zh-CN" altLang="en-US" sz="2800">
              <a:latin typeface="Times New Roman" panose="02020603050405020304"/>
              <a:ea typeface="方正楷体_GB2312" panose="02000000000000000000" charset="-122"/>
            </a:endParaRPr>
          </a:p>
          <a:p>
            <a:pPr marL="0" indent="0" algn="just" defTabSz="266700">
              <a:lnSpc>
                <a:spcPct val="100000"/>
              </a:lnSpc>
              <a:spcBef>
                <a:spcPct val="0"/>
              </a:spcBef>
              <a:spcAft>
                <a:spcPct val="0"/>
              </a:spcAft>
            </a:pPr>
            <a:endParaRPr lang="zh-CN" altLang="en-US" sz="2800">
              <a:latin typeface="Times New Roman" panose="02020603050405020304"/>
              <a:ea typeface="方正楷体_GB2312" panose="02000000000000000000" charset="-122"/>
            </a:endParaRPr>
          </a:p>
          <a:p>
            <a:pPr marL="0" indent="0" algn="just" defTabSz="266700">
              <a:lnSpc>
                <a:spcPct val="100000"/>
              </a:lnSpc>
              <a:spcBef>
                <a:spcPct val="0"/>
              </a:spcBef>
              <a:spcAft>
                <a:spcPct val="0"/>
              </a:spcAft>
            </a:pPr>
            <a:endParaRPr lang="zh-CN" altLang="en-US" sz="2800">
              <a:latin typeface="Times New Roman" panose="02020603050405020304"/>
              <a:ea typeface="方正楷体_GB2312" panose="02000000000000000000" charset="-122"/>
            </a:endParaRPr>
          </a:p>
        </p:txBody>
      </p:sp>
      <p:sp>
        <p:nvSpPr>
          <p:cNvPr id="6" name="文本框 5"/>
          <p:cNvSpPr txBox="1"/>
          <p:nvPr/>
        </p:nvSpPr>
        <p:spPr>
          <a:xfrm>
            <a:off x="332105" y="2408555"/>
            <a:ext cx="11433810" cy="3107690"/>
          </a:xfrm>
          <a:prstGeom prst="rect">
            <a:avLst/>
          </a:prstGeom>
          <a:noFill/>
        </p:spPr>
        <p:txBody>
          <a:bodyPr wrap="square" rtlCol="0">
            <a:spAutoFit/>
          </a:bodyPr>
          <a:p>
            <a:pPr marL="0" indent="0" algn="just" defTabSz="266700">
              <a:lnSpc>
                <a:spcPct val="100000"/>
              </a:lnSpc>
              <a:spcBef>
                <a:spcPct val="0"/>
              </a:spcBef>
              <a:spcAft>
                <a:spcPct val="0"/>
              </a:spcAft>
            </a:pPr>
            <a:r>
              <a:rPr lang="en-US" altLang="zh-CN" sz="2800">
                <a:highlight>
                  <a:srgbClr val="FFFF00"/>
                </a:highlight>
                <a:latin typeface="Times New Roman" panose="02020603050405020304"/>
                <a:ea typeface="方正楷体_GB2312" panose="02000000000000000000" charset="-122"/>
                <a:sym typeface="+mn-ea"/>
              </a:rPr>
              <a:t>1.1 </a:t>
            </a:r>
            <a:r>
              <a:rPr lang="zh-CN" altLang="en-US" sz="2800">
                <a:highlight>
                  <a:srgbClr val="FFFF00"/>
                </a:highlight>
                <a:latin typeface="Times New Roman" panose="02020603050405020304"/>
                <a:ea typeface="方正楷体_GB2312" panose="02000000000000000000" charset="-122"/>
                <a:sym typeface="+mn-ea"/>
              </a:rPr>
              <a:t>原文情节发展线提炼技巧：</a:t>
            </a:r>
            <a:r>
              <a:rPr lang="zh-CN" altLang="en-US" sz="2800">
                <a:latin typeface="Times New Roman" panose="02020603050405020304"/>
                <a:ea typeface="方正楷体_GB2312" panose="02000000000000000000" charset="-122"/>
                <a:sym typeface="+mn-ea"/>
              </a:rPr>
              <a:t>：精准梳理整合</a:t>
            </a:r>
            <a:r>
              <a:rPr lang="zh-CN" altLang="en-US" sz="2800" b="1">
                <a:solidFill>
                  <a:srgbClr val="FF0000"/>
                </a:solidFill>
                <a:latin typeface="Times New Roman" panose="02020603050405020304"/>
                <a:ea typeface="方正楷体_GB2312" panose="02000000000000000000" charset="-122"/>
                <a:sym typeface="+mn-ea"/>
              </a:rPr>
              <a:t>六大核心要素（人物、时间、地点、起因、经过、结果）</a:t>
            </a:r>
            <a:endParaRPr lang="zh-CN" altLang="en-US" sz="2800" b="1">
              <a:solidFill>
                <a:srgbClr val="FF0000"/>
              </a:solidFill>
              <a:latin typeface="Times New Roman" panose="02020603050405020304"/>
              <a:ea typeface="方正楷体_GB2312" panose="02000000000000000000" charset="-122"/>
              <a:sym typeface="+mn-ea"/>
            </a:endParaRPr>
          </a:p>
          <a:p>
            <a:pPr marL="0" indent="0" algn="just" defTabSz="266700">
              <a:lnSpc>
                <a:spcPct val="100000"/>
              </a:lnSpc>
              <a:spcBef>
                <a:spcPct val="0"/>
              </a:spcBef>
              <a:spcAft>
                <a:spcPct val="0"/>
              </a:spcAft>
            </a:pPr>
            <a:endParaRPr lang="zh-CN" altLang="en-US" sz="2800">
              <a:latin typeface="Times New Roman" panose="02020603050405020304"/>
              <a:ea typeface="方正楷体_GB2312" panose="02000000000000000000" charset="-122"/>
            </a:endParaRPr>
          </a:p>
          <a:p>
            <a:pPr marL="0" indent="0" algn="just" defTabSz="266700">
              <a:lnSpc>
                <a:spcPct val="100000"/>
              </a:lnSpc>
              <a:spcBef>
                <a:spcPct val="0"/>
              </a:spcBef>
              <a:spcAft>
                <a:spcPct val="0"/>
              </a:spcAft>
            </a:pPr>
            <a:r>
              <a:rPr lang="en-US" altLang="zh-CN" sz="2800">
                <a:highlight>
                  <a:srgbClr val="FFFF00"/>
                </a:highlight>
                <a:latin typeface="Times New Roman" panose="02020603050405020304"/>
                <a:ea typeface="方正楷体_GB2312" panose="02000000000000000000" charset="-122"/>
                <a:sym typeface="+mn-ea"/>
              </a:rPr>
              <a:t>1.2 </a:t>
            </a:r>
            <a:r>
              <a:rPr lang="zh-CN" altLang="en-US" sz="2800">
                <a:highlight>
                  <a:srgbClr val="FFFF00"/>
                </a:highlight>
                <a:latin typeface="Times New Roman" panose="02020603050405020304"/>
                <a:ea typeface="方正楷体_GB2312" panose="02000000000000000000" charset="-122"/>
                <a:sym typeface="+mn-ea"/>
              </a:rPr>
              <a:t>人物情感与人设提炼技巧：</a:t>
            </a:r>
            <a:endParaRPr lang="zh-CN" altLang="en-US" sz="2800">
              <a:highlight>
                <a:srgbClr val="FFFF00"/>
              </a:highlight>
              <a:latin typeface="Times New Roman" panose="02020603050405020304"/>
              <a:ea typeface="方正楷体_GB2312" panose="02000000000000000000" charset="-122"/>
            </a:endParaRPr>
          </a:p>
          <a:p>
            <a:pPr marL="0" indent="0" algn="just" defTabSz="266700">
              <a:lnSpc>
                <a:spcPct val="100000"/>
              </a:lnSpc>
              <a:spcBef>
                <a:spcPct val="0"/>
              </a:spcBef>
              <a:spcAft>
                <a:spcPct val="0"/>
              </a:spcAft>
            </a:pPr>
            <a:r>
              <a:rPr lang="en-US" altLang="zh-CN" sz="2800">
                <a:latin typeface="Times New Roman" panose="02020603050405020304"/>
                <a:ea typeface="方正楷体_GB2312" panose="02000000000000000000" charset="-122"/>
                <a:sym typeface="+mn-ea"/>
              </a:rPr>
              <a:t>Tip 1 </a:t>
            </a:r>
            <a:r>
              <a:rPr lang="zh-CN" altLang="en-US" sz="2800">
                <a:latin typeface="Times New Roman" panose="02020603050405020304"/>
                <a:ea typeface="方正楷体_GB2312" panose="02000000000000000000" charset="-122"/>
                <a:sym typeface="+mn-ea"/>
              </a:rPr>
              <a:t>锁定原文显性</a:t>
            </a:r>
            <a:r>
              <a:rPr lang="zh-CN" altLang="en-US" sz="2800" b="1">
                <a:solidFill>
                  <a:srgbClr val="FF0000"/>
                </a:solidFill>
                <a:latin typeface="Times New Roman" panose="02020603050405020304"/>
                <a:ea typeface="方正楷体_GB2312" panose="02000000000000000000" charset="-122"/>
                <a:sym typeface="+mn-ea"/>
              </a:rPr>
              <a:t>情感词汇</a:t>
            </a:r>
            <a:r>
              <a:rPr lang="zh-CN" altLang="en-US" sz="2800">
                <a:latin typeface="Times New Roman" panose="02020603050405020304"/>
                <a:ea typeface="方正楷体_GB2312" panose="02000000000000000000" charset="-122"/>
                <a:sym typeface="+mn-ea"/>
              </a:rPr>
              <a:t>，快速抓取人物核心情绪</a:t>
            </a:r>
            <a:endParaRPr lang="zh-CN" altLang="en-US" sz="2800">
              <a:latin typeface="Times New Roman" panose="02020603050405020304"/>
              <a:ea typeface="方正楷体_GB2312" panose="02000000000000000000" charset="-122"/>
            </a:endParaRPr>
          </a:p>
          <a:p>
            <a:pPr marL="0" indent="0" algn="just" defTabSz="266700">
              <a:lnSpc>
                <a:spcPct val="100000"/>
              </a:lnSpc>
              <a:spcBef>
                <a:spcPct val="0"/>
              </a:spcBef>
              <a:spcAft>
                <a:spcPct val="0"/>
              </a:spcAft>
            </a:pPr>
            <a:r>
              <a:rPr lang="en-US" altLang="zh-CN" sz="2800">
                <a:latin typeface="Times New Roman" panose="02020603050405020304"/>
                <a:ea typeface="方正楷体_GB2312" panose="02000000000000000000" charset="-122"/>
                <a:sym typeface="+mn-ea"/>
              </a:rPr>
              <a:t>Tip 2 </a:t>
            </a:r>
            <a:r>
              <a:rPr lang="zh-CN" altLang="en-US" sz="2800">
                <a:latin typeface="Times New Roman" panose="02020603050405020304"/>
                <a:ea typeface="方正楷体_GB2312" panose="02000000000000000000" charset="-122"/>
                <a:sym typeface="+mn-ea"/>
              </a:rPr>
              <a:t>研读人物</a:t>
            </a:r>
            <a:r>
              <a:rPr lang="zh-CN" altLang="en-US" sz="2800" b="1">
                <a:solidFill>
                  <a:srgbClr val="FF0000"/>
                </a:solidFill>
                <a:latin typeface="Times New Roman" panose="02020603050405020304"/>
                <a:ea typeface="方正楷体_GB2312" panose="02000000000000000000" charset="-122"/>
                <a:sym typeface="+mn-ea"/>
              </a:rPr>
              <a:t>对话/内心独白与动作细节</a:t>
            </a:r>
            <a:r>
              <a:rPr lang="zh-CN" altLang="en-US" sz="2800">
                <a:latin typeface="Times New Roman" panose="02020603050405020304"/>
                <a:ea typeface="方正楷体_GB2312" panose="02000000000000000000" charset="-122"/>
                <a:sym typeface="+mn-ea"/>
              </a:rPr>
              <a:t>，深挖隐性心理情感变化</a:t>
            </a:r>
            <a:endParaRPr lang="zh-CN" altLang="en-US" sz="2800">
              <a:latin typeface="Times New Roman" panose="02020603050405020304"/>
              <a:ea typeface="方正楷体_GB2312" panose="02000000000000000000" charset="-122"/>
            </a:endParaRPr>
          </a:p>
          <a:p>
            <a:pPr marL="0" indent="0" algn="just" defTabSz="266700">
              <a:lnSpc>
                <a:spcPct val="100000"/>
              </a:lnSpc>
              <a:spcBef>
                <a:spcPct val="0"/>
              </a:spcBef>
              <a:spcAft>
                <a:spcPct val="0"/>
              </a:spcAft>
            </a:pPr>
            <a:r>
              <a:rPr lang="en-US" altLang="zh-CN" sz="2800">
                <a:latin typeface="Times New Roman" panose="02020603050405020304"/>
                <a:ea typeface="方正楷体_GB2312" panose="02000000000000000000" charset="-122"/>
                <a:sym typeface="+mn-ea"/>
              </a:rPr>
              <a:t>Tip 3 </a:t>
            </a:r>
            <a:r>
              <a:rPr lang="zh-CN" altLang="en-US" sz="2800">
                <a:latin typeface="Times New Roman" panose="02020603050405020304"/>
                <a:ea typeface="方正楷体_GB2312" panose="02000000000000000000" charset="-122"/>
                <a:sym typeface="+mn-ea"/>
              </a:rPr>
              <a:t>结合原文</a:t>
            </a:r>
            <a:r>
              <a:rPr lang="zh-CN" altLang="en-US" sz="2800" b="1">
                <a:solidFill>
                  <a:srgbClr val="FF0000"/>
                </a:solidFill>
                <a:latin typeface="Times New Roman" panose="02020603050405020304"/>
                <a:ea typeface="方正楷体_GB2312" panose="02000000000000000000" charset="-122"/>
                <a:sym typeface="+mn-ea"/>
              </a:rPr>
              <a:t>环境描写</a:t>
            </a:r>
            <a:r>
              <a:rPr lang="zh-CN" altLang="en-US" sz="2800">
                <a:latin typeface="Times New Roman" panose="02020603050405020304"/>
                <a:ea typeface="方正楷体_GB2312" panose="02000000000000000000" charset="-122"/>
                <a:sym typeface="+mn-ea"/>
              </a:rPr>
              <a:t>，依托情景氛围感知人物心境</a:t>
            </a:r>
            <a:endParaRPr lang="zh-CN" altLang="en-US" sz="2800">
              <a:latin typeface="Times New Roman" panose="02020603050405020304"/>
              <a:ea typeface="方正楷体_GB2312" panose="02000000000000000000" charset="-122"/>
            </a:endParaRPr>
          </a:p>
        </p:txBody>
      </p:sp>
      <p:pic>
        <p:nvPicPr>
          <p:cNvPr id="5124" name="图片 6" descr="logo横版 png"/>
          <p:cNvPicPr>
            <a:picLocks noChangeAspect="1"/>
          </p:cNvPicPr>
          <p:nvPr userDrawn="1"/>
        </p:nvPicPr>
        <p:blipFill>
          <a:blip r:embed="rId1"/>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35" y="0"/>
            <a:ext cx="12192635" cy="6858635"/>
          </a:xfrm>
          <a:prstGeom prst="rect">
            <a:avLst/>
          </a:prstGeom>
          <a:solidFill>
            <a:srgbClr val="5C64F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nvSpPr>
        <p:spPr>
          <a:xfrm>
            <a:off x="231775" y="230505"/>
            <a:ext cx="11755120" cy="6433820"/>
          </a:xfrm>
          <a:prstGeom prst="roundRect">
            <a:avLst>
              <a:gd name="adj" fmla="val 1001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nvSpPr>
        <p:spPr>
          <a:xfrm>
            <a:off x="784860" y="152400"/>
            <a:ext cx="9092565" cy="456565"/>
          </a:xfrm>
          <a:prstGeom prst="rect">
            <a:avLst/>
          </a:prstGeom>
        </p:spPr>
        <p:txBody>
          <a:bodyPr>
            <a:noAutofit/>
          </a:bodyPr>
          <a:p>
            <a:pPr marL="0" indent="0" algn="just" defTabSz="266700">
              <a:lnSpc>
                <a:spcPct val="100000"/>
              </a:lnSpc>
              <a:spcBef>
                <a:spcPct val="0"/>
              </a:spcBef>
              <a:spcAft>
                <a:spcPct val="0"/>
              </a:spcAft>
            </a:pPr>
            <a:r>
              <a:rPr lang="zh-CN" altLang="en-US" sz="2400">
                <a:latin typeface="Times New Roman" panose="02020603050405020304"/>
                <a:ea typeface="方正楷体_GB2312" panose="02000000000000000000" charset="-122"/>
              </a:rPr>
              <a:t>例：</a:t>
            </a:r>
            <a:r>
              <a:rPr lang="en-US" altLang="zh-CN" sz="2400">
                <a:latin typeface="Times New Roman" panose="02020603050405020304"/>
                <a:ea typeface="Times New Roman" panose="02020603050405020304"/>
              </a:rPr>
              <a:t>2024.1 </a:t>
            </a:r>
            <a:r>
              <a:rPr lang="zh-CN" altLang="en-US" sz="2400">
                <a:latin typeface="Times New Roman" panose="02020603050405020304"/>
                <a:ea typeface="方正楷体_GB2312" panose="02000000000000000000" charset="-122"/>
              </a:rPr>
              <a:t>走出教学楼迷宫</a:t>
            </a:r>
            <a:endParaRPr lang="zh-CN" altLang="en-US" sz="2400">
              <a:latin typeface="Times New Roman" panose="02020603050405020304"/>
              <a:ea typeface="方正楷体_GB2312" panose="02000000000000000000" charset="-122"/>
            </a:endParaRPr>
          </a:p>
        </p:txBody>
      </p:sp>
      <p:graphicFrame>
        <p:nvGraphicFramePr>
          <p:cNvPr id="5" name="表格 4"/>
          <p:cNvGraphicFramePr/>
          <p:nvPr/>
        </p:nvGraphicFramePr>
        <p:xfrm>
          <a:off x="358140" y="608965"/>
          <a:ext cx="11628755" cy="5801360"/>
        </p:xfrm>
        <a:graphic>
          <a:graphicData uri="http://schemas.openxmlformats.org/drawingml/2006/table">
            <a:tbl>
              <a:tblPr/>
              <a:tblGrid>
                <a:gridCol w="1273175"/>
                <a:gridCol w="10355580"/>
              </a:tblGrid>
              <a:tr h="548640">
                <a:tc gridSpan="2">
                  <a:txBody>
                    <a:bodyPr/>
                    <a:p>
                      <a:pPr marL="800100" indent="-800100" algn="l" fontAlgn="auto">
                        <a:lnSpc>
                          <a:spcPts val="1960"/>
                        </a:lnSpc>
                        <a:spcBef>
                          <a:spcPct val="0"/>
                        </a:spcBef>
                        <a:spcAft>
                          <a:spcPct val="0"/>
                        </a:spcAft>
                      </a:pPr>
                      <a:r>
                        <a:rPr lang="zh-CN" sz="1800">
                          <a:latin typeface="方正楷体_GB2312" panose="02000000000000000000" charset="-122"/>
                          <a:ea typeface="方正楷体_GB2312" panose="02000000000000000000" charset="-122"/>
                        </a:rPr>
                        <a:t>情节发展线：</a:t>
                      </a:r>
                      <a:r>
                        <a:rPr lang="en-US" altLang="zh-CN" sz="1800">
                          <a:latin typeface="Times New Roman" panose="02020603050405020304"/>
                          <a:ea typeface="方正楷体_GB2312" panose="02000000000000000000" charset="-122"/>
                        </a:rPr>
                        <a:t>had a poor sense of direction→adopted a mind trick to finish one mile running→gained inspiration and applied the method to the teaching building</a:t>
                      </a:r>
                      <a:endParaRPr lang="en-US" altLang="zh-CN" sz="1800">
                        <a:latin typeface="Times New Roman" panose="02020603050405020304"/>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9DBDF"/>
                    </a:solidFill>
                  </a:tcPr>
                </a:tc>
                <a:tc hMerge="1">
                  <a:tcPr>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r>
              <a:tr h="274320">
                <a:tc>
                  <a:txBody>
                    <a:bodyPr/>
                    <a:p>
                      <a:pPr marL="0" indent="0" algn="just" fontAlgn="auto">
                        <a:lnSpc>
                          <a:spcPts val="1960"/>
                        </a:lnSpc>
                        <a:spcBef>
                          <a:spcPct val="0"/>
                        </a:spcBef>
                        <a:spcAft>
                          <a:spcPct val="0"/>
                        </a:spcAft>
                      </a:pPr>
                      <a:r>
                        <a:rPr lang="zh-CN" sz="1800">
                          <a:latin typeface="方正楷体_GB2312" panose="02000000000000000000" charset="-122"/>
                          <a:ea typeface="方正楷体_GB2312" panose="02000000000000000000" charset="-122"/>
                        </a:rPr>
                        <a:t>人物</a:t>
                      </a:r>
                      <a:endParaRPr lang="zh-CN" sz="1800">
                        <a:latin typeface="方正楷体_GB2312" panose="02000000000000000000" charset="-122"/>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E3F2D9"/>
                    </a:solidFill>
                  </a:tcPr>
                </a:tc>
                <a:tc>
                  <a:txBody>
                    <a:bodyPr/>
                    <a:p>
                      <a:pPr marL="0" indent="0" algn="just" fontAlgn="auto">
                        <a:lnSpc>
                          <a:spcPts val="1960"/>
                        </a:lnSpc>
                        <a:spcBef>
                          <a:spcPct val="0"/>
                        </a:spcBef>
                        <a:spcAft>
                          <a:spcPct val="0"/>
                        </a:spcAft>
                      </a:pPr>
                      <a:r>
                        <a:rPr lang="en-US" altLang="zh-CN" sz="1800">
                          <a:latin typeface="Times New Roman" panose="02020603050405020304"/>
                          <a:ea typeface="方正楷体_GB2312" panose="02000000000000000000" charset="-122"/>
                        </a:rPr>
                        <a:t>Eva</a:t>
                      </a:r>
                      <a:endParaRPr lang="en-US" altLang="zh-CN" sz="1800">
                        <a:latin typeface="Times New Roman" panose="02020603050405020304"/>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274320">
                <a:tc>
                  <a:txBody>
                    <a:bodyPr/>
                    <a:p>
                      <a:pPr marL="0" indent="0" algn="just" fontAlgn="auto">
                        <a:lnSpc>
                          <a:spcPts val="1960"/>
                        </a:lnSpc>
                        <a:spcBef>
                          <a:spcPct val="0"/>
                        </a:spcBef>
                        <a:spcAft>
                          <a:spcPct val="0"/>
                        </a:spcAft>
                      </a:pPr>
                      <a:r>
                        <a:rPr lang="zh-CN" sz="1800">
                          <a:latin typeface="方正楷体_GB2312" panose="02000000000000000000" charset="-122"/>
                          <a:ea typeface="方正楷体_GB2312" panose="02000000000000000000" charset="-122"/>
                        </a:rPr>
                        <a:t>时间</a:t>
                      </a:r>
                      <a:endParaRPr lang="zh-CN" sz="1800">
                        <a:latin typeface="方正楷体_GB2312" panose="02000000000000000000" charset="-122"/>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E3F2D9"/>
                    </a:solidFill>
                  </a:tcPr>
                </a:tc>
                <a:tc>
                  <a:txBody>
                    <a:bodyPr/>
                    <a:p>
                      <a:pPr marL="0" indent="0" algn="just" fontAlgn="auto">
                        <a:lnSpc>
                          <a:spcPts val="1960"/>
                        </a:lnSpc>
                        <a:spcBef>
                          <a:spcPct val="0"/>
                        </a:spcBef>
                        <a:spcAft>
                          <a:spcPct val="0"/>
                        </a:spcAft>
                      </a:pPr>
                      <a:r>
                        <a:rPr lang="en-US" altLang="zh-CN" sz="1800">
                          <a:latin typeface="Times New Roman" panose="02020603050405020304"/>
                          <a:ea typeface="方正楷体_GB2312" panose="02000000000000000000" charset="-122"/>
                        </a:rPr>
                        <a:t>At the beginning of her high school life</a:t>
                      </a:r>
                      <a:endParaRPr lang="en-US" altLang="zh-CN" sz="1800">
                        <a:latin typeface="Times New Roman" panose="02020603050405020304"/>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274320">
                <a:tc>
                  <a:txBody>
                    <a:bodyPr/>
                    <a:p>
                      <a:pPr marL="0" indent="0" algn="just" fontAlgn="auto">
                        <a:lnSpc>
                          <a:spcPts val="1960"/>
                        </a:lnSpc>
                        <a:spcBef>
                          <a:spcPct val="0"/>
                        </a:spcBef>
                        <a:spcAft>
                          <a:spcPct val="0"/>
                        </a:spcAft>
                      </a:pPr>
                      <a:r>
                        <a:rPr lang="zh-CN" sz="1800">
                          <a:latin typeface="方正楷体_GB2312" panose="02000000000000000000" charset="-122"/>
                          <a:ea typeface="方正楷体_GB2312" panose="02000000000000000000" charset="-122"/>
                        </a:rPr>
                        <a:t>地点</a:t>
                      </a:r>
                      <a:endParaRPr lang="zh-CN" sz="1800">
                        <a:latin typeface="方正楷体_GB2312" panose="02000000000000000000" charset="-122"/>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E3F2D9"/>
                    </a:solidFill>
                  </a:tcPr>
                </a:tc>
                <a:tc>
                  <a:txBody>
                    <a:bodyPr/>
                    <a:p>
                      <a:pPr marL="0" indent="0" algn="just" fontAlgn="auto">
                        <a:lnSpc>
                          <a:spcPts val="1960"/>
                        </a:lnSpc>
                        <a:spcBef>
                          <a:spcPct val="0"/>
                        </a:spcBef>
                        <a:spcAft>
                          <a:spcPct val="0"/>
                        </a:spcAft>
                      </a:pPr>
                      <a:r>
                        <a:rPr lang="en-US" altLang="zh-CN" sz="1800">
                          <a:latin typeface="Times New Roman" panose="02020603050405020304"/>
                          <a:ea typeface="方正楷体_GB2312" panose="02000000000000000000" charset="-122"/>
                        </a:rPr>
                        <a:t>the track---a six-story building</a:t>
                      </a:r>
                      <a:endParaRPr lang="en-US" altLang="zh-CN" sz="1800">
                        <a:latin typeface="Times New Roman" panose="02020603050405020304"/>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274320">
                <a:tc>
                  <a:txBody>
                    <a:bodyPr/>
                    <a:p>
                      <a:pPr marL="0" indent="0" algn="just" fontAlgn="auto">
                        <a:lnSpc>
                          <a:spcPts val="1960"/>
                        </a:lnSpc>
                        <a:spcBef>
                          <a:spcPct val="0"/>
                        </a:spcBef>
                        <a:spcAft>
                          <a:spcPct val="0"/>
                        </a:spcAft>
                      </a:pPr>
                      <a:r>
                        <a:rPr lang="zh-CN" sz="1800">
                          <a:latin typeface="方正楷体_GB2312" panose="02000000000000000000" charset="-122"/>
                          <a:ea typeface="方正楷体_GB2312" panose="02000000000000000000" charset="-122"/>
                        </a:rPr>
                        <a:t>起因</a:t>
                      </a:r>
                      <a:endParaRPr lang="zh-CN" sz="1800">
                        <a:latin typeface="方正楷体_GB2312" panose="02000000000000000000" charset="-122"/>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E3F2D9"/>
                    </a:solidFill>
                  </a:tcPr>
                </a:tc>
                <a:tc>
                  <a:txBody>
                    <a:bodyPr/>
                    <a:p>
                      <a:pPr marL="0" indent="0" algn="just" fontAlgn="auto">
                        <a:lnSpc>
                          <a:spcPts val="1960"/>
                        </a:lnSpc>
                        <a:spcBef>
                          <a:spcPct val="0"/>
                        </a:spcBef>
                        <a:spcAft>
                          <a:spcPct val="0"/>
                        </a:spcAft>
                      </a:pPr>
                      <a:r>
                        <a:rPr lang="en-US" altLang="zh-CN" sz="1800">
                          <a:latin typeface="Times New Roman" panose="02020603050405020304"/>
                          <a:ea typeface="方正楷体_GB2312" panose="02000000000000000000" charset="-122"/>
                        </a:rPr>
                        <a:t>Eva</a:t>
                      </a:r>
                      <a:r>
                        <a:rPr lang="zh-CN" sz="1800">
                          <a:latin typeface="方正楷体_GB2312" panose="02000000000000000000" charset="-122"/>
                          <a:ea typeface="方正楷体_GB2312" panose="02000000000000000000" charset="-122"/>
                        </a:rPr>
                        <a:t>刚入高中时面临困难，包括对庞大陌生的校园感到不知所措和在体育课上跑一英里的巨大挑战。</a:t>
                      </a:r>
                      <a:endParaRPr lang="zh-CN" sz="1800">
                        <a:latin typeface="方正楷体_GB2312" panose="02000000000000000000" charset="-122"/>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274320">
                <a:tc>
                  <a:txBody>
                    <a:bodyPr/>
                    <a:p>
                      <a:pPr marL="0" indent="0" algn="just" fontAlgn="auto">
                        <a:lnSpc>
                          <a:spcPts val="1960"/>
                        </a:lnSpc>
                        <a:spcBef>
                          <a:spcPct val="0"/>
                        </a:spcBef>
                        <a:spcAft>
                          <a:spcPct val="0"/>
                        </a:spcAft>
                      </a:pPr>
                      <a:r>
                        <a:rPr lang="zh-CN" sz="1800">
                          <a:latin typeface="方正楷体_GB2312" panose="02000000000000000000" charset="-122"/>
                          <a:ea typeface="方正楷体_GB2312" panose="02000000000000000000" charset="-122"/>
                        </a:rPr>
                        <a:t>经过</a:t>
                      </a:r>
                      <a:endParaRPr lang="zh-CN" sz="1800">
                        <a:latin typeface="方正楷体_GB2312" panose="02000000000000000000" charset="-122"/>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E3F2D9"/>
                    </a:solidFill>
                  </a:tcPr>
                </a:tc>
                <a:tc>
                  <a:txBody>
                    <a:bodyPr/>
                    <a:p>
                      <a:pPr marL="0" indent="0" algn="just" fontAlgn="auto">
                        <a:lnSpc>
                          <a:spcPts val="1960"/>
                        </a:lnSpc>
                        <a:spcBef>
                          <a:spcPct val="0"/>
                        </a:spcBef>
                        <a:spcAft>
                          <a:spcPct val="0"/>
                        </a:spcAft>
                      </a:pPr>
                      <a:r>
                        <a:rPr lang="zh-CN" sz="1800">
                          <a:latin typeface="方正楷体_GB2312" panose="02000000000000000000" charset="-122"/>
                          <a:ea typeface="方正楷体_GB2312" panose="02000000000000000000" charset="-122"/>
                        </a:rPr>
                        <a:t>她用心理策略发现自己克服了恐惧，成功完成了一英里的跑步。</a:t>
                      </a:r>
                      <a:endParaRPr lang="zh-CN" sz="1800">
                        <a:latin typeface="方正楷体_GB2312" panose="02000000000000000000" charset="-122"/>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274320">
                <a:tc>
                  <a:txBody>
                    <a:bodyPr/>
                    <a:p>
                      <a:pPr marL="0" indent="0" algn="just" fontAlgn="auto">
                        <a:lnSpc>
                          <a:spcPts val="1960"/>
                        </a:lnSpc>
                        <a:spcBef>
                          <a:spcPct val="0"/>
                        </a:spcBef>
                        <a:spcAft>
                          <a:spcPct val="0"/>
                        </a:spcAft>
                      </a:pPr>
                      <a:r>
                        <a:rPr lang="zh-CN" sz="1800">
                          <a:latin typeface="方正楷体_GB2312" panose="02000000000000000000" charset="-122"/>
                          <a:ea typeface="方正楷体_GB2312" panose="02000000000000000000" charset="-122"/>
                        </a:rPr>
                        <a:t>结果</a:t>
                      </a:r>
                      <a:endParaRPr lang="zh-CN" sz="1800">
                        <a:latin typeface="方正楷体_GB2312" panose="02000000000000000000" charset="-122"/>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E3F2D9"/>
                    </a:solidFill>
                  </a:tcPr>
                </a:tc>
                <a:tc>
                  <a:txBody>
                    <a:bodyPr/>
                    <a:p>
                      <a:pPr marL="0" indent="0" algn="just" fontAlgn="auto">
                        <a:lnSpc>
                          <a:spcPts val="1960"/>
                        </a:lnSpc>
                        <a:spcBef>
                          <a:spcPct val="0"/>
                        </a:spcBef>
                        <a:spcAft>
                          <a:spcPct val="0"/>
                        </a:spcAft>
                      </a:pPr>
                      <a:r>
                        <a:rPr lang="zh-CN" sz="1800">
                          <a:latin typeface="方正楷体_GB2312" panose="02000000000000000000" charset="-122"/>
                          <a:ea typeface="方正楷体_GB2312" panose="02000000000000000000" charset="-122"/>
                        </a:rPr>
                        <a:t>受到跑步成功的启发，</a:t>
                      </a:r>
                      <a:r>
                        <a:rPr lang="en-US" altLang="zh-CN" sz="1800">
                          <a:latin typeface="Times New Roman" panose="02020603050405020304"/>
                          <a:ea typeface="方正楷体_GB2312" panose="02000000000000000000" charset="-122"/>
                        </a:rPr>
                        <a:t>Eva</a:t>
                      </a:r>
                      <a:r>
                        <a:rPr lang="zh-CN" sz="1800">
                          <a:latin typeface="方正楷体_GB2312" panose="02000000000000000000" charset="-122"/>
                          <a:ea typeface="方正楷体_GB2312" panose="02000000000000000000" charset="-122"/>
                        </a:rPr>
                        <a:t>决定采用类似的策略来应对学校建筑的问题。</a:t>
                      </a:r>
                      <a:endParaRPr lang="zh-CN" sz="1800">
                        <a:latin typeface="方正楷体_GB2312" panose="02000000000000000000" charset="-122"/>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274320">
                <a:tc gridSpan="2">
                  <a:txBody>
                    <a:bodyPr/>
                    <a:p>
                      <a:pPr marL="0" indent="0" algn="just" fontAlgn="auto">
                        <a:lnSpc>
                          <a:spcPts val="1960"/>
                        </a:lnSpc>
                        <a:spcBef>
                          <a:spcPct val="0"/>
                        </a:spcBef>
                        <a:spcAft>
                          <a:spcPct val="0"/>
                        </a:spcAft>
                      </a:pPr>
                      <a:r>
                        <a:rPr lang="zh-CN" sz="1800">
                          <a:latin typeface="方正楷体_GB2312" panose="02000000000000000000" charset="-122"/>
                          <a:ea typeface="方正楷体_GB2312" panose="02000000000000000000" charset="-122"/>
                        </a:rPr>
                        <a:t>人物情感线：</a:t>
                      </a:r>
                      <a:r>
                        <a:rPr lang="en-US" altLang="zh-CN" sz="1800">
                          <a:latin typeface="Times New Roman" panose="02020603050405020304"/>
                          <a:ea typeface="Times New Roman" panose="02020603050405020304"/>
                        </a:rPr>
                        <a:t>troubled</a:t>
                      </a:r>
                      <a:r>
                        <a:rPr lang="en-US" altLang="zh-CN" sz="1800">
                          <a:latin typeface="Times New Roman" panose="02020603050405020304"/>
                          <a:ea typeface="方正楷体_GB2312" panose="02000000000000000000" charset="-122"/>
                        </a:rPr>
                        <a:t>→</a:t>
                      </a:r>
                      <a:r>
                        <a:rPr lang="en-US" altLang="zh-CN" sz="1800">
                          <a:latin typeface="Times New Roman" panose="02020603050405020304"/>
                          <a:ea typeface="Times New Roman" panose="02020603050405020304"/>
                        </a:rPr>
                        <a:t>shocked&amp;feared</a:t>
                      </a:r>
                      <a:r>
                        <a:rPr lang="en-US" altLang="zh-CN" sz="1800">
                          <a:latin typeface="Times New Roman" panose="02020603050405020304"/>
                          <a:ea typeface="方正楷体_GB2312" panose="02000000000000000000" charset="-122"/>
                        </a:rPr>
                        <a:t>→</a:t>
                      </a:r>
                      <a:r>
                        <a:rPr lang="en-US" altLang="zh-CN" sz="1800">
                          <a:latin typeface="Times New Roman" panose="02020603050405020304"/>
                          <a:ea typeface="Times New Roman" panose="02020603050405020304"/>
                        </a:rPr>
                        <a:t>confident</a:t>
                      </a:r>
                      <a:endParaRPr lang="en-US" altLang="zh-CN" sz="1800">
                        <a:latin typeface="Times New Roman" panose="02020603050405020304"/>
                        <a:ea typeface="Times New Roman" panose="02020603050405020304"/>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9DBDF"/>
                    </a:solidFill>
                  </a:tcPr>
                </a:tc>
                <a:tc hMerge="1">
                  <a:tcPr>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r>
              <a:tr h="1766570">
                <a:tc gridSpan="2">
                  <a:txBody>
                    <a:bodyPr/>
                    <a:p>
                      <a:pPr marL="0" indent="0" algn="l" fontAlgn="auto">
                        <a:lnSpc>
                          <a:spcPts val="1960"/>
                        </a:lnSpc>
                        <a:spcBef>
                          <a:spcPct val="0"/>
                        </a:spcBef>
                        <a:spcAft>
                          <a:spcPct val="0"/>
                        </a:spcAft>
                      </a:pPr>
                      <a:r>
                        <a:rPr lang="en-US" altLang="zh-CN" sz="1800">
                          <a:latin typeface="Times New Roman" panose="02020603050405020304"/>
                          <a:ea typeface="方正楷体_GB2312" panose="02000000000000000000" charset="-122"/>
                        </a:rPr>
                        <a:t>para.1</a:t>
                      </a:r>
                      <a:r>
                        <a:rPr lang="zh-CN" sz="1800">
                          <a:latin typeface="Times New Roman" panose="02020603050405020304"/>
                          <a:ea typeface="方正楷体_GB2312" panose="02000000000000000000" charset="-122"/>
                        </a:rPr>
                        <a:t>隐性情感词</a:t>
                      </a:r>
                      <a:r>
                        <a:rPr lang="en-US" altLang="zh-CN" sz="1800">
                          <a:latin typeface="Times New Roman" panose="02020603050405020304"/>
                          <a:ea typeface="Times New Roman" panose="02020603050405020304"/>
                        </a:rPr>
                        <a:t>:</a:t>
                      </a:r>
                      <a:r>
                        <a:rPr lang="zh-CN" sz="1800">
                          <a:latin typeface="Times New Roman" panose="02020603050405020304"/>
                          <a:ea typeface="方正楷体_GB2312" panose="02000000000000000000" charset="-122"/>
                        </a:rPr>
                        <a:t>校园迷路，内心困扰 </a:t>
                      </a:r>
                      <a:r>
                        <a:rPr lang="en-US" altLang="zh-CN" sz="1800">
                          <a:latin typeface="Times New Roman" panose="02020603050405020304"/>
                          <a:ea typeface="方正楷体_GB2312" panose="02000000000000000000" charset="-122"/>
                        </a:rPr>
                        <a:t>One of the major</a:t>
                      </a:r>
                      <a:r>
                        <a:rPr lang="en-US" altLang="zh-CN" sz="1800" b="1" u="sng">
                          <a:solidFill>
                            <a:srgbClr val="FF0000"/>
                          </a:solidFill>
                          <a:latin typeface="Times New Roman" panose="02020603050405020304"/>
                          <a:ea typeface="方正楷体_GB2312" panose="02000000000000000000" charset="-122"/>
                        </a:rPr>
                        <a:t> headaches</a:t>
                      </a:r>
                      <a:r>
                        <a:rPr lang="en-US" altLang="zh-CN" sz="1800">
                          <a:latin typeface="Times New Roman" panose="02020603050405020304"/>
                          <a:ea typeface="方正楷体_GB2312" panose="02000000000000000000" charset="-122"/>
                        </a:rPr>
                        <a:t> for her was finding her way in the huge school building. </a:t>
                      </a:r>
                      <a:endParaRPr lang="en-US" altLang="zh-CN" sz="1800">
                        <a:latin typeface="Times New Roman" panose="02020603050405020304"/>
                        <a:ea typeface="方正楷体_GB2312" panose="02000000000000000000" charset="-122"/>
                      </a:endParaRPr>
                    </a:p>
                    <a:p>
                      <a:pPr marL="0" indent="0" algn="l" fontAlgn="auto">
                        <a:lnSpc>
                          <a:spcPts val="1960"/>
                        </a:lnSpc>
                        <a:spcBef>
                          <a:spcPct val="0"/>
                        </a:spcBef>
                        <a:spcAft>
                          <a:spcPct val="0"/>
                        </a:spcAft>
                      </a:pPr>
                      <a:r>
                        <a:rPr lang="en-US" altLang="zh-CN" sz="1800">
                          <a:latin typeface="Times New Roman" panose="02020603050405020304"/>
                          <a:ea typeface="方正楷体_GB2312" panose="02000000000000000000" charset="-122"/>
                        </a:rPr>
                        <a:t>para.3</a:t>
                      </a:r>
                      <a:r>
                        <a:rPr lang="zh-CN" sz="1800">
                          <a:latin typeface="Times New Roman" panose="02020603050405020304"/>
                          <a:ea typeface="方正楷体_GB2312" panose="02000000000000000000" charset="-122"/>
                        </a:rPr>
                        <a:t>显性情感词</a:t>
                      </a:r>
                      <a:r>
                        <a:rPr lang="en-US" altLang="zh-CN" sz="1800">
                          <a:latin typeface="Times New Roman" panose="02020603050405020304"/>
                          <a:ea typeface="Times New Roman" panose="02020603050405020304"/>
                        </a:rPr>
                        <a:t>+</a:t>
                      </a:r>
                      <a:r>
                        <a:rPr lang="zh-CN" sz="1800">
                          <a:latin typeface="Times New Roman" panose="02020603050405020304"/>
                          <a:ea typeface="方正楷体_GB2312" panose="02000000000000000000" charset="-122"/>
                        </a:rPr>
                        <a:t>内心独白</a:t>
                      </a:r>
                      <a:r>
                        <a:rPr lang="en-US" altLang="zh-CN" sz="1800">
                          <a:latin typeface="Times New Roman" panose="02020603050405020304"/>
                          <a:ea typeface="Times New Roman" panose="02020603050405020304"/>
                        </a:rPr>
                        <a:t>:</a:t>
                      </a:r>
                      <a:r>
                        <a:rPr lang="zh-CN" sz="1800">
                          <a:latin typeface="Times New Roman" panose="02020603050405020304"/>
                          <a:ea typeface="方正楷体_GB2312" panose="02000000000000000000" charset="-122"/>
                        </a:rPr>
                        <a:t>得知一英里长跑任务，心生畏惧</a:t>
                      </a:r>
                      <a:r>
                        <a:rPr lang="en-US" altLang="zh-CN" sz="1800">
                          <a:latin typeface="Times New Roman" panose="02020603050405020304"/>
                          <a:ea typeface="方正楷体_GB2312" panose="02000000000000000000" charset="-122"/>
                        </a:rPr>
                        <a:t>In her first PE class , Eva was</a:t>
                      </a:r>
                      <a:r>
                        <a:rPr lang="en-US" altLang="zh-CN" sz="1800" b="1" u="sng">
                          <a:solidFill>
                            <a:srgbClr val="FF0000"/>
                          </a:solidFill>
                          <a:latin typeface="Times New Roman" panose="02020603050405020304"/>
                          <a:ea typeface="方正楷体_GB2312" panose="02000000000000000000" charset="-122"/>
                        </a:rPr>
                        <a:t> shocked </a:t>
                      </a:r>
                      <a:r>
                        <a:rPr lang="en-US" altLang="zh-CN" sz="1800">
                          <a:latin typeface="Times New Roman" panose="02020603050405020304"/>
                          <a:ea typeface="方正楷体_GB2312" panose="02000000000000000000" charset="-122"/>
                        </a:rPr>
                        <a:t>when Coach Pitt announced that everyone had to run one mile around the track outside. ..There was nothing she </a:t>
                      </a:r>
                      <a:r>
                        <a:rPr lang="en-US" altLang="zh-CN" sz="1800" b="1" u="sng">
                          <a:solidFill>
                            <a:srgbClr val="FF0000"/>
                          </a:solidFill>
                          <a:latin typeface="Times New Roman" panose="02020603050405020304"/>
                          <a:ea typeface="方正楷体_GB2312" panose="02000000000000000000" charset="-122"/>
                        </a:rPr>
                        <a:t>feared </a:t>
                      </a:r>
                      <a:r>
                        <a:rPr lang="en-US" altLang="zh-CN" sz="1800">
                          <a:latin typeface="Times New Roman" panose="02020603050405020304"/>
                          <a:ea typeface="方正楷体_GB2312" panose="02000000000000000000" charset="-122"/>
                        </a:rPr>
                        <a:t>more than having to run a whole mile.and that always seemed like a long way, even in a car</a:t>
                      </a:r>
                      <a:r>
                        <a:rPr lang="en-US" altLang="zh-CN" sz="1800" b="1" u="sng">
                          <a:solidFill>
                            <a:srgbClr val="FF0000"/>
                          </a:solidFill>
                          <a:latin typeface="Times New Roman" panose="02020603050405020304"/>
                          <a:ea typeface="方正楷体_GB2312" panose="02000000000000000000" charset="-122"/>
                        </a:rPr>
                        <a:t>!</a:t>
                      </a:r>
                      <a:endParaRPr lang="en-US" altLang="zh-CN" sz="1800" b="1" u="sng">
                        <a:solidFill>
                          <a:srgbClr val="FF0000"/>
                        </a:solidFill>
                        <a:latin typeface="Times New Roman" panose="02020603050405020304"/>
                        <a:ea typeface="方正楷体_GB2312" panose="02000000000000000000" charset="-122"/>
                      </a:endParaRPr>
                    </a:p>
                    <a:p>
                      <a:pPr marL="0" indent="0" algn="l" fontAlgn="auto">
                        <a:lnSpc>
                          <a:spcPts val="1960"/>
                        </a:lnSpc>
                        <a:spcBef>
                          <a:spcPct val="0"/>
                        </a:spcBef>
                        <a:spcAft>
                          <a:spcPct val="0"/>
                        </a:spcAft>
                      </a:pPr>
                      <a:r>
                        <a:rPr lang="en-US" altLang="zh-CN" sz="1800">
                          <a:latin typeface="Times New Roman" panose="02020603050405020304"/>
                          <a:ea typeface="Times New Roman" panose="02020603050405020304"/>
                        </a:rPr>
                        <a:t>para.5 </a:t>
                      </a:r>
                      <a:r>
                        <a:rPr lang="zh-CN" sz="1800">
                          <a:latin typeface="Times New Roman" panose="02020603050405020304"/>
                          <a:ea typeface="方正楷体_GB2312" panose="02000000000000000000" charset="-122"/>
                        </a:rPr>
                        <a:t>显性情感词</a:t>
                      </a:r>
                      <a:r>
                        <a:rPr lang="en-US" altLang="zh-CN" sz="1800">
                          <a:latin typeface="Times New Roman" panose="02020603050405020304"/>
                          <a:ea typeface="Times New Roman" panose="02020603050405020304"/>
                        </a:rPr>
                        <a:t>:</a:t>
                      </a:r>
                      <a:r>
                        <a:rPr lang="zh-CN" sz="1800">
                          <a:latin typeface="Times New Roman" panose="02020603050405020304"/>
                          <a:ea typeface="方正楷体_GB2312" panose="02000000000000000000" charset="-122"/>
                        </a:rPr>
                        <a:t>长跑体力透支，陷入绝望</a:t>
                      </a:r>
                      <a:r>
                        <a:rPr lang="en-US" altLang="zh-CN" sz="1800">
                          <a:latin typeface="Times New Roman" panose="02020603050405020304"/>
                          <a:ea typeface="方正楷体_GB2312" panose="02000000000000000000" charset="-122"/>
                        </a:rPr>
                        <a:t>Feeling </a:t>
                      </a:r>
                      <a:r>
                        <a:rPr lang="en-US" altLang="zh-CN" sz="1800" b="1" u="sng">
                          <a:solidFill>
                            <a:srgbClr val="FF0000"/>
                          </a:solidFill>
                          <a:latin typeface="Times New Roman" panose="02020603050405020304"/>
                          <a:ea typeface="方正楷体_GB2312" panose="02000000000000000000" charset="-122"/>
                        </a:rPr>
                        <a:t>desperate</a:t>
                      </a:r>
                      <a:r>
                        <a:rPr lang="en-US" altLang="zh-CN" sz="1800">
                          <a:latin typeface="Times New Roman" panose="02020603050405020304"/>
                          <a:ea typeface="方正楷体_GB2312" panose="02000000000000000000" charset="-122"/>
                        </a:rPr>
                        <a:t>, Eva started using a mind trick on herself. </a:t>
                      </a:r>
                      <a:endParaRPr lang="en-US" altLang="zh-CN" sz="1800">
                        <a:latin typeface="Times New Roman" panose="02020603050405020304"/>
                        <a:ea typeface="方正楷体_GB2312" panose="02000000000000000000" charset="-122"/>
                      </a:endParaRPr>
                    </a:p>
                    <a:p>
                      <a:pPr marL="266700" indent="-266700" algn="just" fontAlgn="auto">
                        <a:lnSpc>
                          <a:spcPts val="1960"/>
                        </a:lnSpc>
                        <a:spcBef>
                          <a:spcPct val="0"/>
                        </a:spcBef>
                        <a:spcAft>
                          <a:spcPct val="0"/>
                        </a:spcAft>
                      </a:pPr>
                      <a:r>
                        <a:rPr lang="zh-CN" sz="1800">
                          <a:latin typeface="Times New Roman" panose="02020603050405020304"/>
                          <a:ea typeface="方正楷体_GB2312" panose="02000000000000000000" charset="-122"/>
                        </a:rPr>
                        <a:t>续文</a:t>
                      </a:r>
                      <a:r>
                        <a:rPr lang="en-US" altLang="zh-CN" sz="1800">
                          <a:latin typeface="Times New Roman" panose="02020603050405020304"/>
                          <a:ea typeface="方正楷体_GB2312" panose="02000000000000000000" charset="-122"/>
                        </a:rPr>
                        <a:t>para.1</a:t>
                      </a:r>
                      <a:r>
                        <a:rPr lang="zh-CN" sz="1800">
                          <a:latin typeface="Times New Roman" panose="02020603050405020304"/>
                          <a:ea typeface="方正楷体_GB2312" panose="02000000000000000000" charset="-122"/>
                        </a:rPr>
                        <a:t>显性情感词</a:t>
                      </a:r>
                      <a:r>
                        <a:rPr lang="en-US" altLang="zh-CN" sz="1800">
                          <a:latin typeface="Times New Roman" panose="02020603050405020304"/>
                          <a:ea typeface="Times New Roman" panose="02020603050405020304"/>
                        </a:rPr>
                        <a:t>:</a:t>
                      </a:r>
                      <a:r>
                        <a:rPr lang="zh-CN" sz="1800">
                          <a:latin typeface="Times New Roman" panose="02020603050405020304"/>
                          <a:ea typeface="方正楷体_GB2312" panose="02000000000000000000" charset="-122"/>
                        </a:rPr>
                        <a:t>意外获得教练表扬</a:t>
                      </a:r>
                      <a:r>
                        <a:rPr lang="en-US" altLang="zh-CN" sz="1800">
                          <a:latin typeface="Times New Roman" panose="02020603050405020304"/>
                          <a:ea typeface="Times New Roman" panose="02020603050405020304"/>
                        </a:rPr>
                        <a:t>, </a:t>
                      </a:r>
                      <a:r>
                        <a:rPr lang="zh-CN" sz="1800">
                          <a:latin typeface="Times New Roman" panose="02020603050405020304"/>
                          <a:ea typeface="方正楷体_GB2312" panose="02000000000000000000" charset="-122"/>
                        </a:rPr>
                        <a:t>逐步建立自信</a:t>
                      </a:r>
                      <a:r>
                        <a:rPr lang="en-US" altLang="zh-CN" sz="1800">
                          <a:latin typeface="Times New Roman" panose="02020603050405020304"/>
                          <a:ea typeface="方正楷体_GB2312" panose="02000000000000000000" charset="-122"/>
                        </a:rPr>
                        <a:t>When Coach Pitt said“Nice work!”to her at the finish line, Eva was</a:t>
                      </a:r>
                      <a:r>
                        <a:rPr lang="en-US" altLang="zh-CN" sz="1800" b="1" u="sng">
                          <a:solidFill>
                            <a:srgbClr val="FF0000"/>
                          </a:solidFill>
                          <a:latin typeface="Times New Roman" panose="02020603050405020304"/>
                          <a:ea typeface="方正楷体_GB2312" panose="02000000000000000000" charset="-122"/>
                        </a:rPr>
                        <a:t> surprised</a:t>
                      </a:r>
                      <a:r>
                        <a:rPr lang="en-US" altLang="zh-CN" sz="1800">
                          <a:latin typeface="Times New Roman" panose="02020603050405020304"/>
                          <a:ea typeface="方正楷体_GB2312" panose="02000000000000000000" charset="-122"/>
                        </a:rPr>
                        <a:t>.</a:t>
                      </a:r>
                      <a:endParaRPr lang="en-US" altLang="zh-CN" sz="1800" b="1" u="sng">
                        <a:solidFill>
                          <a:srgbClr val="FF0000"/>
                        </a:solidFill>
                        <a:latin typeface="Times New Roman" panose="02020603050405020304"/>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cPr>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r>
              <a:tr h="400050">
                <a:tc gridSpan="2">
                  <a:txBody>
                    <a:bodyPr/>
                    <a:p>
                      <a:pPr marL="0" indent="0" algn="just" fontAlgn="auto">
                        <a:lnSpc>
                          <a:spcPts val="1960"/>
                        </a:lnSpc>
                        <a:spcBef>
                          <a:spcPct val="0"/>
                        </a:spcBef>
                        <a:spcAft>
                          <a:spcPct val="0"/>
                        </a:spcAft>
                      </a:pPr>
                      <a:r>
                        <a:rPr lang="zh-CN" sz="1800">
                          <a:latin typeface="方正楷体_GB2312" panose="02000000000000000000" charset="-122"/>
                          <a:ea typeface="方正楷体_GB2312" panose="02000000000000000000" charset="-122"/>
                        </a:rPr>
                        <a:t>人物人设线：</a:t>
                      </a:r>
                      <a:r>
                        <a:rPr lang="en-US" altLang="zh-CN" sz="1800">
                          <a:latin typeface="Times New Roman" panose="02020603050405020304"/>
                          <a:ea typeface="方正楷体_GB2312" panose="02000000000000000000" charset="-122"/>
                        </a:rPr>
                        <a:t>Poor sense of direction→good at adjusting mentality and solving problems→willing to learn </a:t>
                      </a:r>
                      <a:endParaRPr lang="en-US" altLang="zh-CN" sz="1800">
                        <a:latin typeface="Times New Roman" panose="02020603050405020304"/>
                        <a:ea typeface="方正楷体_GB2312" panose="02000000000000000000" charset="-122"/>
                      </a:endParaRPr>
                    </a:p>
                    <a:p>
                      <a:pPr marL="0" indent="800100" algn="l" fontAlgn="auto">
                        <a:lnSpc>
                          <a:spcPts val="1960"/>
                        </a:lnSpc>
                        <a:spcBef>
                          <a:spcPct val="0"/>
                        </a:spcBef>
                        <a:spcAft>
                          <a:spcPct val="0"/>
                        </a:spcAft>
                      </a:pPr>
                      <a:r>
                        <a:rPr lang="en-US" altLang="zh-CN" sz="1800">
                          <a:latin typeface="Times New Roman" panose="02020603050405020304"/>
                          <a:ea typeface="方正楷体_GB2312" panose="02000000000000000000" charset="-122"/>
                        </a:rPr>
                        <a:t>and improve herself</a:t>
                      </a:r>
                      <a:endParaRPr lang="en-US" altLang="zh-CN" sz="1800">
                        <a:latin typeface="Times New Roman" panose="02020603050405020304"/>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9DBDF"/>
                    </a:solidFill>
                  </a:tcPr>
                </a:tc>
                <a:tc hMerge="1">
                  <a:tcPr>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r>
              <a:tr h="1097280">
                <a:tc gridSpan="2">
                  <a:txBody>
                    <a:bodyPr/>
                    <a:p>
                      <a:pPr marL="0" indent="0" algn="l" fontAlgn="auto">
                        <a:lnSpc>
                          <a:spcPts val="1960"/>
                        </a:lnSpc>
                        <a:spcBef>
                          <a:spcPct val="0"/>
                        </a:spcBef>
                        <a:spcAft>
                          <a:spcPct val="0"/>
                        </a:spcAft>
                      </a:pPr>
                      <a:r>
                        <a:rPr lang="en-US" altLang="zh-CN" sz="1800">
                          <a:latin typeface="Times New Roman" panose="02020603050405020304"/>
                          <a:ea typeface="方正楷体_GB2312" panose="02000000000000000000" charset="-122"/>
                        </a:rPr>
                        <a:t>para.</a:t>
                      </a:r>
                      <a:r>
                        <a:rPr lang="en-US" altLang="zh-CN" sz="1800">
                          <a:latin typeface="Times New Roman" panose="02020603050405020304"/>
                          <a:ea typeface="Times New Roman" panose="02020603050405020304"/>
                        </a:rPr>
                        <a:t>2</a:t>
                      </a:r>
                      <a:r>
                        <a:rPr lang="zh-CN" sz="1800">
                          <a:latin typeface="Times New Roman" panose="02020603050405020304"/>
                          <a:ea typeface="方正楷体_GB2312" panose="02000000000000000000" charset="-122"/>
                        </a:rPr>
                        <a:t>方向感差 </a:t>
                      </a:r>
                      <a:r>
                        <a:rPr lang="en-US" altLang="zh-CN" sz="1800" b="1" u="sng">
                          <a:solidFill>
                            <a:srgbClr val="FF0000"/>
                          </a:solidFill>
                          <a:latin typeface="Times New Roman" panose="02020603050405020304"/>
                          <a:ea typeface="方正楷体_GB2312" panose="02000000000000000000" charset="-122"/>
                        </a:rPr>
                        <a:t>Having a poor sense of direction</a:t>
                      </a:r>
                      <a:r>
                        <a:rPr lang="en-US" altLang="zh-CN" sz="1800">
                          <a:latin typeface="Times New Roman" panose="02020603050405020304"/>
                          <a:ea typeface="方正楷体_GB2312" panose="02000000000000000000" charset="-122"/>
                        </a:rPr>
                        <a:t>,</a:t>
                      </a:r>
                      <a:endParaRPr lang="en-US" altLang="zh-CN" sz="1800">
                        <a:latin typeface="Times New Roman" panose="02020603050405020304"/>
                        <a:ea typeface="方正楷体_GB2312" panose="02000000000000000000" charset="-122"/>
                      </a:endParaRPr>
                    </a:p>
                    <a:p>
                      <a:pPr marL="0" indent="0" algn="just" fontAlgn="auto">
                        <a:lnSpc>
                          <a:spcPts val="1960"/>
                        </a:lnSpc>
                        <a:spcBef>
                          <a:spcPct val="0"/>
                        </a:spcBef>
                        <a:spcAft>
                          <a:spcPct val="0"/>
                        </a:spcAft>
                      </a:pPr>
                      <a:r>
                        <a:rPr lang="en-US" altLang="zh-CN" sz="1800">
                          <a:latin typeface="Times New Roman" panose="02020603050405020304"/>
                          <a:ea typeface="方正楷体_GB2312" panose="02000000000000000000" charset="-122"/>
                        </a:rPr>
                        <a:t>para.</a:t>
                      </a:r>
                      <a:r>
                        <a:rPr lang="en-US" altLang="zh-CN" sz="1800">
                          <a:latin typeface="Times New Roman" panose="02020603050405020304"/>
                          <a:ea typeface="Times New Roman" panose="02020603050405020304"/>
                        </a:rPr>
                        <a:t>3 </a:t>
                      </a:r>
                      <a:r>
                        <a:rPr lang="zh-CN" sz="1800">
                          <a:latin typeface="Times New Roman" panose="02020603050405020304"/>
                          <a:ea typeface="方正楷体_GB2312" panose="02000000000000000000" charset="-122"/>
                        </a:rPr>
                        <a:t>体能差 </a:t>
                      </a:r>
                      <a:r>
                        <a:rPr lang="en-US" altLang="zh-CN" sz="1800">
                          <a:latin typeface="Times New Roman" panose="02020603050405020304"/>
                          <a:ea typeface="方正楷体_GB2312" panose="02000000000000000000" charset="-122"/>
                        </a:rPr>
                        <a:t>To Eva, </a:t>
                      </a:r>
                      <a:r>
                        <a:rPr lang="en-US" altLang="zh-CN" sz="1800" b="1" u="sng">
                          <a:solidFill>
                            <a:srgbClr val="FF0000"/>
                          </a:solidFill>
                          <a:latin typeface="Times New Roman" panose="02020603050405020304"/>
                          <a:ea typeface="方正楷体_GB2312" panose="02000000000000000000" charset="-122"/>
                        </a:rPr>
                        <a:t>“a mile” was used to describe long distances</a:t>
                      </a:r>
                      <a:r>
                        <a:rPr lang="en-US" altLang="zh-CN" sz="1800">
                          <a:latin typeface="Times New Roman" panose="02020603050405020304"/>
                          <a:ea typeface="方正楷体_GB2312" panose="02000000000000000000" charset="-122"/>
                        </a:rPr>
                        <a:t>.</a:t>
                      </a:r>
                      <a:endParaRPr lang="en-US" altLang="zh-CN" sz="1800">
                        <a:latin typeface="Times New Roman" panose="02020603050405020304"/>
                        <a:ea typeface="方正楷体_GB2312" panose="02000000000000000000" charset="-122"/>
                      </a:endParaRPr>
                    </a:p>
                    <a:p>
                      <a:pPr marL="0" indent="0" algn="just" fontAlgn="auto">
                        <a:lnSpc>
                          <a:spcPts val="1960"/>
                        </a:lnSpc>
                        <a:spcBef>
                          <a:spcPct val="0"/>
                        </a:spcBef>
                        <a:spcAft>
                          <a:spcPct val="0"/>
                        </a:spcAft>
                      </a:pPr>
                      <a:r>
                        <a:rPr lang="en-US" altLang="zh-CN" sz="1800">
                          <a:latin typeface="Times New Roman" panose="02020603050405020304"/>
                          <a:ea typeface="方正楷体_GB2312" panose="02000000000000000000" charset="-122"/>
                        </a:rPr>
                        <a:t>para.</a:t>
                      </a:r>
                      <a:r>
                        <a:rPr lang="en-US" altLang="zh-CN" sz="1800">
                          <a:latin typeface="Times New Roman" panose="02020603050405020304"/>
                          <a:ea typeface="Times New Roman" panose="02020603050405020304"/>
                        </a:rPr>
                        <a:t>5 </a:t>
                      </a:r>
                      <a:r>
                        <a:rPr lang="zh-CN" sz="1800">
                          <a:latin typeface="Times New Roman" panose="02020603050405020304"/>
                          <a:ea typeface="方正楷体_GB2312" panose="02000000000000000000" charset="-122"/>
                        </a:rPr>
                        <a:t>善于思考</a:t>
                      </a:r>
                      <a:r>
                        <a:rPr lang="en-US" altLang="zh-CN" sz="1800">
                          <a:latin typeface="Times New Roman" panose="02020603050405020304"/>
                          <a:ea typeface="方正楷体_GB2312" panose="02000000000000000000" charset="-122"/>
                        </a:rPr>
                        <a:t>Eva started </a:t>
                      </a:r>
                      <a:r>
                        <a:rPr lang="en-US" altLang="zh-CN" sz="1800" b="1" u="sng">
                          <a:solidFill>
                            <a:srgbClr val="FF0000"/>
                          </a:solidFill>
                          <a:latin typeface="Times New Roman" panose="02020603050405020304"/>
                          <a:ea typeface="方正楷体_GB2312" panose="02000000000000000000" charset="-122"/>
                        </a:rPr>
                        <a:t>using a mind trick on herself</a:t>
                      </a:r>
                      <a:r>
                        <a:rPr lang="en-US" altLang="zh-CN" sz="1800">
                          <a:latin typeface="Times New Roman" panose="02020603050405020304"/>
                          <a:ea typeface="方正楷体_GB2312" panose="02000000000000000000" charset="-122"/>
                        </a:rPr>
                        <a:t>. </a:t>
                      </a:r>
                      <a:endParaRPr lang="en-US" altLang="zh-CN" sz="1800">
                        <a:latin typeface="Times New Roman" panose="02020603050405020304"/>
                        <a:ea typeface="方正楷体_GB2312" panose="02000000000000000000" charset="-122"/>
                      </a:endParaRPr>
                    </a:p>
                    <a:p>
                      <a:pPr marL="0" indent="0" algn="just" fontAlgn="auto">
                        <a:lnSpc>
                          <a:spcPts val="1960"/>
                        </a:lnSpc>
                        <a:spcBef>
                          <a:spcPct val="0"/>
                        </a:spcBef>
                        <a:spcAft>
                          <a:spcPct val="0"/>
                        </a:spcAft>
                      </a:pPr>
                      <a:r>
                        <a:rPr lang="en-US" altLang="zh-CN" sz="1800">
                          <a:latin typeface="Times New Roman" panose="02020603050405020304"/>
                          <a:ea typeface="方正楷体_GB2312" panose="02000000000000000000" charset="-122"/>
                        </a:rPr>
                        <a:t>para.2 </a:t>
                      </a:r>
                      <a:r>
                        <a:rPr lang="zh-CN" sz="1800">
                          <a:latin typeface="Times New Roman" panose="02020603050405020304"/>
                          <a:ea typeface="方正楷体_GB2312" panose="02000000000000000000" charset="-122"/>
                        </a:rPr>
                        <a:t>懂得变通</a:t>
                      </a:r>
                      <a:r>
                        <a:rPr lang="en-US" altLang="zh-CN" sz="1800">
                          <a:latin typeface="Times New Roman" panose="02020603050405020304"/>
                          <a:ea typeface="方正楷体_GB2312" panose="02000000000000000000" charset="-122"/>
                        </a:rPr>
                        <a:t>Eva </a:t>
                      </a:r>
                      <a:r>
                        <a:rPr lang="en-US" altLang="zh-CN" sz="1800" b="1" u="sng">
                          <a:solidFill>
                            <a:srgbClr val="FF0000"/>
                          </a:solidFill>
                          <a:latin typeface="Times New Roman" panose="02020603050405020304"/>
                          <a:ea typeface="方正楷体_GB2312" panose="02000000000000000000" charset="-122"/>
                        </a:rPr>
                        <a:t>decided to use the same trick to deal with the school building</a:t>
                      </a:r>
                      <a:r>
                        <a:rPr lang="en-US" altLang="zh-CN" sz="1800">
                          <a:latin typeface="Times New Roman" panose="02020603050405020304"/>
                          <a:ea typeface="方正楷体_GB2312" panose="02000000000000000000" charset="-122"/>
                        </a:rPr>
                        <a:t>.</a:t>
                      </a:r>
                      <a:endParaRPr lang="en-US" altLang="zh-CN" sz="1800">
                        <a:latin typeface="Times New Roman" panose="02020603050405020304"/>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cPr>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r>
            </a:tbl>
          </a:graphicData>
        </a:graphic>
      </p:graphicFrame>
      <p:pic>
        <p:nvPicPr>
          <p:cNvPr id="5124" name="图片 6" descr="logo横版 png"/>
          <p:cNvPicPr>
            <a:picLocks noChangeAspect="1"/>
          </p:cNvPicPr>
          <p:nvPr userDrawn="1"/>
        </p:nvPicPr>
        <p:blipFill>
          <a:blip r:embed="rId1"/>
          <a:stretch>
            <a:fillRect/>
          </a:stretch>
        </p:blipFill>
        <p:spPr>
          <a:xfrm>
            <a:off x="11477625" y="82550"/>
            <a:ext cx="608013" cy="642938"/>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35" y="0"/>
            <a:ext cx="12192635" cy="6858635"/>
          </a:xfrm>
          <a:prstGeom prst="rect">
            <a:avLst/>
          </a:prstGeom>
          <a:solidFill>
            <a:srgbClr val="5C64F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nvSpPr>
        <p:spPr>
          <a:xfrm>
            <a:off x="231775" y="230505"/>
            <a:ext cx="11755120" cy="6433820"/>
          </a:xfrm>
          <a:prstGeom prst="roundRect">
            <a:avLst>
              <a:gd name="adj" fmla="val 1001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nvSpPr>
        <p:spPr>
          <a:xfrm>
            <a:off x="231775" y="230505"/>
            <a:ext cx="5935345" cy="460375"/>
          </a:xfrm>
          <a:prstGeom prst="rect">
            <a:avLst/>
          </a:prstGeom>
          <a:solidFill>
            <a:schemeClr val="accent5">
              <a:lumMod val="20000"/>
              <a:lumOff val="80000"/>
            </a:schemeClr>
          </a:solidFill>
        </p:spPr>
        <p:txBody>
          <a:bodyPr wrap="square">
            <a:spAutoFit/>
          </a:bodyPr>
          <a:p>
            <a:pPr marL="0" indent="0" algn="just" defTabSz="266700">
              <a:lnSpc>
                <a:spcPct val="100000"/>
              </a:lnSpc>
              <a:spcBef>
                <a:spcPct val="0"/>
              </a:spcBef>
              <a:spcAft>
                <a:spcPct val="0"/>
              </a:spcAft>
            </a:pPr>
            <a:r>
              <a:rPr lang="zh-CN" altLang="en-US" sz="2400">
                <a:latin typeface="Times New Roman" panose="02020603050405020304"/>
                <a:ea typeface="方正楷体_GB2312" panose="02000000000000000000" charset="-122"/>
              </a:rPr>
              <a:t>应对策略</a:t>
            </a:r>
            <a:r>
              <a:rPr lang="en-US" altLang="zh-CN" sz="2400">
                <a:latin typeface="Times New Roman" panose="02020603050405020304"/>
                <a:ea typeface="方正楷体_GB2312" panose="02000000000000000000" charset="-122"/>
              </a:rPr>
              <a:t>——</a:t>
            </a:r>
            <a:r>
              <a:rPr lang="en-US" altLang="zh-CN" sz="2400">
                <a:latin typeface="Calibri" panose="020F0502020204030204" charset="0"/>
                <a:ea typeface="方正楷体_GB2312" panose="02000000000000000000" charset="-122"/>
              </a:rPr>
              <a:t>②</a:t>
            </a:r>
            <a:r>
              <a:rPr lang="en-US" altLang="zh-CN" sz="2400">
                <a:latin typeface="Times New Roman" panose="02020603050405020304"/>
                <a:ea typeface="Times New Roman" panose="02020603050405020304"/>
              </a:rPr>
              <a:t>.</a:t>
            </a:r>
            <a:r>
              <a:rPr lang="zh-CN" altLang="en-US" sz="2400">
                <a:latin typeface="Times New Roman" panose="02020603050405020304"/>
                <a:ea typeface="方正楷体_GB2312" panose="02000000000000000000" charset="-122"/>
              </a:rPr>
              <a:t>巧构思（如何避免离题）</a:t>
            </a:r>
            <a:endParaRPr lang="zh-CN" altLang="en-US" sz="2400">
              <a:latin typeface="Times New Roman" panose="02020603050405020304"/>
              <a:ea typeface="方正楷体_GB2312" panose="02000000000000000000" charset="-122"/>
            </a:endParaRPr>
          </a:p>
        </p:txBody>
      </p:sp>
      <p:sp>
        <p:nvSpPr>
          <p:cNvPr id="5" name="文本框 4"/>
          <p:cNvSpPr txBox="1"/>
          <p:nvPr/>
        </p:nvSpPr>
        <p:spPr>
          <a:xfrm>
            <a:off x="570230" y="989965"/>
            <a:ext cx="11078210" cy="1814830"/>
          </a:xfrm>
          <a:prstGeom prst="rect">
            <a:avLst/>
          </a:prstGeom>
        </p:spPr>
        <p:txBody>
          <a:bodyPr wrap="square">
            <a:spAutoFit/>
          </a:bodyPr>
          <a:p>
            <a:pPr marL="0" indent="0" algn="just" defTabSz="266700">
              <a:lnSpc>
                <a:spcPct val="100000"/>
              </a:lnSpc>
              <a:spcBef>
                <a:spcPct val="0"/>
              </a:spcBef>
              <a:spcAft>
                <a:spcPct val="0"/>
              </a:spcAft>
            </a:pPr>
            <a:r>
              <a:rPr lang="zh-CN" altLang="en-US" sz="2800">
                <a:latin typeface="Times New Roman" panose="02020603050405020304"/>
                <a:ea typeface="方正楷体_GB2312" panose="02000000000000000000" charset="-122"/>
              </a:rPr>
              <a:t>续文的情节设计必须严格依托原文语境、人物设定与原有叙事脉络展开。拓展情节、设计冲突与结局时，需精准抓取与呼应</a:t>
            </a:r>
            <a:r>
              <a:rPr lang="zh-CN" altLang="en-US" sz="2800" b="1">
                <a:solidFill>
                  <a:srgbClr val="FF0000"/>
                </a:solidFill>
                <a:latin typeface="Times New Roman" panose="02020603050405020304"/>
                <a:ea typeface="方正楷体_GB2312" panose="02000000000000000000" charset="-122"/>
              </a:rPr>
              <a:t>原文伏笔线索</a:t>
            </a:r>
            <a:r>
              <a:rPr lang="zh-CN" altLang="en-US" sz="2800">
                <a:latin typeface="Times New Roman" panose="02020603050405020304"/>
                <a:ea typeface="方正楷体_GB2312" panose="02000000000000000000" charset="-122"/>
              </a:rPr>
              <a:t>，遵循完整叙事逻辑，保证续文与前文协同与适配，从而避免偏题、跑题、逻辑断层等问题。</a:t>
            </a:r>
            <a:endParaRPr lang="zh-CN" altLang="en-US" sz="2800">
              <a:latin typeface="Times New Roman" panose="02020603050405020304"/>
              <a:ea typeface="方正楷体_GB2312" panose="02000000000000000000" charset="-122"/>
            </a:endParaRPr>
          </a:p>
        </p:txBody>
      </p:sp>
      <p:sp>
        <p:nvSpPr>
          <p:cNvPr id="6" name="文本框 5"/>
          <p:cNvSpPr txBox="1"/>
          <p:nvPr/>
        </p:nvSpPr>
        <p:spPr>
          <a:xfrm>
            <a:off x="429895" y="3262630"/>
            <a:ext cx="11557000" cy="2676525"/>
          </a:xfrm>
          <a:prstGeom prst="rect">
            <a:avLst/>
          </a:prstGeom>
          <a:solidFill>
            <a:schemeClr val="bg2">
              <a:alpha val="28000"/>
            </a:schemeClr>
          </a:solidFill>
        </p:spPr>
        <p:txBody>
          <a:bodyPr wrap="square">
            <a:spAutoFit/>
          </a:bodyPr>
          <a:p>
            <a:pPr marL="0" indent="0" algn="just" defTabSz="266700">
              <a:lnSpc>
                <a:spcPct val="100000"/>
              </a:lnSpc>
              <a:spcBef>
                <a:spcPct val="0"/>
              </a:spcBef>
              <a:spcAft>
                <a:spcPct val="0"/>
              </a:spcAft>
            </a:pPr>
            <a:r>
              <a:rPr lang="zh-CN" altLang="en-US" sz="2800">
                <a:effectLst>
                  <a:glow rad="228600">
                    <a:schemeClr val="accent3">
                      <a:satMod val="175000"/>
                      <a:alpha val="40000"/>
                    </a:schemeClr>
                  </a:glow>
                </a:effectLst>
                <a:latin typeface="Times New Roman" panose="02020603050405020304"/>
                <a:ea typeface="方正楷体_GB2312" panose="02000000000000000000" charset="-122"/>
              </a:rPr>
              <a:t>对策：</a:t>
            </a:r>
            <a:r>
              <a:rPr lang="en-US" altLang="zh-CN" sz="2800">
                <a:effectLst>
                  <a:glow rad="228600">
                    <a:schemeClr val="accent3">
                      <a:satMod val="175000"/>
                      <a:alpha val="40000"/>
                    </a:schemeClr>
                  </a:glow>
                </a:effectLst>
                <a:latin typeface="Times New Roman" panose="02020603050405020304"/>
                <a:ea typeface="方正楷体_GB2312" panose="02000000000000000000" charset="-122"/>
              </a:rPr>
              <a:t>    </a:t>
            </a:r>
            <a:r>
              <a:rPr lang="en-US" altLang="zh-CN" sz="2800">
                <a:effectLst>
                  <a:glow rad="228600">
                    <a:schemeClr val="accent3">
                      <a:satMod val="175000"/>
                      <a:alpha val="40000"/>
                    </a:schemeClr>
                  </a:glow>
                </a:effectLst>
                <a:highlight>
                  <a:srgbClr val="FFFF00"/>
                </a:highlight>
                <a:latin typeface="Times New Roman" panose="02020603050405020304"/>
                <a:ea typeface="方正楷体_GB2312" panose="02000000000000000000" charset="-122"/>
              </a:rPr>
              <a:t> </a:t>
            </a:r>
            <a:r>
              <a:rPr lang="en-US" altLang="zh-CN" sz="2800">
                <a:highlight>
                  <a:srgbClr val="FFFF00"/>
                </a:highlight>
                <a:latin typeface="Times New Roman" panose="02020603050405020304"/>
                <a:ea typeface="Times New Roman" panose="02020603050405020304"/>
              </a:rPr>
              <a:t>1. 321</a:t>
            </a:r>
            <a:r>
              <a:rPr lang="zh-CN" altLang="en-US" sz="2800">
                <a:highlight>
                  <a:srgbClr val="FFFF00"/>
                </a:highlight>
                <a:latin typeface="Times New Roman" panose="02020603050405020304"/>
                <a:ea typeface="方正楷体_GB2312" panose="02000000000000000000" charset="-122"/>
              </a:rPr>
              <a:t>原则</a:t>
            </a:r>
            <a:endParaRPr lang="zh-CN" altLang="en-US" sz="2800">
              <a:latin typeface="Times New Roman" panose="02020603050405020304"/>
              <a:ea typeface="方正楷体_GB2312" panose="02000000000000000000" charset="-122"/>
            </a:endParaRPr>
          </a:p>
          <a:p>
            <a:pPr marL="0" indent="0" algn="just" defTabSz="266700">
              <a:lnSpc>
                <a:spcPct val="100000"/>
              </a:lnSpc>
              <a:spcBef>
                <a:spcPct val="0"/>
              </a:spcBef>
              <a:spcAft>
                <a:spcPct val="0"/>
              </a:spcAft>
            </a:pPr>
            <a:r>
              <a:rPr lang="en-US" altLang="zh-CN" sz="2800" b="1">
                <a:solidFill>
                  <a:srgbClr val="FF0000"/>
                </a:solidFill>
                <a:latin typeface="Times New Roman" panose="02020603050405020304"/>
                <a:ea typeface="Times New Roman" panose="02020603050405020304"/>
              </a:rPr>
              <a:t>3 </a:t>
            </a:r>
            <a:r>
              <a:rPr lang="zh-CN" altLang="en-US" sz="2800" b="1">
                <a:solidFill>
                  <a:srgbClr val="FF0000"/>
                </a:solidFill>
                <a:latin typeface="Times New Roman" panose="02020603050405020304"/>
                <a:ea typeface="方正楷体_GB2312" panose="02000000000000000000" charset="-122"/>
              </a:rPr>
              <a:t>点衔接：</a:t>
            </a:r>
            <a:r>
              <a:rPr lang="en-US" altLang="zh-CN" sz="2800">
                <a:latin typeface="Times New Roman" panose="02020603050405020304"/>
                <a:ea typeface="方正楷体_GB2312" panose="02000000000000000000" charset="-122"/>
              </a:rPr>
              <a:t>①</a:t>
            </a:r>
            <a:r>
              <a:rPr lang="zh-CN" altLang="en-US" sz="2800">
                <a:latin typeface="Times New Roman" panose="02020603050405020304"/>
                <a:ea typeface="方正楷体_GB2312" panose="02000000000000000000" charset="-122"/>
              </a:rPr>
              <a:t>第一段首句衔接第一段已给句的关键信息；</a:t>
            </a:r>
            <a:r>
              <a:rPr lang="en-US" altLang="zh-CN" sz="2800">
                <a:latin typeface="Times New Roman" panose="02020603050405020304"/>
                <a:ea typeface="方正楷体_GB2312" panose="02000000000000000000" charset="-122"/>
              </a:rPr>
              <a:t>②</a:t>
            </a:r>
            <a:r>
              <a:rPr lang="zh-CN" altLang="en-US" sz="2800">
                <a:latin typeface="Times New Roman" panose="02020603050405020304"/>
                <a:ea typeface="方正楷体_GB2312" panose="02000000000000000000" charset="-122"/>
              </a:rPr>
              <a:t>尾句衔接第二段已给句的关键信息；</a:t>
            </a:r>
            <a:r>
              <a:rPr lang="en-US" altLang="zh-CN" sz="2800">
                <a:latin typeface="Times New Roman" panose="02020603050405020304"/>
                <a:ea typeface="方正楷体_GB2312" panose="02000000000000000000" charset="-122"/>
              </a:rPr>
              <a:t>③</a:t>
            </a:r>
            <a:r>
              <a:rPr lang="zh-CN" altLang="en-US" sz="2800">
                <a:latin typeface="Times New Roman" panose="02020603050405020304"/>
                <a:ea typeface="方正楷体_GB2312" panose="02000000000000000000" charset="-122"/>
              </a:rPr>
              <a:t>第二段的首句衔接第二段已给句的关键信息。</a:t>
            </a:r>
            <a:endParaRPr lang="zh-CN" altLang="en-US" sz="2800">
              <a:latin typeface="Times New Roman" panose="02020603050405020304"/>
              <a:ea typeface="方正楷体_GB2312" panose="02000000000000000000" charset="-122"/>
            </a:endParaRPr>
          </a:p>
          <a:p>
            <a:pPr marL="0" indent="0" algn="just" defTabSz="266700">
              <a:lnSpc>
                <a:spcPct val="100000"/>
              </a:lnSpc>
              <a:spcBef>
                <a:spcPct val="0"/>
              </a:spcBef>
              <a:spcAft>
                <a:spcPct val="0"/>
              </a:spcAft>
            </a:pPr>
            <a:r>
              <a:rPr lang="zh-CN" altLang="en-US" sz="2800" b="1">
                <a:solidFill>
                  <a:srgbClr val="FF0000"/>
                </a:solidFill>
                <a:latin typeface="Times New Roman" panose="02020603050405020304"/>
                <a:ea typeface="方正楷体_GB2312" panose="02000000000000000000" charset="-122"/>
              </a:rPr>
              <a:t>2 个过渡：</a:t>
            </a:r>
            <a:r>
              <a:rPr lang="zh-CN" altLang="en-US" sz="2800">
                <a:latin typeface="Times New Roman" panose="02020603050405020304"/>
                <a:ea typeface="方正楷体_GB2312" panose="02000000000000000000" charset="-122"/>
              </a:rPr>
              <a:t>第一段和第二段首句与尾句之间的过渡情节，描写故事发展过程。</a:t>
            </a:r>
            <a:endParaRPr lang="zh-CN" altLang="en-US" sz="2800">
              <a:latin typeface="Times New Roman" panose="02020603050405020304"/>
              <a:ea typeface="方正楷体_GB2312" panose="02000000000000000000" charset="-122"/>
            </a:endParaRPr>
          </a:p>
          <a:p>
            <a:pPr marL="0" indent="0" algn="just" defTabSz="266700">
              <a:lnSpc>
                <a:spcPct val="100000"/>
              </a:lnSpc>
              <a:spcBef>
                <a:spcPct val="0"/>
              </a:spcBef>
              <a:spcAft>
                <a:spcPct val="0"/>
              </a:spcAft>
            </a:pPr>
            <a:r>
              <a:rPr lang="zh-CN" altLang="en-US" sz="2800" b="1">
                <a:solidFill>
                  <a:srgbClr val="FF0000"/>
                </a:solidFill>
                <a:latin typeface="Times New Roman" panose="02020603050405020304"/>
                <a:ea typeface="方正楷体_GB2312" panose="02000000000000000000" charset="-122"/>
              </a:rPr>
              <a:t>1 个主题：</a:t>
            </a:r>
            <a:r>
              <a:rPr lang="zh-CN" altLang="en-US" sz="2800">
                <a:latin typeface="Times New Roman" panose="02020603050405020304"/>
                <a:ea typeface="方正楷体_GB2312" panose="02000000000000000000" charset="-122"/>
              </a:rPr>
              <a:t>续写部分的主题与原文主题一致。</a:t>
            </a:r>
            <a:endParaRPr lang="zh-CN" altLang="en-US" sz="2800">
              <a:latin typeface="Times New Roman" panose="02020603050405020304"/>
              <a:ea typeface="方正楷体_GB2312" panose="02000000000000000000" charset="-122"/>
            </a:endParaRPr>
          </a:p>
        </p:txBody>
      </p:sp>
      <p:pic>
        <p:nvPicPr>
          <p:cNvPr id="7" name="图片 1" descr="20260524-184226"/>
          <p:cNvPicPr>
            <a:picLocks noChangeAspect="1"/>
          </p:cNvPicPr>
          <p:nvPr/>
        </p:nvPicPr>
        <p:blipFill>
          <a:blip r:embed="rId1"/>
          <a:srcRect t="13109" r="2872" b="387"/>
          <a:stretch>
            <a:fillRect/>
          </a:stretch>
        </p:blipFill>
        <p:spPr>
          <a:xfrm>
            <a:off x="429895" y="2890520"/>
            <a:ext cx="11464290" cy="3277870"/>
          </a:xfrm>
          <a:prstGeom prst="rect">
            <a:avLst/>
          </a:prstGeom>
        </p:spPr>
      </p:pic>
      <p:pic>
        <p:nvPicPr>
          <p:cNvPr id="5124" name="图片 6" descr="logo横版 png"/>
          <p:cNvPicPr>
            <a:picLocks noChangeAspect="1"/>
          </p:cNvPicPr>
          <p:nvPr userDrawn="1"/>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35" y="0"/>
            <a:ext cx="12192635" cy="6858635"/>
          </a:xfrm>
          <a:prstGeom prst="rect">
            <a:avLst/>
          </a:prstGeom>
          <a:solidFill>
            <a:srgbClr val="5C64F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nvSpPr>
        <p:spPr>
          <a:xfrm>
            <a:off x="231775" y="230505"/>
            <a:ext cx="11755120" cy="6433820"/>
          </a:xfrm>
          <a:prstGeom prst="roundRect">
            <a:avLst>
              <a:gd name="adj" fmla="val 1001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nvSpPr>
        <p:spPr>
          <a:xfrm>
            <a:off x="412750" y="836930"/>
            <a:ext cx="11198225" cy="5262245"/>
          </a:xfrm>
          <a:prstGeom prst="rect">
            <a:avLst/>
          </a:prstGeom>
        </p:spPr>
        <p:txBody>
          <a:bodyPr wrap="square">
            <a:spAutoFit/>
          </a:bodyPr>
          <a:p>
            <a:pPr marL="0" indent="0" algn="just" defTabSz="266700">
              <a:lnSpc>
                <a:spcPct val="100000"/>
              </a:lnSpc>
              <a:spcBef>
                <a:spcPct val="0"/>
              </a:spcBef>
              <a:spcAft>
                <a:spcPct val="0"/>
              </a:spcAft>
            </a:pPr>
            <a:r>
              <a:rPr lang="en-US" altLang="zh-CN" sz="2800">
                <a:highlight>
                  <a:srgbClr val="FFFF00"/>
                </a:highlight>
                <a:latin typeface="Times New Roman" panose="02020603050405020304"/>
                <a:ea typeface="方正楷体_GB2312" panose="02000000000000000000" charset="-122"/>
              </a:rPr>
              <a:t>2.ARE</a:t>
            </a:r>
            <a:r>
              <a:rPr lang="zh-CN" altLang="en-US" sz="2800">
                <a:highlight>
                  <a:srgbClr val="FFFF00"/>
                </a:highlight>
                <a:latin typeface="方正楷体_GB2312" panose="02000000000000000000" charset="-122"/>
                <a:ea typeface="方正楷体_GB2312" panose="02000000000000000000" charset="-122"/>
              </a:rPr>
              <a:t>原则</a:t>
            </a:r>
            <a:endParaRPr lang="zh-CN" altLang="en-US" sz="2800">
              <a:highlight>
                <a:srgbClr val="FFFF00"/>
              </a:highlight>
              <a:latin typeface="方正楷体_GB2312" panose="02000000000000000000" charset="-122"/>
              <a:ea typeface="方正楷体_GB2312" panose="02000000000000000000" charset="-122"/>
            </a:endParaRPr>
          </a:p>
          <a:p>
            <a:pPr marL="0" indent="0" algn="just" defTabSz="266700">
              <a:lnSpc>
                <a:spcPct val="100000"/>
              </a:lnSpc>
              <a:spcBef>
                <a:spcPct val="0"/>
              </a:spcBef>
              <a:spcAft>
                <a:spcPct val="0"/>
              </a:spcAft>
            </a:pPr>
            <a:r>
              <a:rPr lang="zh-CN" altLang="en-US" sz="2800">
                <a:latin typeface="方正楷体_GB2312" panose="02000000000000000000" charset="-122"/>
                <a:ea typeface="方正楷体_GB2312" panose="02000000000000000000" charset="-122"/>
              </a:rPr>
              <a:t>续写时可遵循「</a:t>
            </a:r>
            <a:r>
              <a:rPr lang="zh-CN" altLang="en-US" sz="2800" b="1">
                <a:solidFill>
                  <a:srgbClr val="FF0000"/>
                </a:solidFill>
                <a:latin typeface="方正楷体_GB2312" panose="02000000000000000000" charset="-122"/>
                <a:ea typeface="方正楷体_GB2312" panose="02000000000000000000" charset="-122"/>
              </a:rPr>
              <a:t>行为</a:t>
            </a:r>
            <a:r>
              <a:rPr lang="en-US" altLang="zh-CN" sz="2800" b="1">
                <a:solidFill>
                  <a:srgbClr val="FF0000"/>
                </a:solidFill>
                <a:latin typeface="Times New Roman" panose="02020603050405020304"/>
                <a:ea typeface="方正楷体_GB2312" panose="02000000000000000000" charset="-122"/>
              </a:rPr>
              <a:t>→</a:t>
            </a:r>
            <a:r>
              <a:rPr lang="zh-CN" altLang="en-US" sz="2800" b="1">
                <a:solidFill>
                  <a:srgbClr val="FF0000"/>
                </a:solidFill>
                <a:latin typeface="方正楷体_GB2312" panose="02000000000000000000" charset="-122"/>
                <a:ea typeface="方正楷体_GB2312" panose="02000000000000000000" charset="-122"/>
              </a:rPr>
              <a:t>反应</a:t>
            </a:r>
            <a:r>
              <a:rPr lang="en-US" altLang="zh-CN" sz="2800" b="1">
                <a:solidFill>
                  <a:srgbClr val="FF0000"/>
                </a:solidFill>
                <a:latin typeface="Times New Roman" panose="02020603050405020304"/>
                <a:ea typeface="方正楷体_GB2312" panose="02000000000000000000" charset="-122"/>
              </a:rPr>
              <a:t>→</a:t>
            </a:r>
            <a:r>
              <a:rPr lang="zh-CN" altLang="en-US" sz="2800" b="1">
                <a:solidFill>
                  <a:srgbClr val="FF0000"/>
                </a:solidFill>
                <a:latin typeface="方正楷体_GB2312" panose="02000000000000000000" charset="-122"/>
                <a:ea typeface="方正楷体_GB2312" panose="02000000000000000000" charset="-122"/>
              </a:rPr>
              <a:t>情感</a:t>
            </a:r>
            <a:r>
              <a:rPr lang="zh-CN" altLang="en-US" sz="2800">
                <a:latin typeface="方正楷体_GB2312" panose="02000000000000000000" charset="-122"/>
                <a:ea typeface="方正楷体_GB2312" panose="02000000000000000000" charset="-122"/>
              </a:rPr>
              <a:t>」的递进链条：</a:t>
            </a:r>
            <a:endParaRPr lang="zh-CN" altLang="en-US" sz="2800">
              <a:latin typeface="方正楷体_GB2312" panose="02000000000000000000" charset="-122"/>
              <a:ea typeface="方正楷体_GB2312" panose="02000000000000000000" charset="-122"/>
            </a:endParaRPr>
          </a:p>
          <a:p>
            <a:pPr marL="0" indent="0" algn="just" defTabSz="266700">
              <a:lnSpc>
                <a:spcPct val="100000"/>
              </a:lnSpc>
              <a:spcBef>
                <a:spcPct val="0"/>
              </a:spcBef>
              <a:spcAft>
                <a:spcPct val="0"/>
              </a:spcAft>
            </a:pPr>
            <a:r>
              <a:rPr lang="en-US" altLang="zh-CN" sz="2800" b="1" u="sng">
                <a:solidFill>
                  <a:srgbClr val="4874CB"/>
                </a:solidFill>
                <a:latin typeface="Times New Roman" panose="02020603050405020304"/>
                <a:ea typeface="方正楷体_GB2312" panose="02000000000000000000" charset="-122"/>
              </a:rPr>
              <a:t>Action</a:t>
            </a:r>
            <a:r>
              <a:rPr lang="zh-CN" altLang="en-US" sz="2800" b="1" u="sng">
                <a:solidFill>
                  <a:srgbClr val="4874CB"/>
                </a:solidFill>
                <a:latin typeface="方正楷体_GB2312" panose="02000000000000000000" charset="-122"/>
                <a:ea typeface="方正楷体_GB2312" panose="02000000000000000000" charset="-122"/>
              </a:rPr>
              <a:t>（行为</a:t>
            </a:r>
            <a:r>
              <a:rPr lang="en-US" altLang="zh-CN" sz="2800" b="1" u="sng">
                <a:solidFill>
                  <a:srgbClr val="4874CB"/>
                </a:solidFill>
                <a:latin typeface="Times New Roman" panose="02020603050405020304"/>
                <a:ea typeface="方正楷体_GB2312" panose="02000000000000000000" charset="-122"/>
              </a:rPr>
              <a:t>/</a:t>
            </a:r>
            <a:r>
              <a:rPr lang="zh-CN" altLang="en-US" sz="2800" b="1" u="sng">
                <a:solidFill>
                  <a:srgbClr val="4874CB"/>
                </a:solidFill>
                <a:latin typeface="方正楷体_GB2312" panose="02000000000000000000" charset="-122"/>
                <a:ea typeface="方正楷体_GB2312" panose="02000000000000000000" charset="-122"/>
              </a:rPr>
              <a:t>动作）</a:t>
            </a:r>
            <a:r>
              <a:rPr lang="zh-CN" altLang="en-US" sz="2800">
                <a:latin typeface="方正楷体_GB2312" panose="02000000000000000000" charset="-122"/>
                <a:ea typeface="方正楷体_GB2312" panose="02000000000000000000" charset="-122"/>
              </a:rPr>
              <a:t>：聚焦故事中人</a:t>
            </a:r>
            <a:r>
              <a:rPr lang="en-US" altLang="zh-CN" sz="2800">
                <a:latin typeface="Times New Roman" panose="02020603050405020304"/>
                <a:ea typeface="方正楷体_GB2312" panose="02000000000000000000" charset="-122"/>
              </a:rPr>
              <a:t>/</a:t>
            </a:r>
            <a:r>
              <a:rPr lang="zh-CN" altLang="en-US" sz="2800">
                <a:latin typeface="方正楷体_GB2312" panose="02000000000000000000" charset="-122"/>
                <a:ea typeface="方正楷体_GB2312" panose="02000000000000000000" charset="-122"/>
              </a:rPr>
              <a:t>物的具体动作细节，推动情节发展；</a:t>
            </a:r>
            <a:endParaRPr lang="zh-CN" altLang="en-US" sz="2800">
              <a:latin typeface="方正楷体_GB2312" panose="02000000000000000000" charset="-122"/>
              <a:ea typeface="方正楷体_GB2312" panose="02000000000000000000" charset="-122"/>
            </a:endParaRPr>
          </a:p>
          <a:p>
            <a:pPr marL="0" indent="0" algn="just" defTabSz="266700">
              <a:lnSpc>
                <a:spcPct val="100000"/>
              </a:lnSpc>
              <a:spcBef>
                <a:spcPct val="0"/>
              </a:spcBef>
              <a:spcAft>
                <a:spcPct val="0"/>
              </a:spcAft>
            </a:pPr>
            <a:r>
              <a:rPr lang="en-US" altLang="zh-CN" sz="2800" b="1" u="sng">
                <a:solidFill>
                  <a:srgbClr val="18605A"/>
                </a:solidFill>
                <a:latin typeface="Times New Roman" panose="02020603050405020304"/>
                <a:ea typeface="方正楷体_GB2312" panose="02000000000000000000" charset="-122"/>
              </a:rPr>
              <a:t>Response</a:t>
            </a:r>
            <a:r>
              <a:rPr lang="zh-CN" altLang="en-US" sz="2800" b="1" u="sng">
                <a:solidFill>
                  <a:srgbClr val="18605A"/>
                </a:solidFill>
                <a:latin typeface="方正楷体_GB2312" panose="02000000000000000000" charset="-122"/>
                <a:ea typeface="方正楷体_GB2312" panose="02000000000000000000" charset="-122"/>
              </a:rPr>
              <a:t>（反应</a:t>
            </a:r>
            <a:r>
              <a:rPr lang="en-US" altLang="zh-CN" sz="2800" b="1" u="sng">
                <a:solidFill>
                  <a:srgbClr val="18605A"/>
                </a:solidFill>
                <a:latin typeface="Times New Roman" panose="02020603050405020304"/>
                <a:ea typeface="方正楷体_GB2312" panose="02000000000000000000" charset="-122"/>
              </a:rPr>
              <a:t>/</a:t>
            </a:r>
            <a:r>
              <a:rPr lang="zh-CN" altLang="en-US" sz="2800" b="1" u="sng">
                <a:solidFill>
                  <a:srgbClr val="18605A"/>
                </a:solidFill>
                <a:latin typeface="方正楷体_GB2312" panose="02000000000000000000" charset="-122"/>
                <a:ea typeface="方正楷体_GB2312" panose="02000000000000000000" charset="-122"/>
              </a:rPr>
              <a:t>互动）</a:t>
            </a:r>
            <a:r>
              <a:rPr lang="zh-CN" altLang="en-US" sz="2800">
                <a:latin typeface="方正楷体_GB2312" panose="02000000000000000000" charset="-122"/>
                <a:ea typeface="方正楷体_GB2312" panose="02000000000000000000" charset="-122"/>
              </a:rPr>
              <a:t>：描写另一人</a:t>
            </a:r>
            <a:r>
              <a:rPr lang="en-US" altLang="zh-CN" sz="2800">
                <a:latin typeface="Times New Roman" panose="02020603050405020304"/>
                <a:ea typeface="方正楷体_GB2312" panose="02000000000000000000" charset="-122"/>
              </a:rPr>
              <a:t>/</a:t>
            </a:r>
            <a:r>
              <a:rPr lang="zh-CN" altLang="en-US" sz="2800">
                <a:latin typeface="方正楷体_GB2312" panose="02000000000000000000" charset="-122"/>
                <a:ea typeface="方正楷体_GB2312" panose="02000000000000000000" charset="-122"/>
              </a:rPr>
              <a:t>物的对应动作回应，构建互动场景；</a:t>
            </a:r>
            <a:endParaRPr lang="zh-CN" altLang="en-US" sz="2800">
              <a:latin typeface="方正楷体_GB2312" panose="02000000000000000000" charset="-122"/>
              <a:ea typeface="方正楷体_GB2312" panose="02000000000000000000" charset="-122"/>
            </a:endParaRPr>
          </a:p>
          <a:p>
            <a:pPr marL="0" indent="0" algn="just" defTabSz="266700">
              <a:lnSpc>
                <a:spcPct val="100000"/>
              </a:lnSpc>
              <a:spcBef>
                <a:spcPct val="0"/>
              </a:spcBef>
              <a:spcAft>
                <a:spcPct val="0"/>
              </a:spcAft>
            </a:pPr>
            <a:r>
              <a:rPr lang="en-US" altLang="zh-CN" sz="2800" b="1" u="sng">
                <a:solidFill>
                  <a:srgbClr val="FF0000"/>
                </a:solidFill>
                <a:latin typeface="Times New Roman" panose="02020603050405020304"/>
                <a:ea typeface="方正楷体_GB2312" panose="02000000000000000000" charset="-122"/>
              </a:rPr>
              <a:t>Emotion</a:t>
            </a:r>
            <a:r>
              <a:rPr lang="zh-CN" altLang="en-US" sz="2800" b="1" u="sng">
                <a:solidFill>
                  <a:srgbClr val="FF0000"/>
                </a:solidFill>
                <a:latin typeface="方正楷体_GB2312" panose="02000000000000000000" charset="-122"/>
                <a:ea typeface="方正楷体_GB2312" panose="02000000000000000000" charset="-122"/>
              </a:rPr>
              <a:t>（情感</a:t>
            </a:r>
            <a:r>
              <a:rPr lang="en-US" altLang="zh-CN" sz="2800" b="1" u="sng">
                <a:solidFill>
                  <a:srgbClr val="FF0000"/>
                </a:solidFill>
                <a:latin typeface="Times New Roman" panose="02020603050405020304"/>
                <a:ea typeface="方正楷体_GB2312" panose="02000000000000000000" charset="-122"/>
              </a:rPr>
              <a:t>/</a:t>
            </a:r>
            <a:r>
              <a:rPr lang="zh-CN" altLang="en-US" sz="2800" b="1" u="sng">
                <a:solidFill>
                  <a:srgbClr val="FF0000"/>
                </a:solidFill>
                <a:latin typeface="方正楷体_GB2312" panose="02000000000000000000" charset="-122"/>
                <a:ea typeface="方正楷体_GB2312" panose="02000000000000000000" charset="-122"/>
              </a:rPr>
              <a:t>情绪）：</a:t>
            </a:r>
            <a:r>
              <a:rPr lang="zh-CN" altLang="en-US" sz="2800">
                <a:latin typeface="方正楷体_GB2312" panose="02000000000000000000" charset="-122"/>
                <a:ea typeface="方正楷体_GB2312" panose="02000000000000000000" charset="-122"/>
              </a:rPr>
              <a:t>通过神态、肢体语言或环境烘托，展现角色的情感变化，深化人物塑造。</a:t>
            </a:r>
            <a:endParaRPr lang="zh-CN" altLang="en-US" sz="2800">
              <a:latin typeface="方正楷体_GB2312" panose="02000000000000000000" charset="-122"/>
              <a:ea typeface="方正楷体_GB2312" panose="02000000000000000000" charset="-122"/>
            </a:endParaRPr>
          </a:p>
          <a:p>
            <a:pPr marL="0" indent="0" algn="just" defTabSz="266700">
              <a:lnSpc>
                <a:spcPct val="100000"/>
              </a:lnSpc>
              <a:spcBef>
                <a:spcPct val="0"/>
              </a:spcBef>
              <a:spcAft>
                <a:spcPct val="0"/>
              </a:spcAft>
            </a:pPr>
            <a:r>
              <a:rPr lang="zh-CN" altLang="en-US" sz="2800">
                <a:highlight>
                  <a:srgbClr val="FFFF00"/>
                </a:highlight>
                <a:latin typeface="方正楷体_GB2312" panose="02000000000000000000" charset="-122"/>
                <a:ea typeface="方正楷体_GB2312" panose="02000000000000000000" charset="-122"/>
              </a:rPr>
              <a:t>如</a:t>
            </a:r>
            <a:r>
              <a:rPr lang="en-US" altLang="zh-CN" sz="2800">
                <a:highlight>
                  <a:srgbClr val="FFFF00"/>
                </a:highlight>
                <a:latin typeface="Times New Roman" panose="02020603050405020304"/>
                <a:ea typeface="Times New Roman" panose="02020603050405020304"/>
              </a:rPr>
              <a:t>(2024.1 </a:t>
            </a:r>
            <a:r>
              <a:rPr lang="zh-CN" altLang="en-US" sz="2800">
                <a:highlight>
                  <a:srgbClr val="FFFF00"/>
                </a:highlight>
                <a:latin typeface="Times New Roman" panose="02020603050405020304"/>
                <a:ea typeface="方正楷体_GB2312" panose="02000000000000000000" charset="-122"/>
              </a:rPr>
              <a:t>走出教学楼迷宫</a:t>
            </a:r>
            <a:r>
              <a:rPr lang="en-US" altLang="zh-CN" sz="2800">
                <a:highlight>
                  <a:srgbClr val="FFFF00"/>
                </a:highlight>
                <a:latin typeface="Times New Roman" panose="02020603050405020304"/>
                <a:ea typeface="Times New Roman" panose="02020603050405020304"/>
              </a:rPr>
              <a:t>)</a:t>
            </a:r>
            <a:r>
              <a:rPr lang="zh-CN" altLang="en-US" sz="2800">
                <a:latin typeface="方正楷体_GB2312" panose="02000000000000000000" charset="-122"/>
                <a:ea typeface="方正楷体_GB2312" panose="02000000000000000000" charset="-122"/>
              </a:rPr>
              <a:t>：</a:t>
            </a:r>
            <a:endParaRPr lang="zh-CN" altLang="en-US" sz="2800">
              <a:latin typeface="方正楷体_GB2312" panose="02000000000000000000" charset="-122"/>
              <a:ea typeface="方正楷体_GB2312" panose="02000000000000000000" charset="-122"/>
            </a:endParaRPr>
          </a:p>
          <a:p>
            <a:pPr marL="0" indent="0" algn="just" defTabSz="266700">
              <a:lnSpc>
                <a:spcPct val="100000"/>
              </a:lnSpc>
              <a:spcBef>
                <a:spcPct val="0"/>
              </a:spcBef>
              <a:spcAft>
                <a:spcPct val="0"/>
              </a:spcAft>
            </a:pPr>
            <a:r>
              <a:rPr lang="en-US" altLang="zh-CN" sz="2800" b="1" u="sng">
                <a:solidFill>
                  <a:srgbClr val="4874CB"/>
                </a:solidFill>
                <a:latin typeface="Times New Roman" panose="02020603050405020304"/>
                <a:ea typeface="方正楷体_GB2312" panose="02000000000000000000" charset="-122"/>
              </a:rPr>
              <a:t>Puffing and panting </a:t>
            </a:r>
            <a:r>
              <a:rPr lang="en-US" altLang="zh-CN" sz="2800" b="1" u="sng">
                <a:solidFill>
                  <a:srgbClr val="4874CB"/>
                </a:solidFill>
                <a:latin typeface="Times New Roman" panose="02020603050405020304"/>
                <a:ea typeface="Times New Roman" panose="02020603050405020304"/>
              </a:rPr>
              <a:t>(A)</a:t>
            </a:r>
            <a:r>
              <a:rPr lang="en-US" altLang="zh-CN" sz="2800">
                <a:latin typeface="Times New Roman" panose="02020603050405020304"/>
                <a:ea typeface="方正楷体_GB2312" panose="02000000000000000000" charset="-122"/>
              </a:rPr>
              <a:t>, she was even more delighted when she</a:t>
            </a:r>
            <a:r>
              <a:rPr lang="en-US" altLang="zh-CN" sz="2800" b="1" u="sng">
                <a:solidFill>
                  <a:srgbClr val="4874CB"/>
                </a:solidFill>
                <a:latin typeface="Times New Roman" panose="02020603050405020304"/>
                <a:ea typeface="方正楷体_GB2312" panose="02000000000000000000" charset="-122"/>
              </a:rPr>
              <a:t> wheeled around to see </a:t>
            </a:r>
            <a:r>
              <a:rPr lang="en-US" altLang="zh-CN" sz="2800" b="1" u="sng">
                <a:solidFill>
                  <a:srgbClr val="4874CB"/>
                </a:solidFill>
                <a:latin typeface="Times New Roman" panose="02020603050405020304"/>
                <a:ea typeface="Times New Roman" panose="02020603050405020304"/>
              </a:rPr>
              <a:t>(A)</a:t>
            </a:r>
            <a:r>
              <a:rPr lang="en-US" altLang="zh-CN" sz="2800" b="1" u="sng">
                <a:solidFill>
                  <a:srgbClr val="4874CB"/>
                </a:solidFill>
                <a:latin typeface="Times New Roman" panose="02020603050405020304"/>
                <a:ea typeface="方正楷体_GB2312" panose="02000000000000000000" charset="-122"/>
              </a:rPr>
              <a:t> </a:t>
            </a:r>
            <a:r>
              <a:rPr lang="en-US" altLang="zh-CN" sz="2800" b="1" u="sng">
                <a:solidFill>
                  <a:srgbClr val="18605A"/>
                </a:solidFill>
                <a:latin typeface="Times New Roman" panose="02020603050405020304"/>
                <a:ea typeface="方正楷体_GB2312" panose="02000000000000000000" charset="-122"/>
              </a:rPr>
              <a:t>a group of her classmates falling far behind </a:t>
            </a:r>
            <a:r>
              <a:rPr lang="en-US" altLang="zh-CN" sz="2800" b="1" u="sng">
                <a:solidFill>
                  <a:srgbClr val="18605A"/>
                </a:solidFill>
                <a:latin typeface="Times New Roman" panose="02020603050405020304"/>
                <a:ea typeface="Times New Roman" panose="02020603050405020304"/>
              </a:rPr>
              <a:t>(R)</a:t>
            </a:r>
            <a:r>
              <a:rPr lang="en-US" altLang="zh-CN" sz="2800" b="1" u="sng">
                <a:solidFill>
                  <a:srgbClr val="18605A"/>
                </a:solidFill>
                <a:latin typeface="Times New Roman" panose="02020603050405020304"/>
                <a:ea typeface="方正楷体_GB2312" panose="02000000000000000000" charset="-122"/>
              </a:rPr>
              <a:t>.</a:t>
            </a:r>
            <a:r>
              <a:rPr lang="en-US" altLang="zh-CN" sz="2800">
                <a:latin typeface="Times New Roman" panose="02020603050405020304"/>
                <a:ea typeface="方正楷体_GB2312" panose="02000000000000000000" charset="-122"/>
              </a:rPr>
              <a:t> </a:t>
            </a:r>
            <a:r>
              <a:rPr lang="en-US" altLang="zh-CN" sz="2800" b="1" u="sng">
                <a:solidFill>
                  <a:srgbClr val="FF0000"/>
                </a:solidFill>
                <a:latin typeface="Times New Roman" panose="02020603050405020304"/>
                <a:ea typeface="方正楷体_GB2312" panose="02000000000000000000" charset="-122"/>
              </a:rPr>
              <a:t>A wave of achievement mingled with excitement flooded over her </a:t>
            </a:r>
            <a:r>
              <a:rPr lang="en-US" altLang="zh-CN" sz="2800" b="1" u="sng">
                <a:solidFill>
                  <a:srgbClr val="FF0000"/>
                </a:solidFill>
                <a:latin typeface="Times New Roman" panose="02020603050405020304"/>
                <a:ea typeface="Times New Roman" panose="02020603050405020304"/>
              </a:rPr>
              <a:t>(E)</a:t>
            </a:r>
            <a:r>
              <a:rPr lang="en-US" altLang="zh-CN" sz="2800" b="1" u="sng">
                <a:solidFill>
                  <a:srgbClr val="FF0000"/>
                </a:solidFill>
                <a:latin typeface="Times New Roman" panose="02020603050405020304"/>
                <a:ea typeface="方正楷体_GB2312" panose="02000000000000000000" charset="-122"/>
              </a:rPr>
              <a:t>.</a:t>
            </a:r>
            <a:endParaRPr lang="en-US" altLang="zh-CN" sz="2800" b="1" u="sng">
              <a:solidFill>
                <a:srgbClr val="FF0000"/>
              </a:solidFill>
              <a:latin typeface="Times New Roman" panose="02020603050405020304"/>
              <a:ea typeface="方正楷体_GB2312" panose="02000000000000000000" charset="-122"/>
            </a:endParaRPr>
          </a:p>
        </p:txBody>
      </p:sp>
      <p:pic>
        <p:nvPicPr>
          <p:cNvPr id="5124" name="图片 6" descr="logo横版 png"/>
          <p:cNvPicPr>
            <a:picLocks noChangeAspect="1"/>
          </p:cNvPicPr>
          <p:nvPr userDrawn="1"/>
        </p:nvPicPr>
        <p:blipFill>
          <a:blip r:embed="rId1"/>
          <a:stretch>
            <a:fillRect/>
          </a:stretch>
        </p:blipFill>
        <p:spPr>
          <a:xfrm>
            <a:off x="11477625" y="82550"/>
            <a:ext cx="608013" cy="642938"/>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35" y="0"/>
            <a:ext cx="12192635" cy="6858635"/>
          </a:xfrm>
          <a:prstGeom prst="rect">
            <a:avLst/>
          </a:prstGeom>
          <a:solidFill>
            <a:srgbClr val="5C64F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nvSpPr>
        <p:spPr>
          <a:xfrm>
            <a:off x="231775" y="230505"/>
            <a:ext cx="11755120" cy="6433820"/>
          </a:xfrm>
          <a:prstGeom prst="roundRect">
            <a:avLst>
              <a:gd name="adj" fmla="val 1001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nvSpPr>
        <p:spPr>
          <a:xfrm>
            <a:off x="448945" y="419100"/>
            <a:ext cx="11537950" cy="6985635"/>
          </a:xfrm>
          <a:prstGeom prst="rect">
            <a:avLst/>
          </a:prstGeom>
        </p:spPr>
        <p:txBody>
          <a:bodyPr wrap="square">
            <a:spAutoFit/>
          </a:bodyPr>
          <a:p>
            <a:pPr marL="0" indent="0" algn="just" defTabSz="266700">
              <a:lnSpc>
                <a:spcPct val="100000"/>
              </a:lnSpc>
              <a:spcBef>
                <a:spcPct val="0"/>
              </a:spcBef>
              <a:spcAft>
                <a:spcPct val="0"/>
              </a:spcAft>
            </a:pPr>
            <a:r>
              <a:rPr lang="en-US" altLang="zh-CN" sz="2800">
                <a:highlight>
                  <a:srgbClr val="FFFF00"/>
                </a:highlight>
                <a:latin typeface="Times New Roman" panose="02020603050405020304"/>
                <a:ea typeface="Times New Roman" panose="02020603050405020304"/>
              </a:rPr>
              <a:t>3.</a:t>
            </a:r>
            <a:r>
              <a:rPr lang="zh-CN" altLang="en-US" sz="2800">
                <a:highlight>
                  <a:srgbClr val="FFFF00"/>
                </a:highlight>
                <a:latin typeface="Times New Roman" panose="02020603050405020304"/>
                <a:ea typeface="方正楷体_GB2312" panose="02000000000000000000" charset="-122"/>
              </a:rPr>
              <a:t>伏笔锚定法</a:t>
            </a:r>
            <a:endParaRPr lang="zh-CN" altLang="en-US" sz="2800">
              <a:highlight>
                <a:srgbClr val="FFFF00"/>
              </a:highlight>
              <a:latin typeface="Times New Roman" panose="02020603050405020304"/>
              <a:ea typeface="方正楷体_GB2312" panose="02000000000000000000" charset="-122"/>
            </a:endParaRPr>
          </a:p>
          <a:p>
            <a:pPr marL="0" indent="0" algn="l" defTabSz="266700">
              <a:lnSpc>
                <a:spcPct val="100000"/>
              </a:lnSpc>
              <a:spcBef>
                <a:spcPct val="0"/>
              </a:spcBef>
              <a:spcAft>
                <a:spcPct val="0"/>
              </a:spcAft>
            </a:pPr>
            <a:r>
              <a:rPr lang="zh-CN" altLang="en-US" sz="2800">
                <a:effectLst>
                  <a:glow rad="139700">
                    <a:schemeClr val="accent5">
                      <a:satMod val="175000"/>
                      <a:alpha val="40000"/>
                    </a:schemeClr>
                  </a:glow>
                </a:effectLst>
                <a:latin typeface="Times New Roman" panose="02020603050405020304"/>
                <a:ea typeface="方正楷体_GB2312" panose="02000000000000000000" charset="-122"/>
              </a:rPr>
              <a:t>伏笔</a:t>
            </a:r>
            <a:r>
              <a:rPr lang="en-US" altLang="zh-CN" sz="2800">
                <a:effectLst>
                  <a:glow rad="139700">
                    <a:schemeClr val="accent5">
                      <a:satMod val="175000"/>
                      <a:alpha val="40000"/>
                    </a:schemeClr>
                  </a:glow>
                </a:effectLst>
                <a:latin typeface="Times New Roman" panose="02020603050405020304"/>
                <a:ea typeface="方正楷体_GB2312" panose="02000000000000000000" charset="-122"/>
              </a:rPr>
              <a:t>(Foreshadowing)</a:t>
            </a:r>
            <a:r>
              <a:rPr lang="en-US" altLang="zh-CN" sz="2800">
                <a:latin typeface="Times New Roman" panose="02020603050405020304"/>
                <a:ea typeface="方正楷体_GB2312" panose="02000000000000000000" charset="-122"/>
              </a:rPr>
              <a:t> </a:t>
            </a:r>
            <a:r>
              <a:rPr lang="zh-CN" altLang="en-US" sz="2800">
                <a:latin typeface="Times New Roman" panose="02020603050405020304"/>
                <a:ea typeface="方正楷体_GB2312" panose="02000000000000000000" charset="-122"/>
              </a:rPr>
              <a:t>是叙事类文本创作中的一种写作手法，指作者对将要在作品中出现的人物或事件预先作提示或暗示，以求前后呼应，从而帮助全文达到结构严谨、情节合理、主题深化及内部联系贯通的效果（莫美玉，</a:t>
            </a:r>
            <a:r>
              <a:rPr lang="en-US" altLang="zh-CN" sz="2800">
                <a:latin typeface="Times New Roman" panose="02020603050405020304"/>
                <a:ea typeface="Times New Roman" panose="02020603050405020304"/>
              </a:rPr>
              <a:t>2025</a:t>
            </a:r>
            <a:r>
              <a:rPr lang="zh-CN" altLang="en-US" sz="2800">
                <a:latin typeface="Times New Roman" panose="02020603050405020304"/>
                <a:ea typeface="方正楷体_GB2312" panose="02000000000000000000" charset="-122"/>
              </a:rPr>
              <a:t>）。精妙的伏笔与照应可凸显主旨、理顺行文，让续写内容贴合原作逻辑，形成完整叙事闭环。续写常见伏笔可划分为</a:t>
            </a:r>
            <a:r>
              <a:rPr lang="zh-CN" altLang="en-US" sz="2800" b="1" u="sng">
                <a:solidFill>
                  <a:srgbClr val="FF0000"/>
                </a:solidFill>
                <a:effectLst>
                  <a:glow rad="228600">
                    <a:schemeClr val="accent5">
                      <a:satMod val="175000"/>
                      <a:alpha val="40000"/>
                    </a:schemeClr>
                  </a:glow>
                </a:effectLst>
                <a:latin typeface="Times New Roman" panose="02020603050405020304"/>
                <a:ea typeface="方正楷体_GB2312" panose="02000000000000000000" charset="-122"/>
              </a:rPr>
              <a:t>物品伏笔、话语伏笔、细节伏笔</a:t>
            </a:r>
            <a:r>
              <a:rPr lang="zh-CN" altLang="en-US" sz="2800">
                <a:latin typeface="Times New Roman" panose="02020603050405020304"/>
                <a:ea typeface="方正楷体_GB2312" panose="02000000000000000000" charset="-122"/>
              </a:rPr>
              <a:t>三类。</a:t>
            </a:r>
            <a:endParaRPr lang="zh-CN" altLang="en-US" sz="2800">
              <a:latin typeface="Times New Roman" panose="02020603050405020304"/>
              <a:ea typeface="方正楷体_GB2312" panose="02000000000000000000" charset="-122"/>
            </a:endParaRPr>
          </a:p>
          <a:p>
            <a:pPr marL="0" indent="0" algn="l" defTabSz="266700">
              <a:lnSpc>
                <a:spcPct val="100000"/>
              </a:lnSpc>
              <a:spcBef>
                <a:spcPct val="0"/>
              </a:spcBef>
              <a:spcAft>
                <a:spcPct val="0"/>
              </a:spcAft>
            </a:pPr>
            <a:endParaRPr lang="zh-CN" altLang="en-US" sz="2800">
              <a:latin typeface="Times New Roman" panose="02020603050405020304"/>
              <a:ea typeface="方正楷体_GB2312" panose="02000000000000000000" charset="-122"/>
            </a:endParaRPr>
          </a:p>
          <a:p>
            <a:pPr marL="0" indent="0" algn="just" defTabSz="266700">
              <a:lnSpc>
                <a:spcPct val="100000"/>
              </a:lnSpc>
              <a:spcBef>
                <a:spcPct val="0"/>
              </a:spcBef>
              <a:spcAft>
                <a:spcPct val="0"/>
              </a:spcAft>
            </a:pPr>
            <a:r>
              <a:rPr lang="en-US" altLang="zh-CN" sz="2800">
                <a:highlight>
                  <a:srgbClr val="FFFF00"/>
                </a:highlight>
                <a:latin typeface="Times New Roman" panose="02020603050405020304"/>
                <a:ea typeface="方正楷体_GB2312" panose="02000000000000000000" charset="-122"/>
              </a:rPr>
              <a:t>①</a:t>
            </a:r>
            <a:r>
              <a:rPr lang="zh-CN" altLang="en-US" sz="2800">
                <a:highlight>
                  <a:srgbClr val="FFFF00"/>
                </a:highlight>
                <a:latin typeface="Times New Roman" panose="02020603050405020304"/>
                <a:ea typeface="方正楷体_GB2312" panose="02000000000000000000" charset="-122"/>
              </a:rPr>
              <a:t>物品伏笔</a:t>
            </a:r>
            <a:endParaRPr lang="zh-CN" altLang="en-US" sz="2800">
              <a:highlight>
                <a:srgbClr val="FFFF00"/>
              </a:highlight>
              <a:latin typeface="Times New Roman" panose="02020603050405020304"/>
              <a:ea typeface="方正楷体_GB2312" panose="02000000000000000000" charset="-122"/>
            </a:endParaRPr>
          </a:p>
          <a:p>
            <a:pPr marL="0" indent="0" algn="l" defTabSz="266700">
              <a:lnSpc>
                <a:spcPct val="100000"/>
              </a:lnSpc>
              <a:spcBef>
                <a:spcPct val="0"/>
              </a:spcBef>
              <a:spcAft>
                <a:spcPct val="0"/>
              </a:spcAft>
            </a:pPr>
            <a:r>
              <a:rPr lang="zh-CN" altLang="en-US" sz="2800">
                <a:latin typeface="Times New Roman" panose="02020603050405020304"/>
                <a:ea typeface="方正楷体_GB2312" panose="02000000000000000000" charset="-122"/>
              </a:rPr>
              <a:t>例：2026届浙江省县域教研联盟高三模拟考读后续写：狗狗眼中的世界</a:t>
            </a:r>
            <a:endParaRPr lang="zh-CN" altLang="en-US" sz="2800">
              <a:latin typeface="Times New Roman" panose="02020603050405020304"/>
              <a:ea typeface="方正楷体_GB2312" panose="02000000000000000000" charset="-122"/>
            </a:endParaRPr>
          </a:p>
          <a:p>
            <a:pPr marL="0" indent="0" algn="l" defTabSz="266700">
              <a:lnSpc>
                <a:spcPct val="100000"/>
              </a:lnSpc>
              <a:spcBef>
                <a:spcPct val="0"/>
              </a:spcBef>
              <a:spcAft>
                <a:spcPct val="0"/>
              </a:spcAft>
            </a:pPr>
            <a:r>
              <a:rPr lang="en-US" altLang="zh-CN" sz="2800">
                <a:latin typeface="Times New Roman" panose="02020603050405020304"/>
                <a:ea typeface="Times New Roman" panose="02020603050405020304"/>
              </a:rPr>
              <a:t>Para </a:t>
            </a:r>
            <a:r>
              <a:rPr lang="en-US" altLang="zh-CN" sz="2800">
                <a:latin typeface="Times New Roman" panose="02020603050405020304"/>
                <a:ea typeface="方正楷体_GB2312" panose="02000000000000000000" charset="-122"/>
              </a:rPr>
              <a:t>1.Yet all it took to turn this little rebel into a perfect gentleman was </a:t>
            </a:r>
            <a:r>
              <a:rPr lang="en-US" altLang="zh-CN" sz="2800" b="1" u="sng">
                <a:solidFill>
                  <a:srgbClr val="FF0000"/>
                </a:solidFill>
                <a:latin typeface="Times New Roman" panose="02020603050405020304"/>
                <a:ea typeface="方正楷体_GB2312" panose="02000000000000000000" charset="-122"/>
              </a:rPr>
              <a:t>a spoonful of peanut butter </a:t>
            </a:r>
            <a:r>
              <a:rPr lang="en-US" altLang="zh-CN" sz="2800">
                <a:latin typeface="Times New Roman" panose="02020603050405020304"/>
                <a:ea typeface="方正楷体_GB2312" panose="02000000000000000000" charset="-122"/>
              </a:rPr>
              <a:t>(</a:t>
            </a:r>
            <a:r>
              <a:rPr lang="zh-CN" altLang="en-US" sz="2800">
                <a:latin typeface="方正楷体_GB2312" panose="02000000000000000000" charset="-122"/>
                <a:ea typeface="方正楷体_GB2312" panose="02000000000000000000" charset="-122"/>
              </a:rPr>
              <a:t>花生酱</a:t>
            </a:r>
            <a:r>
              <a:rPr lang="en-US" altLang="zh-CN" sz="2800">
                <a:latin typeface="Times New Roman" panose="02020603050405020304"/>
                <a:ea typeface="方正楷体_GB2312" panose="02000000000000000000" charset="-122"/>
              </a:rPr>
              <a:t>) or </a:t>
            </a:r>
            <a:r>
              <a:rPr lang="en-US" altLang="zh-CN" sz="2800" b="1" u="sng">
                <a:solidFill>
                  <a:srgbClr val="FF0000"/>
                </a:solidFill>
                <a:latin typeface="Times New Roman" panose="02020603050405020304"/>
                <a:ea typeface="方正楷体_GB2312" panose="02000000000000000000" charset="-122"/>
              </a:rPr>
              <a:t>his old tennis ball</a:t>
            </a:r>
            <a:r>
              <a:rPr lang="en-US" altLang="zh-CN" sz="2800">
                <a:latin typeface="Times New Roman" panose="02020603050405020304"/>
                <a:ea typeface="方正楷体_GB2312" panose="02000000000000000000" charset="-122"/>
              </a:rPr>
              <a:t>.</a:t>
            </a:r>
            <a:endParaRPr lang="en-US" altLang="zh-CN" sz="2800">
              <a:latin typeface="Times New Roman" panose="02020603050405020304"/>
              <a:ea typeface="方正楷体_GB2312" panose="02000000000000000000" charset="-122"/>
            </a:endParaRPr>
          </a:p>
          <a:p>
            <a:pPr marL="0" indent="0" algn="l" defTabSz="266700">
              <a:lnSpc>
                <a:spcPct val="100000"/>
              </a:lnSpc>
              <a:spcBef>
                <a:spcPct val="0"/>
              </a:spcBef>
              <a:spcAft>
                <a:spcPct val="0"/>
              </a:spcAft>
            </a:pPr>
            <a:r>
              <a:rPr lang="zh-CN" altLang="en-US" sz="2800" i="0">
                <a:solidFill>
                  <a:srgbClr val="222222"/>
                </a:solidFill>
                <a:effectLst>
                  <a:glow rad="139700">
                    <a:schemeClr val="accent4">
                      <a:satMod val="175000"/>
                      <a:alpha val="40000"/>
                    </a:schemeClr>
                  </a:glow>
                </a:effectLst>
                <a:latin typeface="Times New Roman" panose="02020603050405020304"/>
                <a:ea typeface="方正楷体_GB2312" panose="02000000000000000000" charset="-122"/>
              </a:rPr>
              <a:t>续文可作的伏笔照应：</a:t>
            </a:r>
            <a:r>
              <a:rPr lang="en-US" altLang="zh-CN" sz="2800">
                <a:latin typeface="Times New Roman" panose="02020603050405020304"/>
                <a:ea typeface="Times New Roman" panose="02020603050405020304"/>
              </a:rPr>
              <a:t>Mrs. Carter entered the yard, passing her</a:t>
            </a:r>
            <a:r>
              <a:rPr lang="en-US" altLang="zh-CN" sz="2800" b="1" u="sng">
                <a:solidFill>
                  <a:srgbClr val="FF0000"/>
                </a:solidFill>
                <a:latin typeface="Times New Roman" panose="02020603050405020304"/>
                <a:ea typeface="方正楷体_GB2312" panose="02000000000000000000" charset="-122"/>
              </a:rPr>
              <a:t> </a:t>
            </a:r>
            <a:r>
              <a:rPr lang="en-US" altLang="zh-CN" sz="2800" b="1" u="sng">
                <a:solidFill>
                  <a:srgbClr val="FF0000"/>
                </a:solidFill>
                <a:latin typeface="Times New Roman" panose="02020603050405020304"/>
                <a:ea typeface="Times New Roman" panose="02020603050405020304"/>
              </a:rPr>
              <a:t>a jar of peanut butter</a:t>
            </a:r>
            <a:r>
              <a:rPr lang="en-US" altLang="zh-CN" sz="2800">
                <a:latin typeface="Times New Roman" panose="02020603050405020304"/>
                <a:ea typeface="Times New Roman" panose="02020603050405020304"/>
              </a:rPr>
              <a:t>,"I think you need this." </a:t>
            </a:r>
            <a:endParaRPr lang="en-US" altLang="zh-CN" sz="2800">
              <a:latin typeface="Times New Roman" panose="02020603050405020304"/>
              <a:ea typeface="Times New Roman" panose="02020603050405020304"/>
            </a:endParaRPr>
          </a:p>
          <a:p>
            <a:pPr marL="0" indent="0" algn="l" defTabSz="266700">
              <a:lnSpc>
                <a:spcPct val="100000"/>
              </a:lnSpc>
              <a:spcBef>
                <a:spcPct val="0"/>
              </a:spcBef>
              <a:spcAft>
                <a:spcPct val="0"/>
              </a:spcAft>
            </a:pPr>
            <a:r>
              <a:rPr lang="en-US" altLang="zh-CN" sz="2800">
                <a:latin typeface="Times New Roman" panose="02020603050405020304"/>
                <a:ea typeface="方正楷体_GB2312" panose="02000000000000000000" charset="-122"/>
              </a:rPr>
              <a:t> </a:t>
            </a:r>
            <a:endParaRPr lang="en-US" altLang="zh-CN" sz="2800">
              <a:latin typeface="Times New Roman" panose="02020603050405020304"/>
              <a:ea typeface="方正楷体_GB2312" panose="02000000000000000000" charset="-122"/>
            </a:endParaRPr>
          </a:p>
          <a:p>
            <a:pPr marL="0" indent="0" algn="just" defTabSz="266700">
              <a:lnSpc>
                <a:spcPct val="100000"/>
              </a:lnSpc>
              <a:spcBef>
                <a:spcPct val="0"/>
              </a:spcBef>
              <a:spcAft>
                <a:spcPct val="0"/>
              </a:spcAft>
            </a:pPr>
            <a:endParaRPr lang="en-US" altLang="zh-CN" sz="2800" i="0">
              <a:solidFill>
                <a:srgbClr val="222222"/>
              </a:solidFill>
              <a:latin typeface="Times New Roman" panose="02020603050405020304"/>
              <a:ea typeface="方正楷体_GB2312" panose="02000000000000000000" charset="-122"/>
            </a:endParaRPr>
          </a:p>
        </p:txBody>
      </p:sp>
      <p:pic>
        <p:nvPicPr>
          <p:cNvPr id="5124" name="图片 6" descr="logo横版 png"/>
          <p:cNvPicPr>
            <a:picLocks noChangeAspect="1"/>
          </p:cNvPicPr>
          <p:nvPr userDrawn="1"/>
        </p:nvPicPr>
        <p:blipFill>
          <a:blip r:embed="rId1"/>
          <a:stretch>
            <a:fillRect/>
          </a:stretch>
        </p:blipFill>
        <p:spPr>
          <a:xfrm>
            <a:off x="11477625" y="82550"/>
            <a:ext cx="608013" cy="642938"/>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35" y="0"/>
            <a:ext cx="12192635" cy="6858635"/>
          </a:xfrm>
          <a:prstGeom prst="rect">
            <a:avLst/>
          </a:prstGeom>
          <a:solidFill>
            <a:srgbClr val="5C64F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nvSpPr>
        <p:spPr>
          <a:xfrm>
            <a:off x="231775" y="230505"/>
            <a:ext cx="11755120" cy="6433820"/>
          </a:xfrm>
          <a:prstGeom prst="roundRect">
            <a:avLst>
              <a:gd name="adj" fmla="val 1001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nvSpPr>
        <p:spPr>
          <a:xfrm>
            <a:off x="403860" y="-128905"/>
            <a:ext cx="11440795" cy="6554470"/>
          </a:xfrm>
          <a:prstGeom prst="rect">
            <a:avLst/>
          </a:prstGeom>
        </p:spPr>
        <p:txBody>
          <a:bodyPr wrap="square">
            <a:spAutoFit/>
          </a:bodyPr>
          <a:p>
            <a:pPr marL="0" indent="0" algn="l" defTabSz="266700">
              <a:lnSpc>
                <a:spcPct val="100000"/>
              </a:lnSpc>
              <a:spcBef>
                <a:spcPct val="0"/>
              </a:spcBef>
              <a:spcAft>
                <a:spcPct val="0"/>
              </a:spcAft>
            </a:pPr>
            <a:r>
              <a:rPr lang="en-US" altLang="zh-CN" sz="2800">
                <a:latin typeface="Times New Roman" panose="02020603050405020304"/>
                <a:ea typeface="方正楷体_GB2312" panose="02000000000000000000" charset="-122"/>
              </a:rPr>
              <a:t> </a:t>
            </a:r>
            <a:endParaRPr lang="en-US" altLang="zh-CN" sz="2800">
              <a:latin typeface="Times New Roman" panose="02020603050405020304"/>
              <a:ea typeface="方正楷体_GB2312" panose="02000000000000000000" charset="-122"/>
            </a:endParaRPr>
          </a:p>
          <a:p>
            <a:pPr marL="0" indent="0" algn="just" defTabSz="266700">
              <a:lnSpc>
                <a:spcPct val="100000"/>
              </a:lnSpc>
              <a:spcBef>
                <a:spcPct val="0"/>
              </a:spcBef>
              <a:spcAft>
                <a:spcPct val="0"/>
              </a:spcAft>
            </a:pPr>
            <a:r>
              <a:rPr lang="en-US" altLang="zh-CN" sz="2800">
                <a:highlight>
                  <a:srgbClr val="FFFF00"/>
                </a:highlight>
                <a:latin typeface="Times New Roman" panose="02020603050405020304"/>
                <a:ea typeface="方正楷体_GB2312" panose="02000000000000000000" charset="-122"/>
              </a:rPr>
              <a:t>②</a:t>
            </a:r>
            <a:r>
              <a:rPr lang="zh-CN" altLang="en-US" sz="2800">
                <a:highlight>
                  <a:srgbClr val="FFFF00"/>
                </a:highlight>
                <a:latin typeface="Times New Roman" panose="02020603050405020304"/>
                <a:ea typeface="方正楷体_GB2312" panose="02000000000000000000" charset="-122"/>
              </a:rPr>
              <a:t>话语伏笔：</a:t>
            </a:r>
            <a:endParaRPr lang="zh-CN" altLang="en-US" sz="2800">
              <a:highlight>
                <a:srgbClr val="FFFF00"/>
              </a:highlight>
              <a:latin typeface="Times New Roman" panose="02020603050405020304"/>
              <a:ea typeface="方正楷体_GB2312" panose="02000000000000000000" charset="-122"/>
            </a:endParaRPr>
          </a:p>
          <a:p>
            <a:pPr marL="0" indent="0" algn="just" defTabSz="266700">
              <a:lnSpc>
                <a:spcPct val="100000"/>
              </a:lnSpc>
              <a:spcBef>
                <a:spcPct val="0"/>
              </a:spcBef>
              <a:spcAft>
                <a:spcPct val="0"/>
              </a:spcAft>
            </a:pPr>
            <a:r>
              <a:rPr lang="zh-CN" altLang="en-US" sz="2800">
                <a:latin typeface="方正楷体_GB2312" panose="02000000000000000000" charset="-122"/>
                <a:ea typeface="方正楷体_GB2312" panose="02000000000000000000" charset="-122"/>
              </a:rPr>
              <a:t>例：</a:t>
            </a:r>
            <a:r>
              <a:rPr lang="en-US" altLang="zh-CN" sz="2800">
                <a:latin typeface="Times New Roman" panose="02020603050405020304"/>
                <a:ea typeface="Times New Roman" panose="02020603050405020304"/>
              </a:rPr>
              <a:t>2016</a:t>
            </a:r>
            <a:r>
              <a:rPr lang="zh-CN" altLang="en-US" sz="2800">
                <a:latin typeface="Times New Roman" panose="02020603050405020304"/>
                <a:ea typeface="方正楷体_GB2312" panose="02000000000000000000" charset="-122"/>
              </a:rPr>
              <a:t>年</a:t>
            </a:r>
            <a:r>
              <a:rPr lang="en-US" altLang="zh-CN" sz="2800">
                <a:latin typeface="Times New Roman" panose="02020603050405020304"/>
                <a:ea typeface="Times New Roman" panose="02020603050405020304"/>
              </a:rPr>
              <a:t>10</a:t>
            </a:r>
            <a:r>
              <a:rPr lang="zh-CN" altLang="en-US" sz="2800">
                <a:latin typeface="Times New Roman" panose="02020603050405020304"/>
                <a:ea typeface="方正楷体_GB2312" panose="02000000000000000000" charset="-122"/>
              </a:rPr>
              <a:t>月续写：夫妻野营吵架</a:t>
            </a:r>
            <a:endParaRPr lang="zh-CN" altLang="en-US" sz="2800">
              <a:latin typeface="Times New Roman" panose="02020603050405020304"/>
              <a:ea typeface="方正楷体_GB2312" panose="02000000000000000000" charset="-122"/>
            </a:endParaRPr>
          </a:p>
          <a:p>
            <a:pPr marL="0" indent="0" algn="l" defTabSz="266700">
              <a:lnSpc>
                <a:spcPct val="100000"/>
              </a:lnSpc>
              <a:spcBef>
                <a:spcPct val="0"/>
              </a:spcBef>
              <a:spcAft>
                <a:spcPct val="0"/>
              </a:spcAft>
            </a:pPr>
            <a:r>
              <a:rPr lang="en-US" altLang="zh-CN" sz="2800">
                <a:latin typeface="Times New Roman" panose="02020603050405020304"/>
                <a:ea typeface="Times New Roman" panose="02020603050405020304"/>
              </a:rPr>
              <a:t>Para.1 </a:t>
            </a:r>
            <a:r>
              <a:rPr lang="en-US" altLang="zh-CN" sz="2800">
                <a:latin typeface="Times New Roman" panose="02020603050405020304"/>
                <a:ea typeface="方正楷体_GB2312" panose="02000000000000000000" charset="-122"/>
              </a:rPr>
              <a:t>By the time they reached the lake, Jane was so angry that she said to Tom, </a:t>
            </a:r>
            <a:r>
              <a:rPr lang="en-US" altLang="zh-CN" sz="2800" b="1" u="sng">
                <a:solidFill>
                  <a:srgbClr val="FF0000"/>
                </a:solidFill>
                <a:latin typeface="Times New Roman" panose="02020603050405020304"/>
                <a:ea typeface="方正楷体_GB2312" panose="02000000000000000000" charset="-122"/>
              </a:rPr>
              <a:t>“I’m going to find a better spot for us to camp” </a:t>
            </a:r>
            <a:r>
              <a:rPr lang="en-US" altLang="zh-CN" sz="2800">
                <a:latin typeface="Times New Roman" panose="02020603050405020304"/>
                <a:ea typeface="方正楷体_GB2312" panose="02000000000000000000" charset="-122"/>
              </a:rPr>
              <a:t>and walked away.</a:t>
            </a:r>
            <a:endParaRPr lang="en-US" altLang="zh-CN" sz="2800">
              <a:latin typeface="Times New Roman" panose="02020603050405020304"/>
              <a:ea typeface="方正楷体_GB2312" panose="02000000000000000000" charset="-122"/>
            </a:endParaRPr>
          </a:p>
          <a:p>
            <a:pPr marL="0" indent="0" algn="l" defTabSz="266700">
              <a:lnSpc>
                <a:spcPct val="100000"/>
              </a:lnSpc>
              <a:spcBef>
                <a:spcPct val="0"/>
              </a:spcBef>
              <a:spcAft>
                <a:spcPct val="0"/>
              </a:spcAft>
            </a:pPr>
            <a:r>
              <a:rPr lang="zh-CN" altLang="en-US" sz="2800" i="0">
                <a:solidFill>
                  <a:srgbClr val="222222"/>
                </a:solidFill>
                <a:effectLst>
                  <a:glow rad="139700">
                    <a:schemeClr val="accent4">
                      <a:satMod val="175000"/>
                      <a:alpha val="40000"/>
                    </a:schemeClr>
                  </a:glow>
                </a:effectLst>
                <a:latin typeface="Times New Roman" panose="02020603050405020304"/>
                <a:ea typeface="方正楷体_GB2312" panose="02000000000000000000" charset="-122"/>
              </a:rPr>
              <a:t>续文可作的伏笔照应：</a:t>
            </a:r>
            <a:r>
              <a:rPr lang="en-US" altLang="zh-CN" sz="2800">
                <a:latin typeface="Times New Roman" panose="02020603050405020304"/>
                <a:ea typeface="Times New Roman" panose="02020603050405020304"/>
              </a:rPr>
              <a:t>Amid the delight of reunion, she swore inwards</a:t>
            </a:r>
            <a:r>
              <a:rPr lang="en-US" altLang="zh-CN" sz="2800" b="1" u="sng">
                <a:solidFill>
                  <a:srgbClr val="FF0000"/>
                </a:solidFill>
                <a:latin typeface="Times New Roman" panose="02020603050405020304"/>
                <a:ea typeface="方正楷体_GB2312" panose="02000000000000000000" charset="-122"/>
              </a:rPr>
              <a:t> </a:t>
            </a:r>
            <a:r>
              <a:rPr lang="en-US" altLang="zh-CN" sz="2800" b="1" u="sng">
                <a:solidFill>
                  <a:srgbClr val="FF0000"/>
                </a:solidFill>
                <a:latin typeface="Times New Roman" panose="02020603050405020304"/>
                <a:ea typeface="Times New Roman" panose="02020603050405020304"/>
              </a:rPr>
              <a:t>she would never leave him again</a:t>
            </a:r>
            <a:r>
              <a:rPr lang="en-US" altLang="zh-CN" sz="2800">
                <a:latin typeface="Times New Roman" panose="02020603050405020304"/>
                <a:ea typeface="Times New Roman" panose="02020603050405020304"/>
              </a:rPr>
              <a:t>.</a:t>
            </a:r>
            <a:endParaRPr lang="en-US" altLang="zh-CN" sz="2800">
              <a:latin typeface="Times New Roman" panose="02020603050405020304"/>
              <a:ea typeface="Times New Roman" panose="02020603050405020304"/>
            </a:endParaRPr>
          </a:p>
          <a:p>
            <a:pPr marL="0" indent="0" algn="just" defTabSz="266700">
              <a:lnSpc>
                <a:spcPct val="100000"/>
              </a:lnSpc>
              <a:spcBef>
                <a:spcPct val="0"/>
              </a:spcBef>
              <a:spcAft>
                <a:spcPct val="0"/>
              </a:spcAft>
            </a:pPr>
            <a:r>
              <a:rPr lang="en-US" altLang="zh-CN" sz="2800">
                <a:latin typeface="Times New Roman" panose="02020603050405020304"/>
                <a:ea typeface="方正楷体_GB2312" panose="02000000000000000000" charset="-122"/>
              </a:rPr>
              <a:t> </a:t>
            </a:r>
            <a:endParaRPr lang="en-US" altLang="zh-CN" sz="2800">
              <a:latin typeface="Times New Roman" panose="02020603050405020304"/>
              <a:ea typeface="方正楷体_GB2312" panose="02000000000000000000" charset="-122"/>
            </a:endParaRPr>
          </a:p>
          <a:p>
            <a:pPr marL="0" indent="0" algn="just" defTabSz="266700">
              <a:lnSpc>
                <a:spcPct val="100000"/>
              </a:lnSpc>
              <a:spcBef>
                <a:spcPct val="0"/>
              </a:spcBef>
              <a:spcAft>
                <a:spcPct val="0"/>
              </a:spcAft>
            </a:pPr>
            <a:r>
              <a:rPr lang="en-US" altLang="zh-CN" sz="2800">
                <a:highlight>
                  <a:srgbClr val="FFFF00"/>
                </a:highlight>
                <a:latin typeface="Times New Roman" panose="02020603050405020304"/>
                <a:ea typeface="方正楷体_GB2312" panose="02000000000000000000" charset="-122"/>
              </a:rPr>
              <a:t>③</a:t>
            </a:r>
            <a:r>
              <a:rPr lang="zh-CN" altLang="en-US" sz="2800">
                <a:highlight>
                  <a:srgbClr val="FFFF00"/>
                </a:highlight>
                <a:latin typeface="Times New Roman" panose="02020603050405020304"/>
                <a:ea typeface="方正楷体_GB2312" panose="02000000000000000000" charset="-122"/>
              </a:rPr>
              <a:t>细节伏笔：</a:t>
            </a:r>
            <a:endParaRPr lang="zh-CN" altLang="en-US" sz="2800">
              <a:highlight>
                <a:srgbClr val="FFFF00"/>
              </a:highlight>
              <a:latin typeface="Times New Roman" panose="02020603050405020304"/>
              <a:ea typeface="方正楷体_GB2312" panose="02000000000000000000" charset="-122"/>
            </a:endParaRPr>
          </a:p>
          <a:p>
            <a:pPr marL="0" indent="0" algn="just" defTabSz="266700">
              <a:lnSpc>
                <a:spcPct val="100000"/>
              </a:lnSpc>
              <a:spcBef>
                <a:spcPct val="0"/>
              </a:spcBef>
              <a:spcAft>
                <a:spcPct val="0"/>
              </a:spcAft>
            </a:pPr>
            <a:r>
              <a:rPr lang="zh-CN" altLang="en-US" sz="2800">
                <a:latin typeface="Times New Roman" panose="02020603050405020304"/>
                <a:ea typeface="方正楷体_GB2312" panose="02000000000000000000" charset="-122"/>
              </a:rPr>
              <a:t>例：</a:t>
            </a:r>
            <a:r>
              <a:rPr lang="en-US" altLang="zh-CN" sz="2800">
                <a:latin typeface="Times New Roman" panose="02020603050405020304"/>
                <a:ea typeface="Times New Roman" panose="02020603050405020304"/>
              </a:rPr>
              <a:t>2017</a:t>
            </a:r>
            <a:r>
              <a:rPr lang="zh-CN" altLang="en-US" sz="2800">
                <a:latin typeface="Times New Roman" panose="02020603050405020304"/>
                <a:ea typeface="方正楷体_GB2312" panose="02000000000000000000" charset="-122"/>
              </a:rPr>
              <a:t>年</a:t>
            </a:r>
            <a:r>
              <a:rPr lang="en-US" altLang="zh-CN" sz="2800">
                <a:latin typeface="Times New Roman" panose="02020603050405020304"/>
                <a:ea typeface="Times New Roman" panose="02020603050405020304"/>
              </a:rPr>
              <a:t>1</a:t>
            </a:r>
            <a:r>
              <a:rPr lang="zh-CN" altLang="en-US" sz="2800">
                <a:latin typeface="Times New Roman" panose="02020603050405020304"/>
                <a:ea typeface="方正楷体_GB2312" panose="02000000000000000000" charset="-122"/>
              </a:rPr>
              <a:t>月续写人狼大战</a:t>
            </a:r>
            <a:endParaRPr lang="zh-CN" altLang="en-US" sz="2800">
              <a:latin typeface="Times New Roman" panose="02020603050405020304"/>
              <a:ea typeface="方正楷体_GB2312" panose="02000000000000000000" charset="-122"/>
            </a:endParaRPr>
          </a:p>
          <a:p>
            <a:pPr marL="0" indent="0" algn="just" defTabSz="266700">
              <a:lnSpc>
                <a:spcPct val="100000"/>
              </a:lnSpc>
              <a:spcBef>
                <a:spcPct val="0"/>
              </a:spcBef>
              <a:spcAft>
                <a:spcPct val="0"/>
              </a:spcAft>
            </a:pPr>
            <a:r>
              <a:rPr lang="en-US" altLang="zh-CN" sz="2800" i="0">
                <a:solidFill>
                  <a:srgbClr val="222222"/>
                </a:solidFill>
                <a:latin typeface="Times New Roman" panose="02020603050405020304"/>
                <a:ea typeface="Times New Roman" panose="02020603050405020304"/>
              </a:rPr>
              <a:t>Para.1 </a:t>
            </a:r>
            <a:r>
              <a:rPr lang="en-US" altLang="zh-CN" sz="2800" i="0">
                <a:solidFill>
                  <a:srgbClr val="222222"/>
                </a:solidFill>
                <a:latin typeface="Times New Roman" panose="02020603050405020304"/>
                <a:ea typeface="方正楷体_GB2312" panose="02000000000000000000" charset="-122"/>
              </a:rPr>
              <a:t>As Mac pedaled (</a:t>
            </a:r>
            <a:r>
              <a:rPr lang="zh-CN" altLang="en-US" sz="2800" i="0">
                <a:solidFill>
                  <a:srgbClr val="222222"/>
                </a:solidFill>
                <a:latin typeface="方正楷体_GB2312" panose="02000000000000000000" charset="-122"/>
                <a:ea typeface="方正楷体_GB2312" panose="02000000000000000000" charset="-122"/>
              </a:rPr>
              <a:t>骑行</a:t>
            </a:r>
            <a:r>
              <a:rPr lang="en-US" altLang="zh-CN" sz="2800" i="0">
                <a:solidFill>
                  <a:srgbClr val="222222"/>
                </a:solidFill>
                <a:latin typeface="Times New Roman" panose="02020603050405020304"/>
                <a:ea typeface="方正楷体_GB2312" panose="02000000000000000000" charset="-122"/>
              </a:rPr>
              <a:t>) along alone, he thought fondly of his wife and two young daughters at home. </a:t>
            </a:r>
            <a:r>
              <a:rPr lang="en-US" altLang="zh-CN" sz="2800" b="1" u="sng">
                <a:solidFill>
                  <a:srgbClr val="FF0000"/>
                </a:solidFill>
                <a:latin typeface="Times New Roman" panose="02020603050405020304"/>
                <a:ea typeface="方正楷体_GB2312" panose="02000000000000000000" charset="-122"/>
              </a:rPr>
              <a:t>He hoped to show them this beautiful place someday.</a:t>
            </a:r>
            <a:r>
              <a:rPr lang="en-US" altLang="zh-CN" sz="2800" i="0">
                <a:solidFill>
                  <a:srgbClr val="222222"/>
                </a:solidFill>
                <a:latin typeface="Times New Roman" panose="02020603050405020304"/>
                <a:ea typeface="方正楷体_GB2312" panose="02000000000000000000" charset="-122"/>
              </a:rPr>
              <a:t> </a:t>
            </a:r>
            <a:endParaRPr lang="en-US" altLang="zh-CN" sz="2800" i="0">
              <a:solidFill>
                <a:srgbClr val="222222"/>
              </a:solidFill>
              <a:latin typeface="Times New Roman" panose="02020603050405020304"/>
              <a:ea typeface="方正楷体_GB2312" panose="02000000000000000000" charset="-122"/>
            </a:endParaRPr>
          </a:p>
          <a:p>
            <a:pPr marL="0" indent="0" algn="just" defTabSz="266700">
              <a:lnSpc>
                <a:spcPct val="100000"/>
              </a:lnSpc>
              <a:spcBef>
                <a:spcPct val="0"/>
              </a:spcBef>
              <a:spcAft>
                <a:spcPct val="0"/>
              </a:spcAft>
            </a:pPr>
            <a:r>
              <a:rPr lang="zh-CN" altLang="en-US" sz="2800" i="0">
                <a:solidFill>
                  <a:srgbClr val="222222"/>
                </a:solidFill>
                <a:effectLst>
                  <a:glow rad="139700">
                    <a:schemeClr val="accent4">
                      <a:satMod val="175000"/>
                      <a:alpha val="40000"/>
                    </a:schemeClr>
                  </a:glow>
                </a:effectLst>
                <a:latin typeface="Times New Roman" panose="02020603050405020304"/>
                <a:ea typeface="方正楷体_GB2312" panose="02000000000000000000" charset="-122"/>
              </a:rPr>
              <a:t>结尾可作的伏笔照应：</a:t>
            </a:r>
            <a:r>
              <a:rPr lang="en-US" altLang="zh-CN" sz="2800" i="0">
                <a:solidFill>
                  <a:srgbClr val="222222"/>
                </a:solidFill>
                <a:latin typeface="Times New Roman" panose="02020603050405020304"/>
                <a:ea typeface="Times New Roman" panose="02020603050405020304"/>
              </a:rPr>
              <a:t>Aware that gorgeous scenery hid unseen hazards, Mac</a:t>
            </a:r>
            <a:r>
              <a:rPr lang="en-US" altLang="zh-CN" sz="2800" b="1" u="sng">
                <a:solidFill>
                  <a:srgbClr val="FF0000"/>
                </a:solidFill>
                <a:latin typeface="Times New Roman" panose="02020603050405020304"/>
                <a:ea typeface="方正楷体_GB2312" panose="02000000000000000000" charset="-122"/>
              </a:rPr>
              <a:t> </a:t>
            </a:r>
            <a:r>
              <a:rPr lang="en-US" altLang="zh-CN" sz="2800" b="1" u="sng">
                <a:solidFill>
                  <a:srgbClr val="FF0000"/>
                </a:solidFill>
                <a:latin typeface="Times New Roman" panose="02020603050405020304"/>
                <a:ea typeface="Times New Roman" panose="02020603050405020304"/>
              </a:rPr>
              <a:t>would never bring his beloved wife and young daughters here</a:t>
            </a:r>
            <a:r>
              <a:rPr lang="en-US" altLang="zh-CN" sz="2800" i="0">
                <a:solidFill>
                  <a:srgbClr val="222222"/>
                </a:solidFill>
                <a:latin typeface="Times New Roman" panose="02020603050405020304"/>
                <a:ea typeface="Times New Roman" panose="02020603050405020304"/>
              </a:rPr>
              <a:t>.</a:t>
            </a:r>
            <a:endParaRPr lang="en-US" altLang="zh-CN" sz="2800" i="0">
              <a:solidFill>
                <a:srgbClr val="222222"/>
              </a:solidFill>
              <a:latin typeface="Times New Roman" panose="02020603050405020304"/>
              <a:ea typeface="Times New Roman" panose="02020603050405020304"/>
            </a:endParaRPr>
          </a:p>
        </p:txBody>
      </p:sp>
      <p:pic>
        <p:nvPicPr>
          <p:cNvPr id="5124" name="图片 6" descr="logo横版 png"/>
          <p:cNvPicPr>
            <a:picLocks noChangeAspect="1"/>
          </p:cNvPicPr>
          <p:nvPr userDrawn="1"/>
        </p:nvPicPr>
        <p:blipFill>
          <a:blip r:embed="rId1"/>
          <a:stretch>
            <a:fillRect/>
          </a:stretch>
        </p:blipFill>
        <p:spPr>
          <a:xfrm>
            <a:off x="11477625" y="82550"/>
            <a:ext cx="608013" cy="642938"/>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35" y="0"/>
            <a:ext cx="12192635" cy="6858635"/>
          </a:xfrm>
          <a:prstGeom prst="rect">
            <a:avLst/>
          </a:prstGeom>
          <a:solidFill>
            <a:srgbClr val="5C64F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nvSpPr>
        <p:spPr>
          <a:xfrm>
            <a:off x="231775" y="230505"/>
            <a:ext cx="11755120" cy="6433820"/>
          </a:xfrm>
          <a:prstGeom prst="roundRect">
            <a:avLst>
              <a:gd name="adj" fmla="val 1001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nvSpPr>
        <p:spPr>
          <a:xfrm>
            <a:off x="422275" y="310515"/>
            <a:ext cx="11453495" cy="2676525"/>
          </a:xfrm>
          <a:prstGeom prst="rect">
            <a:avLst/>
          </a:prstGeom>
        </p:spPr>
        <p:txBody>
          <a:bodyPr wrap="square">
            <a:spAutoFit/>
          </a:bodyPr>
          <a:p>
            <a:pPr marL="0" indent="0" algn="just" defTabSz="266700">
              <a:lnSpc>
                <a:spcPct val="100000"/>
              </a:lnSpc>
              <a:spcBef>
                <a:spcPct val="0"/>
              </a:spcBef>
              <a:spcAft>
                <a:spcPct val="0"/>
              </a:spcAft>
            </a:pPr>
            <a:r>
              <a:rPr lang="en-US" altLang="zh-CN" sz="2800">
                <a:highlight>
                  <a:srgbClr val="FFFF00"/>
                </a:highlight>
                <a:latin typeface="Times New Roman" panose="02020603050405020304"/>
                <a:ea typeface="Times New Roman" panose="02020603050405020304"/>
              </a:rPr>
              <a:t>(3).</a:t>
            </a:r>
            <a:r>
              <a:rPr lang="zh-CN" altLang="en-US" sz="2800">
                <a:highlight>
                  <a:srgbClr val="FFFF00"/>
                </a:highlight>
                <a:latin typeface="Times New Roman" panose="02020603050405020304"/>
                <a:ea typeface="方正楷体_GB2312" panose="02000000000000000000" charset="-122"/>
              </a:rPr>
              <a:t>巧点题（如何画龙点睛）</a:t>
            </a:r>
            <a:endParaRPr lang="zh-CN" altLang="en-US" sz="2800">
              <a:highlight>
                <a:srgbClr val="FFFF00"/>
              </a:highlight>
              <a:latin typeface="Times New Roman" panose="02020603050405020304"/>
              <a:ea typeface="方正楷体_GB2312" panose="02000000000000000000" charset="-122"/>
            </a:endParaRPr>
          </a:p>
          <a:p>
            <a:pPr marL="0" indent="0" algn="just" defTabSz="266700">
              <a:lnSpc>
                <a:spcPct val="100000"/>
              </a:lnSpc>
              <a:spcBef>
                <a:spcPct val="0"/>
              </a:spcBef>
              <a:spcAft>
                <a:spcPct val="0"/>
              </a:spcAft>
            </a:pPr>
            <a:r>
              <a:rPr lang="en-US" altLang="zh-CN" sz="2800">
                <a:latin typeface="Times New Roman" panose="02020603050405020304"/>
                <a:ea typeface="方正楷体_GB2312" panose="02000000000000000000" charset="-122"/>
              </a:rPr>
              <a:t>•</a:t>
            </a:r>
            <a:r>
              <a:rPr lang="zh-CN" altLang="en-US" sz="2800">
                <a:latin typeface="Times New Roman" panose="02020603050405020304"/>
                <a:ea typeface="方正楷体_GB2312" panose="02000000000000000000" charset="-122"/>
              </a:rPr>
              <a:t>点题技巧：灵活运用</a:t>
            </a:r>
            <a:r>
              <a:rPr lang="zh-CN" altLang="en-US" sz="2800">
                <a:effectLst>
                  <a:glow rad="139700">
                    <a:schemeClr val="accent5">
                      <a:satMod val="175000"/>
                      <a:alpha val="40000"/>
                    </a:schemeClr>
                  </a:glow>
                </a:effectLst>
                <a:latin typeface="Times New Roman" panose="02020603050405020304"/>
                <a:ea typeface="方正楷体_GB2312" panose="02000000000000000000" charset="-122"/>
              </a:rPr>
              <a:t>励志金句</a:t>
            </a:r>
            <a:r>
              <a:rPr lang="zh-CN" altLang="en-US" sz="2800">
                <a:latin typeface="Times New Roman" panose="02020603050405020304"/>
                <a:ea typeface="方正楷体_GB2312" panose="02000000000000000000" charset="-122"/>
              </a:rPr>
              <a:t>、</a:t>
            </a:r>
            <a:r>
              <a:rPr lang="zh-CN" altLang="en-US" sz="2800">
                <a:effectLst>
                  <a:glow rad="139700">
                    <a:schemeClr val="accent5">
                      <a:satMod val="175000"/>
                      <a:alpha val="40000"/>
                    </a:schemeClr>
                  </a:glow>
                </a:effectLst>
                <a:latin typeface="Times New Roman" panose="02020603050405020304"/>
                <a:ea typeface="方正楷体_GB2312" panose="02000000000000000000" charset="-122"/>
              </a:rPr>
              <a:t>原文核心词句</a:t>
            </a:r>
            <a:r>
              <a:rPr lang="zh-CN" altLang="en-US" sz="2800">
                <a:latin typeface="Times New Roman" panose="02020603050405020304"/>
                <a:ea typeface="方正楷体_GB2312" panose="02000000000000000000" charset="-122"/>
              </a:rPr>
              <a:t>，搭配</a:t>
            </a:r>
            <a:r>
              <a:rPr lang="zh-CN" altLang="en-US" sz="2800">
                <a:effectLst>
                  <a:glow rad="139700">
                    <a:schemeClr val="accent5">
                      <a:satMod val="175000"/>
                      <a:alpha val="40000"/>
                    </a:schemeClr>
                  </a:glow>
                </a:effectLst>
                <a:latin typeface="Times New Roman" panose="02020603050405020304"/>
                <a:ea typeface="方正楷体_GB2312" panose="02000000000000000000" charset="-122"/>
              </a:rPr>
              <a:t>自然景物或温情场景</a:t>
            </a:r>
            <a:r>
              <a:rPr lang="zh-CN" altLang="en-US" sz="2800">
                <a:latin typeface="Times New Roman" panose="02020603050405020304"/>
                <a:ea typeface="方正楷体_GB2312" panose="02000000000000000000" charset="-122"/>
              </a:rPr>
              <a:t>收尾，回扣故事主线，烘托情感内核，层层拔高文章主旨，让立意更深刻隽永。</a:t>
            </a:r>
            <a:endParaRPr lang="zh-CN" altLang="en-US" sz="2800">
              <a:latin typeface="Times New Roman" panose="02020603050405020304"/>
              <a:ea typeface="方正楷体_GB2312" panose="02000000000000000000" charset="-122"/>
            </a:endParaRPr>
          </a:p>
          <a:p>
            <a:pPr marL="0" indent="0" algn="just" defTabSz="266700">
              <a:lnSpc>
                <a:spcPct val="100000"/>
              </a:lnSpc>
              <a:spcBef>
                <a:spcPct val="0"/>
              </a:spcBef>
              <a:spcAft>
                <a:spcPct val="0"/>
              </a:spcAft>
            </a:pPr>
            <a:endParaRPr lang="zh-CN" altLang="en-US" sz="2800">
              <a:latin typeface="Times New Roman" panose="02020603050405020304"/>
              <a:ea typeface="方正楷体_GB2312" panose="02000000000000000000" charset="-122"/>
            </a:endParaRPr>
          </a:p>
          <a:p>
            <a:pPr marL="0" indent="0" algn="just" defTabSz="266700">
              <a:lnSpc>
                <a:spcPct val="100000"/>
              </a:lnSpc>
              <a:spcBef>
                <a:spcPct val="0"/>
              </a:spcBef>
              <a:spcAft>
                <a:spcPct val="0"/>
              </a:spcAft>
              <a:buFont typeface="Times New Roman" panose="02020603050405020304"/>
              <a:buNone/>
            </a:pPr>
            <a:endParaRPr lang="zh-CN" altLang="en-US" sz="2800" b="1" i="0" u="sng">
              <a:solidFill>
                <a:srgbClr val="FF0000"/>
              </a:solidFill>
              <a:latin typeface="Times New Roman" panose="02020603050405020304"/>
              <a:ea typeface="方正楷体_GB2312" panose="02000000000000000000" charset="-122"/>
            </a:endParaRPr>
          </a:p>
        </p:txBody>
      </p:sp>
      <p:sp>
        <p:nvSpPr>
          <p:cNvPr id="5" name="文本框 4"/>
          <p:cNvSpPr txBox="1"/>
          <p:nvPr/>
        </p:nvSpPr>
        <p:spPr>
          <a:xfrm>
            <a:off x="422275" y="2334895"/>
            <a:ext cx="11182985" cy="3969385"/>
          </a:xfrm>
          <a:prstGeom prst="rect">
            <a:avLst/>
          </a:prstGeom>
          <a:solidFill>
            <a:schemeClr val="bg2">
              <a:alpha val="24000"/>
            </a:schemeClr>
          </a:solidFill>
        </p:spPr>
        <p:txBody>
          <a:bodyPr wrap="square" rtlCol="0" anchor="t">
            <a:spAutoFit/>
          </a:bodyPr>
          <a:p>
            <a:pPr marL="0" indent="0" algn="just" defTabSz="266700">
              <a:lnSpc>
                <a:spcPct val="100000"/>
              </a:lnSpc>
              <a:spcBef>
                <a:spcPct val="0"/>
              </a:spcBef>
              <a:spcAft>
                <a:spcPct val="0"/>
              </a:spcAft>
              <a:buFont typeface="Times New Roman" panose="02020603050405020304"/>
              <a:buNone/>
            </a:pPr>
            <a:r>
              <a:rPr lang="en-US" altLang="zh-CN" sz="2800">
                <a:effectLst>
                  <a:glow rad="63500">
                    <a:schemeClr val="accent3">
                      <a:satMod val="175000"/>
                      <a:alpha val="40000"/>
                    </a:schemeClr>
                  </a:glow>
                </a:effectLst>
                <a:latin typeface="Times New Roman" panose="02020603050405020304"/>
                <a:ea typeface="方正楷体_GB2312" panose="02000000000000000000" charset="-122"/>
                <a:sym typeface="+mn-ea"/>
              </a:rPr>
              <a:t>(1). </a:t>
            </a:r>
            <a:r>
              <a:rPr lang="zh-CN" altLang="en-US" sz="2800">
                <a:effectLst>
                  <a:glow rad="63500">
                    <a:schemeClr val="accent3">
                      <a:satMod val="175000"/>
                      <a:alpha val="40000"/>
                    </a:schemeClr>
                  </a:glow>
                </a:effectLst>
                <a:latin typeface="Times New Roman" panose="02020603050405020304"/>
                <a:ea typeface="方正楷体_GB2312" panose="02000000000000000000" charset="-122"/>
                <a:sym typeface="+mn-ea"/>
              </a:rPr>
              <a:t>巧用</a:t>
            </a:r>
            <a:r>
              <a:rPr lang="zh-CN" altLang="en-US" sz="2800" b="1">
                <a:solidFill>
                  <a:srgbClr val="FF0000"/>
                </a:solidFill>
                <a:effectLst>
                  <a:glow rad="63500">
                    <a:schemeClr val="accent3">
                      <a:satMod val="175000"/>
                      <a:alpha val="40000"/>
                    </a:schemeClr>
                  </a:glow>
                </a:effectLst>
                <a:latin typeface="Times New Roman" panose="02020603050405020304"/>
                <a:ea typeface="方正楷体_GB2312" panose="02000000000000000000" charset="-122"/>
                <a:sym typeface="+mn-ea"/>
              </a:rPr>
              <a:t>契合主旨的金句</a:t>
            </a:r>
            <a:r>
              <a:rPr lang="zh-CN" altLang="en-US" sz="2800">
                <a:effectLst>
                  <a:glow rad="63500">
                    <a:schemeClr val="accent3">
                      <a:satMod val="175000"/>
                      <a:alpha val="40000"/>
                    </a:schemeClr>
                  </a:glow>
                </a:effectLst>
                <a:latin typeface="Times New Roman" panose="02020603050405020304"/>
                <a:ea typeface="方正楷体_GB2312" panose="02000000000000000000" charset="-122"/>
                <a:sym typeface="+mn-ea"/>
              </a:rPr>
              <a:t>，凝练立意，升华主旨。</a:t>
            </a:r>
            <a:endParaRPr lang="zh-CN" altLang="en-US" sz="2800">
              <a:effectLst>
                <a:glow rad="63500">
                  <a:schemeClr val="accent3">
                    <a:satMod val="175000"/>
                    <a:alpha val="40000"/>
                  </a:schemeClr>
                </a:glow>
              </a:effectLst>
              <a:latin typeface="Times New Roman" panose="02020603050405020304"/>
              <a:ea typeface="方正楷体_GB2312" panose="02000000000000000000" charset="-122"/>
            </a:endParaRPr>
          </a:p>
          <a:p>
            <a:pPr marL="0" indent="0" algn="just" defTabSz="266700">
              <a:lnSpc>
                <a:spcPct val="100000"/>
              </a:lnSpc>
              <a:spcBef>
                <a:spcPct val="0"/>
              </a:spcBef>
              <a:spcAft>
                <a:spcPct val="0"/>
              </a:spcAft>
            </a:pPr>
            <a:r>
              <a:rPr lang="zh-CN" altLang="en-US" sz="2800" b="1">
                <a:solidFill>
                  <a:srgbClr val="0000FF"/>
                </a:solidFill>
                <a:latin typeface="Times New Roman" panose="02020603050405020304"/>
                <a:ea typeface="方正楷体_GB2312" panose="02000000000000000000" charset="-122"/>
                <a:sym typeface="+mn-ea"/>
              </a:rPr>
              <a:t>例</a:t>
            </a:r>
            <a:r>
              <a:rPr lang="en-US" altLang="zh-CN" sz="2800" b="1">
                <a:solidFill>
                  <a:srgbClr val="0000FF"/>
                </a:solidFill>
                <a:latin typeface="Times New Roman" panose="02020603050405020304"/>
                <a:ea typeface="Times New Roman" panose="02020603050405020304"/>
                <a:sym typeface="+mn-ea"/>
              </a:rPr>
              <a:t>1</a:t>
            </a:r>
            <a:r>
              <a:rPr lang="zh-CN" altLang="en-US" sz="2800" b="1">
                <a:solidFill>
                  <a:srgbClr val="0000FF"/>
                </a:solidFill>
                <a:latin typeface="Times New Roman" panose="02020603050405020304"/>
                <a:ea typeface="方正楷体_GB2312" panose="02000000000000000000" charset="-122"/>
                <a:sym typeface="+mn-ea"/>
              </a:rPr>
              <a:t>善良</a:t>
            </a:r>
            <a:r>
              <a:rPr lang="en-US" altLang="zh-CN" sz="2800" b="1">
                <a:solidFill>
                  <a:srgbClr val="0000FF"/>
                </a:solidFill>
                <a:latin typeface="Times New Roman" panose="02020603050405020304"/>
                <a:ea typeface="Times New Roman" panose="02020603050405020304"/>
                <a:sym typeface="+mn-ea"/>
              </a:rPr>
              <a:t>.</a:t>
            </a:r>
            <a:r>
              <a:rPr lang="en-US" altLang="zh-CN" sz="2800">
                <a:solidFill>
                  <a:srgbClr val="222222"/>
                </a:solidFill>
                <a:latin typeface="Times New Roman" panose="02020603050405020304"/>
                <a:ea typeface="方正楷体_GB2312" panose="02000000000000000000" charset="-122"/>
                <a:sym typeface="+mn-ea"/>
              </a:rPr>
              <a:t> </a:t>
            </a:r>
            <a:r>
              <a:rPr lang="en-US" altLang="zh-CN" sz="2800">
                <a:solidFill>
                  <a:srgbClr val="222222"/>
                </a:solidFill>
                <a:latin typeface="Times New Roman" panose="02020603050405020304"/>
                <a:ea typeface="Times New Roman" panose="02020603050405020304"/>
                <a:sym typeface="+mn-ea"/>
              </a:rPr>
              <a:t>But that was not going to happen </a:t>
            </a:r>
            <a:r>
              <a:rPr lang="en-US" altLang="zh-CN" sz="2800">
                <a:solidFill>
                  <a:srgbClr val="222222"/>
                </a:solidFill>
                <a:latin typeface="Times New Roman" panose="02020603050405020304"/>
                <a:ea typeface="方正楷体_GB2312" panose="02000000000000000000" charset="-122"/>
                <a:sym typeface="+mn-ea"/>
              </a:rPr>
              <a:t>— </a:t>
            </a:r>
            <a:r>
              <a:rPr lang="en-US" altLang="zh-CN" sz="2800" b="1" u="sng">
                <a:solidFill>
                  <a:srgbClr val="FF0000"/>
                </a:solidFill>
                <a:latin typeface="Times New Roman" panose="02020603050405020304"/>
                <a:ea typeface="Times New Roman" panose="02020603050405020304"/>
                <a:sym typeface="+mn-ea"/>
              </a:rPr>
              <a:t>one good turn deserves another(</a:t>
            </a:r>
            <a:r>
              <a:rPr lang="zh-CN" altLang="en-US" sz="2800" b="1" u="sng">
                <a:solidFill>
                  <a:srgbClr val="FF0000"/>
                </a:solidFill>
                <a:latin typeface="Times New Roman" panose="02020603050405020304"/>
                <a:ea typeface="方正楷体_GB2312" panose="02000000000000000000" charset="-122"/>
                <a:sym typeface="+mn-ea"/>
              </a:rPr>
              <a:t>好人有好报</a:t>
            </a:r>
            <a:r>
              <a:rPr lang="en-US" altLang="zh-CN" sz="2800" b="1" u="sng">
                <a:solidFill>
                  <a:srgbClr val="FF0000"/>
                </a:solidFill>
                <a:latin typeface="Times New Roman" panose="02020603050405020304"/>
                <a:ea typeface="Times New Roman" panose="02020603050405020304"/>
                <a:sym typeface="+mn-ea"/>
              </a:rPr>
              <a:t>) </a:t>
            </a:r>
            <a:r>
              <a:rPr lang="en-US" altLang="zh-CN" sz="2800">
                <a:solidFill>
                  <a:srgbClr val="222222"/>
                </a:solidFill>
                <a:latin typeface="Times New Roman" panose="02020603050405020304"/>
                <a:ea typeface="方正楷体_GB2312" panose="02000000000000000000" charset="-122"/>
                <a:sym typeface="+mn-ea"/>
              </a:rPr>
              <a:t>— </a:t>
            </a:r>
            <a:r>
              <a:rPr lang="en-US" altLang="zh-CN" sz="2800">
                <a:solidFill>
                  <a:srgbClr val="222222"/>
                </a:solidFill>
                <a:latin typeface="Times New Roman" panose="02020603050405020304"/>
                <a:ea typeface="Times New Roman" panose="02020603050405020304"/>
                <a:sym typeface="+mn-ea"/>
              </a:rPr>
              <a:t>the firefighters arrived just in time to put the fire out and the tunnel was reopened for use a week later.</a:t>
            </a:r>
            <a:endParaRPr lang="en-US" altLang="zh-CN" sz="2800" i="0">
              <a:solidFill>
                <a:srgbClr val="222222"/>
              </a:solidFill>
              <a:latin typeface="Times New Roman" panose="02020603050405020304"/>
              <a:ea typeface="Times New Roman" panose="02020603050405020304"/>
            </a:endParaRPr>
          </a:p>
          <a:p>
            <a:pPr marL="0" indent="0" algn="just" defTabSz="266700">
              <a:lnSpc>
                <a:spcPct val="100000"/>
              </a:lnSpc>
              <a:spcBef>
                <a:spcPct val="0"/>
              </a:spcBef>
              <a:spcAft>
                <a:spcPct val="0"/>
              </a:spcAft>
            </a:pPr>
            <a:r>
              <a:rPr lang="zh-CN" altLang="en-US" sz="2800" b="1">
                <a:solidFill>
                  <a:srgbClr val="0000FF"/>
                </a:solidFill>
                <a:latin typeface="Times New Roman" panose="02020603050405020304"/>
                <a:ea typeface="方正楷体_GB2312" panose="02000000000000000000" charset="-122"/>
                <a:sym typeface="+mn-ea"/>
              </a:rPr>
              <a:t>例</a:t>
            </a:r>
            <a:r>
              <a:rPr lang="en-US" altLang="zh-CN" sz="2800" b="1">
                <a:solidFill>
                  <a:srgbClr val="0000FF"/>
                </a:solidFill>
                <a:latin typeface="Times New Roman" panose="02020603050405020304"/>
                <a:ea typeface="Times New Roman" panose="02020603050405020304"/>
                <a:sym typeface="+mn-ea"/>
              </a:rPr>
              <a:t>2</a:t>
            </a:r>
            <a:r>
              <a:rPr lang="zh-CN" altLang="en-US" sz="2800" b="1">
                <a:solidFill>
                  <a:srgbClr val="0000FF"/>
                </a:solidFill>
                <a:latin typeface="Times New Roman" panose="02020603050405020304"/>
                <a:ea typeface="方正楷体_GB2312" panose="02000000000000000000" charset="-122"/>
                <a:sym typeface="+mn-ea"/>
              </a:rPr>
              <a:t>不放弃</a:t>
            </a:r>
            <a:r>
              <a:rPr lang="en-US" altLang="zh-CN" sz="2800">
                <a:solidFill>
                  <a:srgbClr val="222222"/>
                </a:solidFill>
                <a:latin typeface="Times New Roman" panose="02020603050405020304"/>
                <a:ea typeface="Times New Roman" panose="02020603050405020304"/>
                <a:sym typeface="+mn-ea"/>
              </a:rPr>
              <a:t>Yes grandma was right</a:t>
            </a:r>
            <a:r>
              <a:rPr lang="zh-CN" altLang="en-US" sz="2800">
                <a:solidFill>
                  <a:srgbClr val="222222"/>
                </a:solidFill>
                <a:latin typeface="Times New Roman" panose="02020603050405020304"/>
                <a:ea typeface="方正楷体_GB2312" panose="02000000000000000000" charset="-122"/>
                <a:sym typeface="+mn-ea"/>
              </a:rPr>
              <a:t>：</a:t>
            </a:r>
            <a:r>
              <a:rPr lang="en-US" altLang="zh-CN" sz="2800" b="1" u="sng">
                <a:solidFill>
                  <a:srgbClr val="FF0000"/>
                </a:solidFill>
                <a:latin typeface="Times New Roman" panose="02020603050405020304"/>
                <a:ea typeface="Times New Roman" panose="02020603050405020304"/>
                <a:sym typeface="+mn-ea"/>
              </a:rPr>
              <a:t>quitters never win and winners never quit.</a:t>
            </a:r>
            <a:r>
              <a:rPr lang="zh-CN" altLang="en-US" sz="2800" b="1" u="sng">
                <a:solidFill>
                  <a:srgbClr val="FF0000"/>
                </a:solidFill>
                <a:latin typeface="Times New Roman" panose="02020603050405020304"/>
                <a:ea typeface="方正楷体_GB2312" panose="02000000000000000000" charset="-122"/>
                <a:sym typeface="+mn-ea"/>
              </a:rPr>
              <a:t>半途而废者永无成功，成功者永不放弃。</a:t>
            </a:r>
            <a:endParaRPr lang="zh-CN" altLang="en-US" sz="2800" b="1" i="0" u="sng">
              <a:solidFill>
                <a:srgbClr val="FF0000"/>
              </a:solidFill>
              <a:latin typeface="Times New Roman" panose="02020603050405020304"/>
              <a:ea typeface="方正楷体_GB2312" panose="02000000000000000000" charset="-122"/>
            </a:endParaRPr>
          </a:p>
          <a:p>
            <a:pPr marL="0" indent="0" algn="just" defTabSz="266700">
              <a:lnSpc>
                <a:spcPct val="100000"/>
              </a:lnSpc>
              <a:spcBef>
                <a:spcPct val="0"/>
              </a:spcBef>
              <a:spcAft>
                <a:spcPct val="0"/>
              </a:spcAft>
            </a:pPr>
            <a:r>
              <a:rPr lang="zh-CN" altLang="en-US" sz="2800" b="1">
                <a:solidFill>
                  <a:srgbClr val="0000FF"/>
                </a:solidFill>
                <a:latin typeface="Times New Roman" panose="02020603050405020304"/>
                <a:ea typeface="方正楷体_GB2312" panose="02000000000000000000" charset="-122"/>
                <a:sym typeface="+mn-ea"/>
              </a:rPr>
              <a:t>例</a:t>
            </a:r>
            <a:r>
              <a:rPr lang="en-US" altLang="zh-CN" sz="2800" b="1">
                <a:solidFill>
                  <a:srgbClr val="0000FF"/>
                </a:solidFill>
                <a:latin typeface="Times New Roman" panose="02020603050405020304"/>
                <a:ea typeface="Times New Roman" panose="02020603050405020304"/>
                <a:sym typeface="+mn-ea"/>
              </a:rPr>
              <a:t>3</a:t>
            </a:r>
            <a:r>
              <a:rPr lang="zh-CN" altLang="en-US" sz="2800" b="1">
                <a:solidFill>
                  <a:srgbClr val="0000FF"/>
                </a:solidFill>
                <a:latin typeface="Times New Roman" panose="02020603050405020304"/>
                <a:ea typeface="方正楷体_GB2312" panose="02000000000000000000" charset="-122"/>
                <a:sym typeface="+mn-ea"/>
              </a:rPr>
              <a:t>骄兵必败</a:t>
            </a:r>
            <a:r>
              <a:rPr lang="en-US" altLang="zh-CN" sz="2800">
                <a:solidFill>
                  <a:srgbClr val="222222"/>
                </a:solidFill>
                <a:latin typeface="Times New Roman" panose="02020603050405020304"/>
                <a:ea typeface="方正楷体_GB2312" panose="02000000000000000000" charset="-122"/>
                <a:sym typeface="+mn-ea"/>
              </a:rPr>
              <a:t> </a:t>
            </a:r>
            <a:r>
              <a:rPr lang="en-US" altLang="zh-CN" sz="2800">
                <a:solidFill>
                  <a:srgbClr val="222222"/>
                </a:solidFill>
                <a:latin typeface="Times New Roman" panose="02020603050405020304"/>
                <a:ea typeface="Times New Roman" panose="02020603050405020304"/>
                <a:sym typeface="+mn-ea"/>
              </a:rPr>
              <a:t>I learned a valuable lesson that day</a:t>
            </a:r>
            <a:r>
              <a:rPr lang="en-US" altLang="zh-CN" sz="2800">
                <a:solidFill>
                  <a:srgbClr val="222222"/>
                </a:solidFill>
                <a:latin typeface="Times New Roman" panose="02020603050405020304"/>
                <a:ea typeface="方正楷体_GB2312" panose="02000000000000000000" charset="-122"/>
                <a:sym typeface="+mn-ea"/>
              </a:rPr>
              <a:t>—</a:t>
            </a:r>
            <a:r>
              <a:rPr lang="en-US" altLang="zh-CN" sz="2800" b="1" u="sng">
                <a:solidFill>
                  <a:srgbClr val="FF0000"/>
                </a:solidFill>
                <a:latin typeface="Times New Roman" panose="02020603050405020304"/>
                <a:ea typeface="Times New Roman" panose="02020603050405020304"/>
                <a:sym typeface="+mn-ea"/>
              </a:rPr>
              <a:t>pride comes before a fall, and being humble is essential for success.</a:t>
            </a:r>
            <a:r>
              <a:rPr lang="zh-CN" altLang="en-US" sz="2800">
                <a:solidFill>
                  <a:srgbClr val="222222"/>
                </a:solidFill>
                <a:latin typeface="Times New Roman" panose="02020603050405020304"/>
                <a:ea typeface="方正楷体_GB2312" panose="02000000000000000000" charset="-122"/>
                <a:sym typeface="+mn-ea"/>
              </a:rPr>
              <a:t>我那天学到了宝贵的一课</a:t>
            </a:r>
            <a:r>
              <a:rPr lang="en-US" altLang="zh-CN" sz="2800">
                <a:solidFill>
                  <a:srgbClr val="222222"/>
                </a:solidFill>
                <a:latin typeface="Times New Roman" panose="02020603050405020304"/>
                <a:ea typeface="方正楷体_GB2312" panose="02000000000000000000" charset="-122"/>
                <a:sym typeface="+mn-ea"/>
              </a:rPr>
              <a:t>—— </a:t>
            </a:r>
            <a:r>
              <a:rPr lang="zh-CN" altLang="en-US" sz="2800" b="1" u="sng">
                <a:solidFill>
                  <a:srgbClr val="FF0000"/>
                </a:solidFill>
                <a:latin typeface="Times New Roman" panose="02020603050405020304"/>
                <a:ea typeface="方正楷体_GB2312" panose="02000000000000000000" charset="-122"/>
                <a:sym typeface="+mn-ea"/>
              </a:rPr>
              <a:t>骄兵必败，谦逊是成功的关键。</a:t>
            </a:r>
            <a:endParaRPr lang="zh-CN" altLang="en-US" sz="2800" b="1" u="sng">
              <a:solidFill>
                <a:srgbClr val="FF0000"/>
              </a:solidFill>
              <a:latin typeface="Times New Roman" panose="02020603050405020304"/>
              <a:ea typeface="方正楷体_GB2312" panose="02000000000000000000" charset="-122"/>
              <a:sym typeface="+mn-ea"/>
            </a:endParaRPr>
          </a:p>
        </p:txBody>
      </p:sp>
      <p:pic>
        <p:nvPicPr>
          <p:cNvPr id="5124" name="图片 6" descr="logo横版 png"/>
          <p:cNvPicPr>
            <a:picLocks noChangeAspect="1"/>
          </p:cNvPicPr>
          <p:nvPr userDrawn="1"/>
        </p:nvPicPr>
        <p:blipFill>
          <a:blip r:embed="rId1"/>
          <a:stretch>
            <a:fillRect/>
          </a:stretch>
        </p:blipFill>
        <p:spPr>
          <a:xfrm>
            <a:off x="11477625" y="82550"/>
            <a:ext cx="608013" cy="642938"/>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rcRect b="4778"/>
          <a:stretch>
            <a:fillRect/>
          </a:stretch>
        </p:blipFill>
        <p:spPr>
          <a:xfrm flipH="1">
            <a:off x="6095723" y="1550472"/>
            <a:ext cx="5883558" cy="5307600"/>
          </a:xfrm>
          <a:custGeom>
            <a:avLst/>
            <a:gdLst>
              <a:gd name="connsiteX0" fmla="*/ 0 w 6001205"/>
              <a:gd name="connsiteY0" fmla="*/ 0 h 5413730"/>
              <a:gd name="connsiteX1" fmla="*/ 6001205 w 6001205"/>
              <a:gd name="connsiteY1" fmla="*/ 0 h 5413730"/>
              <a:gd name="connsiteX2" fmla="*/ 6001205 w 6001205"/>
              <a:gd name="connsiteY2" fmla="*/ 5413730 h 5413730"/>
              <a:gd name="connsiteX3" fmla="*/ 0 w 6001205"/>
              <a:gd name="connsiteY3" fmla="*/ 5413730 h 5413730"/>
            </a:gdLst>
            <a:ahLst/>
            <a:cxnLst>
              <a:cxn ang="0">
                <a:pos x="connsiteX0" y="connsiteY0"/>
              </a:cxn>
              <a:cxn ang="0">
                <a:pos x="connsiteX1" y="connsiteY1"/>
              </a:cxn>
              <a:cxn ang="0">
                <a:pos x="connsiteX2" y="connsiteY2"/>
              </a:cxn>
              <a:cxn ang="0">
                <a:pos x="connsiteX3" y="connsiteY3"/>
              </a:cxn>
            </a:cxnLst>
            <a:rect l="l" t="t" r="r" b="b"/>
            <a:pathLst>
              <a:path w="6001205" h="5413730">
                <a:moveTo>
                  <a:pt x="0" y="0"/>
                </a:moveTo>
                <a:lnTo>
                  <a:pt x="6001205" y="0"/>
                </a:lnTo>
                <a:lnTo>
                  <a:pt x="6001205" y="5413730"/>
                </a:lnTo>
                <a:lnTo>
                  <a:pt x="0" y="5413730"/>
                </a:lnTo>
                <a:close/>
              </a:path>
            </a:pathLst>
          </a:custGeom>
        </p:spPr>
      </p:pic>
      <p:sp>
        <p:nvSpPr>
          <p:cNvPr id="11" name="文本框 10"/>
          <p:cNvSpPr txBox="1"/>
          <p:nvPr/>
        </p:nvSpPr>
        <p:spPr>
          <a:xfrm>
            <a:off x="306070" y="1404620"/>
            <a:ext cx="6035040" cy="2953385"/>
          </a:xfrm>
          <a:prstGeom prst="rect">
            <a:avLst/>
          </a:prstGeom>
          <a:noFill/>
        </p:spPr>
        <p:txBody>
          <a:bodyPr wrap="square" rtlCol="0">
            <a:spAutoFit/>
          </a:bodyPr>
          <a:lstStyle>
            <a:defPPr>
              <a:defRPr lang="zh-CN"/>
            </a:defPPr>
            <a:lvl1pPr>
              <a:defRPr sz="6000">
                <a:gradFill>
                  <a:gsLst>
                    <a:gs pos="0">
                      <a:schemeClr val="accent1">
                        <a:lumMod val="75000"/>
                      </a:schemeClr>
                    </a:gs>
                    <a:gs pos="100000">
                      <a:schemeClr val="accent4">
                        <a:lumMod val="25000"/>
                      </a:schemeClr>
                    </a:gs>
                  </a:gsLst>
                  <a:lin ang="2700000" scaled="1"/>
                </a:gradFill>
                <a:latin typeface="+mj-ea"/>
                <a:ea typeface="+mj-ea"/>
              </a:defRPr>
            </a:lvl1pPr>
          </a:lstStyle>
          <a:p>
            <a:pPr algn="l"/>
            <a:r>
              <a:rPr lang="en-US" altLang="zh-CN" dirty="0">
                <a:ln w="12700">
                  <a:noFill/>
                </a:ln>
                <a:solidFill>
                  <a:srgbClr val="5C64FE"/>
                </a:solidFill>
                <a:cs typeface="阿里巴巴普惠体 Heavy" panose="00020600040101010101" pitchFamily="18" charset="-122"/>
              </a:rPr>
              <a:t>   </a:t>
            </a:r>
            <a:r>
              <a:rPr lang="zh-CN" altLang="en-US" sz="7200" dirty="0">
                <a:ln w="12700">
                  <a:noFill/>
                </a:ln>
                <a:solidFill>
                  <a:srgbClr val="5C64FE"/>
                </a:solidFill>
                <a:latin typeface="嗷呜嗷呜心有萌虎" panose="02000503000000000000" charset="-122"/>
                <a:ea typeface="嗷呜嗷呜心有萌虎" panose="02000503000000000000" charset="-122"/>
                <a:cs typeface="阿里巴巴普惠体 Heavy" panose="00020600040101010101" pitchFamily="18" charset="-122"/>
              </a:rPr>
              <a:t>天马抒笔・</a:t>
            </a:r>
            <a:endParaRPr lang="zh-CN" altLang="en-US" dirty="0">
              <a:ln w="12700">
                <a:noFill/>
              </a:ln>
              <a:solidFill>
                <a:srgbClr val="5C64FE"/>
              </a:solidFill>
              <a:cs typeface="阿里巴巴普惠体 Heavy" panose="00020600040101010101" pitchFamily="18" charset="-122"/>
            </a:endParaRPr>
          </a:p>
          <a:p>
            <a:pPr algn="l"/>
            <a:r>
              <a:rPr lang="zh-CN" altLang="en-US" sz="6600" dirty="0">
                <a:ln w="12700">
                  <a:noFill/>
                </a:ln>
                <a:solidFill>
                  <a:srgbClr val="5C64FE"/>
                </a:solidFill>
                <a:cs typeface="阿里巴巴普惠体 Heavy" panose="00020600040101010101" pitchFamily="18" charset="-122"/>
              </a:rPr>
              <a:t> </a:t>
            </a:r>
            <a:r>
              <a:rPr lang="zh-CN" altLang="en-US" sz="4800" dirty="0">
                <a:ln w="12700">
                  <a:noFill/>
                </a:ln>
                <a:solidFill>
                  <a:srgbClr val="020046"/>
                </a:solidFill>
                <a:cs typeface="阿里巴巴普惠体 Heavy" panose="00020600040101010101" pitchFamily="18" charset="-122"/>
              </a:rPr>
              <a:t>读后续写高分冲刺</a:t>
            </a:r>
            <a:endParaRPr lang="zh-CN" altLang="en-US" sz="4800" dirty="0">
              <a:ln w="12700">
                <a:noFill/>
              </a:ln>
              <a:solidFill>
                <a:srgbClr val="020046"/>
              </a:solidFill>
              <a:cs typeface="阿里巴巴普惠体 Heavy" panose="00020600040101010101" pitchFamily="18" charset="-122"/>
            </a:endParaRPr>
          </a:p>
          <a:p>
            <a:pPr algn="l"/>
            <a:endParaRPr lang="zh-CN" altLang="en-US" sz="4800" dirty="0">
              <a:ln w="12700">
                <a:noFill/>
              </a:ln>
              <a:solidFill>
                <a:srgbClr val="020046"/>
              </a:solidFill>
              <a:cs typeface="阿里巴巴普惠体 Heavy" panose="00020600040101010101" pitchFamily="18" charset="-122"/>
            </a:endParaRPr>
          </a:p>
        </p:txBody>
      </p:sp>
      <p:sp>
        <p:nvSpPr>
          <p:cNvPr id="5" name="矩形: 圆角 3"/>
          <p:cNvSpPr/>
          <p:nvPr/>
        </p:nvSpPr>
        <p:spPr>
          <a:xfrm>
            <a:off x="852170" y="4601845"/>
            <a:ext cx="4999355" cy="570230"/>
          </a:xfrm>
          <a:prstGeom prst="roundRect">
            <a:avLst>
              <a:gd name="adj" fmla="val 50000"/>
            </a:avLst>
          </a:prstGeom>
          <a:solidFill>
            <a:schemeClr val="accent5">
              <a:lumMod val="20000"/>
              <a:lumOff val="80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173E87"/>
              </a:solidFill>
              <a:latin typeface="+mj-ea"/>
              <a:ea typeface="+mj-ea"/>
            </a:endParaRPr>
          </a:p>
        </p:txBody>
      </p:sp>
      <p:sp>
        <p:nvSpPr>
          <p:cNvPr id="12" name="文本框 11"/>
          <p:cNvSpPr txBox="1"/>
          <p:nvPr/>
        </p:nvSpPr>
        <p:spPr>
          <a:xfrm>
            <a:off x="1153160" y="4687570"/>
            <a:ext cx="4093845" cy="460375"/>
          </a:xfrm>
          <a:prstGeom prst="rect">
            <a:avLst/>
          </a:prstGeom>
          <a:noFill/>
          <a:ln>
            <a:noFill/>
          </a:ln>
        </p:spPr>
        <p:txBody>
          <a:bodyPr wrap="square" rtlCol="0">
            <a:spAutoFit/>
          </a:bodyPr>
          <a:lstStyle>
            <a:defPPr>
              <a:defRPr lang="zh-CN"/>
            </a:defPPr>
            <a:lvl1pPr>
              <a:defRPr sz="6000">
                <a:gradFill>
                  <a:gsLst>
                    <a:gs pos="0">
                      <a:schemeClr val="accent1">
                        <a:lumMod val="75000"/>
                      </a:schemeClr>
                    </a:gs>
                    <a:gs pos="100000">
                      <a:schemeClr val="accent4">
                        <a:lumMod val="25000"/>
                      </a:schemeClr>
                    </a:gs>
                  </a:gsLst>
                  <a:lin ang="2700000" scaled="1"/>
                </a:gradFill>
                <a:latin typeface="+mj-ea"/>
                <a:ea typeface="+mj-ea"/>
              </a:defRPr>
            </a:lvl1pPr>
          </a:lstStyle>
          <a:p>
            <a:r>
              <a:rPr lang="zh-CN" altLang="en-US" sz="2400" dirty="0">
                <a:ln w="3175">
                  <a:noFill/>
                </a:ln>
                <a:solidFill>
                  <a:srgbClr val="020046"/>
                </a:solidFill>
                <a:latin typeface="华文楷体" panose="02010600040101010101" charset="-122"/>
                <a:ea typeface="华文楷体" panose="02010600040101010101" charset="-122"/>
                <a:cs typeface="华文楷体" panose="02010600040101010101" charset="-122"/>
              </a:rPr>
              <a:t>春晖中学</a:t>
            </a:r>
            <a:r>
              <a:rPr lang="en-US" altLang="zh-CN" sz="2400" dirty="0">
                <a:ln w="3175">
                  <a:noFill/>
                </a:ln>
                <a:solidFill>
                  <a:srgbClr val="020046"/>
                </a:solidFill>
                <a:latin typeface="华文楷体" panose="02010600040101010101" charset="-122"/>
                <a:ea typeface="华文楷体" panose="02010600040101010101" charset="-122"/>
                <a:cs typeface="华文楷体" panose="02010600040101010101" charset="-122"/>
              </a:rPr>
              <a:t>  </a:t>
            </a:r>
            <a:r>
              <a:rPr lang="zh-CN" altLang="en-US" sz="2400" dirty="0">
                <a:ln w="3175">
                  <a:noFill/>
                </a:ln>
                <a:solidFill>
                  <a:srgbClr val="020046"/>
                </a:solidFill>
                <a:latin typeface="华文楷体" panose="02010600040101010101" charset="-122"/>
                <a:ea typeface="华文楷体" panose="02010600040101010101" charset="-122"/>
                <a:cs typeface="华文楷体" panose="02010600040101010101" charset="-122"/>
              </a:rPr>
              <a:t>龚金萍</a:t>
            </a:r>
            <a:r>
              <a:rPr lang="en-US" altLang="zh-CN" sz="2400" dirty="0">
                <a:ln w="3175">
                  <a:noFill/>
                </a:ln>
                <a:solidFill>
                  <a:srgbClr val="020046"/>
                </a:solidFill>
                <a:latin typeface="华文楷体" panose="02010600040101010101" charset="-122"/>
                <a:ea typeface="华文楷体" panose="02010600040101010101" charset="-122"/>
                <a:cs typeface="华文楷体" panose="02010600040101010101" charset="-122"/>
              </a:rPr>
              <a:t>   2026.5.26</a:t>
            </a:r>
            <a:endParaRPr lang="en-US" altLang="zh-CN" sz="2400" dirty="0">
              <a:ln w="3175">
                <a:noFill/>
              </a:ln>
              <a:solidFill>
                <a:srgbClr val="020046"/>
              </a:solidFill>
              <a:latin typeface="华文楷体" panose="02010600040101010101" charset="-122"/>
              <a:ea typeface="华文楷体" panose="02010600040101010101" charset="-122"/>
              <a:cs typeface="华文楷体" panose="02010600040101010101" charset="-122"/>
            </a:endParaRPr>
          </a:p>
        </p:txBody>
      </p:sp>
      <p:pic>
        <p:nvPicPr>
          <p:cNvPr id="5124" name="图片 6" descr="logo横版 png"/>
          <p:cNvPicPr>
            <a:picLocks noChangeAspect="1"/>
          </p:cNvPicPr>
          <p:nvPr userDrawn="1"/>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35" y="0"/>
            <a:ext cx="12192635" cy="6858635"/>
          </a:xfrm>
          <a:prstGeom prst="rect">
            <a:avLst/>
          </a:prstGeom>
          <a:solidFill>
            <a:srgbClr val="5C64F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nvSpPr>
        <p:spPr>
          <a:xfrm>
            <a:off x="231775" y="230505"/>
            <a:ext cx="11755120" cy="6433820"/>
          </a:xfrm>
          <a:prstGeom prst="roundRect">
            <a:avLst>
              <a:gd name="adj" fmla="val 1001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aphicFrame>
        <p:nvGraphicFramePr>
          <p:cNvPr id="5" name="表格 4"/>
          <p:cNvGraphicFramePr/>
          <p:nvPr>
            <p:custDataLst>
              <p:tags r:id="rId1"/>
            </p:custDataLst>
          </p:nvPr>
        </p:nvGraphicFramePr>
        <p:xfrm>
          <a:off x="287020" y="230505"/>
          <a:ext cx="11811000" cy="6217920"/>
        </p:xfrm>
        <a:graphic>
          <a:graphicData uri="http://schemas.openxmlformats.org/drawingml/2006/table">
            <a:tbl>
              <a:tblPr/>
              <a:tblGrid>
                <a:gridCol w="11811000"/>
              </a:tblGrid>
              <a:tr h="6217920">
                <a:tc>
                  <a:txBody>
                    <a:bodyPr/>
                    <a:p>
                      <a:pPr marL="0" indent="0" algn="just">
                        <a:lnSpc>
                          <a:spcPct val="100000"/>
                        </a:lnSpc>
                        <a:spcBef>
                          <a:spcPct val="0"/>
                        </a:spcBef>
                        <a:spcAft>
                          <a:spcPct val="0"/>
                        </a:spcAft>
                      </a:pPr>
                      <a:r>
                        <a:rPr lang="zh-CN" sz="2400" i="0">
                          <a:solidFill>
                            <a:srgbClr val="222222"/>
                          </a:solidFill>
                          <a:highlight>
                            <a:srgbClr val="FFFF00"/>
                          </a:highlight>
                          <a:latin typeface="方正楷体_GB2312" panose="02000000000000000000" charset="-122"/>
                          <a:ea typeface="方正楷体_GB2312" panose="02000000000000000000" charset="-122"/>
                        </a:rPr>
                        <a:t>坚持积累・挫折成长类</a:t>
                      </a:r>
                      <a:endParaRPr lang="zh-CN" sz="2400" i="0">
                        <a:solidFill>
                          <a:srgbClr val="222222"/>
                        </a:solidFill>
                        <a:highlight>
                          <a:srgbClr val="FFFF00"/>
                        </a:highlight>
                        <a:latin typeface="方正楷体_GB2312" panose="02000000000000000000" charset="-122"/>
                        <a:ea typeface="方正楷体_GB2312" panose="02000000000000000000" charset="-122"/>
                      </a:endParaRPr>
                    </a:p>
                    <a:p>
                      <a:pPr marL="171450" indent="-171450" algn="just">
                        <a:lnSpc>
                          <a:spcPct val="100000"/>
                        </a:lnSpc>
                        <a:spcBef>
                          <a:spcPct val="0"/>
                        </a:spcBef>
                        <a:spcAft>
                          <a:spcPct val="0"/>
                        </a:spcAft>
                        <a:buFont typeface="Wingdings" panose="05000000000000000000" charset="0"/>
                        <a:buChar char="Ø"/>
                      </a:pPr>
                      <a:r>
                        <a:rPr lang="en-US" altLang="zh-CN" sz="2400" i="0">
                          <a:solidFill>
                            <a:srgbClr val="222222"/>
                          </a:solidFill>
                          <a:latin typeface="Times New Roman" panose="02020603050405020304"/>
                          <a:ea typeface="方正楷体_GB2312" panose="02000000000000000000" charset="-122"/>
                        </a:rPr>
                        <a:t>Constant dropping wears the stone. </a:t>
                      </a:r>
                      <a:r>
                        <a:rPr lang="zh-CN" sz="2400" i="0">
                          <a:solidFill>
                            <a:srgbClr val="222222"/>
                          </a:solidFill>
                          <a:latin typeface="方正楷体_GB2312" panose="02000000000000000000" charset="-122"/>
                          <a:ea typeface="方正楷体_GB2312" panose="02000000000000000000" charset="-122"/>
                        </a:rPr>
                        <a:t>滴水穿石。</a:t>
                      </a:r>
                      <a:endParaRPr lang="zh-CN" sz="2400" i="0">
                        <a:solidFill>
                          <a:srgbClr val="222222"/>
                        </a:solidFill>
                        <a:latin typeface="方正楷体_GB2312" panose="02000000000000000000" charset="-122"/>
                        <a:ea typeface="方正楷体_GB2312" panose="02000000000000000000" charset="-122"/>
                      </a:endParaRPr>
                    </a:p>
                    <a:p>
                      <a:pPr marL="171450" indent="-171450" algn="just">
                        <a:lnSpc>
                          <a:spcPct val="100000"/>
                        </a:lnSpc>
                        <a:spcBef>
                          <a:spcPct val="0"/>
                        </a:spcBef>
                        <a:spcAft>
                          <a:spcPct val="0"/>
                        </a:spcAft>
                        <a:buFont typeface="Wingdings" panose="05000000000000000000" charset="0"/>
                        <a:buChar char="Ø"/>
                      </a:pPr>
                      <a:r>
                        <a:rPr lang="en-US" altLang="zh-CN" sz="2400" i="0">
                          <a:solidFill>
                            <a:srgbClr val="222222"/>
                          </a:solidFill>
                          <a:latin typeface="Times New Roman" panose="02020603050405020304"/>
                          <a:ea typeface="方正楷体_GB2312" panose="02000000000000000000" charset="-122"/>
                        </a:rPr>
                        <a:t>Rome was not built in a day. </a:t>
                      </a:r>
                      <a:r>
                        <a:rPr lang="zh-CN" sz="2400" i="0">
                          <a:solidFill>
                            <a:srgbClr val="222222"/>
                          </a:solidFill>
                          <a:latin typeface="方正楷体_GB2312" panose="02000000000000000000" charset="-122"/>
                          <a:ea typeface="方正楷体_GB2312" panose="02000000000000000000" charset="-122"/>
                        </a:rPr>
                        <a:t>罗马不是一天建成的 </a:t>
                      </a:r>
                      <a:r>
                        <a:rPr lang="en-US" altLang="zh-CN" sz="2400" i="0">
                          <a:solidFill>
                            <a:srgbClr val="222222"/>
                          </a:solidFill>
                          <a:latin typeface="Times New Roman" panose="02020603050405020304"/>
                          <a:ea typeface="方正楷体_GB2312" panose="02000000000000000000" charset="-122"/>
                        </a:rPr>
                        <a:t>/ </a:t>
                      </a:r>
                      <a:r>
                        <a:rPr lang="zh-CN" sz="2400" i="0">
                          <a:solidFill>
                            <a:srgbClr val="222222"/>
                          </a:solidFill>
                          <a:latin typeface="方正楷体_GB2312" panose="02000000000000000000" charset="-122"/>
                          <a:ea typeface="方正楷体_GB2312" panose="02000000000000000000" charset="-122"/>
                        </a:rPr>
                        <a:t>冰冻三尺，非一日之寒。</a:t>
                      </a:r>
                      <a:endParaRPr lang="zh-CN" sz="2400" i="0">
                        <a:solidFill>
                          <a:srgbClr val="222222"/>
                        </a:solidFill>
                        <a:latin typeface="方正楷体_GB2312" panose="02000000000000000000" charset="-122"/>
                        <a:ea typeface="方正楷体_GB2312" panose="02000000000000000000" charset="-122"/>
                      </a:endParaRPr>
                    </a:p>
                    <a:p>
                      <a:pPr marL="171450" indent="-171450" algn="just">
                        <a:lnSpc>
                          <a:spcPct val="100000"/>
                        </a:lnSpc>
                        <a:spcBef>
                          <a:spcPct val="0"/>
                        </a:spcBef>
                        <a:spcAft>
                          <a:spcPct val="0"/>
                        </a:spcAft>
                        <a:buFont typeface="Wingdings" panose="05000000000000000000" charset="0"/>
                        <a:buChar char="Ø"/>
                      </a:pPr>
                      <a:r>
                        <a:rPr lang="en-US" altLang="zh-CN" sz="2400" i="0">
                          <a:solidFill>
                            <a:srgbClr val="222222"/>
                          </a:solidFill>
                          <a:latin typeface="Times New Roman" panose="02020603050405020304"/>
                          <a:ea typeface="方正楷体_GB2312" panose="02000000000000000000" charset="-122"/>
                        </a:rPr>
                        <a:t>No cross, no crown. </a:t>
                      </a:r>
                      <a:r>
                        <a:rPr lang="zh-CN" sz="2400" i="0">
                          <a:solidFill>
                            <a:srgbClr val="222222"/>
                          </a:solidFill>
                          <a:latin typeface="方正楷体_GB2312" panose="02000000000000000000" charset="-122"/>
                          <a:ea typeface="方正楷体_GB2312" panose="02000000000000000000" charset="-122"/>
                        </a:rPr>
                        <a:t>不经历风雨怎么见彩虹。</a:t>
                      </a:r>
                      <a:endParaRPr lang="zh-CN" sz="2400" i="0">
                        <a:solidFill>
                          <a:srgbClr val="222222"/>
                        </a:solidFill>
                        <a:latin typeface="方正楷体_GB2312" panose="02000000000000000000" charset="-122"/>
                        <a:ea typeface="方正楷体_GB2312" panose="02000000000000000000" charset="-122"/>
                      </a:endParaRPr>
                    </a:p>
                    <a:p>
                      <a:pPr marL="171450" indent="-171450" algn="just">
                        <a:lnSpc>
                          <a:spcPct val="100000"/>
                        </a:lnSpc>
                        <a:spcBef>
                          <a:spcPct val="0"/>
                        </a:spcBef>
                        <a:spcAft>
                          <a:spcPct val="0"/>
                        </a:spcAft>
                        <a:buFont typeface="Wingdings" panose="05000000000000000000" charset="0"/>
                        <a:buChar char="Ø"/>
                      </a:pPr>
                      <a:r>
                        <a:rPr lang="en-US" altLang="zh-CN" sz="2400" i="0">
                          <a:solidFill>
                            <a:srgbClr val="222222"/>
                          </a:solidFill>
                          <a:latin typeface="Times New Roman" panose="02020603050405020304"/>
                          <a:ea typeface="方正楷体_GB2312" panose="02000000000000000000" charset="-122"/>
                        </a:rPr>
                        <a:t>After the storm, the rainbow appears; after attempts, magic happens. </a:t>
                      </a:r>
                      <a:r>
                        <a:rPr lang="zh-CN" sz="2400" i="0">
                          <a:solidFill>
                            <a:srgbClr val="222222"/>
                          </a:solidFill>
                          <a:latin typeface="方正楷体_GB2312" panose="02000000000000000000" charset="-122"/>
                          <a:ea typeface="方正楷体_GB2312" panose="02000000000000000000" charset="-122"/>
                        </a:rPr>
                        <a:t>风雨过后，彩虹出现；经过尝试，奇迹就会发生。</a:t>
                      </a:r>
                      <a:endParaRPr lang="zh-CN" sz="2400" i="0">
                        <a:solidFill>
                          <a:srgbClr val="222222"/>
                        </a:solidFill>
                        <a:latin typeface="方正楷体_GB2312" panose="02000000000000000000" charset="-122"/>
                        <a:ea typeface="方正楷体_GB2312" panose="02000000000000000000" charset="-122"/>
                      </a:endParaRPr>
                    </a:p>
                    <a:p>
                      <a:pPr marL="171450" indent="-171450" algn="just">
                        <a:lnSpc>
                          <a:spcPct val="100000"/>
                        </a:lnSpc>
                        <a:spcBef>
                          <a:spcPct val="0"/>
                        </a:spcBef>
                        <a:spcAft>
                          <a:spcPct val="0"/>
                        </a:spcAft>
                        <a:buFont typeface="Wingdings" panose="05000000000000000000" charset="0"/>
                        <a:buChar char="Ø"/>
                      </a:pPr>
                      <a:r>
                        <a:rPr lang="en-US" altLang="zh-CN" sz="2400" i="0">
                          <a:solidFill>
                            <a:srgbClr val="222222"/>
                          </a:solidFill>
                          <a:latin typeface="Times New Roman" panose="02020603050405020304"/>
                          <a:ea typeface="方正楷体_GB2312" panose="02000000000000000000" charset="-122"/>
                        </a:rPr>
                        <a:t>Mistakes are the stepping stones to success. </a:t>
                      </a:r>
                      <a:r>
                        <a:rPr lang="zh-CN" sz="2400" i="0">
                          <a:solidFill>
                            <a:srgbClr val="222222"/>
                          </a:solidFill>
                          <a:latin typeface="方正楷体_GB2312" panose="02000000000000000000" charset="-122"/>
                          <a:ea typeface="方正楷体_GB2312" panose="02000000000000000000" charset="-122"/>
                        </a:rPr>
                        <a:t>错误是成功的垫脚石。</a:t>
                      </a:r>
                      <a:endParaRPr lang="zh-CN" sz="2400" i="0">
                        <a:solidFill>
                          <a:srgbClr val="222222"/>
                        </a:solidFill>
                        <a:latin typeface="方正楷体_GB2312" panose="02000000000000000000" charset="-122"/>
                        <a:ea typeface="方正楷体_GB2312" panose="02000000000000000000" charset="-122"/>
                      </a:endParaRPr>
                    </a:p>
                    <a:p>
                      <a:pPr marL="171450" indent="-171450" algn="just">
                        <a:lnSpc>
                          <a:spcPct val="100000"/>
                        </a:lnSpc>
                        <a:spcBef>
                          <a:spcPct val="0"/>
                        </a:spcBef>
                        <a:spcAft>
                          <a:spcPct val="0"/>
                        </a:spcAft>
                        <a:buFont typeface="Wingdings" panose="05000000000000000000" charset="0"/>
                        <a:buChar char="Ø"/>
                      </a:pPr>
                      <a:r>
                        <a:rPr lang="en-US" altLang="zh-CN" sz="2400" i="0">
                          <a:solidFill>
                            <a:srgbClr val="222222"/>
                          </a:solidFill>
                          <a:latin typeface="Times New Roman" panose="02020603050405020304"/>
                          <a:ea typeface="方正楷体_GB2312" panose="02000000000000000000" charset="-122"/>
                        </a:rPr>
                        <a:t>Every cloud has a silver lining. </a:t>
                      </a:r>
                      <a:r>
                        <a:rPr lang="zh-CN" sz="2400" i="0">
                          <a:solidFill>
                            <a:srgbClr val="222222"/>
                          </a:solidFill>
                          <a:latin typeface="方正楷体_GB2312" panose="02000000000000000000" charset="-122"/>
                          <a:ea typeface="方正楷体_GB2312" panose="02000000000000000000" charset="-122"/>
                        </a:rPr>
                        <a:t>黑暗中总有一线光明。</a:t>
                      </a:r>
                      <a:endParaRPr lang="zh-CN" sz="2400" i="0">
                        <a:solidFill>
                          <a:srgbClr val="222222"/>
                        </a:solidFill>
                        <a:latin typeface="方正楷体_GB2312" panose="02000000000000000000" charset="-122"/>
                        <a:ea typeface="方正楷体_GB2312" panose="02000000000000000000" charset="-122"/>
                      </a:endParaRPr>
                    </a:p>
                    <a:p>
                      <a:pPr marL="171450" indent="-171450" algn="just">
                        <a:lnSpc>
                          <a:spcPct val="100000"/>
                        </a:lnSpc>
                        <a:spcBef>
                          <a:spcPct val="0"/>
                        </a:spcBef>
                        <a:spcAft>
                          <a:spcPct val="0"/>
                        </a:spcAft>
                        <a:buFont typeface="Wingdings" panose="05000000000000000000" charset="0"/>
                        <a:buChar char="Ø"/>
                      </a:pPr>
                      <a:r>
                        <a:rPr lang="en-US" altLang="zh-CN" sz="2400" i="0">
                          <a:solidFill>
                            <a:srgbClr val="222222"/>
                          </a:solidFill>
                          <a:latin typeface="Times New Roman" panose="02020603050405020304"/>
                          <a:ea typeface="方正楷体_GB2312" panose="02000000000000000000" charset="-122"/>
                        </a:rPr>
                        <a:t>Life is not a bed of roses. </a:t>
                      </a:r>
                      <a:r>
                        <a:rPr lang="zh-CN" sz="2400" i="0">
                          <a:solidFill>
                            <a:srgbClr val="222222"/>
                          </a:solidFill>
                          <a:latin typeface="方正楷体_GB2312" panose="02000000000000000000" charset="-122"/>
                          <a:ea typeface="方正楷体_GB2312" panose="02000000000000000000" charset="-122"/>
                        </a:rPr>
                        <a:t>生活并不总是称心如意。</a:t>
                      </a:r>
                      <a:endParaRPr lang="zh-CN" sz="2400" i="0">
                        <a:solidFill>
                          <a:srgbClr val="222222"/>
                        </a:solidFill>
                        <a:latin typeface="方正楷体_GB2312" panose="02000000000000000000" charset="-122"/>
                        <a:ea typeface="方正楷体_GB2312" panose="02000000000000000000" charset="-122"/>
                      </a:endParaRPr>
                    </a:p>
                    <a:p>
                      <a:pPr marL="171450" indent="-171450" algn="just">
                        <a:lnSpc>
                          <a:spcPct val="100000"/>
                        </a:lnSpc>
                        <a:spcBef>
                          <a:spcPct val="0"/>
                        </a:spcBef>
                        <a:spcAft>
                          <a:spcPct val="0"/>
                        </a:spcAft>
                        <a:buFont typeface="Wingdings" panose="05000000000000000000" charset="0"/>
                        <a:buChar char="Ø"/>
                      </a:pPr>
                      <a:r>
                        <a:rPr lang="en-US" altLang="zh-CN" sz="2400" i="0">
                          <a:solidFill>
                            <a:srgbClr val="222222"/>
                          </a:solidFill>
                          <a:latin typeface="Times New Roman" panose="02020603050405020304"/>
                          <a:ea typeface="方正楷体_GB2312" panose="02000000000000000000" charset="-122"/>
                        </a:rPr>
                        <a:t>No rose without a thorn. </a:t>
                      </a:r>
                      <a:r>
                        <a:rPr lang="zh-CN" sz="2400" i="0">
                          <a:solidFill>
                            <a:srgbClr val="222222"/>
                          </a:solidFill>
                          <a:latin typeface="方正楷体_GB2312" panose="02000000000000000000" charset="-122"/>
                          <a:ea typeface="方正楷体_GB2312" panose="02000000000000000000" charset="-122"/>
                        </a:rPr>
                        <a:t>没有不带刺的玫瑰。</a:t>
                      </a:r>
                      <a:endParaRPr lang="zh-CN" sz="2400" i="0">
                        <a:solidFill>
                          <a:srgbClr val="222222"/>
                        </a:solidFill>
                        <a:latin typeface="方正楷体_GB2312" panose="02000000000000000000" charset="-122"/>
                        <a:ea typeface="方正楷体_GB2312" panose="02000000000000000000" charset="-122"/>
                      </a:endParaRPr>
                    </a:p>
                    <a:p>
                      <a:pPr indent="0" algn="just">
                        <a:lnSpc>
                          <a:spcPct val="100000"/>
                        </a:lnSpc>
                        <a:spcBef>
                          <a:spcPct val="0"/>
                        </a:spcBef>
                        <a:spcAft>
                          <a:spcPct val="0"/>
                        </a:spcAft>
                        <a:buFont typeface="Wingdings" panose="05000000000000000000" charset="0"/>
                        <a:buNone/>
                      </a:pPr>
                      <a:endParaRPr lang="zh-CN" sz="2400" i="0">
                        <a:solidFill>
                          <a:srgbClr val="222222"/>
                        </a:solidFill>
                        <a:latin typeface="方正楷体_GB2312" panose="02000000000000000000" charset="-122"/>
                        <a:ea typeface="方正楷体_GB2312" panose="02000000000000000000" charset="-122"/>
                      </a:endParaRPr>
                    </a:p>
                    <a:p>
                      <a:pPr marL="171450" indent="-171450" algn="just">
                        <a:lnSpc>
                          <a:spcPct val="100000"/>
                        </a:lnSpc>
                        <a:spcBef>
                          <a:spcPct val="0"/>
                        </a:spcBef>
                        <a:spcAft>
                          <a:spcPct val="0"/>
                        </a:spcAft>
                        <a:buFont typeface="Wingdings" panose="05000000000000000000" charset="0"/>
                        <a:buChar char="Ø"/>
                      </a:pPr>
                      <a:r>
                        <a:rPr lang="zh-CN" sz="2400" i="0">
                          <a:solidFill>
                            <a:srgbClr val="222222"/>
                          </a:solidFill>
                          <a:highlight>
                            <a:srgbClr val="FFFF00"/>
                          </a:highlight>
                          <a:latin typeface="方正楷体_GB2312" panose="02000000000000000000" charset="-122"/>
                          <a:ea typeface="方正楷体_GB2312" panose="02000000000000000000" charset="-122"/>
                        </a:rPr>
                        <a:t>善良包容・待人处世类</a:t>
                      </a:r>
                      <a:endParaRPr lang="zh-CN" sz="2400" i="0">
                        <a:solidFill>
                          <a:srgbClr val="222222"/>
                        </a:solidFill>
                        <a:highlight>
                          <a:srgbClr val="FFFF00"/>
                        </a:highlight>
                        <a:latin typeface="方正楷体_GB2312" panose="02000000000000000000" charset="-122"/>
                        <a:ea typeface="方正楷体_GB2312" panose="02000000000000000000" charset="-122"/>
                      </a:endParaRPr>
                    </a:p>
                    <a:p>
                      <a:pPr marL="171450" indent="-171450" algn="just">
                        <a:lnSpc>
                          <a:spcPct val="100000"/>
                        </a:lnSpc>
                        <a:spcBef>
                          <a:spcPct val="0"/>
                        </a:spcBef>
                        <a:spcAft>
                          <a:spcPct val="0"/>
                        </a:spcAft>
                        <a:buFont typeface="Wingdings" panose="05000000000000000000" charset="0"/>
                        <a:buChar char="Ø"/>
                      </a:pPr>
                      <a:r>
                        <a:rPr lang="en-US" altLang="zh-CN" sz="2400" i="0">
                          <a:solidFill>
                            <a:srgbClr val="222222"/>
                          </a:solidFill>
                          <a:latin typeface="Times New Roman" panose="02020603050405020304"/>
                          <a:ea typeface="方正楷体_GB2312" panose="02000000000000000000" charset="-122"/>
                        </a:rPr>
                        <a:t>Roses given, fragrance in hand. </a:t>
                      </a:r>
                      <a:r>
                        <a:rPr lang="zh-CN" sz="2400" i="0">
                          <a:solidFill>
                            <a:srgbClr val="222222"/>
                          </a:solidFill>
                          <a:latin typeface="方正楷体_GB2312" panose="02000000000000000000" charset="-122"/>
                          <a:ea typeface="方正楷体_GB2312" panose="02000000000000000000" charset="-122"/>
                        </a:rPr>
                        <a:t>赠人玫瑰，手留余香。</a:t>
                      </a:r>
                      <a:endParaRPr lang="zh-CN" sz="2400" i="0">
                        <a:solidFill>
                          <a:srgbClr val="222222"/>
                        </a:solidFill>
                        <a:latin typeface="方正楷体_GB2312" panose="02000000000000000000" charset="-122"/>
                        <a:ea typeface="方正楷体_GB2312" panose="02000000000000000000" charset="-122"/>
                      </a:endParaRPr>
                    </a:p>
                    <a:p>
                      <a:pPr marL="171450" indent="-171450" algn="just">
                        <a:lnSpc>
                          <a:spcPct val="100000"/>
                        </a:lnSpc>
                        <a:spcBef>
                          <a:spcPct val="0"/>
                        </a:spcBef>
                        <a:spcAft>
                          <a:spcPct val="0"/>
                        </a:spcAft>
                        <a:buFont typeface="Wingdings" panose="05000000000000000000" charset="0"/>
                        <a:buChar char="Ø"/>
                      </a:pPr>
                      <a:r>
                        <a:rPr lang="en-US" altLang="zh-CN" sz="2400" i="0">
                          <a:solidFill>
                            <a:srgbClr val="222222"/>
                          </a:solidFill>
                          <a:latin typeface="Times New Roman" panose="02020603050405020304"/>
                          <a:ea typeface="方正楷体_GB2312" panose="02000000000000000000" charset="-122"/>
                        </a:rPr>
                        <a:t>Kindness begets kindness. </a:t>
                      </a:r>
                      <a:r>
                        <a:rPr lang="zh-CN" sz="2400" i="0">
                          <a:solidFill>
                            <a:srgbClr val="222222"/>
                          </a:solidFill>
                          <a:latin typeface="方正楷体_GB2312" panose="02000000000000000000" charset="-122"/>
                          <a:ea typeface="方正楷体_GB2312" panose="02000000000000000000" charset="-122"/>
                        </a:rPr>
                        <a:t>善生善。</a:t>
                      </a:r>
                      <a:endParaRPr lang="zh-CN" sz="2400" i="0">
                        <a:solidFill>
                          <a:srgbClr val="222222"/>
                        </a:solidFill>
                        <a:latin typeface="方正楷体_GB2312" panose="02000000000000000000" charset="-122"/>
                        <a:ea typeface="方正楷体_GB2312" panose="02000000000000000000" charset="-122"/>
                      </a:endParaRPr>
                    </a:p>
                    <a:p>
                      <a:pPr marL="171450" indent="-171450" algn="just">
                        <a:lnSpc>
                          <a:spcPct val="100000"/>
                        </a:lnSpc>
                        <a:spcBef>
                          <a:spcPct val="0"/>
                        </a:spcBef>
                        <a:spcAft>
                          <a:spcPct val="0"/>
                        </a:spcAft>
                        <a:buFont typeface="Wingdings" panose="05000000000000000000" charset="0"/>
                        <a:buChar char="Ø"/>
                      </a:pPr>
                      <a:r>
                        <a:rPr lang="en-US" altLang="zh-CN" sz="2400" i="0">
                          <a:solidFill>
                            <a:srgbClr val="222222"/>
                          </a:solidFill>
                          <a:latin typeface="Times New Roman" panose="02020603050405020304"/>
                          <a:ea typeface="方正楷体_GB2312" panose="02000000000000000000" charset="-122"/>
                        </a:rPr>
                        <a:t>One good turn deserves another. </a:t>
                      </a:r>
                      <a:r>
                        <a:rPr lang="zh-CN" sz="2400" i="0">
                          <a:solidFill>
                            <a:srgbClr val="222222"/>
                          </a:solidFill>
                          <a:latin typeface="方正楷体_GB2312" panose="02000000000000000000" charset="-122"/>
                          <a:ea typeface="方正楷体_GB2312" panose="02000000000000000000" charset="-122"/>
                        </a:rPr>
                        <a:t>善有善报。</a:t>
                      </a:r>
                      <a:endParaRPr lang="zh-CN" sz="2400" i="0">
                        <a:solidFill>
                          <a:srgbClr val="222222"/>
                        </a:solidFill>
                        <a:latin typeface="方正楷体_GB2312" panose="02000000000000000000" charset="-122"/>
                        <a:ea typeface="方正楷体_GB2312" panose="02000000000000000000" charset="-122"/>
                      </a:endParaRPr>
                    </a:p>
                    <a:p>
                      <a:pPr marL="171450" indent="-171450" algn="just">
                        <a:lnSpc>
                          <a:spcPct val="100000"/>
                        </a:lnSpc>
                        <a:spcBef>
                          <a:spcPct val="0"/>
                        </a:spcBef>
                        <a:spcAft>
                          <a:spcPct val="0"/>
                        </a:spcAft>
                        <a:buFont typeface="Wingdings" panose="05000000000000000000" charset="0"/>
                        <a:buChar char="Ø"/>
                      </a:pPr>
                      <a:r>
                        <a:rPr lang="en-US" altLang="zh-CN" sz="2400" i="0">
                          <a:solidFill>
                            <a:srgbClr val="222222"/>
                          </a:solidFill>
                          <a:latin typeface="Times New Roman" panose="02020603050405020304"/>
                          <a:ea typeface="方正楷体_GB2312" panose="02000000000000000000" charset="-122"/>
                        </a:rPr>
                        <a:t>Give without remembering and always receive without forgetting. </a:t>
                      </a:r>
                      <a:r>
                        <a:rPr lang="zh-CN" sz="2400" i="0">
                          <a:solidFill>
                            <a:srgbClr val="222222"/>
                          </a:solidFill>
                          <a:latin typeface="方正楷体_GB2312" panose="02000000000000000000" charset="-122"/>
                          <a:ea typeface="方正楷体_GB2312" panose="02000000000000000000" charset="-122"/>
                        </a:rPr>
                        <a:t>施恩勿记，受恩勿忘。</a:t>
                      </a:r>
                      <a:endParaRPr lang="zh-CN" sz="2400" i="0">
                        <a:solidFill>
                          <a:srgbClr val="222222"/>
                        </a:solidFill>
                        <a:latin typeface="方正楷体_GB2312" panose="02000000000000000000" charset="-122"/>
                        <a:ea typeface="方正楷体_GB2312" panose="02000000000000000000" charset="-122"/>
                      </a:endParaRPr>
                    </a:p>
                    <a:p>
                      <a:pPr marL="171450" indent="-171450" algn="just">
                        <a:lnSpc>
                          <a:spcPct val="100000"/>
                        </a:lnSpc>
                        <a:spcBef>
                          <a:spcPct val="0"/>
                        </a:spcBef>
                        <a:spcAft>
                          <a:spcPct val="0"/>
                        </a:spcAft>
                        <a:buFont typeface="Wingdings" panose="05000000000000000000" charset="0"/>
                        <a:buChar char="Ø"/>
                      </a:pPr>
                      <a:r>
                        <a:rPr lang="en-US" altLang="zh-CN" sz="2400" i="0">
                          <a:solidFill>
                            <a:srgbClr val="222222"/>
                          </a:solidFill>
                          <a:latin typeface="Times New Roman" panose="02020603050405020304"/>
                          <a:ea typeface="方正楷体_GB2312" panose="02000000000000000000" charset="-122"/>
                        </a:rPr>
                        <a:t>Never judge a book by its cover. </a:t>
                      </a:r>
                      <a:r>
                        <a:rPr lang="zh-CN" sz="2400" i="0">
                          <a:solidFill>
                            <a:srgbClr val="222222"/>
                          </a:solidFill>
                          <a:latin typeface="方正楷体_GB2312" panose="02000000000000000000" charset="-122"/>
                          <a:ea typeface="方正楷体_GB2312" panose="02000000000000000000" charset="-122"/>
                        </a:rPr>
                        <a:t>不要以貌取人。</a:t>
                      </a:r>
                      <a:endParaRPr lang="zh-CN" sz="2400" i="0">
                        <a:solidFill>
                          <a:srgbClr val="222222"/>
                        </a:solidFill>
                        <a:latin typeface="方正楷体_GB2312" panose="02000000000000000000" charset="-122"/>
                        <a:ea typeface="方正楷体_GB2312" panose="02000000000000000000" charset="-122"/>
                      </a:endParaRPr>
                    </a:p>
                    <a:p>
                      <a:pPr marL="171450" indent="-171450" algn="just">
                        <a:lnSpc>
                          <a:spcPct val="100000"/>
                        </a:lnSpc>
                        <a:spcBef>
                          <a:spcPct val="0"/>
                        </a:spcBef>
                        <a:spcAft>
                          <a:spcPct val="0"/>
                        </a:spcAft>
                        <a:buFont typeface="Wingdings" panose="05000000000000000000" charset="0"/>
                        <a:buChar char="Ø"/>
                      </a:pPr>
                      <a:endParaRPr lang="zh-CN" sz="2400" b="1" i="0">
                        <a:solidFill>
                          <a:srgbClr val="222222"/>
                        </a:solidFill>
                        <a:highlight>
                          <a:srgbClr val="FFFF00"/>
                        </a:highlight>
                        <a:latin typeface="方正楷体_GB2312" panose="02000000000000000000" charset="-122"/>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E3F2D9"/>
                    </a:solidFill>
                  </a:tcPr>
                </a:tc>
              </a:tr>
            </a:tbl>
          </a:graphicData>
        </a:graphic>
      </p:graphicFrame>
      <p:sp>
        <p:nvSpPr>
          <p:cNvPr id="6" name="矩形 5"/>
          <p:cNvSpPr/>
          <p:nvPr/>
        </p:nvSpPr>
        <p:spPr>
          <a:xfrm>
            <a:off x="9570720" y="0"/>
            <a:ext cx="2621280" cy="583565"/>
          </a:xfrm>
          <a:prstGeom prst="rect">
            <a:avLst/>
          </a:prstGeom>
          <a:noFill/>
          <a:ln>
            <a:noFill/>
          </a:ln>
        </p:spPr>
        <p:txBody>
          <a:bodyPr wrap="none" rtlCol="0" anchor="t">
            <a:spAutoFit/>
          </a:bodyPr>
          <a:p>
            <a:pPr algn="ctr"/>
            <a:r>
              <a:rPr lang="zh-CN" altLang="en-US" sz="3200" b="1">
                <a:ln w="10160">
                  <a:solidFill>
                    <a:schemeClr val="accent5"/>
                  </a:solidFill>
                  <a:prstDash val="solid"/>
                </a:ln>
                <a:solidFill>
                  <a:srgbClr val="FFFFFF"/>
                </a:solidFill>
                <a:effectLst>
                  <a:glow rad="63500">
                    <a:schemeClr val="accent5">
                      <a:satMod val="175000"/>
                      <a:alpha val="40000"/>
                    </a:schemeClr>
                  </a:glow>
                  <a:outerShdw blurRad="38100" dist="22860" dir="5400000" algn="tl" rotWithShape="0">
                    <a:srgbClr val="000000">
                      <a:alpha val="30000"/>
                    </a:srgbClr>
                  </a:outerShdw>
                </a:effectLst>
              </a:rPr>
              <a:t>续写加分金句</a:t>
            </a:r>
            <a:endParaRPr lang="zh-CN" altLang="en-US" sz="3200" b="1">
              <a:ln w="10160">
                <a:solidFill>
                  <a:schemeClr val="accent5"/>
                </a:solidFill>
                <a:prstDash val="solid"/>
              </a:ln>
              <a:solidFill>
                <a:srgbClr val="FFFFFF"/>
              </a:solidFill>
              <a:effectLst>
                <a:glow rad="63500">
                  <a:schemeClr val="accent5">
                    <a:satMod val="175000"/>
                    <a:alpha val="40000"/>
                  </a:schemeClr>
                </a:glow>
                <a:outerShdw blurRad="38100" dist="22860" dir="5400000" algn="tl" rotWithShape="0">
                  <a:srgbClr val="000000">
                    <a:alpha val="30000"/>
                  </a:srgbClr>
                </a:outerShdw>
              </a:effectLst>
            </a:endParaRPr>
          </a:p>
        </p:txBody>
      </p:sp>
      <p:pic>
        <p:nvPicPr>
          <p:cNvPr id="5124" name="图片 6" descr="logo横版 png"/>
          <p:cNvPicPr>
            <a:picLocks noChangeAspect="1"/>
          </p:cNvPicPr>
          <p:nvPr userDrawn="1"/>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35" y="0"/>
            <a:ext cx="12192635" cy="6858635"/>
          </a:xfrm>
          <a:prstGeom prst="rect">
            <a:avLst/>
          </a:prstGeom>
          <a:solidFill>
            <a:srgbClr val="5C64F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nvSpPr>
        <p:spPr>
          <a:xfrm>
            <a:off x="231775" y="230505"/>
            <a:ext cx="11755120" cy="6433820"/>
          </a:xfrm>
          <a:prstGeom prst="roundRect">
            <a:avLst>
              <a:gd name="adj" fmla="val 1001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aphicFrame>
        <p:nvGraphicFramePr>
          <p:cNvPr id="5" name="表格 4"/>
          <p:cNvGraphicFramePr/>
          <p:nvPr>
            <p:custDataLst>
              <p:tags r:id="rId1"/>
            </p:custDataLst>
          </p:nvPr>
        </p:nvGraphicFramePr>
        <p:xfrm>
          <a:off x="231775" y="230505"/>
          <a:ext cx="11755120" cy="6527800"/>
        </p:xfrm>
        <a:graphic>
          <a:graphicData uri="http://schemas.openxmlformats.org/drawingml/2006/table">
            <a:tbl>
              <a:tblPr/>
              <a:tblGrid>
                <a:gridCol w="11755120"/>
              </a:tblGrid>
              <a:tr h="6527800">
                <a:tc>
                  <a:txBody>
                    <a:bodyPr/>
                    <a:p>
                      <a:pPr marL="171450" indent="-171450" algn="just">
                        <a:lnSpc>
                          <a:spcPct val="100000"/>
                        </a:lnSpc>
                        <a:spcBef>
                          <a:spcPct val="0"/>
                        </a:spcBef>
                        <a:spcAft>
                          <a:spcPct val="0"/>
                        </a:spcAft>
                        <a:buFont typeface="Wingdings" panose="05000000000000000000" charset="0"/>
                        <a:buChar char="Ø"/>
                      </a:pPr>
                      <a:r>
                        <a:rPr lang="zh-CN" sz="3200" i="0">
                          <a:solidFill>
                            <a:srgbClr val="222222"/>
                          </a:solidFill>
                          <a:highlight>
                            <a:srgbClr val="FFFF00"/>
                          </a:highlight>
                          <a:latin typeface="方正楷体_GB2312" panose="02000000000000000000" charset="-122"/>
                          <a:ea typeface="方正楷体_GB2312" panose="02000000000000000000" charset="-122"/>
                        </a:rPr>
                        <a:t>品格坚守・实干奋进类</a:t>
                      </a:r>
                      <a:endParaRPr lang="zh-CN" sz="3200" i="0">
                        <a:solidFill>
                          <a:srgbClr val="222222"/>
                        </a:solidFill>
                        <a:highlight>
                          <a:srgbClr val="FFFF00"/>
                        </a:highlight>
                        <a:latin typeface="方正楷体_GB2312" panose="02000000000000000000" charset="-122"/>
                        <a:ea typeface="方正楷体_GB2312" panose="02000000000000000000" charset="-122"/>
                      </a:endParaRPr>
                    </a:p>
                    <a:p>
                      <a:pPr marL="171450" indent="-171450" algn="just">
                        <a:lnSpc>
                          <a:spcPct val="100000"/>
                        </a:lnSpc>
                        <a:spcBef>
                          <a:spcPct val="0"/>
                        </a:spcBef>
                        <a:spcAft>
                          <a:spcPct val="0"/>
                        </a:spcAft>
                        <a:buFont typeface="Wingdings" panose="05000000000000000000" charset="0"/>
                        <a:buChar char="Ø"/>
                      </a:pPr>
                      <a:r>
                        <a:rPr lang="en-US" altLang="zh-CN" sz="3200" i="0">
                          <a:solidFill>
                            <a:srgbClr val="222222"/>
                          </a:solidFill>
                          <a:latin typeface="Times New Roman" panose="02020603050405020304"/>
                          <a:ea typeface="方正楷体_GB2312" panose="02000000000000000000" charset="-122"/>
                        </a:rPr>
                        <a:t>A good medicine tastes bitter. </a:t>
                      </a:r>
                      <a:r>
                        <a:rPr lang="zh-CN" sz="3200" i="0">
                          <a:solidFill>
                            <a:srgbClr val="222222"/>
                          </a:solidFill>
                          <a:latin typeface="方正楷体_GB2312" panose="02000000000000000000" charset="-122"/>
                          <a:ea typeface="方正楷体_GB2312" panose="02000000000000000000" charset="-122"/>
                        </a:rPr>
                        <a:t>良药苦口。</a:t>
                      </a:r>
                      <a:endParaRPr lang="zh-CN" sz="3200" i="0">
                        <a:solidFill>
                          <a:srgbClr val="222222"/>
                        </a:solidFill>
                        <a:latin typeface="方正楷体_GB2312" panose="02000000000000000000" charset="-122"/>
                        <a:ea typeface="方正楷体_GB2312" panose="02000000000000000000" charset="-122"/>
                      </a:endParaRPr>
                    </a:p>
                    <a:p>
                      <a:pPr marL="171450" indent="-171450" algn="just">
                        <a:lnSpc>
                          <a:spcPct val="100000"/>
                        </a:lnSpc>
                        <a:spcBef>
                          <a:spcPct val="0"/>
                        </a:spcBef>
                        <a:spcAft>
                          <a:spcPct val="0"/>
                        </a:spcAft>
                        <a:buFont typeface="Wingdings" panose="05000000000000000000" charset="0"/>
                        <a:buChar char="Ø"/>
                      </a:pPr>
                      <a:r>
                        <a:rPr lang="en-US" altLang="zh-CN" sz="3200" i="0">
                          <a:solidFill>
                            <a:srgbClr val="222222"/>
                          </a:solidFill>
                          <a:latin typeface="Times New Roman" panose="02020603050405020304"/>
                          <a:ea typeface="方正楷体_GB2312" panose="02000000000000000000" charset="-122"/>
                        </a:rPr>
                        <a:t>Honesty is the best policy. </a:t>
                      </a:r>
                      <a:r>
                        <a:rPr lang="zh-CN" sz="3200" i="0">
                          <a:solidFill>
                            <a:srgbClr val="222222"/>
                          </a:solidFill>
                          <a:latin typeface="方正楷体_GB2312" panose="02000000000000000000" charset="-122"/>
                          <a:ea typeface="方正楷体_GB2312" panose="02000000000000000000" charset="-122"/>
                        </a:rPr>
                        <a:t>诚实为上策。</a:t>
                      </a:r>
                      <a:endParaRPr lang="zh-CN" sz="3200" i="0">
                        <a:solidFill>
                          <a:srgbClr val="222222"/>
                        </a:solidFill>
                        <a:latin typeface="方正楷体_GB2312" panose="02000000000000000000" charset="-122"/>
                        <a:ea typeface="方正楷体_GB2312" panose="02000000000000000000" charset="-122"/>
                      </a:endParaRPr>
                    </a:p>
                    <a:p>
                      <a:pPr marL="171450" indent="-171450" algn="just">
                        <a:lnSpc>
                          <a:spcPct val="100000"/>
                        </a:lnSpc>
                        <a:spcBef>
                          <a:spcPct val="0"/>
                        </a:spcBef>
                        <a:spcAft>
                          <a:spcPct val="0"/>
                        </a:spcAft>
                        <a:buFont typeface="Wingdings" panose="05000000000000000000" charset="0"/>
                        <a:buChar char="Ø"/>
                      </a:pPr>
                      <a:r>
                        <a:rPr lang="en-US" altLang="zh-CN" sz="3200" i="0">
                          <a:solidFill>
                            <a:srgbClr val="222222"/>
                          </a:solidFill>
                          <a:latin typeface="Times New Roman" panose="02020603050405020304"/>
                          <a:ea typeface="方正楷体_GB2312" panose="02000000000000000000" charset="-122"/>
                        </a:rPr>
                        <a:t>Fortune favors the bold. </a:t>
                      </a:r>
                      <a:r>
                        <a:rPr lang="zh-CN" sz="3200" i="0">
                          <a:solidFill>
                            <a:srgbClr val="222222"/>
                          </a:solidFill>
                          <a:latin typeface="方正楷体_GB2312" panose="02000000000000000000" charset="-122"/>
                          <a:ea typeface="方正楷体_GB2312" panose="02000000000000000000" charset="-122"/>
                        </a:rPr>
                        <a:t>命运眷顾勇者。</a:t>
                      </a:r>
                      <a:endParaRPr lang="zh-CN" sz="3200" i="0">
                        <a:solidFill>
                          <a:srgbClr val="222222"/>
                        </a:solidFill>
                        <a:latin typeface="方正楷体_GB2312" panose="02000000000000000000" charset="-122"/>
                        <a:ea typeface="方正楷体_GB2312" panose="02000000000000000000" charset="-122"/>
                      </a:endParaRPr>
                    </a:p>
                    <a:p>
                      <a:pPr marL="171450" indent="-171450" algn="just">
                        <a:lnSpc>
                          <a:spcPct val="100000"/>
                        </a:lnSpc>
                        <a:spcBef>
                          <a:spcPct val="0"/>
                        </a:spcBef>
                        <a:spcAft>
                          <a:spcPct val="0"/>
                        </a:spcAft>
                        <a:buFont typeface="Wingdings" panose="05000000000000000000" charset="0"/>
                        <a:buChar char="Ø"/>
                      </a:pPr>
                      <a:r>
                        <a:rPr lang="en-US" altLang="zh-CN" sz="3200" i="0">
                          <a:solidFill>
                            <a:srgbClr val="222222"/>
                          </a:solidFill>
                          <a:latin typeface="Times New Roman" panose="02020603050405020304"/>
                          <a:ea typeface="方正楷体_GB2312" panose="02000000000000000000" charset="-122"/>
                        </a:rPr>
                        <a:t>Action speaks louder than words. </a:t>
                      </a:r>
                      <a:r>
                        <a:rPr lang="zh-CN" sz="3200" i="0">
                          <a:solidFill>
                            <a:srgbClr val="222222"/>
                          </a:solidFill>
                          <a:latin typeface="方正楷体_GB2312" panose="02000000000000000000" charset="-122"/>
                          <a:ea typeface="方正楷体_GB2312" panose="02000000000000000000" charset="-122"/>
                        </a:rPr>
                        <a:t>事实胜于雄辩。</a:t>
                      </a:r>
                      <a:endParaRPr lang="zh-CN" sz="3200" i="0">
                        <a:solidFill>
                          <a:srgbClr val="222222"/>
                        </a:solidFill>
                        <a:latin typeface="方正楷体_GB2312" panose="02000000000000000000" charset="-122"/>
                        <a:ea typeface="方正楷体_GB2312" panose="02000000000000000000" charset="-122"/>
                      </a:endParaRPr>
                    </a:p>
                    <a:p>
                      <a:pPr marL="171450" indent="-171450" algn="just">
                        <a:lnSpc>
                          <a:spcPct val="100000"/>
                        </a:lnSpc>
                        <a:spcBef>
                          <a:spcPct val="0"/>
                        </a:spcBef>
                        <a:spcAft>
                          <a:spcPct val="0"/>
                        </a:spcAft>
                        <a:buFont typeface="Wingdings" panose="05000000000000000000" charset="0"/>
                        <a:buChar char="Ø"/>
                      </a:pPr>
                      <a:r>
                        <a:rPr lang="en-US" altLang="zh-CN" sz="3200" i="0">
                          <a:solidFill>
                            <a:srgbClr val="222222"/>
                          </a:solidFill>
                          <a:latin typeface="Times New Roman" panose="02020603050405020304"/>
                          <a:ea typeface="方正楷体_GB2312" panose="02000000000000000000" charset="-122"/>
                        </a:rPr>
                        <a:t>A man can be destroyed but not defeated. </a:t>
                      </a:r>
                      <a:r>
                        <a:rPr lang="zh-CN" sz="3200" i="0">
                          <a:solidFill>
                            <a:srgbClr val="222222"/>
                          </a:solidFill>
                          <a:latin typeface="方正楷体_GB2312" panose="02000000000000000000" charset="-122"/>
                          <a:ea typeface="方正楷体_GB2312" panose="02000000000000000000" charset="-122"/>
                        </a:rPr>
                        <a:t>一个人可以被毁灭，但不能被打败。</a:t>
                      </a:r>
                      <a:endParaRPr lang="zh-CN" sz="3200" i="0">
                        <a:solidFill>
                          <a:srgbClr val="222222"/>
                        </a:solidFill>
                        <a:latin typeface="方正楷体_GB2312" panose="02000000000000000000" charset="-122"/>
                        <a:ea typeface="方正楷体_GB2312" panose="02000000000000000000" charset="-122"/>
                      </a:endParaRPr>
                    </a:p>
                    <a:p>
                      <a:pPr indent="0" algn="just">
                        <a:lnSpc>
                          <a:spcPct val="100000"/>
                        </a:lnSpc>
                        <a:spcBef>
                          <a:spcPct val="0"/>
                        </a:spcBef>
                        <a:spcAft>
                          <a:spcPct val="0"/>
                        </a:spcAft>
                        <a:buFont typeface="Wingdings" panose="05000000000000000000" charset="0"/>
                        <a:buNone/>
                      </a:pPr>
                      <a:endParaRPr lang="zh-CN" sz="3200" i="0">
                        <a:solidFill>
                          <a:srgbClr val="222222"/>
                        </a:solidFill>
                        <a:latin typeface="方正楷体_GB2312" panose="02000000000000000000" charset="-122"/>
                        <a:ea typeface="方正楷体_GB2312" panose="02000000000000000000" charset="-122"/>
                      </a:endParaRPr>
                    </a:p>
                    <a:p>
                      <a:pPr marL="171450" indent="-171450" algn="just">
                        <a:lnSpc>
                          <a:spcPct val="100000"/>
                        </a:lnSpc>
                        <a:spcBef>
                          <a:spcPct val="0"/>
                        </a:spcBef>
                        <a:spcAft>
                          <a:spcPct val="0"/>
                        </a:spcAft>
                        <a:buFont typeface="Wingdings" panose="05000000000000000000" charset="0"/>
                        <a:buChar char="Ø"/>
                      </a:pPr>
                      <a:r>
                        <a:rPr lang="zh-CN" sz="3200" i="0">
                          <a:solidFill>
                            <a:srgbClr val="222222"/>
                          </a:solidFill>
                          <a:highlight>
                            <a:srgbClr val="FFFF00"/>
                          </a:highlight>
                          <a:latin typeface="方正楷体_GB2312" panose="02000000000000000000" charset="-122"/>
                          <a:ea typeface="方正楷体_GB2312" panose="02000000000000000000" charset="-122"/>
                        </a:rPr>
                        <a:t>阅历成长・合作交友类</a:t>
                      </a:r>
                      <a:endParaRPr lang="zh-CN" sz="3200" i="0">
                        <a:solidFill>
                          <a:srgbClr val="222222"/>
                        </a:solidFill>
                        <a:highlight>
                          <a:srgbClr val="FFFF00"/>
                        </a:highlight>
                        <a:latin typeface="方正楷体_GB2312" panose="02000000000000000000" charset="-122"/>
                        <a:ea typeface="方正楷体_GB2312" panose="02000000000000000000" charset="-122"/>
                      </a:endParaRPr>
                    </a:p>
                    <a:p>
                      <a:pPr marL="171450" indent="-171450" algn="just">
                        <a:lnSpc>
                          <a:spcPct val="100000"/>
                        </a:lnSpc>
                        <a:spcBef>
                          <a:spcPct val="0"/>
                        </a:spcBef>
                        <a:spcAft>
                          <a:spcPct val="0"/>
                        </a:spcAft>
                        <a:buFont typeface="Wingdings" panose="05000000000000000000" charset="0"/>
                        <a:buChar char="Ø"/>
                      </a:pPr>
                      <a:r>
                        <a:rPr lang="en-US" altLang="zh-CN" sz="3200" i="0">
                          <a:solidFill>
                            <a:srgbClr val="222222"/>
                          </a:solidFill>
                          <a:latin typeface="Times New Roman" panose="02020603050405020304"/>
                          <a:ea typeface="方正楷体_GB2312" panose="02000000000000000000" charset="-122"/>
                        </a:rPr>
                        <a:t>Experience is the best teacher. </a:t>
                      </a:r>
                      <a:r>
                        <a:rPr lang="zh-CN" sz="3200" i="0">
                          <a:solidFill>
                            <a:srgbClr val="222222"/>
                          </a:solidFill>
                          <a:latin typeface="方正楷体_GB2312" panose="02000000000000000000" charset="-122"/>
                          <a:ea typeface="方正楷体_GB2312" panose="02000000000000000000" charset="-122"/>
                        </a:rPr>
                        <a:t>经验是最好的老师。</a:t>
                      </a:r>
                      <a:endParaRPr lang="zh-CN" sz="3200" i="0">
                        <a:solidFill>
                          <a:srgbClr val="222222"/>
                        </a:solidFill>
                        <a:latin typeface="方正楷体_GB2312" panose="02000000000000000000" charset="-122"/>
                        <a:ea typeface="方正楷体_GB2312" panose="02000000000000000000" charset="-122"/>
                      </a:endParaRPr>
                    </a:p>
                    <a:p>
                      <a:pPr marL="171450" indent="-171450" algn="just">
                        <a:lnSpc>
                          <a:spcPct val="100000"/>
                        </a:lnSpc>
                        <a:spcBef>
                          <a:spcPct val="0"/>
                        </a:spcBef>
                        <a:spcAft>
                          <a:spcPct val="0"/>
                        </a:spcAft>
                        <a:buFont typeface="Wingdings" panose="05000000000000000000" charset="0"/>
                        <a:buChar char="Ø"/>
                      </a:pPr>
                      <a:r>
                        <a:rPr lang="en-US" altLang="zh-CN" sz="3200" i="0">
                          <a:solidFill>
                            <a:srgbClr val="222222"/>
                          </a:solidFill>
                          <a:latin typeface="Times New Roman" panose="02020603050405020304"/>
                          <a:ea typeface="方正楷体_GB2312" panose="02000000000000000000" charset="-122"/>
                        </a:rPr>
                        <a:t>A friend in need is a friend indeed. </a:t>
                      </a:r>
                      <a:r>
                        <a:rPr lang="zh-CN" sz="3200" i="0">
                          <a:solidFill>
                            <a:srgbClr val="222222"/>
                          </a:solidFill>
                          <a:latin typeface="方正楷体_GB2312" panose="02000000000000000000" charset="-122"/>
                          <a:ea typeface="方正楷体_GB2312" panose="02000000000000000000" charset="-122"/>
                        </a:rPr>
                        <a:t>患难见真情。</a:t>
                      </a:r>
                      <a:endParaRPr lang="zh-CN" sz="3200" i="0">
                        <a:solidFill>
                          <a:srgbClr val="222222"/>
                        </a:solidFill>
                        <a:latin typeface="方正楷体_GB2312" panose="02000000000000000000" charset="-122"/>
                        <a:ea typeface="方正楷体_GB2312" panose="02000000000000000000" charset="-122"/>
                      </a:endParaRPr>
                    </a:p>
                    <a:p>
                      <a:pPr marL="171450" indent="-171450" algn="just">
                        <a:lnSpc>
                          <a:spcPct val="100000"/>
                        </a:lnSpc>
                        <a:spcBef>
                          <a:spcPct val="0"/>
                        </a:spcBef>
                        <a:spcAft>
                          <a:spcPct val="0"/>
                        </a:spcAft>
                        <a:buFont typeface="Wingdings" panose="05000000000000000000" charset="0"/>
                        <a:buChar char="Ø"/>
                      </a:pPr>
                      <a:r>
                        <a:rPr lang="en-US" altLang="zh-CN" sz="3200" i="0">
                          <a:solidFill>
                            <a:srgbClr val="222222"/>
                          </a:solidFill>
                          <a:latin typeface="Times New Roman" panose="02020603050405020304"/>
                          <a:ea typeface="方正楷体_GB2312" panose="02000000000000000000" charset="-122"/>
                        </a:rPr>
                        <a:t>Many hands make light work. </a:t>
                      </a:r>
                      <a:r>
                        <a:rPr lang="zh-CN" sz="3200" i="0">
                          <a:solidFill>
                            <a:srgbClr val="222222"/>
                          </a:solidFill>
                          <a:latin typeface="方正楷体_GB2312" panose="02000000000000000000" charset="-122"/>
                          <a:ea typeface="方正楷体_GB2312" panose="02000000000000000000" charset="-122"/>
                        </a:rPr>
                        <a:t>众人拾柴火焰高。</a:t>
                      </a:r>
                      <a:endParaRPr lang="zh-CN" sz="3200" b="1" i="0">
                        <a:solidFill>
                          <a:srgbClr val="222222"/>
                        </a:solidFill>
                        <a:highlight>
                          <a:srgbClr val="FFFF00"/>
                        </a:highlight>
                        <a:latin typeface="方正楷体_GB2312" panose="02000000000000000000" charset="-122"/>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E3F2D9"/>
                    </a:solidFill>
                  </a:tcPr>
                </a:tc>
              </a:tr>
            </a:tbl>
          </a:graphicData>
        </a:graphic>
      </p:graphicFrame>
      <p:sp>
        <p:nvSpPr>
          <p:cNvPr id="6" name="矩形 5"/>
          <p:cNvSpPr/>
          <p:nvPr/>
        </p:nvSpPr>
        <p:spPr>
          <a:xfrm>
            <a:off x="9570720" y="0"/>
            <a:ext cx="2621280" cy="583565"/>
          </a:xfrm>
          <a:prstGeom prst="rect">
            <a:avLst/>
          </a:prstGeom>
          <a:noFill/>
          <a:ln>
            <a:noFill/>
          </a:ln>
        </p:spPr>
        <p:txBody>
          <a:bodyPr wrap="none" rtlCol="0" anchor="t">
            <a:spAutoFit/>
          </a:bodyPr>
          <a:p>
            <a:pPr algn="ctr"/>
            <a:r>
              <a:rPr lang="zh-CN" altLang="en-US" sz="3200" b="1">
                <a:ln w="10160">
                  <a:solidFill>
                    <a:schemeClr val="accent5"/>
                  </a:solidFill>
                  <a:prstDash val="solid"/>
                </a:ln>
                <a:solidFill>
                  <a:srgbClr val="FFFFFF"/>
                </a:solidFill>
                <a:effectLst>
                  <a:glow rad="63500">
                    <a:schemeClr val="accent5">
                      <a:satMod val="175000"/>
                      <a:alpha val="40000"/>
                    </a:schemeClr>
                  </a:glow>
                  <a:outerShdw blurRad="38100" dist="22860" dir="5400000" algn="tl" rotWithShape="0">
                    <a:srgbClr val="000000">
                      <a:alpha val="30000"/>
                    </a:srgbClr>
                  </a:outerShdw>
                </a:effectLst>
              </a:rPr>
              <a:t>续写加分金句</a:t>
            </a:r>
            <a:endParaRPr lang="zh-CN" altLang="en-US" sz="3200" b="1">
              <a:ln w="10160">
                <a:solidFill>
                  <a:schemeClr val="accent5"/>
                </a:solidFill>
                <a:prstDash val="solid"/>
              </a:ln>
              <a:solidFill>
                <a:srgbClr val="FFFFFF"/>
              </a:solidFill>
              <a:effectLst>
                <a:glow rad="63500">
                  <a:schemeClr val="accent5">
                    <a:satMod val="175000"/>
                    <a:alpha val="40000"/>
                  </a:schemeClr>
                </a:glow>
                <a:outerShdw blurRad="38100" dist="22860" dir="5400000" algn="tl" rotWithShape="0">
                  <a:srgbClr val="000000">
                    <a:alpha val="30000"/>
                  </a:srgbClr>
                </a:outerShdw>
              </a:effectLst>
            </a:endParaRPr>
          </a:p>
        </p:txBody>
      </p:sp>
      <p:pic>
        <p:nvPicPr>
          <p:cNvPr id="5124" name="图片 6" descr="logo横版 png"/>
          <p:cNvPicPr>
            <a:picLocks noChangeAspect="1"/>
          </p:cNvPicPr>
          <p:nvPr userDrawn="1"/>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35" y="0"/>
            <a:ext cx="12192635" cy="6858635"/>
          </a:xfrm>
          <a:prstGeom prst="rect">
            <a:avLst/>
          </a:prstGeom>
          <a:solidFill>
            <a:srgbClr val="5C64F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nvSpPr>
        <p:spPr>
          <a:xfrm>
            <a:off x="231775" y="230505"/>
            <a:ext cx="11755120" cy="6433820"/>
          </a:xfrm>
          <a:prstGeom prst="roundRect">
            <a:avLst>
              <a:gd name="adj" fmla="val 1001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nvSpPr>
        <p:spPr>
          <a:xfrm>
            <a:off x="361315" y="1064895"/>
            <a:ext cx="11468100" cy="1383665"/>
          </a:xfrm>
          <a:prstGeom prst="rect">
            <a:avLst/>
          </a:prstGeom>
        </p:spPr>
        <p:txBody>
          <a:bodyPr wrap="square">
            <a:spAutoFit/>
          </a:bodyPr>
          <a:p>
            <a:pPr marL="0" indent="0" algn="just" defTabSz="266700">
              <a:lnSpc>
                <a:spcPct val="100000"/>
              </a:lnSpc>
              <a:spcBef>
                <a:spcPct val="0"/>
              </a:spcBef>
              <a:spcAft>
                <a:spcPct val="0"/>
              </a:spcAft>
            </a:pPr>
            <a:r>
              <a:rPr lang="en-US" altLang="zh-CN" sz="2800">
                <a:latin typeface="Times New Roman" panose="02020603050405020304"/>
                <a:ea typeface="Times New Roman" panose="02020603050405020304"/>
              </a:rPr>
              <a:t>(2). </a:t>
            </a:r>
            <a:r>
              <a:rPr lang="zh-CN" altLang="en-US" sz="2800">
                <a:latin typeface="Times New Roman" panose="02020603050405020304"/>
                <a:ea typeface="方正楷体_GB2312" panose="02000000000000000000" charset="-122"/>
              </a:rPr>
              <a:t>巧用</a:t>
            </a:r>
            <a:r>
              <a:rPr lang="zh-CN" altLang="en-US" sz="2800" b="1">
                <a:solidFill>
                  <a:srgbClr val="FF0000"/>
                </a:solidFill>
                <a:latin typeface="Times New Roman" panose="02020603050405020304"/>
                <a:ea typeface="方正楷体_GB2312" panose="02000000000000000000" charset="-122"/>
              </a:rPr>
              <a:t>原文核心词汇</a:t>
            </a:r>
            <a:r>
              <a:rPr lang="en-US" altLang="zh-CN" sz="2800">
                <a:latin typeface="Times New Roman" panose="02020603050405020304"/>
                <a:ea typeface="Times New Roman" panose="02020603050405020304"/>
              </a:rPr>
              <a:t>(</a:t>
            </a:r>
            <a:r>
              <a:rPr lang="zh-CN" altLang="en-US" sz="2800">
                <a:latin typeface="Times New Roman" panose="02020603050405020304"/>
                <a:ea typeface="方正楷体_GB2312" panose="02000000000000000000" charset="-122"/>
              </a:rPr>
              <a:t>包括原文</a:t>
            </a:r>
            <a:r>
              <a:rPr lang="zh-CN" altLang="en-US" sz="2800">
                <a:effectLst>
                  <a:glow rad="139700">
                    <a:schemeClr val="accent5">
                      <a:satMod val="175000"/>
                      <a:alpha val="40000"/>
                    </a:schemeClr>
                  </a:glow>
                </a:effectLst>
                <a:latin typeface="Times New Roman" panose="02020603050405020304"/>
                <a:ea typeface="方正楷体_GB2312" panose="02000000000000000000" charset="-122"/>
              </a:rPr>
              <a:t>主题词和线索词</a:t>
            </a:r>
            <a:r>
              <a:rPr lang="en-US" altLang="zh-CN" sz="2800">
                <a:latin typeface="Times New Roman" panose="02020603050405020304"/>
                <a:ea typeface="Times New Roman" panose="02020603050405020304"/>
              </a:rPr>
              <a:t>)</a:t>
            </a:r>
            <a:r>
              <a:rPr lang="zh-CN" altLang="en-US" sz="2800">
                <a:latin typeface="Times New Roman" panose="02020603050405020304"/>
                <a:ea typeface="方正楷体_GB2312" panose="02000000000000000000" charset="-122"/>
              </a:rPr>
              <a:t>、首尾呼应，拔高主旨。</a:t>
            </a:r>
            <a:endParaRPr lang="zh-CN" altLang="en-US" sz="2800">
              <a:latin typeface="Times New Roman" panose="02020603050405020304"/>
              <a:ea typeface="方正楷体_GB2312" panose="02000000000000000000" charset="-122"/>
            </a:endParaRPr>
          </a:p>
          <a:p>
            <a:pPr marL="0" indent="0" algn="just" defTabSz="266700">
              <a:lnSpc>
                <a:spcPct val="100000"/>
              </a:lnSpc>
              <a:spcBef>
                <a:spcPct val="0"/>
              </a:spcBef>
              <a:spcAft>
                <a:spcPct val="0"/>
              </a:spcAft>
            </a:pPr>
            <a:r>
              <a:rPr lang="en-US" altLang="zh-CN" sz="2800">
                <a:solidFill>
                  <a:srgbClr val="0000FF"/>
                </a:solidFill>
                <a:latin typeface="Times New Roman" panose="02020603050405020304"/>
                <a:ea typeface="方正楷体_GB2312" panose="02000000000000000000" charset="-122"/>
              </a:rPr>
              <a:t> </a:t>
            </a:r>
            <a:endParaRPr lang="en-US" altLang="zh-CN" sz="2800">
              <a:solidFill>
                <a:srgbClr val="0000FF"/>
              </a:solidFill>
              <a:latin typeface="Times New Roman" panose="02020603050405020304"/>
              <a:ea typeface="方正楷体_GB2312" panose="02000000000000000000" charset="-122"/>
            </a:endParaRPr>
          </a:p>
          <a:p>
            <a:pPr marL="0" indent="0" algn="just" defTabSz="266700">
              <a:lnSpc>
                <a:spcPct val="100000"/>
              </a:lnSpc>
              <a:spcBef>
                <a:spcPct val="0"/>
              </a:spcBef>
              <a:spcAft>
                <a:spcPct val="0"/>
              </a:spcAft>
            </a:pPr>
            <a:endParaRPr lang="en-US" altLang="zh-CN" sz="2800" b="1" u="sng">
              <a:solidFill>
                <a:srgbClr val="0000FF"/>
              </a:solidFill>
              <a:latin typeface="Times New Roman" panose="02020603050405020304"/>
              <a:ea typeface="Times New Roman" panose="02020603050405020304"/>
            </a:endParaRPr>
          </a:p>
        </p:txBody>
      </p:sp>
      <p:sp>
        <p:nvSpPr>
          <p:cNvPr id="5" name="文本框 4"/>
          <p:cNvSpPr txBox="1"/>
          <p:nvPr/>
        </p:nvSpPr>
        <p:spPr>
          <a:xfrm>
            <a:off x="499745" y="2023745"/>
            <a:ext cx="10884535" cy="3538220"/>
          </a:xfrm>
          <a:prstGeom prst="rect">
            <a:avLst/>
          </a:prstGeom>
          <a:solidFill>
            <a:schemeClr val="bg2">
              <a:alpha val="40000"/>
            </a:schemeClr>
          </a:solidFill>
        </p:spPr>
        <p:txBody>
          <a:bodyPr wrap="square" rtlCol="0" anchor="t">
            <a:spAutoFit/>
          </a:bodyPr>
          <a:p>
            <a:pPr marL="0" indent="0" algn="just" defTabSz="266700">
              <a:lnSpc>
                <a:spcPct val="100000"/>
              </a:lnSpc>
              <a:spcBef>
                <a:spcPct val="0"/>
              </a:spcBef>
              <a:spcAft>
                <a:spcPct val="0"/>
              </a:spcAft>
            </a:pPr>
            <a:r>
              <a:rPr lang="zh-CN" altLang="en-US" sz="2800" b="1">
                <a:solidFill>
                  <a:srgbClr val="0000FF"/>
                </a:solidFill>
                <a:latin typeface="Times New Roman" panose="02020603050405020304"/>
                <a:ea typeface="方正楷体_GB2312" panose="02000000000000000000" charset="-122"/>
                <a:sym typeface="+mn-ea"/>
              </a:rPr>
              <a:t>首尾呼应之</a:t>
            </a:r>
            <a:r>
              <a:rPr lang="en-US" altLang="zh-CN" sz="2800" b="1">
                <a:solidFill>
                  <a:srgbClr val="0000FF"/>
                </a:solidFill>
                <a:latin typeface="Times New Roman" panose="02020603050405020304"/>
                <a:ea typeface="方正楷体_GB2312" panose="02000000000000000000" charset="-122"/>
                <a:sym typeface="+mn-ea"/>
              </a:rPr>
              <a:t> A. </a:t>
            </a:r>
            <a:r>
              <a:rPr lang="zh-CN" altLang="en-US" sz="2800">
                <a:effectLst>
                  <a:glow rad="139700">
                    <a:schemeClr val="accent5">
                      <a:satMod val="175000"/>
                      <a:alpha val="40000"/>
                    </a:schemeClr>
                  </a:glow>
                </a:effectLst>
                <a:latin typeface="Times New Roman" panose="02020603050405020304"/>
                <a:ea typeface="方正楷体_GB2312" panose="02000000000000000000" charset="-122"/>
                <a:sym typeface="+mn-ea"/>
              </a:rPr>
              <a:t>复现主题词</a:t>
            </a:r>
            <a:r>
              <a:rPr lang="zh-CN" altLang="en-US" sz="2800" b="1">
                <a:solidFill>
                  <a:srgbClr val="0000FF"/>
                </a:solidFill>
                <a:latin typeface="Times New Roman" panose="02020603050405020304"/>
                <a:ea typeface="方正楷体_GB2312" panose="02000000000000000000" charset="-122"/>
                <a:sym typeface="+mn-ea"/>
              </a:rPr>
              <a:t>进行</a:t>
            </a:r>
            <a:r>
              <a:rPr lang="zh-CN" altLang="en-US" sz="2800" b="1">
                <a:solidFill>
                  <a:srgbClr val="0000FF"/>
                </a:solidFill>
                <a:latin typeface="方正楷体_GB2312" panose="02000000000000000000" charset="-122"/>
                <a:ea typeface="方正楷体_GB2312" panose="02000000000000000000" charset="-122"/>
                <a:sym typeface="+mn-ea"/>
              </a:rPr>
              <a:t>呼应：</a:t>
            </a:r>
            <a:endParaRPr lang="zh-CN" altLang="en-US" sz="2800" b="1">
              <a:solidFill>
                <a:srgbClr val="0000FF"/>
              </a:solidFill>
              <a:latin typeface="方正楷体_GB2312" panose="02000000000000000000" charset="-122"/>
              <a:ea typeface="方正楷体_GB2312" panose="02000000000000000000" charset="-122"/>
              <a:sym typeface="+mn-ea"/>
            </a:endParaRPr>
          </a:p>
          <a:p>
            <a:pPr marL="0" indent="0" algn="just" defTabSz="266700">
              <a:lnSpc>
                <a:spcPct val="100000"/>
              </a:lnSpc>
              <a:spcBef>
                <a:spcPct val="0"/>
              </a:spcBef>
              <a:spcAft>
                <a:spcPct val="0"/>
              </a:spcAft>
            </a:pPr>
            <a:endParaRPr lang="zh-CN" altLang="en-US" sz="2800" b="1">
              <a:solidFill>
                <a:srgbClr val="0000FF"/>
              </a:solidFill>
              <a:latin typeface="方正楷体_GB2312" panose="02000000000000000000" charset="-122"/>
              <a:ea typeface="方正楷体_GB2312" panose="02000000000000000000" charset="-122"/>
            </a:endParaRPr>
          </a:p>
          <a:p>
            <a:pPr marL="0" indent="0" algn="just" defTabSz="266700">
              <a:lnSpc>
                <a:spcPct val="100000"/>
              </a:lnSpc>
              <a:spcBef>
                <a:spcPct val="0"/>
              </a:spcBef>
              <a:spcAft>
                <a:spcPct val="0"/>
              </a:spcAft>
            </a:pPr>
            <a:r>
              <a:rPr lang="zh-CN" altLang="en-US" sz="2800">
                <a:solidFill>
                  <a:srgbClr val="FF0000"/>
                </a:solidFill>
                <a:latin typeface="Times New Roman" panose="02020603050405020304"/>
                <a:ea typeface="方正楷体_GB2312" panose="02000000000000000000" charset="-122"/>
                <a:sym typeface="+mn-ea"/>
              </a:rPr>
              <a:t>例：</a:t>
            </a:r>
            <a:r>
              <a:rPr lang="en-US" altLang="zh-CN" sz="2800">
                <a:solidFill>
                  <a:srgbClr val="FF0000"/>
                </a:solidFill>
                <a:latin typeface="Times New Roman" panose="02020603050405020304"/>
                <a:ea typeface="方正楷体_GB2312" panose="02000000000000000000" charset="-122"/>
                <a:sym typeface="+mn-ea"/>
              </a:rPr>
              <a:t> 2018</a:t>
            </a:r>
            <a:r>
              <a:rPr lang="zh-CN" altLang="en-US" sz="2800">
                <a:solidFill>
                  <a:srgbClr val="FF0000"/>
                </a:solidFill>
                <a:latin typeface="方正楷体_GB2312" panose="02000000000000000000" charset="-122"/>
                <a:ea typeface="方正楷体_GB2312" panose="02000000000000000000" charset="-122"/>
                <a:sym typeface="+mn-ea"/>
              </a:rPr>
              <a:t>年</a:t>
            </a:r>
            <a:r>
              <a:rPr lang="en-US" altLang="zh-CN" sz="2800">
                <a:solidFill>
                  <a:srgbClr val="FF0000"/>
                </a:solidFill>
                <a:latin typeface="Times New Roman" panose="02020603050405020304"/>
                <a:ea typeface="方正楷体_GB2312" panose="02000000000000000000" charset="-122"/>
                <a:sym typeface="+mn-ea"/>
              </a:rPr>
              <a:t>6</a:t>
            </a:r>
            <a:r>
              <a:rPr lang="zh-CN" altLang="en-US" sz="2800">
                <a:solidFill>
                  <a:srgbClr val="FF0000"/>
                </a:solidFill>
                <a:latin typeface="方正楷体_GB2312" panose="02000000000000000000" charset="-122"/>
                <a:ea typeface="方正楷体_GB2312" panose="02000000000000000000" charset="-122"/>
                <a:sym typeface="+mn-ea"/>
              </a:rPr>
              <a:t>月浙江高考</a:t>
            </a:r>
            <a:endParaRPr lang="zh-CN" altLang="en-US" sz="2800">
              <a:solidFill>
                <a:srgbClr val="FF0000"/>
              </a:solidFill>
              <a:latin typeface="方正楷体_GB2312" panose="02000000000000000000" charset="-122"/>
              <a:ea typeface="方正楷体_GB2312" panose="02000000000000000000" charset="-122"/>
            </a:endParaRPr>
          </a:p>
          <a:p>
            <a:pPr marL="0" indent="0" algn="just" defTabSz="266700">
              <a:lnSpc>
                <a:spcPct val="100000"/>
              </a:lnSpc>
              <a:spcBef>
                <a:spcPct val="0"/>
              </a:spcBef>
              <a:spcAft>
                <a:spcPct val="0"/>
              </a:spcAft>
            </a:pPr>
            <a:r>
              <a:rPr lang="zh-CN" altLang="en-US" sz="2800">
                <a:effectLst>
                  <a:glow rad="139700">
                    <a:schemeClr val="accent5">
                      <a:satMod val="175000"/>
                      <a:alpha val="40000"/>
                    </a:schemeClr>
                  </a:glow>
                </a:effectLst>
                <a:latin typeface="Times New Roman" panose="02020603050405020304"/>
                <a:ea typeface="方正楷体_GB2312" panose="02000000000000000000" charset="-122"/>
                <a:sym typeface="+mn-ea"/>
              </a:rPr>
              <a:t>头：</a:t>
            </a:r>
            <a:r>
              <a:rPr lang="en-US" altLang="zh-CN" sz="2800">
                <a:latin typeface="Times New Roman" panose="02020603050405020304"/>
                <a:ea typeface="方正楷体_GB2312" panose="02000000000000000000" charset="-122"/>
                <a:sym typeface="+mn-ea"/>
              </a:rPr>
              <a:t>It was summer, and my dad wanted to treat me to a</a:t>
            </a:r>
            <a:r>
              <a:rPr lang="en-US" altLang="zh-CN" sz="2800" b="1" u="sng">
                <a:latin typeface="Times New Roman" panose="02020603050405020304"/>
                <a:ea typeface="方正楷体_GB2312" panose="02000000000000000000" charset="-122"/>
                <a:sym typeface="+mn-ea"/>
              </a:rPr>
              <a:t> </a:t>
            </a:r>
            <a:r>
              <a:rPr lang="en-US" altLang="zh-CN" sz="2800" b="1" u="sng">
                <a:solidFill>
                  <a:schemeClr val="tx1"/>
                </a:solidFill>
                <a:effectLst>
                  <a:glow rad="101600">
                    <a:schemeClr val="accent6">
                      <a:satMod val="175000"/>
                      <a:alpha val="40000"/>
                    </a:schemeClr>
                  </a:glow>
                </a:effectLst>
                <a:latin typeface="Times New Roman" panose="02020603050405020304"/>
                <a:ea typeface="方正楷体_GB2312" panose="02000000000000000000" charset="-122"/>
                <a:sym typeface="+mn-ea"/>
              </a:rPr>
              <a:t>vacation</a:t>
            </a:r>
            <a:r>
              <a:rPr lang="en-US" altLang="zh-CN" sz="2800">
                <a:solidFill>
                  <a:srgbClr val="0000FF"/>
                </a:solidFill>
                <a:latin typeface="Times New Roman" panose="02020603050405020304"/>
                <a:ea typeface="方正楷体_GB2312" panose="02000000000000000000" charset="-122"/>
                <a:sym typeface="+mn-ea"/>
              </a:rPr>
              <a:t> </a:t>
            </a:r>
            <a:r>
              <a:rPr lang="en-US" altLang="zh-CN" sz="2800">
                <a:latin typeface="Times New Roman" panose="02020603050405020304"/>
                <a:ea typeface="方正楷体_GB2312" panose="02000000000000000000" charset="-122"/>
                <a:sym typeface="+mn-ea"/>
              </a:rPr>
              <a:t>like </a:t>
            </a:r>
            <a:endParaRPr lang="en-US" altLang="zh-CN" sz="2800">
              <a:latin typeface="Times New Roman" panose="02020603050405020304"/>
              <a:ea typeface="方正楷体_GB2312" panose="02000000000000000000" charset="-122"/>
              <a:sym typeface="+mn-ea"/>
            </a:endParaRPr>
          </a:p>
          <a:p>
            <a:pPr marL="0" indent="0" algn="just" defTabSz="266700">
              <a:lnSpc>
                <a:spcPct val="100000"/>
              </a:lnSpc>
              <a:spcBef>
                <a:spcPct val="0"/>
              </a:spcBef>
              <a:spcAft>
                <a:spcPct val="0"/>
              </a:spcAft>
            </a:pPr>
            <a:r>
              <a:rPr lang="en-US" altLang="zh-CN" sz="2800">
                <a:latin typeface="Times New Roman" panose="02020603050405020304"/>
                <a:ea typeface="方正楷体_GB2312" panose="02000000000000000000" charset="-122"/>
                <a:sym typeface="+mn-ea"/>
              </a:rPr>
              <a:t>        never before. He decided to take me on a trip to the Wild West.</a:t>
            </a:r>
            <a:endParaRPr lang="en-US" altLang="zh-CN" sz="2800">
              <a:latin typeface="Times New Roman" panose="02020603050405020304"/>
              <a:ea typeface="方正楷体_GB2312" panose="02000000000000000000" charset="-122"/>
              <a:sym typeface="+mn-ea"/>
            </a:endParaRPr>
          </a:p>
          <a:p>
            <a:pPr marL="0" indent="0" algn="just" defTabSz="266700">
              <a:lnSpc>
                <a:spcPct val="100000"/>
              </a:lnSpc>
              <a:spcBef>
                <a:spcPct val="0"/>
              </a:spcBef>
              <a:spcAft>
                <a:spcPct val="0"/>
              </a:spcAft>
            </a:pPr>
            <a:endParaRPr lang="en-US" altLang="zh-CN" sz="2800">
              <a:latin typeface="Times New Roman" panose="02020603050405020304"/>
              <a:ea typeface="方正楷体_GB2312" panose="02000000000000000000" charset="-122"/>
            </a:endParaRPr>
          </a:p>
          <a:p>
            <a:pPr marL="0" indent="0" algn="just" defTabSz="266700">
              <a:lnSpc>
                <a:spcPct val="100000"/>
              </a:lnSpc>
              <a:spcBef>
                <a:spcPct val="0"/>
              </a:spcBef>
              <a:spcAft>
                <a:spcPct val="0"/>
              </a:spcAft>
            </a:pPr>
            <a:r>
              <a:rPr lang="zh-CN" altLang="en-US" sz="2800">
                <a:effectLst>
                  <a:glow rad="139700">
                    <a:schemeClr val="accent5">
                      <a:satMod val="175000"/>
                      <a:alpha val="40000"/>
                    </a:schemeClr>
                  </a:glow>
                </a:effectLst>
                <a:latin typeface="Times New Roman" panose="02020603050405020304"/>
                <a:ea typeface="方正楷体_GB2312" panose="02000000000000000000" charset="-122"/>
                <a:sym typeface="+mn-ea"/>
              </a:rPr>
              <a:t>尾：</a:t>
            </a:r>
            <a:r>
              <a:rPr lang="en-US" altLang="zh-CN" sz="2800">
                <a:latin typeface="Times New Roman" panose="02020603050405020304"/>
                <a:ea typeface="方正楷体_GB2312" panose="02000000000000000000" charset="-122"/>
                <a:sym typeface="+mn-ea"/>
              </a:rPr>
              <a:t>Before long, we caught sight of the lights in the distance. We knew </a:t>
            </a:r>
            <a:endParaRPr lang="en-US" altLang="zh-CN" sz="2800">
              <a:latin typeface="Times New Roman" panose="02020603050405020304"/>
              <a:ea typeface="方正楷体_GB2312" panose="02000000000000000000" charset="-122"/>
              <a:sym typeface="+mn-ea"/>
            </a:endParaRPr>
          </a:p>
          <a:p>
            <a:pPr marL="0" indent="0" algn="just" defTabSz="266700">
              <a:lnSpc>
                <a:spcPct val="100000"/>
              </a:lnSpc>
              <a:spcBef>
                <a:spcPct val="0"/>
              </a:spcBef>
              <a:spcAft>
                <a:spcPct val="0"/>
              </a:spcAft>
            </a:pPr>
            <a:r>
              <a:rPr lang="en-US" altLang="zh-CN" sz="2800">
                <a:latin typeface="Times New Roman" panose="02020603050405020304"/>
                <a:ea typeface="方正楷体_GB2312" panose="02000000000000000000" charset="-122"/>
                <a:sym typeface="+mn-ea"/>
              </a:rPr>
              <a:t>        we were safe.</a:t>
            </a:r>
            <a:r>
              <a:rPr lang="en-US" altLang="zh-CN" sz="2800">
                <a:solidFill>
                  <a:srgbClr val="0000FF"/>
                </a:solidFill>
                <a:latin typeface="Times New Roman" panose="02020603050405020304"/>
                <a:ea typeface="方正楷体_GB2312" panose="02000000000000000000" charset="-122"/>
                <a:sym typeface="+mn-ea"/>
              </a:rPr>
              <a:t>What a thrilling</a:t>
            </a:r>
            <a:r>
              <a:rPr lang="en-US" altLang="zh-CN" sz="2800" b="1" u="sng">
                <a:effectLst>
                  <a:glow rad="101600">
                    <a:schemeClr val="accent6">
                      <a:satMod val="175000"/>
                      <a:alpha val="40000"/>
                    </a:schemeClr>
                  </a:glow>
                </a:effectLst>
                <a:latin typeface="Times New Roman" panose="02020603050405020304"/>
                <a:ea typeface="方正楷体_GB2312" panose="02000000000000000000" charset="-122"/>
                <a:sym typeface="+mn-ea"/>
              </a:rPr>
              <a:t> vacation</a:t>
            </a:r>
            <a:r>
              <a:rPr lang="en-US" altLang="zh-CN" sz="2800">
                <a:solidFill>
                  <a:srgbClr val="0000FF"/>
                </a:solidFill>
                <a:latin typeface="Times New Roman" panose="02020603050405020304"/>
                <a:ea typeface="方正楷体_GB2312" panose="02000000000000000000" charset="-122"/>
                <a:sym typeface="+mn-ea"/>
              </a:rPr>
              <a:t>, like never before, we had!  </a:t>
            </a:r>
            <a:endParaRPr lang="en-US" altLang="zh-CN" sz="2800">
              <a:solidFill>
                <a:srgbClr val="0000FF"/>
              </a:solidFill>
              <a:latin typeface="Times New Roman" panose="02020603050405020304"/>
              <a:ea typeface="方正楷体_GB2312" panose="02000000000000000000" charset="-122"/>
              <a:sym typeface="+mn-ea"/>
            </a:endParaRPr>
          </a:p>
        </p:txBody>
      </p:sp>
      <p:pic>
        <p:nvPicPr>
          <p:cNvPr id="5124" name="图片 6" descr="logo横版 png"/>
          <p:cNvPicPr>
            <a:picLocks noChangeAspect="1"/>
          </p:cNvPicPr>
          <p:nvPr userDrawn="1"/>
        </p:nvPicPr>
        <p:blipFill>
          <a:blip r:embed="rId1"/>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35" y="0"/>
            <a:ext cx="12192635" cy="6858635"/>
          </a:xfrm>
          <a:prstGeom prst="rect">
            <a:avLst/>
          </a:prstGeom>
          <a:solidFill>
            <a:srgbClr val="5C64F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nvSpPr>
        <p:spPr>
          <a:xfrm>
            <a:off x="231775" y="230505"/>
            <a:ext cx="11755120" cy="6433820"/>
          </a:xfrm>
          <a:prstGeom prst="roundRect">
            <a:avLst>
              <a:gd name="adj" fmla="val 1001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nvSpPr>
        <p:spPr>
          <a:xfrm>
            <a:off x="347345" y="429895"/>
            <a:ext cx="11542395" cy="6554470"/>
          </a:xfrm>
          <a:prstGeom prst="rect">
            <a:avLst/>
          </a:prstGeom>
        </p:spPr>
        <p:txBody>
          <a:bodyPr wrap="square">
            <a:spAutoFit/>
          </a:bodyPr>
          <a:p>
            <a:pPr marL="0" indent="0" algn="just" defTabSz="266700">
              <a:lnSpc>
                <a:spcPct val="100000"/>
              </a:lnSpc>
              <a:spcBef>
                <a:spcPct val="0"/>
              </a:spcBef>
              <a:spcAft>
                <a:spcPct val="0"/>
              </a:spcAft>
            </a:pPr>
            <a:r>
              <a:rPr lang="zh-CN" altLang="en-US" sz="2800" b="1">
                <a:solidFill>
                  <a:srgbClr val="0000FF"/>
                </a:solidFill>
                <a:latin typeface="Times New Roman" panose="02020603050405020304"/>
                <a:ea typeface="方正楷体_GB2312" panose="02000000000000000000" charset="-122"/>
              </a:rPr>
              <a:t>B.</a:t>
            </a:r>
            <a:r>
              <a:rPr lang="zh-CN" altLang="en-US" sz="2800">
                <a:effectLst>
                  <a:glow rad="139700">
                    <a:schemeClr val="accent5">
                      <a:satMod val="175000"/>
                      <a:alpha val="40000"/>
                    </a:schemeClr>
                  </a:glow>
                </a:effectLst>
                <a:latin typeface="Times New Roman" panose="02020603050405020304"/>
                <a:ea typeface="方正楷体_GB2312" panose="02000000000000000000" charset="-122"/>
              </a:rPr>
              <a:t>复现/重新诠释线索词</a:t>
            </a:r>
            <a:r>
              <a:rPr lang="zh-CN" altLang="en-US" sz="2800" b="1">
                <a:solidFill>
                  <a:srgbClr val="0000FF"/>
                </a:solidFill>
                <a:latin typeface="Times New Roman" panose="02020603050405020304"/>
                <a:ea typeface="方正楷体_GB2312" panose="02000000000000000000" charset="-122"/>
              </a:rPr>
              <a:t>呼应：</a:t>
            </a:r>
            <a:endParaRPr lang="zh-CN" altLang="en-US" sz="2800" b="1">
              <a:solidFill>
                <a:srgbClr val="0000FF"/>
              </a:solidFill>
              <a:latin typeface="Times New Roman" panose="02020603050405020304"/>
              <a:ea typeface="方正楷体_GB2312" panose="02000000000000000000" charset="-122"/>
            </a:endParaRPr>
          </a:p>
          <a:p>
            <a:pPr marL="0" indent="0" algn="just" defTabSz="266700">
              <a:lnSpc>
                <a:spcPct val="100000"/>
              </a:lnSpc>
              <a:spcBef>
                <a:spcPct val="0"/>
              </a:spcBef>
              <a:spcAft>
                <a:spcPct val="0"/>
              </a:spcAft>
            </a:pPr>
            <a:r>
              <a:rPr lang="en-US" altLang="zh-CN" sz="2800">
                <a:solidFill>
                  <a:srgbClr val="FF0000"/>
                </a:solidFill>
                <a:latin typeface="Times New Roman" panose="02020603050405020304"/>
                <a:ea typeface="方正楷体_GB2312" panose="02000000000000000000" charset="-122"/>
              </a:rPr>
              <a:t>1. 2021年6月浙江高考</a:t>
            </a:r>
            <a:endParaRPr lang="en-US" altLang="zh-CN" sz="2800">
              <a:solidFill>
                <a:srgbClr val="FF0000"/>
              </a:solidFill>
              <a:latin typeface="Times New Roman" panose="02020603050405020304"/>
              <a:ea typeface="方正楷体_GB2312" panose="02000000000000000000" charset="-122"/>
            </a:endParaRPr>
          </a:p>
          <a:p>
            <a:pPr marL="0" indent="0" algn="just" defTabSz="266700">
              <a:lnSpc>
                <a:spcPct val="100000"/>
              </a:lnSpc>
              <a:spcBef>
                <a:spcPct val="0"/>
              </a:spcBef>
              <a:spcAft>
                <a:spcPct val="0"/>
              </a:spcAft>
            </a:pPr>
            <a:r>
              <a:rPr lang="zh-CN" altLang="en-US" sz="2800">
                <a:effectLst>
                  <a:glow rad="139700">
                    <a:schemeClr val="accent5">
                      <a:satMod val="175000"/>
                      <a:alpha val="40000"/>
                    </a:schemeClr>
                  </a:glow>
                </a:effectLst>
                <a:latin typeface="Times New Roman" panose="02020603050405020304"/>
                <a:ea typeface="方正楷体_GB2312" panose="02000000000000000000" charset="-122"/>
              </a:rPr>
              <a:t>头：</a:t>
            </a:r>
            <a:r>
              <a:rPr lang="en-US" altLang="zh-CN" sz="2400">
                <a:latin typeface="Times New Roman" panose="02020603050405020304"/>
                <a:ea typeface="方正楷体_GB2312" panose="02000000000000000000" charset="-122"/>
              </a:rPr>
              <a:t>My dad, George, only had an eighth grade education. A quiet man, he</a:t>
            </a:r>
            <a:r>
              <a:rPr lang="en-US" altLang="zh-CN" sz="2800" b="1" u="sng">
                <a:latin typeface="Times New Roman" panose="02020603050405020304"/>
                <a:ea typeface="方正楷体_GB2312" panose="02000000000000000000" charset="-122"/>
              </a:rPr>
              <a:t> </a:t>
            </a:r>
            <a:r>
              <a:rPr lang="en-US" altLang="zh-CN" sz="2800" b="1" u="sng">
                <a:solidFill>
                  <a:srgbClr val="0000FF"/>
                </a:solidFill>
                <a:latin typeface="Times New Roman" panose="02020603050405020304"/>
                <a:ea typeface="方正楷体_GB2312" panose="02000000000000000000" charset="-122"/>
              </a:rPr>
              <a:t>didn’t understand my world</a:t>
            </a:r>
            <a:r>
              <a:rPr lang="en-US" altLang="zh-CN" sz="2800">
                <a:solidFill>
                  <a:srgbClr val="0000FF"/>
                </a:solidFill>
                <a:latin typeface="Times New Roman" panose="02020603050405020304"/>
                <a:ea typeface="方正楷体_GB2312" panose="02000000000000000000" charset="-122"/>
              </a:rPr>
              <a:t> </a:t>
            </a:r>
            <a:r>
              <a:rPr lang="en-US" altLang="zh-CN" sz="2800">
                <a:latin typeface="Times New Roman" panose="02020603050405020304"/>
                <a:ea typeface="方正楷体_GB2312" panose="02000000000000000000" charset="-122"/>
              </a:rPr>
              <a:t>of school activities. From age 14, he worked. And his dad, Albert, took the money my dad earned and used it to pay family expenses. </a:t>
            </a:r>
            <a:r>
              <a:rPr lang="zh-CN" altLang="en-US" sz="2800">
                <a:latin typeface="Times New Roman" panose="02020603050405020304"/>
                <a:ea typeface="方正楷体_GB2312" panose="02000000000000000000" charset="-122"/>
              </a:rPr>
              <a:t>（认为爸爸不理解我和我的世界）</a:t>
            </a:r>
            <a:endParaRPr lang="zh-CN" altLang="en-US" sz="2800">
              <a:latin typeface="Times New Roman" panose="02020603050405020304"/>
              <a:ea typeface="方正楷体_GB2312" panose="02000000000000000000" charset="-122"/>
            </a:endParaRPr>
          </a:p>
          <a:p>
            <a:pPr marL="0" indent="0" algn="just" defTabSz="266700">
              <a:lnSpc>
                <a:spcPct val="100000"/>
              </a:lnSpc>
              <a:spcBef>
                <a:spcPct val="0"/>
              </a:spcBef>
              <a:spcAft>
                <a:spcPct val="0"/>
              </a:spcAft>
            </a:pPr>
            <a:r>
              <a:rPr lang="en-US" altLang="zh-CN" sz="2800">
                <a:latin typeface="Times New Roman" panose="02020603050405020304"/>
                <a:ea typeface="方正楷体_GB2312" panose="02000000000000000000" charset="-122"/>
              </a:rPr>
              <a:t>I didn’t really understand his world either</a:t>
            </a:r>
            <a:r>
              <a:rPr lang="zh-CN" altLang="en-US" sz="2800">
                <a:latin typeface="方正楷体_GB2312" panose="02000000000000000000" charset="-122"/>
                <a:ea typeface="方正楷体_GB2312" panose="02000000000000000000" charset="-122"/>
              </a:rPr>
              <a:t>： </a:t>
            </a:r>
            <a:r>
              <a:rPr lang="en-US" altLang="zh-CN" sz="2800">
                <a:latin typeface="Times New Roman" panose="02020603050405020304"/>
                <a:ea typeface="方正楷体_GB2312" panose="02000000000000000000" charset="-122"/>
              </a:rPr>
              <a:t>He was a livestock trucker, and I thought that</a:t>
            </a:r>
            <a:r>
              <a:rPr lang="en-US" altLang="zh-CN" sz="2800" b="1" u="sng">
                <a:solidFill>
                  <a:srgbClr val="0000FF"/>
                </a:solidFill>
                <a:latin typeface="Times New Roman" panose="02020603050405020304"/>
                <a:ea typeface="方正楷体_GB2312" panose="02000000000000000000" charset="-122"/>
              </a:rPr>
              <a:t> I would</a:t>
            </a:r>
            <a:r>
              <a:rPr lang="en-US" altLang="zh-CN" sz="2800" b="1" u="sng">
                <a:effectLst>
                  <a:glow rad="101600">
                    <a:schemeClr val="accent6">
                      <a:satMod val="175000"/>
                      <a:alpha val="40000"/>
                    </a:schemeClr>
                  </a:glow>
                </a:effectLst>
                <a:latin typeface="Times New Roman" panose="02020603050405020304"/>
                <a:ea typeface="方正楷体_GB2312" panose="02000000000000000000" charset="-122"/>
              </a:rPr>
              <a:t> surpass（超越）</a:t>
            </a:r>
            <a:r>
              <a:rPr lang="en-US" altLang="zh-CN" sz="2800" b="1" u="sng">
                <a:solidFill>
                  <a:srgbClr val="0000FF"/>
                </a:solidFill>
                <a:latin typeface="Times New Roman" panose="02020603050405020304"/>
                <a:ea typeface="方正楷体_GB2312" panose="02000000000000000000" charset="-122"/>
              </a:rPr>
              <a:t> anything he had accomplished by the time I walked across the stage at high school graduation</a:t>
            </a:r>
            <a:r>
              <a:rPr lang="en-US" altLang="zh-CN" sz="2800">
                <a:latin typeface="Times New Roman" panose="02020603050405020304"/>
                <a:ea typeface="方正楷体_GB2312" panose="02000000000000000000" charset="-122"/>
              </a:rPr>
              <a:t>. </a:t>
            </a:r>
            <a:r>
              <a:rPr lang="zh-CN" altLang="en-US" sz="2800">
                <a:latin typeface="Times New Roman" panose="02020603050405020304"/>
                <a:ea typeface="方正楷体_GB2312" panose="02000000000000000000" charset="-122"/>
              </a:rPr>
              <a:t>（认为可以超越爸爸的所有成就）</a:t>
            </a:r>
            <a:endParaRPr lang="zh-CN" altLang="en-US" sz="2800">
              <a:latin typeface="Times New Roman" panose="02020603050405020304"/>
              <a:ea typeface="方正楷体_GB2312" panose="02000000000000000000" charset="-122"/>
            </a:endParaRPr>
          </a:p>
          <a:p>
            <a:pPr marL="0" indent="0" algn="just" defTabSz="266700">
              <a:lnSpc>
                <a:spcPct val="100000"/>
              </a:lnSpc>
              <a:spcBef>
                <a:spcPct val="0"/>
              </a:spcBef>
              <a:spcAft>
                <a:spcPct val="0"/>
              </a:spcAft>
            </a:pPr>
            <a:endParaRPr lang="zh-CN" altLang="en-US" sz="2800">
              <a:latin typeface="Times New Roman" panose="02020603050405020304"/>
              <a:ea typeface="方正楷体_GB2312" panose="02000000000000000000" charset="-122"/>
            </a:endParaRPr>
          </a:p>
          <a:p>
            <a:pPr marL="0" indent="0" algn="just" defTabSz="266700">
              <a:lnSpc>
                <a:spcPct val="100000"/>
              </a:lnSpc>
              <a:spcBef>
                <a:spcPct val="0"/>
              </a:spcBef>
              <a:spcAft>
                <a:spcPct val="0"/>
              </a:spcAft>
            </a:pPr>
            <a:r>
              <a:rPr lang="zh-CN" altLang="en-US" sz="2800">
                <a:effectLst>
                  <a:glow rad="139700">
                    <a:schemeClr val="accent5">
                      <a:satMod val="175000"/>
                      <a:alpha val="40000"/>
                    </a:schemeClr>
                  </a:glow>
                </a:effectLst>
                <a:latin typeface="Times New Roman" panose="02020603050405020304"/>
                <a:ea typeface="方正楷体_GB2312" panose="02000000000000000000" charset="-122"/>
              </a:rPr>
              <a:t>尾：</a:t>
            </a:r>
            <a:r>
              <a:rPr lang="en-US" altLang="zh-CN" sz="2800">
                <a:latin typeface="Times New Roman" panose="02020603050405020304"/>
                <a:ea typeface="Times New Roman" panose="02020603050405020304"/>
              </a:rPr>
              <a:t>At exactly that moment, I realized why my father let me have the money-</a:t>
            </a:r>
            <a:r>
              <a:rPr lang="en-US" altLang="zh-CN" sz="2800" b="1" u="sng">
                <a:solidFill>
                  <a:srgbClr val="0000FF"/>
                </a:solidFill>
                <a:latin typeface="Times New Roman" panose="02020603050405020304"/>
                <a:ea typeface="Times New Roman" panose="02020603050405020304"/>
              </a:rPr>
              <a:t>it was his expectation for my future, his encouragement and quiet love. And that was something I might never</a:t>
            </a:r>
            <a:r>
              <a:rPr lang="en-US" altLang="zh-CN" sz="2800" b="1" u="sng">
                <a:effectLst>
                  <a:glow rad="101600">
                    <a:schemeClr val="accent6">
                      <a:satMod val="175000"/>
                      <a:alpha val="40000"/>
                    </a:schemeClr>
                  </a:glow>
                </a:effectLst>
                <a:latin typeface="Times New Roman" panose="02020603050405020304"/>
                <a:ea typeface="方正楷体_GB2312" panose="02000000000000000000" charset="-122"/>
              </a:rPr>
              <a:t> surpass</a:t>
            </a:r>
            <a:r>
              <a:rPr lang="en-US" altLang="zh-CN" sz="2800" b="1" u="sng">
                <a:solidFill>
                  <a:srgbClr val="0000FF"/>
                </a:solidFill>
                <a:latin typeface="Times New Roman" panose="02020603050405020304"/>
                <a:ea typeface="Times New Roman" panose="02020603050405020304"/>
              </a:rPr>
              <a:t>.</a:t>
            </a:r>
            <a:endParaRPr lang="en-US" altLang="zh-CN" sz="2800" b="1" u="sng">
              <a:solidFill>
                <a:srgbClr val="0000FF"/>
              </a:solidFill>
              <a:latin typeface="Times New Roman" panose="02020603050405020304"/>
              <a:ea typeface="Times New Roman" panose="02020603050405020304"/>
            </a:endParaRPr>
          </a:p>
          <a:p>
            <a:pPr marL="0" indent="0" algn="just" defTabSz="266700">
              <a:lnSpc>
                <a:spcPct val="100000"/>
              </a:lnSpc>
              <a:spcBef>
                <a:spcPct val="0"/>
              </a:spcBef>
              <a:spcAft>
                <a:spcPct val="0"/>
              </a:spcAft>
            </a:pPr>
            <a:endParaRPr lang="en-US" altLang="zh-CN" sz="2800" b="0">
              <a:latin typeface="Times New Roman" panose="02020603050405020304"/>
              <a:ea typeface="方正楷体_GB2312" panose="02000000000000000000" charset="-122"/>
            </a:endParaRPr>
          </a:p>
        </p:txBody>
      </p:sp>
      <p:pic>
        <p:nvPicPr>
          <p:cNvPr id="5124" name="图片 6" descr="logo横版 png"/>
          <p:cNvPicPr>
            <a:picLocks noChangeAspect="1"/>
          </p:cNvPicPr>
          <p:nvPr userDrawn="1"/>
        </p:nvPicPr>
        <p:blipFill>
          <a:blip r:embed="rId1"/>
          <a:stretch>
            <a:fillRect/>
          </a:stretch>
        </p:blipFill>
        <p:spPr>
          <a:xfrm>
            <a:off x="11477625" y="82550"/>
            <a:ext cx="608013" cy="642938"/>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35" y="0"/>
            <a:ext cx="12192635" cy="6858635"/>
          </a:xfrm>
          <a:prstGeom prst="rect">
            <a:avLst/>
          </a:prstGeom>
          <a:solidFill>
            <a:srgbClr val="5C64F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nvSpPr>
        <p:spPr>
          <a:xfrm>
            <a:off x="231775" y="230505"/>
            <a:ext cx="11755120" cy="6433820"/>
          </a:xfrm>
          <a:prstGeom prst="roundRect">
            <a:avLst>
              <a:gd name="adj" fmla="val 1001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nvSpPr>
        <p:spPr>
          <a:xfrm>
            <a:off x="333375" y="295275"/>
            <a:ext cx="11524615" cy="6985635"/>
          </a:xfrm>
          <a:prstGeom prst="rect">
            <a:avLst/>
          </a:prstGeom>
        </p:spPr>
        <p:txBody>
          <a:bodyPr wrap="square">
            <a:spAutoFit/>
          </a:bodyPr>
          <a:p>
            <a:pPr marL="0" indent="0" algn="just" defTabSz="266700">
              <a:lnSpc>
                <a:spcPct val="100000"/>
              </a:lnSpc>
              <a:spcBef>
                <a:spcPct val="0"/>
              </a:spcBef>
              <a:spcAft>
                <a:spcPct val="0"/>
              </a:spcAft>
            </a:pPr>
            <a:r>
              <a:rPr lang="zh-CN" altLang="en-US" sz="2800" b="1">
                <a:solidFill>
                  <a:srgbClr val="FF0000"/>
                </a:solidFill>
                <a:latin typeface="Times New Roman" panose="02020603050405020304"/>
                <a:ea typeface="方正楷体_GB2312" panose="02000000000000000000" charset="-122"/>
              </a:rPr>
              <a:t>2.2021年1月浙江省新高考读后续写</a:t>
            </a:r>
            <a:endParaRPr lang="zh-CN" altLang="en-US" sz="2800" b="1">
              <a:solidFill>
                <a:srgbClr val="FF0000"/>
              </a:solidFill>
              <a:latin typeface="Times New Roman" panose="02020603050405020304"/>
              <a:ea typeface="方正楷体_GB2312" panose="02000000000000000000" charset="-122"/>
            </a:endParaRPr>
          </a:p>
          <a:p>
            <a:pPr marL="0" indent="0" algn="just" defTabSz="266700">
              <a:lnSpc>
                <a:spcPct val="100000"/>
              </a:lnSpc>
              <a:spcBef>
                <a:spcPct val="0"/>
              </a:spcBef>
              <a:spcAft>
                <a:spcPct val="0"/>
              </a:spcAft>
            </a:pPr>
            <a:r>
              <a:rPr lang="zh-CN" altLang="en-US" sz="2800" b="1">
                <a:solidFill>
                  <a:srgbClr val="0000FF"/>
                </a:solidFill>
                <a:latin typeface="Times New Roman" panose="02020603050405020304"/>
                <a:ea typeface="方正楷体_GB2312" panose="02000000000000000000" charset="-122"/>
              </a:rPr>
              <a:t>头：</a:t>
            </a:r>
            <a:r>
              <a:rPr lang="en-US" altLang="zh-CN" sz="2800" b="0">
                <a:latin typeface="Times New Roman" panose="02020603050405020304"/>
                <a:ea typeface="Times New Roman" panose="02020603050405020304"/>
              </a:rPr>
              <a:t>Pumpkin(</a:t>
            </a:r>
            <a:r>
              <a:rPr lang="zh-CN" altLang="en-US" sz="2800" b="0">
                <a:latin typeface="Times New Roman" panose="02020603050405020304"/>
                <a:ea typeface="方正楷体_GB2312" panose="02000000000000000000" charset="-122"/>
              </a:rPr>
              <a:t>南瓜）</a:t>
            </a:r>
            <a:r>
              <a:rPr lang="en-US" altLang="zh-CN" sz="2800" b="0">
                <a:latin typeface="Times New Roman" panose="02020603050405020304"/>
                <a:ea typeface="Times New Roman" panose="02020603050405020304"/>
              </a:rPr>
              <a:t>carving at </a:t>
            </a:r>
            <a:r>
              <a:rPr lang="en-US" altLang="zh-CN" sz="2800" b="1" u="sng">
                <a:effectLst>
                  <a:glow rad="101600">
                    <a:schemeClr val="accent6">
                      <a:satMod val="175000"/>
                      <a:alpha val="40000"/>
                    </a:schemeClr>
                  </a:glow>
                </a:effectLst>
                <a:latin typeface="Times New Roman" panose="02020603050405020304"/>
                <a:ea typeface="方正楷体_GB2312" panose="02000000000000000000" charset="-122"/>
              </a:rPr>
              <a:t>Halloween</a:t>
            </a:r>
            <a:r>
              <a:rPr lang="en-US" altLang="zh-CN" sz="2800" b="0">
                <a:latin typeface="Times New Roman" panose="02020603050405020304"/>
                <a:ea typeface="方正楷体_GB2312" panose="02000000000000000000" charset="-122"/>
              </a:rPr>
              <a:t> </a:t>
            </a:r>
            <a:r>
              <a:rPr lang="en-US" altLang="zh-CN" sz="2800" b="0">
                <a:latin typeface="Times New Roman" panose="02020603050405020304"/>
                <a:ea typeface="Times New Roman" panose="02020603050405020304"/>
              </a:rPr>
              <a:t>is a family tradition.</a:t>
            </a:r>
            <a:endParaRPr lang="en-US" altLang="zh-CN" sz="2800" b="0">
              <a:latin typeface="Times New Roman" panose="02020603050405020304"/>
              <a:ea typeface="Times New Roman" panose="02020603050405020304"/>
            </a:endParaRPr>
          </a:p>
          <a:p>
            <a:pPr marL="0" indent="0" algn="just" defTabSz="266700">
              <a:lnSpc>
                <a:spcPct val="100000"/>
              </a:lnSpc>
              <a:spcBef>
                <a:spcPct val="0"/>
              </a:spcBef>
              <a:spcAft>
                <a:spcPct val="0"/>
              </a:spcAft>
            </a:pPr>
            <a:r>
              <a:rPr lang="zh-CN" altLang="en-US" sz="2800" b="1">
                <a:solidFill>
                  <a:srgbClr val="0000FF"/>
                </a:solidFill>
                <a:latin typeface="Times New Roman" panose="02020603050405020304"/>
                <a:ea typeface="方正楷体_GB2312" panose="02000000000000000000" charset="-122"/>
              </a:rPr>
              <a:t>尾：</a:t>
            </a:r>
            <a:r>
              <a:rPr lang="en-US" altLang="zh-CN" sz="2800" b="0">
                <a:latin typeface="Times New Roman" panose="02020603050405020304"/>
                <a:ea typeface="Times New Roman" panose="02020603050405020304"/>
              </a:rPr>
              <a:t>Thanks to Mom,the video turned out to be a reminder,</a:t>
            </a:r>
            <a:r>
              <a:rPr lang="en-US" altLang="zh-CN" sz="2800" b="1" u="sng">
                <a:solidFill>
                  <a:srgbClr val="0000FF"/>
                </a:solidFill>
                <a:latin typeface="Times New Roman" panose="02020603050405020304"/>
                <a:ea typeface="方正楷体_GB2312" panose="02000000000000000000" charset="-122"/>
              </a:rPr>
              <a:t> </a:t>
            </a:r>
            <a:r>
              <a:rPr lang="en-US" altLang="zh-CN" sz="2800" b="1" u="sng">
                <a:solidFill>
                  <a:srgbClr val="0000FF"/>
                </a:solidFill>
                <a:latin typeface="Times New Roman" panose="02020603050405020304"/>
                <a:ea typeface="Times New Roman" panose="02020603050405020304"/>
              </a:rPr>
              <a:t>a captured memorable moment, a recollection (</a:t>
            </a:r>
            <a:r>
              <a:rPr lang="zh-CN" altLang="en-US" sz="2800" b="1" u="sng">
                <a:solidFill>
                  <a:srgbClr val="0000FF"/>
                </a:solidFill>
                <a:latin typeface="Times New Roman" panose="02020603050405020304"/>
                <a:ea typeface="方正楷体_GB2312" panose="02000000000000000000" charset="-122"/>
              </a:rPr>
              <a:t>回忆） </a:t>
            </a:r>
            <a:r>
              <a:rPr lang="en-US" altLang="zh-CN" sz="2800" b="1" u="sng">
                <a:solidFill>
                  <a:srgbClr val="0000FF"/>
                </a:solidFill>
                <a:latin typeface="Times New Roman" panose="02020603050405020304"/>
                <a:ea typeface="Times New Roman" panose="02020603050405020304"/>
              </a:rPr>
              <a:t>of festive happiness,colored by hearty/harti/(</a:t>
            </a:r>
            <a:r>
              <a:rPr lang="zh-CN" altLang="en-US" sz="2800" b="1" u="sng">
                <a:solidFill>
                  <a:srgbClr val="0000FF"/>
                </a:solidFill>
                <a:latin typeface="Times New Roman" panose="02020603050405020304"/>
                <a:ea typeface="方正楷体_GB2312" panose="02000000000000000000" charset="-122"/>
              </a:rPr>
              <a:t>真挚的）</a:t>
            </a:r>
            <a:r>
              <a:rPr lang="en-US" altLang="zh-CN" sz="2800" b="1" u="sng">
                <a:solidFill>
                  <a:srgbClr val="0000FF"/>
                </a:solidFill>
                <a:latin typeface="Times New Roman" panose="02020603050405020304"/>
                <a:ea typeface="Times New Roman" panose="02020603050405020304"/>
              </a:rPr>
              <a:t>human interactions. </a:t>
            </a:r>
            <a:r>
              <a:rPr lang="en-US" altLang="zh-CN" sz="2800" b="0">
                <a:latin typeface="Times New Roman" panose="02020603050405020304"/>
                <a:ea typeface="Times New Roman" panose="02020603050405020304"/>
              </a:rPr>
              <a:t>But for me, though a little embarrassed, I soon totally forgot the" unforgettable" incident and set out for</a:t>
            </a:r>
            <a:r>
              <a:rPr lang="en-US" altLang="zh-CN" sz="2800" b="1" u="sng">
                <a:effectLst>
                  <a:glow rad="101600">
                    <a:schemeClr val="accent6">
                      <a:satMod val="175000"/>
                      <a:alpha val="40000"/>
                    </a:schemeClr>
                  </a:glow>
                </a:effectLst>
                <a:latin typeface="Times New Roman" panose="02020603050405020304"/>
                <a:ea typeface="方正楷体_GB2312" panose="02000000000000000000" charset="-122"/>
              </a:rPr>
              <a:t> the trick-or-treat.</a:t>
            </a:r>
            <a:r>
              <a:rPr lang="en-US" altLang="zh-CN" sz="2800" b="0">
                <a:latin typeface="Times New Roman" panose="02020603050405020304"/>
                <a:ea typeface="方正楷体_GB2312" panose="02000000000000000000" charset="-122"/>
              </a:rPr>
              <a:t> </a:t>
            </a:r>
            <a:r>
              <a:rPr lang="en-US" altLang="zh-CN" sz="2800" b="0">
                <a:latin typeface="Times New Roman" panose="02020603050405020304"/>
                <a:ea typeface="Times New Roman" panose="02020603050405020304"/>
              </a:rPr>
              <a:t>I would like to take it as a </a:t>
            </a:r>
            <a:r>
              <a:rPr lang="en-US" altLang="zh-CN" sz="2800" b="1" u="sng">
                <a:solidFill>
                  <a:srgbClr val="0000FF"/>
                </a:solidFill>
                <a:latin typeface="Times New Roman" panose="02020603050405020304"/>
                <a:ea typeface="Times New Roman" panose="02020603050405020304"/>
              </a:rPr>
              <a:t>treat(</a:t>
            </a:r>
            <a:r>
              <a:rPr lang="zh-CN" altLang="en-US" sz="2800" b="1" u="sng">
                <a:solidFill>
                  <a:srgbClr val="0000FF"/>
                </a:solidFill>
                <a:latin typeface="Times New Roman" panose="02020603050405020304"/>
                <a:ea typeface="方正楷体_GB2312" panose="02000000000000000000" charset="-122"/>
              </a:rPr>
              <a:t>乐事</a:t>
            </a:r>
            <a:r>
              <a:rPr lang="en-US" altLang="zh-CN" sz="2800" b="1" u="sng">
                <a:solidFill>
                  <a:srgbClr val="0000FF"/>
                </a:solidFill>
                <a:latin typeface="Times New Roman" panose="02020603050405020304"/>
                <a:ea typeface="Times New Roman" panose="02020603050405020304"/>
              </a:rPr>
              <a:t>) </a:t>
            </a:r>
            <a:r>
              <a:rPr lang="en-US" altLang="zh-CN" sz="2800" b="0">
                <a:latin typeface="Times New Roman" panose="02020603050405020304"/>
                <a:ea typeface="Times New Roman" panose="02020603050405020304"/>
              </a:rPr>
              <a:t>to add joy and fun to this festive atmosphere.(</a:t>
            </a:r>
            <a:r>
              <a:rPr lang="zh-CN" altLang="en-US" sz="2800" b="1">
                <a:solidFill>
                  <a:srgbClr val="0000FF"/>
                </a:solidFill>
                <a:latin typeface="Times New Roman" panose="02020603050405020304"/>
                <a:ea typeface="方正楷体_GB2312" panose="02000000000000000000" charset="-122"/>
              </a:rPr>
              <a:t>句中的</a:t>
            </a:r>
            <a:r>
              <a:rPr lang="en-US" altLang="zh-CN" sz="2800" b="1">
                <a:solidFill>
                  <a:srgbClr val="0000FF"/>
                </a:solidFill>
                <a:latin typeface="Times New Roman" panose="02020603050405020304"/>
                <a:ea typeface="Times New Roman" panose="02020603050405020304"/>
              </a:rPr>
              <a:t>treat</a:t>
            </a:r>
            <a:r>
              <a:rPr lang="zh-CN" altLang="en-US" sz="2800" b="1">
                <a:solidFill>
                  <a:srgbClr val="0000FF"/>
                </a:solidFill>
                <a:latin typeface="Times New Roman" panose="02020603050405020304"/>
                <a:ea typeface="方正楷体_GB2312" panose="02000000000000000000" charset="-122"/>
              </a:rPr>
              <a:t>巧妙地与万圣节主题</a:t>
            </a:r>
            <a:r>
              <a:rPr lang="en-US" altLang="zh-CN" sz="2800" b="1">
                <a:solidFill>
                  <a:srgbClr val="0000FF"/>
                </a:solidFill>
                <a:latin typeface="Times New Roman" panose="02020603050405020304"/>
                <a:ea typeface="Times New Roman" panose="02020603050405020304"/>
              </a:rPr>
              <a:t>trick-or-treat</a:t>
            </a:r>
            <a:r>
              <a:rPr lang="zh-CN" altLang="en-US" sz="2800" b="1">
                <a:solidFill>
                  <a:srgbClr val="0000FF"/>
                </a:solidFill>
                <a:latin typeface="Times New Roman" panose="02020603050405020304"/>
                <a:ea typeface="方正楷体_GB2312" panose="02000000000000000000" charset="-122"/>
              </a:rPr>
              <a:t>联系起来。</a:t>
            </a:r>
            <a:r>
              <a:rPr lang="zh-CN" altLang="en-US" sz="2800" b="0">
                <a:latin typeface="Times New Roman" panose="02020603050405020304"/>
                <a:ea typeface="方正楷体_GB2312" panose="02000000000000000000" charset="-122"/>
              </a:rPr>
              <a:t>）</a:t>
            </a:r>
            <a:endParaRPr lang="zh-CN" altLang="en-US" sz="2800" b="0">
              <a:latin typeface="Times New Roman" panose="02020603050405020304"/>
              <a:ea typeface="方正楷体_GB2312" panose="02000000000000000000" charset="-122"/>
            </a:endParaRPr>
          </a:p>
          <a:p>
            <a:pPr marL="0" indent="0" algn="just" defTabSz="266700">
              <a:lnSpc>
                <a:spcPct val="100000"/>
              </a:lnSpc>
              <a:spcBef>
                <a:spcPct val="0"/>
              </a:spcBef>
              <a:spcAft>
                <a:spcPct val="0"/>
              </a:spcAft>
            </a:pPr>
            <a:r>
              <a:rPr lang="en-US" altLang="zh-CN" sz="2800" b="0">
                <a:latin typeface="Times New Roman" panose="02020603050405020304"/>
                <a:ea typeface="方正楷体_GB2312" panose="02000000000000000000" charset="-122"/>
              </a:rPr>
              <a:t> </a:t>
            </a:r>
            <a:endParaRPr lang="en-US" altLang="zh-CN" sz="2800" b="0">
              <a:latin typeface="Times New Roman" panose="02020603050405020304"/>
              <a:ea typeface="方正楷体_GB2312" panose="02000000000000000000" charset="-122"/>
            </a:endParaRPr>
          </a:p>
          <a:p>
            <a:pPr marL="0" algn="just" defTabSz="266700">
              <a:lnSpc>
                <a:spcPct val="100000"/>
              </a:lnSpc>
              <a:buClrTx/>
              <a:buSzTx/>
              <a:buFontTx/>
            </a:pPr>
            <a:r>
              <a:rPr lang="zh-CN" altLang="en-US" sz="2800" b="1">
                <a:solidFill>
                  <a:srgbClr val="FF0000"/>
                </a:solidFill>
                <a:latin typeface="Times New Roman" panose="02020603050405020304"/>
                <a:ea typeface="方正楷体_GB2312" panose="02000000000000000000" charset="-122"/>
              </a:rPr>
              <a:t>3.2021年6月全国新高考I卷读后续写</a:t>
            </a:r>
            <a:endParaRPr lang="zh-CN" altLang="en-US" sz="2800" b="1">
              <a:solidFill>
                <a:srgbClr val="FF0000"/>
              </a:solidFill>
              <a:latin typeface="Times New Roman" panose="02020603050405020304"/>
              <a:ea typeface="方正楷体_GB2312" panose="02000000000000000000" charset="-122"/>
            </a:endParaRPr>
          </a:p>
          <a:p>
            <a:pPr marL="0" indent="0" algn="just" defTabSz="266700">
              <a:lnSpc>
                <a:spcPct val="100000"/>
              </a:lnSpc>
              <a:spcBef>
                <a:spcPct val="0"/>
              </a:spcBef>
              <a:spcAft>
                <a:spcPct val="0"/>
              </a:spcAft>
            </a:pPr>
            <a:r>
              <a:rPr lang="zh-CN" altLang="en-US" sz="2800" b="1">
                <a:solidFill>
                  <a:srgbClr val="0000FF"/>
                </a:solidFill>
                <a:latin typeface="Times New Roman" panose="02020603050405020304"/>
                <a:ea typeface="方正楷体_GB2312" panose="02000000000000000000" charset="-122"/>
              </a:rPr>
              <a:t>头：</a:t>
            </a:r>
            <a:r>
              <a:rPr lang="en-US" altLang="zh-CN" sz="2800" b="0">
                <a:latin typeface="Times New Roman" panose="02020603050405020304"/>
                <a:ea typeface="Times New Roman" panose="02020603050405020304"/>
              </a:rPr>
              <a:t>How</a:t>
            </a:r>
            <a:r>
              <a:rPr lang="en-US" altLang="zh-CN" sz="2800" b="1" u="sng">
                <a:solidFill>
                  <a:srgbClr val="0000FF"/>
                </a:solidFill>
                <a:latin typeface="Times New Roman" panose="02020603050405020304"/>
                <a:ea typeface="方正楷体_GB2312" panose="02000000000000000000" charset="-122"/>
              </a:rPr>
              <a:t> </a:t>
            </a:r>
            <a:r>
              <a:rPr lang="en-US" altLang="zh-CN" sz="2800" b="1" u="sng">
                <a:solidFill>
                  <a:srgbClr val="0000FF"/>
                </a:solidFill>
                <a:latin typeface="Times New Roman" panose="02020603050405020304"/>
                <a:ea typeface="Times New Roman" panose="02020603050405020304"/>
              </a:rPr>
              <a:t>pleased and</a:t>
            </a:r>
            <a:r>
              <a:rPr lang="en-US" altLang="zh-CN" sz="2800" b="0">
                <a:latin typeface="Times New Roman" panose="02020603050405020304"/>
                <a:ea typeface="方正楷体_GB2312" panose="02000000000000000000" charset="-122"/>
              </a:rPr>
              <a:t> </a:t>
            </a:r>
            <a:r>
              <a:rPr lang="en-US" altLang="zh-CN" sz="2800" b="1" u="sng">
                <a:solidFill>
                  <a:srgbClr val="0000FF"/>
                </a:solidFill>
                <a:latin typeface="Times New Roman" panose="02020603050405020304"/>
                <a:ea typeface="Times New Roman" panose="02020603050405020304"/>
              </a:rPr>
              <a:t>proud</a:t>
            </a:r>
            <a:r>
              <a:rPr lang="en-US" altLang="zh-CN" sz="2800" b="1" u="sng">
                <a:effectLst>
                  <a:glow rad="101600">
                    <a:schemeClr val="accent6">
                      <a:satMod val="175000"/>
                      <a:alpha val="40000"/>
                    </a:schemeClr>
                  </a:glow>
                </a:effectLst>
                <a:latin typeface="Times New Roman" panose="02020603050405020304"/>
                <a:ea typeface="方正楷体_GB2312" panose="02000000000000000000" charset="-122"/>
              </a:rPr>
              <a:t> Mother</a:t>
            </a:r>
            <a:r>
              <a:rPr lang="en-US" altLang="zh-CN" sz="2800" b="1" u="sng">
                <a:solidFill>
                  <a:srgbClr val="0000FF"/>
                </a:solidFill>
                <a:latin typeface="Times New Roman" panose="02020603050405020304"/>
                <a:ea typeface="方正楷体_GB2312" panose="02000000000000000000" charset="-122"/>
              </a:rPr>
              <a:t> </a:t>
            </a:r>
            <a:r>
              <a:rPr lang="en-US" altLang="zh-CN" sz="2800" b="0">
                <a:latin typeface="Times New Roman" panose="02020603050405020304"/>
                <a:ea typeface="Times New Roman" panose="02020603050405020304"/>
              </a:rPr>
              <a:t>would be when they brought her breakfast in bed.</a:t>
            </a:r>
            <a:endParaRPr lang="en-US" altLang="zh-CN" sz="2800" b="0">
              <a:latin typeface="Times New Roman" panose="02020603050405020304"/>
              <a:ea typeface="Times New Roman" panose="02020603050405020304"/>
            </a:endParaRPr>
          </a:p>
          <a:p>
            <a:pPr marL="0" indent="0" algn="just" defTabSz="266700">
              <a:lnSpc>
                <a:spcPct val="100000"/>
              </a:lnSpc>
              <a:spcBef>
                <a:spcPct val="0"/>
              </a:spcBef>
              <a:spcAft>
                <a:spcPct val="0"/>
              </a:spcAft>
            </a:pPr>
            <a:r>
              <a:rPr lang="zh-CN" altLang="en-US" sz="2800" b="1">
                <a:solidFill>
                  <a:srgbClr val="0000FF"/>
                </a:solidFill>
                <a:latin typeface="Times New Roman" panose="02020603050405020304"/>
                <a:ea typeface="方正楷体_GB2312" panose="02000000000000000000" charset="-122"/>
              </a:rPr>
              <a:t>尾：</a:t>
            </a:r>
            <a:r>
              <a:rPr lang="en-US" altLang="zh-CN" sz="2800" b="0">
                <a:latin typeface="Times New Roman" panose="02020603050405020304"/>
                <a:ea typeface="Times New Roman" panose="02020603050405020304"/>
              </a:rPr>
              <a:t>The whole room was bathed in a</a:t>
            </a:r>
            <a:r>
              <a:rPr lang="en-US" altLang="zh-CN" sz="2800" b="1" u="sng">
                <a:solidFill>
                  <a:srgbClr val="0000FF"/>
                </a:solidFill>
                <a:latin typeface="Times New Roman" panose="02020603050405020304"/>
                <a:ea typeface="方正楷体_GB2312" panose="02000000000000000000" charset="-122"/>
              </a:rPr>
              <a:t> </a:t>
            </a:r>
            <a:r>
              <a:rPr lang="en-US" altLang="zh-CN" sz="2800" b="1" u="sng">
                <a:solidFill>
                  <a:srgbClr val="0000FF"/>
                </a:solidFill>
                <a:latin typeface="Times New Roman" panose="02020603050405020304"/>
                <a:ea typeface="Times New Roman" panose="02020603050405020304"/>
              </a:rPr>
              <a:t>happy</a:t>
            </a:r>
            <a:r>
              <a:rPr lang="en-US" altLang="zh-CN" sz="2800" b="1" u="sng">
                <a:effectLst>
                  <a:glow rad="101600">
                    <a:schemeClr val="accent6">
                      <a:satMod val="175000"/>
                      <a:alpha val="40000"/>
                    </a:schemeClr>
                  </a:glow>
                </a:effectLst>
                <a:latin typeface="Times New Roman" panose="02020603050405020304"/>
                <a:ea typeface="方正楷体_GB2312" panose="02000000000000000000" charset="-122"/>
              </a:rPr>
              <a:t> Mother's Day</a:t>
            </a:r>
            <a:r>
              <a:rPr lang="en-US" altLang="zh-CN" sz="2800" b="1" u="sng">
                <a:solidFill>
                  <a:srgbClr val="0000FF"/>
                </a:solidFill>
                <a:latin typeface="Times New Roman" panose="02020603050405020304"/>
                <a:ea typeface="方正楷体_GB2312" panose="02000000000000000000" charset="-122"/>
              </a:rPr>
              <a:t> </a:t>
            </a:r>
            <a:r>
              <a:rPr lang="en-US" altLang="zh-CN" sz="2800" b="1" u="sng">
                <a:solidFill>
                  <a:srgbClr val="0000FF"/>
                </a:solidFill>
                <a:latin typeface="Times New Roman" panose="02020603050405020304"/>
                <a:ea typeface="Times New Roman" panose="02020603050405020304"/>
              </a:rPr>
              <a:t>atmosphere</a:t>
            </a:r>
            <a:r>
              <a:rPr lang="en-US" altLang="zh-CN" sz="2800" b="0">
                <a:latin typeface="Times New Roman" panose="02020603050405020304"/>
                <a:ea typeface="Times New Roman" panose="02020603050405020304"/>
              </a:rPr>
              <a:t>.</a:t>
            </a:r>
            <a:endParaRPr lang="en-US" altLang="zh-CN" sz="2800" b="0">
              <a:latin typeface="Times New Roman" panose="02020603050405020304"/>
              <a:ea typeface="Times New Roman" panose="02020603050405020304"/>
            </a:endParaRPr>
          </a:p>
          <a:p>
            <a:pPr marL="0" indent="0" algn="just" defTabSz="266700">
              <a:lnSpc>
                <a:spcPct val="100000"/>
              </a:lnSpc>
              <a:spcBef>
                <a:spcPct val="0"/>
              </a:spcBef>
              <a:spcAft>
                <a:spcPct val="0"/>
              </a:spcAft>
            </a:pPr>
            <a:r>
              <a:rPr lang="en-US" altLang="zh-CN" sz="2800" b="0">
                <a:latin typeface="Times New Roman" panose="02020603050405020304"/>
                <a:ea typeface="方正楷体_GB2312" panose="02000000000000000000" charset="-122"/>
              </a:rPr>
              <a:t> </a:t>
            </a:r>
            <a:endParaRPr lang="en-US" altLang="zh-CN" sz="2800" b="0">
              <a:latin typeface="Times New Roman" panose="02020603050405020304"/>
              <a:ea typeface="方正楷体_GB2312" panose="02000000000000000000" charset="-122"/>
            </a:endParaRPr>
          </a:p>
          <a:p>
            <a:pPr marL="0" indent="0" algn="just" defTabSz="266700">
              <a:lnSpc>
                <a:spcPct val="100000"/>
              </a:lnSpc>
              <a:spcBef>
                <a:spcPct val="0"/>
              </a:spcBef>
              <a:spcAft>
                <a:spcPct val="0"/>
              </a:spcAft>
            </a:pPr>
            <a:endParaRPr lang="zh-CN" altLang="en-US" sz="2800" b="1" u="sng">
              <a:solidFill>
                <a:srgbClr val="0000FF"/>
              </a:solidFill>
              <a:latin typeface="Times New Roman" panose="02020603050405020304"/>
              <a:ea typeface="方正楷体_GB2312" panose="02000000000000000000" charset="-122"/>
            </a:endParaRPr>
          </a:p>
        </p:txBody>
      </p:sp>
      <p:pic>
        <p:nvPicPr>
          <p:cNvPr id="5124" name="图片 6" descr="logo横版 png"/>
          <p:cNvPicPr>
            <a:picLocks noChangeAspect="1"/>
          </p:cNvPicPr>
          <p:nvPr userDrawn="1"/>
        </p:nvPicPr>
        <p:blipFill>
          <a:blip r:embed="rId1"/>
          <a:stretch>
            <a:fillRect/>
          </a:stretch>
        </p:blipFill>
        <p:spPr>
          <a:xfrm>
            <a:off x="11477625" y="82550"/>
            <a:ext cx="608013" cy="642938"/>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35" y="0"/>
            <a:ext cx="12192635" cy="6858635"/>
          </a:xfrm>
          <a:prstGeom prst="rect">
            <a:avLst/>
          </a:prstGeom>
          <a:solidFill>
            <a:srgbClr val="5C64F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nvSpPr>
        <p:spPr>
          <a:xfrm>
            <a:off x="231775" y="230505"/>
            <a:ext cx="11755120" cy="6433820"/>
          </a:xfrm>
          <a:prstGeom prst="roundRect">
            <a:avLst>
              <a:gd name="adj" fmla="val 1001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nvSpPr>
        <p:spPr>
          <a:xfrm>
            <a:off x="323215" y="230505"/>
            <a:ext cx="11663680" cy="6554470"/>
          </a:xfrm>
          <a:prstGeom prst="rect">
            <a:avLst/>
          </a:prstGeom>
        </p:spPr>
        <p:txBody>
          <a:bodyPr wrap="square">
            <a:spAutoFit/>
          </a:bodyPr>
          <a:p>
            <a:pPr marL="0" algn="just" defTabSz="266700">
              <a:lnSpc>
                <a:spcPct val="100000"/>
              </a:lnSpc>
              <a:buClrTx/>
              <a:buSzTx/>
              <a:buFontTx/>
            </a:pPr>
            <a:r>
              <a:rPr lang="zh-CN" altLang="en-US" sz="2800" b="1">
                <a:solidFill>
                  <a:srgbClr val="FF0000"/>
                </a:solidFill>
                <a:latin typeface="Times New Roman" panose="02020603050405020304"/>
                <a:ea typeface="方正楷体_GB2312" panose="02000000000000000000" charset="-122"/>
              </a:rPr>
              <a:t>4.2017年11月浙江省高考读后续写</a:t>
            </a:r>
            <a:endParaRPr lang="zh-CN" altLang="en-US" sz="2800" b="1">
              <a:solidFill>
                <a:srgbClr val="FF0000"/>
              </a:solidFill>
              <a:latin typeface="Times New Roman" panose="02020603050405020304"/>
              <a:ea typeface="方正楷体_GB2312" panose="02000000000000000000" charset="-122"/>
            </a:endParaRPr>
          </a:p>
          <a:p>
            <a:pPr marL="0" indent="0" algn="just" defTabSz="266700">
              <a:lnSpc>
                <a:spcPct val="100000"/>
              </a:lnSpc>
              <a:spcBef>
                <a:spcPct val="0"/>
              </a:spcBef>
              <a:spcAft>
                <a:spcPct val="0"/>
              </a:spcAft>
            </a:pPr>
            <a:r>
              <a:rPr lang="zh-CN" altLang="en-US" sz="2800" b="1">
                <a:solidFill>
                  <a:srgbClr val="0000FF"/>
                </a:solidFill>
                <a:latin typeface="Times New Roman" panose="02020603050405020304"/>
                <a:ea typeface="方正楷体_GB2312" panose="02000000000000000000" charset="-122"/>
              </a:rPr>
              <a:t>头：</a:t>
            </a:r>
            <a:r>
              <a:rPr lang="en-US" altLang="zh-CN" sz="2800" b="0">
                <a:latin typeface="Times New Roman" panose="02020603050405020304"/>
                <a:ea typeface="方正楷体_GB2312" panose="02000000000000000000" charset="-122"/>
              </a:rPr>
              <a:t> </a:t>
            </a:r>
            <a:r>
              <a:rPr lang="en-US" altLang="zh-CN" sz="2800" b="0">
                <a:latin typeface="Times New Roman" panose="02020603050405020304"/>
                <a:ea typeface="Times New Roman" panose="02020603050405020304"/>
              </a:rPr>
              <a:t>I had an interesting childhood. It was filled with surprises and amusements, all because of my mother-loving, sweet, yet</a:t>
            </a:r>
            <a:r>
              <a:rPr lang="en-US" altLang="zh-CN" sz="2800" b="1" u="sng">
                <a:solidFill>
                  <a:srgbClr val="0000FF"/>
                </a:solidFill>
                <a:latin typeface="Times New Roman" panose="02020603050405020304"/>
                <a:ea typeface="方正楷体_GB2312" panose="02000000000000000000" charset="-122"/>
              </a:rPr>
              <a:t> </a:t>
            </a:r>
            <a:r>
              <a:rPr lang="en-US" altLang="zh-CN" sz="2800" b="1" u="sng">
                <a:solidFill>
                  <a:srgbClr val="0000FF"/>
                </a:solidFill>
                <a:latin typeface="Times New Roman" panose="02020603050405020304"/>
                <a:ea typeface="Times New Roman" panose="02020603050405020304"/>
              </a:rPr>
              <a:t>absent-minded</a:t>
            </a:r>
            <a:r>
              <a:rPr lang="en-US" altLang="zh-CN" sz="2800" b="0">
                <a:latin typeface="Times New Roman" panose="02020603050405020304"/>
                <a:ea typeface="方正楷体_GB2312" panose="02000000000000000000" charset="-122"/>
              </a:rPr>
              <a:t> </a:t>
            </a:r>
            <a:r>
              <a:rPr lang="en-US" altLang="zh-CN" sz="2800" b="0">
                <a:latin typeface="Times New Roman" panose="02020603050405020304"/>
                <a:ea typeface="Times New Roman" panose="02020603050405020304"/>
              </a:rPr>
              <a:t>and</a:t>
            </a:r>
            <a:r>
              <a:rPr lang="en-US" altLang="zh-CN" sz="2800" b="1" u="sng">
                <a:effectLst>
                  <a:glow rad="101600">
                    <a:schemeClr val="accent6">
                      <a:satMod val="175000"/>
                      <a:alpha val="40000"/>
                    </a:schemeClr>
                  </a:glow>
                </a:effectLst>
                <a:latin typeface="Times New Roman" panose="02020603050405020304"/>
                <a:ea typeface="方正楷体_GB2312" panose="02000000000000000000" charset="-122"/>
              </a:rPr>
              <a:t> forgetful. </a:t>
            </a:r>
            <a:r>
              <a:rPr lang="en-US" altLang="zh-CN" sz="2800" b="0">
                <a:latin typeface="Times New Roman" panose="02020603050405020304"/>
                <a:ea typeface="Times New Roman" panose="02020603050405020304"/>
              </a:rPr>
              <a:t>One strange family trip we took when I was eleven tells a lot about her.</a:t>
            </a:r>
            <a:endParaRPr lang="en-US" altLang="zh-CN" sz="2800" b="0">
              <a:latin typeface="Times New Roman" panose="02020603050405020304"/>
              <a:ea typeface="Times New Roman" panose="02020603050405020304"/>
            </a:endParaRPr>
          </a:p>
          <a:p>
            <a:pPr marL="0" indent="0" algn="just" defTabSz="266700">
              <a:lnSpc>
                <a:spcPct val="100000"/>
              </a:lnSpc>
              <a:spcBef>
                <a:spcPct val="0"/>
              </a:spcBef>
              <a:spcAft>
                <a:spcPct val="0"/>
              </a:spcAft>
            </a:pPr>
            <a:r>
              <a:rPr lang="zh-CN" altLang="en-US" sz="2800" b="1">
                <a:solidFill>
                  <a:srgbClr val="0000FF"/>
                </a:solidFill>
                <a:latin typeface="Times New Roman" panose="02020603050405020304"/>
                <a:ea typeface="方正楷体_GB2312" panose="02000000000000000000" charset="-122"/>
              </a:rPr>
              <a:t>尾：</a:t>
            </a:r>
            <a:r>
              <a:rPr lang="en-US" altLang="zh-CN" sz="2800" b="0">
                <a:latin typeface="Times New Roman" panose="02020603050405020304"/>
                <a:ea typeface="Times New Roman" panose="02020603050405020304"/>
              </a:rPr>
              <a:t>Despite Mom</a:t>
            </a:r>
            <a:r>
              <a:rPr lang="en-US" altLang="zh-CN" sz="2800" b="0">
                <a:latin typeface="Times New Roman" panose="02020603050405020304"/>
                <a:ea typeface="方正楷体_GB2312" panose="02000000000000000000" charset="-122"/>
              </a:rPr>
              <a:t>’</a:t>
            </a:r>
            <a:r>
              <a:rPr lang="en-US" altLang="zh-CN" sz="2800" b="0">
                <a:latin typeface="Times New Roman" panose="02020603050405020304"/>
                <a:ea typeface="Times New Roman" panose="02020603050405020304"/>
              </a:rPr>
              <a:t>s </a:t>
            </a:r>
            <a:r>
              <a:rPr lang="en-US" altLang="zh-CN" sz="2800" b="1" u="sng">
                <a:solidFill>
                  <a:srgbClr val="0000FF"/>
                </a:solidFill>
                <a:latin typeface="Times New Roman" panose="02020603050405020304"/>
                <a:ea typeface="Times New Roman" panose="02020603050405020304"/>
              </a:rPr>
              <a:t>being absent-minded and</a:t>
            </a:r>
            <a:r>
              <a:rPr lang="en-US" altLang="zh-CN" sz="2800" b="1" u="sng">
                <a:effectLst>
                  <a:glow rad="101600">
                    <a:schemeClr val="accent6">
                      <a:satMod val="175000"/>
                      <a:alpha val="40000"/>
                    </a:schemeClr>
                  </a:glow>
                </a:effectLst>
                <a:latin typeface="Times New Roman" panose="02020603050405020304"/>
                <a:ea typeface="方正楷体_GB2312" panose="02000000000000000000" charset="-122"/>
              </a:rPr>
              <a:t> forgetful</a:t>
            </a:r>
            <a:r>
              <a:rPr lang="en-US" altLang="zh-CN" sz="2800" b="1" u="sng">
                <a:solidFill>
                  <a:srgbClr val="0000FF"/>
                </a:solidFill>
                <a:latin typeface="Times New Roman" panose="02020603050405020304"/>
                <a:ea typeface="Times New Roman" panose="02020603050405020304"/>
              </a:rPr>
              <a:t>,</a:t>
            </a:r>
            <a:r>
              <a:rPr lang="en-US" altLang="zh-CN" sz="2800" b="0">
                <a:latin typeface="Times New Roman" panose="02020603050405020304"/>
                <a:ea typeface="方正楷体_GB2312" panose="02000000000000000000" charset="-122"/>
              </a:rPr>
              <a:t> </a:t>
            </a:r>
            <a:r>
              <a:rPr lang="en-US" altLang="zh-CN" sz="2800" b="0">
                <a:latin typeface="Times New Roman" panose="02020603050405020304"/>
                <a:ea typeface="Times New Roman" panose="02020603050405020304"/>
              </a:rPr>
              <a:t>she was still a kind and nice mom.</a:t>
            </a:r>
            <a:endParaRPr lang="en-US" altLang="zh-CN" sz="2800" b="0">
              <a:latin typeface="Times New Roman" panose="02020603050405020304"/>
              <a:ea typeface="Times New Roman" panose="02020603050405020304"/>
            </a:endParaRPr>
          </a:p>
          <a:p>
            <a:pPr marL="0" indent="0" algn="just" defTabSz="266700">
              <a:lnSpc>
                <a:spcPct val="100000"/>
              </a:lnSpc>
              <a:spcBef>
                <a:spcPct val="0"/>
              </a:spcBef>
              <a:spcAft>
                <a:spcPct val="0"/>
              </a:spcAft>
            </a:pPr>
            <a:r>
              <a:rPr lang="en-US" altLang="zh-CN" sz="2800" b="0">
                <a:latin typeface="Times New Roman" panose="02020603050405020304"/>
                <a:ea typeface="方正楷体_GB2312" panose="02000000000000000000" charset="-122"/>
              </a:rPr>
              <a:t> </a:t>
            </a:r>
            <a:endParaRPr lang="en-US" altLang="zh-CN" sz="2800" b="0">
              <a:latin typeface="Times New Roman" panose="02020603050405020304"/>
              <a:ea typeface="方正楷体_GB2312" panose="02000000000000000000" charset="-122"/>
            </a:endParaRPr>
          </a:p>
          <a:p>
            <a:pPr marL="0" algn="just" defTabSz="266700">
              <a:lnSpc>
                <a:spcPct val="100000"/>
              </a:lnSpc>
              <a:buClrTx/>
              <a:buSzTx/>
              <a:buFontTx/>
            </a:pPr>
            <a:r>
              <a:rPr lang="zh-CN" altLang="en-US" sz="2800" b="1">
                <a:solidFill>
                  <a:srgbClr val="FF0000"/>
                </a:solidFill>
                <a:latin typeface="Times New Roman" panose="02020603050405020304"/>
                <a:ea typeface="方正楷体_GB2312" panose="02000000000000000000" charset="-122"/>
              </a:rPr>
              <a:t>5.2022年1月浙江省高考读后续写</a:t>
            </a:r>
            <a:endParaRPr lang="zh-CN" altLang="en-US" sz="2800" b="1">
              <a:solidFill>
                <a:srgbClr val="FF0000"/>
              </a:solidFill>
              <a:latin typeface="Times New Roman" panose="02020603050405020304"/>
              <a:ea typeface="方正楷体_GB2312" panose="02000000000000000000" charset="-122"/>
            </a:endParaRPr>
          </a:p>
          <a:p>
            <a:pPr marL="0" indent="0" algn="just" defTabSz="266700">
              <a:lnSpc>
                <a:spcPct val="100000"/>
              </a:lnSpc>
              <a:spcBef>
                <a:spcPct val="0"/>
              </a:spcBef>
              <a:spcAft>
                <a:spcPct val="0"/>
              </a:spcAft>
            </a:pPr>
            <a:r>
              <a:rPr lang="zh-CN" altLang="en-US" sz="2800" b="1">
                <a:solidFill>
                  <a:srgbClr val="0000FF"/>
                </a:solidFill>
                <a:latin typeface="Times New Roman" panose="02020603050405020304"/>
                <a:ea typeface="方正楷体_GB2312" panose="02000000000000000000" charset="-122"/>
              </a:rPr>
              <a:t>头：</a:t>
            </a:r>
            <a:r>
              <a:rPr lang="en-US" altLang="zh-CN" sz="2800" b="0">
                <a:latin typeface="Times New Roman" panose="02020603050405020304"/>
                <a:ea typeface="方正楷体_GB2312" panose="02000000000000000000" charset="-122"/>
              </a:rPr>
              <a:t> </a:t>
            </a:r>
            <a:r>
              <a:rPr lang="en-US" altLang="zh-CN" sz="2800" b="0">
                <a:latin typeface="Times New Roman" panose="02020603050405020304"/>
                <a:ea typeface="Times New Roman" panose="02020603050405020304"/>
              </a:rPr>
              <a:t>As fate would have it, Dr. Henderson very deliberately matched everyone in class and announced that I would be working </a:t>
            </a:r>
            <a:r>
              <a:rPr lang="en-US" altLang="zh-CN" sz="2800" b="1" u="sng">
                <a:solidFill>
                  <a:srgbClr val="0000FF"/>
                </a:solidFill>
                <a:latin typeface="Times New Roman" panose="02020603050405020304"/>
                <a:ea typeface="Times New Roman" panose="02020603050405020304"/>
              </a:rPr>
              <a:t>with the person in class I </a:t>
            </a:r>
            <a:r>
              <a:rPr lang="en-US" altLang="zh-CN" sz="2800" b="1" u="sng">
                <a:effectLst>
                  <a:glow rad="101600">
                    <a:schemeClr val="accent6">
                      <a:satMod val="175000"/>
                      <a:alpha val="40000"/>
                    </a:schemeClr>
                  </a:glow>
                </a:effectLst>
                <a:latin typeface="Times New Roman" panose="02020603050405020304"/>
                <a:ea typeface="方正楷体_GB2312" panose="02000000000000000000" charset="-122"/>
              </a:rPr>
              <a:t>wanted to avoid.</a:t>
            </a:r>
            <a:r>
              <a:rPr lang="zh-CN" altLang="en-US" sz="2800" b="1" u="sng">
                <a:solidFill>
                  <a:srgbClr val="0000FF"/>
                </a:solidFill>
                <a:latin typeface="Times New Roman" panose="02020603050405020304"/>
                <a:ea typeface="方正楷体_GB2312" panose="02000000000000000000" charset="-122"/>
              </a:rPr>
              <a:t>（作者不想和此人合作）</a:t>
            </a:r>
            <a:endParaRPr lang="zh-CN" altLang="en-US" sz="2800" b="1" u="sng">
              <a:solidFill>
                <a:srgbClr val="0000FF"/>
              </a:solidFill>
              <a:latin typeface="Times New Roman" panose="02020603050405020304"/>
              <a:ea typeface="方正楷体_GB2312" panose="02000000000000000000" charset="-122"/>
            </a:endParaRPr>
          </a:p>
          <a:p>
            <a:pPr marL="0" indent="0" algn="just" defTabSz="266700">
              <a:lnSpc>
                <a:spcPct val="100000"/>
              </a:lnSpc>
              <a:spcBef>
                <a:spcPct val="0"/>
              </a:spcBef>
              <a:spcAft>
                <a:spcPct val="0"/>
              </a:spcAft>
            </a:pPr>
            <a:r>
              <a:rPr lang="zh-CN" altLang="en-US" sz="2800" b="1">
                <a:solidFill>
                  <a:srgbClr val="0000FF"/>
                </a:solidFill>
                <a:latin typeface="Times New Roman" panose="02020603050405020304"/>
                <a:ea typeface="方正楷体_GB2312" panose="02000000000000000000" charset="-122"/>
              </a:rPr>
              <a:t>尾：</a:t>
            </a:r>
            <a:r>
              <a:rPr lang="en-US" altLang="zh-CN" sz="2800" b="0">
                <a:latin typeface="Times New Roman" panose="02020603050405020304"/>
                <a:ea typeface="方正楷体_GB2312" panose="02000000000000000000" charset="-122"/>
              </a:rPr>
              <a:t> </a:t>
            </a:r>
            <a:r>
              <a:rPr lang="en-US" altLang="zh-CN" sz="2800" b="0">
                <a:latin typeface="Times New Roman" panose="02020603050405020304"/>
                <a:ea typeface="Times New Roman" panose="02020603050405020304"/>
              </a:rPr>
              <a:t>But for my partner, nothing like this could have happened. So when he thumbed up with a rare big grin, it suddenly dawned on me that we were to become kind of lifelong friends. Even better, I received a precious gift-the approval of a person who </a:t>
            </a:r>
            <a:r>
              <a:rPr lang="en-US" altLang="zh-CN" sz="2800" b="1" u="sng">
                <a:solidFill>
                  <a:srgbClr val="0000FF"/>
                </a:solidFill>
                <a:latin typeface="Times New Roman" panose="02020603050405020304"/>
                <a:ea typeface="Times New Roman" panose="02020603050405020304"/>
              </a:rPr>
              <a:t>later became my </a:t>
            </a:r>
            <a:r>
              <a:rPr lang="en-US" altLang="zh-CN" sz="2800" b="1" u="sng">
                <a:effectLst>
                  <a:glow rad="101600">
                    <a:schemeClr val="accent6">
                      <a:satMod val="175000"/>
                      <a:alpha val="40000"/>
                    </a:schemeClr>
                  </a:glow>
                </a:effectLst>
                <a:latin typeface="Times New Roman" panose="02020603050405020304"/>
                <a:ea typeface="方正楷体_GB2312" panose="02000000000000000000" charset="-122"/>
              </a:rPr>
              <a:t>friend</a:t>
            </a:r>
            <a:r>
              <a:rPr lang="en-US" altLang="zh-CN" sz="2800" b="1" u="sng">
                <a:solidFill>
                  <a:srgbClr val="0000FF"/>
                </a:solidFill>
                <a:latin typeface="Times New Roman" panose="02020603050405020304"/>
                <a:ea typeface="方正楷体_GB2312" panose="02000000000000000000" charset="-122"/>
              </a:rPr>
              <a:t> </a:t>
            </a:r>
            <a:r>
              <a:rPr lang="en-US" altLang="zh-CN" sz="2800" b="1" u="sng">
                <a:solidFill>
                  <a:srgbClr val="0000FF"/>
                </a:solidFill>
                <a:latin typeface="Times New Roman" panose="02020603050405020304"/>
                <a:ea typeface="Times New Roman" panose="02020603050405020304"/>
              </a:rPr>
              <a:t>for life.</a:t>
            </a:r>
            <a:r>
              <a:rPr lang="zh-CN" altLang="en-US" sz="2800" b="1" u="sng">
                <a:solidFill>
                  <a:srgbClr val="0000FF"/>
                </a:solidFill>
                <a:latin typeface="Times New Roman" panose="02020603050405020304"/>
                <a:ea typeface="方正楷体_GB2312" panose="02000000000000000000" charset="-122"/>
              </a:rPr>
              <a:t>（成为朋友）</a:t>
            </a:r>
            <a:endParaRPr lang="zh-CN" altLang="en-US" sz="2800" b="1" u="sng">
              <a:solidFill>
                <a:srgbClr val="0000FF"/>
              </a:solidFill>
              <a:latin typeface="Times New Roman" panose="02020603050405020304"/>
              <a:ea typeface="方正楷体_GB2312" panose="02000000000000000000" charset="-122"/>
            </a:endParaRPr>
          </a:p>
        </p:txBody>
      </p:sp>
      <p:pic>
        <p:nvPicPr>
          <p:cNvPr id="5124" name="图片 6" descr="logo横版 png"/>
          <p:cNvPicPr>
            <a:picLocks noChangeAspect="1"/>
          </p:cNvPicPr>
          <p:nvPr userDrawn="1"/>
        </p:nvPicPr>
        <p:blipFill>
          <a:blip r:embed="rId1"/>
          <a:stretch>
            <a:fillRect/>
          </a:stretch>
        </p:blipFill>
        <p:spPr>
          <a:xfrm>
            <a:off x="11477625" y="82550"/>
            <a:ext cx="608013" cy="642938"/>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35" y="0"/>
            <a:ext cx="12192635" cy="6858635"/>
          </a:xfrm>
          <a:prstGeom prst="rect">
            <a:avLst/>
          </a:prstGeom>
          <a:solidFill>
            <a:srgbClr val="5C64F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nvSpPr>
        <p:spPr>
          <a:xfrm>
            <a:off x="231775" y="230505"/>
            <a:ext cx="11755120" cy="6433820"/>
          </a:xfrm>
          <a:prstGeom prst="roundRect">
            <a:avLst>
              <a:gd name="adj" fmla="val 1001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nvSpPr>
        <p:spPr>
          <a:xfrm>
            <a:off x="468630" y="485775"/>
            <a:ext cx="11426190" cy="993775"/>
          </a:xfrm>
          <a:prstGeom prst="rect">
            <a:avLst/>
          </a:prstGeom>
        </p:spPr>
        <p:txBody>
          <a:bodyPr wrap="square">
            <a:noAutofit/>
          </a:bodyPr>
          <a:p>
            <a:pPr marL="0" indent="0" algn="just" defTabSz="266700">
              <a:lnSpc>
                <a:spcPct val="100000"/>
              </a:lnSpc>
              <a:spcBef>
                <a:spcPct val="0"/>
              </a:spcBef>
              <a:spcAft>
                <a:spcPct val="0"/>
              </a:spcAft>
            </a:pPr>
            <a:r>
              <a:rPr lang="en-US" altLang="zh-CN" sz="2800">
                <a:latin typeface="Times New Roman" panose="02020603050405020304"/>
                <a:ea typeface="Times New Roman" panose="02020603050405020304"/>
              </a:rPr>
              <a:t>(3). </a:t>
            </a:r>
            <a:r>
              <a:rPr lang="zh-CN" altLang="en-US" sz="2800">
                <a:latin typeface="Times New Roman" panose="02020603050405020304"/>
                <a:ea typeface="方正楷体_GB2312" panose="02000000000000000000" charset="-122"/>
              </a:rPr>
              <a:t>借助</a:t>
            </a:r>
            <a:r>
              <a:rPr lang="zh-CN" altLang="en-US" sz="2800" b="1">
                <a:solidFill>
                  <a:srgbClr val="FF0000"/>
                </a:solidFill>
                <a:latin typeface="Times New Roman" panose="02020603050405020304"/>
                <a:ea typeface="方正楷体_GB2312" panose="02000000000000000000" charset="-122"/>
              </a:rPr>
              <a:t>日月风雨、花鸟星月等自然景物烘托氛围</a:t>
            </a:r>
            <a:r>
              <a:rPr lang="zh-CN" altLang="en-US" sz="2800">
                <a:latin typeface="Times New Roman" panose="02020603050405020304"/>
                <a:ea typeface="方正楷体_GB2312" panose="02000000000000000000" charset="-122"/>
              </a:rPr>
              <a:t>，以景衬情、借景表意，含蓄升华情感与主旨。</a:t>
            </a:r>
            <a:endParaRPr lang="zh-CN" altLang="en-US" sz="2800">
              <a:latin typeface="Times New Roman" panose="02020603050405020304"/>
              <a:ea typeface="方正楷体_GB2312" panose="02000000000000000000" charset="-122"/>
            </a:endParaRPr>
          </a:p>
          <a:p>
            <a:pPr marL="0" indent="0" algn="just" defTabSz="266700">
              <a:lnSpc>
                <a:spcPct val="100000"/>
              </a:lnSpc>
              <a:spcBef>
                <a:spcPct val="0"/>
              </a:spcBef>
              <a:spcAft>
                <a:spcPct val="0"/>
              </a:spcAft>
            </a:pPr>
            <a:endParaRPr lang="zh-CN" altLang="en-US" sz="2800">
              <a:latin typeface="Times New Roman" panose="02020603050405020304"/>
              <a:ea typeface="方正楷体_GB2312" panose="02000000000000000000" charset="-122"/>
            </a:endParaRPr>
          </a:p>
        </p:txBody>
      </p:sp>
      <p:sp>
        <p:nvSpPr>
          <p:cNvPr id="5" name="文本框 4"/>
          <p:cNvSpPr txBox="1"/>
          <p:nvPr/>
        </p:nvSpPr>
        <p:spPr>
          <a:xfrm>
            <a:off x="468630" y="1578610"/>
            <a:ext cx="11275060" cy="4620895"/>
          </a:xfrm>
          <a:prstGeom prst="rect">
            <a:avLst/>
          </a:prstGeom>
          <a:solidFill>
            <a:schemeClr val="bg2">
              <a:alpha val="43000"/>
            </a:schemeClr>
          </a:solidFill>
        </p:spPr>
        <p:txBody>
          <a:bodyPr wrap="square" rtlCol="0" anchor="t">
            <a:noAutofit/>
          </a:bodyPr>
          <a:p>
            <a:pPr marL="0" indent="0" algn="just" defTabSz="266700">
              <a:lnSpc>
                <a:spcPct val="100000"/>
              </a:lnSpc>
              <a:spcBef>
                <a:spcPct val="0"/>
              </a:spcBef>
              <a:spcAft>
                <a:spcPct val="0"/>
              </a:spcAft>
            </a:pPr>
            <a:r>
              <a:rPr lang="en-US" altLang="zh-CN" sz="2800">
                <a:highlight>
                  <a:srgbClr val="FFFF00"/>
                </a:highlight>
                <a:latin typeface="Times New Roman" panose="02020603050405020304"/>
                <a:ea typeface="方正楷体_GB2312" panose="02000000000000000000" charset="-122"/>
                <a:sym typeface="+mn-ea"/>
              </a:rPr>
              <a:t>1. </a:t>
            </a:r>
            <a:r>
              <a:rPr lang="zh-CN" altLang="en-US" sz="2800">
                <a:highlight>
                  <a:srgbClr val="FFFF00"/>
                </a:highlight>
                <a:latin typeface="Times New Roman" panose="02020603050405020304"/>
                <a:ea typeface="方正楷体_GB2312" panose="02000000000000000000" charset="-122"/>
                <a:sym typeface="+mn-ea"/>
              </a:rPr>
              <a:t>月份</a:t>
            </a:r>
            <a:r>
              <a:rPr lang="zh-CN" altLang="en-US" sz="2800">
                <a:latin typeface="Times New Roman" panose="02020603050405020304"/>
                <a:ea typeface="方正楷体_GB2312" panose="02000000000000000000" charset="-122"/>
                <a:sym typeface="+mn-ea"/>
              </a:rPr>
              <a:t>：以特定月份定格故事，赋予时光纪念意义，沉淀人物成长感悟。</a:t>
            </a:r>
            <a:endParaRPr lang="zh-CN" altLang="en-US" sz="2800">
              <a:latin typeface="Times New Roman" panose="02020603050405020304"/>
              <a:ea typeface="方正楷体_GB2312" panose="02000000000000000000" charset="-122"/>
            </a:endParaRPr>
          </a:p>
          <a:p>
            <a:pPr marL="0" indent="0" algn="just" defTabSz="266700">
              <a:lnSpc>
                <a:spcPct val="100000"/>
              </a:lnSpc>
              <a:spcBef>
                <a:spcPct val="0"/>
              </a:spcBef>
              <a:spcAft>
                <a:spcPct val="0"/>
              </a:spcAft>
            </a:pPr>
            <a:r>
              <a:rPr lang="en-US" altLang="zh-CN" sz="2800" b="1" u="sng">
                <a:solidFill>
                  <a:srgbClr val="C00000"/>
                </a:solidFill>
                <a:latin typeface="Times New Roman" panose="02020603050405020304"/>
                <a:ea typeface="方正楷体_GB2312" panose="02000000000000000000" charset="-122"/>
                <a:sym typeface="+mn-ea"/>
              </a:rPr>
              <a:t>The golden September witnessed</a:t>
            </a:r>
            <a:r>
              <a:rPr lang="en-US" altLang="zh-CN" sz="2800" b="1" u="sng">
                <a:latin typeface="Times New Roman" panose="02020603050405020304"/>
                <a:ea typeface="方正楷体_GB2312" panose="02000000000000000000" charset="-122"/>
                <a:sym typeface="+mn-ea"/>
              </a:rPr>
              <a:t> </a:t>
            </a:r>
            <a:r>
              <a:rPr lang="en-US" altLang="zh-CN" sz="2800">
                <a:latin typeface="Times New Roman" panose="02020603050405020304"/>
                <a:ea typeface="方正楷体_GB2312" panose="02000000000000000000" charset="-122"/>
                <a:sym typeface="+mn-ea"/>
              </a:rPr>
              <a:t>how a boy’s kindness healed his best friend as well as a lonely soul. </a:t>
            </a:r>
            <a:r>
              <a:rPr lang="zh-CN" altLang="en-US" sz="2800">
                <a:latin typeface="方正楷体_GB2312" panose="02000000000000000000" charset="-122"/>
                <a:ea typeface="方正楷体_GB2312" panose="02000000000000000000" charset="-122"/>
                <a:sym typeface="+mn-ea"/>
              </a:rPr>
              <a:t>金色的九月见证了一个男孩的善良如何治愈了他最好的朋友和孤独的灵魂。</a:t>
            </a:r>
            <a:endParaRPr lang="zh-CN" altLang="en-US" sz="2800">
              <a:latin typeface="方正楷体_GB2312" panose="02000000000000000000" charset="-122"/>
              <a:ea typeface="方正楷体_GB2312" panose="02000000000000000000" charset="-122"/>
              <a:sym typeface="+mn-ea"/>
            </a:endParaRPr>
          </a:p>
          <a:p>
            <a:pPr marL="0" indent="0" algn="just" defTabSz="266700">
              <a:lnSpc>
                <a:spcPct val="100000"/>
              </a:lnSpc>
              <a:spcBef>
                <a:spcPct val="0"/>
              </a:spcBef>
              <a:spcAft>
                <a:spcPct val="0"/>
              </a:spcAft>
            </a:pPr>
            <a:endParaRPr lang="zh-CN" altLang="en-US" sz="2800">
              <a:latin typeface="方正楷体_GB2312" panose="02000000000000000000" charset="-122"/>
              <a:ea typeface="方正楷体_GB2312" panose="02000000000000000000" charset="-122"/>
            </a:endParaRPr>
          </a:p>
          <a:p>
            <a:pPr marL="0" indent="0" algn="just" defTabSz="266700">
              <a:lnSpc>
                <a:spcPct val="100000"/>
              </a:lnSpc>
              <a:spcBef>
                <a:spcPct val="0"/>
              </a:spcBef>
              <a:spcAft>
                <a:spcPct val="0"/>
              </a:spcAft>
            </a:pPr>
            <a:r>
              <a:rPr lang="en-US" altLang="zh-CN" sz="2800">
                <a:highlight>
                  <a:srgbClr val="FFFF00"/>
                </a:highlight>
                <a:latin typeface="Times New Roman" panose="02020603050405020304"/>
                <a:ea typeface="Times New Roman" panose="02020603050405020304"/>
                <a:sym typeface="+mn-ea"/>
              </a:rPr>
              <a:t>2.</a:t>
            </a:r>
            <a:r>
              <a:rPr lang="zh-CN" altLang="en-US" sz="2800">
                <a:highlight>
                  <a:srgbClr val="FFFF00"/>
                </a:highlight>
                <a:latin typeface="Times New Roman" panose="02020603050405020304"/>
                <a:ea typeface="方正楷体_GB2312" panose="02000000000000000000" charset="-122"/>
                <a:sym typeface="+mn-ea"/>
              </a:rPr>
              <a:t>动物：</a:t>
            </a:r>
            <a:r>
              <a:rPr lang="zh-CN" altLang="en-US" sz="2800">
                <a:latin typeface="Times New Roman" panose="02020603050405020304"/>
                <a:ea typeface="方正楷体_GB2312" panose="02000000000000000000" charset="-122"/>
                <a:sym typeface="+mn-ea"/>
              </a:rPr>
              <a:t>用鸟兽动静映射人物心境，烘托喜悦</a:t>
            </a:r>
            <a:r>
              <a:rPr lang="en-US" altLang="zh-CN" sz="2800">
                <a:latin typeface="Times New Roman" panose="02020603050405020304"/>
                <a:ea typeface="Times New Roman" panose="02020603050405020304"/>
                <a:sym typeface="+mn-ea"/>
              </a:rPr>
              <a:t>/</a:t>
            </a:r>
            <a:r>
              <a:rPr lang="zh-CN" altLang="en-US" sz="2800">
                <a:latin typeface="Times New Roman" panose="02020603050405020304"/>
                <a:ea typeface="方正楷体_GB2312" panose="02000000000000000000" charset="-122"/>
                <a:sym typeface="+mn-ea"/>
              </a:rPr>
              <a:t>慰藉等情绪</a:t>
            </a:r>
            <a:r>
              <a:rPr lang="en-US" altLang="zh-CN" sz="2800">
                <a:latin typeface="Times New Roman" panose="02020603050405020304"/>
                <a:ea typeface="Times New Roman" panose="02020603050405020304"/>
                <a:sym typeface="+mn-ea"/>
              </a:rPr>
              <a:t>, </a:t>
            </a:r>
            <a:r>
              <a:rPr lang="zh-CN" altLang="en-US" sz="2800">
                <a:latin typeface="Times New Roman" panose="02020603050405020304"/>
                <a:ea typeface="方正楷体_GB2312" panose="02000000000000000000" charset="-122"/>
                <a:sym typeface="+mn-ea"/>
              </a:rPr>
              <a:t>烘托圆满结局氛围。</a:t>
            </a:r>
            <a:endParaRPr lang="zh-CN" altLang="en-US" sz="2800">
              <a:latin typeface="Times New Roman" panose="02020603050405020304"/>
              <a:ea typeface="方正楷体_GB2312" panose="02000000000000000000" charset="-122"/>
            </a:endParaRPr>
          </a:p>
          <a:p>
            <a:pPr marL="0" indent="0" algn="just" defTabSz="266700">
              <a:lnSpc>
                <a:spcPct val="100000"/>
              </a:lnSpc>
              <a:spcBef>
                <a:spcPct val="0"/>
              </a:spcBef>
              <a:spcAft>
                <a:spcPct val="0"/>
              </a:spcAft>
            </a:pPr>
            <a:r>
              <a:rPr lang="en-US" altLang="zh-CN" sz="2800">
                <a:latin typeface="Times New Roman" panose="02020603050405020304"/>
                <a:ea typeface="方正楷体_GB2312" panose="02000000000000000000" charset="-122"/>
                <a:sym typeface="+mn-ea"/>
              </a:rPr>
              <a:t>Outside the bakery,</a:t>
            </a:r>
            <a:r>
              <a:rPr lang="en-US" altLang="zh-CN" sz="2800" b="1" u="sng">
                <a:latin typeface="Times New Roman" panose="02020603050405020304"/>
                <a:ea typeface="方正楷体_GB2312" panose="02000000000000000000" charset="-122"/>
                <a:sym typeface="+mn-ea"/>
              </a:rPr>
              <a:t> </a:t>
            </a:r>
            <a:r>
              <a:rPr lang="en-US" altLang="zh-CN" sz="2800" b="1" u="sng">
                <a:solidFill>
                  <a:srgbClr val="C00000"/>
                </a:solidFill>
                <a:latin typeface="Times New Roman" panose="02020603050405020304"/>
                <a:ea typeface="方正楷体_GB2312" panose="02000000000000000000" charset="-122"/>
                <a:sym typeface="+mn-ea"/>
              </a:rPr>
              <a:t>the birds chirped happily</a:t>
            </a:r>
            <a:r>
              <a:rPr lang="en-US" altLang="zh-CN" sz="2800" b="1" u="sng">
                <a:latin typeface="Times New Roman" panose="02020603050405020304"/>
                <a:ea typeface="方正楷体_GB2312" panose="02000000000000000000" charset="-122"/>
                <a:sym typeface="+mn-ea"/>
              </a:rPr>
              <a:t>, as if celebrating their achievement.</a:t>
            </a:r>
            <a:endParaRPr lang="en-US" altLang="zh-CN" sz="2800" b="1" u="sng">
              <a:latin typeface="Times New Roman" panose="02020603050405020304"/>
              <a:ea typeface="方正楷体_GB2312" panose="02000000000000000000" charset="-122"/>
            </a:endParaRPr>
          </a:p>
          <a:p>
            <a:pPr marL="0" indent="0" algn="just" defTabSz="266700">
              <a:lnSpc>
                <a:spcPct val="100000"/>
              </a:lnSpc>
              <a:spcBef>
                <a:spcPct val="0"/>
              </a:spcBef>
              <a:spcAft>
                <a:spcPct val="0"/>
              </a:spcAft>
            </a:pPr>
            <a:r>
              <a:rPr lang="zh-CN" altLang="en-US" sz="2800">
                <a:latin typeface="方正楷体_GB2312" panose="02000000000000000000" charset="-122"/>
                <a:ea typeface="方正楷体_GB2312" panose="02000000000000000000" charset="-122"/>
                <a:sym typeface="+mn-ea"/>
              </a:rPr>
              <a:t>在面包店外面，鸟儿欢快地叫着，好像在庆祝它们的成就。</a:t>
            </a:r>
            <a:endParaRPr lang="zh-CN" altLang="en-US" sz="2800">
              <a:latin typeface="方正楷体_GB2312" panose="02000000000000000000" charset="-122"/>
              <a:ea typeface="方正楷体_GB2312" panose="02000000000000000000" charset="-122"/>
            </a:endParaRPr>
          </a:p>
          <a:p>
            <a:pPr marL="12065" indent="0" algn="just" defTabSz="266700">
              <a:lnSpc>
                <a:spcPct val="100000"/>
              </a:lnSpc>
              <a:spcBef>
                <a:spcPct val="0"/>
              </a:spcBef>
              <a:spcAft>
                <a:spcPct val="0"/>
              </a:spcAft>
            </a:pPr>
            <a:endParaRPr lang="zh-CN" altLang="en-US" sz="2800">
              <a:latin typeface="方正楷体_GB2312" panose="02000000000000000000" charset="-122"/>
              <a:ea typeface="方正楷体_GB2312" panose="02000000000000000000" charset="-122"/>
              <a:sym typeface="+mn-ea"/>
            </a:endParaRPr>
          </a:p>
        </p:txBody>
      </p:sp>
      <p:pic>
        <p:nvPicPr>
          <p:cNvPr id="5124" name="图片 6" descr="logo横版 png"/>
          <p:cNvPicPr>
            <a:picLocks noChangeAspect="1"/>
          </p:cNvPicPr>
          <p:nvPr userDrawn="1"/>
        </p:nvPicPr>
        <p:blipFill>
          <a:blip r:embed="rId1"/>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35" y="0"/>
            <a:ext cx="12192635" cy="6858635"/>
          </a:xfrm>
          <a:prstGeom prst="rect">
            <a:avLst/>
          </a:prstGeom>
          <a:solidFill>
            <a:srgbClr val="5C64F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nvSpPr>
        <p:spPr>
          <a:xfrm>
            <a:off x="231775" y="230505"/>
            <a:ext cx="11755120" cy="6433820"/>
          </a:xfrm>
          <a:prstGeom prst="roundRect">
            <a:avLst>
              <a:gd name="adj" fmla="val 1001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文本框 4"/>
          <p:cNvSpPr txBox="1"/>
          <p:nvPr/>
        </p:nvSpPr>
        <p:spPr>
          <a:xfrm>
            <a:off x="468630" y="369570"/>
            <a:ext cx="11322050" cy="6123940"/>
          </a:xfrm>
          <a:prstGeom prst="rect">
            <a:avLst/>
          </a:prstGeom>
          <a:noFill/>
        </p:spPr>
        <p:txBody>
          <a:bodyPr wrap="square" rtlCol="0" anchor="t">
            <a:spAutoFit/>
          </a:bodyPr>
          <a:p>
            <a:pPr marL="0" indent="0" algn="just" defTabSz="266700">
              <a:lnSpc>
                <a:spcPct val="100000"/>
              </a:lnSpc>
              <a:spcBef>
                <a:spcPct val="0"/>
              </a:spcBef>
              <a:spcAft>
                <a:spcPct val="0"/>
              </a:spcAft>
            </a:pPr>
            <a:r>
              <a:rPr lang="en-US" altLang="zh-CN" sz="2800">
                <a:highlight>
                  <a:srgbClr val="FFFF00"/>
                </a:highlight>
                <a:latin typeface="Times New Roman" panose="02020603050405020304"/>
                <a:ea typeface="Times New Roman" panose="02020603050405020304"/>
                <a:sym typeface="+mn-ea"/>
              </a:rPr>
              <a:t>3</a:t>
            </a:r>
            <a:r>
              <a:rPr lang="en-US" altLang="zh-CN" sz="2800">
                <a:highlight>
                  <a:srgbClr val="FFFF00"/>
                </a:highlight>
                <a:latin typeface="Times New Roman" panose="02020603050405020304"/>
                <a:ea typeface="方正楷体_GB2312" panose="02000000000000000000" charset="-122"/>
                <a:sym typeface="+mn-ea"/>
              </a:rPr>
              <a:t>.</a:t>
            </a:r>
            <a:r>
              <a:rPr lang="zh-CN" altLang="en-US" sz="2800">
                <a:highlight>
                  <a:srgbClr val="FFFF00"/>
                </a:highlight>
                <a:latin typeface="Times New Roman" panose="02020603050405020304"/>
                <a:ea typeface="方正楷体_GB2312" panose="02000000000000000000" charset="-122"/>
                <a:sym typeface="+mn-ea"/>
              </a:rPr>
              <a:t>景色：</a:t>
            </a:r>
            <a:r>
              <a:rPr lang="zh-CN" altLang="en-US" sz="2800">
                <a:latin typeface="Times New Roman" panose="02020603050405020304"/>
                <a:ea typeface="方正楷体_GB2312" panose="02000000000000000000" charset="-122"/>
                <a:sym typeface="+mn-ea"/>
              </a:rPr>
              <a:t>以雨、星星、阳光、月色等景色渲染温馨氛围，暗示冲突解决，凸显温情主题。</a:t>
            </a:r>
            <a:endParaRPr lang="zh-CN" altLang="en-US" sz="2800">
              <a:latin typeface="Times New Roman" panose="02020603050405020304"/>
              <a:ea typeface="方正楷体_GB2312" panose="02000000000000000000" charset="-122"/>
            </a:endParaRPr>
          </a:p>
          <a:p>
            <a:pPr marL="12065" indent="0" algn="just" defTabSz="266700">
              <a:lnSpc>
                <a:spcPct val="100000"/>
              </a:lnSpc>
              <a:spcBef>
                <a:spcPct val="0"/>
              </a:spcBef>
              <a:spcAft>
                <a:spcPct val="0"/>
              </a:spcAft>
            </a:pPr>
            <a:r>
              <a:rPr lang="zh-CN" altLang="en-US" sz="2800">
                <a:highlight>
                  <a:srgbClr val="FFFF00"/>
                </a:highlight>
                <a:latin typeface="Times New Roman" panose="02020603050405020304"/>
                <a:ea typeface="方正楷体_GB2312" panose="02000000000000000000" charset="-122"/>
                <a:sym typeface="+mn-ea"/>
              </a:rPr>
              <a:t>雨</a:t>
            </a:r>
            <a:r>
              <a:rPr lang="en-US" altLang="zh-CN" sz="2800" b="1" u="sng">
                <a:solidFill>
                  <a:srgbClr val="C00000"/>
                </a:solidFill>
                <a:latin typeface="Times New Roman" panose="02020603050405020304"/>
                <a:ea typeface="方正楷体_GB2312" panose="02000000000000000000" charset="-122"/>
                <a:sym typeface="+mn-ea"/>
              </a:rPr>
              <a:t>The rain</a:t>
            </a:r>
            <a:r>
              <a:rPr lang="en-US" altLang="zh-CN" sz="2800" b="1" u="sng">
                <a:latin typeface="Times New Roman" panose="02020603050405020304"/>
                <a:ea typeface="方正楷体_GB2312" panose="02000000000000000000" charset="-122"/>
                <a:sym typeface="+mn-ea"/>
              </a:rPr>
              <a:t> that came that day was a miracle, saving our farm, just like my boy saved a life.</a:t>
            </a:r>
            <a:r>
              <a:rPr lang="zh-CN" altLang="en-US" sz="2800">
                <a:latin typeface="方正楷体_GB2312" panose="02000000000000000000" charset="-122"/>
                <a:ea typeface="方正楷体_GB2312" panose="02000000000000000000" charset="-122"/>
                <a:sym typeface="+mn-ea"/>
              </a:rPr>
              <a:t>那天下的雨是个奇迹，它拯救了我们的农场，就像我儿子拯救了一条生命一样。</a:t>
            </a:r>
            <a:endParaRPr lang="zh-CN" altLang="en-US" sz="2800">
              <a:latin typeface="方正楷体_GB2312" panose="02000000000000000000" charset="-122"/>
              <a:ea typeface="方正楷体_GB2312" panose="02000000000000000000" charset="-122"/>
            </a:endParaRPr>
          </a:p>
          <a:p>
            <a:pPr marL="0" indent="0" algn="just" defTabSz="266700">
              <a:lnSpc>
                <a:spcPct val="100000"/>
              </a:lnSpc>
              <a:spcBef>
                <a:spcPct val="0"/>
              </a:spcBef>
              <a:spcAft>
                <a:spcPct val="0"/>
              </a:spcAft>
            </a:pPr>
            <a:r>
              <a:rPr lang="en-US" altLang="zh-CN" sz="2800">
                <a:latin typeface="Times New Roman" panose="02020603050405020304"/>
                <a:ea typeface="Times New Roman" panose="02020603050405020304"/>
                <a:sym typeface="+mn-ea"/>
              </a:rPr>
              <a:t>/</a:t>
            </a:r>
            <a:r>
              <a:rPr lang="en-US" altLang="zh-CN" sz="2800" b="1" u="sng">
                <a:solidFill>
                  <a:srgbClr val="C00000"/>
                </a:solidFill>
                <a:latin typeface="Times New Roman" panose="02020603050405020304"/>
                <a:ea typeface="Times New Roman" panose="02020603050405020304"/>
                <a:sym typeface="+mn-ea"/>
              </a:rPr>
              <a:t>Cold as the rain was</a:t>
            </a:r>
            <a:r>
              <a:rPr lang="en-US" altLang="zh-CN" sz="2800">
                <a:latin typeface="Times New Roman" panose="02020603050405020304"/>
                <a:ea typeface="Times New Roman" panose="02020603050405020304"/>
                <a:sym typeface="+mn-ea"/>
              </a:rPr>
              <a:t>, great </a:t>
            </a:r>
            <a:r>
              <a:rPr lang="en-US" altLang="zh-CN" sz="2800" b="1" u="sng">
                <a:solidFill>
                  <a:srgbClr val="C00000"/>
                </a:solidFill>
                <a:latin typeface="Times New Roman" panose="02020603050405020304"/>
                <a:ea typeface="Times New Roman" panose="02020603050405020304"/>
                <a:sym typeface="+mn-ea"/>
              </a:rPr>
              <a:t>warmth</a:t>
            </a:r>
            <a:r>
              <a:rPr lang="en-US" altLang="zh-CN" sz="2800">
                <a:latin typeface="Times New Roman" panose="02020603050405020304"/>
                <a:ea typeface="方正楷体_GB2312" panose="02000000000000000000" charset="-122"/>
                <a:sym typeface="+mn-ea"/>
              </a:rPr>
              <a:t> </a:t>
            </a:r>
            <a:r>
              <a:rPr lang="en-US" altLang="zh-CN" sz="2800">
                <a:latin typeface="Times New Roman" panose="02020603050405020304"/>
                <a:ea typeface="Times New Roman" panose="02020603050405020304"/>
                <a:sym typeface="+mn-ea"/>
              </a:rPr>
              <a:t>filled his heart like never before.</a:t>
            </a:r>
            <a:r>
              <a:rPr lang="zh-CN" altLang="en-US" sz="2800">
                <a:latin typeface="Times New Roman" panose="02020603050405020304"/>
                <a:ea typeface="方正楷体_GB2312" panose="02000000000000000000" charset="-122"/>
                <a:sym typeface="+mn-ea"/>
              </a:rPr>
              <a:t>纵使雨水寒凉，他心底却涌上前所未有的暖意。</a:t>
            </a:r>
            <a:endParaRPr lang="zh-CN" altLang="en-US" sz="2800">
              <a:latin typeface="Times New Roman" panose="02020603050405020304"/>
              <a:ea typeface="方正楷体_GB2312" panose="02000000000000000000" charset="-122"/>
            </a:endParaRPr>
          </a:p>
          <a:p>
            <a:pPr marL="12065" indent="0" algn="just" defTabSz="266700">
              <a:lnSpc>
                <a:spcPct val="100000"/>
              </a:lnSpc>
              <a:spcBef>
                <a:spcPct val="0"/>
              </a:spcBef>
              <a:spcAft>
                <a:spcPct val="0"/>
              </a:spcAft>
            </a:pPr>
            <a:r>
              <a:rPr lang="zh-CN" altLang="en-US" sz="2800">
                <a:highlight>
                  <a:srgbClr val="FFFF00"/>
                </a:highlight>
                <a:latin typeface="Times New Roman" panose="02020603050405020304"/>
                <a:ea typeface="方正楷体_GB2312" panose="02000000000000000000" charset="-122"/>
                <a:sym typeface="+mn-ea"/>
              </a:rPr>
              <a:t>星星</a:t>
            </a:r>
            <a:r>
              <a:rPr lang="en-US" altLang="zh-CN" sz="2800" b="1" u="sng">
                <a:solidFill>
                  <a:srgbClr val="C00000"/>
                </a:solidFill>
                <a:latin typeface="Times New Roman" panose="02020603050405020304"/>
                <a:ea typeface="方正楷体_GB2312" panose="02000000000000000000" charset="-122"/>
                <a:sym typeface="+mn-ea"/>
              </a:rPr>
              <a:t>Vibrant stars</a:t>
            </a:r>
            <a:r>
              <a:rPr lang="en-US" altLang="zh-CN" sz="2800" b="1" u="sng">
                <a:latin typeface="Times New Roman" panose="02020603050405020304"/>
                <a:ea typeface="方正楷体_GB2312" panose="02000000000000000000" charset="-122"/>
                <a:sym typeface="+mn-ea"/>
              </a:rPr>
              <a:t> twinkled in the sky,</a:t>
            </a:r>
            <a:r>
              <a:rPr lang="en-US" altLang="zh-CN" sz="2800">
                <a:latin typeface="Times New Roman" panose="02020603050405020304"/>
                <a:ea typeface="方正楷体_GB2312" panose="02000000000000000000" charset="-122"/>
                <a:sym typeface="+mn-ea"/>
              </a:rPr>
              <a:t> </a:t>
            </a:r>
            <a:r>
              <a:rPr lang="en-US" altLang="zh-CN" sz="2800">
                <a:solidFill>
                  <a:srgbClr val="C00000"/>
                </a:solidFill>
                <a:latin typeface="Times New Roman" panose="02020603050405020304"/>
                <a:ea typeface="方正楷体_GB2312" panose="02000000000000000000" charset="-122"/>
                <a:sym typeface="+mn-ea"/>
              </a:rPr>
              <a:t>waves of hearty laughter</a:t>
            </a:r>
            <a:r>
              <a:rPr lang="en-US" altLang="zh-CN" sz="2800">
                <a:latin typeface="Times New Roman" panose="02020603050405020304"/>
                <a:ea typeface="方正楷体_GB2312" panose="02000000000000000000" charset="-122"/>
                <a:sym typeface="+mn-ea"/>
              </a:rPr>
              <a:t> ran out of the camp site and</a:t>
            </a:r>
            <a:r>
              <a:rPr lang="en-US" altLang="zh-CN" sz="2800">
                <a:solidFill>
                  <a:srgbClr val="C00000"/>
                </a:solidFill>
                <a:latin typeface="Times New Roman" panose="02020603050405020304"/>
                <a:ea typeface="方正楷体_GB2312" panose="02000000000000000000" charset="-122"/>
                <a:sym typeface="+mn-ea"/>
              </a:rPr>
              <a:t> delicious smell</a:t>
            </a:r>
            <a:r>
              <a:rPr lang="en-US" altLang="zh-CN" sz="2800">
                <a:latin typeface="Times New Roman" panose="02020603050405020304"/>
                <a:ea typeface="方正楷体_GB2312" panose="02000000000000000000" charset="-122"/>
                <a:sym typeface="+mn-ea"/>
              </a:rPr>
              <a:t> filled the air. My forgetful mother gave us an unforgettable experience!</a:t>
            </a:r>
            <a:r>
              <a:rPr lang="zh-CN" altLang="en-US" sz="2800">
                <a:latin typeface="方正楷体_GB2312" panose="02000000000000000000" charset="-122"/>
                <a:ea typeface="方正楷体_GB2312" panose="02000000000000000000" charset="-122"/>
                <a:sym typeface="+mn-ea"/>
              </a:rPr>
              <a:t>明亮的星星在天空中闪烁，营地里</a:t>
            </a:r>
            <a:r>
              <a:rPr lang="en-US" altLang="zh-CN" sz="2800">
                <a:latin typeface="Times New Roman" panose="02020603050405020304"/>
                <a:ea typeface="方正楷体_GB2312" panose="02000000000000000000" charset="-122"/>
                <a:sym typeface="+mn-ea"/>
              </a:rPr>
              <a:t> </a:t>
            </a:r>
            <a:r>
              <a:rPr lang="zh-CN" altLang="en-US" sz="2800">
                <a:latin typeface="方正楷体_GB2312" panose="02000000000000000000" charset="-122"/>
                <a:ea typeface="方正楷体_GB2312" panose="02000000000000000000" charset="-122"/>
                <a:sym typeface="+mn-ea"/>
              </a:rPr>
              <a:t>传出阵阵爽朗的笑声，空气中弥漫着香味。健忘的妈妈给了我们一次难忘的经历</a:t>
            </a:r>
            <a:r>
              <a:rPr lang="en-US" altLang="zh-CN" sz="2800">
                <a:latin typeface="Times New Roman" panose="02020603050405020304"/>
                <a:ea typeface="方正楷体_GB2312" panose="02000000000000000000" charset="-122"/>
                <a:sym typeface="+mn-ea"/>
              </a:rPr>
              <a:t>!</a:t>
            </a:r>
            <a:endParaRPr lang="en-US" altLang="zh-CN" sz="2800">
              <a:latin typeface="Times New Roman" panose="02020603050405020304"/>
              <a:ea typeface="方正楷体_GB2312" panose="02000000000000000000" charset="-122"/>
            </a:endParaRPr>
          </a:p>
          <a:p>
            <a:pPr marL="12065" indent="0" algn="just" defTabSz="266700">
              <a:lnSpc>
                <a:spcPct val="100000"/>
              </a:lnSpc>
              <a:spcBef>
                <a:spcPct val="0"/>
              </a:spcBef>
              <a:spcAft>
                <a:spcPct val="0"/>
              </a:spcAft>
            </a:pPr>
            <a:r>
              <a:rPr lang="zh-CN" altLang="en-US" sz="2800">
                <a:highlight>
                  <a:srgbClr val="FFFF00"/>
                </a:highlight>
                <a:latin typeface="Times New Roman" panose="02020603050405020304"/>
                <a:ea typeface="方正楷体_GB2312" panose="02000000000000000000" charset="-122"/>
                <a:sym typeface="+mn-ea"/>
              </a:rPr>
              <a:t>阳光</a:t>
            </a:r>
            <a:r>
              <a:rPr lang="en-US" altLang="zh-CN" sz="2800" b="1" u="sng">
                <a:solidFill>
                  <a:srgbClr val="C00000"/>
                </a:solidFill>
                <a:latin typeface="Times New Roman" panose="02020603050405020304"/>
                <a:ea typeface="方正楷体_GB2312" panose="02000000000000000000" charset="-122"/>
                <a:sym typeface="+mn-ea"/>
              </a:rPr>
              <a:t>The sunlight</a:t>
            </a:r>
            <a:r>
              <a:rPr lang="en-US" altLang="zh-CN" sz="2800" b="1" u="sng">
                <a:latin typeface="Times New Roman" panose="02020603050405020304"/>
                <a:ea typeface="方正楷体_GB2312" panose="02000000000000000000" charset="-122"/>
                <a:sym typeface="+mn-ea"/>
              </a:rPr>
              <a:t> flooded in through the window, warming the whole room and melting the tension. </a:t>
            </a:r>
            <a:r>
              <a:rPr lang="zh-CN" altLang="en-US" sz="2800">
                <a:latin typeface="方正楷体_GB2312" panose="02000000000000000000" charset="-122"/>
                <a:ea typeface="方正楷体_GB2312" panose="02000000000000000000" charset="-122"/>
                <a:sym typeface="+mn-ea"/>
              </a:rPr>
              <a:t>阳光透过窗户照进来，温暖了整个房间，融化了紧张的气氛。</a:t>
            </a:r>
            <a:endParaRPr lang="zh-CN" altLang="en-US" sz="2800">
              <a:latin typeface="方正楷体_GB2312" panose="02000000000000000000" charset="-122"/>
              <a:ea typeface="方正楷体_GB2312" panose="02000000000000000000" charset="-122"/>
              <a:sym typeface="+mn-ea"/>
            </a:endParaRPr>
          </a:p>
        </p:txBody>
      </p:sp>
      <p:pic>
        <p:nvPicPr>
          <p:cNvPr id="5124" name="图片 6" descr="logo横版 png"/>
          <p:cNvPicPr>
            <a:picLocks noChangeAspect="1"/>
          </p:cNvPicPr>
          <p:nvPr userDrawn="1"/>
        </p:nvPicPr>
        <p:blipFill>
          <a:blip r:embed="rId1"/>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35" y="0"/>
            <a:ext cx="12192635" cy="6858635"/>
          </a:xfrm>
          <a:prstGeom prst="rect">
            <a:avLst/>
          </a:prstGeom>
          <a:solidFill>
            <a:srgbClr val="5C64F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nvSpPr>
        <p:spPr>
          <a:xfrm>
            <a:off x="231775" y="230505"/>
            <a:ext cx="11755120" cy="6433820"/>
          </a:xfrm>
          <a:prstGeom prst="roundRect">
            <a:avLst>
              <a:gd name="adj" fmla="val 1001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nvSpPr>
        <p:spPr>
          <a:xfrm>
            <a:off x="404495" y="1399540"/>
            <a:ext cx="11339195" cy="4831080"/>
          </a:xfrm>
          <a:prstGeom prst="rect">
            <a:avLst/>
          </a:prstGeom>
          <a:solidFill>
            <a:schemeClr val="bg2">
              <a:alpha val="42000"/>
            </a:schemeClr>
          </a:solidFill>
        </p:spPr>
        <p:txBody>
          <a:bodyPr wrap="square">
            <a:spAutoFit/>
          </a:bodyPr>
          <a:p>
            <a:pPr marL="0" indent="0" algn="l" defTabSz="266700">
              <a:lnSpc>
                <a:spcPct val="100000"/>
              </a:lnSpc>
              <a:spcBef>
                <a:spcPct val="0"/>
              </a:spcBef>
              <a:spcAft>
                <a:spcPct val="0"/>
              </a:spcAft>
            </a:pPr>
            <a:r>
              <a:rPr lang="en-US" altLang="zh-CN" sz="2800" b="1">
                <a:highlight>
                  <a:srgbClr val="FFFF00"/>
                </a:highlight>
                <a:latin typeface="Times New Roman" panose="02020603050405020304"/>
                <a:ea typeface="Times New Roman" panose="02020603050405020304"/>
              </a:rPr>
              <a:t>1. </a:t>
            </a:r>
            <a:r>
              <a:rPr lang="zh-CN" altLang="en-US" sz="2800" b="1">
                <a:highlight>
                  <a:srgbClr val="FFFF00"/>
                </a:highlight>
                <a:latin typeface="Times New Roman" panose="02020603050405020304"/>
                <a:ea typeface="方正楷体_GB2312" panose="02000000000000000000" charset="-122"/>
              </a:rPr>
              <a:t>拥</a:t>
            </a:r>
            <a:r>
              <a:rPr lang="zh-CN" altLang="en-US" sz="2800" b="1">
                <a:highlight>
                  <a:srgbClr val="FFFF00"/>
                </a:highlight>
                <a:latin typeface="方正楷体_GB2312" panose="02000000000000000000" charset="-122"/>
                <a:ea typeface="方正楷体_GB2312" panose="02000000000000000000" charset="-122"/>
              </a:rPr>
              <a:t>抱</a:t>
            </a:r>
            <a:r>
              <a:rPr lang="zh-CN" altLang="en-US" sz="2800" b="1">
                <a:highlight>
                  <a:srgbClr val="FFFF00"/>
                </a:highlight>
                <a:latin typeface="Times New Roman" panose="02020603050405020304"/>
                <a:ea typeface="方正楷体_GB2312" panose="02000000000000000000" charset="-122"/>
              </a:rPr>
              <a:t>感动场景</a:t>
            </a:r>
            <a:r>
              <a:rPr lang="en-US" altLang="zh-CN" sz="2800" b="1" u="sng">
                <a:solidFill>
                  <a:srgbClr val="0000FF"/>
                </a:solidFill>
                <a:latin typeface="Times New Roman" panose="02020603050405020304"/>
                <a:ea typeface="Times New Roman" panose="02020603050405020304"/>
              </a:rPr>
              <a:t>N</a:t>
            </a:r>
            <a:r>
              <a:rPr lang="en-US" altLang="zh-CN" sz="2800" b="1" u="sng">
                <a:solidFill>
                  <a:srgbClr val="0000FF"/>
                </a:solidFill>
                <a:latin typeface="Times New Roman" panose="02020603050405020304"/>
                <a:ea typeface="方正楷体_GB2312" panose="02000000000000000000" charset="-122"/>
              </a:rPr>
              <a:t>ever had Dora received such a gift.</a:t>
            </a:r>
            <a:r>
              <a:rPr lang="en-US" altLang="zh-CN" sz="2800" b="0">
                <a:latin typeface="Times New Roman" panose="02020603050405020304"/>
                <a:ea typeface="方正楷体_GB2312" panose="02000000000000000000" charset="-122"/>
              </a:rPr>
              <a:t> Speechles</a:t>
            </a:r>
            <a:r>
              <a:rPr lang="en-US" altLang="zh-CN" sz="2800" b="0">
                <a:latin typeface="Times New Roman" panose="02020603050405020304"/>
                <a:ea typeface="Times New Roman" panose="02020603050405020304"/>
              </a:rPr>
              <a:t>s</a:t>
            </a:r>
            <a:r>
              <a:rPr lang="en-US" altLang="zh-CN" sz="2800" b="0">
                <a:latin typeface="Times New Roman" panose="02020603050405020304"/>
                <a:ea typeface="方正楷体_GB2312" panose="02000000000000000000" charset="-122"/>
              </a:rPr>
              <a:t> and moved, she</a:t>
            </a:r>
            <a:r>
              <a:rPr lang="en-US" altLang="zh-CN" sz="2800" b="0">
                <a:solidFill>
                  <a:srgbClr val="C00000"/>
                </a:solidFill>
                <a:latin typeface="Times New Roman" panose="02020603050405020304"/>
                <a:ea typeface="方正楷体_GB2312" panose="02000000000000000000" charset="-122"/>
              </a:rPr>
              <a:t> held her son tightly into her arms</a:t>
            </a:r>
            <a:r>
              <a:rPr lang="en-US" altLang="zh-CN" sz="2800" b="0">
                <a:latin typeface="Times New Roman" panose="02020603050405020304"/>
                <a:ea typeface="方正楷体_GB2312" panose="02000000000000000000" charset="-122"/>
              </a:rPr>
              <a:t>, with tears</a:t>
            </a:r>
            <a:r>
              <a:rPr lang="en-US" altLang="zh-CN" sz="2800" b="0">
                <a:solidFill>
                  <a:srgbClr val="C00000"/>
                </a:solidFill>
                <a:latin typeface="Times New Roman" panose="02020603050405020304"/>
                <a:ea typeface="方正楷体_GB2312" panose="02000000000000000000" charset="-122"/>
              </a:rPr>
              <a:t> welling up</a:t>
            </a:r>
            <a:r>
              <a:rPr lang="en-US" altLang="zh-CN" sz="2800" b="0">
                <a:latin typeface="Times New Roman" panose="02020603050405020304"/>
                <a:ea typeface="方正楷体_GB2312" panose="02000000000000000000" charset="-122"/>
              </a:rPr>
              <a:t> in her eyes.</a:t>
            </a:r>
            <a:r>
              <a:rPr lang="zh-CN" altLang="en-US" sz="2800" b="0">
                <a:latin typeface="方正楷体_GB2312" panose="02000000000000000000" charset="-122"/>
                <a:ea typeface="方正楷体_GB2312" panose="02000000000000000000" charset="-122"/>
              </a:rPr>
              <a:t>多拉从未收到过这样的礼物。她激动得说不出话，紧紧地把儿子搂在怀里，眼里涌出了泪水。</a:t>
            </a:r>
            <a:endParaRPr lang="zh-CN" altLang="en-US" sz="2800" b="0">
              <a:latin typeface="方正楷体_GB2312" panose="02000000000000000000" charset="-122"/>
              <a:ea typeface="方正楷体_GB2312" panose="02000000000000000000" charset="-122"/>
            </a:endParaRPr>
          </a:p>
          <a:p>
            <a:pPr marL="0" indent="0" algn="l" defTabSz="266700">
              <a:lnSpc>
                <a:spcPct val="100000"/>
              </a:lnSpc>
              <a:spcBef>
                <a:spcPct val="0"/>
              </a:spcBef>
              <a:spcAft>
                <a:spcPct val="0"/>
              </a:spcAft>
            </a:pPr>
            <a:endParaRPr lang="zh-CN" altLang="en-US" sz="2800" b="0">
              <a:latin typeface="方正楷体_GB2312" panose="02000000000000000000" charset="-122"/>
              <a:ea typeface="方正楷体_GB2312" panose="02000000000000000000" charset="-122"/>
            </a:endParaRPr>
          </a:p>
          <a:p>
            <a:pPr marL="0" indent="0" algn="l" defTabSz="266700">
              <a:lnSpc>
                <a:spcPct val="100000"/>
              </a:lnSpc>
              <a:spcBef>
                <a:spcPct val="0"/>
              </a:spcBef>
              <a:spcAft>
                <a:spcPct val="0"/>
              </a:spcAft>
            </a:pPr>
            <a:r>
              <a:rPr lang="en-US" altLang="zh-CN" sz="2800" b="1">
                <a:highlight>
                  <a:srgbClr val="FFFF00"/>
                </a:highlight>
                <a:latin typeface="Times New Roman" panose="02020603050405020304"/>
                <a:ea typeface="Times New Roman" panose="02020603050405020304"/>
              </a:rPr>
              <a:t>2. </a:t>
            </a:r>
            <a:r>
              <a:rPr lang="zh-CN" altLang="en-US" sz="2800" b="1">
                <a:highlight>
                  <a:srgbClr val="FFFF00"/>
                </a:highlight>
                <a:latin typeface="Times New Roman" panose="02020603050405020304"/>
                <a:ea typeface="方正楷体_GB2312" panose="02000000000000000000" charset="-122"/>
              </a:rPr>
              <a:t>内心独白场景</a:t>
            </a:r>
            <a:r>
              <a:rPr lang="en-US" altLang="zh-CN" sz="2800" b="0">
                <a:latin typeface="Times New Roman" panose="02020603050405020304"/>
                <a:ea typeface="方正楷体_GB2312" panose="02000000000000000000" charset="-122"/>
              </a:rPr>
              <a:t>Tears of joy and gratitude welling up in her eyes, she</a:t>
            </a:r>
            <a:r>
              <a:rPr lang="en-US" altLang="zh-CN" sz="2800" b="0">
                <a:solidFill>
                  <a:srgbClr val="C00000"/>
                </a:solidFill>
                <a:latin typeface="Times New Roman" panose="02020603050405020304"/>
                <a:ea typeface="方正楷体_GB2312" panose="02000000000000000000" charset="-122"/>
              </a:rPr>
              <a:t> threw her arms around</a:t>
            </a:r>
            <a:r>
              <a:rPr lang="en-US" altLang="zh-CN" sz="2800" b="0">
                <a:latin typeface="Times New Roman" panose="02020603050405020304"/>
                <a:ea typeface="方正楷体_GB2312" panose="02000000000000000000" charset="-122"/>
              </a:rPr>
              <a:t> her brother,</a:t>
            </a:r>
            <a:r>
              <a:rPr lang="en-US" altLang="zh-CN" sz="2800" b="0">
                <a:solidFill>
                  <a:srgbClr val="C00000"/>
                </a:solidFill>
                <a:latin typeface="Times New Roman" panose="02020603050405020304"/>
                <a:ea typeface="方正楷体_GB2312" panose="02000000000000000000" charset="-122"/>
              </a:rPr>
              <a:t> thinking</a:t>
            </a:r>
            <a:r>
              <a:rPr lang="en-US" altLang="zh-CN" sz="2800" b="0">
                <a:latin typeface="Times New Roman" panose="02020603050405020304"/>
                <a:ea typeface="方正楷体_GB2312" panose="02000000000000000000" charset="-122"/>
              </a:rPr>
              <a:t> </a:t>
            </a:r>
            <a:r>
              <a:rPr lang="en-US" altLang="zh-CN" sz="2800" b="1" u="sng">
                <a:solidFill>
                  <a:srgbClr val="0000FF"/>
                </a:solidFill>
                <a:latin typeface="Times New Roman" panose="02020603050405020304"/>
                <a:ea typeface="方正楷体_GB2312" panose="02000000000000000000" charset="-122"/>
              </a:rPr>
              <a:t>what a blissful world it was and how lucky she was to have Tony as her brother.</a:t>
            </a:r>
            <a:r>
              <a:rPr lang="zh-CN" altLang="en-US" sz="2800" b="0">
                <a:latin typeface="方正楷体_GB2312" panose="02000000000000000000" charset="-122"/>
                <a:ea typeface="方正楷体_GB2312" panose="02000000000000000000" charset="-122"/>
              </a:rPr>
              <a:t>喜悦与感激的泪水在她眼中涌动，她张开双臂抱住哥哥，心想：这是多么幸福的世界啊，能有托尼做她的哥哥，她是多么幸运。</a:t>
            </a:r>
            <a:endParaRPr lang="zh-CN" altLang="en-US" sz="2800" b="0">
              <a:latin typeface="方正楷体_GB2312" panose="02000000000000000000" charset="-122"/>
              <a:ea typeface="方正楷体_GB2312" panose="02000000000000000000" charset="-122"/>
            </a:endParaRPr>
          </a:p>
          <a:p>
            <a:pPr marL="0" indent="0" algn="l" defTabSz="266700">
              <a:lnSpc>
                <a:spcPct val="100000"/>
              </a:lnSpc>
              <a:spcBef>
                <a:spcPct val="0"/>
              </a:spcBef>
              <a:spcAft>
                <a:spcPct val="0"/>
              </a:spcAft>
            </a:pPr>
            <a:endParaRPr lang="zh-CN" altLang="en-US" sz="2800" b="0">
              <a:latin typeface="Times New Roman" panose="02020603050405020304"/>
              <a:ea typeface="方正楷体_GB2312" panose="02000000000000000000" charset="-122"/>
            </a:endParaRPr>
          </a:p>
        </p:txBody>
      </p:sp>
      <p:sp>
        <p:nvSpPr>
          <p:cNvPr id="5" name="文本框 4"/>
          <p:cNvSpPr txBox="1"/>
          <p:nvPr/>
        </p:nvSpPr>
        <p:spPr>
          <a:xfrm>
            <a:off x="580390" y="350520"/>
            <a:ext cx="10897870" cy="953135"/>
          </a:xfrm>
          <a:prstGeom prst="rect">
            <a:avLst/>
          </a:prstGeom>
          <a:noFill/>
        </p:spPr>
        <p:txBody>
          <a:bodyPr wrap="square" rtlCol="0" anchor="t">
            <a:spAutoFit/>
          </a:bodyPr>
          <a:p>
            <a:pPr marL="0" indent="0" algn="just" defTabSz="266700">
              <a:lnSpc>
                <a:spcPct val="100000"/>
              </a:lnSpc>
              <a:spcBef>
                <a:spcPct val="0"/>
              </a:spcBef>
              <a:spcAft>
                <a:spcPct val="0"/>
              </a:spcAft>
            </a:pPr>
            <a:r>
              <a:rPr lang="zh-CN" altLang="en-US" sz="2800">
                <a:latin typeface="Times New Roman" panose="02020603050405020304"/>
                <a:ea typeface="方正楷体_GB2312" panose="02000000000000000000" charset="-122"/>
                <a:sym typeface="+mn-ea"/>
              </a:rPr>
              <a:t>(4). </a:t>
            </a:r>
            <a:r>
              <a:rPr lang="zh-CN" altLang="en-US" sz="2800" b="1">
                <a:solidFill>
                  <a:srgbClr val="FF0000"/>
                </a:solidFill>
                <a:latin typeface="Times New Roman" panose="02020603050405020304"/>
                <a:ea typeface="方正楷体_GB2312" panose="02000000000000000000" charset="-122"/>
                <a:sym typeface="+mn-ea"/>
              </a:rPr>
              <a:t>依托动静相融的具象场景</a:t>
            </a:r>
            <a:r>
              <a:rPr lang="zh-CN" altLang="en-US" sz="2800">
                <a:latin typeface="Times New Roman" panose="02020603050405020304"/>
                <a:ea typeface="方正楷体_GB2312" panose="02000000000000000000" charset="-122"/>
                <a:sym typeface="+mn-ea"/>
              </a:rPr>
              <a:t>，借相拥、畅谈、沉思、欢笑等画面流露心绪，凝练人生感悟，升华文章主旨</a:t>
            </a:r>
            <a:r>
              <a:rPr lang="zh-CN" altLang="en-US" sz="2000">
                <a:latin typeface="Times New Roman" panose="02020603050405020304"/>
                <a:ea typeface="方正楷体_GB2312" panose="02000000000000000000" charset="-122"/>
                <a:sym typeface="+mn-ea"/>
              </a:rPr>
              <a:t>。</a:t>
            </a:r>
            <a:endParaRPr lang="zh-CN" altLang="en-US" sz="2000">
              <a:latin typeface="Times New Roman" panose="02020603050405020304"/>
              <a:ea typeface="方正楷体_GB2312" panose="02000000000000000000" charset="-122"/>
              <a:sym typeface="+mn-ea"/>
            </a:endParaRPr>
          </a:p>
        </p:txBody>
      </p:sp>
      <p:pic>
        <p:nvPicPr>
          <p:cNvPr id="5124" name="图片 6" descr="logo横版 png"/>
          <p:cNvPicPr>
            <a:picLocks noChangeAspect="1"/>
          </p:cNvPicPr>
          <p:nvPr userDrawn="1"/>
        </p:nvPicPr>
        <p:blipFill>
          <a:blip r:embed="rId1"/>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35" y="0"/>
            <a:ext cx="12192635" cy="6858635"/>
          </a:xfrm>
          <a:prstGeom prst="rect">
            <a:avLst/>
          </a:prstGeom>
          <a:solidFill>
            <a:srgbClr val="5C64F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nvSpPr>
        <p:spPr>
          <a:xfrm>
            <a:off x="231775" y="230505"/>
            <a:ext cx="11755120" cy="6433820"/>
          </a:xfrm>
          <a:prstGeom prst="roundRect">
            <a:avLst>
              <a:gd name="adj" fmla="val 1001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nvSpPr>
        <p:spPr>
          <a:xfrm>
            <a:off x="404495" y="540385"/>
            <a:ext cx="11339195" cy="6123940"/>
          </a:xfrm>
          <a:prstGeom prst="rect">
            <a:avLst/>
          </a:prstGeom>
        </p:spPr>
        <p:txBody>
          <a:bodyPr wrap="square">
            <a:spAutoFit/>
          </a:bodyPr>
          <a:p>
            <a:pPr marL="0" indent="0" algn="l" defTabSz="266700">
              <a:lnSpc>
                <a:spcPct val="100000"/>
              </a:lnSpc>
              <a:spcBef>
                <a:spcPct val="0"/>
              </a:spcBef>
              <a:spcAft>
                <a:spcPct val="0"/>
              </a:spcAft>
            </a:pPr>
            <a:r>
              <a:rPr lang="en-US" altLang="zh-CN" sz="2800" b="1">
                <a:highlight>
                  <a:srgbClr val="FFFF00"/>
                </a:highlight>
                <a:latin typeface="Times New Roman" panose="02020603050405020304"/>
                <a:ea typeface="Times New Roman" panose="02020603050405020304"/>
              </a:rPr>
              <a:t>3. </a:t>
            </a:r>
            <a:r>
              <a:rPr lang="zh-CN" altLang="en-US" sz="2800" b="1">
                <a:highlight>
                  <a:srgbClr val="FFFF00"/>
                </a:highlight>
                <a:latin typeface="Times New Roman" panose="02020603050405020304"/>
                <a:ea typeface="方正楷体_GB2312" panose="02000000000000000000" charset="-122"/>
              </a:rPr>
              <a:t>欢笑温情场景</a:t>
            </a:r>
            <a:r>
              <a:rPr lang="en-US" altLang="zh-CN" sz="2800" b="0">
                <a:latin typeface="Times New Roman" panose="02020603050405020304"/>
                <a:ea typeface="方正楷体_GB2312" panose="02000000000000000000" charset="-122"/>
              </a:rPr>
              <a:t>Tingling with ineffable joy and excitement, they </a:t>
            </a:r>
            <a:r>
              <a:rPr lang="en-US" altLang="zh-CN" sz="2800" b="0">
                <a:solidFill>
                  <a:srgbClr val="C00000"/>
                </a:solidFill>
                <a:latin typeface="Times New Roman" panose="02020603050405020304"/>
                <a:ea typeface="方正楷体_GB2312" panose="02000000000000000000" charset="-122"/>
              </a:rPr>
              <a:t>chatted and laughed</a:t>
            </a:r>
            <a:r>
              <a:rPr lang="en-US" altLang="zh-CN" sz="2800" b="0">
                <a:latin typeface="Times New Roman" panose="02020603050405020304"/>
                <a:ea typeface="方正楷体_GB2312" panose="02000000000000000000" charset="-122"/>
              </a:rPr>
              <a:t> with love and warmth</a:t>
            </a:r>
            <a:r>
              <a:rPr lang="en-US" altLang="zh-CN" sz="2800" b="0">
                <a:solidFill>
                  <a:srgbClr val="C00000"/>
                </a:solidFill>
                <a:latin typeface="Times New Roman" panose="02020603050405020304"/>
                <a:ea typeface="方正楷体_GB2312" panose="02000000000000000000" charset="-122"/>
              </a:rPr>
              <a:t> brimming in their hearts</a:t>
            </a:r>
            <a:r>
              <a:rPr lang="en-US" altLang="zh-CN" sz="2800" b="0">
                <a:latin typeface="Times New Roman" panose="02020603050405020304"/>
                <a:ea typeface="方正楷体_GB2312" panose="02000000000000000000" charset="-122"/>
              </a:rPr>
              <a:t>, </a:t>
            </a:r>
            <a:r>
              <a:rPr lang="en-US" altLang="zh-CN" sz="2800" b="1" u="sng">
                <a:solidFill>
                  <a:srgbClr val="0000FF"/>
                </a:solidFill>
                <a:latin typeface="Times New Roman" panose="02020603050405020304"/>
                <a:ea typeface="方正楷体_GB2312" panose="02000000000000000000" charset="-122"/>
              </a:rPr>
              <a:t>which bonded the family forever. </a:t>
            </a:r>
            <a:r>
              <a:rPr lang="zh-CN" altLang="en-US" sz="2800" b="0">
                <a:latin typeface="方正楷体_GB2312" panose="02000000000000000000" charset="-122"/>
                <a:ea typeface="方正楷体_GB2312" panose="02000000000000000000" charset="-122"/>
              </a:rPr>
              <a:t>心中涌动着难以言喻的喜悦与激动，他们有说有笑，爱意与温情充盈心间，这份情感将这个家庭紧紧维系在一起，直至永远。</a:t>
            </a:r>
            <a:endParaRPr lang="zh-CN" altLang="en-US" sz="2800" b="0">
              <a:latin typeface="方正楷体_GB2312" panose="02000000000000000000" charset="-122"/>
              <a:ea typeface="方正楷体_GB2312" panose="02000000000000000000" charset="-122"/>
            </a:endParaRPr>
          </a:p>
          <a:p>
            <a:pPr marL="0" indent="0" algn="l" defTabSz="266700">
              <a:lnSpc>
                <a:spcPct val="100000"/>
              </a:lnSpc>
              <a:spcBef>
                <a:spcPct val="0"/>
              </a:spcBef>
              <a:spcAft>
                <a:spcPct val="0"/>
              </a:spcAft>
            </a:pPr>
            <a:r>
              <a:rPr lang="en-US" altLang="zh-CN" sz="2800" b="1">
                <a:highlight>
                  <a:srgbClr val="FFFF00"/>
                </a:highlight>
                <a:latin typeface="Times New Roman" panose="02020603050405020304"/>
                <a:ea typeface="Times New Roman" panose="02020603050405020304"/>
              </a:rPr>
              <a:t>4. </a:t>
            </a:r>
            <a:r>
              <a:rPr lang="zh-CN" altLang="en-US" sz="2800" b="1">
                <a:highlight>
                  <a:srgbClr val="FFFF00"/>
                </a:highlight>
                <a:latin typeface="Times New Roman" panose="02020603050405020304"/>
                <a:ea typeface="方正楷体_GB2312" panose="02000000000000000000" charset="-122"/>
              </a:rPr>
              <a:t>人物对话场景</a:t>
            </a:r>
            <a:r>
              <a:rPr lang="en-US" altLang="zh-CN" sz="2800" b="0">
                <a:latin typeface="Times New Roman" panose="02020603050405020304"/>
                <a:ea typeface="方正楷体_GB2312" panose="02000000000000000000" charset="-122"/>
              </a:rPr>
              <a:t>The mother suddenly gathered the boy to her chest and </a:t>
            </a:r>
            <a:r>
              <a:rPr lang="en-US" altLang="zh-CN" sz="2800" b="0">
                <a:solidFill>
                  <a:srgbClr val="C00000"/>
                </a:solidFill>
                <a:latin typeface="Times New Roman" panose="02020603050405020304"/>
                <a:ea typeface="方正楷体_GB2312" panose="02000000000000000000" charset="-122"/>
              </a:rPr>
              <a:t>spoke gently to him</a:t>
            </a:r>
            <a:r>
              <a:rPr lang="en-US" altLang="zh-CN" sz="2800" b="0">
                <a:latin typeface="Times New Roman" panose="02020603050405020304"/>
                <a:ea typeface="方正楷体_GB2312" panose="02000000000000000000" charset="-122"/>
              </a:rPr>
              <a:t>, " My little sweetheart, </a:t>
            </a:r>
            <a:r>
              <a:rPr lang="en-US" altLang="zh-CN" sz="2800" b="1" u="sng">
                <a:solidFill>
                  <a:srgbClr val="0000FF"/>
                </a:solidFill>
                <a:latin typeface="Times New Roman" panose="02020603050405020304"/>
                <a:ea typeface="方正楷体_GB2312" panose="02000000000000000000" charset="-122"/>
              </a:rPr>
              <a:t>honesty values more than any antique.</a:t>
            </a:r>
            <a:r>
              <a:rPr lang="en-US" altLang="zh-CN" sz="2800" b="1" u="sng">
                <a:latin typeface="Times New Roman" panose="02020603050405020304"/>
                <a:ea typeface="方正楷体_GB2312" panose="02000000000000000000" charset="-122"/>
              </a:rPr>
              <a:t>"</a:t>
            </a:r>
            <a:r>
              <a:rPr lang="zh-CN" altLang="en-US" sz="2800" b="0">
                <a:latin typeface="方正楷体_GB2312" panose="02000000000000000000" charset="-122"/>
                <a:ea typeface="方正楷体_GB2312" panose="02000000000000000000" charset="-122"/>
              </a:rPr>
              <a:t>母亲突然把男孩抱在胸前，温柔地对他说</a:t>
            </a:r>
            <a:r>
              <a:rPr lang="en-US" altLang="zh-CN" sz="2800" b="0">
                <a:latin typeface="Times New Roman" panose="02020603050405020304"/>
                <a:ea typeface="方正楷体_GB2312" panose="02000000000000000000" charset="-122"/>
              </a:rPr>
              <a:t>:“</a:t>
            </a:r>
            <a:r>
              <a:rPr lang="zh-CN" altLang="en-US" sz="2800" b="0">
                <a:latin typeface="方正楷体_GB2312" panose="02000000000000000000" charset="-122"/>
                <a:ea typeface="方正楷体_GB2312" panose="02000000000000000000" charset="-122"/>
              </a:rPr>
              <a:t>我的小宝贝，诚实比任何古董都珍贵。</a:t>
            </a:r>
            <a:r>
              <a:rPr lang="zh-CN" altLang="en-US" sz="2800" b="0">
                <a:latin typeface="Times New Roman" panose="02020603050405020304"/>
                <a:ea typeface="方正楷体_GB2312" panose="02000000000000000000" charset="-122"/>
              </a:rPr>
              <a:t>”</a:t>
            </a:r>
            <a:endParaRPr lang="zh-CN" altLang="en-US" sz="2800" b="0">
              <a:latin typeface="Times New Roman" panose="02020603050405020304"/>
              <a:ea typeface="方正楷体_GB2312" panose="02000000000000000000" charset="-122"/>
            </a:endParaRPr>
          </a:p>
          <a:p>
            <a:pPr marL="0" indent="0" algn="l" defTabSz="266700">
              <a:lnSpc>
                <a:spcPct val="100000"/>
              </a:lnSpc>
              <a:spcBef>
                <a:spcPct val="0"/>
              </a:spcBef>
              <a:spcAft>
                <a:spcPct val="0"/>
              </a:spcAft>
            </a:pPr>
            <a:r>
              <a:rPr lang="en-US" altLang="zh-CN" sz="2800" b="1">
                <a:highlight>
                  <a:srgbClr val="FFFF00"/>
                </a:highlight>
                <a:latin typeface="Times New Roman" panose="02020603050405020304"/>
                <a:ea typeface="Times New Roman" panose="02020603050405020304"/>
              </a:rPr>
              <a:t>5. </a:t>
            </a:r>
            <a:r>
              <a:rPr lang="zh-CN" altLang="en-US" sz="2800" b="1">
                <a:highlight>
                  <a:srgbClr val="FFFF00"/>
                </a:highlight>
                <a:latin typeface="Times New Roman" panose="02020603050405020304"/>
                <a:ea typeface="方正楷体_GB2312" panose="02000000000000000000" charset="-122"/>
              </a:rPr>
              <a:t>人物静立释怀场景</a:t>
            </a:r>
            <a:r>
              <a:rPr lang="en-US" altLang="zh-CN" sz="2800" b="0">
                <a:latin typeface="Times New Roman" panose="02020603050405020304"/>
                <a:ea typeface="Times New Roman" panose="02020603050405020304"/>
              </a:rPr>
              <a:t>Down at the port, the line between sea and sky softened (</a:t>
            </a:r>
            <a:r>
              <a:rPr lang="zh-CN" altLang="en-US" sz="2800" b="0">
                <a:latin typeface="Times New Roman" panose="02020603050405020304"/>
                <a:ea typeface="方正楷体_GB2312" panose="02000000000000000000" charset="-122"/>
              </a:rPr>
              <a:t>柔和</a:t>
            </a:r>
            <a:r>
              <a:rPr lang="en-US" altLang="zh-CN" sz="2800" b="0">
                <a:latin typeface="Times New Roman" panose="02020603050405020304"/>
                <a:ea typeface="Times New Roman" panose="02020603050405020304"/>
              </a:rPr>
              <a:t>), </a:t>
            </a:r>
            <a:r>
              <a:rPr lang="en-US" altLang="zh-CN" sz="2800" b="1" u="sng">
                <a:solidFill>
                  <a:srgbClr val="0000FF"/>
                </a:solidFill>
                <a:latin typeface="Times New Roman" panose="02020603050405020304"/>
                <a:ea typeface="Times New Roman" panose="02020603050405020304"/>
              </a:rPr>
              <a:t>the two, hand in hand, folding into(</a:t>
            </a:r>
            <a:r>
              <a:rPr lang="zh-CN" altLang="en-US" sz="2800" b="1" u="sng">
                <a:solidFill>
                  <a:srgbClr val="0000FF"/>
                </a:solidFill>
                <a:latin typeface="Times New Roman" panose="02020603050405020304"/>
                <a:ea typeface="方正楷体_GB2312" panose="02000000000000000000" charset="-122"/>
              </a:rPr>
              <a:t>融入</a:t>
            </a:r>
            <a:r>
              <a:rPr lang="en-US" altLang="zh-CN" sz="2800" b="1" u="sng">
                <a:solidFill>
                  <a:srgbClr val="0000FF"/>
                </a:solidFill>
                <a:latin typeface="Times New Roman" panose="02020603050405020304"/>
                <a:ea typeface="Times New Roman" panose="02020603050405020304"/>
              </a:rPr>
              <a:t>) the same wide blue, and into the quiet comfort(</a:t>
            </a:r>
            <a:r>
              <a:rPr lang="zh-CN" altLang="en-US" sz="2800" b="1" u="sng">
                <a:solidFill>
                  <a:srgbClr val="0000FF"/>
                </a:solidFill>
                <a:latin typeface="Times New Roman" panose="02020603050405020304"/>
                <a:ea typeface="方正楷体_GB2312" panose="02000000000000000000" charset="-122"/>
              </a:rPr>
              <a:t>慰藉</a:t>
            </a:r>
            <a:r>
              <a:rPr lang="en-US" altLang="zh-CN" sz="2800" b="1" u="sng">
                <a:solidFill>
                  <a:srgbClr val="0000FF"/>
                </a:solidFill>
                <a:latin typeface="Times New Roman" panose="02020603050405020304"/>
                <a:ea typeface="Times New Roman" panose="02020603050405020304"/>
              </a:rPr>
              <a:t>) of each other.</a:t>
            </a:r>
            <a:r>
              <a:rPr lang="en-US" altLang="zh-CN" sz="2800" b="0">
                <a:latin typeface="Times New Roman" panose="02020603050405020304"/>
                <a:ea typeface="Times New Roman" panose="02020603050405020304"/>
              </a:rPr>
              <a:t>The ocean had taken much, but not everything.</a:t>
            </a:r>
            <a:r>
              <a:rPr lang="zh-CN" altLang="en-US" sz="2800" b="0">
                <a:latin typeface="Times New Roman" panose="02020603050405020304"/>
                <a:ea typeface="方正楷体_GB2312" panose="02000000000000000000" charset="-122"/>
              </a:rPr>
              <a:t>伫立码头，海天交界的轮廓渐渐温柔，海天相融，化入一片无垠的蔚蓝，二人并肩相依，彼此温柔慰藉、默然相守。大海曾带走诸多美好，却终究留不下世间所有温柔与相伴。</a:t>
            </a:r>
            <a:endParaRPr lang="zh-CN" altLang="en-US" sz="2800" b="0">
              <a:latin typeface="Times New Roman" panose="02020603050405020304"/>
              <a:ea typeface="方正楷体_GB2312" panose="02000000000000000000" charset="-122"/>
            </a:endParaRPr>
          </a:p>
        </p:txBody>
      </p:sp>
      <p:pic>
        <p:nvPicPr>
          <p:cNvPr id="5124" name="图片 6" descr="logo横版 png"/>
          <p:cNvPicPr>
            <a:picLocks noChangeAspect="1"/>
          </p:cNvPicPr>
          <p:nvPr userDrawn="1"/>
        </p:nvPicPr>
        <p:blipFill>
          <a:blip r:embed="rId1"/>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35" y="0"/>
            <a:ext cx="12192635" cy="6858635"/>
          </a:xfrm>
          <a:prstGeom prst="rect">
            <a:avLst/>
          </a:prstGeom>
          <a:solidFill>
            <a:srgbClr val="5C64F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nvSpPr>
        <p:spPr>
          <a:xfrm>
            <a:off x="231775" y="230505"/>
            <a:ext cx="11755120" cy="6433820"/>
          </a:xfrm>
          <a:prstGeom prst="roundRect">
            <a:avLst>
              <a:gd name="adj" fmla="val 1001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文本框 10"/>
          <p:cNvSpPr txBox="1"/>
          <p:nvPr/>
        </p:nvSpPr>
        <p:spPr>
          <a:xfrm>
            <a:off x="1143372" y="468171"/>
            <a:ext cx="2321560" cy="922020"/>
          </a:xfrm>
          <a:prstGeom prst="rect">
            <a:avLst/>
          </a:prstGeom>
          <a:noFill/>
        </p:spPr>
        <p:txBody>
          <a:bodyPr wrap="none" rtlCol="0">
            <a:spAutoFit/>
          </a:bodyPr>
          <a:lstStyle>
            <a:defPPr>
              <a:defRPr lang="zh-CN"/>
            </a:defPPr>
            <a:lvl1pPr>
              <a:defRPr sz="6000">
                <a:gradFill>
                  <a:gsLst>
                    <a:gs pos="0">
                      <a:schemeClr val="accent1">
                        <a:lumMod val="75000"/>
                      </a:schemeClr>
                    </a:gs>
                    <a:gs pos="100000">
                      <a:schemeClr val="accent4">
                        <a:lumMod val="25000"/>
                      </a:schemeClr>
                    </a:gs>
                  </a:gsLst>
                  <a:lin ang="2700000" scaled="1"/>
                </a:gradFill>
                <a:latin typeface="+mj-ea"/>
                <a:ea typeface="+mj-ea"/>
              </a:defRPr>
            </a:lvl1pPr>
          </a:lstStyle>
          <a:p>
            <a:r>
              <a:rPr lang="en-US" altLang="zh-CN" sz="5400" dirty="0">
                <a:ln w="12700">
                  <a:noFill/>
                </a:ln>
                <a:solidFill>
                  <a:srgbClr val="5C64FE"/>
                </a:solidFill>
                <a:latin typeface="方正可爱得可爱" panose="02010600010101010101" charset="-122"/>
                <a:ea typeface="方正可爱得可爱" panose="02010600010101010101" charset="-122"/>
                <a:cs typeface="阿里巴巴普惠体 Heavy" panose="00020600040101010101" pitchFamily="18" charset="-122"/>
              </a:rPr>
              <a:t>content</a:t>
            </a:r>
            <a:endParaRPr lang="en-US" altLang="zh-CN" sz="5400" dirty="0">
              <a:ln w="12700">
                <a:noFill/>
              </a:ln>
              <a:solidFill>
                <a:srgbClr val="5C64FE"/>
              </a:solidFill>
              <a:latin typeface="方正可爱得可爱" panose="02010600010101010101" charset="-122"/>
              <a:ea typeface="方正可爱得可爱" panose="02010600010101010101" charset="-122"/>
              <a:cs typeface="阿里巴巴普惠体 Heavy" panose="00020600040101010101" pitchFamily="18" charset="-122"/>
            </a:endParaRPr>
          </a:p>
        </p:txBody>
      </p:sp>
      <p:sp>
        <p:nvSpPr>
          <p:cNvPr id="4" name="文本框 3"/>
          <p:cNvSpPr txBox="1"/>
          <p:nvPr/>
        </p:nvSpPr>
        <p:spPr>
          <a:xfrm>
            <a:off x="4671695" y="815975"/>
            <a:ext cx="6475095" cy="5446395"/>
          </a:xfrm>
          <a:prstGeom prst="rect">
            <a:avLst/>
          </a:prstGeom>
        </p:spPr>
        <p:txBody>
          <a:bodyPr wrap="square">
            <a:spAutoFit/>
          </a:bodyPr>
          <a:p>
            <a:pPr marL="0" indent="0" algn="just" defTabSz="266700">
              <a:lnSpc>
                <a:spcPct val="100000"/>
              </a:lnSpc>
              <a:spcBef>
                <a:spcPct val="0"/>
              </a:spcBef>
              <a:spcAft>
                <a:spcPct val="0"/>
              </a:spcAft>
              <a:buAutoNum type="ea1ChsPeriod"/>
            </a:pPr>
            <a:r>
              <a:rPr lang="zh-CN" altLang="en-US" sz="2800">
                <a:latin typeface="字体管家棉花糖" panose="00020600040101010101" charset="-122"/>
                <a:ea typeface="字体管家棉花糖" panose="00020600040101010101" charset="-122"/>
                <a:cs typeface="字体管家棉花糖" panose="00020600040101010101" charset="-122"/>
              </a:rPr>
              <a:t>吃透考情与评分规则</a:t>
            </a:r>
            <a:endParaRPr lang="zh-CN" altLang="en-US" sz="2800">
              <a:latin typeface="字体管家棉花糖" panose="00020600040101010101" charset="-122"/>
              <a:ea typeface="字体管家棉花糖" panose="00020600040101010101" charset="-122"/>
              <a:cs typeface="字体管家棉花糖" panose="00020600040101010101" charset="-122"/>
            </a:endParaRPr>
          </a:p>
          <a:p>
            <a:pPr marL="0" algn="just" defTabSz="266700">
              <a:lnSpc>
                <a:spcPct val="100000"/>
              </a:lnSpc>
              <a:buClrTx/>
              <a:buSzTx/>
              <a:buNone/>
            </a:pPr>
            <a:r>
              <a:rPr lang="zh-CN" altLang="en-US" sz="2400">
                <a:latin typeface="Times New Roman" panose="02020603050405020304"/>
                <a:ea typeface="方正楷体_GB2312" panose="02000000000000000000" charset="-122"/>
              </a:rPr>
              <a:t>1. 续写要求与评分标准</a:t>
            </a:r>
            <a:endParaRPr lang="zh-CN" altLang="en-US" sz="2400">
              <a:latin typeface="Times New Roman" panose="02020603050405020304"/>
              <a:ea typeface="方正楷体_GB2312" panose="02000000000000000000" charset="-122"/>
            </a:endParaRPr>
          </a:p>
          <a:p>
            <a:pPr marL="0" algn="just" defTabSz="266700">
              <a:lnSpc>
                <a:spcPct val="100000"/>
              </a:lnSpc>
              <a:buClrTx/>
              <a:buSzTx/>
              <a:buNone/>
            </a:pPr>
            <a:r>
              <a:rPr lang="zh-CN" altLang="en-US" sz="2400">
                <a:latin typeface="Times New Roman" panose="02020603050405020304"/>
                <a:ea typeface="方正楷体_GB2312" panose="02000000000000000000" charset="-122"/>
              </a:rPr>
              <a:t>2. 浙江高考续写真题考情复盘</a:t>
            </a:r>
            <a:endParaRPr lang="zh-CN" altLang="en-US" sz="2400">
              <a:latin typeface="Times New Roman" panose="02020603050405020304"/>
              <a:ea typeface="方正楷体_GB2312" panose="02000000000000000000" charset="-122"/>
            </a:endParaRPr>
          </a:p>
          <a:p>
            <a:pPr marL="0" algn="just" defTabSz="266700">
              <a:lnSpc>
                <a:spcPct val="100000"/>
              </a:lnSpc>
              <a:buClrTx/>
              <a:buSzTx/>
              <a:buNone/>
            </a:pPr>
            <a:r>
              <a:rPr lang="zh-CN" altLang="en-US" sz="2400">
                <a:latin typeface="Times New Roman" panose="02020603050405020304"/>
                <a:ea typeface="方正楷体_GB2312" panose="02000000000000000000" charset="-122"/>
              </a:rPr>
              <a:t>3. 续写12大高频失分痛点</a:t>
            </a:r>
            <a:endParaRPr lang="zh-CN" altLang="en-US" sz="2400">
              <a:latin typeface="Times New Roman" panose="02020603050405020304"/>
              <a:ea typeface="方正楷体_GB2312" panose="02000000000000000000" charset="-122"/>
            </a:endParaRPr>
          </a:p>
          <a:p>
            <a:pPr marL="0" algn="just" defTabSz="266700">
              <a:lnSpc>
                <a:spcPct val="100000"/>
              </a:lnSpc>
              <a:buClrTx/>
              <a:buSzTx/>
              <a:buNone/>
            </a:pPr>
            <a:endParaRPr lang="zh-CN" altLang="en-US" sz="2400">
              <a:latin typeface="Times New Roman" panose="02020603050405020304"/>
              <a:ea typeface="方正楷体_GB2312" panose="02000000000000000000" charset="-122"/>
            </a:endParaRPr>
          </a:p>
          <a:p>
            <a:pPr marL="0" indent="0" algn="just" defTabSz="266700">
              <a:lnSpc>
                <a:spcPct val="100000"/>
              </a:lnSpc>
              <a:spcBef>
                <a:spcPct val="0"/>
              </a:spcBef>
              <a:spcAft>
                <a:spcPct val="0"/>
              </a:spcAft>
              <a:buNone/>
            </a:pPr>
            <a:r>
              <a:rPr lang="zh-CN" altLang="en-US" sz="2800">
                <a:latin typeface="字体管家棉花糖" panose="00020600040101010101" charset="-122"/>
                <a:ea typeface="字体管家棉花糖" panose="00020600040101010101" charset="-122"/>
                <a:cs typeface="字体管家棉花糖" panose="00020600040101010101" charset="-122"/>
              </a:rPr>
              <a:t>二</a:t>
            </a:r>
            <a:r>
              <a:rPr lang="en-US" altLang="zh-CN" sz="2800">
                <a:latin typeface="字体管家棉花糖" panose="00020600040101010101" charset="-122"/>
                <a:ea typeface="字体管家棉花糖" panose="00020600040101010101" charset="-122"/>
                <a:cs typeface="字体管家棉花糖" panose="00020600040101010101" charset="-122"/>
              </a:rPr>
              <a:t>. </a:t>
            </a:r>
            <a:r>
              <a:rPr lang="zh-CN" altLang="en-US" sz="2800">
                <a:latin typeface="字体管家棉花糖" panose="00020600040101010101" charset="-122"/>
                <a:ea typeface="字体管家棉花糖" panose="00020600040101010101" charset="-122"/>
                <a:cs typeface="字体管家棉花糖" panose="00020600040101010101" charset="-122"/>
              </a:rPr>
              <a:t>避坑指南</a:t>
            </a:r>
            <a:r>
              <a:rPr lang="en-US" altLang="zh-CN" sz="2800">
                <a:latin typeface="字体管家棉花糖" panose="00020600040101010101" charset="-122"/>
                <a:ea typeface="字体管家棉花糖" panose="00020600040101010101" charset="-122"/>
                <a:cs typeface="字体管家棉花糖" panose="00020600040101010101" charset="-122"/>
              </a:rPr>
              <a:t>+</a:t>
            </a:r>
            <a:r>
              <a:rPr lang="zh-CN" altLang="en-US" sz="2800">
                <a:latin typeface="字体管家棉花糖" panose="00020600040101010101" charset="-122"/>
                <a:ea typeface="字体管家棉花糖" panose="00020600040101010101" charset="-122"/>
                <a:cs typeface="字体管家棉花糖" panose="00020600040101010101" charset="-122"/>
              </a:rPr>
              <a:t>自查模板</a:t>
            </a:r>
            <a:endParaRPr lang="zh-CN" altLang="en-US" sz="2800">
              <a:latin typeface="字体管家棉花糖" panose="00020600040101010101" charset="-122"/>
              <a:ea typeface="字体管家棉花糖" panose="00020600040101010101" charset="-122"/>
              <a:cs typeface="字体管家棉花糖" panose="00020600040101010101" charset="-122"/>
            </a:endParaRPr>
          </a:p>
          <a:p>
            <a:pPr marL="0" algn="just" defTabSz="266700">
              <a:lnSpc>
                <a:spcPct val="100000"/>
              </a:lnSpc>
              <a:buClrTx/>
              <a:buSzTx/>
              <a:buNone/>
            </a:pPr>
            <a:r>
              <a:rPr lang="zh-CN" altLang="en-US" sz="2400">
                <a:latin typeface="Times New Roman" panose="02020603050405020304"/>
                <a:ea typeface="方正楷体_GB2312" panose="02000000000000000000" charset="-122"/>
              </a:rPr>
              <a:t>1.巧理线（如何把握原文）</a:t>
            </a:r>
            <a:endParaRPr lang="zh-CN" altLang="en-US" sz="2400">
              <a:latin typeface="Times New Roman" panose="02020603050405020304"/>
              <a:ea typeface="方正楷体_GB2312" panose="02000000000000000000" charset="-122"/>
            </a:endParaRPr>
          </a:p>
          <a:p>
            <a:pPr marL="0" algn="just" defTabSz="266700">
              <a:lnSpc>
                <a:spcPct val="100000"/>
              </a:lnSpc>
              <a:buClrTx/>
              <a:buSzTx/>
              <a:buNone/>
            </a:pPr>
            <a:r>
              <a:rPr lang="zh-CN" altLang="en-US" sz="2400">
                <a:latin typeface="Times New Roman" panose="02020603050405020304"/>
                <a:ea typeface="方正楷体_GB2312" panose="02000000000000000000" charset="-122"/>
              </a:rPr>
              <a:t>2.巧构思（如何避免离题）</a:t>
            </a:r>
            <a:endParaRPr lang="zh-CN" altLang="en-US" sz="2400">
              <a:latin typeface="Times New Roman" panose="02020603050405020304"/>
              <a:ea typeface="方正楷体_GB2312" panose="02000000000000000000" charset="-122"/>
            </a:endParaRPr>
          </a:p>
          <a:p>
            <a:pPr marL="0" algn="just" defTabSz="266700">
              <a:lnSpc>
                <a:spcPct val="100000"/>
              </a:lnSpc>
              <a:buClrTx/>
              <a:buSzTx/>
              <a:buNone/>
            </a:pPr>
            <a:r>
              <a:rPr lang="zh-CN" altLang="en-US" sz="2400">
                <a:latin typeface="Times New Roman" panose="02020603050405020304"/>
                <a:ea typeface="方正楷体_GB2312" panose="02000000000000000000" charset="-122"/>
              </a:rPr>
              <a:t>3.巧点题（如何画龙点睛）</a:t>
            </a:r>
            <a:endParaRPr lang="zh-CN" altLang="en-US" sz="2400">
              <a:latin typeface="Times New Roman" panose="02020603050405020304"/>
              <a:ea typeface="方正楷体_GB2312" panose="02000000000000000000" charset="-122"/>
            </a:endParaRPr>
          </a:p>
          <a:p>
            <a:pPr marL="0" algn="just" defTabSz="266700">
              <a:lnSpc>
                <a:spcPct val="100000"/>
              </a:lnSpc>
              <a:buClrTx/>
              <a:buSzTx/>
              <a:buNone/>
            </a:pPr>
            <a:endParaRPr lang="zh-CN" altLang="en-US" sz="2400">
              <a:latin typeface="Times New Roman" panose="02020603050405020304"/>
              <a:ea typeface="方正楷体_GB2312" panose="02000000000000000000" charset="-122"/>
            </a:endParaRPr>
          </a:p>
          <a:p>
            <a:pPr marL="0" indent="0" algn="just" defTabSz="266700">
              <a:lnSpc>
                <a:spcPct val="100000"/>
              </a:lnSpc>
              <a:spcBef>
                <a:spcPct val="0"/>
              </a:spcBef>
              <a:spcAft>
                <a:spcPct val="0"/>
              </a:spcAft>
            </a:pPr>
            <a:r>
              <a:rPr lang="zh-CN" altLang="en-US" sz="2800">
                <a:latin typeface="字体管家棉花糖" panose="00020600040101010101" charset="-122"/>
                <a:ea typeface="字体管家棉花糖" panose="00020600040101010101" charset="-122"/>
                <a:cs typeface="字体管家棉花糖" panose="00020600040101010101" charset="-122"/>
              </a:rPr>
              <a:t>三．提分攻略+考前冲刺</a:t>
            </a:r>
            <a:endParaRPr lang="zh-CN" altLang="en-US" sz="2800">
              <a:latin typeface="字体管家棉花糖" panose="00020600040101010101" charset="-122"/>
              <a:ea typeface="字体管家棉花糖" panose="00020600040101010101" charset="-122"/>
              <a:cs typeface="字体管家棉花糖" panose="00020600040101010101" charset="-122"/>
            </a:endParaRPr>
          </a:p>
          <a:p>
            <a:pPr marL="0" indent="0" algn="just" defTabSz="266700">
              <a:lnSpc>
                <a:spcPct val="100000"/>
              </a:lnSpc>
              <a:spcBef>
                <a:spcPct val="0"/>
              </a:spcBef>
              <a:spcAft>
                <a:spcPct val="0"/>
              </a:spcAft>
            </a:pPr>
            <a:r>
              <a:rPr lang="en-US" altLang="zh-CN" sz="2400">
                <a:latin typeface="Times New Roman" panose="02020603050405020304"/>
                <a:ea typeface="Times New Roman" panose="02020603050405020304"/>
              </a:rPr>
              <a:t>1. </a:t>
            </a:r>
            <a:r>
              <a:rPr lang="zh-CN" altLang="en-US" sz="2400">
                <a:latin typeface="Times New Roman" panose="02020603050405020304"/>
                <a:ea typeface="方正楷体_GB2312" panose="02000000000000000000" charset="-122"/>
              </a:rPr>
              <a:t>巧用词（如何精准抒情达意）</a:t>
            </a:r>
            <a:endParaRPr lang="zh-CN" altLang="en-US" sz="2400">
              <a:latin typeface="Times New Roman" panose="02020603050405020304"/>
              <a:ea typeface="方正楷体_GB2312" panose="02000000000000000000" charset="-122"/>
            </a:endParaRPr>
          </a:p>
          <a:p>
            <a:pPr marL="0" indent="0" algn="just" defTabSz="266700">
              <a:lnSpc>
                <a:spcPct val="100000"/>
              </a:lnSpc>
              <a:spcBef>
                <a:spcPct val="0"/>
              </a:spcBef>
              <a:spcAft>
                <a:spcPct val="0"/>
              </a:spcAft>
            </a:pPr>
            <a:r>
              <a:rPr lang="en-US" altLang="zh-CN" sz="2400">
                <a:latin typeface="Times New Roman" panose="02020603050405020304"/>
                <a:ea typeface="Times New Roman" panose="02020603050405020304"/>
              </a:rPr>
              <a:t>2. </a:t>
            </a:r>
            <a:r>
              <a:rPr lang="zh-CN" altLang="en-US" sz="2400">
                <a:latin typeface="Times New Roman" panose="02020603050405020304"/>
                <a:ea typeface="方正楷体_GB2312" panose="02000000000000000000" charset="-122"/>
              </a:rPr>
              <a:t>巧用句（如何丝滑衔接</a:t>
            </a:r>
            <a:r>
              <a:rPr lang="en-US" altLang="zh-CN" sz="2400">
                <a:latin typeface="Times New Roman" panose="02020603050405020304"/>
                <a:ea typeface="Times New Roman" panose="02020603050405020304"/>
              </a:rPr>
              <a:t>/</a:t>
            </a:r>
            <a:r>
              <a:rPr lang="zh-CN" altLang="en-US" sz="2400">
                <a:latin typeface="Times New Roman" panose="02020603050405020304"/>
                <a:ea typeface="方正楷体_GB2312" panose="02000000000000000000" charset="-122"/>
              </a:rPr>
              <a:t>过渡）</a:t>
            </a:r>
            <a:r>
              <a:rPr lang="en-US" altLang="zh-CN" sz="2400">
                <a:latin typeface="Times New Roman" panose="02020603050405020304"/>
                <a:ea typeface="方正楷体_GB2312" panose="02000000000000000000" charset="-122"/>
              </a:rPr>
              <a:t> </a:t>
            </a:r>
            <a:endParaRPr lang="en-US" altLang="zh-CN" sz="2400">
              <a:latin typeface="Times New Roman" panose="02020603050405020304"/>
              <a:ea typeface="方正楷体_GB2312" panose="02000000000000000000" charset="-122"/>
            </a:endParaRPr>
          </a:p>
          <a:p>
            <a:pPr marL="0" indent="0" algn="just" defTabSz="266700">
              <a:lnSpc>
                <a:spcPct val="100000"/>
              </a:lnSpc>
              <a:spcBef>
                <a:spcPct val="0"/>
              </a:spcBef>
              <a:spcAft>
                <a:spcPct val="0"/>
              </a:spcAft>
            </a:pPr>
            <a:r>
              <a:rPr lang="en-US" altLang="zh-CN" sz="2400">
                <a:latin typeface="Times New Roman" panose="02020603050405020304"/>
                <a:ea typeface="Times New Roman" panose="02020603050405020304"/>
              </a:rPr>
              <a:t>3. </a:t>
            </a:r>
            <a:r>
              <a:rPr lang="zh-CN" altLang="en-US" sz="2400">
                <a:latin typeface="Times New Roman" panose="02020603050405020304"/>
                <a:ea typeface="方正楷体_GB2312" panose="02000000000000000000" charset="-122"/>
              </a:rPr>
              <a:t>背多分（如何考前梳理</a:t>
            </a:r>
            <a:r>
              <a:rPr lang="en-US" altLang="zh-CN" sz="2400">
                <a:latin typeface="Times New Roman" panose="02020603050405020304"/>
                <a:ea typeface="Times New Roman" panose="02020603050405020304"/>
              </a:rPr>
              <a:t>/</a:t>
            </a:r>
            <a:r>
              <a:rPr lang="zh-CN" altLang="en-US" sz="2400">
                <a:latin typeface="Times New Roman" panose="02020603050405020304"/>
                <a:ea typeface="方正楷体_GB2312" panose="02000000000000000000" charset="-122"/>
              </a:rPr>
              <a:t>速刷）</a:t>
            </a:r>
            <a:endParaRPr lang="zh-CN" altLang="en-US" sz="2400">
              <a:latin typeface="Times New Roman" panose="02020603050405020304"/>
              <a:ea typeface="方正楷体_GB2312" panose="02000000000000000000" charset="-122"/>
            </a:endParaRPr>
          </a:p>
        </p:txBody>
      </p:sp>
      <p:pic>
        <p:nvPicPr>
          <p:cNvPr id="530" name="图片 529"/>
          <p:cNvPicPr>
            <a:picLocks noChangeAspect="1"/>
          </p:cNvPicPr>
          <p:nvPr/>
        </p:nvPicPr>
        <p:blipFill>
          <a:blip r:embed="rId1"/>
          <a:stretch>
            <a:fillRect/>
          </a:stretch>
        </p:blipFill>
        <p:spPr>
          <a:xfrm>
            <a:off x="535940" y="2132330"/>
            <a:ext cx="2929255" cy="4531995"/>
          </a:xfrm>
          <a:prstGeom prst="rect">
            <a:avLst/>
          </a:prstGeom>
        </p:spPr>
      </p:pic>
      <p:pic>
        <p:nvPicPr>
          <p:cNvPr id="5124" name="图片 6" descr="logo横版 png"/>
          <p:cNvPicPr>
            <a:picLocks noChangeAspect="1"/>
          </p:cNvPicPr>
          <p:nvPr userDrawn="1"/>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形状 8"/>
          <p:cNvSpPr/>
          <p:nvPr/>
        </p:nvSpPr>
        <p:spPr>
          <a:xfrm>
            <a:off x="2473759" y="3207579"/>
            <a:ext cx="1185710" cy="468543"/>
          </a:xfrm>
          <a:custGeom>
            <a:avLst/>
            <a:gdLst>
              <a:gd name="connsiteX0" fmla="*/ 951439 w 1185710"/>
              <a:gd name="connsiteY0" fmla="*/ 468543 h 468543"/>
              <a:gd name="connsiteX1" fmla="*/ 234272 w 1185710"/>
              <a:gd name="connsiteY1" fmla="*/ 468543 h 468543"/>
              <a:gd name="connsiteX2" fmla="*/ 0 w 1185710"/>
              <a:gd name="connsiteY2" fmla="*/ 234272 h 468543"/>
              <a:gd name="connsiteX3" fmla="*/ 0 w 1185710"/>
              <a:gd name="connsiteY3" fmla="*/ 234272 h 468543"/>
              <a:gd name="connsiteX4" fmla="*/ 234272 w 1185710"/>
              <a:gd name="connsiteY4" fmla="*/ 0 h 468543"/>
              <a:gd name="connsiteX5" fmla="*/ 951439 w 1185710"/>
              <a:gd name="connsiteY5" fmla="*/ 0 h 468543"/>
              <a:gd name="connsiteX6" fmla="*/ 1185710 w 1185710"/>
              <a:gd name="connsiteY6" fmla="*/ 234272 h 468543"/>
              <a:gd name="connsiteX7" fmla="*/ 1185710 w 1185710"/>
              <a:gd name="connsiteY7" fmla="*/ 234272 h 468543"/>
              <a:gd name="connsiteX8" fmla="*/ 951439 w 1185710"/>
              <a:gd name="connsiteY8" fmla="*/ 468543 h 46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5710" h="468543">
                <a:moveTo>
                  <a:pt x="951439" y="468543"/>
                </a:moveTo>
                <a:lnTo>
                  <a:pt x="234272" y="468543"/>
                </a:lnTo>
                <a:cubicBezTo>
                  <a:pt x="104895" y="468543"/>
                  <a:pt x="0" y="363649"/>
                  <a:pt x="0" y="234272"/>
                </a:cubicBezTo>
                <a:lnTo>
                  <a:pt x="0" y="234272"/>
                </a:lnTo>
                <a:cubicBezTo>
                  <a:pt x="0" y="104895"/>
                  <a:pt x="104895" y="0"/>
                  <a:pt x="234272" y="0"/>
                </a:cubicBezTo>
                <a:lnTo>
                  <a:pt x="951439" y="0"/>
                </a:lnTo>
                <a:cubicBezTo>
                  <a:pt x="1080816" y="0"/>
                  <a:pt x="1185710" y="104895"/>
                  <a:pt x="1185710" y="234272"/>
                </a:cubicBezTo>
                <a:lnTo>
                  <a:pt x="1185710" y="234272"/>
                </a:lnTo>
                <a:cubicBezTo>
                  <a:pt x="1185921" y="363649"/>
                  <a:pt x="1081027" y="468543"/>
                  <a:pt x="951439" y="468543"/>
                </a:cubicBezTo>
              </a:path>
            </a:pathLst>
          </a:custGeom>
          <a:solidFill>
            <a:srgbClr val="FFFFFF"/>
          </a:solidFill>
          <a:ln w="2098" cap="flat">
            <a:solidFill>
              <a:srgbClr val="C4C1D2"/>
            </a:solidFill>
            <a:prstDash val="solid"/>
            <a:miter/>
          </a:ln>
        </p:spPr>
        <p:txBody>
          <a:bodyPr rtlCol="0" anchor="ctr"/>
          <a:lstStyle/>
          <a:p>
            <a:endParaRPr lang="zh-CN" altLang="en-US"/>
          </a:p>
        </p:txBody>
      </p:sp>
      <p:sp>
        <p:nvSpPr>
          <p:cNvPr id="10" name="任意多边形: 形状 9"/>
          <p:cNvSpPr/>
          <p:nvPr/>
        </p:nvSpPr>
        <p:spPr>
          <a:xfrm>
            <a:off x="2473759" y="3207579"/>
            <a:ext cx="1185710" cy="468543"/>
          </a:xfrm>
          <a:custGeom>
            <a:avLst/>
            <a:gdLst>
              <a:gd name="connsiteX0" fmla="*/ 951439 w 1185710"/>
              <a:gd name="connsiteY0" fmla="*/ 468543 h 468543"/>
              <a:gd name="connsiteX1" fmla="*/ 234272 w 1185710"/>
              <a:gd name="connsiteY1" fmla="*/ 468543 h 468543"/>
              <a:gd name="connsiteX2" fmla="*/ 0 w 1185710"/>
              <a:gd name="connsiteY2" fmla="*/ 234272 h 468543"/>
              <a:gd name="connsiteX3" fmla="*/ 0 w 1185710"/>
              <a:gd name="connsiteY3" fmla="*/ 234272 h 468543"/>
              <a:gd name="connsiteX4" fmla="*/ 234272 w 1185710"/>
              <a:gd name="connsiteY4" fmla="*/ 0 h 468543"/>
              <a:gd name="connsiteX5" fmla="*/ 951439 w 1185710"/>
              <a:gd name="connsiteY5" fmla="*/ 0 h 468543"/>
              <a:gd name="connsiteX6" fmla="*/ 1185710 w 1185710"/>
              <a:gd name="connsiteY6" fmla="*/ 234272 h 468543"/>
              <a:gd name="connsiteX7" fmla="*/ 1185710 w 1185710"/>
              <a:gd name="connsiteY7" fmla="*/ 234272 h 468543"/>
              <a:gd name="connsiteX8" fmla="*/ 951439 w 1185710"/>
              <a:gd name="connsiteY8" fmla="*/ 468543 h 46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5710" h="468543">
                <a:moveTo>
                  <a:pt x="951439" y="468543"/>
                </a:moveTo>
                <a:lnTo>
                  <a:pt x="234272" y="468543"/>
                </a:lnTo>
                <a:cubicBezTo>
                  <a:pt x="104895" y="468543"/>
                  <a:pt x="0" y="363649"/>
                  <a:pt x="0" y="234272"/>
                </a:cubicBezTo>
                <a:lnTo>
                  <a:pt x="0" y="234272"/>
                </a:lnTo>
                <a:cubicBezTo>
                  <a:pt x="0" y="104895"/>
                  <a:pt x="104895" y="0"/>
                  <a:pt x="234272" y="0"/>
                </a:cubicBezTo>
                <a:lnTo>
                  <a:pt x="951439" y="0"/>
                </a:lnTo>
                <a:cubicBezTo>
                  <a:pt x="1080816" y="0"/>
                  <a:pt x="1185710" y="104895"/>
                  <a:pt x="1185710" y="234272"/>
                </a:cubicBezTo>
                <a:lnTo>
                  <a:pt x="1185710" y="234272"/>
                </a:lnTo>
                <a:cubicBezTo>
                  <a:pt x="1185921" y="363649"/>
                  <a:pt x="1081027" y="468543"/>
                  <a:pt x="951439" y="468543"/>
                </a:cubicBezTo>
                <a:close/>
              </a:path>
            </a:pathLst>
          </a:custGeom>
          <a:noFill/>
          <a:ln w="20982" cap="flat">
            <a:solidFill>
              <a:srgbClr val="C4C1D2"/>
            </a:solidFill>
            <a:prstDash val="solid"/>
            <a:miter/>
          </a:ln>
        </p:spPr>
        <p:txBody>
          <a:bodyPr rtlCol="0" anchor="ctr"/>
          <a:lstStyle/>
          <a:p>
            <a:endParaRPr lang="zh-CN" altLang="en-US"/>
          </a:p>
        </p:txBody>
      </p:sp>
      <p:sp>
        <p:nvSpPr>
          <p:cNvPr id="12" name="任意多边形: 形状 11"/>
          <p:cNvSpPr/>
          <p:nvPr/>
        </p:nvSpPr>
        <p:spPr>
          <a:xfrm>
            <a:off x="2714996" y="3441851"/>
            <a:ext cx="700071" cy="2110"/>
          </a:xfrm>
          <a:custGeom>
            <a:avLst/>
            <a:gdLst>
              <a:gd name="connsiteX0" fmla="*/ 0 w 700071"/>
              <a:gd name="connsiteY0" fmla="*/ 0 h 2110"/>
              <a:gd name="connsiteX1" fmla="*/ 700071 w 700071"/>
              <a:gd name="connsiteY1" fmla="*/ 0 h 2110"/>
            </a:gdLst>
            <a:ahLst/>
            <a:cxnLst>
              <a:cxn ang="0">
                <a:pos x="connsiteX0" y="connsiteY0"/>
              </a:cxn>
              <a:cxn ang="0">
                <a:pos x="connsiteX1" y="connsiteY1"/>
              </a:cxn>
            </a:cxnLst>
            <a:rect l="l" t="t" r="r" b="b"/>
            <a:pathLst>
              <a:path w="700071" h="2110">
                <a:moveTo>
                  <a:pt x="0" y="0"/>
                </a:moveTo>
                <a:lnTo>
                  <a:pt x="700071" y="0"/>
                </a:lnTo>
              </a:path>
            </a:pathLst>
          </a:custGeom>
          <a:ln w="20982" cap="flat">
            <a:solidFill>
              <a:srgbClr val="C4C1D2"/>
            </a:solidFill>
            <a:prstDash val="solid"/>
            <a:miter/>
          </a:ln>
        </p:spPr>
        <p:txBody>
          <a:bodyPr rtlCol="0" anchor="ctr"/>
          <a:lstStyle/>
          <a:p>
            <a:endParaRPr lang="zh-CN" altLang="en-US"/>
          </a:p>
        </p:txBody>
      </p:sp>
      <p:sp>
        <p:nvSpPr>
          <p:cNvPr id="13" name="任意多边形: 形状 12"/>
          <p:cNvSpPr/>
          <p:nvPr/>
        </p:nvSpPr>
        <p:spPr>
          <a:xfrm>
            <a:off x="3333389" y="3343921"/>
            <a:ext cx="97929" cy="195859"/>
          </a:xfrm>
          <a:custGeom>
            <a:avLst/>
            <a:gdLst>
              <a:gd name="connsiteX0" fmla="*/ 0 w 97929"/>
              <a:gd name="connsiteY0" fmla="*/ 0 h 195859"/>
              <a:gd name="connsiteX1" fmla="*/ 97930 w 97929"/>
              <a:gd name="connsiteY1" fmla="*/ 97930 h 195859"/>
              <a:gd name="connsiteX2" fmla="*/ 0 w 97929"/>
              <a:gd name="connsiteY2" fmla="*/ 195860 h 195859"/>
            </a:gdLst>
            <a:ahLst/>
            <a:cxnLst>
              <a:cxn ang="0">
                <a:pos x="connsiteX0" y="connsiteY0"/>
              </a:cxn>
              <a:cxn ang="0">
                <a:pos x="connsiteX1" y="connsiteY1"/>
              </a:cxn>
              <a:cxn ang="0">
                <a:pos x="connsiteX2" y="connsiteY2"/>
              </a:cxn>
            </a:cxnLst>
            <a:rect l="l" t="t" r="r" b="b"/>
            <a:pathLst>
              <a:path w="97929" h="195859">
                <a:moveTo>
                  <a:pt x="0" y="0"/>
                </a:moveTo>
                <a:cubicBezTo>
                  <a:pt x="32714" y="65216"/>
                  <a:pt x="65216" y="97930"/>
                  <a:pt x="97930" y="97930"/>
                </a:cubicBezTo>
                <a:cubicBezTo>
                  <a:pt x="65216" y="97930"/>
                  <a:pt x="32714" y="130643"/>
                  <a:pt x="0" y="195860"/>
                </a:cubicBezTo>
              </a:path>
            </a:pathLst>
          </a:custGeom>
          <a:noFill/>
          <a:ln w="20982" cap="flat">
            <a:solidFill>
              <a:srgbClr val="C4C1D2"/>
            </a:solidFill>
            <a:prstDash val="solid"/>
            <a:miter/>
          </a:ln>
        </p:spPr>
        <p:txBody>
          <a:bodyPr rtlCol="0" anchor="ctr"/>
          <a:lstStyle/>
          <a:p>
            <a:endParaRPr lang="zh-CN" altLang="en-US"/>
          </a:p>
        </p:txBody>
      </p:sp>
      <p:cxnSp>
        <p:nvCxnSpPr>
          <p:cNvPr id="6" name="直接连接符 5"/>
          <p:cNvCxnSpPr/>
          <p:nvPr/>
        </p:nvCxnSpPr>
        <p:spPr>
          <a:xfrm>
            <a:off x="1878119" y="68824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878119" y="688244"/>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16" name="组合 415"/>
          <p:cNvGrpSpPr/>
          <p:nvPr/>
        </p:nvGrpSpPr>
        <p:grpSpPr>
          <a:xfrm>
            <a:off x="877389" y="6674858"/>
            <a:ext cx="347214" cy="118800"/>
            <a:chOff x="910086" y="6654927"/>
            <a:chExt cx="463718" cy="158662"/>
          </a:xfrm>
        </p:grpSpPr>
        <p:sp>
          <p:nvSpPr>
            <p:cNvPr id="417" name="半闭框 416"/>
            <p:cNvSpPr/>
            <p:nvPr/>
          </p:nvSpPr>
          <p:spPr>
            <a:xfrm rot="18714759">
              <a:off x="910085" y="6654928"/>
              <a:ext cx="158662" cy="158660"/>
            </a:xfrm>
            <a:prstGeom prst="halfFrame">
              <a:avLst>
                <a:gd name="adj1" fmla="val 20068"/>
                <a:gd name="adj2" fmla="val 186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18" name="半闭框 417"/>
            <p:cNvSpPr/>
            <p:nvPr/>
          </p:nvSpPr>
          <p:spPr>
            <a:xfrm rot="2885241" flipH="1">
              <a:off x="1215143" y="6654928"/>
              <a:ext cx="158662" cy="158660"/>
            </a:xfrm>
            <a:prstGeom prst="halfFrame">
              <a:avLst>
                <a:gd name="adj1" fmla="val 20068"/>
                <a:gd name="adj2" fmla="val 186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pic>
        <p:nvPicPr>
          <p:cNvPr id="3" name="图片 2"/>
          <p:cNvPicPr>
            <a:picLocks noChangeAspect="1"/>
          </p:cNvPicPr>
          <p:nvPr/>
        </p:nvPicPr>
        <p:blipFill>
          <a:blip r:embed="rId1"/>
          <a:srcRect/>
          <a:stretch>
            <a:fillRect/>
          </a:stretch>
        </p:blipFill>
        <p:spPr>
          <a:xfrm flipH="1">
            <a:off x="90170" y="2388870"/>
            <a:ext cx="4599940" cy="4149725"/>
          </a:xfrm>
          <a:custGeom>
            <a:avLst/>
            <a:gdLst>
              <a:gd name="connsiteX0" fmla="*/ 0 w 6001205"/>
              <a:gd name="connsiteY0" fmla="*/ 0 h 5413730"/>
              <a:gd name="connsiteX1" fmla="*/ 6001205 w 6001205"/>
              <a:gd name="connsiteY1" fmla="*/ 0 h 5413730"/>
              <a:gd name="connsiteX2" fmla="*/ 6001205 w 6001205"/>
              <a:gd name="connsiteY2" fmla="*/ 5413730 h 5413730"/>
              <a:gd name="connsiteX3" fmla="*/ 0 w 6001205"/>
              <a:gd name="connsiteY3" fmla="*/ 5413730 h 5413730"/>
            </a:gdLst>
            <a:ahLst/>
            <a:cxnLst>
              <a:cxn ang="0">
                <a:pos x="connsiteX0" y="connsiteY0"/>
              </a:cxn>
              <a:cxn ang="0">
                <a:pos x="connsiteX1" y="connsiteY1"/>
              </a:cxn>
              <a:cxn ang="0">
                <a:pos x="connsiteX2" y="connsiteY2"/>
              </a:cxn>
              <a:cxn ang="0">
                <a:pos x="connsiteX3" y="connsiteY3"/>
              </a:cxn>
            </a:cxnLst>
            <a:rect l="l" t="t" r="r" b="b"/>
            <a:pathLst>
              <a:path w="6001205" h="5413730">
                <a:moveTo>
                  <a:pt x="0" y="0"/>
                </a:moveTo>
                <a:lnTo>
                  <a:pt x="6001205" y="0"/>
                </a:lnTo>
                <a:lnTo>
                  <a:pt x="6001205" y="5413730"/>
                </a:lnTo>
                <a:lnTo>
                  <a:pt x="0" y="5413730"/>
                </a:lnTo>
                <a:close/>
              </a:path>
            </a:pathLst>
          </a:custGeom>
        </p:spPr>
      </p:pic>
      <p:sp>
        <p:nvSpPr>
          <p:cNvPr id="19" name="文本框 18"/>
          <p:cNvSpPr txBox="1"/>
          <p:nvPr/>
        </p:nvSpPr>
        <p:spPr>
          <a:xfrm>
            <a:off x="5303237" y="3075979"/>
            <a:ext cx="5737860" cy="706755"/>
          </a:xfrm>
          <a:prstGeom prst="rect">
            <a:avLst/>
          </a:prstGeom>
          <a:noFill/>
        </p:spPr>
        <p:txBody>
          <a:bodyPr wrap="none" rtlCol="0">
            <a:spAutoFit/>
          </a:bodyPr>
          <a:lstStyle>
            <a:defPPr>
              <a:defRPr lang="zh-CN"/>
            </a:defPPr>
            <a:lvl1pPr>
              <a:defRPr sz="6000">
                <a:gradFill>
                  <a:gsLst>
                    <a:gs pos="0">
                      <a:schemeClr val="accent1">
                        <a:lumMod val="75000"/>
                      </a:schemeClr>
                    </a:gs>
                    <a:gs pos="100000">
                      <a:schemeClr val="accent4">
                        <a:lumMod val="25000"/>
                      </a:schemeClr>
                    </a:gs>
                  </a:gsLst>
                  <a:lin ang="2700000" scaled="1"/>
                </a:gradFill>
                <a:latin typeface="+mj-ea"/>
                <a:ea typeface="+mj-ea"/>
              </a:defRPr>
            </a:lvl1pPr>
          </a:lstStyle>
          <a:p>
            <a:pPr algn="l"/>
            <a:r>
              <a:rPr lang="en-US" altLang="zh-CN" sz="4000" dirty="0">
                <a:ln>
                  <a:solidFill>
                    <a:srgbClr val="020046"/>
                  </a:solidFill>
                </a:ln>
                <a:solidFill>
                  <a:srgbClr val="F6CB40"/>
                </a:solidFill>
                <a:latin typeface="MiSans Semibold" panose="00000700000000000000" charset="-122"/>
                <a:ea typeface="MiSans Semibold" panose="00000700000000000000" charset="-122"/>
              </a:rPr>
              <a:t>0</a:t>
            </a:r>
            <a:r>
              <a:rPr lang="en-US" sz="4000" dirty="0">
                <a:ln>
                  <a:solidFill>
                    <a:srgbClr val="020046"/>
                  </a:solidFill>
                </a:ln>
                <a:solidFill>
                  <a:srgbClr val="F6CB40"/>
                </a:solidFill>
                <a:latin typeface="MiSans Semibold" panose="00000700000000000000" charset="-122"/>
                <a:ea typeface="MiSans Semibold" panose="00000700000000000000" charset="-122"/>
              </a:rPr>
              <a:t>3</a:t>
            </a:r>
            <a:r>
              <a:rPr lang="zh-CN" altLang="en-US" sz="4000" dirty="0">
                <a:ln>
                  <a:solidFill>
                    <a:srgbClr val="020046"/>
                  </a:solidFill>
                </a:ln>
                <a:solidFill>
                  <a:srgbClr val="F6CB40"/>
                </a:solidFill>
                <a:latin typeface="MiSans Semibold" panose="00000700000000000000" charset="-122"/>
                <a:ea typeface="MiSans Semibold" panose="00000700000000000000" charset="-122"/>
              </a:rPr>
              <a:t>．提分攻略+考前冲刺</a:t>
            </a:r>
            <a:endParaRPr lang="zh-CN" altLang="en-US" sz="4000" dirty="0">
              <a:ln>
                <a:solidFill>
                  <a:srgbClr val="020046"/>
                </a:solidFill>
              </a:ln>
              <a:solidFill>
                <a:srgbClr val="F6CB40"/>
              </a:solidFill>
              <a:latin typeface="MiSans Semibold" panose="00000700000000000000" charset="-122"/>
              <a:ea typeface="MiSans Semibold" panose="00000700000000000000" charset="-122"/>
            </a:endParaRPr>
          </a:p>
        </p:txBody>
      </p:sp>
      <p:pic>
        <p:nvPicPr>
          <p:cNvPr id="5124" name="图片 6" descr="logo横版 png"/>
          <p:cNvPicPr>
            <a:picLocks noChangeAspect="1"/>
          </p:cNvPicPr>
          <p:nvPr userDrawn="1"/>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35" y="0"/>
            <a:ext cx="12192635" cy="6858635"/>
          </a:xfrm>
          <a:prstGeom prst="rect">
            <a:avLst/>
          </a:prstGeom>
          <a:solidFill>
            <a:srgbClr val="5C64F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nvSpPr>
        <p:spPr>
          <a:xfrm>
            <a:off x="231775" y="230505"/>
            <a:ext cx="11755120" cy="6433820"/>
          </a:xfrm>
          <a:prstGeom prst="roundRect">
            <a:avLst>
              <a:gd name="adj" fmla="val 1001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nvSpPr>
        <p:spPr>
          <a:xfrm>
            <a:off x="1224915" y="918845"/>
            <a:ext cx="9749155" cy="1568450"/>
          </a:xfrm>
          <a:prstGeom prst="rect">
            <a:avLst/>
          </a:prstGeom>
        </p:spPr>
        <p:txBody>
          <a:bodyPr wrap="square">
            <a:spAutoFit/>
          </a:bodyPr>
          <a:p>
            <a:pPr marL="0" indent="0" algn="just" defTabSz="266700">
              <a:lnSpc>
                <a:spcPct val="100000"/>
              </a:lnSpc>
              <a:spcBef>
                <a:spcPct val="0"/>
              </a:spcBef>
              <a:spcAft>
                <a:spcPct val="0"/>
              </a:spcAft>
            </a:pPr>
            <a:r>
              <a:rPr lang="zh-CN" altLang="en-US" sz="3200">
                <a:latin typeface="Times New Roman" panose="02020603050405020304"/>
                <a:ea typeface="方正楷体_GB2312" panose="02000000000000000000" charset="-122"/>
              </a:rPr>
              <a:t>高分作文的核心优势不在于华丽辞藻的堆砌，而在于</a:t>
            </a:r>
            <a:r>
              <a:rPr lang="zh-CN" altLang="en-US" sz="3200" b="1">
                <a:solidFill>
                  <a:srgbClr val="FF0000"/>
                </a:solidFill>
                <a:latin typeface="Times New Roman" panose="02020603050405020304"/>
                <a:ea typeface="方正楷体_GB2312" panose="02000000000000000000" charset="-122"/>
              </a:rPr>
              <a:t>词汇精准适配、句式灵活多变、衔接自然丝滑、行文逻辑闭环、细节细腻有质感</a:t>
            </a:r>
            <a:r>
              <a:rPr lang="zh-CN" altLang="en-US" sz="3200">
                <a:latin typeface="Times New Roman" panose="02020603050405020304"/>
                <a:ea typeface="方正楷体_GB2312" panose="02000000000000000000" charset="-122"/>
              </a:rPr>
              <a:t>。</a:t>
            </a:r>
            <a:endParaRPr lang="zh-CN" altLang="en-US" sz="3200">
              <a:latin typeface="Times New Roman" panose="02020603050405020304"/>
              <a:ea typeface="方正楷体_GB2312" panose="02000000000000000000" charset="-122"/>
            </a:endParaRPr>
          </a:p>
        </p:txBody>
      </p:sp>
      <p:sp>
        <p:nvSpPr>
          <p:cNvPr id="8" name="文本框 7"/>
          <p:cNvSpPr txBox="1"/>
          <p:nvPr/>
        </p:nvSpPr>
        <p:spPr>
          <a:xfrm>
            <a:off x="555625" y="3429000"/>
            <a:ext cx="9776460" cy="2122805"/>
          </a:xfrm>
          <a:prstGeom prst="rect">
            <a:avLst/>
          </a:prstGeom>
        </p:spPr>
        <p:txBody>
          <a:bodyPr wrap="square">
            <a:spAutoFit/>
          </a:bodyPr>
          <a:p>
            <a:pPr marL="0" indent="0" algn="just" defTabSz="266700">
              <a:lnSpc>
                <a:spcPct val="100000"/>
              </a:lnSpc>
              <a:spcBef>
                <a:spcPct val="0"/>
              </a:spcBef>
              <a:spcAft>
                <a:spcPct val="0"/>
              </a:spcAft>
            </a:pPr>
            <a:r>
              <a:rPr lang="en-US" altLang="zh-CN" sz="3600">
                <a:effectLst>
                  <a:glow rad="139700">
                    <a:schemeClr val="accent5">
                      <a:satMod val="175000"/>
                      <a:alpha val="40000"/>
                    </a:schemeClr>
                  </a:glow>
                </a:effectLst>
                <a:latin typeface="Times New Roman" panose="02020603050405020304"/>
                <a:ea typeface="Times New Roman" panose="02020603050405020304"/>
              </a:rPr>
              <a:t>1.</a:t>
            </a:r>
            <a:r>
              <a:rPr lang="zh-CN" altLang="en-US" sz="3600">
                <a:effectLst>
                  <a:glow rad="139700">
                    <a:schemeClr val="accent5">
                      <a:satMod val="175000"/>
                      <a:alpha val="40000"/>
                    </a:schemeClr>
                  </a:glow>
                </a:effectLst>
                <a:latin typeface="Times New Roman" panose="02020603050405020304"/>
                <a:ea typeface="方正楷体_GB2312" panose="02000000000000000000" charset="-122"/>
              </a:rPr>
              <a:t>巧用词（如何精准抒情达意）</a:t>
            </a:r>
            <a:endParaRPr lang="zh-CN" altLang="en-US" sz="3600">
              <a:effectLst>
                <a:glow rad="139700">
                  <a:schemeClr val="accent5">
                    <a:satMod val="175000"/>
                    <a:alpha val="40000"/>
                  </a:schemeClr>
                </a:glow>
              </a:effectLst>
              <a:latin typeface="Times New Roman" panose="02020603050405020304"/>
              <a:ea typeface="方正楷体_GB2312" panose="02000000000000000000" charset="-122"/>
            </a:endParaRPr>
          </a:p>
          <a:p>
            <a:pPr marL="0" indent="0" algn="just" defTabSz="266700">
              <a:lnSpc>
                <a:spcPct val="100000"/>
              </a:lnSpc>
              <a:spcBef>
                <a:spcPct val="0"/>
              </a:spcBef>
              <a:spcAft>
                <a:spcPct val="0"/>
              </a:spcAft>
            </a:pPr>
            <a:r>
              <a:rPr lang="zh-CN" altLang="en-US" sz="3200">
                <a:latin typeface="Times New Roman" panose="02020603050405020304"/>
                <a:ea typeface="方正楷体_GB2312" panose="02000000000000000000" charset="-122"/>
              </a:rPr>
              <a:t>高分用词的核心原则：</a:t>
            </a:r>
            <a:r>
              <a:rPr lang="zh-CN" altLang="en-US" sz="3200">
                <a:solidFill>
                  <a:srgbClr val="FF0000"/>
                </a:solidFill>
                <a:latin typeface="Times New Roman" panose="02020603050405020304"/>
                <a:ea typeface="方正楷体_GB2312" panose="02000000000000000000" charset="-122"/>
              </a:rPr>
              <a:t>替换笼统词</a:t>
            </a:r>
            <a:r>
              <a:rPr lang="zh-CN" altLang="en-US" sz="3200">
                <a:latin typeface="Times New Roman" panose="02020603050405020304"/>
                <a:ea typeface="方正楷体_GB2312" panose="02000000000000000000" charset="-122"/>
              </a:rPr>
              <a:t>、</a:t>
            </a:r>
            <a:r>
              <a:rPr lang="zh-CN" altLang="en-US" sz="3200">
                <a:solidFill>
                  <a:srgbClr val="FF0000"/>
                </a:solidFill>
                <a:latin typeface="Times New Roman" panose="02020603050405020304"/>
                <a:ea typeface="方正楷体_GB2312" panose="02000000000000000000" charset="-122"/>
              </a:rPr>
              <a:t>细化场景词</a:t>
            </a:r>
            <a:r>
              <a:rPr lang="zh-CN" altLang="en-US" sz="3200">
                <a:latin typeface="Times New Roman" panose="02020603050405020304"/>
                <a:ea typeface="方正楷体_GB2312" panose="02000000000000000000" charset="-122"/>
              </a:rPr>
              <a:t>、</a:t>
            </a:r>
            <a:r>
              <a:rPr lang="zh-CN" altLang="en-US" sz="3200">
                <a:solidFill>
                  <a:srgbClr val="FF0000"/>
                </a:solidFill>
                <a:latin typeface="Times New Roman" panose="02020603050405020304"/>
                <a:ea typeface="方正楷体_GB2312" panose="02000000000000000000" charset="-122"/>
              </a:rPr>
              <a:t>分层情感词</a:t>
            </a:r>
            <a:r>
              <a:rPr lang="zh-CN" altLang="en-US" sz="3200">
                <a:latin typeface="Times New Roman" panose="02020603050405020304"/>
                <a:ea typeface="方正楷体_GB2312" panose="02000000000000000000" charset="-122"/>
              </a:rPr>
              <a:t>、</a:t>
            </a:r>
            <a:r>
              <a:rPr lang="zh-CN" altLang="en-US" sz="3200">
                <a:solidFill>
                  <a:srgbClr val="FF0000"/>
                </a:solidFill>
                <a:latin typeface="Times New Roman" panose="02020603050405020304"/>
                <a:ea typeface="方正楷体_GB2312" panose="02000000000000000000" charset="-122"/>
              </a:rPr>
              <a:t>适配语境词</a:t>
            </a:r>
            <a:r>
              <a:rPr lang="zh-CN" altLang="en-US" sz="3200">
                <a:latin typeface="Times New Roman" panose="02020603050405020304"/>
                <a:ea typeface="方正楷体_GB2312" panose="02000000000000000000" charset="-122"/>
              </a:rPr>
              <a:t>，</a:t>
            </a:r>
            <a:r>
              <a:rPr lang="zh-CN" altLang="en-US" sz="3200">
                <a:solidFill>
                  <a:srgbClr val="FF0000"/>
                </a:solidFill>
                <a:latin typeface="Times New Roman" panose="02020603050405020304"/>
                <a:ea typeface="方正楷体_GB2312" panose="02000000000000000000" charset="-122"/>
              </a:rPr>
              <a:t>不用生僻字</a:t>
            </a:r>
            <a:r>
              <a:rPr lang="zh-CN" altLang="en-US" sz="3200">
                <a:latin typeface="Times New Roman" panose="02020603050405020304"/>
                <a:ea typeface="方正楷体_GB2312" panose="02000000000000000000" charset="-122"/>
              </a:rPr>
              <a:t>，</a:t>
            </a:r>
            <a:r>
              <a:rPr lang="zh-CN" altLang="en-US" sz="3200">
                <a:solidFill>
                  <a:srgbClr val="FF0000"/>
                </a:solidFill>
                <a:latin typeface="Times New Roman" panose="02020603050405020304"/>
                <a:ea typeface="方正楷体_GB2312" panose="02000000000000000000" charset="-122"/>
              </a:rPr>
              <a:t>用高级适配词</a:t>
            </a:r>
            <a:r>
              <a:rPr lang="zh-CN" altLang="en-US" sz="3200">
                <a:latin typeface="Times New Roman" panose="02020603050405020304"/>
                <a:ea typeface="方正楷体_GB2312" panose="02000000000000000000" charset="-122"/>
              </a:rPr>
              <a:t>，精准贴合行文场景与情感。</a:t>
            </a:r>
            <a:endParaRPr lang="zh-CN" altLang="en-US" sz="3200">
              <a:latin typeface="Times New Roman" panose="02020603050405020304"/>
              <a:ea typeface="方正楷体_GB2312" panose="02000000000000000000" charset="-122"/>
            </a:endParaRPr>
          </a:p>
        </p:txBody>
      </p:sp>
      <p:pic>
        <p:nvPicPr>
          <p:cNvPr id="5124" name="图片 6" descr="logo横版 png"/>
          <p:cNvPicPr>
            <a:picLocks noChangeAspect="1"/>
          </p:cNvPicPr>
          <p:nvPr userDrawn="1"/>
        </p:nvPicPr>
        <p:blipFill>
          <a:blip r:embed="rId1"/>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35" y="0"/>
            <a:ext cx="12192635" cy="6858635"/>
          </a:xfrm>
          <a:prstGeom prst="rect">
            <a:avLst/>
          </a:prstGeom>
          <a:solidFill>
            <a:srgbClr val="5C64F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nvSpPr>
        <p:spPr>
          <a:xfrm>
            <a:off x="231775" y="230505"/>
            <a:ext cx="11755120" cy="6433820"/>
          </a:xfrm>
          <a:prstGeom prst="roundRect">
            <a:avLst>
              <a:gd name="adj" fmla="val 1001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5" name="文本框 14"/>
          <p:cNvSpPr txBox="1"/>
          <p:nvPr/>
        </p:nvSpPr>
        <p:spPr>
          <a:xfrm>
            <a:off x="593090" y="230505"/>
            <a:ext cx="8994775" cy="521970"/>
          </a:xfrm>
          <a:prstGeom prst="rect">
            <a:avLst/>
          </a:prstGeom>
        </p:spPr>
        <p:txBody>
          <a:bodyPr wrap="square">
            <a:spAutoFit/>
          </a:bodyPr>
          <a:p>
            <a:pPr marL="0" indent="0" algn="just" defTabSz="266700">
              <a:lnSpc>
                <a:spcPct val="100000"/>
              </a:lnSpc>
              <a:spcBef>
                <a:spcPct val="0"/>
              </a:spcBef>
              <a:spcAft>
                <a:spcPct val="0"/>
              </a:spcAft>
            </a:pPr>
            <a:r>
              <a:rPr lang="en-US" altLang="zh-CN" sz="2800">
                <a:highlight>
                  <a:srgbClr val="FFFF00"/>
                </a:highlight>
                <a:latin typeface="Calibri" panose="020F0502020204030204"/>
                <a:ea typeface="方正楷体_GB2312" panose="02000000000000000000" charset="-122"/>
              </a:rPr>
              <a:t>①</a:t>
            </a:r>
            <a:r>
              <a:rPr lang="zh-CN" altLang="en-US" sz="2800">
                <a:highlight>
                  <a:srgbClr val="FFFF00"/>
                </a:highlight>
                <a:latin typeface="Calibri" panose="020F0502020204030204"/>
                <a:ea typeface="方正楷体_GB2312" panose="02000000000000000000" charset="-122"/>
              </a:rPr>
              <a:t>．</a:t>
            </a:r>
            <a:r>
              <a:rPr lang="zh-CN" altLang="en-US" sz="2800">
                <a:highlight>
                  <a:srgbClr val="FFFF00"/>
                </a:highlight>
                <a:latin typeface="Times New Roman" panose="02020603050405020304"/>
                <a:ea typeface="方正楷体_GB2312" panose="02000000000000000000" charset="-122"/>
              </a:rPr>
              <a:t>用具体小词替换笼统词</a:t>
            </a:r>
            <a:r>
              <a:rPr lang="zh-CN" altLang="en-US" sz="2800">
                <a:highlight>
                  <a:srgbClr val="FFFF00"/>
                </a:highlight>
                <a:latin typeface="方正楷体_GB2312" panose="02000000000000000000" charset="-122"/>
                <a:ea typeface="方正楷体_GB2312" panose="02000000000000000000" charset="-122"/>
              </a:rPr>
              <a:t>（</a:t>
            </a:r>
            <a:r>
              <a:rPr lang="en-US" altLang="zh-CN" sz="2800">
                <a:highlight>
                  <a:srgbClr val="FFFF00"/>
                </a:highlight>
                <a:latin typeface="Times New Roman" panose="02020603050405020304"/>
                <a:ea typeface="方正楷体_GB2312" panose="02000000000000000000" charset="-122"/>
              </a:rPr>
              <a:t>Show, don’t tell </a:t>
            </a:r>
            <a:r>
              <a:rPr lang="zh-CN" altLang="en-US" sz="2800">
                <a:highlight>
                  <a:srgbClr val="FFFF00"/>
                </a:highlight>
                <a:latin typeface="方正楷体_GB2312" panose="02000000000000000000" charset="-122"/>
                <a:ea typeface="方正楷体_GB2312" panose="02000000000000000000" charset="-122"/>
              </a:rPr>
              <a:t>核心技巧）</a:t>
            </a:r>
            <a:endParaRPr lang="zh-CN" altLang="en-US" sz="2800">
              <a:highlight>
                <a:srgbClr val="FFFF00"/>
              </a:highlight>
              <a:latin typeface="方正楷体_GB2312" panose="02000000000000000000" charset="-122"/>
              <a:ea typeface="方正楷体_GB2312" panose="02000000000000000000" charset="-122"/>
            </a:endParaRPr>
          </a:p>
        </p:txBody>
      </p:sp>
      <p:sp>
        <p:nvSpPr>
          <p:cNvPr id="5" name="文本框 4"/>
          <p:cNvSpPr txBox="1"/>
          <p:nvPr/>
        </p:nvSpPr>
        <p:spPr>
          <a:xfrm>
            <a:off x="8261350" y="951865"/>
            <a:ext cx="3668395" cy="6486525"/>
          </a:xfrm>
          <a:prstGeom prst="rect">
            <a:avLst/>
          </a:prstGeom>
        </p:spPr>
        <p:txBody>
          <a:bodyPr>
            <a:noAutofit/>
          </a:bodyPr>
          <a:p>
            <a:pPr marL="0" indent="0" algn="just" defTabSz="266700">
              <a:lnSpc>
                <a:spcPct val="100000"/>
              </a:lnSpc>
              <a:spcBef>
                <a:spcPct val="0"/>
              </a:spcBef>
              <a:spcAft>
                <a:spcPct val="0"/>
              </a:spcAft>
            </a:pPr>
            <a:r>
              <a:rPr lang="zh-CN" altLang="en-US" sz="2400">
                <a:solidFill>
                  <a:schemeClr val="accent6">
                    <a:lumMod val="75000"/>
                  </a:schemeClr>
                </a:solidFill>
                <a:latin typeface="Times New Roman" panose="02020603050405020304"/>
                <a:ea typeface="方正楷体_GB2312" panose="02000000000000000000" charset="-122"/>
              </a:rPr>
              <a:t>该生用</a:t>
            </a:r>
            <a:r>
              <a:rPr lang="en-US" altLang="zh-CN" sz="2400">
                <a:solidFill>
                  <a:schemeClr val="accent6">
                    <a:lumMod val="75000"/>
                  </a:schemeClr>
                </a:solidFill>
                <a:latin typeface="Times New Roman" panose="02020603050405020304"/>
                <a:ea typeface="Times New Roman" panose="02020603050405020304"/>
              </a:rPr>
              <a:t>grip(</a:t>
            </a:r>
            <a:r>
              <a:rPr lang="zh-CN" altLang="en-US" sz="2400">
                <a:solidFill>
                  <a:schemeClr val="accent6">
                    <a:lumMod val="75000"/>
                  </a:schemeClr>
                </a:solidFill>
                <a:latin typeface="Times New Roman" panose="02020603050405020304"/>
                <a:ea typeface="方正楷体_GB2312" panose="02000000000000000000" charset="-122"/>
              </a:rPr>
              <a:t>紧握</a:t>
            </a:r>
            <a:r>
              <a:rPr lang="en-US" altLang="zh-CN" sz="2400">
                <a:solidFill>
                  <a:schemeClr val="accent6">
                    <a:lumMod val="75000"/>
                  </a:schemeClr>
                </a:solidFill>
                <a:latin typeface="Times New Roman" panose="02020603050405020304"/>
                <a:ea typeface="Times New Roman" panose="02020603050405020304"/>
              </a:rPr>
              <a:t>)</a:t>
            </a:r>
            <a:r>
              <a:rPr lang="zh-CN" altLang="en-US" sz="2400">
                <a:solidFill>
                  <a:schemeClr val="accent6">
                    <a:lumMod val="75000"/>
                  </a:schemeClr>
                </a:solidFill>
                <a:latin typeface="Times New Roman" panose="02020603050405020304"/>
                <a:ea typeface="方正楷体_GB2312" panose="02000000000000000000" charset="-122"/>
              </a:rPr>
              <a:t>代替</a:t>
            </a:r>
            <a:r>
              <a:rPr lang="en-US" altLang="zh-CN" sz="2400">
                <a:solidFill>
                  <a:schemeClr val="accent6">
                    <a:lumMod val="75000"/>
                  </a:schemeClr>
                </a:solidFill>
                <a:latin typeface="Times New Roman" panose="02020603050405020304"/>
                <a:ea typeface="Times New Roman" panose="02020603050405020304"/>
              </a:rPr>
              <a:t>hold</a:t>
            </a:r>
            <a:r>
              <a:rPr lang="zh-CN" altLang="en-US" sz="2400">
                <a:solidFill>
                  <a:schemeClr val="accent6">
                    <a:lumMod val="75000"/>
                  </a:schemeClr>
                </a:solidFill>
                <a:latin typeface="Times New Roman" panose="02020603050405020304"/>
                <a:ea typeface="方正楷体_GB2312" panose="02000000000000000000" charset="-122"/>
              </a:rPr>
              <a:t>完美传递了 “焦虑、抗拒、守护自己工资” 的情绪，让人物形象跃然纸上；</a:t>
            </a:r>
            <a:r>
              <a:rPr lang="en-US" altLang="zh-CN" sz="2400">
                <a:solidFill>
                  <a:schemeClr val="accent6">
                    <a:lumMod val="75000"/>
                  </a:schemeClr>
                </a:solidFill>
                <a:latin typeface="Times New Roman" panose="02020603050405020304"/>
                <a:ea typeface="Times New Roman" panose="02020603050405020304"/>
              </a:rPr>
              <a:t>;</a:t>
            </a:r>
            <a:r>
              <a:rPr lang="zh-CN" altLang="en-US" sz="2400">
                <a:solidFill>
                  <a:schemeClr val="accent6">
                    <a:lumMod val="75000"/>
                  </a:schemeClr>
                </a:solidFill>
                <a:latin typeface="Times New Roman" panose="02020603050405020304"/>
                <a:ea typeface="方正楷体_GB2312" panose="02000000000000000000" charset="-122"/>
              </a:rPr>
              <a:t>用</a:t>
            </a:r>
            <a:r>
              <a:rPr lang="en-US" altLang="zh-CN" sz="2400">
                <a:solidFill>
                  <a:schemeClr val="accent6">
                    <a:lumMod val="75000"/>
                  </a:schemeClr>
                </a:solidFill>
                <a:latin typeface="Times New Roman" panose="02020603050405020304"/>
                <a:ea typeface="Times New Roman" panose="02020603050405020304"/>
              </a:rPr>
              <a:t>digging deep in mind </a:t>
            </a:r>
            <a:r>
              <a:rPr lang="zh-CN" altLang="en-US" sz="2400">
                <a:solidFill>
                  <a:schemeClr val="accent6">
                    <a:lumMod val="75000"/>
                  </a:schemeClr>
                </a:solidFill>
                <a:latin typeface="Times New Roman" panose="02020603050405020304"/>
                <a:ea typeface="方正楷体_GB2312" panose="02000000000000000000" charset="-122"/>
              </a:rPr>
              <a:t>代替</a:t>
            </a:r>
            <a:r>
              <a:rPr lang="en-US" altLang="zh-CN" sz="2400">
                <a:solidFill>
                  <a:schemeClr val="accent6">
                    <a:lumMod val="75000"/>
                  </a:schemeClr>
                </a:solidFill>
                <a:latin typeface="Times New Roman" panose="02020603050405020304"/>
                <a:ea typeface="Times New Roman" panose="02020603050405020304"/>
              </a:rPr>
              <a:t>think</a:t>
            </a:r>
            <a:r>
              <a:rPr lang="zh-CN" altLang="en-US" sz="2400">
                <a:solidFill>
                  <a:schemeClr val="accent6">
                    <a:lumMod val="75000"/>
                  </a:schemeClr>
                </a:solidFill>
                <a:latin typeface="Times New Roman" panose="02020603050405020304"/>
                <a:ea typeface="方正楷体_GB2312" panose="02000000000000000000" charset="-122"/>
              </a:rPr>
              <a:t>把抽象的 “绞尽脑汁想” 转化为具象的 “在脑海里翻找、挖掘” 的动作，更有表现力</a:t>
            </a:r>
            <a:r>
              <a:rPr lang="en-US" altLang="zh-CN" sz="2400">
                <a:solidFill>
                  <a:schemeClr val="accent6">
                    <a:lumMod val="75000"/>
                  </a:schemeClr>
                </a:solidFill>
                <a:latin typeface="Times New Roman" panose="02020603050405020304"/>
                <a:ea typeface="Times New Roman" panose="02020603050405020304"/>
              </a:rPr>
              <a:t>;</a:t>
            </a:r>
            <a:r>
              <a:rPr lang="zh-CN" altLang="en-US" sz="2400">
                <a:solidFill>
                  <a:schemeClr val="accent6">
                    <a:lumMod val="75000"/>
                  </a:schemeClr>
                </a:solidFill>
                <a:latin typeface="Times New Roman" panose="02020603050405020304"/>
                <a:ea typeface="方正楷体_GB2312" panose="02000000000000000000" charset="-122"/>
              </a:rPr>
              <a:t>用</a:t>
            </a:r>
            <a:r>
              <a:rPr lang="en-US" altLang="zh-CN" sz="2400">
                <a:solidFill>
                  <a:schemeClr val="accent6">
                    <a:lumMod val="75000"/>
                  </a:schemeClr>
                </a:solidFill>
                <a:latin typeface="Times New Roman" panose="02020603050405020304"/>
                <a:ea typeface="Times New Roman" panose="02020603050405020304"/>
              </a:rPr>
              <a:t>announce </a:t>
            </a:r>
            <a:r>
              <a:rPr lang="zh-CN" altLang="en-US" sz="2400">
                <a:solidFill>
                  <a:schemeClr val="accent6">
                    <a:lumMod val="75000"/>
                  </a:schemeClr>
                </a:solidFill>
                <a:latin typeface="Times New Roman" panose="02020603050405020304"/>
                <a:ea typeface="方正楷体_GB2312" panose="02000000000000000000" charset="-122"/>
              </a:rPr>
              <a:t>（宣告）代替</a:t>
            </a:r>
            <a:r>
              <a:rPr lang="en-US" altLang="zh-CN" sz="2400">
                <a:solidFill>
                  <a:schemeClr val="accent6">
                    <a:lumMod val="75000"/>
                  </a:schemeClr>
                </a:solidFill>
                <a:latin typeface="Times New Roman" panose="02020603050405020304"/>
                <a:ea typeface="Times New Roman" panose="02020603050405020304"/>
              </a:rPr>
              <a:t>say</a:t>
            </a:r>
            <a:r>
              <a:rPr lang="zh-CN" altLang="en-US" sz="2400">
                <a:solidFill>
                  <a:schemeClr val="accent6">
                    <a:lumMod val="75000"/>
                  </a:schemeClr>
                </a:solidFill>
                <a:latin typeface="Times New Roman" panose="02020603050405020304"/>
                <a:ea typeface="方正楷体_GB2312" panose="02000000000000000000" charset="-122"/>
              </a:rPr>
              <a:t>，自带 “严肃、不容置疑、带有权威性” 的语气，完美贴合父亲作为家长，在孩子面前说话时的身份感。</a:t>
            </a:r>
            <a:endParaRPr lang="zh-CN" altLang="en-US" sz="2400">
              <a:solidFill>
                <a:schemeClr val="accent6">
                  <a:lumMod val="75000"/>
                </a:schemeClr>
              </a:solidFill>
              <a:latin typeface="Times New Roman" panose="02020603050405020304"/>
              <a:ea typeface="方正楷体_GB2312" panose="02000000000000000000" charset="-122"/>
            </a:endParaRPr>
          </a:p>
        </p:txBody>
      </p:sp>
      <p:pic>
        <p:nvPicPr>
          <p:cNvPr id="4" name="图片 3"/>
          <p:cNvPicPr>
            <a:picLocks noChangeAspect="1"/>
          </p:cNvPicPr>
          <p:nvPr/>
        </p:nvPicPr>
        <p:blipFill>
          <a:blip r:embed="rId1"/>
          <a:stretch>
            <a:fillRect/>
          </a:stretch>
        </p:blipFill>
        <p:spPr>
          <a:xfrm>
            <a:off x="233045" y="1095375"/>
            <a:ext cx="7967980" cy="4667250"/>
          </a:xfrm>
          <a:prstGeom prst="rect">
            <a:avLst/>
          </a:prstGeom>
          <a:noFill/>
          <a:ln>
            <a:noFill/>
          </a:ln>
        </p:spPr>
      </p:pic>
      <p:pic>
        <p:nvPicPr>
          <p:cNvPr id="5124" name="图片 6" descr="logo横版 png"/>
          <p:cNvPicPr>
            <a:picLocks noChangeAspect="1"/>
          </p:cNvPicPr>
          <p:nvPr userDrawn="1"/>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35" y="0"/>
            <a:ext cx="12192635" cy="6858635"/>
          </a:xfrm>
          <a:prstGeom prst="rect">
            <a:avLst/>
          </a:prstGeom>
          <a:solidFill>
            <a:srgbClr val="5C64F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nvSpPr>
        <p:spPr>
          <a:xfrm>
            <a:off x="231775" y="230505"/>
            <a:ext cx="11755120" cy="6433820"/>
          </a:xfrm>
          <a:prstGeom prst="roundRect">
            <a:avLst>
              <a:gd name="adj" fmla="val 1001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nvSpPr>
        <p:spPr>
          <a:xfrm>
            <a:off x="347345" y="230505"/>
            <a:ext cx="11577320" cy="1814830"/>
          </a:xfrm>
          <a:prstGeom prst="rect">
            <a:avLst/>
          </a:prstGeom>
        </p:spPr>
        <p:txBody>
          <a:bodyPr wrap="square">
            <a:spAutoFit/>
          </a:bodyPr>
          <a:p>
            <a:pPr marL="0" indent="0" algn="just" defTabSz="266700">
              <a:lnSpc>
                <a:spcPct val="100000"/>
              </a:lnSpc>
              <a:spcBef>
                <a:spcPct val="0"/>
              </a:spcBef>
              <a:spcAft>
                <a:spcPct val="0"/>
              </a:spcAft>
            </a:pPr>
            <a:r>
              <a:rPr lang="en-US" altLang="zh-CN" sz="2800">
                <a:highlight>
                  <a:srgbClr val="FFFF00"/>
                </a:highlight>
                <a:latin typeface="Calibri" panose="020F0502020204030204"/>
                <a:ea typeface="方正楷体_GB2312" panose="02000000000000000000" charset="-122"/>
              </a:rPr>
              <a:t>②</a:t>
            </a:r>
            <a:r>
              <a:rPr lang="zh-CN" altLang="en-US" sz="2800">
                <a:highlight>
                  <a:srgbClr val="FFFF00"/>
                </a:highlight>
                <a:latin typeface="Calibri" panose="020F0502020204030204"/>
                <a:ea typeface="方正楷体_GB2312" panose="02000000000000000000" charset="-122"/>
              </a:rPr>
              <a:t>．用分层词汇凸显程度（情绪</a:t>
            </a:r>
            <a:r>
              <a:rPr lang="en-US" altLang="zh-CN" sz="2800">
                <a:highlight>
                  <a:srgbClr val="FFFF00"/>
                </a:highlight>
                <a:latin typeface="Calibri" panose="020F0502020204030204"/>
                <a:ea typeface="Calibri" panose="020F0502020204030204"/>
              </a:rPr>
              <a:t>/</a:t>
            </a:r>
            <a:r>
              <a:rPr lang="zh-CN" altLang="en-US" sz="2800">
                <a:highlight>
                  <a:srgbClr val="FFFF00"/>
                </a:highlight>
                <a:latin typeface="Calibri" panose="020F0502020204030204"/>
                <a:ea typeface="方正楷体_GB2312" panose="02000000000000000000" charset="-122"/>
              </a:rPr>
              <a:t>状态递进，避免平铺直叙）</a:t>
            </a:r>
            <a:endParaRPr lang="zh-CN" altLang="en-US" sz="2800">
              <a:highlight>
                <a:srgbClr val="FFFF00"/>
              </a:highlight>
              <a:latin typeface="Calibri" panose="020F0502020204030204"/>
              <a:ea typeface="方正楷体_GB2312" panose="02000000000000000000" charset="-122"/>
            </a:endParaRPr>
          </a:p>
          <a:p>
            <a:pPr marL="0" indent="0" algn="just" defTabSz="266700">
              <a:lnSpc>
                <a:spcPct val="100000"/>
              </a:lnSpc>
              <a:spcBef>
                <a:spcPct val="0"/>
              </a:spcBef>
              <a:spcAft>
                <a:spcPct val="0"/>
              </a:spcAft>
            </a:pPr>
            <a:r>
              <a:rPr lang="zh-CN" altLang="en-US" sz="2800">
                <a:latin typeface="方正楷体_GB2312" panose="02000000000000000000" charset="-122"/>
                <a:ea typeface="方正楷体_GB2312" panose="02000000000000000000" charset="-122"/>
              </a:rPr>
              <a:t>分层词汇，就是针对同一类情绪</a:t>
            </a:r>
            <a:r>
              <a:rPr lang="zh-CN" altLang="en-US" sz="2800">
                <a:latin typeface="Times New Roman" panose="02020603050405020304"/>
                <a:ea typeface="方正楷体_GB2312" panose="02000000000000000000" charset="-122"/>
              </a:rPr>
              <a:t> </a:t>
            </a:r>
            <a:r>
              <a:rPr lang="en-US" altLang="zh-CN" sz="2800">
                <a:latin typeface="Times New Roman" panose="02020603050405020304"/>
                <a:ea typeface="方正楷体_GB2312" panose="02000000000000000000" charset="-122"/>
              </a:rPr>
              <a:t>/ </a:t>
            </a:r>
            <a:r>
              <a:rPr lang="zh-CN" altLang="en-US" sz="2800">
                <a:latin typeface="方正楷体_GB2312" panose="02000000000000000000" charset="-122"/>
                <a:ea typeface="方正楷体_GB2312" panose="02000000000000000000" charset="-122"/>
              </a:rPr>
              <a:t>状态，按照「弱</a:t>
            </a:r>
            <a:r>
              <a:rPr lang="en-US" altLang="zh-CN" sz="2800">
                <a:latin typeface="Times New Roman" panose="02020603050405020304"/>
                <a:ea typeface="方正楷体_GB2312" panose="02000000000000000000" charset="-122"/>
              </a:rPr>
              <a:t>→</a:t>
            </a:r>
            <a:r>
              <a:rPr lang="zh-CN" altLang="en-US" sz="2800">
                <a:latin typeface="方正楷体_GB2312" panose="02000000000000000000" charset="-122"/>
                <a:ea typeface="方正楷体_GB2312" panose="02000000000000000000" charset="-122"/>
              </a:rPr>
              <a:t>中</a:t>
            </a:r>
            <a:r>
              <a:rPr lang="en-US" altLang="zh-CN" sz="2800">
                <a:latin typeface="Times New Roman" panose="02020603050405020304"/>
                <a:ea typeface="方正楷体_GB2312" panose="02000000000000000000" charset="-122"/>
              </a:rPr>
              <a:t>→</a:t>
            </a:r>
            <a:r>
              <a:rPr lang="zh-CN" altLang="en-US" sz="2800">
                <a:latin typeface="方正楷体_GB2312" panose="02000000000000000000" charset="-122"/>
                <a:ea typeface="方正楷体_GB2312" panose="02000000000000000000" charset="-122"/>
              </a:rPr>
              <a:t>强」的程度梯度，使用不同精准词汇</a:t>
            </a:r>
            <a:r>
              <a:rPr lang="zh-CN" altLang="en-US" sz="2800">
                <a:latin typeface="Times New Roman" panose="02020603050405020304"/>
                <a:ea typeface="方正楷体_GB2312" panose="02000000000000000000" charset="-122"/>
              </a:rPr>
              <a:t>描绘</a:t>
            </a:r>
            <a:r>
              <a:rPr lang="zh-CN" altLang="en-US" sz="2800">
                <a:latin typeface="方正楷体_GB2312" panose="02000000000000000000" charset="-122"/>
                <a:ea typeface="方正楷体_GB2312" panose="02000000000000000000" charset="-122"/>
              </a:rPr>
              <a:t>人物情绪</a:t>
            </a:r>
            <a:r>
              <a:rPr lang="zh-CN" altLang="en-US" sz="2800">
                <a:latin typeface="Times New Roman" panose="02020603050405020304"/>
                <a:ea typeface="方正楷体_GB2312" panose="02000000000000000000" charset="-122"/>
              </a:rPr>
              <a:t>变化</a:t>
            </a:r>
            <a:r>
              <a:rPr lang="zh-CN" altLang="en-US" sz="2800">
                <a:latin typeface="方正楷体_GB2312" panose="02000000000000000000" charset="-122"/>
                <a:ea typeface="方正楷体_GB2312" panose="02000000000000000000" charset="-122"/>
              </a:rPr>
              <a:t>过程，</a:t>
            </a:r>
            <a:r>
              <a:rPr lang="zh-CN" altLang="en-US" sz="2800">
                <a:solidFill>
                  <a:schemeClr val="accent6">
                    <a:lumMod val="75000"/>
                  </a:schemeClr>
                </a:solidFill>
                <a:latin typeface="方正楷体_GB2312" panose="02000000000000000000" charset="-122"/>
                <a:ea typeface="方正楷体_GB2312" panose="02000000000000000000" charset="-122"/>
              </a:rPr>
              <a:t>避免用单一笼统词</a:t>
            </a:r>
            <a:r>
              <a:rPr lang="zh-CN" altLang="en-US" sz="2800">
                <a:latin typeface="方正楷体_GB2312" panose="02000000000000000000" charset="-122"/>
                <a:ea typeface="方正楷体_GB2312" panose="02000000000000000000" charset="-122"/>
              </a:rPr>
              <a:t>（如</a:t>
            </a:r>
            <a:r>
              <a:rPr lang="en-US" altLang="zh-CN" sz="2800">
                <a:latin typeface="Times New Roman" panose="02020603050405020304"/>
                <a:ea typeface="方正楷体_GB2312" panose="02000000000000000000" charset="-122"/>
              </a:rPr>
              <a:t>happy/sad/laughed</a:t>
            </a:r>
            <a:r>
              <a:rPr lang="zh-CN" altLang="en-US" sz="2800">
                <a:latin typeface="方正楷体_GB2312" panose="02000000000000000000" charset="-122"/>
                <a:ea typeface="方正楷体_GB2312" panose="02000000000000000000" charset="-122"/>
              </a:rPr>
              <a:t>）平铺直叙，让情感表达有层次、更真实</a:t>
            </a:r>
            <a:r>
              <a:rPr lang="zh-CN" altLang="en-US" sz="2400">
                <a:latin typeface="方正楷体_GB2312" panose="02000000000000000000" charset="-122"/>
                <a:ea typeface="方正楷体_GB2312" panose="02000000000000000000" charset="-122"/>
              </a:rPr>
              <a:t>。</a:t>
            </a:r>
            <a:endParaRPr lang="zh-CN" altLang="en-US" sz="2400">
              <a:latin typeface="方正楷体_GB2312" panose="02000000000000000000" charset="-122"/>
              <a:ea typeface="方正楷体_GB2312" panose="02000000000000000000" charset="-122"/>
            </a:endParaRPr>
          </a:p>
        </p:txBody>
      </p:sp>
      <p:grpSp>
        <p:nvGrpSpPr>
          <p:cNvPr id="8" name="组合 7"/>
          <p:cNvGrpSpPr/>
          <p:nvPr/>
        </p:nvGrpSpPr>
        <p:grpSpPr>
          <a:xfrm rot="0">
            <a:off x="231775" y="569595"/>
            <a:ext cx="11692890" cy="6019800"/>
            <a:chOff x="365" y="897"/>
            <a:chExt cx="18414" cy="9480"/>
          </a:xfrm>
        </p:grpSpPr>
        <p:pic>
          <p:nvPicPr>
            <p:cNvPr id="7" name="图片 6"/>
            <p:cNvPicPr>
              <a:picLocks noChangeAspect="1"/>
            </p:cNvPicPr>
            <p:nvPr/>
          </p:nvPicPr>
          <p:blipFill>
            <a:blip r:embed="rId1"/>
            <a:srcRect/>
            <a:stretch>
              <a:fillRect/>
            </a:stretch>
          </p:blipFill>
          <p:spPr>
            <a:xfrm>
              <a:off x="365" y="897"/>
              <a:ext cx="18308" cy="7010"/>
            </a:xfrm>
            <a:prstGeom prst="rect">
              <a:avLst/>
            </a:prstGeom>
            <a:noFill/>
            <a:ln>
              <a:noFill/>
            </a:ln>
          </p:spPr>
        </p:pic>
        <p:sp>
          <p:nvSpPr>
            <p:cNvPr id="6" name="文本框 5"/>
            <p:cNvSpPr txBox="1"/>
            <p:nvPr/>
          </p:nvSpPr>
          <p:spPr>
            <a:xfrm>
              <a:off x="558" y="7907"/>
              <a:ext cx="18221" cy="2470"/>
            </a:xfrm>
            <a:prstGeom prst="rect">
              <a:avLst/>
            </a:prstGeom>
            <a:solidFill>
              <a:schemeClr val="bg1"/>
            </a:solidFill>
          </p:spPr>
          <p:txBody>
            <a:bodyPr wrap="square">
              <a:spAutoFit/>
            </a:bodyPr>
            <a:p>
              <a:pPr marL="0" indent="0" algn="just" defTabSz="266700">
                <a:lnSpc>
                  <a:spcPct val="100000"/>
                </a:lnSpc>
                <a:spcBef>
                  <a:spcPct val="0"/>
                </a:spcBef>
                <a:spcAft>
                  <a:spcPct val="0"/>
                </a:spcAft>
              </a:pPr>
              <a:r>
                <a:rPr lang="zh-CN" altLang="en-US" sz="2400">
                  <a:solidFill>
                    <a:schemeClr val="accent6">
                      <a:lumMod val="75000"/>
                    </a:schemeClr>
                  </a:solidFill>
                  <a:latin typeface="Times New Roman" panose="02020603050405020304"/>
                  <a:ea typeface="方正楷体_GB2312" panose="02000000000000000000" charset="-122"/>
                </a:rPr>
                <a:t>该生用</a:t>
              </a:r>
              <a:r>
                <a:rPr lang="en-US" altLang="zh-CN" sz="2400">
                  <a:solidFill>
                    <a:schemeClr val="accent6">
                      <a:lumMod val="75000"/>
                    </a:schemeClr>
                  </a:solidFill>
                  <a:latin typeface="Times New Roman" panose="02020603050405020304"/>
                  <a:ea typeface="Times New Roman" panose="02020603050405020304"/>
                </a:rPr>
                <a:t>w</a:t>
              </a:r>
              <a:r>
                <a:rPr lang="en-US" altLang="zh-CN" sz="2400">
                  <a:solidFill>
                    <a:schemeClr val="accent6">
                      <a:lumMod val="75000"/>
                    </a:schemeClr>
                  </a:solidFill>
                  <a:latin typeface="Times New Roman" panose="02020603050405020304"/>
                  <a:ea typeface="方正楷体_GB2312" panose="02000000000000000000" charset="-122"/>
                </a:rPr>
                <a:t>hisper </a:t>
              </a:r>
              <a:r>
                <a:rPr lang="en-US" altLang="zh-CN" sz="2400">
                  <a:solidFill>
                    <a:schemeClr val="accent6">
                      <a:lumMod val="75000"/>
                    </a:schemeClr>
                  </a:solidFill>
                  <a:latin typeface="Times New Roman" panose="02020603050405020304"/>
                  <a:ea typeface="Times New Roman" panose="02020603050405020304"/>
                </a:rPr>
                <a:t>(</a:t>
              </a:r>
              <a:r>
                <a:rPr lang="zh-CN" altLang="en-US" sz="2400">
                  <a:solidFill>
                    <a:schemeClr val="accent6">
                      <a:lumMod val="75000"/>
                    </a:schemeClr>
                  </a:solidFill>
                  <a:latin typeface="Times New Roman" panose="02020603050405020304"/>
                  <a:ea typeface="方正楷体_GB2312" panose="02000000000000000000" charset="-122"/>
                </a:rPr>
                <a:t>耳语</a:t>
              </a:r>
              <a:r>
                <a:rPr lang="en-US" altLang="zh-CN" sz="2400">
                  <a:solidFill>
                    <a:schemeClr val="accent6">
                      <a:lumMod val="75000"/>
                    </a:schemeClr>
                  </a:solidFill>
                  <a:latin typeface="Times New Roman" panose="02020603050405020304"/>
                  <a:ea typeface="Times New Roman" panose="02020603050405020304"/>
                </a:rPr>
                <a:t>)---</a:t>
              </a:r>
              <a:r>
                <a:rPr lang="en-US" altLang="zh-CN" sz="2400">
                  <a:solidFill>
                    <a:schemeClr val="accent6">
                      <a:lumMod val="75000"/>
                    </a:schemeClr>
                  </a:solidFill>
                  <a:latin typeface="Times New Roman" panose="02020603050405020304"/>
                  <a:ea typeface="方正楷体_GB2312" panose="02000000000000000000" charset="-122"/>
                </a:rPr>
                <a:t>giggle</a:t>
              </a:r>
              <a:r>
                <a:rPr lang="en-US" altLang="zh-CN" sz="2400">
                  <a:solidFill>
                    <a:schemeClr val="accent6">
                      <a:lumMod val="75000"/>
                    </a:schemeClr>
                  </a:solidFill>
                  <a:latin typeface="Times New Roman" panose="02020603050405020304"/>
                  <a:ea typeface="Times New Roman" panose="02020603050405020304"/>
                </a:rPr>
                <a:t>(</a:t>
              </a:r>
              <a:r>
                <a:rPr lang="zh-CN" altLang="en-US" sz="2400">
                  <a:solidFill>
                    <a:schemeClr val="accent6">
                      <a:lumMod val="75000"/>
                    </a:schemeClr>
                  </a:solidFill>
                  <a:latin typeface="方正楷体_GB2312" panose="02000000000000000000" charset="-122"/>
                  <a:ea typeface="方正楷体_GB2312" panose="02000000000000000000" charset="-122"/>
                </a:rPr>
                <a:t>咯咯笑</a:t>
              </a:r>
              <a:r>
                <a:rPr lang="en-US" altLang="zh-CN" sz="2400">
                  <a:solidFill>
                    <a:schemeClr val="accent6">
                      <a:lumMod val="75000"/>
                    </a:schemeClr>
                  </a:solidFill>
                  <a:latin typeface="Times New Roman" panose="02020603050405020304"/>
                  <a:ea typeface="Times New Roman" panose="02020603050405020304"/>
                </a:rPr>
                <a:t>)---</a:t>
              </a:r>
              <a:r>
                <a:rPr lang="en-US" altLang="zh-CN" sz="2400">
                  <a:solidFill>
                    <a:schemeClr val="accent6">
                      <a:lumMod val="75000"/>
                    </a:schemeClr>
                  </a:solidFill>
                  <a:latin typeface="Times New Roman" panose="02020603050405020304"/>
                  <a:ea typeface="方正楷体_GB2312" panose="02000000000000000000" charset="-122"/>
                </a:rPr>
                <a:t>chuckle </a:t>
              </a:r>
              <a:r>
                <a:rPr lang="en-US" altLang="zh-CN" sz="2400">
                  <a:solidFill>
                    <a:schemeClr val="accent6">
                      <a:lumMod val="75000"/>
                    </a:schemeClr>
                  </a:solidFill>
                  <a:latin typeface="Times New Roman" panose="02020603050405020304"/>
                  <a:ea typeface="Times New Roman" panose="02020603050405020304"/>
                </a:rPr>
                <a:t>(</a:t>
              </a:r>
              <a:r>
                <a:rPr lang="zh-CN" altLang="en-US" sz="2400">
                  <a:solidFill>
                    <a:schemeClr val="accent6">
                      <a:lumMod val="75000"/>
                    </a:schemeClr>
                  </a:solidFill>
                  <a:latin typeface="方正楷体_GB2312" panose="02000000000000000000" charset="-122"/>
                  <a:ea typeface="方正楷体_GB2312" panose="02000000000000000000" charset="-122"/>
                </a:rPr>
                <a:t>轻声笑</a:t>
              </a:r>
              <a:r>
                <a:rPr lang="en-US" altLang="zh-CN" sz="2400">
                  <a:solidFill>
                    <a:schemeClr val="accent6">
                      <a:lumMod val="75000"/>
                    </a:schemeClr>
                  </a:solidFill>
                  <a:latin typeface="Times New Roman" panose="02020603050405020304"/>
                  <a:ea typeface="Times New Roman" panose="02020603050405020304"/>
                </a:rPr>
                <a:t>)---finally burst into laughter (</a:t>
              </a:r>
              <a:r>
                <a:rPr lang="zh-CN" altLang="en-US" sz="2400">
                  <a:solidFill>
                    <a:schemeClr val="accent6">
                      <a:lumMod val="75000"/>
                    </a:schemeClr>
                  </a:solidFill>
                  <a:latin typeface="Times New Roman" panose="02020603050405020304"/>
                  <a:ea typeface="方正楷体_GB2312" panose="02000000000000000000" charset="-122"/>
                </a:rPr>
                <a:t>突然大笑</a:t>
              </a:r>
              <a:r>
                <a:rPr lang="en-US" altLang="zh-CN" sz="2400">
                  <a:solidFill>
                    <a:schemeClr val="accent6">
                      <a:lumMod val="75000"/>
                    </a:schemeClr>
                  </a:solidFill>
                  <a:latin typeface="Times New Roman" panose="02020603050405020304"/>
                  <a:ea typeface="Times New Roman" panose="02020603050405020304"/>
                </a:rPr>
                <a:t>)</a:t>
              </a:r>
              <a:r>
                <a:rPr lang="zh-CN" altLang="en-US" sz="2400">
                  <a:solidFill>
                    <a:schemeClr val="accent6">
                      <a:lumMod val="75000"/>
                    </a:schemeClr>
                  </a:solidFill>
                  <a:latin typeface="Times New Roman" panose="02020603050405020304"/>
                  <a:ea typeface="方正楷体_GB2312" panose="02000000000000000000" charset="-122"/>
                </a:rPr>
                <a:t>不同词汇 描写了</a:t>
              </a:r>
              <a:r>
                <a:rPr lang="zh-CN" altLang="en-US" sz="2400">
                  <a:solidFill>
                    <a:schemeClr val="accent6">
                      <a:lumMod val="75000"/>
                    </a:schemeClr>
                  </a:solidFill>
                  <a:latin typeface="方正楷体_GB2312" panose="02000000000000000000" charset="-122"/>
                  <a:ea typeface="方正楷体_GB2312" panose="02000000000000000000" charset="-122"/>
                </a:rPr>
                <a:t>父母一开始强忍着笑</a:t>
              </a:r>
              <a:r>
                <a:rPr lang="zh-CN" altLang="en-US" sz="2400">
                  <a:solidFill>
                    <a:schemeClr val="accent6">
                      <a:lumMod val="75000"/>
                    </a:schemeClr>
                  </a:solidFill>
                  <a:latin typeface="Times New Roman" panose="02020603050405020304"/>
                  <a:ea typeface="方正楷体_GB2312" panose="02000000000000000000" charset="-122"/>
                </a:rPr>
                <a:t>到</a:t>
              </a:r>
              <a:r>
                <a:rPr lang="zh-CN" altLang="en-US" sz="2400">
                  <a:solidFill>
                    <a:schemeClr val="accent6">
                      <a:lumMod val="75000"/>
                    </a:schemeClr>
                  </a:solidFill>
                  <a:latin typeface="方正楷体_GB2312" panose="02000000000000000000" charset="-122"/>
                  <a:ea typeface="方正楷体_GB2312" panose="02000000000000000000" charset="-122"/>
                </a:rPr>
                <a:t>情绪开始破防，笑意逐渐藏不住</a:t>
              </a:r>
              <a:r>
                <a:rPr lang="zh-CN" altLang="en-US" sz="2400">
                  <a:solidFill>
                    <a:schemeClr val="accent6">
                      <a:lumMod val="75000"/>
                    </a:schemeClr>
                  </a:solidFill>
                  <a:latin typeface="Times New Roman" panose="02020603050405020304"/>
                  <a:ea typeface="方正楷体_GB2312" panose="02000000000000000000" charset="-122"/>
                </a:rPr>
                <a:t>到</a:t>
              </a:r>
              <a:r>
                <a:rPr lang="zh-CN" altLang="en-US" sz="2400">
                  <a:solidFill>
                    <a:schemeClr val="accent6">
                      <a:lumMod val="75000"/>
                    </a:schemeClr>
                  </a:solidFill>
                  <a:latin typeface="方正楷体_GB2312" panose="02000000000000000000" charset="-122"/>
                  <a:ea typeface="方正楷体_GB2312" panose="02000000000000000000" charset="-122"/>
                </a:rPr>
                <a:t>爆发式</a:t>
              </a:r>
              <a:r>
                <a:rPr lang="zh-CN" altLang="en-US" sz="2400">
                  <a:solidFill>
                    <a:schemeClr val="accent6">
                      <a:lumMod val="75000"/>
                    </a:schemeClr>
                  </a:solidFill>
                  <a:latin typeface="Times New Roman" panose="02020603050405020304"/>
                  <a:ea typeface="方正楷体_GB2312" panose="02000000000000000000" charset="-122"/>
                </a:rPr>
                <a:t>的</a:t>
              </a:r>
              <a:r>
                <a:rPr lang="zh-CN" altLang="en-US" sz="2400">
                  <a:solidFill>
                    <a:schemeClr val="accent6">
                      <a:lumMod val="75000"/>
                    </a:schemeClr>
                  </a:solidFill>
                  <a:latin typeface="方正楷体_GB2312" panose="02000000000000000000" charset="-122"/>
                  <a:ea typeface="方正楷体_GB2312" panose="02000000000000000000" charset="-122"/>
                </a:rPr>
                <a:t>大笑</a:t>
              </a:r>
              <a:r>
                <a:rPr lang="zh-CN" altLang="en-US" sz="2400">
                  <a:solidFill>
                    <a:schemeClr val="accent6">
                      <a:lumMod val="75000"/>
                    </a:schemeClr>
                  </a:solidFill>
                  <a:latin typeface="Times New Roman" panose="02020603050405020304"/>
                  <a:ea typeface="方正楷体_GB2312" panose="02000000000000000000" charset="-122"/>
                </a:rPr>
                <a:t>，情绪逻辑层层递进，既写出了父母的反应变化，又侧面烘托出“我” 被困在南瓜里的窘迫和尴尬，让场景瞬间有了画面感和戏剧张力；</a:t>
              </a:r>
              <a:endParaRPr lang="zh-CN" altLang="en-US" sz="2400">
                <a:solidFill>
                  <a:schemeClr val="accent6">
                    <a:lumMod val="75000"/>
                  </a:schemeClr>
                </a:solidFill>
                <a:latin typeface="Times New Roman" panose="02020603050405020304"/>
                <a:ea typeface="方正楷体_GB2312" panose="02000000000000000000" charset="-122"/>
              </a:endParaRPr>
            </a:p>
          </p:txBody>
        </p:sp>
      </p:grpSp>
      <p:pic>
        <p:nvPicPr>
          <p:cNvPr id="5124" name="图片 6" descr="logo横版 png"/>
          <p:cNvPicPr>
            <a:picLocks noChangeAspect="1"/>
          </p:cNvPicPr>
          <p:nvPr userDrawn="1"/>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35" y="0"/>
            <a:ext cx="12192635" cy="6858635"/>
          </a:xfrm>
          <a:prstGeom prst="rect">
            <a:avLst/>
          </a:prstGeom>
          <a:solidFill>
            <a:srgbClr val="5C64F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nvSpPr>
        <p:spPr>
          <a:xfrm>
            <a:off x="231775" y="230505"/>
            <a:ext cx="11755120" cy="6433820"/>
          </a:xfrm>
          <a:prstGeom prst="roundRect">
            <a:avLst>
              <a:gd name="adj" fmla="val 1001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nvSpPr>
        <p:spPr>
          <a:xfrm>
            <a:off x="421640" y="320675"/>
            <a:ext cx="11375390" cy="2112645"/>
          </a:xfrm>
          <a:prstGeom prst="rect">
            <a:avLst/>
          </a:prstGeom>
        </p:spPr>
        <p:txBody>
          <a:bodyPr>
            <a:noAutofit/>
          </a:bodyPr>
          <a:p>
            <a:pPr marL="0" indent="0" algn="just" defTabSz="266700">
              <a:lnSpc>
                <a:spcPct val="100000"/>
              </a:lnSpc>
              <a:spcBef>
                <a:spcPct val="0"/>
              </a:spcBef>
              <a:spcAft>
                <a:spcPct val="0"/>
              </a:spcAft>
            </a:pPr>
            <a:r>
              <a:rPr lang="en-US" altLang="zh-CN" sz="2800">
                <a:highlight>
                  <a:srgbClr val="FFFF00"/>
                </a:highlight>
                <a:latin typeface="Calibri" panose="020F0502020204030204"/>
                <a:ea typeface="方正楷体_GB2312" panose="02000000000000000000" charset="-122"/>
              </a:rPr>
              <a:t>③</a:t>
            </a:r>
            <a:r>
              <a:rPr lang="zh-CN" altLang="en-US" sz="2800">
                <a:highlight>
                  <a:srgbClr val="FFFF00"/>
                </a:highlight>
                <a:latin typeface="Calibri" panose="020F0502020204030204"/>
                <a:ea typeface="方正楷体_GB2312" panose="02000000000000000000" charset="-122"/>
              </a:rPr>
              <a:t>．活用词汇丰富表达</a:t>
            </a:r>
            <a:endParaRPr lang="zh-CN" altLang="en-US" sz="2800">
              <a:highlight>
                <a:srgbClr val="FFFF00"/>
              </a:highlight>
              <a:latin typeface="Calibri" panose="020F0502020204030204"/>
              <a:ea typeface="方正楷体_GB2312" panose="02000000000000000000" charset="-122"/>
            </a:endParaRPr>
          </a:p>
          <a:p>
            <a:pPr marL="0" indent="0" algn="just" defTabSz="266700">
              <a:lnSpc>
                <a:spcPct val="100000"/>
              </a:lnSpc>
              <a:spcBef>
                <a:spcPct val="0"/>
              </a:spcBef>
              <a:spcAft>
                <a:spcPct val="0"/>
              </a:spcAft>
            </a:pPr>
            <a:r>
              <a:rPr lang="zh-CN" altLang="en-US" sz="2800">
                <a:latin typeface="Times New Roman" panose="02020603050405020304"/>
                <a:ea typeface="方正楷体_GB2312" panose="02000000000000000000" charset="-122"/>
              </a:rPr>
              <a:t>灵活转换词汇词性、挖掘熟词多元含义，也可同时巧妙结合双关、象征等手法，一词兼具表层表意与深层内涵，可以使表达灵动新颖，同步提升文字质感。</a:t>
            </a:r>
            <a:endParaRPr lang="zh-CN" altLang="en-US" sz="2800">
              <a:latin typeface="Times New Roman" panose="02020603050405020304"/>
              <a:ea typeface="方正楷体_GB2312" panose="02000000000000000000" charset="-122"/>
            </a:endParaRPr>
          </a:p>
        </p:txBody>
      </p:sp>
      <p:grpSp>
        <p:nvGrpSpPr>
          <p:cNvPr id="8" name="组合 7"/>
          <p:cNvGrpSpPr/>
          <p:nvPr/>
        </p:nvGrpSpPr>
        <p:grpSpPr>
          <a:xfrm>
            <a:off x="332241" y="765175"/>
            <a:ext cx="11662909" cy="5701665"/>
            <a:chOff x="1081" y="1204"/>
            <a:chExt cx="17396" cy="8979"/>
          </a:xfrm>
        </p:grpSpPr>
        <p:pic>
          <p:nvPicPr>
            <p:cNvPr id="6" name="图片 5"/>
            <p:cNvPicPr>
              <a:picLocks noChangeAspect="1"/>
            </p:cNvPicPr>
            <p:nvPr/>
          </p:nvPicPr>
          <p:blipFill>
            <a:blip r:embed="rId1"/>
            <a:srcRect/>
            <a:stretch>
              <a:fillRect/>
            </a:stretch>
          </p:blipFill>
          <p:spPr>
            <a:xfrm>
              <a:off x="1214" y="1204"/>
              <a:ext cx="16967" cy="8732"/>
            </a:xfrm>
            <a:prstGeom prst="rect">
              <a:avLst/>
            </a:prstGeom>
            <a:noFill/>
            <a:ln>
              <a:noFill/>
            </a:ln>
          </p:spPr>
        </p:pic>
        <p:sp>
          <p:nvSpPr>
            <p:cNvPr id="7" name="文本框 6"/>
            <p:cNvSpPr txBox="1"/>
            <p:nvPr/>
          </p:nvSpPr>
          <p:spPr>
            <a:xfrm>
              <a:off x="1081" y="8682"/>
              <a:ext cx="17396" cy="1501"/>
            </a:xfrm>
            <a:prstGeom prst="rect">
              <a:avLst/>
            </a:prstGeom>
            <a:solidFill>
              <a:schemeClr val="bg1"/>
            </a:solidFill>
          </p:spPr>
          <p:txBody>
            <a:bodyPr wrap="square">
              <a:spAutoFit/>
            </a:bodyPr>
            <a:p>
              <a:pPr marL="0" indent="0" algn="just" defTabSz="266700">
                <a:lnSpc>
                  <a:spcPct val="100000"/>
                </a:lnSpc>
                <a:spcBef>
                  <a:spcPct val="0"/>
                </a:spcBef>
                <a:spcAft>
                  <a:spcPct val="0"/>
                </a:spcAft>
              </a:pPr>
              <a:r>
                <a:rPr lang="zh-CN" altLang="en-US" sz="2800">
                  <a:solidFill>
                    <a:schemeClr val="accent6">
                      <a:lumMod val="75000"/>
                    </a:schemeClr>
                  </a:solidFill>
                  <a:latin typeface="Times New Roman" panose="02020603050405020304"/>
                  <a:ea typeface="方正楷体_GB2312" panose="02000000000000000000" charset="-122"/>
                </a:rPr>
                <a:t>该生用短语</a:t>
              </a:r>
              <a:r>
                <a:rPr lang="en-US" altLang="zh-CN" sz="2800">
                  <a:solidFill>
                    <a:schemeClr val="accent6">
                      <a:lumMod val="75000"/>
                    </a:schemeClr>
                  </a:solidFill>
                  <a:latin typeface="Times New Roman" panose="02020603050405020304"/>
                  <a:ea typeface="Times New Roman" panose="02020603050405020304"/>
                </a:rPr>
                <a:t>wolf down </a:t>
              </a:r>
              <a:r>
                <a:rPr lang="zh-CN" altLang="en-US" sz="2800">
                  <a:solidFill>
                    <a:schemeClr val="accent6">
                      <a:lumMod val="75000"/>
                    </a:schemeClr>
                  </a:solidFill>
                  <a:latin typeface="Times New Roman" panose="02020603050405020304"/>
                  <a:ea typeface="方正楷体_GB2312" panose="02000000000000000000" charset="-122"/>
                </a:rPr>
                <a:t>活用名词本义作动词表意，跳出常规 </a:t>
              </a:r>
              <a:r>
                <a:rPr lang="en-US" altLang="zh-CN" sz="2800">
                  <a:solidFill>
                    <a:schemeClr val="accent6">
                      <a:lumMod val="75000"/>
                    </a:schemeClr>
                  </a:solidFill>
                  <a:latin typeface="Times New Roman" panose="02020603050405020304"/>
                  <a:ea typeface="Times New Roman" panose="02020603050405020304"/>
                </a:rPr>
                <a:t>eat </a:t>
              </a:r>
              <a:r>
                <a:rPr lang="zh-CN" altLang="en-US" sz="2800">
                  <a:solidFill>
                    <a:schemeClr val="accent6">
                      <a:lumMod val="75000"/>
                    </a:schemeClr>
                  </a:solidFill>
                  <a:latin typeface="Times New Roman" panose="02020603050405020304"/>
                  <a:ea typeface="方正楷体_GB2312" panose="02000000000000000000" charset="-122"/>
                </a:rPr>
                <a:t>的平淡表述，生动刻画狼吞虎咽的进食模样，动作刻画鲜活立体。</a:t>
              </a:r>
              <a:endParaRPr lang="zh-CN" altLang="en-US" sz="2800">
                <a:solidFill>
                  <a:schemeClr val="accent6">
                    <a:lumMod val="75000"/>
                  </a:schemeClr>
                </a:solidFill>
                <a:latin typeface="Times New Roman" panose="02020603050405020304"/>
                <a:ea typeface="方正楷体_GB2312" panose="02000000000000000000" charset="-122"/>
              </a:endParaRPr>
            </a:p>
          </p:txBody>
        </p:sp>
      </p:grpSp>
      <p:sp>
        <p:nvSpPr>
          <p:cNvPr id="11" name="文本框 10"/>
          <p:cNvSpPr txBox="1"/>
          <p:nvPr/>
        </p:nvSpPr>
        <p:spPr>
          <a:xfrm>
            <a:off x="4779010" y="320675"/>
            <a:ext cx="4816475" cy="521970"/>
          </a:xfrm>
          <a:prstGeom prst="rect">
            <a:avLst/>
          </a:prstGeom>
          <a:noFill/>
        </p:spPr>
        <p:txBody>
          <a:bodyPr wrap="square" rtlCol="0">
            <a:spAutoFit/>
          </a:bodyPr>
          <a:p>
            <a:r>
              <a:rPr lang="zh-CN" altLang="en-US" sz="2800">
                <a:highlight>
                  <a:srgbClr val="FFFF00"/>
                </a:highlight>
                <a:latin typeface="Calibri" panose="020F0502020204030204"/>
                <a:ea typeface="方正楷体_GB2312" panose="02000000000000000000" charset="-122"/>
              </a:rPr>
              <a:t>例1：词性活用</a:t>
            </a:r>
            <a:endParaRPr lang="zh-CN" altLang="en-US" sz="2800">
              <a:highlight>
                <a:srgbClr val="FFFF00"/>
              </a:highlight>
              <a:latin typeface="Calibri" panose="020F0502020204030204"/>
              <a:ea typeface="方正楷体_GB2312" panose="02000000000000000000" charset="-122"/>
            </a:endParaRPr>
          </a:p>
        </p:txBody>
      </p:sp>
      <p:pic>
        <p:nvPicPr>
          <p:cNvPr id="5124" name="图片 6" descr="logo横版 png"/>
          <p:cNvPicPr>
            <a:picLocks noChangeAspect="1"/>
          </p:cNvPicPr>
          <p:nvPr userDrawn="1"/>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35" y="0"/>
            <a:ext cx="12192635" cy="6858635"/>
          </a:xfrm>
          <a:prstGeom prst="rect">
            <a:avLst/>
          </a:prstGeom>
          <a:solidFill>
            <a:srgbClr val="5C64F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nvSpPr>
        <p:spPr>
          <a:xfrm>
            <a:off x="231775" y="230505"/>
            <a:ext cx="11755120" cy="6433820"/>
          </a:xfrm>
          <a:prstGeom prst="roundRect">
            <a:avLst>
              <a:gd name="adj" fmla="val 1001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nvSpPr>
        <p:spPr>
          <a:xfrm>
            <a:off x="231775" y="110490"/>
            <a:ext cx="11527790" cy="6971030"/>
          </a:xfrm>
          <a:prstGeom prst="rect">
            <a:avLst/>
          </a:prstGeom>
        </p:spPr>
        <p:txBody>
          <a:bodyPr wrap="square">
            <a:spAutoFit/>
          </a:bodyPr>
          <a:p>
            <a:pPr marL="0" indent="0" algn="just" defTabSz="266700">
              <a:lnSpc>
                <a:spcPct val="85000"/>
              </a:lnSpc>
              <a:spcBef>
                <a:spcPts val="0"/>
              </a:spcBef>
              <a:spcAft>
                <a:spcPts val="0"/>
              </a:spcAft>
            </a:pPr>
            <a:r>
              <a:rPr lang="en-US" altLang="zh-CN" sz="2400">
                <a:highlight>
                  <a:srgbClr val="FFFF00"/>
                </a:highlight>
                <a:latin typeface="Times New Roman" panose="02020603050405020304"/>
                <a:ea typeface="华文楷体" panose="02010600040101010101" charset="-122"/>
              </a:rPr>
              <a:t>1.</a:t>
            </a:r>
            <a:r>
              <a:rPr lang="en-US" altLang="zh-CN" sz="2400">
                <a:highlight>
                  <a:srgbClr val="FFFF00"/>
                </a:highlight>
                <a:latin typeface="Times New Roman" panose="02020603050405020304"/>
                <a:ea typeface="Times New Roman" panose="02020603050405020304"/>
              </a:rPr>
              <a:t>rocket   v. </a:t>
            </a:r>
            <a:r>
              <a:rPr lang="zh-CN" altLang="en-US" sz="2400">
                <a:highlight>
                  <a:srgbClr val="FFFF00"/>
                </a:highlight>
                <a:latin typeface="Times New Roman" panose="02020603050405020304"/>
                <a:ea typeface="华文楷体" panose="02010600040101010101" charset="-122"/>
              </a:rPr>
              <a:t>猛冲</a:t>
            </a:r>
            <a:endParaRPr lang="zh-CN" altLang="en-US" sz="2400">
              <a:highlight>
                <a:srgbClr val="FFFF00"/>
              </a:highlight>
              <a:latin typeface="Times New Roman" panose="02020603050405020304"/>
              <a:ea typeface="华文楷体" panose="02010600040101010101" charset="-122"/>
            </a:endParaRPr>
          </a:p>
          <a:p>
            <a:pPr marL="0" indent="0" algn="l" defTabSz="266700">
              <a:lnSpc>
                <a:spcPct val="85000"/>
              </a:lnSpc>
              <a:spcBef>
                <a:spcPts val="0"/>
              </a:spcBef>
              <a:spcAft>
                <a:spcPts val="0"/>
              </a:spcAft>
            </a:pPr>
            <a:r>
              <a:rPr lang="en-US" altLang="zh-CN" sz="2400">
                <a:latin typeface="Times New Roman" panose="02020603050405020304"/>
                <a:ea typeface="华文楷体" panose="02010600040101010101" charset="-122"/>
              </a:rPr>
              <a:t>My words caught in my throat and melted into screams as the roller coaster </a:t>
            </a:r>
            <a:r>
              <a:rPr lang="en-US" altLang="zh-CN" sz="2400">
                <a:latin typeface="Times New Roman" panose="02020603050405020304"/>
                <a:ea typeface="华文楷体" panose="02010600040101010101" charset="-122"/>
                <a:sym typeface="+mn-ea"/>
              </a:rPr>
              <a:t>suddenly</a:t>
            </a:r>
            <a:endParaRPr lang="en-US" altLang="zh-CN" sz="2400">
              <a:latin typeface="Times New Roman" panose="02020603050405020304"/>
              <a:ea typeface="华文楷体" panose="02010600040101010101" charset="-122"/>
              <a:sym typeface="+mn-ea"/>
            </a:endParaRPr>
          </a:p>
          <a:p>
            <a:pPr marL="0" indent="0" algn="l" defTabSz="266700">
              <a:lnSpc>
                <a:spcPct val="85000"/>
              </a:lnSpc>
              <a:spcBef>
                <a:spcPts val="0"/>
              </a:spcBef>
              <a:spcAft>
                <a:spcPts val="0"/>
              </a:spcAft>
            </a:pPr>
            <a:r>
              <a:rPr lang="en-US" altLang="zh-CN" sz="2400" b="1" u="sng">
                <a:solidFill>
                  <a:srgbClr val="FF0000"/>
                </a:solidFill>
                <a:latin typeface="Times New Roman" panose="02020603050405020304"/>
                <a:ea typeface="华文楷体" panose="02010600040101010101" charset="-122"/>
              </a:rPr>
              <a:t> </a:t>
            </a:r>
            <a:r>
              <a:rPr lang="en-US" altLang="zh-CN" sz="2400" b="1" u="sng">
                <a:solidFill>
                  <a:srgbClr val="FF0000"/>
                </a:solidFill>
                <a:latin typeface="Times New Roman" panose="02020603050405020304"/>
                <a:ea typeface="Times New Roman" panose="02020603050405020304"/>
              </a:rPr>
              <a:t>rocketed </a:t>
            </a:r>
            <a:r>
              <a:rPr lang="en-US" altLang="zh-CN" sz="2400">
                <a:latin typeface="Times New Roman" panose="02020603050405020304"/>
                <a:ea typeface="华文楷体" panose="02010600040101010101" charset="-122"/>
              </a:rPr>
              <a:t>forward.</a:t>
            </a:r>
            <a:r>
              <a:rPr lang="zh-CN" altLang="en-US" sz="2400">
                <a:latin typeface="Times New Roman" panose="02020603050405020304"/>
                <a:ea typeface="华文楷体" panose="02010600040101010101" charset="-122"/>
              </a:rPr>
              <a:t>过山车突然向前飞驰，我的话语哽在喉咙里，化为尖叫。</a:t>
            </a:r>
            <a:endParaRPr lang="zh-CN" altLang="en-US" sz="2400">
              <a:latin typeface="Times New Roman" panose="02020603050405020304"/>
              <a:ea typeface="华文楷体" panose="02010600040101010101" charset="-122"/>
            </a:endParaRPr>
          </a:p>
          <a:p>
            <a:pPr marL="0" indent="0" algn="just" defTabSz="266700">
              <a:lnSpc>
                <a:spcPct val="85000"/>
              </a:lnSpc>
              <a:spcBef>
                <a:spcPts val="0"/>
              </a:spcBef>
              <a:spcAft>
                <a:spcPts val="0"/>
              </a:spcAft>
            </a:pPr>
            <a:r>
              <a:rPr lang="en-US" altLang="zh-CN" sz="2400">
                <a:highlight>
                  <a:srgbClr val="FFFF00"/>
                </a:highlight>
                <a:latin typeface="Times New Roman" panose="02020603050405020304"/>
                <a:ea typeface="Times New Roman" panose="02020603050405020304"/>
              </a:rPr>
              <a:t>2.edge  v. </a:t>
            </a:r>
            <a:r>
              <a:rPr lang="zh-CN" altLang="en-US" sz="2400">
                <a:highlight>
                  <a:srgbClr val="FFFF00"/>
                </a:highlight>
                <a:latin typeface="Times New Roman" panose="02020603050405020304"/>
                <a:ea typeface="华文楷体" panose="02010600040101010101" charset="-122"/>
              </a:rPr>
              <a:t>徐徐移动（</a:t>
            </a:r>
            <a:r>
              <a:rPr lang="en-US" altLang="zh-CN" sz="2400">
                <a:highlight>
                  <a:srgbClr val="FFFF00"/>
                </a:highlight>
                <a:latin typeface="Times New Roman" panose="02020603050405020304"/>
                <a:ea typeface="Times New Roman" panose="02020603050405020304"/>
              </a:rPr>
              <a:t>=inch</a:t>
            </a:r>
            <a:r>
              <a:rPr lang="zh-CN" altLang="en-US" sz="2400">
                <a:highlight>
                  <a:srgbClr val="FFFF00"/>
                </a:highlight>
                <a:latin typeface="Times New Roman" panose="02020603050405020304"/>
                <a:ea typeface="华文楷体" panose="02010600040101010101" charset="-122"/>
              </a:rPr>
              <a:t>）</a:t>
            </a:r>
            <a:endParaRPr lang="zh-CN" altLang="en-US" sz="2400">
              <a:highlight>
                <a:srgbClr val="FFFF00"/>
              </a:highlight>
              <a:latin typeface="Times New Roman" panose="02020603050405020304"/>
              <a:ea typeface="华文楷体" panose="02010600040101010101" charset="-122"/>
            </a:endParaRPr>
          </a:p>
          <a:p>
            <a:pPr marL="0" indent="0" algn="just" defTabSz="266700">
              <a:lnSpc>
                <a:spcPct val="85000"/>
              </a:lnSpc>
              <a:spcBef>
                <a:spcPts val="0"/>
              </a:spcBef>
              <a:spcAft>
                <a:spcPts val="0"/>
              </a:spcAft>
            </a:pPr>
            <a:r>
              <a:rPr lang="en-US" altLang="zh-CN" sz="2400">
                <a:latin typeface="Times New Roman" panose="02020603050405020304"/>
                <a:ea typeface="Times New Roman" panose="02020603050405020304"/>
              </a:rPr>
              <a:t>She</a:t>
            </a:r>
            <a:r>
              <a:rPr lang="en-US" altLang="zh-CN" sz="2400" b="1" u="sng">
                <a:solidFill>
                  <a:srgbClr val="FF0000"/>
                </a:solidFill>
                <a:latin typeface="Times New Roman" panose="02020603050405020304"/>
                <a:ea typeface="华文楷体" panose="02010600040101010101" charset="-122"/>
              </a:rPr>
              <a:t> </a:t>
            </a:r>
            <a:r>
              <a:rPr lang="en-US" altLang="zh-CN" sz="2400" b="1" u="sng">
                <a:solidFill>
                  <a:srgbClr val="FF0000"/>
                </a:solidFill>
                <a:latin typeface="Times New Roman" panose="02020603050405020304"/>
                <a:ea typeface="Times New Roman" panose="02020603050405020304"/>
              </a:rPr>
              <a:t>edged </a:t>
            </a:r>
            <a:r>
              <a:rPr lang="en-US" altLang="zh-CN" sz="2400">
                <a:latin typeface="Times New Roman" panose="02020603050405020304"/>
                <a:ea typeface="Times New Roman" panose="02020603050405020304"/>
              </a:rPr>
              <a:t>nervously towards the door, unsure of what she would find inside.</a:t>
            </a:r>
            <a:endParaRPr lang="en-US" altLang="zh-CN" sz="2400">
              <a:latin typeface="Times New Roman" panose="02020603050405020304"/>
              <a:ea typeface="Times New Roman" panose="02020603050405020304"/>
            </a:endParaRPr>
          </a:p>
          <a:p>
            <a:pPr marL="0" indent="0" algn="just" defTabSz="266700">
              <a:lnSpc>
                <a:spcPct val="85000"/>
              </a:lnSpc>
              <a:spcBef>
                <a:spcPts val="0"/>
              </a:spcBef>
              <a:spcAft>
                <a:spcPts val="0"/>
              </a:spcAft>
            </a:pPr>
            <a:r>
              <a:rPr lang="zh-CN" altLang="en-US" sz="2400">
                <a:latin typeface="Times New Roman" panose="02020603050405020304"/>
                <a:ea typeface="华文楷体" panose="02010600040101010101" charset="-122"/>
              </a:rPr>
              <a:t>她紧张地慢慢挪向门口，不确定里面会有什么。</a:t>
            </a:r>
            <a:endParaRPr lang="zh-CN" altLang="en-US" sz="2400">
              <a:latin typeface="Times New Roman" panose="02020603050405020304"/>
              <a:ea typeface="华文楷体" panose="02010600040101010101" charset="-122"/>
            </a:endParaRPr>
          </a:p>
          <a:p>
            <a:pPr marL="0" indent="0" algn="just" defTabSz="266700">
              <a:lnSpc>
                <a:spcPct val="85000"/>
              </a:lnSpc>
              <a:spcBef>
                <a:spcPts val="0"/>
              </a:spcBef>
              <a:spcAft>
                <a:spcPts val="0"/>
              </a:spcAft>
            </a:pPr>
            <a:r>
              <a:rPr lang="en-US" altLang="zh-CN" sz="2400">
                <a:solidFill>
                  <a:srgbClr val="000000"/>
                </a:solidFill>
                <a:highlight>
                  <a:srgbClr val="FFFF00"/>
                </a:highlight>
                <a:latin typeface="Times New Roman" panose="02020603050405020304"/>
                <a:ea typeface="Times New Roman" panose="02020603050405020304"/>
              </a:rPr>
              <a:t>3. surface v. </a:t>
            </a:r>
            <a:r>
              <a:rPr lang="zh-CN" altLang="en-US" sz="2400">
                <a:solidFill>
                  <a:srgbClr val="000000"/>
                </a:solidFill>
                <a:highlight>
                  <a:srgbClr val="FFFF00"/>
                </a:highlight>
                <a:latin typeface="Times New Roman" panose="02020603050405020304"/>
                <a:ea typeface="华文楷体" panose="02010600040101010101" charset="-122"/>
              </a:rPr>
              <a:t>露面</a:t>
            </a:r>
            <a:r>
              <a:rPr lang="en-US" altLang="zh-CN" sz="2400">
                <a:solidFill>
                  <a:srgbClr val="000000"/>
                </a:solidFill>
                <a:highlight>
                  <a:srgbClr val="FFFF00"/>
                </a:highlight>
                <a:latin typeface="Times New Roman" panose="02020603050405020304"/>
                <a:ea typeface="Times New Roman" panose="02020603050405020304"/>
              </a:rPr>
              <a:t>/</a:t>
            </a:r>
            <a:r>
              <a:rPr lang="zh-CN" altLang="en-US" sz="2400">
                <a:solidFill>
                  <a:srgbClr val="000000"/>
                </a:solidFill>
                <a:highlight>
                  <a:srgbClr val="FFFF00"/>
                </a:highlight>
                <a:latin typeface="Times New Roman" panose="02020603050405020304"/>
                <a:ea typeface="华文楷体" panose="02010600040101010101" charset="-122"/>
              </a:rPr>
              <a:t>浮现 </a:t>
            </a:r>
            <a:r>
              <a:rPr lang="en-US" altLang="zh-CN" sz="2400">
                <a:solidFill>
                  <a:srgbClr val="000000"/>
                </a:solidFill>
                <a:latin typeface="Times New Roman" panose="02020603050405020304"/>
                <a:ea typeface="Times New Roman" panose="02020603050405020304"/>
              </a:rPr>
              <a:t>A vivid </a:t>
            </a:r>
            <a:r>
              <a:rPr lang="en-US" altLang="zh-CN" sz="2400">
                <a:solidFill>
                  <a:srgbClr val="000000"/>
                </a:solidFill>
                <a:latin typeface="Times New Roman" panose="02020603050405020304"/>
                <a:ea typeface="华文楷体" panose="02010600040101010101" charset="-122"/>
              </a:rPr>
              <a:t>memory</a:t>
            </a:r>
            <a:r>
              <a:rPr lang="en-US" altLang="zh-CN" sz="2400" b="1" u="sng">
                <a:solidFill>
                  <a:srgbClr val="FF0000"/>
                </a:solidFill>
                <a:latin typeface="Times New Roman" panose="02020603050405020304"/>
                <a:ea typeface="华文楷体" panose="02010600040101010101" charset="-122"/>
              </a:rPr>
              <a:t> surfaced</a:t>
            </a:r>
            <a:r>
              <a:rPr lang="en-US" altLang="zh-CN" sz="2400" b="1" u="sng">
                <a:solidFill>
                  <a:srgbClr val="FF0000"/>
                </a:solidFill>
                <a:latin typeface="Times New Roman" panose="02020603050405020304"/>
                <a:ea typeface="Times New Roman" panose="02020603050405020304"/>
              </a:rPr>
              <a:t>.</a:t>
            </a:r>
            <a:r>
              <a:rPr lang="zh-CN" altLang="en-US" sz="2400">
                <a:latin typeface="Times New Roman" panose="02020603050405020304"/>
                <a:ea typeface="华文楷体" panose="02010600040101010101" charset="-122"/>
              </a:rPr>
              <a:t>一段生动的记忆浮现了。</a:t>
            </a:r>
            <a:endParaRPr lang="zh-CN" altLang="en-US" sz="2400">
              <a:latin typeface="Times New Roman" panose="02020603050405020304"/>
              <a:ea typeface="华文楷体" panose="02010600040101010101" charset="-122"/>
            </a:endParaRPr>
          </a:p>
          <a:p>
            <a:pPr marL="0" indent="0" algn="just" defTabSz="266700">
              <a:lnSpc>
                <a:spcPct val="85000"/>
              </a:lnSpc>
              <a:spcBef>
                <a:spcPts val="0"/>
              </a:spcBef>
              <a:spcAft>
                <a:spcPts val="0"/>
              </a:spcAft>
            </a:pPr>
            <a:r>
              <a:rPr lang="en-US" altLang="zh-CN" sz="2400">
                <a:solidFill>
                  <a:srgbClr val="000000"/>
                </a:solidFill>
                <a:highlight>
                  <a:srgbClr val="FFFF00"/>
                </a:highlight>
                <a:latin typeface="Times New Roman" panose="02020603050405020304"/>
                <a:ea typeface="Times New Roman" panose="02020603050405020304"/>
              </a:rPr>
              <a:t>4. share n.</a:t>
            </a:r>
            <a:r>
              <a:rPr lang="zh-CN" altLang="en-US" sz="2400">
                <a:solidFill>
                  <a:srgbClr val="000000"/>
                </a:solidFill>
                <a:highlight>
                  <a:srgbClr val="FFFF00"/>
                </a:highlight>
                <a:latin typeface="Times New Roman" panose="02020603050405020304"/>
                <a:ea typeface="华文楷体" panose="02010600040101010101" charset="-122"/>
              </a:rPr>
              <a:t>一份</a:t>
            </a:r>
            <a:endParaRPr lang="zh-CN" altLang="en-US" sz="2400">
              <a:solidFill>
                <a:srgbClr val="000000"/>
              </a:solidFill>
              <a:highlight>
                <a:srgbClr val="FFFF00"/>
              </a:highlight>
              <a:latin typeface="Times New Roman" panose="02020603050405020304"/>
              <a:ea typeface="华文楷体" panose="02010600040101010101" charset="-122"/>
            </a:endParaRPr>
          </a:p>
          <a:p>
            <a:pPr marL="0" indent="0" algn="just" defTabSz="266700">
              <a:lnSpc>
                <a:spcPct val="85000"/>
              </a:lnSpc>
              <a:spcBef>
                <a:spcPts val="0"/>
              </a:spcBef>
              <a:spcAft>
                <a:spcPts val="0"/>
              </a:spcAft>
            </a:pPr>
            <a:r>
              <a:rPr lang="en-US" altLang="zh-CN" sz="2400">
                <a:latin typeface="Times New Roman" panose="02020603050405020304"/>
                <a:ea typeface="Times New Roman" panose="02020603050405020304"/>
              </a:rPr>
              <a:t>S</a:t>
            </a:r>
            <a:r>
              <a:rPr lang="en-US" altLang="zh-CN" sz="2400">
                <a:latin typeface="Times New Roman" panose="02020603050405020304"/>
                <a:ea typeface="华文楷体" panose="02010600040101010101" charset="-122"/>
              </a:rPr>
              <a:t>he collected from a life that has had</a:t>
            </a:r>
            <a:r>
              <a:rPr lang="en-US" altLang="zh-CN" sz="2400" b="1" u="sng">
                <a:solidFill>
                  <a:srgbClr val="FF0000"/>
                </a:solidFill>
                <a:latin typeface="Times New Roman" panose="02020603050405020304"/>
                <a:ea typeface="华文楷体" panose="02010600040101010101" charset="-122"/>
              </a:rPr>
              <a:t> its share of </a:t>
            </a:r>
            <a:r>
              <a:rPr lang="en-US" altLang="zh-CN" sz="2400">
                <a:latin typeface="Times New Roman" panose="02020603050405020304"/>
                <a:ea typeface="华文楷体" panose="02010600040101010101" charset="-122"/>
              </a:rPr>
              <a:t>both joy and pain. </a:t>
            </a:r>
            <a:r>
              <a:rPr lang="zh-CN" altLang="en-US" sz="2400">
                <a:latin typeface="Times New Roman" panose="02020603050405020304"/>
                <a:ea typeface="华文楷体" panose="02010600040101010101" charset="-122"/>
              </a:rPr>
              <a:t>她从一段既有欢乐也有痛苦的生活中汲取感悟</a:t>
            </a:r>
            <a:r>
              <a:rPr lang="en-US" altLang="zh-CN" sz="2400">
                <a:latin typeface="Times New Roman" panose="02020603050405020304"/>
                <a:ea typeface="Times New Roman" panose="02020603050405020304"/>
              </a:rPr>
              <a:t>/ </a:t>
            </a:r>
            <a:r>
              <a:rPr lang="zh-CN" altLang="en-US" sz="2400">
                <a:latin typeface="Times New Roman" panose="02020603050405020304"/>
                <a:ea typeface="华文楷体" panose="02010600040101010101" charset="-122"/>
              </a:rPr>
              <a:t>力量等</a:t>
            </a:r>
            <a:endParaRPr lang="zh-CN" altLang="en-US" sz="2400">
              <a:latin typeface="Times New Roman" panose="02020603050405020304"/>
              <a:ea typeface="华文楷体" panose="02010600040101010101" charset="-122"/>
            </a:endParaRPr>
          </a:p>
          <a:p>
            <a:pPr marL="0" indent="0" algn="just" defTabSz="266700">
              <a:lnSpc>
                <a:spcPct val="85000"/>
              </a:lnSpc>
              <a:spcBef>
                <a:spcPts val="0"/>
              </a:spcBef>
              <a:spcAft>
                <a:spcPts val="0"/>
              </a:spcAft>
            </a:pPr>
            <a:r>
              <a:rPr lang="en-US" altLang="zh-CN" sz="2400">
                <a:solidFill>
                  <a:srgbClr val="000000"/>
                </a:solidFill>
                <a:highlight>
                  <a:srgbClr val="FFFF00"/>
                </a:highlight>
                <a:latin typeface="Times New Roman" panose="02020603050405020304"/>
                <a:ea typeface="华文楷体" panose="02010600040101010101" charset="-122"/>
              </a:rPr>
              <a:t>5.</a:t>
            </a:r>
            <a:r>
              <a:rPr lang="en-US" altLang="zh-CN" sz="2400">
                <a:solidFill>
                  <a:srgbClr val="000000"/>
                </a:solidFill>
                <a:highlight>
                  <a:srgbClr val="FFFF00"/>
                </a:highlight>
                <a:latin typeface="Times New Roman" panose="02020603050405020304"/>
                <a:ea typeface="Times New Roman" panose="02020603050405020304"/>
              </a:rPr>
              <a:t>blossom: v</a:t>
            </a:r>
            <a:r>
              <a:rPr lang="zh-CN" altLang="en-US" sz="2400">
                <a:solidFill>
                  <a:srgbClr val="000000"/>
                </a:solidFill>
                <a:highlight>
                  <a:srgbClr val="FFFF00"/>
                </a:highlight>
                <a:latin typeface="Times New Roman" panose="02020603050405020304"/>
                <a:ea typeface="华文楷体" panose="02010600040101010101" charset="-122"/>
              </a:rPr>
              <a:t>变得更加健康（或自信、成功）</a:t>
            </a:r>
            <a:endParaRPr lang="zh-CN" altLang="en-US" sz="2400">
              <a:solidFill>
                <a:srgbClr val="000000"/>
              </a:solidFill>
              <a:highlight>
                <a:srgbClr val="FFFF00"/>
              </a:highlight>
              <a:latin typeface="Times New Roman" panose="02020603050405020304"/>
              <a:ea typeface="华文楷体" panose="02010600040101010101" charset="-122"/>
            </a:endParaRPr>
          </a:p>
          <a:p>
            <a:pPr marL="0" indent="0" algn="just" defTabSz="266700">
              <a:lnSpc>
                <a:spcPct val="85000"/>
              </a:lnSpc>
              <a:spcBef>
                <a:spcPts val="0"/>
              </a:spcBef>
              <a:spcAft>
                <a:spcPts val="0"/>
              </a:spcAft>
            </a:pPr>
            <a:r>
              <a:rPr lang="en-US" altLang="zh-CN" sz="2400">
                <a:latin typeface="Times New Roman" panose="02020603050405020304"/>
                <a:ea typeface="华文楷体" panose="02010600040101010101" charset="-122"/>
              </a:rPr>
              <a:t>Juan</a:t>
            </a:r>
            <a:r>
              <a:rPr lang="en-US" altLang="zh-CN" sz="2400" b="1" u="sng">
                <a:solidFill>
                  <a:srgbClr val="FF0000"/>
                </a:solidFill>
                <a:latin typeface="Times New Roman" panose="02020603050405020304"/>
                <a:ea typeface="华文楷体" panose="02010600040101010101" charset="-122"/>
              </a:rPr>
              <a:t> blossomed</a:t>
            </a:r>
            <a:r>
              <a:rPr lang="en-US" altLang="zh-CN" sz="2400">
                <a:latin typeface="Times New Roman" panose="02020603050405020304"/>
                <a:ea typeface="华文楷体" panose="02010600040101010101" charset="-122"/>
              </a:rPr>
              <a:t> in my advanced chemistry class.</a:t>
            </a:r>
            <a:r>
              <a:rPr lang="zh-CN" altLang="en-US" sz="2400">
                <a:latin typeface="华文楷体" panose="02010600040101010101" charset="-122"/>
                <a:ea typeface="华文楷体" panose="02010600040101010101" charset="-122"/>
              </a:rPr>
              <a:t>胡安在我的高级化学课上表现得非常出色。</a:t>
            </a:r>
            <a:endParaRPr lang="zh-CN" altLang="en-US" sz="2400">
              <a:latin typeface="华文楷体" panose="02010600040101010101" charset="-122"/>
              <a:ea typeface="华文楷体" panose="02010600040101010101" charset="-122"/>
            </a:endParaRPr>
          </a:p>
          <a:p>
            <a:pPr marL="0" indent="0" algn="just" defTabSz="266700">
              <a:lnSpc>
                <a:spcPct val="85000"/>
              </a:lnSpc>
              <a:spcBef>
                <a:spcPts val="0"/>
              </a:spcBef>
              <a:spcAft>
                <a:spcPts val="0"/>
              </a:spcAft>
            </a:pPr>
            <a:r>
              <a:rPr lang="en-US" altLang="zh-CN" sz="2400">
                <a:solidFill>
                  <a:srgbClr val="000000"/>
                </a:solidFill>
                <a:highlight>
                  <a:srgbClr val="FFFF00"/>
                </a:highlight>
                <a:latin typeface="Times New Roman" panose="02020603050405020304"/>
                <a:ea typeface="华文楷体" panose="02010600040101010101" charset="-122"/>
              </a:rPr>
              <a:t>6.</a:t>
            </a:r>
            <a:r>
              <a:rPr lang="en-US" altLang="zh-CN" sz="2400">
                <a:solidFill>
                  <a:srgbClr val="000000"/>
                </a:solidFill>
                <a:highlight>
                  <a:srgbClr val="FFFF00"/>
                </a:highlight>
                <a:latin typeface="Times New Roman" panose="02020603050405020304"/>
                <a:ea typeface="Times New Roman" panose="02020603050405020304"/>
              </a:rPr>
              <a:t>demonstrate  v. </a:t>
            </a:r>
            <a:r>
              <a:rPr lang="zh-CN" altLang="en-US" sz="2400">
                <a:solidFill>
                  <a:srgbClr val="000000"/>
                </a:solidFill>
                <a:highlight>
                  <a:srgbClr val="FFFF00"/>
                </a:highlight>
                <a:latin typeface="Times New Roman" panose="02020603050405020304"/>
                <a:ea typeface="华文楷体" panose="02010600040101010101" charset="-122"/>
              </a:rPr>
              <a:t>展示</a:t>
            </a:r>
            <a:endParaRPr lang="zh-CN" altLang="en-US" sz="2400">
              <a:solidFill>
                <a:srgbClr val="000000"/>
              </a:solidFill>
              <a:highlight>
                <a:srgbClr val="FFFF00"/>
              </a:highlight>
              <a:latin typeface="Times New Roman" panose="02020603050405020304"/>
              <a:ea typeface="华文楷体" panose="02010600040101010101" charset="-122"/>
            </a:endParaRPr>
          </a:p>
          <a:p>
            <a:pPr marL="0" indent="0" algn="just" defTabSz="266700">
              <a:lnSpc>
                <a:spcPct val="85000"/>
              </a:lnSpc>
              <a:spcBef>
                <a:spcPts val="0"/>
              </a:spcBef>
              <a:spcAft>
                <a:spcPts val="0"/>
              </a:spcAft>
            </a:pPr>
            <a:r>
              <a:rPr lang="en-US" altLang="zh-CN" sz="2400">
                <a:latin typeface="Times New Roman" panose="02020603050405020304"/>
                <a:ea typeface="Times New Roman" panose="02020603050405020304"/>
              </a:rPr>
              <a:t>He</a:t>
            </a:r>
            <a:r>
              <a:rPr lang="en-US" altLang="zh-CN" sz="2400" b="1" u="sng">
                <a:solidFill>
                  <a:srgbClr val="FF0000"/>
                </a:solidFill>
                <a:latin typeface="Times New Roman" panose="02020603050405020304"/>
                <a:ea typeface="华文楷体" panose="02010600040101010101" charset="-122"/>
              </a:rPr>
              <a:t> </a:t>
            </a:r>
            <a:r>
              <a:rPr lang="en-US" altLang="zh-CN" sz="2400" b="1" u="sng">
                <a:solidFill>
                  <a:srgbClr val="FF0000"/>
                </a:solidFill>
                <a:latin typeface="Times New Roman" panose="02020603050405020304"/>
                <a:ea typeface="Times New Roman" panose="02020603050405020304"/>
              </a:rPr>
              <a:t>demonstrated </a:t>
            </a:r>
            <a:r>
              <a:rPr lang="en-US" altLang="zh-CN" sz="2400">
                <a:latin typeface="Times New Roman" panose="02020603050405020304"/>
                <a:ea typeface="Times New Roman" panose="02020603050405020304"/>
              </a:rPr>
              <a:t>the incredible role of an uncle.</a:t>
            </a:r>
            <a:r>
              <a:rPr lang="zh-CN" altLang="en-US" sz="2400">
                <a:latin typeface="Times New Roman" panose="02020603050405020304"/>
                <a:ea typeface="华文楷体" panose="02010600040101010101" charset="-122"/>
              </a:rPr>
              <a:t>他诠释了好叔叔的角色。</a:t>
            </a:r>
            <a:endParaRPr lang="zh-CN" altLang="en-US" sz="2400">
              <a:latin typeface="Times New Roman" panose="02020603050405020304"/>
              <a:ea typeface="华文楷体" panose="02010600040101010101" charset="-122"/>
            </a:endParaRPr>
          </a:p>
          <a:p>
            <a:pPr marL="0" indent="0" algn="just" defTabSz="266700">
              <a:lnSpc>
                <a:spcPct val="85000"/>
              </a:lnSpc>
              <a:spcBef>
                <a:spcPts val="0"/>
              </a:spcBef>
              <a:spcAft>
                <a:spcPts val="0"/>
              </a:spcAft>
            </a:pPr>
            <a:r>
              <a:rPr lang="en-US" altLang="zh-CN" sz="2400">
                <a:solidFill>
                  <a:srgbClr val="000000"/>
                </a:solidFill>
                <a:highlight>
                  <a:srgbClr val="FFFF00"/>
                </a:highlight>
                <a:latin typeface="Times New Roman" panose="02020603050405020304"/>
                <a:ea typeface="华文楷体" panose="02010600040101010101" charset="-122"/>
              </a:rPr>
              <a:t>7.</a:t>
            </a:r>
            <a:r>
              <a:rPr lang="en-US" altLang="zh-CN" sz="2400">
                <a:solidFill>
                  <a:srgbClr val="000000"/>
                </a:solidFill>
                <a:highlight>
                  <a:srgbClr val="FFFF00"/>
                </a:highlight>
                <a:latin typeface="Times New Roman" panose="02020603050405020304"/>
                <a:ea typeface="Times New Roman" panose="02020603050405020304"/>
              </a:rPr>
              <a:t>lift </a:t>
            </a:r>
            <a:r>
              <a:rPr lang="zh-CN" altLang="en-US" sz="2400">
                <a:solidFill>
                  <a:srgbClr val="000000"/>
                </a:solidFill>
                <a:highlight>
                  <a:srgbClr val="FFFF00"/>
                </a:highlight>
                <a:latin typeface="华文楷体" panose="02010600040101010101" charset="-122"/>
                <a:ea typeface="华文楷体" panose="02010600040101010101" charset="-122"/>
              </a:rPr>
              <a:t>心情</a:t>
            </a:r>
            <a:r>
              <a:rPr lang="en-US" altLang="zh-CN" sz="2400">
                <a:solidFill>
                  <a:srgbClr val="000000"/>
                </a:solidFill>
                <a:highlight>
                  <a:srgbClr val="FFFF00"/>
                </a:highlight>
                <a:latin typeface="Times New Roman" panose="02020603050405020304"/>
                <a:ea typeface="Times New Roman" panose="02020603050405020304"/>
              </a:rPr>
              <a:t>/</a:t>
            </a:r>
            <a:r>
              <a:rPr lang="zh-CN" altLang="en-US" sz="2400">
                <a:solidFill>
                  <a:srgbClr val="000000"/>
                </a:solidFill>
                <a:highlight>
                  <a:srgbClr val="FFFF00"/>
                </a:highlight>
                <a:latin typeface="华文楷体" panose="02010600040101010101" charset="-122"/>
                <a:ea typeface="华文楷体" panose="02010600040101010101" charset="-122"/>
              </a:rPr>
              <a:t>情绪高兴起来</a:t>
            </a:r>
            <a:r>
              <a:rPr lang="en-US" altLang="zh-CN" sz="2400">
                <a:solidFill>
                  <a:srgbClr val="000000"/>
                </a:solidFill>
                <a:highlight>
                  <a:srgbClr val="FFFF00"/>
                </a:highlight>
                <a:latin typeface="Times New Roman" panose="02020603050405020304"/>
                <a:ea typeface="Times New Roman" panose="02020603050405020304"/>
              </a:rPr>
              <a:t>/</a:t>
            </a:r>
            <a:r>
              <a:rPr lang="zh-CN" altLang="en-US" sz="2400">
                <a:solidFill>
                  <a:srgbClr val="000000"/>
                </a:solidFill>
                <a:highlight>
                  <a:srgbClr val="FFFF00"/>
                </a:highlight>
                <a:latin typeface="华文楷体" panose="02010600040101010101" charset="-122"/>
                <a:ea typeface="华文楷体" panose="02010600040101010101" charset="-122"/>
              </a:rPr>
              <a:t>使更愉快</a:t>
            </a:r>
            <a:r>
              <a:rPr lang="en-US" altLang="zh-CN" sz="2400">
                <a:latin typeface="Times New Roman" panose="02020603050405020304"/>
                <a:ea typeface="华文楷体" panose="02010600040101010101" charset="-122"/>
              </a:rPr>
              <a:t>  </a:t>
            </a:r>
            <a:r>
              <a:rPr lang="en-US" altLang="zh-CN" sz="2400">
                <a:latin typeface="Times New Roman" panose="02020603050405020304"/>
                <a:ea typeface="Times New Roman" panose="02020603050405020304"/>
              </a:rPr>
              <a:t>I felt decades of anger </a:t>
            </a:r>
            <a:r>
              <a:rPr lang="en-US" altLang="zh-CN" sz="2400" b="1" u="sng">
                <a:solidFill>
                  <a:srgbClr val="FF0000"/>
                </a:solidFill>
                <a:latin typeface="Times New Roman" panose="02020603050405020304"/>
                <a:ea typeface="Times New Roman" panose="02020603050405020304"/>
              </a:rPr>
              <a:t>lift.</a:t>
            </a:r>
            <a:r>
              <a:rPr lang="zh-CN" altLang="en-US" sz="2400">
                <a:latin typeface="Times New Roman" panose="02020603050405020304"/>
                <a:ea typeface="华文楷体" panose="02010600040101010101" charset="-122"/>
              </a:rPr>
              <a:t>我感到几十年的愤怒烟消云散了。</a:t>
            </a:r>
            <a:endParaRPr lang="zh-CN" altLang="en-US" sz="2400">
              <a:latin typeface="Times New Roman" panose="02020603050405020304"/>
              <a:ea typeface="华文楷体" panose="02010600040101010101" charset="-122"/>
            </a:endParaRPr>
          </a:p>
          <a:p>
            <a:pPr marL="0" indent="0" algn="just" defTabSz="266700">
              <a:lnSpc>
                <a:spcPct val="85000"/>
              </a:lnSpc>
              <a:spcBef>
                <a:spcPts val="0"/>
              </a:spcBef>
              <a:spcAft>
                <a:spcPts val="0"/>
              </a:spcAft>
            </a:pPr>
            <a:r>
              <a:rPr lang="en-US" altLang="zh-CN" sz="2400">
                <a:solidFill>
                  <a:srgbClr val="000000"/>
                </a:solidFill>
                <a:highlight>
                  <a:srgbClr val="FFFF00"/>
                </a:highlight>
                <a:latin typeface="Times New Roman" panose="02020603050405020304"/>
                <a:ea typeface="华文楷体" panose="02010600040101010101" charset="-122"/>
              </a:rPr>
              <a:t>8. </a:t>
            </a:r>
            <a:r>
              <a:rPr lang="en-US" altLang="zh-CN" sz="2400">
                <a:solidFill>
                  <a:srgbClr val="000000"/>
                </a:solidFill>
                <a:highlight>
                  <a:srgbClr val="FFFF00"/>
                </a:highlight>
                <a:latin typeface="Times New Roman" panose="02020603050405020304"/>
                <a:ea typeface="Times New Roman" panose="02020603050405020304"/>
              </a:rPr>
              <a:t>squeeze v.</a:t>
            </a:r>
            <a:r>
              <a:rPr lang="zh-CN" altLang="en-US" sz="2400">
                <a:solidFill>
                  <a:srgbClr val="000000"/>
                </a:solidFill>
                <a:highlight>
                  <a:srgbClr val="FFFF00"/>
                </a:highlight>
                <a:latin typeface="Times New Roman" panose="02020603050405020304"/>
                <a:ea typeface="华文楷体" panose="02010600040101010101" charset="-122"/>
              </a:rPr>
              <a:t>挤出</a:t>
            </a:r>
            <a:endParaRPr lang="zh-CN" altLang="en-US" sz="2400">
              <a:solidFill>
                <a:srgbClr val="000000"/>
              </a:solidFill>
              <a:highlight>
                <a:srgbClr val="FFFF00"/>
              </a:highlight>
              <a:latin typeface="Times New Roman" panose="02020603050405020304"/>
              <a:ea typeface="华文楷体" panose="02010600040101010101" charset="-122"/>
            </a:endParaRPr>
          </a:p>
          <a:p>
            <a:pPr marL="0" indent="0" algn="just" defTabSz="266700">
              <a:lnSpc>
                <a:spcPct val="85000"/>
              </a:lnSpc>
              <a:spcBef>
                <a:spcPts val="0"/>
              </a:spcBef>
              <a:spcAft>
                <a:spcPts val="0"/>
              </a:spcAft>
            </a:pPr>
            <a:r>
              <a:rPr lang="en-US" altLang="zh-CN" sz="2400">
                <a:latin typeface="Times New Roman" panose="02020603050405020304"/>
                <a:ea typeface="华文楷体" panose="02010600040101010101" charset="-122"/>
              </a:rPr>
              <a:t>In the chaos, King </a:t>
            </a:r>
            <a:r>
              <a:rPr lang="en-US" altLang="zh-CN" sz="2400" b="1" u="sng">
                <a:solidFill>
                  <a:srgbClr val="FF0000"/>
                </a:solidFill>
                <a:latin typeface="Times New Roman" panose="02020603050405020304"/>
                <a:ea typeface="Times New Roman" panose="02020603050405020304"/>
              </a:rPr>
              <a:t>squeezed</a:t>
            </a:r>
            <a:r>
              <a:rPr lang="en-US" altLang="zh-CN" sz="2400">
                <a:latin typeface="Times New Roman" panose="02020603050405020304"/>
                <a:ea typeface="华文楷体" panose="02010600040101010101" charset="-122"/>
              </a:rPr>
              <a:t> her way through the crowd, grabbed the terrified baby and carried her to her mother.</a:t>
            </a:r>
            <a:r>
              <a:rPr lang="zh-CN" altLang="en-US" sz="2400">
                <a:latin typeface="Times New Roman" panose="02020603050405020304"/>
                <a:ea typeface="华文楷体" panose="02010600040101010101" charset="-122"/>
              </a:rPr>
              <a:t>在一片混乱中，金从人群中挤了出来，抓住了这个吓坏了的婴儿，把她抱到了她妈妈身边。</a:t>
            </a:r>
            <a:endParaRPr lang="zh-CN" altLang="en-US" sz="2400">
              <a:latin typeface="Times New Roman" panose="02020603050405020304"/>
              <a:ea typeface="华文楷体" panose="02010600040101010101" charset="-122"/>
            </a:endParaRPr>
          </a:p>
          <a:p>
            <a:pPr marL="0" indent="0" algn="just" defTabSz="266700">
              <a:lnSpc>
                <a:spcPct val="80000"/>
              </a:lnSpc>
              <a:spcBef>
                <a:spcPts val="0"/>
              </a:spcBef>
              <a:spcAft>
                <a:spcPts val="0"/>
              </a:spcAft>
            </a:pPr>
            <a:endParaRPr lang="zh-CN" altLang="en-US" sz="2400">
              <a:latin typeface="Times New Roman" panose="02020603050405020304"/>
              <a:ea typeface="华文楷体" panose="02010600040101010101" charset="-122"/>
            </a:endParaRPr>
          </a:p>
        </p:txBody>
      </p:sp>
      <p:sp>
        <p:nvSpPr>
          <p:cNvPr id="6" name="矩形 5"/>
          <p:cNvSpPr/>
          <p:nvPr/>
        </p:nvSpPr>
        <p:spPr>
          <a:xfrm>
            <a:off x="9570720" y="0"/>
            <a:ext cx="2621280" cy="583565"/>
          </a:xfrm>
          <a:prstGeom prst="rect">
            <a:avLst/>
          </a:prstGeom>
          <a:noFill/>
          <a:ln>
            <a:noFill/>
          </a:ln>
        </p:spPr>
        <p:txBody>
          <a:bodyPr wrap="none" rtlCol="0" anchor="t">
            <a:spAutoFit/>
          </a:bodyPr>
          <a:p>
            <a:pPr algn="ctr"/>
            <a:r>
              <a:rPr lang="zh-CN" altLang="en-US" sz="3200" b="1">
                <a:ln w="10160">
                  <a:solidFill>
                    <a:schemeClr val="accent5"/>
                  </a:solidFill>
                  <a:prstDash val="solid"/>
                </a:ln>
                <a:solidFill>
                  <a:srgbClr val="FFFFFF"/>
                </a:solidFill>
                <a:effectLst>
                  <a:glow rad="63500">
                    <a:schemeClr val="accent5">
                      <a:satMod val="175000"/>
                      <a:alpha val="40000"/>
                    </a:schemeClr>
                  </a:glow>
                  <a:outerShdw blurRad="38100" dist="22860" dir="5400000" algn="tl" rotWithShape="0">
                    <a:srgbClr val="000000">
                      <a:alpha val="30000"/>
                    </a:srgbClr>
                  </a:outerShdw>
                </a:effectLst>
              </a:rPr>
              <a:t>续写加分小词</a:t>
            </a:r>
            <a:endParaRPr lang="zh-CN" altLang="en-US" sz="3200" b="1">
              <a:ln w="10160">
                <a:solidFill>
                  <a:schemeClr val="accent5"/>
                </a:solidFill>
                <a:prstDash val="solid"/>
              </a:ln>
              <a:solidFill>
                <a:srgbClr val="FFFFFF"/>
              </a:solidFill>
              <a:effectLst>
                <a:glow rad="63500">
                  <a:schemeClr val="accent5">
                    <a:satMod val="175000"/>
                    <a:alpha val="40000"/>
                  </a:schemeClr>
                </a:glow>
                <a:outerShdw blurRad="38100" dist="22860" dir="5400000" algn="tl" rotWithShape="0">
                  <a:srgbClr val="000000">
                    <a:alpha val="30000"/>
                  </a:srgbClr>
                </a:outerShdw>
              </a:effectLst>
            </a:endParaRPr>
          </a:p>
        </p:txBody>
      </p:sp>
      <p:pic>
        <p:nvPicPr>
          <p:cNvPr id="5124" name="图片 6" descr="logo横版 png"/>
          <p:cNvPicPr>
            <a:picLocks noChangeAspect="1"/>
          </p:cNvPicPr>
          <p:nvPr userDrawn="1"/>
        </p:nvPicPr>
        <p:blipFill>
          <a:blip r:embed="rId1"/>
          <a:stretch>
            <a:fillRect/>
          </a:stretch>
        </p:blipFill>
        <p:spPr>
          <a:xfrm>
            <a:off x="11477625" y="82550"/>
            <a:ext cx="608013" cy="642938"/>
          </a:xfrm>
          <a:prstGeom prst="rect">
            <a:avLst/>
          </a:prstGeom>
          <a:noFill/>
          <a:ln w="9525">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35" y="0"/>
            <a:ext cx="12192635" cy="6858635"/>
          </a:xfrm>
          <a:prstGeom prst="rect">
            <a:avLst/>
          </a:prstGeom>
          <a:solidFill>
            <a:srgbClr val="5C64F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nvSpPr>
        <p:spPr>
          <a:xfrm>
            <a:off x="231775" y="230505"/>
            <a:ext cx="11755120" cy="6433820"/>
          </a:xfrm>
          <a:prstGeom prst="roundRect">
            <a:avLst>
              <a:gd name="adj" fmla="val 1001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文本框 4"/>
          <p:cNvSpPr txBox="1"/>
          <p:nvPr/>
        </p:nvSpPr>
        <p:spPr>
          <a:xfrm>
            <a:off x="231775" y="229870"/>
            <a:ext cx="11670665" cy="6434455"/>
          </a:xfrm>
          <a:prstGeom prst="rect">
            <a:avLst/>
          </a:prstGeom>
          <a:solidFill>
            <a:schemeClr val="bg1"/>
          </a:solidFill>
        </p:spPr>
        <p:txBody>
          <a:bodyPr wrap="square">
            <a:noAutofit/>
          </a:bodyPr>
          <a:p>
            <a:pPr marL="0" indent="0" algn="just" defTabSz="266700">
              <a:lnSpc>
                <a:spcPct val="85000"/>
              </a:lnSpc>
              <a:spcBef>
                <a:spcPts val="0"/>
              </a:spcBef>
              <a:spcAft>
                <a:spcPts val="0"/>
              </a:spcAft>
            </a:pPr>
            <a:r>
              <a:rPr lang="en-US" altLang="zh-CN" sz="2400">
                <a:solidFill>
                  <a:srgbClr val="000000"/>
                </a:solidFill>
                <a:highlight>
                  <a:srgbClr val="FFFF00"/>
                </a:highlight>
                <a:latin typeface="Times New Roman" panose="02020603050405020304"/>
                <a:ea typeface="Times New Roman" panose="02020603050405020304"/>
              </a:rPr>
              <a:t>9.secure  v1. </a:t>
            </a:r>
            <a:r>
              <a:rPr lang="zh-CN" altLang="en-US" sz="2400">
                <a:solidFill>
                  <a:srgbClr val="000000"/>
                </a:solidFill>
                <a:highlight>
                  <a:srgbClr val="FFFF00"/>
                </a:highlight>
                <a:latin typeface="Times New Roman" panose="02020603050405020304"/>
                <a:ea typeface="华文楷体" panose="02010600040101010101" charset="-122"/>
              </a:rPr>
              <a:t>成功获得 </a:t>
            </a:r>
            <a:r>
              <a:rPr lang="en-US" altLang="zh-CN" sz="2400">
                <a:solidFill>
                  <a:srgbClr val="000000"/>
                </a:solidFill>
                <a:highlight>
                  <a:srgbClr val="FFFF00"/>
                </a:highlight>
                <a:latin typeface="Times New Roman" panose="02020603050405020304"/>
                <a:ea typeface="华文楷体" panose="02010600040101010101" charset="-122"/>
              </a:rPr>
              <a:t> </a:t>
            </a:r>
            <a:r>
              <a:rPr lang="en-US" altLang="zh-CN" sz="2400">
                <a:solidFill>
                  <a:srgbClr val="000000"/>
                </a:solidFill>
                <a:highlight>
                  <a:srgbClr val="FFFF00"/>
                </a:highlight>
                <a:latin typeface="Times New Roman" panose="02020603050405020304"/>
                <a:ea typeface="Times New Roman" panose="02020603050405020304"/>
              </a:rPr>
              <a:t>2. </a:t>
            </a:r>
            <a:r>
              <a:rPr lang="zh-CN" altLang="en-US" sz="2400">
                <a:solidFill>
                  <a:srgbClr val="000000"/>
                </a:solidFill>
                <a:highlight>
                  <a:srgbClr val="FFFF00"/>
                </a:highlight>
                <a:latin typeface="Times New Roman" panose="02020603050405020304"/>
                <a:ea typeface="华文楷体" panose="02010600040101010101" charset="-122"/>
              </a:rPr>
              <a:t>固定</a:t>
            </a:r>
            <a:endParaRPr lang="zh-CN" altLang="en-US" sz="2400">
              <a:solidFill>
                <a:srgbClr val="000000"/>
              </a:solidFill>
              <a:highlight>
                <a:srgbClr val="FFFF00"/>
              </a:highlight>
              <a:latin typeface="Times New Roman" panose="02020603050405020304"/>
              <a:ea typeface="华文楷体" panose="02010600040101010101" charset="-122"/>
            </a:endParaRPr>
          </a:p>
          <a:p>
            <a:pPr marL="0" indent="0" algn="just" defTabSz="266700">
              <a:lnSpc>
                <a:spcPct val="85000"/>
              </a:lnSpc>
              <a:spcBef>
                <a:spcPts val="0"/>
              </a:spcBef>
              <a:spcAft>
                <a:spcPts val="0"/>
              </a:spcAft>
            </a:pPr>
            <a:r>
              <a:rPr lang="en-US" altLang="zh-CN" sz="2400">
                <a:latin typeface="Times New Roman" panose="02020603050405020304"/>
                <a:ea typeface="Times New Roman" panose="02020603050405020304"/>
              </a:rPr>
              <a:t>After months of efforts, she finally </a:t>
            </a:r>
            <a:r>
              <a:rPr lang="en-US" altLang="zh-CN" sz="2400" b="1" u="sng">
                <a:solidFill>
                  <a:srgbClr val="FF0000"/>
                </a:solidFill>
                <a:latin typeface="Times New Roman" panose="02020603050405020304"/>
                <a:ea typeface="Times New Roman" panose="02020603050405020304"/>
              </a:rPr>
              <a:t>secured</a:t>
            </a:r>
            <a:r>
              <a:rPr lang="en-US" altLang="zh-CN" sz="2400">
                <a:latin typeface="Times New Roman" panose="02020603050405020304"/>
                <a:ea typeface="华文楷体" panose="02010600040101010101" charset="-122"/>
              </a:rPr>
              <a:t> </a:t>
            </a:r>
            <a:r>
              <a:rPr lang="en-US" altLang="zh-CN" sz="2400">
                <a:latin typeface="Times New Roman" panose="02020603050405020304"/>
                <a:ea typeface="Times New Roman" panose="02020603050405020304"/>
              </a:rPr>
              <a:t>the scholarship she had long dreamed of.</a:t>
            </a:r>
            <a:endParaRPr lang="en-US" altLang="zh-CN" sz="2400">
              <a:latin typeface="Times New Roman" panose="02020603050405020304"/>
              <a:ea typeface="Times New Roman" panose="02020603050405020304"/>
            </a:endParaRPr>
          </a:p>
          <a:p>
            <a:pPr marL="0" indent="0" algn="just" defTabSz="266700">
              <a:lnSpc>
                <a:spcPct val="85000"/>
              </a:lnSpc>
              <a:spcBef>
                <a:spcPts val="0"/>
              </a:spcBef>
              <a:spcAft>
                <a:spcPts val="0"/>
              </a:spcAft>
            </a:pPr>
            <a:r>
              <a:rPr lang="zh-CN" altLang="en-US" sz="2400">
                <a:latin typeface="Times New Roman" panose="02020603050405020304"/>
                <a:ea typeface="华文楷体" panose="02010600040101010101" charset="-122"/>
              </a:rPr>
              <a:t>经过几个月的努力，她终于获得了梦寐以求的奖学金。</a:t>
            </a:r>
            <a:endParaRPr lang="zh-CN" altLang="en-US" sz="2400">
              <a:latin typeface="Times New Roman" panose="02020603050405020304"/>
              <a:ea typeface="华文楷体" panose="02010600040101010101" charset="-122"/>
            </a:endParaRPr>
          </a:p>
          <a:p>
            <a:pPr marL="0" indent="0" algn="just" defTabSz="266700">
              <a:lnSpc>
                <a:spcPct val="85000"/>
              </a:lnSpc>
              <a:spcBef>
                <a:spcPts val="0"/>
              </a:spcBef>
              <a:spcAft>
                <a:spcPts val="0"/>
              </a:spcAft>
            </a:pPr>
            <a:r>
              <a:rPr lang="en-US" altLang="zh-CN" sz="2400">
                <a:latin typeface="Times New Roman" panose="02020603050405020304"/>
                <a:ea typeface="Times New Roman" panose="02020603050405020304"/>
              </a:rPr>
              <a:t>They gather twigs and leaves to </a:t>
            </a:r>
            <a:r>
              <a:rPr lang="en-US" altLang="zh-CN" sz="2400" b="1" u="sng">
                <a:solidFill>
                  <a:srgbClr val="FF0000"/>
                </a:solidFill>
                <a:latin typeface="Times New Roman" panose="02020603050405020304"/>
                <a:ea typeface="Times New Roman" panose="02020603050405020304"/>
              </a:rPr>
              <a:t>secure</a:t>
            </a:r>
            <a:r>
              <a:rPr lang="en-US" altLang="zh-CN" sz="2400">
                <a:latin typeface="Times New Roman" panose="02020603050405020304"/>
                <a:ea typeface="华文楷体" panose="02010600040101010101" charset="-122"/>
              </a:rPr>
              <a:t> </a:t>
            </a:r>
            <a:r>
              <a:rPr lang="en-US" altLang="zh-CN" sz="2400">
                <a:latin typeface="Times New Roman" panose="02020603050405020304"/>
                <a:ea typeface="Times New Roman" panose="02020603050405020304"/>
              </a:rPr>
              <a:t>a nest for their young.</a:t>
            </a:r>
            <a:r>
              <a:rPr lang="zh-CN" altLang="en-US" sz="2400">
                <a:latin typeface="Times New Roman" panose="02020603050405020304"/>
                <a:ea typeface="华文楷体" panose="02010600040101010101" charset="-122"/>
              </a:rPr>
              <a:t>它们衔来枝叶，为幼鸟搭建巢穴。</a:t>
            </a:r>
            <a:endParaRPr lang="zh-CN" altLang="en-US" sz="2400">
              <a:latin typeface="Times New Roman" panose="02020603050405020304"/>
              <a:ea typeface="华文楷体" panose="02010600040101010101" charset="-122"/>
            </a:endParaRPr>
          </a:p>
          <a:p>
            <a:pPr marL="0" indent="0" algn="just" defTabSz="266700">
              <a:lnSpc>
                <a:spcPct val="85000"/>
              </a:lnSpc>
              <a:spcBef>
                <a:spcPts val="0"/>
              </a:spcBef>
              <a:spcAft>
                <a:spcPts val="0"/>
              </a:spcAft>
            </a:pPr>
            <a:r>
              <a:rPr lang="en-US" altLang="zh-CN" sz="2400">
                <a:solidFill>
                  <a:srgbClr val="000000"/>
                </a:solidFill>
                <a:highlight>
                  <a:srgbClr val="FFFF00"/>
                </a:highlight>
                <a:latin typeface="Times New Roman" panose="02020603050405020304"/>
                <a:ea typeface="Times New Roman" panose="02020603050405020304"/>
              </a:rPr>
              <a:t>10.wheel / spin (spun, spun) around  v1.</a:t>
            </a:r>
            <a:r>
              <a:rPr lang="zh-CN" altLang="en-US" sz="2400">
                <a:solidFill>
                  <a:srgbClr val="000000"/>
                </a:solidFill>
                <a:highlight>
                  <a:srgbClr val="FFFF00"/>
                </a:highlight>
                <a:latin typeface="Times New Roman" panose="02020603050405020304"/>
                <a:ea typeface="华文楷体" panose="02010600040101010101" charset="-122"/>
              </a:rPr>
              <a:t>转身 </a:t>
            </a:r>
            <a:r>
              <a:rPr lang="en-US" altLang="zh-CN" sz="2400">
                <a:solidFill>
                  <a:srgbClr val="000000"/>
                </a:solidFill>
                <a:highlight>
                  <a:srgbClr val="FFFF00"/>
                </a:highlight>
                <a:latin typeface="Times New Roman" panose="02020603050405020304"/>
                <a:ea typeface="华文楷体" panose="02010600040101010101" charset="-122"/>
              </a:rPr>
              <a:t> </a:t>
            </a:r>
            <a:r>
              <a:rPr lang="en-US" altLang="zh-CN" sz="2400">
                <a:solidFill>
                  <a:srgbClr val="000000"/>
                </a:solidFill>
                <a:highlight>
                  <a:srgbClr val="FFFF00"/>
                </a:highlight>
                <a:latin typeface="Times New Roman" panose="02020603050405020304"/>
                <a:ea typeface="Times New Roman" panose="02020603050405020304"/>
              </a:rPr>
              <a:t>2. </a:t>
            </a:r>
            <a:r>
              <a:rPr lang="zh-CN" altLang="en-US" sz="2400">
                <a:solidFill>
                  <a:srgbClr val="000000"/>
                </a:solidFill>
                <a:highlight>
                  <a:srgbClr val="FFFF00"/>
                </a:highlight>
                <a:latin typeface="Times New Roman" panose="02020603050405020304"/>
                <a:ea typeface="华文楷体" panose="02010600040101010101" charset="-122"/>
              </a:rPr>
              <a:t>推</a:t>
            </a:r>
            <a:endParaRPr lang="zh-CN" altLang="en-US" sz="2400">
              <a:solidFill>
                <a:srgbClr val="000000"/>
              </a:solidFill>
              <a:highlight>
                <a:srgbClr val="FFFF00"/>
              </a:highlight>
              <a:latin typeface="Times New Roman" panose="02020603050405020304"/>
              <a:ea typeface="华文楷体" panose="02010600040101010101" charset="-122"/>
            </a:endParaRPr>
          </a:p>
          <a:p>
            <a:pPr marL="0" indent="0" algn="just" defTabSz="266700">
              <a:lnSpc>
                <a:spcPct val="85000"/>
              </a:lnSpc>
              <a:spcBef>
                <a:spcPts val="0"/>
              </a:spcBef>
              <a:spcAft>
                <a:spcPts val="0"/>
              </a:spcAft>
            </a:pPr>
            <a:r>
              <a:rPr lang="en-US" altLang="zh-CN" sz="2400">
                <a:latin typeface="Times New Roman" panose="02020603050405020304"/>
                <a:ea typeface="Times New Roman" panose="02020603050405020304"/>
              </a:rPr>
              <a:t>Grant </a:t>
            </a:r>
            <a:r>
              <a:rPr lang="en-US" altLang="zh-CN" sz="2400" b="1" u="sng">
                <a:solidFill>
                  <a:srgbClr val="FF0000"/>
                </a:solidFill>
                <a:latin typeface="Times New Roman" panose="02020603050405020304"/>
                <a:ea typeface="Times New Roman" panose="02020603050405020304"/>
              </a:rPr>
              <a:t>wheeled</a:t>
            </a:r>
            <a:r>
              <a:rPr lang="en-US" altLang="zh-CN" sz="2400">
                <a:latin typeface="Times New Roman" panose="02020603050405020304"/>
                <a:ea typeface="华文楷体" panose="02010600040101010101" charset="-122"/>
              </a:rPr>
              <a:t> </a:t>
            </a:r>
            <a:r>
              <a:rPr lang="en-US" altLang="zh-CN" sz="2400">
                <a:latin typeface="Times New Roman" panose="02020603050405020304"/>
                <a:ea typeface="Times New Roman" panose="02020603050405020304"/>
              </a:rPr>
              <a:t>around.</a:t>
            </a:r>
            <a:r>
              <a:rPr lang="zh-CN" altLang="en-US" sz="2400">
                <a:latin typeface="Times New Roman" panose="02020603050405020304"/>
                <a:ea typeface="华文楷体" panose="02010600040101010101" charset="-122"/>
              </a:rPr>
              <a:t>格兰特转过身来。</a:t>
            </a:r>
            <a:endParaRPr lang="zh-CN" altLang="en-US" sz="2400">
              <a:latin typeface="Times New Roman" panose="02020603050405020304"/>
              <a:ea typeface="华文楷体" panose="02010600040101010101" charset="-122"/>
            </a:endParaRPr>
          </a:p>
          <a:p>
            <a:pPr marL="0" indent="0" algn="just" defTabSz="266700">
              <a:lnSpc>
                <a:spcPct val="85000"/>
              </a:lnSpc>
              <a:spcBef>
                <a:spcPts val="0"/>
              </a:spcBef>
              <a:spcAft>
                <a:spcPts val="0"/>
              </a:spcAft>
            </a:pPr>
            <a:r>
              <a:rPr lang="en-US" altLang="zh-CN" sz="2400">
                <a:latin typeface="Times New Roman" panose="02020603050405020304"/>
                <a:ea typeface="Times New Roman" panose="02020603050405020304"/>
              </a:rPr>
              <a:t>An elderly man </a:t>
            </a:r>
            <a:r>
              <a:rPr lang="en-US" altLang="zh-CN" sz="2400" b="1" u="sng">
                <a:solidFill>
                  <a:srgbClr val="FF0000"/>
                </a:solidFill>
                <a:latin typeface="Times New Roman" panose="02020603050405020304"/>
                <a:ea typeface="Times New Roman" panose="02020603050405020304"/>
              </a:rPr>
              <a:t>wheeling</a:t>
            </a:r>
            <a:r>
              <a:rPr lang="en-US" altLang="zh-CN" sz="2400">
                <a:latin typeface="Times New Roman" panose="02020603050405020304"/>
                <a:ea typeface="华文楷体" panose="02010600040101010101" charset="-122"/>
              </a:rPr>
              <a:t> </a:t>
            </a:r>
            <a:r>
              <a:rPr lang="en-US" altLang="zh-CN" sz="2400">
                <a:latin typeface="Times New Roman" panose="02020603050405020304"/>
                <a:ea typeface="Times New Roman" panose="02020603050405020304"/>
              </a:rPr>
              <a:t>a bicycle paused beside me, unfolded his umbrella and held it silently over my phone for three minutes. </a:t>
            </a:r>
            <a:r>
              <a:rPr lang="zh-CN" altLang="en-US" sz="2400">
                <a:latin typeface="Times New Roman" panose="02020603050405020304"/>
                <a:ea typeface="华文楷体" panose="02010600040101010101" charset="-122"/>
              </a:rPr>
              <a:t>一位推着自行车的老人在我身旁停下，撑开伞默默地为我的手机遮了三分钟的雨。</a:t>
            </a:r>
            <a:endParaRPr lang="zh-CN" altLang="en-US" sz="2400">
              <a:latin typeface="Times New Roman" panose="02020603050405020304"/>
              <a:ea typeface="华文楷体" panose="02010600040101010101" charset="-122"/>
            </a:endParaRPr>
          </a:p>
          <a:p>
            <a:pPr marL="0" indent="0" algn="just" defTabSz="266700">
              <a:lnSpc>
                <a:spcPct val="85000"/>
              </a:lnSpc>
              <a:spcBef>
                <a:spcPts val="0"/>
              </a:spcBef>
              <a:spcAft>
                <a:spcPts val="0"/>
              </a:spcAft>
            </a:pPr>
            <a:r>
              <a:rPr lang="en-US" altLang="zh-CN" sz="2400">
                <a:highlight>
                  <a:srgbClr val="FFFF00"/>
                </a:highlight>
                <a:latin typeface="Times New Roman" panose="02020603050405020304"/>
                <a:ea typeface="华文楷体" panose="02010600040101010101" charset="-122"/>
              </a:rPr>
              <a:t>11.</a:t>
            </a:r>
            <a:r>
              <a:rPr lang="en-US" altLang="zh-CN" sz="2400">
                <a:highlight>
                  <a:srgbClr val="FFFF00"/>
                </a:highlight>
                <a:latin typeface="Times New Roman" panose="02020603050405020304"/>
                <a:ea typeface="Times New Roman" panose="02020603050405020304"/>
              </a:rPr>
              <a:t>stumble over/through sth</a:t>
            </a:r>
            <a:r>
              <a:rPr lang="en-US" altLang="zh-CN" sz="2400">
                <a:highlight>
                  <a:srgbClr val="FFFF00"/>
                </a:highlight>
                <a:latin typeface="Times New Roman" panose="02020603050405020304"/>
                <a:ea typeface="华文楷体" panose="02010600040101010101" charset="-122"/>
              </a:rPr>
              <a:t>  </a:t>
            </a:r>
            <a:r>
              <a:rPr lang="zh-CN" altLang="en-US" sz="2400">
                <a:highlight>
                  <a:srgbClr val="FFFF00"/>
                </a:highlight>
                <a:latin typeface="Times New Roman" panose="02020603050405020304"/>
                <a:ea typeface="华文楷体" panose="02010600040101010101" charset="-122"/>
              </a:rPr>
              <a:t>（不顺畅地）说，读，演奏</a:t>
            </a:r>
            <a:endParaRPr lang="zh-CN" altLang="en-US" sz="2400">
              <a:highlight>
                <a:srgbClr val="FFFF00"/>
              </a:highlight>
              <a:latin typeface="Times New Roman" panose="02020603050405020304"/>
              <a:ea typeface="华文楷体" panose="02010600040101010101" charset="-122"/>
            </a:endParaRPr>
          </a:p>
          <a:p>
            <a:pPr marL="0" indent="0" algn="just" defTabSz="266700">
              <a:lnSpc>
                <a:spcPct val="85000"/>
              </a:lnSpc>
              <a:spcBef>
                <a:spcPts val="0"/>
              </a:spcBef>
              <a:spcAft>
                <a:spcPts val="0"/>
              </a:spcAft>
            </a:pPr>
            <a:r>
              <a:rPr lang="en-US" altLang="zh-CN" sz="2400">
                <a:latin typeface="Times New Roman" panose="02020603050405020304"/>
                <a:ea typeface="华文楷体" panose="02010600040101010101" charset="-122"/>
              </a:rPr>
              <a:t>I confidently told the kids that a mysterious creature lived there — but </a:t>
            </a:r>
            <a:r>
              <a:rPr lang="en-US" altLang="zh-CN" sz="2400" b="1" u="sng">
                <a:solidFill>
                  <a:srgbClr val="FF0000"/>
                </a:solidFill>
                <a:latin typeface="Times New Roman" panose="02020603050405020304"/>
                <a:ea typeface="华文楷体" panose="02010600040101010101" charset="-122"/>
              </a:rPr>
              <a:t>stumbled</a:t>
            </a:r>
            <a:r>
              <a:rPr lang="en-US" altLang="zh-CN" sz="2400">
                <a:latin typeface="Times New Roman" panose="02020603050405020304"/>
                <a:ea typeface="华文楷体" panose="02010600040101010101" charset="-122"/>
              </a:rPr>
              <a:t> when they asked me follow-up questions. </a:t>
            </a:r>
            <a:r>
              <a:rPr lang="zh-CN" altLang="en-US" sz="2400">
                <a:latin typeface="Times New Roman" panose="02020603050405020304"/>
                <a:ea typeface="华文楷体" panose="02010600040101010101" charset="-122"/>
              </a:rPr>
              <a:t>我自信地告诉孩子们，那里住着一种神秘的生物</a:t>
            </a:r>
            <a:r>
              <a:rPr lang="en-US" altLang="zh-CN" sz="2400">
                <a:latin typeface="Times New Roman" panose="02020603050405020304"/>
                <a:ea typeface="华文楷体" panose="02010600040101010101" charset="-122"/>
              </a:rPr>
              <a:t>——</a:t>
            </a:r>
            <a:r>
              <a:rPr lang="zh-CN" altLang="en-US" sz="2400">
                <a:latin typeface="Times New Roman" panose="02020603050405020304"/>
                <a:ea typeface="华文楷体" panose="02010600040101010101" charset="-122"/>
              </a:rPr>
              <a:t>但当他们问我后续问题时，我却结结巴巴地说不出话来。</a:t>
            </a:r>
            <a:endParaRPr lang="zh-CN" altLang="en-US" sz="2400">
              <a:latin typeface="Times New Roman" panose="02020603050405020304"/>
              <a:ea typeface="华文楷体" panose="02010600040101010101" charset="-122"/>
            </a:endParaRPr>
          </a:p>
          <a:p>
            <a:pPr marL="0" indent="0" algn="just" defTabSz="266700">
              <a:lnSpc>
                <a:spcPct val="85000"/>
              </a:lnSpc>
              <a:spcBef>
                <a:spcPts val="0"/>
              </a:spcBef>
              <a:spcAft>
                <a:spcPts val="0"/>
              </a:spcAft>
            </a:pPr>
            <a:r>
              <a:rPr lang="en-US" altLang="zh-CN" sz="2400">
                <a:highlight>
                  <a:srgbClr val="FFFF00"/>
                </a:highlight>
                <a:latin typeface="Times New Roman" panose="02020603050405020304"/>
                <a:ea typeface="华文楷体" panose="02010600040101010101" charset="-122"/>
              </a:rPr>
              <a:t>12.</a:t>
            </a:r>
            <a:r>
              <a:rPr lang="en-US" altLang="zh-CN" sz="2400">
                <a:highlight>
                  <a:srgbClr val="FFFF00"/>
                </a:highlight>
                <a:latin typeface="Times New Roman" panose="02020603050405020304"/>
                <a:ea typeface="Times New Roman" panose="02020603050405020304"/>
              </a:rPr>
              <a:t>swim  v.</a:t>
            </a:r>
            <a:r>
              <a:rPr lang="zh-CN" altLang="en-US" sz="2400">
                <a:highlight>
                  <a:srgbClr val="FFFF00"/>
                </a:highlight>
                <a:latin typeface="Times New Roman" panose="02020603050405020304"/>
                <a:ea typeface="华文楷体" panose="02010600040101010101" charset="-122"/>
              </a:rPr>
              <a:t>眩晕；晃动</a:t>
            </a:r>
            <a:endParaRPr lang="zh-CN" altLang="en-US" sz="2400">
              <a:highlight>
                <a:srgbClr val="FFFF00"/>
              </a:highlight>
              <a:latin typeface="Times New Roman" panose="02020603050405020304"/>
              <a:ea typeface="华文楷体" panose="02010600040101010101" charset="-122"/>
            </a:endParaRPr>
          </a:p>
          <a:p>
            <a:pPr marL="0" indent="0" algn="just" defTabSz="266700">
              <a:lnSpc>
                <a:spcPct val="85000"/>
              </a:lnSpc>
              <a:spcBef>
                <a:spcPts val="0"/>
              </a:spcBef>
              <a:spcAft>
                <a:spcPts val="0"/>
              </a:spcAft>
            </a:pPr>
            <a:r>
              <a:rPr lang="en-US" altLang="zh-CN" sz="2400">
                <a:solidFill>
                  <a:srgbClr val="000000"/>
                </a:solidFill>
                <a:latin typeface="Times New Roman" panose="02020603050405020304"/>
                <a:ea typeface="华文楷体" panose="02010600040101010101" charset="-122"/>
              </a:rPr>
              <a:t>Her vision (</a:t>
            </a:r>
            <a:r>
              <a:rPr lang="zh-CN" altLang="en-US" sz="2400">
                <a:solidFill>
                  <a:srgbClr val="000000"/>
                </a:solidFill>
                <a:latin typeface="华文楷体" panose="02010600040101010101" charset="-122"/>
                <a:ea typeface="华文楷体" panose="02010600040101010101" charset="-122"/>
              </a:rPr>
              <a:t>视线</a:t>
            </a:r>
            <a:r>
              <a:rPr lang="en-US" altLang="zh-CN" sz="2400">
                <a:solidFill>
                  <a:srgbClr val="000000"/>
                </a:solidFill>
                <a:latin typeface="Times New Roman" panose="02020603050405020304"/>
                <a:ea typeface="华文楷体" panose="02010600040101010101" charset="-122"/>
              </a:rPr>
              <a:t>)</a:t>
            </a:r>
            <a:r>
              <a:rPr lang="en-US" altLang="zh-CN" sz="2400" b="1" u="sng">
                <a:solidFill>
                  <a:srgbClr val="FF0000"/>
                </a:solidFill>
                <a:latin typeface="Times New Roman" panose="02020603050405020304"/>
                <a:ea typeface="华文楷体" panose="02010600040101010101" charset="-122"/>
              </a:rPr>
              <a:t> </a:t>
            </a:r>
            <a:r>
              <a:rPr lang="en-US" altLang="zh-CN" sz="2400" b="1" u="sng">
                <a:solidFill>
                  <a:srgbClr val="FF0000"/>
                </a:solidFill>
                <a:latin typeface="Times New Roman" panose="02020603050405020304"/>
                <a:ea typeface="Times New Roman" panose="02020603050405020304"/>
              </a:rPr>
              <a:t>swam</a:t>
            </a:r>
            <a:r>
              <a:rPr lang="en-US" altLang="zh-CN" sz="2400" b="1" u="sng">
                <a:solidFill>
                  <a:srgbClr val="FF0000"/>
                </a:solidFill>
                <a:latin typeface="Times New Roman" panose="02020603050405020304"/>
                <a:ea typeface="华文楷体" panose="02010600040101010101" charset="-122"/>
              </a:rPr>
              <a:t> </a:t>
            </a:r>
            <a:r>
              <a:rPr lang="en-US" altLang="zh-CN" sz="2400">
                <a:solidFill>
                  <a:srgbClr val="000000"/>
                </a:solidFill>
                <a:latin typeface="Times New Roman" panose="02020603050405020304"/>
                <a:ea typeface="华文楷体" panose="02010600040101010101" charset="-122"/>
              </a:rPr>
              <a:t>before focusing on two faces leaning close — Hill’s and Smith’s. </a:t>
            </a:r>
            <a:r>
              <a:rPr lang="zh-CN" altLang="en-US" sz="2400">
                <a:latin typeface="华文楷体" panose="02010600040101010101" charset="-122"/>
                <a:ea typeface="华文楷体" panose="02010600040101010101" charset="-122"/>
              </a:rPr>
              <a:t>她的目光游走在两张靠近她的脸上</a:t>
            </a:r>
            <a:r>
              <a:rPr lang="en-US" altLang="zh-CN" sz="2400">
                <a:latin typeface="Times New Roman" panose="02020603050405020304"/>
                <a:ea typeface="华文楷体" panose="02010600040101010101" charset="-122"/>
              </a:rPr>
              <a:t>——</a:t>
            </a:r>
            <a:r>
              <a:rPr lang="zh-CN" altLang="en-US" sz="2400">
                <a:latin typeface="华文楷体" panose="02010600040101010101" charset="-122"/>
                <a:ea typeface="华文楷体" panose="02010600040101010101" charset="-122"/>
              </a:rPr>
              <a:t>希尔和史密斯。</a:t>
            </a:r>
            <a:endParaRPr lang="zh-CN" altLang="en-US" sz="2400">
              <a:latin typeface="华文楷体" panose="02010600040101010101" charset="-122"/>
              <a:ea typeface="华文楷体" panose="02010600040101010101" charset="-122"/>
            </a:endParaRPr>
          </a:p>
          <a:p>
            <a:pPr marL="0" indent="0" algn="just" defTabSz="266700">
              <a:lnSpc>
                <a:spcPct val="85000"/>
              </a:lnSpc>
              <a:spcBef>
                <a:spcPts val="0"/>
              </a:spcBef>
              <a:spcAft>
                <a:spcPts val="0"/>
              </a:spcAft>
            </a:pPr>
            <a:r>
              <a:rPr lang="en-US" altLang="zh-CN" sz="2400">
                <a:highlight>
                  <a:srgbClr val="FFFF00"/>
                </a:highlight>
                <a:latin typeface="Times New Roman" panose="02020603050405020304"/>
                <a:ea typeface="华文楷体" panose="02010600040101010101" charset="-122"/>
              </a:rPr>
              <a:t>13.</a:t>
            </a:r>
            <a:r>
              <a:rPr lang="en-US" altLang="zh-CN" sz="2400">
                <a:highlight>
                  <a:srgbClr val="FFFF00"/>
                </a:highlight>
                <a:latin typeface="Times New Roman" panose="02020603050405020304"/>
                <a:ea typeface="Times New Roman" panose="02020603050405020304"/>
              </a:rPr>
              <a:t>silence  v. </a:t>
            </a:r>
            <a:r>
              <a:rPr lang="zh-CN" altLang="en-US" sz="2400">
                <a:highlight>
                  <a:srgbClr val="FFFF00"/>
                </a:highlight>
                <a:latin typeface="Times New Roman" panose="02020603050405020304"/>
                <a:ea typeface="华文楷体" panose="02010600040101010101" charset="-122"/>
              </a:rPr>
              <a:t>使不说话；使不再发表（反对意见）</a:t>
            </a:r>
            <a:endParaRPr lang="zh-CN" altLang="en-US" sz="2400">
              <a:highlight>
                <a:srgbClr val="FFFF00"/>
              </a:highlight>
              <a:latin typeface="Times New Roman" panose="02020603050405020304"/>
              <a:ea typeface="华文楷体" panose="02010600040101010101" charset="-122"/>
            </a:endParaRPr>
          </a:p>
          <a:p>
            <a:pPr marL="0" indent="0" algn="just" defTabSz="266700">
              <a:lnSpc>
                <a:spcPct val="85000"/>
              </a:lnSpc>
              <a:spcBef>
                <a:spcPts val="0"/>
              </a:spcBef>
              <a:spcAft>
                <a:spcPts val="0"/>
              </a:spcAft>
            </a:pPr>
            <a:r>
              <a:rPr lang="en-US" altLang="zh-CN" sz="2400">
                <a:solidFill>
                  <a:srgbClr val="000000"/>
                </a:solidFill>
                <a:latin typeface="Times New Roman" panose="02020603050405020304"/>
                <a:ea typeface="华文楷体" panose="02010600040101010101" charset="-122"/>
              </a:rPr>
              <a:t>She was going to</a:t>
            </a:r>
            <a:r>
              <a:rPr lang="en-US" altLang="zh-CN" sz="2400" b="1" u="sng">
                <a:solidFill>
                  <a:srgbClr val="FF0000"/>
                </a:solidFill>
                <a:latin typeface="Times New Roman" panose="02020603050405020304"/>
                <a:ea typeface="华文楷体" panose="02010600040101010101" charset="-122"/>
              </a:rPr>
              <a:t> silence all those doubts</a:t>
            </a:r>
            <a:r>
              <a:rPr lang="en-US" altLang="zh-CN" sz="2400">
                <a:solidFill>
                  <a:srgbClr val="000000"/>
                </a:solidFill>
                <a:latin typeface="Times New Roman" panose="02020603050405020304"/>
                <a:ea typeface="华文楷体" panose="02010600040101010101" charset="-122"/>
              </a:rPr>
              <a:t>. No more </a:t>
            </a:r>
            <a:r>
              <a:rPr lang="en-US" altLang="zh-CN" sz="2400" b="1">
                <a:solidFill>
                  <a:srgbClr val="FF0000"/>
                </a:solidFill>
                <a:latin typeface="Times New Roman" panose="02020603050405020304"/>
                <a:ea typeface="华文楷体" panose="02010600040101010101" charset="-122"/>
              </a:rPr>
              <a:t>eye-rolling </a:t>
            </a:r>
            <a:r>
              <a:rPr lang="en-US" altLang="zh-CN" sz="2400">
                <a:solidFill>
                  <a:srgbClr val="000000"/>
                </a:solidFill>
                <a:latin typeface="Times New Roman" panose="02020603050405020304"/>
                <a:ea typeface="华文楷体" panose="02010600040101010101" charset="-122"/>
              </a:rPr>
              <a:t>from her big brother. No more “You’re too young, Anna” from her parents.</a:t>
            </a:r>
            <a:r>
              <a:rPr lang="zh-CN" altLang="en-US" sz="2400">
                <a:latin typeface="Times New Roman" panose="02020603050405020304"/>
                <a:ea typeface="华文楷体" panose="02010600040101010101" charset="-122"/>
              </a:rPr>
              <a:t>她要消除所有的疑虑。她的哥哥不再翻白眼了。再也不会听到父母说“你还太小，安娜”。</a:t>
            </a:r>
            <a:endParaRPr lang="zh-CN" altLang="en-US" sz="2400">
              <a:latin typeface="Times New Roman" panose="02020603050405020304"/>
              <a:ea typeface="华文楷体" panose="02010600040101010101" charset="-122"/>
            </a:endParaRPr>
          </a:p>
        </p:txBody>
      </p:sp>
      <p:sp>
        <p:nvSpPr>
          <p:cNvPr id="6" name="矩形 5"/>
          <p:cNvSpPr/>
          <p:nvPr/>
        </p:nvSpPr>
        <p:spPr>
          <a:xfrm>
            <a:off x="9570720" y="0"/>
            <a:ext cx="2621280" cy="583565"/>
          </a:xfrm>
          <a:prstGeom prst="rect">
            <a:avLst/>
          </a:prstGeom>
          <a:noFill/>
          <a:ln>
            <a:noFill/>
          </a:ln>
        </p:spPr>
        <p:txBody>
          <a:bodyPr wrap="none" rtlCol="0" anchor="t">
            <a:spAutoFit/>
          </a:bodyPr>
          <a:p>
            <a:pPr algn="ctr"/>
            <a:r>
              <a:rPr lang="zh-CN" altLang="en-US" sz="3200" b="1">
                <a:ln w="10160">
                  <a:solidFill>
                    <a:schemeClr val="accent5"/>
                  </a:solidFill>
                  <a:prstDash val="solid"/>
                </a:ln>
                <a:solidFill>
                  <a:srgbClr val="FFFFFF"/>
                </a:solidFill>
                <a:effectLst>
                  <a:glow rad="63500">
                    <a:schemeClr val="accent5">
                      <a:satMod val="175000"/>
                      <a:alpha val="40000"/>
                    </a:schemeClr>
                  </a:glow>
                  <a:outerShdw blurRad="38100" dist="22860" dir="5400000" algn="tl" rotWithShape="0">
                    <a:srgbClr val="000000">
                      <a:alpha val="30000"/>
                    </a:srgbClr>
                  </a:outerShdw>
                </a:effectLst>
              </a:rPr>
              <a:t>续写加分小词</a:t>
            </a:r>
            <a:endParaRPr lang="zh-CN" altLang="en-US" sz="3200" b="1">
              <a:ln w="10160">
                <a:solidFill>
                  <a:schemeClr val="accent5"/>
                </a:solidFill>
                <a:prstDash val="solid"/>
              </a:ln>
              <a:solidFill>
                <a:srgbClr val="FFFFFF"/>
              </a:solidFill>
              <a:effectLst>
                <a:glow rad="63500">
                  <a:schemeClr val="accent5">
                    <a:satMod val="175000"/>
                    <a:alpha val="40000"/>
                  </a:schemeClr>
                </a:glow>
                <a:outerShdw blurRad="38100" dist="22860" dir="5400000" algn="tl" rotWithShape="0">
                  <a:srgbClr val="000000">
                    <a:alpha val="30000"/>
                  </a:srgbClr>
                </a:outerShdw>
              </a:effectLst>
            </a:endParaRPr>
          </a:p>
        </p:txBody>
      </p:sp>
      <p:pic>
        <p:nvPicPr>
          <p:cNvPr id="5124" name="图片 6" descr="logo横版 png"/>
          <p:cNvPicPr>
            <a:picLocks noChangeAspect="1"/>
          </p:cNvPicPr>
          <p:nvPr userDrawn="1"/>
        </p:nvPicPr>
        <p:blipFill>
          <a:blip r:embed="rId1"/>
          <a:stretch>
            <a:fillRect/>
          </a:stretch>
        </p:blipFill>
        <p:spPr>
          <a:xfrm>
            <a:off x="11477625" y="82550"/>
            <a:ext cx="608013" cy="642938"/>
          </a:xfrm>
          <a:prstGeom prst="rect">
            <a:avLst/>
          </a:prstGeom>
          <a:noFill/>
          <a:ln w="9525">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35" y="0"/>
            <a:ext cx="12192635" cy="6858635"/>
          </a:xfrm>
          <a:prstGeom prst="rect">
            <a:avLst/>
          </a:prstGeom>
          <a:solidFill>
            <a:srgbClr val="5C64F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nvSpPr>
        <p:spPr>
          <a:xfrm>
            <a:off x="231775" y="230505"/>
            <a:ext cx="11755120" cy="6433820"/>
          </a:xfrm>
          <a:prstGeom prst="roundRect">
            <a:avLst>
              <a:gd name="adj" fmla="val 1001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矩形 5"/>
          <p:cNvSpPr/>
          <p:nvPr/>
        </p:nvSpPr>
        <p:spPr>
          <a:xfrm>
            <a:off x="9570720" y="0"/>
            <a:ext cx="2621280" cy="583565"/>
          </a:xfrm>
          <a:prstGeom prst="rect">
            <a:avLst/>
          </a:prstGeom>
          <a:noFill/>
          <a:ln>
            <a:noFill/>
          </a:ln>
        </p:spPr>
        <p:txBody>
          <a:bodyPr wrap="none" rtlCol="0" anchor="t">
            <a:spAutoFit/>
          </a:bodyPr>
          <a:p>
            <a:pPr algn="ctr"/>
            <a:r>
              <a:rPr lang="zh-CN" altLang="en-US" sz="3200" b="1">
                <a:ln w="10160">
                  <a:solidFill>
                    <a:schemeClr val="accent5"/>
                  </a:solidFill>
                  <a:prstDash val="solid"/>
                </a:ln>
                <a:solidFill>
                  <a:srgbClr val="FFFFFF"/>
                </a:solidFill>
                <a:effectLst>
                  <a:glow rad="63500">
                    <a:schemeClr val="accent5">
                      <a:satMod val="175000"/>
                      <a:alpha val="40000"/>
                    </a:schemeClr>
                  </a:glow>
                  <a:outerShdw blurRad="38100" dist="22860" dir="5400000" algn="tl" rotWithShape="0">
                    <a:srgbClr val="000000">
                      <a:alpha val="30000"/>
                    </a:srgbClr>
                  </a:outerShdw>
                </a:effectLst>
              </a:rPr>
              <a:t>续写加分小词</a:t>
            </a:r>
            <a:endParaRPr lang="zh-CN" altLang="en-US" sz="3200" b="1">
              <a:ln w="10160">
                <a:solidFill>
                  <a:schemeClr val="accent5"/>
                </a:solidFill>
                <a:prstDash val="solid"/>
              </a:ln>
              <a:solidFill>
                <a:srgbClr val="FFFFFF"/>
              </a:solidFill>
              <a:effectLst>
                <a:glow rad="63500">
                  <a:schemeClr val="accent5">
                    <a:satMod val="175000"/>
                    <a:alpha val="40000"/>
                  </a:schemeClr>
                </a:glow>
                <a:outerShdw blurRad="38100" dist="22860" dir="5400000" algn="tl" rotWithShape="0">
                  <a:srgbClr val="000000">
                    <a:alpha val="30000"/>
                  </a:srgbClr>
                </a:outerShdw>
              </a:effectLst>
            </a:endParaRPr>
          </a:p>
        </p:txBody>
      </p:sp>
      <p:sp>
        <p:nvSpPr>
          <p:cNvPr id="5" name="文本框 4"/>
          <p:cNvSpPr txBox="1"/>
          <p:nvPr/>
        </p:nvSpPr>
        <p:spPr>
          <a:xfrm>
            <a:off x="338455" y="351790"/>
            <a:ext cx="11648440" cy="6362065"/>
          </a:xfrm>
          <a:prstGeom prst="rect">
            <a:avLst/>
          </a:prstGeom>
        </p:spPr>
        <p:txBody>
          <a:bodyPr wrap="square">
            <a:spAutoFit/>
          </a:bodyPr>
          <a:p>
            <a:pPr marL="0" indent="0" algn="just" defTabSz="266700">
              <a:lnSpc>
                <a:spcPct val="85000"/>
              </a:lnSpc>
              <a:spcBef>
                <a:spcPts val="0"/>
              </a:spcBef>
              <a:spcAft>
                <a:spcPts val="0"/>
              </a:spcAft>
            </a:pPr>
            <a:r>
              <a:rPr lang="en-US" altLang="zh-CN" sz="2400">
                <a:highlight>
                  <a:srgbClr val="FFFF00"/>
                </a:highlight>
                <a:latin typeface="Times New Roman" panose="02020603050405020304"/>
                <a:ea typeface="华文楷体" panose="02010600040101010101" charset="-122"/>
              </a:rPr>
              <a:t>14.</a:t>
            </a:r>
            <a:r>
              <a:rPr lang="en-US" altLang="zh-CN" sz="2400">
                <a:highlight>
                  <a:srgbClr val="FFFF00"/>
                </a:highlight>
                <a:latin typeface="Times New Roman" panose="02020603050405020304"/>
                <a:ea typeface="Times New Roman" panose="02020603050405020304"/>
              </a:rPr>
              <a:t>snake v. </a:t>
            </a:r>
            <a:r>
              <a:rPr lang="zh-CN" altLang="en-US" sz="2400">
                <a:highlight>
                  <a:srgbClr val="FFFF00"/>
                </a:highlight>
                <a:latin typeface="Times New Roman" panose="02020603050405020304"/>
                <a:ea typeface="华文楷体" panose="02010600040101010101" charset="-122"/>
              </a:rPr>
              <a:t>蜿蜒前行 </a:t>
            </a:r>
            <a:r>
              <a:rPr lang="en-US" altLang="zh-CN" sz="2400">
                <a:highlight>
                  <a:srgbClr val="FFFF00"/>
                </a:highlight>
                <a:latin typeface="Times New Roman" panose="02020603050405020304"/>
                <a:ea typeface="华文楷体" panose="02010600040101010101" charset="-122"/>
              </a:rPr>
              <a:t> snaking  </a:t>
            </a:r>
            <a:r>
              <a:rPr lang="zh-CN" altLang="en-US" sz="2400">
                <a:highlight>
                  <a:srgbClr val="FFFF00"/>
                </a:highlight>
                <a:latin typeface="华文楷体" panose="02010600040101010101" charset="-122"/>
                <a:ea typeface="华文楷体" panose="02010600040101010101" charset="-122"/>
              </a:rPr>
              <a:t>蜿蜒的</a:t>
            </a:r>
            <a:endParaRPr lang="zh-CN" altLang="en-US" sz="2400">
              <a:highlight>
                <a:srgbClr val="FFFF00"/>
              </a:highlight>
              <a:latin typeface="华文楷体" panose="02010600040101010101" charset="-122"/>
              <a:ea typeface="华文楷体" panose="02010600040101010101" charset="-122"/>
            </a:endParaRPr>
          </a:p>
          <a:p>
            <a:pPr marL="0" indent="0" algn="just" defTabSz="266700">
              <a:lnSpc>
                <a:spcPct val="85000"/>
              </a:lnSpc>
              <a:spcBef>
                <a:spcPts val="0"/>
              </a:spcBef>
              <a:spcAft>
                <a:spcPts val="0"/>
              </a:spcAft>
            </a:pPr>
            <a:r>
              <a:rPr lang="en-US" altLang="zh-CN" sz="2400">
                <a:latin typeface="Times New Roman" panose="02020603050405020304"/>
                <a:ea typeface="Times New Roman" panose="02020603050405020304"/>
              </a:rPr>
              <a:t>The line behind me continued to </a:t>
            </a:r>
            <a:r>
              <a:rPr lang="en-US" altLang="zh-CN" sz="2400" b="1" u="sng">
                <a:solidFill>
                  <a:srgbClr val="FF0000"/>
                </a:solidFill>
                <a:latin typeface="Times New Roman" panose="02020603050405020304"/>
                <a:ea typeface="Times New Roman" panose="02020603050405020304"/>
              </a:rPr>
              <a:t>snake </a:t>
            </a:r>
            <a:r>
              <a:rPr lang="en-US" altLang="zh-CN" sz="2400">
                <a:latin typeface="Times New Roman" panose="02020603050405020304"/>
                <a:ea typeface="Times New Roman" panose="02020603050405020304"/>
              </a:rPr>
              <a:t>its way into an aisle.</a:t>
            </a:r>
            <a:r>
              <a:rPr lang="zh-CN" altLang="en-US" sz="2400">
                <a:latin typeface="Times New Roman" panose="02020603050405020304"/>
                <a:ea typeface="华文楷体" panose="02010600040101010101" charset="-122"/>
              </a:rPr>
              <a:t>我身后的队伍继续像蛇一样蜿蜒进入过道。</a:t>
            </a:r>
            <a:endParaRPr lang="zh-CN" altLang="en-US" sz="2400">
              <a:latin typeface="Times New Roman" panose="02020603050405020304"/>
              <a:ea typeface="华文楷体" panose="02010600040101010101" charset="-122"/>
            </a:endParaRPr>
          </a:p>
          <a:p>
            <a:pPr marL="0" indent="0" algn="just" defTabSz="266700">
              <a:lnSpc>
                <a:spcPct val="85000"/>
              </a:lnSpc>
              <a:spcBef>
                <a:spcPts val="0"/>
              </a:spcBef>
              <a:spcAft>
                <a:spcPts val="0"/>
              </a:spcAft>
            </a:pPr>
            <a:r>
              <a:rPr lang="en-US" altLang="zh-CN" sz="2400">
                <a:latin typeface="Times New Roman" panose="02020603050405020304"/>
                <a:ea typeface="华文楷体" panose="02010600040101010101" charset="-122"/>
              </a:rPr>
              <a:t>Her bike stayed level, but mine was </a:t>
            </a:r>
            <a:r>
              <a:rPr lang="en-US" altLang="zh-CN" sz="2400" b="1" u="sng">
                <a:solidFill>
                  <a:srgbClr val="FF0000"/>
                </a:solidFill>
                <a:latin typeface="Times New Roman" panose="02020603050405020304"/>
                <a:ea typeface="华文楷体" panose="02010600040101010101" charset="-122"/>
              </a:rPr>
              <a:t>snaking</a:t>
            </a:r>
            <a:r>
              <a:rPr lang="en-US" altLang="zh-CN" sz="2400">
                <a:latin typeface="Times New Roman" panose="02020603050405020304"/>
                <a:ea typeface="华文楷体" panose="02010600040101010101" charset="-122"/>
              </a:rPr>
              <a:t> all over the place</a:t>
            </a:r>
            <a:r>
              <a:rPr lang="en-US" altLang="zh-CN" sz="2400">
                <a:latin typeface="Times New Roman" panose="02020603050405020304"/>
                <a:ea typeface="Times New Roman" panose="02020603050405020304"/>
              </a:rPr>
              <a:t>.</a:t>
            </a:r>
            <a:r>
              <a:rPr lang="zh-CN" altLang="en-US" sz="2400">
                <a:latin typeface="Times New Roman" panose="02020603050405020304"/>
                <a:ea typeface="华文楷体" panose="02010600040101010101" charset="-122"/>
              </a:rPr>
              <a:t>她的自行车保持水平，而我的自行车却弯弯曲曲地乱转</a:t>
            </a:r>
            <a:endParaRPr lang="zh-CN" altLang="en-US" sz="2400">
              <a:latin typeface="Times New Roman" panose="02020603050405020304"/>
              <a:ea typeface="华文楷体" panose="02010600040101010101" charset="-122"/>
            </a:endParaRPr>
          </a:p>
          <a:p>
            <a:pPr marL="0" indent="0" algn="just" defTabSz="266700">
              <a:lnSpc>
                <a:spcPct val="85000"/>
              </a:lnSpc>
              <a:spcBef>
                <a:spcPts val="0"/>
              </a:spcBef>
              <a:spcAft>
                <a:spcPts val="0"/>
              </a:spcAft>
            </a:pPr>
            <a:r>
              <a:rPr lang="en-US" altLang="zh-CN" sz="2400">
                <a:highlight>
                  <a:srgbClr val="FFFF00"/>
                </a:highlight>
                <a:latin typeface="Times New Roman" panose="02020603050405020304"/>
                <a:ea typeface="华文楷体" panose="02010600040101010101" charset="-122"/>
              </a:rPr>
              <a:t>15.</a:t>
            </a:r>
            <a:r>
              <a:rPr lang="en-US" altLang="zh-CN" sz="2400">
                <a:highlight>
                  <a:srgbClr val="FFFF00"/>
                </a:highlight>
                <a:latin typeface="Times New Roman" panose="02020603050405020304"/>
                <a:ea typeface="Times New Roman" panose="02020603050405020304"/>
              </a:rPr>
              <a:t>bond  v.</a:t>
            </a:r>
            <a:r>
              <a:rPr lang="zh-CN" altLang="en-US" sz="2400">
                <a:highlight>
                  <a:srgbClr val="FFFF00"/>
                </a:highlight>
                <a:latin typeface="Times New Roman" panose="02020603050405020304"/>
                <a:ea typeface="华文楷体" panose="02010600040101010101" charset="-122"/>
              </a:rPr>
              <a:t>建立联系</a:t>
            </a:r>
            <a:endParaRPr lang="zh-CN" altLang="en-US" sz="2400">
              <a:highlight>
                <a:srgbClr val="FFFF00"/>
              </a:highlight>
              <a:latin typeface="Times New Roman" panose="02020603050405020304"/>
              <a:ea typeface="华文楷体" panose="02010600040101010101" charset="-122"/>
            </a:endParaRPr>
          </a:p>
          <a:p>
            <a:pPr marL="0" indent="0" algn="just" defTabSz="266700">
              <a:lnSpc>
                <a:spcPct val="85000"/>
              </a:lnSpc>
              <a:spcBef>
                <a:spcPts val="0"/>
              </a:spcBef>
              <a:spcAft>
                <a:spcPts val="0"/>
              </a:spcAft>
            </a:pPr>
            <a:r>
              <a:rPr lang="en-US" altLang="zh-CN" sz="2400" b="0">
                <a:latin typeface="Times New Roman" panose="02020603050405020304"/>
                <a:ea typeface="华文楷体" panose="02010600040101010101" charset="-122"/>
              </a:rPr>
              <a:t> </a:t>
            </a:r>
            <a:r>
              <a:rPr lang="en-US" altLang="zh-CN" sz="2400" b="0">
                <a:latin typeface="Times New Roman" panose="02020603050405020304"/>
                <a:ea typeface="Times New Roman" panose="02020603050405020304"/>
              </a:rPr>
              <a:t>My willingness to be more open allowed me to </a:t>
            </a:r>
            <a:r>
              <a:rPr lang="en-US" altLang="zh-CN" sz="2400" b="1" u="sng">
                <a:solidFill>
                  <a:srgbClr val="FF0000"/>
                </a:solidFill>
                <a:latin typeface="Times New Roman" panose="02020603050405020304"/>
                <a:ea typeface="Times New Roman" panose="02020603050405020304"/>
              </a:rPr>
              <a:t>bond </a:t>
            </a:r>
            <a:r>
              <a:rPr lang="en-US" altLang="zh-CN" sz="2400" b="0">
                <a:latin typeface="Times New Roman" panose="02020603050405020304"/>
                <a:ea typeface="Times New Roman" panose="02020603050405020304"/>
              </a:rPr>
              <a:t>with another student I met on my course.</a:t>
            </a:r>
            <a:r>
              <a:rPr lang="zh-CN" altLang="en-US" sz="2400">
                <a:latin typeface="Times New Roman" panose="02020603050405020304"/>
                <a:ea typeface="华文楷体" panose="02010600040101010101" charset="-122"/>
              </a:rPr>
              <a:t>我愿意更加开放，这让我和我在课程上遇到的另一个学生建立了联系。</a:t>
            </a:r>
            <a:endParaRPr lang="zh-CN" altLang="en-US" sz="2400">
              <a:latin typeface="Times New Roman" panose="02020603050405020304"/>
              <a:ea typeface="华文楷体" panose="02010600040101010101" charset="-122"/>
            </a:endParaRPr>
          </a:p>
          <a:p>
            <a:pPr marL="0" indent="0" algn="just" defTabSz="266700">
              <a:lnSpc>
                <a:spcPct val="85000"/>
              </a:lnSpc>
              <a:spcBef>
                <a:spcPts val="0"/>
              </a:spcBef>
              <a:spcAft>
                <a:spcPts val="0"/>
              </a:spcAft>
            </a:pPr>
            <a:r>
              <a:rPr lang="en-US" altLang="zh-CN" sz="2400">
                <a:highlight>
                  <a:srgbClr val="FFFF00"/>
                </a:highlight>
                <a:latin typeface="Times New Roman" panose="02020603050405020304"/>
                <a:ea typeface="华文楷体" panose="02010600040101010101" charset="-122"/>
              </a:rPr>
              <a:t>16.</a:t>
            </a:r>
            <a:r>
              <a:rPr lang="en-US" altLang="zh-CN" sz="2400">
                <a:highlight>
                  <a:srgbClr val="FFFF00"/>
                </a:highlight>
                <a:latin typeface="Times New Roman" panose="02020603050405020304"/>
                <a:ea typeface="Times New Roman" panose="02020603050405020304"/>
              </a:rPr>
              <a:t>escape v. </a:t>
            </a:r>
            <a:r>
              <a:rPr lang="zh-CN" altLang="en-US" sz="2400">
                <a:highlight>
                  <a:srgbClr val="FFFF00"/>
                </a:highlight>
                <a:latin typeface="Times New Roman" panose="02020603050405020304"/>
                <a:ea typeface="华文楷体" panose="02010600040101010101" charset="-122"/>
              </a:rPr>
              <a:t>被忘掉；被忽视；未被注意</a:t>
            </a:r>
            <a:endParaRPr lang="zh-CN" altLang="en-US" sz="2400">
              <a:highlight>
                <a:srgbClr val="FFFF00"/>
              </a:highlight>
              <a:latin typeface="Times New Roman" panose="02020603050405020304"/>
              <a:ea typeface="华文楷体" panose="02010600040101010101" charset="-122"/>
            </a:endParaRPr>
          </a:p>
          <a:p>
            <a:pPr marL="0" indent="0" algn="l" defTabSz="266700">
              <a:lnSpc>
                <a:spcPct val="85000"/>
              </a:lnSpc>
              <a:spcBef>
                <a:spcPts val="0"/>
              </a:spcBef>
              <a:spcAft>
                <a:spcPts val="0"/>
              </a:spcAft>
            </a:pPr>
            <a:r>
              <a:rPr lang="en-US" altLang="zh-CN" sz="2400" b="0">
                <a:latin typeface="Times New Roman" panose="02020603050405020304"/>
                <a:ea typeface="Times New Roman" panose="02020603050405020304"/>
              </a:rPr>
              <a:t>H</a:t>
            </a:r>
            <a:r>
              <a:rPr lang="en-US" altLang="zh-CN" sz="2400" b="0">
                <a:latin typeface="Times New Roman" panose="02020603050405020304"/>
                <a:ea typeface="华文楷体" panose="02010600040101010101" charset="-122"/>
              </a:rPr>
              <a:t>e has shown an exceptional talent for noticing details that </a:t>
            </a:r>
            <a:r>
              <a:rPr lang="en-US" altLang="zh-CN" sz="2400" b="1" u="sng">
                <a:solidFill>
                  <a:srgbClr val="FF0000"/>
                </a:solidFill>
                <a:latin typeface="Times New Roman" panose="02020603050405020304"/>
                <a:ea typeface="Times New Roman" panose="02020603050405020304"/>
              </a:rPr>
              <a:t>escape</a:t>
            </a:r>
            <a:r>
              <a:rPr lang="en-US" altLang="zh-CN" sz="2400" b="0">
                <a:latin typeface="Times New Roman" panose="02020603050405020304"/>
                <a:ea typeface="华文楷体" panose="02010600040101010101" charset="-122"/>
              </a:rPr>
              <a:t> others. </a:t>
            </a:r>
            <a:r>
              <a:rPr lang="zh-CN" altLang="en-US" sz="2400">
                <a:latin typeface="Times New Roman" panose="02020603050405020304"/>
                <a:ea typeface="华文楷体" panose="02010600040101010101" charset="-122"/>
              </a:rPr>
              <a:t>他在注意别人没有注意到的细节方面表现出了非凡的才能。</a:t>
            </a:r>
            <a:endParaRPr lang="zh-CN" altLang="en-US" sz="2400">
              <a:latin typeface="Times New Roman" panose="02020603050405020304"/>
              <a:ea typeface="华文楷体" panose="02010600040101010101" charset="-122"/>
            </a:endParaRPr>
          </a:p>
          <a:p>
            <a:pPr marL="0" indent="0" algn="just" defTabSz="266700">
              <a:lnSpc>
                <a:spcPct val="85000"/>
              </a:lnSpc>
              <a:spcBef>
                <a:spcPts val="0"/>
              </a:spcBef>
              <a:spcAft>
                <a:spcPts val="0"/>
              </a:spcAft>
            </a:pPr>
            <a:r>
              <a:rPr lang="en-US" altLang="zh-CN" sz="2400">
                <a:highlight>
                  <a:srgbClr val="FFFF00"/>
                </a:highlight>
                <a:latin typeface="Times New Roman" panose="02020603050405020304"/>
                <a:ea typeface="Times New Roman" panose="02020603050405020304"/>
              </a:rPr>
              <a:t>17.weave v.</a:t>
            </a:r>
            <a:r>
              <a:rPr lang="zh-CN" altLang="en-US" sz="2400">
                <a:highlight>
                  <a:srgbClr val="FFFF00"/>
                </a:highlight>
                <a:latin typeface="Times New Roman" panose="02020603050405020304"/>
                <a:ea typeface="华文楷体" panose="02010600040101010101" charset="-122"/>
              </a:rPr>
              <a:t>（</a:t>
            </a:r>
            <a:r>
              <a:rPr lang="en-US" altLang="zh-CN" sz="2400">
                <a:highlight>
                  <a:srgbClr val="FFFF00"/>
                </a:highlight>
                <a:latin typeface="Times New Roman" panose="02020603050405020304"/>
                <a:ea typeface="Times New Roman" panose="02020603050405020304"/>
              </a:rPr>
              <a:t>weaved </a:t>
            </a:r>
            <a:r>
              <a:rPr lang="zh-CN" altLang="en-US" sz="2400">
                <a:highlight>
                  <a:srgbClr val="FFFF00"/>
                </a:highlight>
                <a:latin typeface="Times New Roman" panose="02020603050405020304"/>
                <a:ea typeface="华文楷体" panose="02010600040101010101" charset="-122"/>
              </a:rPr>
              <a:t>或 </a:t>
            </a:r>
            <a:r>
              <a:rPr lang="en-US" altLang="zh-CN" sz="2400">
                <a:highlight>
                  <a:srgbClr val="FFFF00"/>
                </a:highlight>
                <a:latin typeface="Times New Roman" panose="02020603050405020304"/>
                <a:ea typeface="Times New Roman" panose="02020603050405020304"/>
              </a:rPr>
              <a:t>move woven</a:t>
            </a:r>
            <a:r>
              <a:rPr lang="zh-CN" altLang="en-US" sz="2400">
                <a:highlight>
                  <a:srgbClr val="FFFF00"/>
                </a:highlight>
                <a:latin typeface="Times New Roman" panose="02020603050405020304"/>
                <a:ea typeface="华文楷体" panose="02010600040101010101" charset="-122"/>
              </a:rPr>
              <a:t>）</a:t>
            </a:r>
            <a:r>
              <a:rPr lang="en-US" altLang="zh-CN" sz="2400">
                <a:highlight>
                  <a:srgbClr val="FFFF00"/>
                </a:highlight>
                <a:latin typeface="Times New Roman" panose="02020603050405020304"/>
                <a:ea typeface="Times New Roman" panose="02020603050405020304"/>
              </a:rPr>
              <a:t>1. </a:t>
            </a:r>
            <a:r>
              <a:rPr lang="zh-CN" altLang="en-US" sz="2400">
                <a:highlight>
                  <a:srgbClr val="FFFF00"/>
                </a:highlight>
                <a:latin typeface="Times New Roman" panose="02020603050405020304"/>
                <a:ea typeface="华文楷体" panose="02010600040101010101" charset="-122"/>
              </a:rPr>
              <a:t>蜿蜒行进 </a:t>
            </a:r>
            <a:r>
              <a:rPr lang="en-US" altLang="zh-CN" sz="2400">
                <a:highlight>
                  <a:srgbClr val="FFFF00"/>
                </a:highlight>
                <a:latin typeface="Times New Roman" panose="02020603050405020304"/>
                <a:ea typeface="Times New Roman" panose="02020603050405020304"/>
              </a:rPr>
              <a:t>2. </a:t>
            </a:r>
            <a:r>
              <a:rPr lang="zh-CN" altLang="en-US" sz="2400">
                <a:highlight>
                  <a:srgbClr val="FFFF00"/>
                </a:highlight>
                <a:latin typeface="Times New Roman" panose="02020603050405020304"/>
                <a:ea typeface="华文楷体" panose="02010600040101010101" charset="-122"/>
              </a:rPr>
              <a:t>交织</a:t>
            </a:r>
            <a:endParaRPr lang="zh-CN" altLang="en-US" sz="2400">
              <a:highlight>
                <a:srgbClr val="FFFF00"/>
              </a:highlight>
              <a:latin typeface="Times New Roman" panose="02020603050405020304"/>
              <a:ea typeface="华文楷体" panose="02010600040101010101" charset="-122"/>
            </a:endParaRPr>
          </a:p>
          <a:p>
            <a:pPr marL="0" indent="0" algn="just" defTabSz="266700">
              <a:lnSpc>
                <a:spcPct val="85000"/>
              </a:lnSpc>
              <a:spcBef>
                <a:spcPts val="0"/>
              </a:spcBef>
              <a:spcAft>
                <a:spcPts val="0"/>
              </a:spcAft>
            </a:pPr>
            <a:r>
              <a:rPr lang="en-US" altLang="zh-CN" sz="2400" b="0">
                <a:latin typeface="Times New Roman" panose="02020603050405020304"/>
                <a:ea typeface="Times New Roman" panose="02020603050405020304"/>
              </a:rPr>
              <a:t>The man </a:t>
            </a:r>
            <a:r>
              <a:rPr lang="en-US" altLang="zh-CN" sz="2400" b="1" u="sng">
                <a:solidFill>
                  <a:srgbClr val="FF0000"/>
                </a:solidFill>
                <a:latin typeface="Times New Roman" panose="02020603050405020304"/>
                <a:ea typeface="Times New Roman" panose="02020603050405020304"/>
              </a:rPr>
              <a:t>weaved </a:t>
            </a:r>
            <a:r>
              <a:rPr lang="en-US" altLang="zh-CN" sz="2400" b="0">
                <a:latin typeface="Times New Roman" panose="02020603050405020304"/>
                <a:ea typeface="Times New Roman" panose="02020603050405020304"/>
              </a:rPr>
              <a:t>his way through the crowded market, searching for the perfect gift for his mother.</a:t>
            </a:r>
            <a:r>
              <a:rPr lang="zh-CN" altLang="en-US" sz="2400" i="0">
                <a:solidFill>
                  <a:srgbClr val="2A2B2E"/>
                </a:solidFill>
                <a:latin typeface="Times New Roman" panose="02020603050405020304"/>
                <a:ea typeface="华文楷体" panose="02010600040101010101" charset="-122"/>
              </a:rPr>
              <a:t>这个男人穿过拥挤的市场，为他的母亲寻找最完美的礼物。</a:t>
            </a:r>
            <a:endParaRPr lang="zh-CN" altLang="en-US" sz="2400" i="0">
              <a:solidFill>
                <a:srgbClr val="2A2B2E"/>
              </a:solidFill>
              <a:latin typeface="Times New Roman" panose="02020603050405020304"/>
              <a:ea typeface="华文楷体" panose="02010600040101010101" charset="-122"/>
            </a:endParaRPr>
          </a:p>
          <a:p>
            <a:pPr marL="0" indent="0" algn="just" defTabSz="266700">
              <a:lnSpc>
                <a:spcPct val="85000"/>
              </a:lnSpc>
              <a:spcBef>
                <a:spcPts val="0"/>
              </a:spcBef>
              <a:spcAft>
                <a:spcPts val="0"/>
              </a:spcAft>
            </a:pPr>
            <a:r>
              <a:rPr lang="en-US" altLang="zh-CN" sz="2400" b="0">
                <a:latin typeface="Times New Roman" panose="02020603050405020304"/>
                <a:ea typeface="Times New Roman" panose="02020603050405020304"/>
              </a:rPr>
              <a:t>The sun began to </a:t>
            </a:r>
            <a:r>
              <a:rPr lang="en-US" altLang="zh-CN" sz="2400" b="1" u="sng">
                <a:solidFill>
                  <a:srgbClr val="FF0000"/>
                </a:solidFill>
                <a:latin typeface="Times New Roman" panose="02020603050405020304"/>
                <a:ea typeface="Times New Roman" panose="02020603050405020304"/>
              </a:rPr>
              <a:t>weave </a:t>
            </a:r>
            <a:r>
              <a:rPr lang="en-US" altLang="zh-CN" sz="2400">
                <a:latin typeface="Times New Roman" panose="02020603050405020304"/>
                <a:ea typeface="Times New Roman" panose="02020603050405020304"/>
              </a:rPr>
              <a:t>i</a:t>
            </a:r>
            <a:r>
              <a:rPr lang="en-US" altLang="zh-CN" sz="2400" b="0">
                <a:latin typeface="Times New Roman" panose="02020603050405020304"/>
                <a:ea typeface="Times New Roman" panose="02020603050405020304"/>
              </a:rPr>
              <a:t>ts golden threads through the trees.</a:t>
            </a:r>
            <a:r>
              <a:rPr lang="zh-CN" altLang="en-US" sz="2400" i="0">
                <a:solidFill>
                  <a:srgbClr val="2A2B2E"/>
                </a:solidFill>
                <a:latin typeface="Times New Roman" panose="02020603050405020304"/>
                <a:ea typeface="华文楷体" panose="02010600040101010101" charset="-122"/>
              </a:rPr>
              <a:t>太阳开始在树林间编织金色的丝线。</a:t>
            </a:r>
            <a:endParaRPr lang="zh-CN" altLang="en-US" sz="2400" i="0">
              <a:solidFill>
                <a:srgbClr val="2A2B2E"/>
              </a:solidFill>
              <a:latin typeface="Times New Roman" panose="02020603050405020304"/>
              <a:ea typeface="华文楷体" panose="02010600040101010101" charset="-122"/>
            </a:endParaRPr>
          </a:p>
          <a:p>
            <a:pPr marL="0" indent="0" algn="just" defTabSz="266700">
              <a:lnSpc>
                <a:spcPct val="85000"/>
              </a:lnSpc>
              <a:spcBef>
                <a:spcPts val="0"/>
              </a:spcBef>
              <a:spcAft>
                <a:spcPts val="0"/>
              </a:spcAft>
            </a:pPr>
            <a:r>
              <a:rPr lang="en-US" altLang="zh-CN" sz="2400">
                <a:highlight>
                  <a:srgbClr val="FFFF00"/>
                </a:highlight>
                <a:latin typeface="Times New Roman" panose="02020603050405020304"/>
                <a:ea typeface="Times New Roman" panose="02020603050405020304"/>
              </a:rPr>
              <a:t>18.anchor v.</a:t>
            </a:r>
            <a:r>
              <a:rPr lang="zh-CN" altLang="en-US" sz="2400">
                <a:highlight>
                  <a:srgbClr val="FFFF00"/>
                </a:highlight>
                <a:latin typeface="Times New Roman" panose="02020603050405020304"/>
                <a:ea typeface="华文楷体" panose="02010600040101010101" charset="-122"/>
              </a:rPr>
              <a:t>固定</a:t>
            </a:r>
            <a:endParaRPr lang="zh-CN" altLang="en-US" sz="2400">
              <a:highlight>
                <a:srgbClr val="FFFF00"/>
              </a:highlight>
              <a:latin typeface="Times New Roman" panose="02020603050405020304"/>
              <a:ea typeface="华文楷体" panose="02010600040101010101" charset="-122"/>
            </a:endParaRPr>
          </a:p>
          <a:p>
            <a:pPr marL="0" indent="0" algn="just" defTabSz="266700">
              <a:lnSpc>
                <a:spcPct val="85000"/>
              </a:lnSpc>
              <a:spcBef>
                <a:spcPts val="0"/>
              </a:spcBef>
              <a:spcAft>
                <a:spcPts val="0"/>
              </a:spcAft>
            </a:pPr>
            <a:r>
              <a:rPr lang="en-US" altLang="zh-CN" sz="2400" b="0">
                <a:latin typeface="Times New Roman" panose="02020603050405020304"/>
                <a:ea typeface="华文楷体" panose="02010600040101010101" charset="-122"/>
              </a:rPr>
              <a:t>Fear </a:t>
            </a:r>
            <a:r>
              <a:rPr lang="en-US" altLang="zh-CN" sz="2400" b="1" u="sng">
                <a:solidFill>
                  <a:srgbClr val="FF0000"/>
                </a:solidFill>
                <a:latin typeface="Times New Roman" panose="02020603050405020304"/>
                <a:ea typeface="Times New Roman" panose="02020603050405020304"/>
              </a:rPr>
              <a:t>anchored </a:t>
            </a:r>
            <a:r>
              <a:rPr lang="en-US" altLang="zh-CN" sz="2400" b="0">
                <a:latin typeface="Times New Roman" panose="02020603050405020304"/>
                <a:ea typeface="华文楷体" panose="02010600040101010101" charset="-122"/>
              </a:rPr>
              <a:t>his feet to the ground.</a:t>
            </a:r>
            <a:r>
              <a:rPr lang="zh-CN" altLang="en-US" sz="2400" b="0">
                <a:latin typeface="Times New Roman" panose="02020603050405020304"/>
                <a:ea typeface="华文楷体" panose="02010600040101010101" charset="-122"/>
              </a:rPr>
              <a:t>恐惧使他的双脚僵在地上。</a:t>
            </a:r>
            <a:endParaRPr lang="zh-CN" altLang="en-US" sz="2400" b="0">
              <a:latin typeface="Times New Roman" panose="02020603050405020304"/>
              <a:ea typeface="华文楷体" panose="02010600040101010101" charset="-122"/>
            </a:endParaRPr>
          </a:p>
          <a:p>
            <a:pPr marL="0" indent="0" algn="just" defTabSz="266700">
              <a:lnSpc>
                <a:spcPct val="85000"/>
              </a:lnSpc>
              <a:spcBef>
                <a:spcPts val="0"/>
              </a:spcBef>
              <a:spcAft>
                <a:spcPts val="0"/>
              </a:spcAft>
            </a:pPr>
            <a:r>
              <a:rPr lang="en-US" altLang="zh-CN" sz="2400" b="0">
                <a:latin typeface="Times New Roman" panose="02020603050405020304"/>
                <a:ea typeface="华文楷体" panose="02010600040101010101" charset="-122"/>
              </a:rPr>
              <a:t>Amidst the chaos of the storm, his father’s calm voice </a:t>
            </a:r>
            <a:r>
              <a:rPr lang="en-US" altLang="zh-CN" sz="2400" b="1" u="sng">
                <a:solidFill>
                  <a:srgbClr val="FF0000"/>
                </a:solidFill>
                <a:latin typeface="Times New Roman" panose="02020603050405020304"/>
                <a:ea typeface="Times New Roman" panose="02020603050405020304"/>
              </a:rPr>
              <a:t>anchored</a:t>
            </a:r>
            <a:r>
              <a:rPr lang="en-US" altLang="zh-CN" sz="2400" b="0">
                <a:latin typeface="Times New Roman" panose="02020603050405020304"/>
                <a:ea typeface="华文楷体" panose="02010600040101010101" charset="-122"/>
              </a:rPr>
              <a:t> him. </a:t>
            </a:r>
            <a:r>
              <a:rPr lang="zh-CN" altLang="en-US" sz="2400" b="0">
                <a:latin typeface="华文楷体" panose="02010600040101010101" charset="-122"/>
                <a:ea typeface="华文楷体" panose="02010600040101010101" charset="-122"/>
              </a:rPr>
              <a:t>让他心安</a:t>
            </a:r>
            <a:endParaRPr lang="zh-CN" altLang="en-US" sz="2400" b="0">
              <a:latin typeface="华文楷体" panose="02010600040101010101" charset="-122"/>
              <a:ea typeface="华文楷体" panose="02010600040101010101" charset="-122"/>
            </a:endParaRPr>
          </a:p>
          <a:p>
            <a:pPr marL="0" indent="0" algn="just" defTabSz="266700">
              <a:lnSpc>
                <a:spcPct val="85000"/>
              </a:lnSpc>
              <a:spcBef>
                <a:spcPts val="0"/>
              </a:spcBef>
              <a:spcAft>
                <a:spcPts val="0"/>
              </a:spcAft>
            </a:pPr>
            <a:endParaRPr lang="zh-CN" altLang="en-US" sz="2400" b="0">
              <a:latin typeface="Times New Roman" panose="02020603050405020304"/>
              <a:ea typeface="华文楷体" panose="02010600040101010101" charset="-122"/>
            </a:endParaRPr>
          </a:p>
        </p:txBody>
      </p:sp>
      <p:pic>
        <p:nvPicPr>
          <p:cNvPr id="5124" name="图片 6" descr="logo横版 png"/>
          <p:cNvPicPr>
            <a:picLocks noChangeAspect="1"/>
          </p:cNvPicPr>
          <p:nvPr userDrawn="1"/>
        </p:nvPicPr>
        <p:blipFill>
          <a:blip r:embed="rId1"/>
          <a:stretch>
            <a:fillRect/>
          </a:stretch>
        </p:blipFill>
        <p:spPr>
          <a:xfrm>
            <a:off x="11477625" y="82550"/>
            <a:ext cx="608013" cy="642938"/>
          </a:xfrm>
          <a:prstGeom prst="rect">
            <a:avLst/>
          </a:prstGeom>
          <a:noFill/>
          <a:ln w="9525">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35" y="0"/>
            <a:ext cx="12192635" cy="6858635"/>
          </a:xfrm>
          <a:prstGeom prst="rect">
            <a:avLst/>
          </a:prstGeom>
          <a:solidFill>
            <a:srgbClr val="5C64F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nvSpPr>
        <p:spPr>
          <a:xfrm>
            <a:off x="231775" y="230505"/>
            <a:ext cx="11755120" cy="6433820"/>
          </a:xfrm>
          <a:prstGeom prst="roundRect">
            <a:avLst>
              <a:gd name="adj" fmla="val 1001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矩形 5"/>
          <p:cNvSpPr/>
          <p:nvPr/>
        </p:nvSpPr>
        <p:spPr>
          <a:xfrm>
            <a:off x="9570720" y="0"/>
            <a:ext cx="2621280" cy="583565"/>
          </a:xfrm>
          <a:prstGeom prst="rect">
            <a:avLst/>
          </a:prstGeom>
          <a:noFill/>
          <a:ln>
            <a:noFill/>
          </a:ln>
        </p:spPr>
        <p:txBody>
          <a:bodyPr wrap="none" rtlCol="0" anchor="t">
            <a:spAutoFit/>
          </a:bodyPr>
          <a:p>
            <a:pPr algn="ctr"/>
            <a:r>
              <a:rPr lang="zh-CN" altLang="en-US" sz="3200" b="1">
                <a:ln w="10160">
                  <a:solidFill>
                    <a:schemeClr val="accent5"/>
                  </a:solidFill>
                  <a:prstDash val="solid"/>
                </a:ln>
                <a:solidFill>
                  <a:srgbClr val="FFFFFF"/>
                </a:solidFill>
                <a:effectLst>
                  <a:glow rad="63500">
                    <a:schemeClr val="accent5">
                      <a:satMod val="175000"/>
                      <a:alpha val="40000"/>
                    </a:schemeClr>
                  </a:glow>
                  <a:outerShdw blurRad="38100" dist="22860" dir="5400000" algn="tl" rotWithShape="0">
                    <a:srgbClr val="000000">
                      <a:alpha val="30000"/>
                    </a:srgbClr>
                  </a:outerShdw>
                </a:effectLst>
              </a:rPr>
              <a:t>续写加分小词</a:t>
            </a:r>
            <a:endParaRPr lang="zh-CN" altLang="en-US" sz="3200" b="1">
              <a:ln w="10160">
                <a:solidFill>
                  <a:schemeClr val="accent5"/>
                </a:solidFill>
                <a:prstDash val="solid"/>
              </a:ln>
              <a:solidFill>
                <a:srgbClr val="FFFFFF"/>
              </a:solidFill>
              <a:effectLst>
                <a:glow rad="63500">
                  <a:schemeClr val="accent5">
                    <a:satMod val="175000"/>
                    <a:alpha val="40000"/>
                  </a:schemeClr>
                </a:glow>
                <a:outerShdw blurRad="38100" dist="22860" dir="5400000" algn="tl" rotWithShape="0">
                  <a:srgbClr val="000000">
                    <a:alpha val="30000"/>
                  </a:srgbClr>
                </a:outerShdw>
              </a:effectLst>
            </a:endParaRPr>
          </a:p>
        </p:txBody>
      </p:sp>
      <p:sp>
        <p:nvSpPr>
          <p:cNvPr id="4" name="文本框 3"/>
          <p:cNvSpPr txBox="1"/>
          <p:nvPr/>
        </p:nvSpPr>
        <p:spPr>
          <a:xfrm>
            <a:off x="375920" y="372110"/>
            <a:ext cx="11365865" cy="6362065"/>
          </a:xfrm>
          <a:prstGeom prst="rect">
            <a:avLst/>
          </a:prstGeom>
        </p:spPr>
        <p:txBody>
          <a:bodyPr wrap="square">
            <a:spAutoFit/>
          </a:bodyPr>
          <a:p>
            <a:pPr marL="0" indent="0" algn="just" defTabSz="266700">
              <a:lnSpc>
                <a:spcPct val="85000"/>
              </a:lnSpc>
              <a:spcBef>
                <a:spcPts val="0"/>
              </a:spcBef>
              <a:spcAft>
                <a:spcPts val="0"/>
              </a:spcAft>
            </a:pPr>
            <a:r>
              <a:rPr lang="en-US" altLang="zh-CN" sz="2400">
                <a:highlight>
                  <a:srgbClr val="FFFF00"/>
                </a:highlight>
                <a:latin typeface="Times New Roman" panose="02020603050405020304"/>
                <a:ea typeface="Times New Roman" panose="02020603050405020304"/>
              </a:rPr>
              <a:t>19.hover v. </a:t>
            </a:r>
            <a:r>
              <a:rPr lang="zh-CN" altLang="en-US" sz="2400">
                <a:highlight>
                  <a:srgbClr val="FFFF00"/>
                </a:highlight>
                <a:latin typeface="Times New Roman" panose="02020603050405020304"/>
                <a:ea typeface="华文楷体" panose="02010600040101010101" charset="-122"/>
              </a:rPr>
              <a:t>盘旋、萦绕、徘徊</a:t>
            </a:r>
            <a:endParaRPr lang="zh-CN" altLang="en-US" sz="2400">
              <a:highlight>
                <a:srgbClr val="FFFF00"/>
              </a:highlight>
              <a:latin typeface="Times New Roman" panose="02020603050405020304"/>
              <a:ea typeface="华文楷体" panose="02010600040101010101" charset="-122"/>
            </a:endParaRPr>
          </a:p>
          <a:p>
            <a:pPr marL="0" indent="0" algn="l" defTabSz="266700">
              <a:lnSpc>
                <a:spcPct val="85000"/>
              </a:lnSpc>
              <a:spcBef>
                <a:spcPts val="0"/>
              </a:spcBef>
              <a:spcAft>
                <a:spcPts val="0"/>
              </a:spcAft>
            </a:pPr>
            <a:r>
              <a:rPr lang="en-US" altLang="zh-CN" sz="2400" b="0">
                <a:latin typeface="Times New Roman" panose="02020603050405020304"/>
                <a:ea typeface="Times New Roman" panose="02020603050405020304"/>
              </a:rPr>
              <a:t>A sense of fear </a:t>
            </a:r>
            <a:r>
              <a:rPr lang="en-US" altLang="zh-CN" sz="2400" b="1" u="sng">
                <a:solidFill>
                  <a:srgbClr val="FF0000"/>
                </a:solidFill>
                <a:latin typeface="Times New Roman" panose="02020603050405020304"/>
                <a:ea typeface="Times New Roman" panose="02020603050405020304"/>
              </a:rPr>
              <a:t>hovered</a:t>
            </a:r>
            <a:r>
              <a:rPr lang="en-US" altLang="zh-CN" sz="2400" b="0">
                <a:latin typeface="Times New Roman" panose="02020603050405020304"/>
                <a:ea typeface="华文楷体" panose="02010600040101010101" charset="-122"/>
              </a:rPr>
              <a:t> </a:t>
            </a:r>
            <a:r>
              <a:rPr lang="en-US" altLang="zh-CN" sz="2400" b="0">
                <a:latin typeface="Times New Roman" panose="02020603050405020304"/>
                <a:ea typeface="Times New Roman" panose="02020603050405020304"/>
              </a:rPr>
              <a:t>in his heart.</a:t>
            </a:r>
            <a:r>
              <a:rPr lang="zh-CN" altLang="en-US" sz="2400" b="0">
                <a:latin typeface="Times New Roman" panose="02020603050405020304"/>
                <a:ea typeface="华文楷体" panose="02010600040101010101" charset="-122"/>
              </a:rPr>
              <a:t>一种恐惧感在他心中盘旋。</a:t>
            </a:r>
            <a:endParaRPr lang="zh-CN" altLang="en-US" sz="2400" b="0">
              <a:latin typeface="Times New Roman" panose="02020603050405020304"/>
              <a:ea typeface="华文楷体" panose="02010600040101010101" charset="-122"/>
            </a:endParaRPr>
          </a:p>
          <a:p>
            <a:pPr marL="0" indent="0" algn="just" defTabSz="266700">
              <a:lnSpc>
                <a:spcPct val="85000"/>
              </a:lnSpc>
              <a:spcBef>
                <a:spcPts val="0"/>
              </a:spcBef>
              <a:spcAft>
                <a:spcPts val="0"/>
              </a:spcAft>
            </a:pPr>
            <a:r>
              <a:rPr lang="en-US" altLang="zh-CN" sz="2400" b="0">
                <a:latin typeface="Times New Roman" panose="02020603050405020304"/>
                <a:ea typeface="Times New Roman" panose="02020603050405020304"/>
              </a:rPr>
              <a:t>His gaze </a:t>
            </a:r>
            <a:r>
              <a:rPr lang="en-US" altLang="zh-CN" sz="2400" b="1" u="sng">
                <a:solidFill>
                  <a:srgbClr val="FF0000"/>
                </a:solidFill>
                <a:latin typeface="Times New Roman" panose="02020603050405020304"/>
                <a:ea typeface="Times New Roman" panose="02020603050405020304"/>
              </a:rPr>
              <a:t>hovered </a:t>
            </a:r>
            <a:r>
              <a:rPr lang="en-US" altLang="zh-CN" sz="2400" b="0">
                <a:latin typeface="Times New Roman" panose="02020603050405020304"/>
                <a:ea typeface="Times New Roman" panose="02020603050405020304"/>
              </a:rPr>
              <a:t>on the broken vase, filled with regret.</a:t>
            </a:r>
            <a:r>
              <a:rPr lang="zh-CN" altLang="en-US" sz="2400" b="0">
                <a:latin typeface="Times New Roman" panose="02020603050405020304"/>
                <a:ea typeface="华文楷体" panose="02010600040101010101" charset="-122"/>
              </a:rPr>
              <a:t>他的目光停留在破碎的花瓶上，心中满是悔恨。</a:t>
            </a:r>
            <a:endParaRPr lang="zh-CN" altLang="en-US" sz="2400" b="0">
              <a:latin typeface="Times New Roman" panose="02020603050405020304"/>
              <a:ea typeface="华文楷体" panose="02010600040101010101" charset="-122"/>
            </a:endParaRPr>
          </a:p>
          <a:p>
            <a:pPr marL="0" indent="0" algn="just" defTabSz="266700">
              <a:lnSpc>
                <a:spcPct val="85000"/>
              </a:lnSpc>
              <a:spcBef>
                <a:spcPts val="0"/>
              </a:spcBef>
              <a:spcAft>
                <a:spcPts val="0"/>
              </a:spcAft>
              <a:buFont typeface="Times New Roman" panose="02020603050405020304"/>
              <a:buAutoNum type="arabicPeriod" startAt="20"/>
              <a:tabLst>
                <a:tab pos="198120" algn="l"/>
              </a:tabLst>
            </a:pPr>
            <a:r>
              <a:rPr lang="en-US" altLang="zh-CN" sz="2400">
                <a:highlight>
                  <a:srgbClr val="FFFF00"/>
                </a:highlight>
                <a:latin typeface="Times New Roman" panose="02020603050405020304"/>
                <a:ea typeface="Times New Roman" panose="02020603050405020304"/>
              </a:rPr>
              <a:t>tiptoe  v.</a:t>
            </a:r>
            <a:r>
              <a:rPr lang="zh-CN" altLang="en-US" sz="2400">
                <a:highlight>
                  <a:srgbClr val="FFFF00"/>
                </a:highlight>
                <a:latin typeface="Times New Roman" panose="02020603050405020304"/>
                <a:ea typeface="华文楷体" panose="02010600040101010101" charset="-122"/>
              </a:rPr>
              <a:t>蹑手蹑脚地走（</a:t>
            </a:r>
            <a:r>
              <a:rPr lang="en-US" altLang="zh-CN" sz="2400">
                <a:highlight>
                  <a:srgbClr val="FFFF00"/>
                </a:highlight>
                <a:latin typeface="Times New Roman" panose="02020603050405020304"/>
                <a:ea typeface="Times New Roman" panose="02020603050405020304"/>
              </a:rPr>
              <a:t>=sneaked/crept</a:t>
            </a:r>
            <a:r>
              <a:rPr lang="zh-CN" altLang="en-US" sz="2400">
                <a:highlight>
                  <a:srgbClr val="FFFF00"/>
                </a:highlight>
                <a:latin typeface="Times New Roman" panose="02020603050405020304"/>
                <a:ea typeface="华文楷体" panose="02010600040101010101" charset="-122"/>
              </a:rPr>
              <a:t>）</a:t>
            </a:r>
            <a:endParaRPr lang="zh-CN" altLang="en-US" sz="2400">
              <a:highlight>
                <a:srgbClr val="FFFF00"/>
              </a:highlight>
              <a:latin typeface="Times New Roman" panose="02020603050405020304"/>
              <a:ea typeface="华文楷体" panose="02010600040101010101" charset="-122"/>
            </a:endParaRPr>
          </a:p>
          <a:p>
            <a:pPr marL="0" indent="0" algn="just" defTabSz="266700">
              <a:lnSpc>
                <a:spcPct val="85000"/>
              </a:lnSpc>
              <a:spcBef>
                <a:spcPts val="0"/>
              </a:spcBef>
              <a:spcAft>
                <a:spcPts val="0"/>
              </a:spcAft>
            </a:pPr>
            <a:r>
              <a:rPr lang="en-US" altLang="zh-CN" sz="2400" b="0">
                <a:latin typeface="Times New Roman" panose="02020603050405020304"/>
                <a:ea typeface="Times New Roman" panose="02020603050405020304"/>
              </a:rPr>
              <a:t>He </a:t>
            </a:r>
            <a:r>
              <a:rPr lang="en-US" altLang="zh-CN" sz="2400" b="1" u="sng">
                <a:solidFill>
                  <a:srgbClr val="FF0000"/>
                </a:solidFill>
                <a:latin typeface="Times New Roman" panose="02020603050405020304"/>
                <a:ea typeface="Times New Roman" panose="02020603050405020304"/>
              </a:rPr>
              <a:t>tiptoed</a:t>
            </a:r>
            <a:r>
              <a:rPr lang="en-US" altLang="zh-CN" sz="2400" b="0">
                <a:latin typeface="Times New Roman" panose="02020603050405020304"/>
                <a:ea typeface="华文楷体" panose="02010600040101010101" charset="-122"/>
              </a:rPr>
              <a:t> </a:t>
            </a:r>
            <a:r>
              <a:rPr lang="en-US" altLang="zh-CN" sz="2400" b="0">
                <a:latin typeface="Times New Roman" panose="02020603050405020304"/>
                <a:ea typeface="Times New Roman" panose="02020603050405020304"/>
              </a:rPr>
              <a:t>past the door, holding his breath.</a:t>
            </a:r>
            <a:r>
              <a:rPr lang="zh-CN" altLang="en-US" sz="2400" b="0">
                <a:latin typeface="Times New Roman" panose="02020603050405020304"/>
                <a:ea typeface="华文楷体" panose="02010600040101010101" charset="-122"/>
              </a:rPr>
              <a:t>他屏住呼吸，蹑手蹑脚地从门边走过。</a:t>
            </a:r>
            <a:endParaRPr lang="zh-CN" altLang="en-US" sz="2400" b="0">
              <a:latin typeface="Times New Roman" panose="02020603050405020304"/>
              <a:ea typeface="华文楷体" panose="02010600040101010101" charset="-122"/>
            </a:endParaRPr>
          </a:p>
          <a:p>
            <a:pPr marL="0" indent="0" algn="just" defTabSz="266700">
              <a:lnSpc>
                <a:spcPct val="85000"/>
              </a:lnSpc>
              <a:spcBef>
                <a:spcPts val="0"/>
              </a:spcBef>
              <a:spcAft>
                <a:spcPts val="0"/>
              </a:spcAft>
            </a:pPr>
            <a:r>
              <a:rPr lang="en-US" altLang="zh-CN" sz="2400" b="0">
                <a:highlight>
                  <a:srgbClr val="FFFF00"/>
                </a:highlight>
                <a:latin typeface="Times New Roman" panose="02020603050405020304"/>
                <a:ea typeface="Times New Roman" panose="02020603050405020304"/>
              </a:rPr>
              <a:t>21.floor v.</a:t>
            </a:r>
            <a:r>
              <a:rPr lang="zh-CN" altLang="en-US" sz="2400" b="0">
                <a:highlight>
                  <a:srgbClr val="FFFF00"/>
                </a:highlight>
                <a:latin typeface="Times New Roman" panose="02020603050405020304"/>
                <a:ea typeface="华文楷体" panose="02010600040101010101" charset="-122"/>
              </a:rPr>
              <a:t>使惊呆、使不知所措</a:t>
            </a:r>
            <a:endParaRPr lang="zh-CN" altLang="en-US" sz="2400" b="0">
              <a:highlight>
                <a:srgbClr val="FFFF00"/>
              </a:highlight>
              <a:latin typeface="Times New Roman" panose="02020603050405020304"/>
              <a:ea typeface="华文楷体" panose="02010600040101010101" charset="-122"/>
            </a:endParaRPr>
          </a:p>
          <a:p>
            <a:pPr marL="0" indent="0" algn="just" defTabSz="266700">
              <a:lnSpc>
                <a:spcPct val="85000"/>
              </a:lnSpc>
              <a:spcBef>
                <a:spcPts val="0"/>
              </a:spcBef>
              <a:spcAft>
                <a:spcPts val="0"/>
              </a:spcAft>
            </a:pPr>
            <a:r>
              <a:rPr lang="en-US" altLang="zh-CN" sz="2400" b="0">
                <a:latin typeface="Times New Roman" panose="02020603050405020304"/>
                <a:ea typeface="Times New Roman" panose="02020603050405020304"/>
              </a:rPr>
              <a:t>The news that she had won the first prize in the international competition </a:t>
            </a:r>
            <a:r>
              <a:rPr lang="en-US" altLang="zh-CN" sz="2400" b="1" u="sng">
                <a:solidFill>
                  <a:srgbClr val="FF0000"/>
                </a:solidFill>
                <a:latin typeface="Times New Roman" panose="02020603050405020304"/>
                <a:ea typeface="Times New Roman" panose="02020603050405020304"/>
              </a:rPr>
              <a:t>floored</a:t>
            </a:r>
            <a:r>
              <a:rPr lang="en-US" altLang="zh-CN" sz="2400" b="0">
                <a:latin typeface="Times New Roman" panose="02020603050405020304"/>
                <a:ea typeface="华文楷体" panose="02010600040101010101" charset="-122"/>
              </a:rPr>
              <a:t> </a:t>
            </a:r>
            <a:r>
              <a:rPr lang="en-US" altLang="zh-CN" sz="2400" b="0">
                <a:latin typeface="Times New Roman" panose="02020603050405020304"/>
                <a:ea typeface="Times New Roman" panose="02020603050405020304"/>
              </a:rPr>
              <a:t>her family.</a:t>
            </a:r>
            <a:endParaRPr lang="en-US" altLang="zh-CN" sz="2400" b="0">
              <a:latin typeface="Times New Roman" panose="02020603050405020304"/>
              <a:ea typeface="Times New Roman" panose="02020603050405020304"/>
            </a:endParaRPr>
          </a:p>
          <a:p>
            <a:pPr marL="0" indent="0" algn="just" defTabSz="266700">
              <a:lnSpc>
                <a:spcPct val="85000"/>
              </a:lnSpc>
              <a:spcBef>
                <a:spcPts val="0"/>
              </a:spcBef>
              <a:spcAft>
                <a:spcPts val="0"/>
              </a:spcAft>
            </a:pPr>
            <a:r>
              <a:rPr lang="zh-CN" altLang="en-US" sz="2400" b="0">
                <a:latin typeface="Times New Roman" panose="02020603050405020304"/>
                <a:ea typeface="华文楷体" panose="02010600040101010101" charset="-122"/>
              </a:rPr>
              <a:t>她在国际比赛中获得一等奖的消息让她的家人惊呆了。</a:t>
            </a:r>
            <a:endParaRPr lang="zh-CN" altLang="en-US" sz="2400" b="0">
              <a:latin typeface="Times New Roman" panose="02020603050405020304"/>
              <a:ea typeface="华文楷体" panose="02010600040101010101" charset="-122"/>
            </a:endParaRPr>
          </a:p>
          <a:p>
            <a:pPr marL="0" indent="0" algn="just" defTabSz="266700">
              <a:lnSpc>
                <a:spcPct val="85000"/>
              </a:lnSpc>
              <a:spcBef>
                <a:spcPts val="0"/>
              </a:spcBef>
              <a:spcAft>
                <a:spcPts val="0"/>
              </a:spcAft>
            </a:pPr>
            <a:r>
              <a:rPr lang="en-US" altLang="zh-CN" sz="2400">
                <a:highlight>
                  <a:srgbClr val="FFFF00"/>
                </a:highlight>
                <a:latin typeface="Times New Roman" panose="02020603050405020304"/>
                <a:ea typeface="Times New Roman" panose="02020603050405020304"/>
              </a:rPr>
              <a:t>22.storm v.</a:t>
            </a:r>
            <a:r>
              <a:rPr lang="zh-CN" altLang="en-US" sz="2400">
                <a:highlight>
                  <a:srgbClr val="FFFF00"/>
                </a:highlight>
                <a:latin typeface="Times New Roman" panose="02020603050405020304"/>
                <a:ea typeface="华文楷体" panose="02010600040101010101" charset="-122"/>
              </a:rPr>
              <a:t>怒气冲冲地走</a:t>
            </a:r>
            <a:endParaRPr lang="zh-CN" altLang="en-US" sz="2400">
              <a:highlight>
                <a:srgbClr val="FFFF00"/>
              </a:highlight>
              <a:latin typeface="Times New Roman" panose="02020603050405020304"/>
              <a:ea typeface="华文楷体" panose="02010600040101010101" charset="-122"/>
            </a:endParaRPr>
          </a:p>
          <a:p>
            <a:pPr marL="0" indent="0" algn="just" defTabSz="266700">
              <a:lnSpc>
                <a:spcPct val="85000"/>
              </a:lnSpc>
              <a:spcBef>
                <a:spcPts val="0"/>
              </a:spcBef>
              <a:spcAft>
                <a:spcPts val="0"/>
              </a:spcAft>
            </a:pPr>
            <a:r>
              <a:rPr lang="en-US" altLang="zh-CN" sz="2400" b="0">
                <a:latin typeface="Times New Roman" panose="02020603050405020304"/>
                <a:ea typeface="Times New Roman" panose="02020603050405020304"/>
              </a:rPr>
              <a:t>She</a:t>
            </a:r>
            <a:r>
              <a:rPr lang="en-US" altLang="zh-CN" sz="2400" b="1" u="sng">
                <a:solidFill>
                  <a:srgbClr val="FF0000"/>
                </a:solidFill>
                <a:latin typeface="Times New Roman" panose="02020603050405020304"/>
                <a:ea typeface="华文楷体" panose="02010600040101010101" charset="-122"/>
              </a:rPr>
              <a:t> </a:t>
            </a:r>
            <a:r>
              <a:rPr lang="en-US" altLang="zh-CN" sz="2400" b="1" u="sng">
                <a:solidFill>
                  <a:srgbClr val="FF0000"/>
                </a:solidFill>
                <a:latin typeface="Times New Roman" panose="02020603050405020304"/>
                <a:ea typeface="Times New Roman" panose="02020603050405020304"/>
              </a:rPr>
              <a:t>stormed </a:t>
            </a:r>
            <a:r>
              <a:rPr lang="en-US" altLang="zh-CN" sz="2400" b="0">
                <a:latin typeface="Times New Roman" panose="02020603050405020304"/>
                <a:ea typeface="Times New Roman" panose="02020603050405020304"/>
              </a:rPr>
              <a:t>out of the room after arguing with her friend.</a:t>
            </a:r>
            <a:r>
              <a:rPr lang="zh-CN" altLang="en-US" sz="2400" b="0">
                <a:latin typeface="Times New Roman" panose="02020603050405020304"/>
                <a:ea typeface="华文楷体" panose="02010600040101010101" charset="-122"/>
              </a:rPr>
              <a:t>和朋友争吵后，她怒气冲冲地冲出了房间。</a:t>
            </a:r>
            <a:endParaRPr lang="zh-CN" altLang="en-US" sz="2400" b="0">
              <a:latin typeface="Times New Roman" panose="02020603050405020304"/>
              <a:ea typeface="华文楷体" panose="02010600040101010101" charset="-122"/>
            </a:endParaRPr>
          </a:p>
          <a:p>
            <a:pPr marL="0" indent="0" algn="just" defTabSz="266700">
              <a:lnSpc>
                <a:spcPct val="85000"/>
              </a:lnSpc>
              <a:spcBef>
                <a:spcPts val="0"/>
              </a:spcBef>
              <a:spcAft>
                <a:spcPts val="0"/>
              </a:spcAft>
            </a:pPr>
            <a:r>
              <a:rPr lang="en-US" altLang="zh-CN" sz="2400">
                <a:highlight>
                  <a:srgbClr val="FFFF00"/>
                </a:highlight>
                <a:latin typeface="Times New Roman" panose="02020603050405020304"/>
                <a:ea typeface="Times New Roman" panose="02020603050405020304"/>
              </a:rPr>
              <a:t>23.flood v.</a:t>
            </a:r>
            <a:r>
              <a:rPr lang="zh-CN" altLang="en-US" sz="2400">
                <a:highlight>
                  <a:srgbClr val="FFFF00"/>
                </a:highlight>
                <a:latin typeface="Times New Roman" panose="02020603050405020304"/>
                <a:ea typeface="华文楷体" panose="02010600040101010101" charset="-122"/>
              </a:rPr>
              <a:t>大量涌入</a:t>
            </a:r>
            <a:endParaRPr lang="zh-CN" altLang="en-US" sz="2400">
              <a:highlight>
                <a:srgbClr val="FFFF00"/>
              </a:highlight>
              <a:latin typeface="Times New Roman" panose="02020603050405020304"/>
              <a:ea typeface="华文楷体" panose="02010600040101010101" charset="-122"/>
            </a:endParaRPr>
          </a:p>
          <a:p>
            <a:pPr marL="0" indent="0" algn="just" defTabSz="266700">
              <a:lnSpc>
                <a:spcPct val="85000"/>
              </a:lnSpc>
              <a:spcBef>
                <a:spcPts val="0"/>
              </a:spcBef>
              <a:spcAft>
                <a:spcPts val="0"/>
              </a:spcAft>
            </a:pPr>
            <a:r>
              <a:rPr lang="en-US" altLang="zh-CN" sz="2400" b="0">
                <a:latin typeface="Times New Roman" panose="02020603050405020304"/>
                <a:ea typeface="Times New Roman" panose="02020603050405020304"/>
              </a:rPr>
              <a:t>Memories/donations</a:t>
            </a:r>
            <a:r>
              <a:rPr lang="en-US" altLang="zh-CN" sz="2400" b="1" u="sng">
                <a:solidFill>
                  <a:srgbClr val="FF0000"/>
                </a:solidFill>
                <a:latin typeface="Times New Roman" panose="02020603050405020304"/>
                <a:ea typeface="华文楷体" panose="02010600040101010101" charset="-122"/>
              </a:rPr>
              <a:t> </a:t>
            </a:r>
            <a:r>
              <a:rPr lang="en-US" altLang="zh-CN" sz="2400" b="1" u="sng">
                <a:solidFill>
                  <a:srgbClr val="FF0000"/>
                </a:solidFill>
                <a:latin typeface="Times New Roman" panose="02020603050405020304"/>
                <a:ea typeface="Times New Roman" panose="02020603050405020304"/>
              </a:rPr>
              <a:t>flooded</a:t>
            </a:r>
            <a:r>
              <a:rPr lang="en-US" altLang="zh-CN" sz="2400" b="0">
                <a:latin typeface="Times New Roman" panose="02020603050405020304"/>
                <a:ea typeface="华文楷体" panose="02010600040101010101" charset="-122"/>
              </a:rPr>
              <a:t> </a:t>
            </a:r>
            <a:r>
              <a:rPr lang="en-US" altLang="zh-CN" sz="2400" b="0">
                <a:latin typeface="Times New Roman" panose="02020603050405020304"/>
                <a:ea typeface="Times New Roman" panose="02020603050405020304"/>
              </a:rPr>
              <a:t>in.</a:t>
            </a:r>
            <a:r>
              <a:rPr lang="zh-CN" altLang="en-US" sz="2400" b="0">
                <a:latin typeface="Times New Roman" panose="02020603050405020304"/>
                <a:ea typeface="华文楷体" panose="02010600040101010101" charset="-122"/>
              </a:rPr>
              <a:t>回忆 </a:t>
            </a:r>
            <a:r>
              <a:rPr lang="en-US" altLang="zh-CN" sz="2400" b="0">
                <a:latin typeface="Times New Roman" panose="02020603050405020304"/>
                <a:ea typeface="Times New Roman" panose="02020603050405020304"/>
              </a:rPr>
              <a:t>/ </a:t>
            </a:r>
            <a:r>
              <a:rPr lang="zh-CN" altLang="en-US" sz="2400" b="0">
                <a:latin typeface="Times New Roman" panose="02020603050405020304"/>
                <a:ea typeface="华文楷体" panose="02010600040101010101" charset="-122"/>
              </a:rPr>
              <a:t>捐款大量涌来。</a:t>
            </a:r>
            <a:endParaRPr lang="zh-CN" altLang="en-US" sz="2400" b="0">
              <a:latin typeface="Times New Roman" panose="02020603050405020304"/>
              <a:ea typeface="华文楷体" panose="02010600040101010101" charset="-122"/>
            </a:endParaRPr>
          </a:p>
          <a:p>
            <a:pPr marL="0" indent="0" algn="just" defTabSz="266700">
              <a:lnSpc>
                <a:spcPct val="85000"/>
              </a:lnSpc>
              <a:spcBef>
                <a:spcPts val="0"/>
              </a:spcBef>
              <a:spcAft>
                <a:spcPts val="0"/>
              </a:spcAft>
            </a:pPr>
            <a:r>
              <a:rPr lang="en-US" altLang="zh-CN" sz="2400">
                <a:highlight>
                  <a:srgbClr val="FFFF00"/>
                </a:highlight>
                <a:latin typeface="Times New Roman" panose="02020603050405020304"/>
                <a:ea typeface="Times New Roman" panose="02020603050405020304"/>
              </a:rPr>
              <a:t>24.course v.</a:t>
            </a:r>
            <a:r>
              <a:rPr lang="zh-CN" altLang="en-US" sz="2400">
                <a:highlight>
                  <a:srgbClr val="FFFF00"/>
                </a:highlight>
                <a:latin typeface="Times New Roman" panose="02020603050405020304"/>
                <a:ea typeface="华文楷体" panose="02010600040101010101" charset="-122"/>
              </a:rPr>
              <a:t>快速流动</a:t>
            </a:r>
            <a:endParaRPr lang="zh-CN" altLang="en-US" sz="2400">
              <a:highlight>
                <a:srgbClr val="FFFF00"/>
              </a:highlight>
              <a:latin typeface="Times New Roman" panose="02020603050405020304"/>
              <a:ea typeface="华文楷体" panose="02010600040101010101" charset="-122"/>
            </a:endParaRPr>
          </a:p>
          <a:p>
            <a:pPr marL="0" indent="0" algn="just" defTabSz="266700">
              <a:lnSpc>
                <a:spcPct val="85000"/>
              </a:lnSpc>
              <a:spcBef>
                <a:spcPts val="0"/>
              </a:spcBef>
              <a:spcAft>
                <a:spcPts val="0"/>
              </a:spcAft>
            </a:pPr>
            <a:r>
              <a:rPr lang="en-US" altLang="zh-CN" sz="2400" b="0">
                <a:latin typeface="Times New Roman" panose="02020603050405020304"/>
                <a:ea typeface="Times New Roman" panose="02020603050405020304"/>
              </a:rPr>
              <a:t>Tears </a:t>
            </a:r>
            <a:r>
              <a:rPr lang="en-US" altLang="zh-CN" sz="2400" b="1" u="sng">
                <a:solidFill>
                  <a:srgbClr val="FF0000"/>
                </a:solidFill>
                <a:latin typeface="Times New Roman" panose="02020603050405020304"/>
                <a:ea typeface="Times New Roman" panose="02020603050405020304"/>
              </a:rPr>
              <a:t>coursed </a:t>
            </a:r>
            <a:r>
              <a:rPr lang="en-US" altLang="zh-CN" sz="2400" b="0">
                <a:latin typeface="Times New Roman" panose="02020603050405020304"/>
                <a:ea typeface="Times New Roman" panose="02020603050405020304"/>
              </a:rPr>
              <a:t>down her cheeks when she heard the news.</a:t>
            </a:r>
            <a:r>
              <a:rPr lang="zh-CN" altLang="en-US" sz="2400" b="0">
                <a:latin typeface="Times New Roman" panose="02020603050405020304"/>
                <a:ea typeface="华文楷体" panose="02010600040101010101" charset="-122"/>
              </a:rPr>
              <a:t>听到这个消息，泪水顺着她的脸颊流下。</a:t>
            </a:r>
            <a:endParaRPr lang="zh-CN" altLang="en-US" sz="2400" b="0">
              <a:latin typeface="Times New Roman" panose="02020603050405020304"/>
              <a:ea typeface="华文楷体" panose="02010600040101010101" charset="-122"/>
            </a:endParaRPr>
          </a:p>
          <a:p>
            <a:pPr marL="0" indent="0" algn="just" defTabSz="266700">
              <a:lnSpc>
                <a:spcPct val="85000"/>
              </a:lnSpc>
              <a:spcBef>
                <a:spcPts val="0"/>
              </a:spcBef>
              <a:spcAft>
                <a:spcPts val="0"/>
              </a:spcAft>
            </a:pPr>
            <a:r>
              <a:rPr lang="en-US" altLang="zh-CN" sz="2400">
                <a:highlight>
                  <a:srgbClr val="FFFF00"/>
                </a:highlight>
                <a:latin typeface="Times New Roman" panose="02020603050405020304"/>
                <a:ea typeface="Times New Roman" panose="02020603050405020304"/>
              </a:rPr>
              <a:t>25.bank v.</a:t>
            </a:r>
            <a:r>
              <a:rPr lang="zh-CN" altLang="en-US" sz="2400">
                <a:highlight>
                  <a:srgbClr val="FFFF00"/>
                </a:highlight>
                <a:latin typeface="Times New Roman" panose="02020603050405020304"/>
                <a:ea typeface="华文楷体" panose="02010600040101010101" charset="-122"/>
              </a:rPr>
              <a:t>堆积</a:t>
            </a:r>
            <a:endParaRPr lang="zh-CN" altLang="en-US" sz="2400">
              <a:highlight>
                <a:srgbClr val="FFFF00"/>
              </a:highlight>
              <a:latin typeface="Times New Roman" panose="02020603050405020304"/>
              <a:ea typeface="华文楷体" panose="02010600040101010101" charset="-122"/>
            </a:endParaRPr>
          </a:p>
          <a:p>
            <a:pPr marL="0" indent="0" algn="just" defTabSz="266700">
              <a:lnSpc>
                <a:spcPct val="85000"/>
              </a:lnSpc>
              <a:spcBef>
                <a:spcPts val="0"/>
              </a:spcBef>
              <a:spcAft>
                <a:spcPts val="0"/>
              </a:spcAft>
            </a:pPr>
            <a:r>
              <a:rPr lang="en-US" altLang="zh-CN" sz="2400" b="0">
                <a:latin typeface="Times New Roman" panose="02020603050405020304"/>
                <a:ea typeface="Times New Roman" panose="02020603050405020304"/>
              </a:rPr>
              <a:t>Snow </a:t>
            </a:r>
            <a:r>
              <a:rPr lang="en-US" altLang="zh-CN" sz="2400" b="1" u="sng">
                <a:solidFill>
                  <a:srgbClr val="FF0000"/>
                </a:solidFill>
                <a:latin typeface="Times New Roman" panose="02020603050405020304"/>
                <a:ea typeface="Times New Roman" panose="02020603050405020304"/>
              </a:rPr>
              <a:t>banked</a:t>
            </a:r>
            <a:r>
              <a:rPr lang="en-US" altLang="zh-CN" sz="2400" b="0">
                <a:latin typeface="Times New Roman" panose="02020603050405020304"/>
                <a:ea typeface="华文楷体" panose="02010600040101010101" charset="-122"/>
              </a:rPr>
              <a:t> </a:t>
            </a:r>
            <a:r>
              <a:rPr lang="en-US" altLang="zh-CN" sz="2400" b="0">
                <a:latin typeface="Times New Roman" panose="02020603050405020304"/>
                <a:ea typeface="Times New Roman" panose="02020603050405020304"/>
              </a:rPr>
              <a:t>up against the window.</a:t>
            </a:r>
            <a:r>
              <a:rPr lang="zh-CN" altLang="en-US" sz="2400" b="0">
                <a:latin typeface="Times New Roman" panose="02020603050405020304"/>
                <a:ea typeface="华文楷体" panose="02010600040101010101" charset="-122"/>
              </a:rPr>
              <a:t>雪在窗户边堆积起来。</a:t>
            </a:r>
            <a:endParaRPr lang="zh-CN" altLang="en-US" sz="2400" b="0">
              <a:latin typeface="Times New Roman" panose="02020603050405020304"/>
              <a:ea typeface="华文楷体" panose="02010600040101010101" charset="-122"/>
            </a:endParaRPr>
          </a:p>
        </p:txBody>
      </p:sp>
      <p:pic>
        <p:nvPicPr>
          <p:cNvPr id="5124" name="图片 6" descr="logo横版 png"/>
          <p:cNvPicPr>
            <a:picLocks noChangeAspect="1"/>
          </p:cNvPicPr>
          <p:nvPr userDrawn="1"/>
        </p:nvPicPr>
        <p:blipFill>
          <a:blip r:embed="rId1"/>
          <a:stretch>
            <a:fillRect/>
          </a:stretch>
        </p:blipFill>
        <p:spPr>
          <a:xfrm>
            <a:off x="11477625" y="82550"/>
            <a:ext cx="608013" cy="642938"/>
          </a:xfrm>
          <a:prstGeom prst="rect">
            <a:avLst/>
          </a:prstGeom>
          <a:noFill/>
          <a:ln w="9525">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35" y="0"/>
            <a:ext cx="12192635" cy="6858635"/>
          </a:xfrm>
          <a:prstGeom prst="rect">
            <a:avLst/>
          </a:prstGeom>
          <a:solidFill>
            <a:srgbClr val="5C64F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nvSpPr>
        <p:spPr>
          <a:xfrm>
            <a:off x="231775" y="230505"/>
            <a:ext cx="11755120" cy="6433820"/>
          </a:xfrm>
          <a:prstGeom prst="roundRect">
            <a:avLst>
              <a:gd name="adj" fmla="val 1001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矩形 5"/>
          <p:cNvSpPr/>
          <p:nvPr/>
        </p:nvSpPr>
        <p:spPr>
          <a:xfrm>
            <a:off x="9570720" y="0"/>
            <a:ext cx="2621280" cy="583565"/>
          </a:xfrm>
          <a:prstGeom prst="rect">
            <a:avLst/>
          </a:prstGeom>
          <a:noFill/>
          <a:ln>
            <a:noFill/>
          </a:ln>
        </p:spPr>
        <p:txBody>
          <a:bodyPr wrap="none" rtlCol="0" anchor="t">
            <a:spAutoFit/>
          </a:bodyPr>
          <a:p>
            <a:pPr algn="ctr"/>
            <a:r>
              <a:rPr lang="zh-CN" altLang="en-US" sz="3200" b="1">
                <a:ln w="10160">
                  <a:solidFill>
                    <a:schemeClr val="accent5"/>
                  </a:solidFill>
                  <a:prstDash val="solid"/>
                </a:ln>
                <a:solidFill>
                  <a:srgbClr val="FFFFFF"/>
                </a:solidFill>
                <a:effectLst>
                  <a:glow rad="63500">
                    <a:schemeClr val="accent5">
                      <a:satMod val="175000"/>
                      <a:alpha val="40000"/>
                    </a:schemeClr>
                  </a:glow>
                  <a:outerShdw blurRad="38100" dist="22860" dir="5400000" algn="tl" rotWithShape="0">
                    <a:srgbClr val="000000">
                      <a:alpha val="30000"/>
                    </a:srgbClr>
                  </a:outerShdw>
                </a:effectLst>
              </a:rPr>
              <a:t>续写加分小词</a:t>
            </a:r>
            <a:endParaRPr lang="zh-CN" altLang="en-US" sz="3200" b="1">
              <a:ln w="10160">
                <a:solidFill>
                  <a:schemeClr val="accent5"/>
                </a:solidFill>
                <a:prstDash val="solid"/>
              </a:ln>
              <a:solidFill>
                <a:srgbClr val="FFFFFF"/>
              </a:solidFill>
              <a:effectLst>
                <a:glow rad="63500">
                  <a:schemeClr val="accent5">
                    <a:satMod val="175000"/>
                    <a:alpha val="40000"/>
                  </a:schemeClr>
                </a:glow>
                <a:outerShdw blurRad="38100" dist="22860" dir="5400000" algn="tl" rotWithShape="0">
                  <a:srgbClr val="000000">
                    <a:alpha val="30000"/>
                  </a:srgbClr>
                </a:outerShdw>
              </a:effectLst>
            </a:endParaRPr>
          </a:p>
        </p:txBody>
      </p:sp>
      <p:sp>
        <p:nvSpPr>
          <p:cNvPr id="4" name="文本框 3"/>
          <p:cNvSpPr txBox="1"/>
          <p:nvPr/>
        </p:nvSpPr>
        <p:spPr>
          <a:xfrm>
            <a:off x="412115" y="230505"/>
            <a:ext cx="11574780" cy="6362065"/>
          </a:xfrm>
          <a:prstGeom prst="rect">
            <a:avLst/>
          </a:prstGeom>
        </p:spPr>
        <p:txBody>
          <a:bodyPr wrap="square">
            <a:spAutoFit/>
          </a:bodyPr>
          <a:p>
            <a:pPr marL="0" indent="0" algn="just" defTabSz="266700">
              <a:lnSpc>
                <a:spcPct val="85000"/>
              </a:lnSpc>
              <a:spcBef>
                <a:spcPts val="0"/>
              </a:spcBef>
              <a:spcAft>
                <a:spcPts val="0"/>
              </a:spcAft>
            </a:pPr>
            <a:r>
              <a:rPr lang="en-US" altLang="zh-CN" sz="2400">
                <a:highlight>
                  <a:srgbClr val="FFFF00"/>
                </a:highlight>
                <a:latin typeface="Times New Roman" panose="02020603050405020304"/>
                <a:ea typeface="Times New Roman" panose="02020603050405020304"/>
              </a:rPr>
              <a:t>26.jog (-gg-)v.</a:t>
            </a:r>
            <a:r>
              <a:rPr lang="zh-CN" altLang="en-US" sz="2400">
                <a:highlight>
                  <a:srgbClr val="FFFF00"/>
                </a:highlight>
                <a:latin typeface="Times New Roman" panose="02020603050405020304"/>
                <a:ea typeface="华文楷体" panose="02010600040101010101" charset="-122"/>
              </a:rPr>
              <a:t>唤起（记忆）</a:t>
            </a:r>
            <a:endParaRPr lang="zh-CN" altLang="en-US" sz="2400">
              <a:highlight>
                <a:srgbClr val="FFFF00"/>
              </a:highlight>
              <a:latin typeface="Times New Roman" panose="02020603050405020304"/>
              <a:ea typeface="华文楷体" panose="02010600040101010101" charset="-122"/>
            </a:endParaRPr>
          </a:p>
          <a:p>
            <a:pPr marL="0" indent="0" algn="just" defTabSz="266700">
              <a:lnSpc>
                <a:spcPct val="85000"/>
              </a:lnSpc>
              <a:spcBef>
                <a:spcPts val="0"/>
              </a:spcBef>
              <a:spcAft>
                <a:spcPts val="0"/>
              </a:spcAft>
            </a:pPr>
            <a:r>
              <a:rPr lang="en-US" altLang="zh-CN" sz="2400" b="0">
                <a:latin typeface="Times New Roman" panose="02020603050405020304"/>
                <a:ea typeface="Times New Roman" panose="02020603050405020304"/>
              </a:rPr>
              <a:t>The old photo</a:t>
            </a:r>
            <a:r>
              <a:rPr lang="en-US" altLang="zh-CN" sz="2400" b="1" u="sng">
                <a:solidFill>
                  <a:srgbClr val="FF0000"/>
                </a:solidFill>
                <a:latin typeface="Times New Roman" panose="02020603050405020304"/>
                <a:ea typeface="华文楷体" panose="02010600040101010101" charset="-122"/>
              </a:rPr>
              <a:t> </a:t>
            </a:r>
            <a:r>
              <a:rPr lang="en-US" altLang="zh-CN" sz="2400" b="1" u="sng">
                <a:solidFill>
                  <a:srgbClr val="FF0000"/>
                </a:solidFill>
                <a:latin typeface="Times New Roman" panose="02020603050405020304"/>
                <a:ea typeface="Times New Roman" panose="02020603050405020304"/>
              </a:rPr>
              <a:t>jogged </a:t>
            </a:r>
            <a:r>
              <a:rPr lang="en-US" altLang="zh-CN" sz="2400" b="0">
                <a:latin typeface="Times New Roman" panose="02020603050405020304"/>
                <a:ea typeface="Times New Roman" panose="02020603050405020304"/>
              </a:rPr>
              <a:t>her memory of the summer she spent with her grandma.</a:t>
            </a:r>
            <a:endParaRPr lang="en-US" altLang="zh-CN" sz="2400" b="0">
              <a:latin typeface="Times New Roman" panose="02020603050405020304"/>
              <a:ea typeface="Times New Roman" panose="02020603050405020304"/>
            </a:endParaRPr>
          </a:p>
          <a:p>
            <a:pPr marL="0" indent="0" algn="just" defTabSz="266700">
              <a:lnSpc>
                <a:spcPct val="85000"/>
              </a:lnSpc>
              <a:spcBef>
                <a:spcPts val="0"/>
              </a:spcBef>
              <a:spcAft>
                <a:spcPts val="0"/>
              </a:spcAft>
            </a:pPr>
            <a:r>
              <a:rPr lang="zh-CN" altLang="en-US" sz="2400" b="0">
                <a:latin typeface="Times New Roman" panose="02020603050405020304"/>
                <a:ea typeface="华文楷体" panose="02010600040101010101" charset="-122"/>
              </a:rPr>
              <a:t>这张旧照片唤起了她和奶奶一起度过的那个夏天的回忆。</a:t>
            </a:r>
            <a:endParaRPr lang="zh-CN" altLang="en-US" sz="2400" b="0">
              <a:latin typeface="Times New Roman" panose="02020603050405020304"/>
              <a:ea typeface="华文楷体" panose="02010600040101010101" charset="-122"/>
            </a:endParaRPr>
          </a:p>
          <a:p>
            <a:pPr marL="0" indent="0" algn="just" defTabSz="266700">
              <a:lnSpc>
                <a:spcPct val="85000"/>
              </a:lnSpc>
              <a:spcBef>
                <a:spcPts val="0"/>
              </a:spcBef>
              <a:spcAft>
                <a:spcPts val="0"/>
              </a:spcAft>
            </a:pPr>
            <a:r>
              <a:rPr lang="en-US" altLang="zh-CN" sz="2400">
                <a:highlight>
                  <a:srgbClr val="FFFF00"/>
                </a:highlight>
                <a:latin typeface="Times New Roman" panose="02020603050405020304"/>
                <a:ea typeface="Times New Roman" panose="02020603050405020304"/>
              </a:rPr>
              <a:t>27. blanket v. </a:t>
            </a:r>
            <a:r>
              <a:rPr lang="zh-CN" altLang="en-US" sz="2400">
                <a:highlight>
                  <a:srgbClr val="FFFF00"/>
                </a:highlight>
                <a:latin typeface="Times New Roman" panose="02020603050405020304"/>
                <a:ea typeface="华文楷体" panose="02010600040101010101" charset="-122"/>
              </a:rPr>
              <a:t>覆盖；笼罩</a:t>
            </a:r>
            <a:r>
              <a:rPr lang="en-US" altLang="zh-CN" sz="2400" b="0">
                <a:latin typeface="Times New Roman" panose="02020603050405020304"/>
                <a:ea typeface="Times New Roman" panose="02020603050405020304"/>
              </a:rPr>
              <a:t>Mist</a:t>
            </a:r>
            <a:r>
              <a:rPr lang="en-US" altLang="zh-CN" sz="2400" b="1" u="sng">
                <a:solidFill>
                  <a:srgbClr val="FF0000"/>
                </a:solidFill>
                <a:latin typeface="Times New Roman" panose="02020603050405020304"/>
                <a:ea typeface="华文楷体" panose="02010600040101010101" charset="-122"/>
              </a:rPr>
              <a:t> </a:t>
            </a:r>
            <a:r>
              <a:rPr lang="en-US" altLang="zh-CN" sz="2400" b="1" u="sng">
                <a:solidFill>
                  <a:srgbClr val="FF0000"/>
                </a:solidFill>
                <a:latin typeface="Times New Roman" panose="02020603050405020304"/>
                <a:ea typeface="Times New Roman" panose="02020603050405020304"/>
              </a:rPr>
              <a:t>blanketed</a:t>
            </a:r>
            <a:r>
              <a:rPr lang="en-US" altLang="zh-CN" sz="2400" b="0">
                <a:latin typeface="Times New Roman" panose="02020603050405020304"/>
                <a:ea typeface="华文楷体" panose="02010600040101010101" charset="-122"/>
              </a:rPr>
              <a:t> </a:t>
            </a:r>
            <a:r>
              <a:rPr lang="en-US" altLang="zh-CN" sz="2400" b="0">
                <a:latin typeface="Times New Roman" panose="02020603050405020304"/>
                <a:ea typeface="Times New Roman" panose="02020603050405020304"/>
              </a:rPr>
              <a:t>the valley at dawn.</a:t>
            </a:r>
            <a:r>
              <a:rPr lang="zh-CN" altLang="en-US" sz="2400" i="0">
                <a:solidFill>
                  <a:srgbClr val="2A2B2E"/>
                </a:solidFill>
                <a:latin typeface="Times New Roman" panose="02020603050405020304"/>
                <a:ea typeface="华文楷体" panose="02010600040101010101" charset="-122"/>
              </a:rPr>
              <a:t>黎明时薄雾笼罩着山谷。</a:t>
            </a:r>
            <a:endParaRPr lang="zh-CN" altLang="en-US" sz="2400" i="0">
              <a:solidFill>
                <a:srgbClr val="2A2B2E"/>
              </a:solidFill>
              <a:latin typeface="Times New Roman" panose="02020603050405020304"/>
              <a:ea typeface="华文楷体" panose="02010600040101010101" charset="-122"/>
            </a:endParaRPr>
          </a:p>
          <a:p>
            <a:pPr marL="0" indent="0" algn="just" defTabSz="266700">
              <a:lnSpc>
                <a:spcPct val="85000"/>
              </a:lnSpc>
              <a:spcBef>
                <a:spcPts val="0"/>
              </a:spcBef>
              <a:spcAft>
                <a:spcPts val="0"/>
              </a:spcAft>
            </a:pPr>
            <a:r>
              <a:rPr lang="en-US" altLang="zh-CN" sz="2400">
                <a:highlight>
                  <a:srgbClr val="FFFF00"/>
                </a:highlight>
                <a:latin typeface="Times New Roman" panose="02020603050405020304"/>
                <a:ea typeface="Times New Roman" panose="02020603050405020304"/>
              </a:rPr>
              <a:t>28. nudge v. </a:t>
            </a:r>
            <a:r>
              <a:rPr lang="zh-CN" altLang="en-US" sz="2400">
                <a:highlight>
                  <a:srgbClr val="FFFF00"/>
                </a:highlight>
                <a:latin typeface="Times New Roman" panose="02020603050405020304"/>
                <a:ea typeface="华文楷体" panose="02010600040101010101" charset="-122"/>
              </a:rPr>
              <a:t>用肘轻推；促使某人做某事</a:t>
            </a:r>
            <a:endParaRPr lang="zh-CN" altLang="en-US" sz="2400">
              <a:highlight>
                <a:srgbClr val="FFFF00"/>
              </a:highlight>
              <a:latin typeface="Times New Roman" panose="02020603050405020304"/>
              <a:ea typeface="华文楷体" panose="02010600040101010101" charset="-122"/>
            </a:endParaRPr>
          </a:p>
          <a:p>
            <a:pPr marL="0" indent="0" algn="just" defTabSz="266700">
              <a:lnSpc>
                <a:spcPct val="85000"/>
              </a:lnSpc>
              <a:spcBef>
                <a:spcPts val="0"/>
              </a:spcBef>
              <a:spcAft>
                <a:spcPts val="0"/>
              </a:spcAft>
            </a:pPr>
            <a:r>
              <a:rPr lang="en-US" altLang="zh-CN" sz="2400" b="0">
                <a:latin typeface="Times New Roman" panose="02020603050405020304"/>
                <a:ea typeface="华文楷体" panose="02010600040101010101" charset="-122"/>
              </a:rPr>
              <a:t>Her friend’s encouragement</a:t>
            </a:r>
            <a:r>
              <a:rPr lang="en-US" altLang="zh-CN" sz="2400" b="1" u="sng">
                <a:solidFill>
                  <a:srgbClr val="FF0000"/>
                </a:solidFill>
                <a:latin typeface="Times New Roman" panose="02020603050405020304"/>
                <a:ea typeface="华文楷体" panose="02010600040101010101" charset="-122"/>
              </a:rPr>
              <a:t> nudged</a:t>
            </a:r>
            <a:r>
              <a:rPr lang="en-US" altLang="zh-CN" sz="2400" b="0">
                <a:latin typeface="Times New Roman" panose="02020603050405020304"/>
                <a:ea typeface="华文楷体" panose="02010600040101010101" charset="-122"/>
              </a:rPr>
              <a:t> her to finally sign up for the singing competition.</a:t>
            </a:r>
            <a:r>
              <a:rPr lang="zh-CN" altLang="en-US" sz="2400" i="0">
                <a:solidFill>
                  <a:srgbClr val="2A2B2E"/>
                </a:solidFill>
                <a:latin typeface="Times New Roman" panose="02020603050405020304"/>
                <a:ea typeface="华文楷体" panose="02010600040101010101" charset="-122"/>
              </a:rPr>
              <a:t>在她朋友的鼓励下，她终于报名参加了歌唱比赛。</a:t>
            </a:r>
            <a:endParaRPr lang="zh-CN" altLang="en-US" sz="2400" i="0">
              <a:solidFill>
                <a:srgbClr val="2A2B2E"/>
              </a:solidFill>
              <a:latin typeface="Times New Roman" panose="02020603050405020304"/>
              <a:ea typeface="华文楷体" panose="02010600040101010101" charset="-122"/>
            </a:endParaRPr>
          </a:p>
          <a:p>
            <a:pPr marL="0" indent="0" algn="just" defTabSz="266700">
              <a:lnSpc>
                <a:spcPct val="85000"/>
              </a:lnSpc>
              <a:spcBef>
                <a:spcPts val="0"/>
              </a:spcBef>
              <a:spcAft>
                <a:spcPts val="0"/>
              </a:spcAft>
            </a:pPr>
            <a:r>
              <a:rPr lang="en-US" altLang="zh-CN" sz="2400">
                <a:highlight>
                  <a:srgbClr val="FFFF00"/>
                </a:highlight>
                <a:latin typeface="Times New Roman" panose="02020603050405020304"/>
                <a:ea typeface="Times New Roman" panose="02020603050405020304"/>
              </a:rPr>
              <a:t>29.freeze (froze, frozen) v. </a:t>
            </a:r>
            <a:r>
              <a:rPr lang="zh-CN" altLang="en-US" sz="2400">
                <a:highlight>
                  <a:srgbClr val="FFFF00"/>
                </a:highlight>
                <a:latin typeface="Times New Roman" panose="02020603050405020304"/>
                <a:ea typeface="华文楷体" panose="02010600040101010101" charset="-122"/>
              </a:rPr>
              <a:t>突然停住；僵住</a:t>
            </a:r>
            <a:endParaRPr lang="zh-CN" altLang="en-US" sz="2400">
              <a:highlight>
                <a:srgbClr val="FFFF00"/>
              </a:highlight>
              <a:latin typeface="Times New Roman" panose="02020603050405020304"/>
              <a:ea typeface="华文楷体" panose="02010600040101010101" charset="-122"/>
            </a:endParaRPr>
          </a:p>
          <a:p>
            <a:pPr marL="0" indent="0" algn="just" defTabSz="266700">
              <a:lnSpc>
                <a:spcPct val="85000"/>
              </a:lnSpc>
              <a:spcBef>
                <a:spcPts val="0"/>
              </a:spcBef>
              <a:spcAft>
                <a:spcPts val="0"/>
              </a:spcAft>
            </a:pPr>
            <a:r>
              <a:rPr lang="en-US" altLang="zh-CN" sz="2400" b="0">
                <a:latin typeface="Times New Roman" panose="02020603050405020304"/>
                <a:ea typeface="Times New Roman" panose="02020603050405020304"/>
              </a:rPr>
              <a:t>She</a:t>
            </a:r>
            <a:r>
              <a:rPr lang="en-US" altLang="zh-CN" sz="2400" b="1" u="sng">
                <a:solidFill>
                  <a:srgbClr val="FF0000"/>
                </a:solidFill>
                <a:latin typeface="Times New Roman" panose="02020603050405020304"/>
                <a:ea typeface="华文楷体" panose="02010600040101010101" charset="-122"/>
              </a:rPr>
              <a:t> </a:t>
            </a:r>
            <a:r>
              <a:rPr lang="en-US" altLang="zh-CN" sz="2400" b="1" u="sng">
                <a:solidFill>
                  <a:srgbClr val="FF0000"/>
                </a:solidFill>
                <a:latin typeface="Times New Roman" panose="02020603050405020304"/>
                <a:ea typeface="Times New Roman" panose="02020603050405020304"/>
              </a:rPr>
              <a:t>froze</a:t>
            </a:r>
            <a:r>
              <a:rPr lang="en-US" altLang="zh-CN" sz="2400" b="0">
                <a:latin typeface="Times New Roman" panose="02020603050405020304"/>
                <a:ea typeface="华文楷体" panose="02010600040101010101" charset="-122"/>
              </a:rPr>
              <a:t> </a:t>
            </a:r>
            <a:r>
              <a:rPr lang="en-US" altLang="zh-CN" sz="2400" b="0">
                <a:latin typeface="Times New Roman" panose="02020603050405020304"/>
                <a:ea typeface="Times New Roman" panose="02020603050405020304"/>
              </a:rPr>
              <a:t>in her tracks when she spotted a dark figure approaching.</a:t>
            </a:r>
            <a:r>
              <a:rPr lang="zh-CN" altLang="en-US" sz="2400" i="0">
                <a:solidFill>
                  <a:srgbClr val="2A2B2E"/>
                </a:solidFill>
                <a:latin typeface="Times New Roman" panose="02020603050405020304"/>
                <a:ea typeface="华文楷体" panose="02010600040101010101" charset="-122"/>
              </a:rPr>
              <a:t>当她看到一个黑影朝她走来时，她停住了脚步。</a:t>
            </a:r>
            <a:endParaRPr lang="zh-CN" altLang="en-US" sz="2400" i="0">
              <a:solidFill>
                <a:srgbClr val="2A2B2E"/>
              </a:solidFill>
              <a:latin typeface="Times New Roman" panose="02020603050405020304"/>
              <a:ea typeface="华文楷体" panose="02010600040101010101" charset="-122"/>
            </a:endParaRPr>
          </a:p>
          <a:p>
            <a:pPr marL="0" indent="0" algn="just" defTabSz="266700">
              <a:lnSpc>
                <a:spcPct val="85000"/>
              </a:lnSpc>
              <a:spcBef>
                <a:spcPts val="0"/>
              </a:spcBef>
              <a:spcAft>
                <a:spcPts val="0"/>
              </a:spcAft>
            </a:pPr>
            <a:r>
              <a:rPr lang="en-US" altLang="zh-CN" sz="2400" b="0">
                <a:latin typeface="Times New Roman" panose="02020603050405020304"/>
                <a:ea typeface="Times New Roman" panose="02020603050405020304"/>
              </a:rPr>
              <a:t>The music </a:t>
            </a:r>
            <a:r>
              <a:rPr lang="en-US" altLang="zh-CN" sz="2400" b="1" u="sng">
                <a:solidFill>
                  <a:srgbClr val="FF0000"/>
                </a:solidFill>
                <a:latin typeface="Times New Roman" panose="02020603050405020304"/>
                <a:ea typeface="Times New Roman" panose="02020603050405020304"/>
              </a:rPr>
              <a:t>froze</a:t>
            </a:r>
            <a:r>
              <a:rPr lang="en-US" altLang="zh-CN" sz="2400" b="0">
                <a:latin typeface="Times New Roman" panose="02020603050405020304"/>
                <a:ea typeface="华文楷体" panose="02010600040101010101" charset="-122"/>
              </a:rPr>
              <a:t> </a:t>
            </a:r>
            <a:r>
              <a:rPr lang="en-US" altLang="zh-CN" sz="2400" b="0">
                <a:latin typeface="Times New Roman" panose="02020603050405020304"/>
                <a:ea typeface="Times New Roman" panose="02020603050405020304"/>
              </a:rPr>
              <a:t>suddenly, and the whole hall fell into silence.</a:t>
            </a:r>
            <a:r>
              <a:rPr lang="zh-CN" altLang="en-US" sz="2400" i="0">
                <a:solidFill>
                  <a:srgbClr val="2A2B2E"/>
                </a:solidFill>
                <a:latin typeface="Times New Roman" panose="02020603050405020304"/>
                <a:ea typeface="华文楷体" panose="02010600040101010101" charset="-122"/>
              </a:rPr>
              <a:t>音乐突然停了下来，整个大厅鸦雀无声。</a:t>
            </a:r>
            <a:endParaRPr lang="zh-CN" altLang="en-US" sz="2400" i="0">
              <a:solidFill>
                <a:srgbClr val="2A2B2E"/>
              </a:solidFill>
              <a:latin typeface="Times New Roman" panose="02020603050405020304"/>
              <a:ea typeface="华文楷体" panose="02010600040101010101" charset="-122"/>
            </a:endParaRPr>
          </a:p>
          <a:p>
            <a:pPr marL="0" indent="0" algn="just" defTabSz="266700">
              <a:lnSpc>
                <a:spcPct val="85000"/>
              </a:lnSpc>
              <a:spcBef>
                <a:spcPts val="0"/>
              </a:spcBef>
              <a:spcAft>
                <a:spcPts val="0"/>
              </a:spcAft>
            </a:pPr>
            <a:r>
              <a:rPr lang="en-US" altLang="zh-CN" sz="2400">
                <a:highlight>
                  <a:srgbClr val="FFFF00"/>
                </a:highlight>
                <a:latin typeface="Times New Roman" panose="02020603050405020304"/>
                <a:ea typeface="Times New Roman" panose="02020603050405020304"/>
              </a:rPr>
              <a:t>30.wind (wound, wound) v. </a:t>
            </a:r>
            <a:r>
              <a:rPr lang="zh-CN" altLang="en-US" sz="2400">
                <a:highlight>
                  <a:srgbClr val="FFFF00"/>
                </a:highlight>
                <a:latin typeface="Times New Roman" panose="02020603050405020304"/>
                <a:ea typeface="华文楷体" panose="02010600040101010101" charset="-122"/>
              </a:rPr>
              <a:t>蜿蜒穿行</a:t>
            </a:r>
            <a:endParaRPr lang="zh-CN" altLang="en-US" sz="2400">
              <a:highlight>
                <a:srgbClr val="FFFF00"/>
              </a:highlight>
              <a:latin typeface="Times New Roman" panose="02020603050405020304"/>
              <a:ea typeface="华文楷体" panose="02010600040101010101" charset="-122"/>
            </a:endParaRPr>
          </a:p>
          <a:p>
            <a:pPr marL="0" indent="0" algn="just" defTabSz="266700">
              <a:lnSpc>
                <a:spcPct val="85000"/>
              </a:lnSpc>
              <a:spcBef>
                <a:spcPts val="0"/>
              </a:spcBef>
              <a:spcAft>
                <a:spcPts val="0"/>
              </a:spcAft>
            </a:pPr>
            <a:r>
              <a:rPr lang="en-US" altLang="zh-CN" sz="2400" b="0">
                <a:latin typeface="Times New Roman" panose="02020603050405020304"/>
                <a:ea typeface="Times New Roman" panose="02020603050405020304"/>
              </a:rPr>
              <a:t>The path </a:t>
            </a:r>
            <a:r>
              <a:rPr lang="en-US" altLang="zh-CN" sz="2400" b="1" u="sng">
                <a:solidFill>
                  <a:srgbClr val="FF0000"/>
                </a:solidFill>
                <a:latin typeface="Times New Roman" panose="02020603050405020304"/>
                <a:ea typeface="Times New Roman" panose="02020603050405020304"/>
              </a:rPr>
              <a:t>winds</a:t>
            </a:r>
            <a:r>
              <a:rPr lang="en-US" altLang="zh-CN" sz="2400" b="0">
                <a:latin typeface="Times New Roman" panose="02020603050405020304"/>
                <a:ea typeface="华文楷体" panose="02010600040101010101" charset="-122"/>
              </a:rPr>
              <a:t> </a:t>
            </a:r>
            <a:r>
              <a:rPr lang="en-US" altLang="zh-CN" sz="2400" b="0">
                <a:latin typeface="Times New Roman" panose="02020603050405020304"/>
                <a:ea typeface="Times New Roman" panose="02020603050405020304"/>
              </a:rPr>
              <a:t>through the forest to the mountain top.</a:t>
            </a:r>
            <a:r>
              <a:rPr lang="zh-CN" altLang="en-US" sz="2400" i="0">
                <a:solidFill>
                  <a:srgbClr val="2A2B2E"/>
                </a:solidFill>
                <a:latin typeface="Times New Roman" panose="02020603050405020304"/>
                <a:ea typeface="华文楷体" panose="02010600040101010101" charset="-122"/>
              </a:rPr>
              <a:t>这条小路蜿蜒穿过森林到达山顶。</a:t>
            </a:r>
            <a:endParaRPr lang="zh-CN" altLang="en-US" sz="2400" i="0">
              <a:solidFill>
                <a:srgbClr val="2A2B2E"/>
              </a:solidFill>
              <a:latin typeface="Times New Roman" panose="02020603050405020304"/>
              <a:ea typeface="华文楷体" panose="02010600040101010101" charset="-122"/>
            </a:endParaRPr>
          </a:p>
          <a:p>
            <a:pPr marL="0" indent="0" algn="just" defTabSz="266700">
              <a:lnSpc>
                <a:spcPct val="85000"/>
              </a:lnSpc>
              <a:spcBef>
                <a:spcPts val="0"/>
              </a:spcBef>
              <a:spcAft>
                <a:spcPts val="0"/>
              </a:spcAft>
            </a:pPr>
            <a:r>
              <a:rPr lang="en-US" altLang="zh-CN" sz="2400">
                <a:highlight>
                  <a:srgbClr val="FFFF00"/>
                </a:highlight>
                <a:latin typeface="Times New Roman" panose="02020603050405020304"/>
                <a:ea typeface="Times New Roman" panose="02020603050405020304"/>
              </a:rPr>
              <a:t>31.shower v. </a:t>
            </a:r>
            <a:r>
              <a:rPr lang="zh-CN" altLang="en-US" sz="2400">
                <a:highlight>
                  <a:srgbClr val="FFFF00"/>
                </a:highlight>
                <a:latin typeface="Times New Roman" panose="02020603050405020304"/>
                <a:ea typeface="华文楷体" panose="02010600040101010101" charset="-122"/>
              </a:rPr>
              <a:t>大量地给</a:t>
            </a:r>
            <a:endParaRPr lang="zh-CN" altLang="en-US" sz="2400">
              <a:highlight>
                <a:srgbClr val="FFFF00"/>
              </a:highlight>
              <a:latin typeface="Times New Roman" panose="02020603050405020304"/>
              <a:ea typeface="华文楷体" panose="02010600040101010101" charset="-122"/>
            </a:endParaRPr>
          </a:p>
          <a:p>
            <a:pPr marL="0" indent="0" algn="just" defTabSz="266700">
              <a:lnSpc>
                <a:spcPct val="85000"/>
              </a:lnSpc>
              <a:spcBef>
                <a:spcPts val="0"/>
              </a:spcBef>
              <a:spcAft>
                <a:spcPts val="0"/>
              </a:spcAft>
            </a:pPr>
            <a:r>
              <a:rPr lang="en-US" altLang="zh-CN" sz="2400" b="0">
                <a:latin typeface="Times New Roman" panose="02020603050405020304"/>
                <a:ea typeface="Times New Roman" panose="02020603050405020304"/>
              </a:rPr>
              <a:t>I </a:t>
            </a:r>
            <a:r>
              <a:rPr lang="en-US" altLang="zh-CN" sz="2400" b="1" u="sng">
                <a:solidFill>
                  <a:srgbClr val="FF0000"/>
                </a:solidFill>
                <a:latin typeface="Times New Roman" panose="02020603050405020304"/>
                <a:ea typeface="Times New Roman" panose="02020603050405020304"/>
              </a:rPr>
              <a:t>showered</a:t>
            </a:r>
            <a:r>
              <a:rPr lang="en-US" altLang="zh-CN" sz="2400" b="0">
                <a:latin typeface="Times New Roman" panose="02020603050405020304"/>
                <a:ea typeface="华文楷体" panose="02010600040101010101" charset="-122"/>
              </a:rPr>
              <a:t> </a:t>
            </a:r>
            <a:r>
              <a:rPr lang="en-US" altLang="zh-CN" sz="2400" b="0">
                <a:latin typeface="Times New Roman" panose="02020603050405020304"/>
                <a:ea typeface="Times New Roman" panose="02020603050405020304"/>
              </a:rPr>
              <a:t>them with zillions of thanks.</a:t>
            </a:r>
            <a:r>
              <a:rPr lang="zh-CN" altLang="en-US" sz="2400" i="0">
                <a:solidFill>
                  <a:srgbClr val="2A2B2E"/>
                </a:solidFill>
                <a:latin typeface="Times New Roman" panose="02020603050405020304"/>
                <a:ea typeface="华文楷体" panose="02010600040101010101" charset="-122"/>
              </a:rPr>
              <a:t>我对他们表示了无数的感谢。</a:t>
            </a:r>
            <a:endParaRPr lang="zh-CN" altLang="en-US" sz="2400" i="0">
              <a:solidFill>
                <a:srgbClr val="2A2B2E"/>
              </a:solidFill>
              <a:latin typeface="Times New Roman" panose="02020603050405020304"/>
              <a:ea typeface="华文楷体" panose="02010600040101010101" charset="-122"/>
            </a:endParaRPr>
          </a:p>
          <a:p>
            <a:pPr marL="0" indent="0" algn="just" defTabSz="266700">
              <a:lnSpc>
                <a:spcPct val="85000"/>
              </a:lnSpc>
              <a:spcBef>
                <a:spcPts val="0"/>
              </a:spcBef>
              <a:spcAft>
                <a:spcPts val="0"/>
              </a:spcAft>
            </a:pPr>
            <a:r>
              <a:rPr lang="en-US" altLang="zh-CN" sz="2400">
                <a:highlight>
                  <a:srgbClr val="FFFF00"/>
                </a:highlight>
                <a:latin typeface="Times New Roman" panose="02020603050405020304"/>
                <a:ea typeface="Times New Roman" panose="02020603050405020304"/>
              </a:rPr>
              <a:t>32.land v. </a:t>
            </a:r>
            <a:r>
              <a:rPr lang="en-US" altLang="zh-CN" sz="2400">
                <a:highlight>
                  <a:srgbClr val="FFFF00"/>
                </a:highlight>
                <a:latin typeface="Times New Roman" panose="02020603050405020304"/>
                <a:ea typeface="华文楷体" panose="02010600040101010101" charset="-122"/>
              </a:rPr>
              <a:t>①</a:t>
            </a:r>
            <a:r>
              <a:rPr lang="zh-CN" altLang="en-US" sz="2400">
                <a:highlight>
                  <a:srgbClr val="FFFF00"/>
                </a:highlight>
                <a:latin typeface="Times New Roman" panose="02020603050405020304"/>
                <a:ea typeface="华文楷体" panose="02010600040101010101" charset="-122"/>
              </a:rPr>
              <a:t>陷入困境 </a:t>
            </a:r>
            <a:r>
              <a:rPr lang="en-US" altLang="zh-CN" sz="2400">
                <a:highlight>
                  <a:srgbClr val="FFFF00"/>
                </a:highlight>
                <a:latin typeface="Times New Roman" panose="02020603050405020304"/>
                <a:ea typeface="华文楷体" panose="02010600040101010101" charset="-122"/>
              </a:rPr>
              <a:t>②</a:t>
            </a:r>
            <a:r>
              <a:rPr lang="zh-CN" altLang="en-US" sz="2400">
                <a:highlight>
                  <a:srgbClr val="FFFF00"/>
                </a:highlight>
                <a:latin typeface="Times New Roman" panose="02020603050405020304"/>
                <a:ea typeface="华文楷体" panose="02010600040101010101" charset="-122"/>
              </a:rPr>
              <a:t>获得（工作 </a:t>
            </a:r>
            <a:r>
              <a:rPr lang="en-US" altLang="zh-CN" sz="2400">
                <a:highlight>
                  <a:srgbClr val="FFFF00"/>
                </a:highlight>
                <a:latin typeface="Times New Roman" panose="02020603050405020304"/>
                <a:ea typeface="Times New Roman" panose="02020603050405020304"/>
              </a:rPr>
              <a:t>/ </a:t>
            </a:r>
            <a:r>
              <a:rPr lang="zh-CN" altLang="en-US" sz="2400">
                <a:highlight>
                  <a:srgbClr val="FFFF00"/>
                </a:highlight>
                <a:latin typeface="Times New Roman" panose="02020603050405020304"/>
                <a:ea typeface="华文楷体" panose="02010600040101010101" charset="-122"/>
              </a:rPr>
              <a:t>合同等）</a:t>
            </a:r>
            <a:endParaRPr lang="zh-CN" altLang="en-US" sz="2400">
              <a:highlight>
                <a:srgbClr val="FFFF00"/>
              </a:highlight>
              <a:latin typeface="Times New Roman" panose="02020603050405020304"/>
              <a:ea typeface="华文楷体" panose="02010600040101010101" charset="-122"/>
            </a:endParaRPr>
          </a:p>
          <a:p>
            <a:pPr marL="0" indent="0" algn="just" defTabSz="266700">
              <a:lnSpc>
                <a:spcPct val="85000"/>
              </a:lnSpc>
              <a:spcBef>
                <a:spcPts val="0"/>
              </a:spcBef>
              <a:spcAft>
                <a:spcPts val="0"/>
              </a:spcAft>
            </a:pPr>
            <a:r>
              <a:rPr lang="en-US" altLang="zh-CN" sz="2400" b="0">
                <a:latin typeface="Times New Roman" panose="02020603050405020304"/>
                <a:ea typeface="Times New Roman" panose="02020603050405020304"/>
              </a:rPr>
              <a:t>Her efforts paid off. Finally she</a:t>
            </a:r>
            <a:r>
              <a:rPr lang="en-US" altLang="zh-CN" sz="2400" b="1" u="sng">
                <a:solidFill>
                  <a:srgbClr val="FF0000"/>
                </a:solidFill>
                <a:latin typeface="Times New Roman" panose="02020603050405020304"/>
                <a:ea typeface="华文楷体" panose="02010600040101010101" charset="-122"/>
              </a:rPr>
              <a:t> </a:t>
            </a:r>
            <a:r>
              <a:rPr lang="en-US" altLang="zh-CN" sz="2400" b="1" u="sng">
                <a:solidFill>
                  <a:srgbClr val="FF0000"/>
                </a:solidFill>
                <a:latin typeface="Times New Roman" panose="02020603050405020304"/>
                <a:ea typeface="Times New Roman" panose="02020603050405020304"/>
              </a:rPr>
              <a:t>landed</a:t>
            </a:r>
            <a:r>
              <a:rPr lang="en-US" altLang="zh-CN" sz="2400" b="0">
                <a:latin typeface="Times New Roman" panose="02020603050405020304"/>
                <a:ea typeface="华文楷体" panose="02010600040101010101" charset="-122"/>
              </a:rPr>
              <a:t> </a:t>
            </a:r>
            <a:r>
              <a:rPr lang="en-US" altLang="zh-CN" sz="2400" b="0">
                <a:latin typeface="Times New Roman" panose="02020603050405020304"/>
                <a:ea typeface="Times New Roman" panose="02020603050405020304"/>
              </a:rPr>
              <a:t>the job.</a:t>
            </a:r>
            <a:r>
              <a:rPr lang="zh-CN" altLang="en-US" sz="2400" i="0">
                <a:solidFill>
                  <a:srgbClr val="2A2B2E"/>
                </a:solidFill>
                <a:latin typeface="Times New Roman" panose="02020603050405020304"/>
                <a:ea typeface="华文楷体" panose="02010600040101010101" charset="-122"/>
              </a:rPr>
              <a:t>她的努力得到了回报。她终于得到了那份工作。</a:t>
            </a:r>
            <a:endParaRPr lang="zh-CN" altLang="en-US" sz="2400" i="0">
              <a:solidFill>
                <a:srgbClr val="2A2B2E"/>
              </a:solidFill>
              <a:latin typeface="Times New Roman" panose="02020603050405020304"/>
              <a:ea typeface="华文楷体" panose="02010600040101010101" charset="-122"/>
            </a:endParaRPr>
          </a:p>
          <a:p>
            <a:pPr marL="0" indent="0" algn="just" defTabSz="266700">
              <a:lnSpc>
                <a:spcPct val="85000"/>
              </a:lnSpc>
              <a:spcBef>
                <a:spcPts val="0"/>
              </a:spcBef>
              <a:spcAft>
                <a:spcPts val="0"/>
              </a:spcAft>
            </a:pPr>
            <a:r>
              <a:rPr lang="en-US" altLang="zh-CN" sz="2400" b="0">
                <a:latin typeface="Times New Roman" panose="02020603050405020304"/>
                <a:ea typeface="Times New Roman" panose="02020603050405020304"/>
              </a:rPr>
              <a:t>His carelessness </a:t>
            </a:r>
            <a:r>
              <a:rPr lang="en-US" altLang="zh-CN" sz="2400" b="1" u="sng">
                <a:solidFill>
                  <a:srgbClr val="FF0000"/>
                </a:solidFill>
                <a:latin typeface="Times New Roman" panose="02020603050405020304"/>
                <a:ea typeface="Times New Roman" panose="02020603050405020304"/>
              </a:rPr>
              <a:t>landed</a:t>
            </a:r>
            <a:r>
              <a:rPr lang="en-US" altLang="zh-CN" sz="2400" b="0">
                <a:latin typeface="Times New Roman" panose="02020603050405020304"/>
                <a:ea typeface="华文楷体" panose="02010600040101010101" charset="-122"/>
              </a:rPr>
              <a:t> </a:t>
            </a:r>
            <a:r>
              <a:rPr lang="en-US" altLang="zh-CN" sz="2400" b="0">
                <a:latin typeface="Times New Roman" panose="02020603050405020304"/>
                <a:ea typeface="Times New Roman" panose="02020603050405020304"/>
              </a:rPr>
              <a:t>him in trouble.</a:t>
            </a:r>
            <a:r>
              <a:rPr lang="zh-CN" altLang="en-US" sz="2400" i="0">
                <a:solidFill>
                  <a:srgbClr val="2A2B2E"/>
                </a:solidFill>
                <a:latin typeface="Times New Roman" panose="02020603050405020304"/>
                <a:ea typeface="华文楷体" panose="02010600040101010101" charset="-122"/>
              </a:rPr>
              <a:t>他的粗心使他陷入困境。</a:t>
            </a:r>
            <a:endParaRPr lang="zh-CN" altLang="en-US" sz="2400" i="0">
              <a:solidFill>
                <a:srgbClr val="2A2B2E"/>
              </a:solidFill>
              <a:latin typeface="Times New Roman" panose="02020603050405020304"/>
              <a:ea typeface="华文楷体" panose="02010600040101010101" charset="-122"/>
            </a:endParaRPr>
          </a:p>
        </p:txBody>
      </p:sp>
      <p:pic>
        <p:nvPicPr>
          <p:cNvPr id="5124" name="图片 6" descr="logo横版 png"/>
          <p:cNvPicPr>
            <a:picLocks noChangeAspect="1"/>
          </p:cNvPicPr>
          <p:nvPr userDrawn="1"/>
        </p:nvPicPr>
        <p:blipFill>
          <a:blip r:embed="rId1"/>
          <a:stretch>
            <a:fillRect/>
          </a:stretch>
        </p:blipFill>
        <p:spPr>
          <a:xfrm>
            <a:off x="11477625" y="82550"/>
            <a:ext cx="608013" cy="642938"/>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形状 8"/>
          <p:cNvSpPr/>
          <p:nvPr/>
        </p:nvSpPr>
        <p:spPr>
          <a:xfrm>
            <a:off x="2473759" y="3207579"/>
            <a:ext cx="1185710" cy="468543"/>
          </a:xfrm>
          <a:custGeom>
            <a:avLst/>
            <a:gdLst>
              <a:gd name="connsiteX0" fmla="*/ 951439 w 1185710"/>
              <a:gd name="connsiteY0" fmla="*/ 468543 h 468543"/>
              <a:gd name="connsiteX1" fmla="*/ 234272 w 1185710"/>
              <a:gd name="connsiteY1" fmla="*/ 468543 h 468543"/>
              <a:gd name="connsiteX2" fmla="*/ 0 w 1185710"/>
              <a:gd name="connsiteY2" fmla="*/ 234272 h 468543"/>
              <a:gd name="connsiteX3" fmla="*/ 0 w 1185710"/>
              <a:gd name="connsiteY3" fmla="*/ 234272 h 468543"/>
              <a:gd name="connsiteX4" fmla="*/ 234272 w 1185710"/>
              <a:gd name="connsiteY4" fmla="*/ 0 h 468543"/>
              <a:gd name="connsiteX5" fmla="*/ 951439 w 1185710"/>
              <a:gd name="connsiteY5" fmla="*/ 0 h 468543"/>
              <a:gd name="connsiteX6" fmla="*/ 1185710 w 1185710"/>
              <a:gd name="connsiteY6" fmla="*/ 234272 h 468543"/>
              <a:gd name="connsiteX7" fmla="*/ 1185710 w 1185710"/>
              <a:gd name="connsiteY7" fmla="*/ 234272 h 468543"/>
              <a:gd name="connsiteX8" fmla="*/ 951439 w 1185710"/>
              <a:gd name="connsiteY8" fmla="*/ 468543 h 46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5710" h="468543">
                <a:moveTo>
                  <a:pt x="951439" y="468543"/>
                </a:moveTo>
                <a:lnTo>
                  <a:pt x="234272" y="468543"/>
                </a:lnTo>
                <a:cubicBezTo>
                  <a:pt x="104895" y="468543"/>
                  <a:pt x="0" y="363649"/>
                  <a:pt x="0" y="234272"/>
                </a:cubicBezTo>
                <a:lnTo>
                  <a:pt x="0" y="234272"/>
                </a:lnTo>
                <a:cubicBezTo>
                  <a:pt x="0" y="104895"/>
                  <a:pt x="104895" y="0"/>
                  <a:pt x="234272" y="0"/>
                </a:cubicBezTo>
                <a:lnTo>
                  <a:pt x="951439" y="0"/>
                </a:lnTo>
                <a:cubicBezTo>
                  <a:pt x="1080816" y="0"/>
                  <a:pt x="1185710" y="104895"/>
                  <a:pt x="1185710" y="234272"/>
                </a:cubicBezTo>
                <a:lnTo>
                  <a:pt x="1185710" y="234272"/>
                </a:lnTo>
                <a:cubicBezTo>
                  <a:pt x="1185921" y="363649"/>
                  <a:pt x="1081027" y="468543"/>
                  <a:pt x="951439" y="468543"/>
                </a:cubicBezTo>
              </a:path>
            </a:pathLst>
          </a:custGeom>
          <a:solidFill>
            <a:srgbClr val="FFFFFF"/>
          </a:solidFill>
          <a:ln w="2098" cap="flat">
            <a:solidFill>
              <a:srgbClr val="C4C1D2"/>
            </a:solidFill>
            <a:prstDash val="solid"/>
            <a:miter/>
          </a:ln>
        </p:spPr>
        <p:txBody>
          <a:bodyPr rtlCol="0" anchor="ctr"/>
          <a:lstStyle/>
          <a:p>
            <a:endParaRPr lang="zh-CN" altLang="en-US"/>
          </a:p>
        </p:txBody>
      </p:sp>
      <p:sp>
        <p:nvSpPr>
          <p:cNvPr id="10" name="任意多边形: 形状 9"/>
          <p:cNvSpPr/>
          <p:nvPr/>
        </p:nvSpPr>
        <p:spPr>
          <a:xfrm>
            <a:off x="2473759" y="3207579"/>
            <a:ext cx="1185710" cy="468543"/>
          </a:xfrm>
          <a:custGeom>
            <a:avLst/>
            <a:gdLst>
              <a:gd name="connsiteX0" fmla="*/ 951439 w 1185710"/>
              <a:gd name="connsiteY0" fmla="*/ 468543 h 468543"/>
              <a:gd name="connsiteX1" fmla="*/ 234272 w 1185710"/>
              <a:gd name="connsiteY1" fmla="*/ 468543 h 468543"/>
              <a:gd name="connsiteX2" fmla="*/ 0 w 1185710"/>
              <a:gd name="connsiteY2" fmla="*/ 234272 h 468543"/>
              <a:gd name="connsiteX3" fmla="*/ 0 w 1185710"/>
              <a:gd name="connsiteY3" fmla="*/ 234272 h 468543"/>
              <a:gd name="connsiteX4" fmla="*/ 234272 w 1185710"/>
              <a:gd name="connsiteY4" fmla="*/ 0 h 468543"/>
              <a:gd name="connsiteX5" fmla="*/ 951439 w 1185710"/>
              <a:gd name="connsiteY5" fmla="*/ 0 h 468543"/>
              <a:gd name="connsiteX6" fmla="*/ 1185710 w 1185710"/>
              <a:gd name="connsiteY6" fmla="*/ 234272 h 468543"/>
              <a:gd name="connsiteX7" fmla="*/ 1185710 w 1185710"/>
              <a:gd name="connsiteY7" fmla="*/ 234272 h 468543"/>
              <a:gd name="connsiteX8" fmla="*/ 951439 w 1185710"/>
              <a:gd name="connsiteY8" fmla="*/ 468543 h 46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5710" h="468543">
                <a:moveTo>
                  <a:pt x="951439" y="468543"/>
                </a:moveTo>
                <a:lnTo>
                  <a:pt x="234272" y="468543"/>
                </a:lnTo>
                <a:cubicBezTo>
                  <a:pt x="104895" y="468543"/>
                  <a:pt x="0" y="363649"/>
                  <a:pt x="0" y="234272"/>
                </a:cubicBezTo>
                <a:lnTo>
                  <a:pt x="0" y="234272"/>
                </a:lnTo>
                <a:cubicBezTo>
                  <a:pt x="0" y="104895"/>
                  <a:pt x="104895" y="0"/>
                  <a:pt x="234272" y="0"/>
                </a:cubicBezTo>
                <a:lnTo>
                  <a:pt x="951439" y="0"/>
                </a:lnTo>
                <a:cubicBezTo>
                  <a:pt x="1080816" y="0"/>
                  <a:pt x="1185710" y="104895"/>
                  <a:pt x="1185710" y="234272"/>
                </a:cubicBezTo>
                <a:lnTo>
                  <a:pt x="1185710" y="234272"/>
                </a:lnTo>
                <a:cubicBezTo>
                  <a:pt x="1185921" y="363649"/>
                  <a:pt x="1081027" y="468543"/>
                  <a:pt x="951439" y="468543"/>
                </a:cubicBezTo>
                <a:close/>
              </a:path>
            </a:pathLst>
          </a:custGeom>
          <a:noFill/>
          <a:ln w="20982" cap="flat">
            <a:solidFill>
              <a:srgbClr val="C4C1D2"/>
            </a:solidFill>
            <a:prstDash val="solid"/>
            <a:miter/>
          </a:ln>
        </p:spPr>
        <p:txBody>
          <a:bodyPr rtlCol="0" anchor="ctr"/>
          <a:lstStyle/>
          <a:p>
            <a:endParaRPr lang="zh-CN" altLang="en-US"/>
          </a:p>
        </p:txBody>
      </p:sp>
      <p:sp>
        <p:nvSpPr>
          <p:cNvPr id="12" name="任意多边形: 形状 11"/>
          <p:cNvSpPr/>
          <p:nvPr/>
        </p:nvSpPr>
        <p:spPr>
          <a:xfrm>
            <a:off x="2714996" y="3441851"/>
            <a:ext cx="700071" cy="2110"/>
          </a:xfrm>
          <a:custGeom>
            <a:avLst/>
            <a:gdLst>
              <a:gd name="connsiteX0" fmla="*/ 0 w 700071"/>
              <a:gd name="connsiteY0" fmla="*/ 0 h 2110"/>
              <a:gd name="connsiteX1" fmla="*/ 700071 w 700071"/>
              <a:gd name="connsiteY1" fmla="*/ 0 h 2110"/>
            </a:gdLst>
            <a:ahLst/>
            <a:cxnLst>
              <a:cxn ang="0">
                <a:pos x="connsiteX0" y="connsiteY0"/>
              </a:cxn>
              <a:cxn ang="0">
                <a:pos x="connsiteX1" y="connsiteY1"/>
              </a:cxn>
            </a:cxnLst>
            <a:rect l="l" t="t" r="r" b="b"/>
            <a:pathLst>
              <a:path w="700071" h="2110">
                <a:moveTo>
                  <a:pt x="0" y="0"/>
                </a:moveTo>
                <a:lnTo>
                  <a:pt x="700071" y="0"/>
                </a:lnTo>
              </a:path>
            </a:pathLst>
          </a:custGeom>
          <a:ln w="20982" cap="flat">
            <a:solidFill>
              <a:srgbClr val="C4C1D2"/>
            </a:solidFill>
            <a:prstDash val="solid"/>
            <a:miter/>
          </a:ln>
        </p:spPr>
        <p:txBody>
          <a:bodyPr rtlCol="0" anchor="ctr"/>
          <a:lstStyle/>
          <a:p>
            <a:endParaRPr lang="zh-CN" altLang="en-US"/>
          </a:p>
        </p:txBody>
      </p:sp>
      <p:sp>
        <p:nvSpPr>
          <p:cNvPr id="13" name="任意多边形: 形状 12"/>
          <p:cNvSpPr/>
          <p:nvPr/>
        </p:nvSpPr>
        <p:spPr>
          <a:xfrm>
            <a:off x="3333389" y="3343921"/>
            <a:ext cx="97929" cy="195859"/>
          </a:xfrm>
          <a:custGeom>
            <a:avLst/>
            <a:gdLst>
              <a:gd name="connsiteX0" fmla="*/ 0 w 97929"/>
              <a:gd name="connsiteY0" fmla="*/ 0 h 195859"/>
              <a:gd name="connsiteX1" fmla="*/ 97930 w 97929"/>
              <a:gd name="connsiteY1" fmla="*/ 97930 h 195859"/>
              <a:gd name="connsiteX2" fmla="*/ 0 w 97929"/>
              <a:gd name="connsiteY2" fmla="*/ 195860 h 195859"/>
            </a:gdLst>
            <a:ahLst/>
            <a:cxnLst>
              <a:cxn ang="0">
                <a:pos x="connsiteX0" y="connsiteY0"/>
              </a:cxn>
              <a:cxn ang="0">
                <a:pos x="connsiteX1" y="connsiteY1"/>
              </a:cxn>
              <a:cxn ang="0">
                <a:pos x="connsiteX2" y="connsiteY2"/>
              </a:cxn>
            </a:cxnLst>
            <a:rect l="l" t="t" r="r" b="b"/>
            <a:pathLst>
              <a:path w="97929" h="195859">
                <a:moveTo>
                  <a:pt x="0" y="0"/>
                </a:moveTo>
                <a:cubicBezTo>
                  <a:pt x="32714" y="65216"/>
                  <a:pt x="65216" y="97930"/>
                  <a:pt x="97930" y="97930"/>
                </a:cubicBezTo>
                <a:cubicBezTo>
                  <a:pt x="65216" y="97930"/>
                  <a:pt x="32714" y="130643"/>
                  <a:pt x="0" y="195860"/>
                </a:cubicBezTo>
              </a:path>
            </a:pathLst>
          </a:custGeom>
          <a:noFill/>
          <a:ln w="20982" cap="flat">
            <a:solidFill>
              <a:srgbClr val="C4C1D2"/>
            </a:solidFill>
            <a:prstDash val="solid"/>
            <a:miter/>
          </a:ln>
        </p:spPr>
        <p:txBody>
          <a:bodyPr rtlCol="0" anchor="ctr"/>
          <a:lstStyle/>
          <a:p>
            <a:endParaRPr lang="zh-CN" altLang="en-US"/>
          </a:p>
        </p:txBody>
      </p:sp>
      <p:cxnSp>
        <p:nvCxnSpPr>
          <p:cNvPr id="6" name="直接连接符 5"/>
          <p:cNvCxnSpPr/>
          <p:nvPr/>
        </p:nvCxnSpPr>
        <p:spPr>
          <a:xfrm>
            <a:off x="1878119" y="68824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878119" y="688244"/>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16" name="组合 415"/>
          <p:cNvGrpSpPr/>
          <p:nvPr/>
        </p:nvGrpSpPr>
        <p:grpSpPr>
          <a:xfrm>
            <a:off x="877389" y="6674858"/>
            <a:ext cx="347214" cy="118800"/>
            <a:chOff x="910086" y="6654927"/>
            <a:chExt cx="463718" cy="158662"/>
          </a:xfrm>
        </p:grpSpPr>
        <p:sp>
          <p:nvSpPr>
            <p:cNvPr id="417" name="半闭框 416"/>
            <p:cNvSpPr/>
            <p:nvPr/>
          </p:nvSpPr>
          <p:spPr>
            <a:xfrm rot="18714759">
              <a:off x="910085" y="6654928"/>
              <a:ext cx="158662" cy="158660"/>
            </a:xfrm>
            <a:prstGeom prst="halfFrame">
              <a:avLst>
                <a:gd name="adj1" fmla="val 20068"/>
                <a:gd name="adj2" fmla="val 186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18" name="半闭框 417"/>
            <p:cNvSpPr/>
            <p:nvPr/>
          </p:nvSpPr>
          <p:spPr>
            <a:xfrm rot="2885241" flipH="1">
              <a:off x="1215143" y="6654928"/>
              <a:ext cx="158662" cy="158660"/>
            </a:xfrm>
            <a:prstGeom prst="halfFrame">
              <a:avLst>
                <a:gd name="adj1" fmla="val 20068"/>
                <a:gd name="adj2" fmla="val 186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pic>
        <p:nvPicPr>
          <p:cNvPr id="3" name="图片 2"/>
          <p:cNvPicPr>
            <a:picLocks noChangeAspect="1"/>
          </p:cNvPicPr>
          <p:nvPr/>
        </p:nvPicPr>
        <p:blipFill>
          <a:blip r:embed="rId1"/>
          <a:srcRect b="4778"/>
          <a:stretch>
            <a:fillRect/>
          </a:stretch>
        </p:blipFill>
        <p:spPr>
          <a:xfrm flipH="1">
            <a:off x="89893" y="1231229"/>
            <a:ext cx="5883558" cy="5307600"/>
          </a:xfrm>
          <a:custGeom>
            <a:avLst/>
            <a:gdLst>
              <a:gd name="connsiteX0" fmla="*/ 0 w 6001205"/>
              <a:gd name="connsiteY0" fmla="*/ 0 h 5413730"/>
              <a:gd name="connsiteX1" fmla="*/ 6001205 w 6001205"/>
              <a:gd name="connsiteY1" fmla="*/ 0 h 5413730"/>
              <a:gd name="connsiteX2" fmla="*/ 6001205 w 6001205"/>
              <a:gd name="connsiteY2" fmla="*/ 5413730 h 5413730"/>
              <a:gd name="connsiteX3" fmla="*/ 0 w 6001205"/>
              <a:gd name="connsiteY3" fmla="*/ 5413730 h 5413730"/>
            </a:gdLst>
            <a:ahLst/>
            <a:cxnLst>
              <a:cxn ang="0">
                <a:pos x="connsiteX0" y="connsiteY0"/>
              </a:cxn>
              <a:cxn ang="0">
                <a:pos x="connsiteX1" y="connsiteY1"/>
              </a:cxn>
              <a:cxn ang="0">
                <a:pos x="connsiteX2" y="connsiteY2"/>
              </a:cxn>
              <a:cxn ang="0">
                <a:pos x="connsiteX3" y="connsiteY3"/>
              </a:cxn>
            </a:cxnLst>
            <a:rect l="l" t="t" r="r" b="b"/>
            <a:pathLst>
              <a:path w="6001205" h="5413730">
                <a:moveTo>
                  <a:pt x="0" y="0"/>
                </a:moveTo>
                <a:lnTo>
                  <a:pt x="6001205" y="0"/>
                </a:lnTo>
                <a:lnTo>
                  <a:pt x="6001205" y="5413730"/>
                </a:lnTo>
                <a:lnTo>
                  <a:pt x="0" y="5413730"/>
                </a:lnTo>
                <a:close/>
              </a:path>
            </a:pathLst>
          </a:custGeom>
        </p:spPr>
      </p:pic>
      <p:sp>
        <p:nvSpPr>
          <p:cNvPr id="20" name="文本框 19"/>
          <p:cNvSpPr txBox="1"/>
          <p:nvPr/>
        </p:nvSpPr>
        <p:spPr>
          <a:xfrm>
            <a:off x="5712177" y="3597314"/>
            <a:ext cx="5847715" cy="706755"/>
          </a:xfrm>
          <a:prstGeom prst="rect">
            <a:avLst/>
          </a:prstGeom>
          <a:noFill/>
        </p:spPr>
        <p:txBody>
          <a:bodyPr wrap="none" rtlCol="0">
            <a:spAutoFit/>
          </a:bodyPr>
          <a:lstStyle>
            <a:defPPr>
              <a:defRPr lang="zh-CN"/>
            </a:defPPr>
            <a:lvl1pPr>
              <a:defRPr sz="6000">
                <a:gradFill>
                  <a:gsLst>
                    <a:gs pos="0">
                      <a:schemeClr val="accent1">
                        <a:lumMod val="75000"/>
                      </a:schemeClr>
                    </a:gs>
                    <a:gs pos="100000">
                      <a:schemeClr val="accent4">
                        <a:lumMod val="25000"/>
                      </a:schemeClr>
                    </a:gs>
                  </a:gsLst>
                  <a:lin ang="2700000" scaled="1"/>
                </a:gradFill>
                <a:latin typeface="+mj-ea"/>
                <a:ea typeface="+mj-ea"/>
              </a:defRPr>
            </a:lvl1pPr>
          </a:lstStyle>
          <a:p>
            <a:pPr algn="l"/>
            <a:r>
              <a:rPr lang="en-US" altLang="zh-CN" sz="4000" dirty="0">
                <a:ln>
                  <a:solidFill>
                    <a:srgbClr val="020046"/>
                  </a:solidFill>
                </a:ln>
                <a:solidFill>
                  <a:srgbClr val="F6CB40"/>
                </a:solidFill>
                <a:latin typeface="MiSans Semibold" panose="00000700000000000000" charset="-122"/>
                <a:ea typeface="MiSans Semibold" panose="00000700000000000000" charset="-122"/>
              </a:rPr>
              <a:t>01</a:t>
            </a:r>
            <a:r>
              <a:rPr lang="zh-CN" altLang="en-US" sz="4000" dirty="0">
                <a:ln>
                  <a:solidFill>
                    <a:srgbClr val="020046"/>
                  </a:solidFill>
                </a:ln>
                <a:solidFill>
                  <a:srgbClr val="F6CB40"/>
                </a:solidFill>
                <a:latin typeface="MiSans Semibold" panose="00000700000000000000" charset="-122"/>
                <a:ea typeface="MiSans Semibold" panose="00000700000000000000" charset="-122"/>
              </a:rPr>
              <a:t>．吃透考情与评分规则</a:t>
            </a:r>
            <a:endParaRPr lang="zh-CN" altLang="en-US" sz="4000" dirty="0">
              <a:ln>
                <a:solidFill>
                  <a:srgbClr val="020046"/>
                </a:solidFill>
              </a:ln>
              <a:solidFill>
                <a:srgbClr val="F6CB40"/>
              </a:solidFill>
              <a:latin typeface="MiSans Semibold" panose="00000700000000000000" charset="-122"/>
              <a:ea typeface="MiSans Semibold" panose="00000700000000000000" charset="-122"/>
            </a:endParaRPr>
          </a:p>
        </p:txBody>
      </p:sp>
      <p:pic>
        <p:nvPicPr>
          <p:cNvPr id="5124" name="图片 6" descr="logo横版 png"/>
          <p:cNvPicPr>
            <a:picLocks noChangeAspect="1"/>
          </p:cNvPicPr>
          <p:nvPr userDrawn="1"/>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35" y="0"/>
            <a:ext cx="12192635" cy="6858635"/>
          </a:xfrm>
          <a:prstGeom prst="rect">
            <a:avLst/>
          </a:prstGeom>
          <a:solidFill>
            <a:srgbClr val="5C64F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nvSpPr>
        <p:spPr>
          <a:xfrm>
            <a:off x="231775" y="230505"/>
            <a:ext cx="11755120" cy="6433820"/>
          </a:xfrm>
          <a:prstGeom prst="roundRect">
            <a:avLst>
              <a:gd name="adj" fmla="val 1001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nvSpPr>
        <p:spPr>
          <a:xfrm>
            <a:off x="231775" y="230505"/>
            <a:ext cx="11620500" cy="6675755"/>
          </a:xfrm>
          <a:prstGeom prst="rect">
            <a:avLst/>
          </a:prstGeom>
          <a:solidFill>
            <a:schemeClr val="bg1"/>
          </a:solidFill>
        </p:spPr>
        <p:txBody>
          <a:bodyPr wrap="square">
            <a:spAutoFit/>
          </a:bodyPr>
          <a:p>
            <a:pPr marL="0" indent="0" algn="l" defTabSz="266700">
              <a:lnSpc>
                <a:spcPct val="85000"/>
              </a:lnSpc>
              <a:spcBef>
                <a:spcPts val="0"/>
              </a:spcBef>
              <a:spcAft>
                <a:spcPts val="0"/>
              </a:spcAft>
            </a:pPr>
            <a:r>
              <a:rPr lang="en-US" altLang="zh-CN" sz="2400">
                <a:highlight>
                  <a:srgbClr val="FFFF00"/>
                </a:highlight>
                <a:latin typeface="Times New Roman" panose="02020603050405020304"/>
                <a:ea typeface="Times New Roman" panose="02020603050405020304"/>
              </a:rPr>
              <a:t>33.distance v. </a:t>
            </a:r>
            <a:r>
              <a:rPr lang="zh-CN" altLang="en-US" sz="2400">
                <a:highlight>
                  <a:srgbClr val="FFFF00"/>
                </a:highlight>
                <a:latin typeface="Times New Roman" panose="02020603050405020304"/>
                <a:ea typeface="华文楷体" panose="02010600040101010101" charset="-122"/>
              </a:rPr>
              <a:t>与</a:t>
            </a:r>
            <a:r>
              <a:rPr lang="en-US" altLang="zh-CN" sz="2400">
                <a:highlight>
                  <a:srgbClr val="FFFF00"/>
                </a:highlight>
                <a:latin typeface="Times New Roman" panose="02020603050405020304"/>
                <a:ea typeface="华文楷体" panose="02010600040101010101" charset="-122"/>
              </a:rPr>
              <a:t>… </a:t>
            </a:r>
            <a:r>
              <a:rPr lang="zh-CN" altLang="en-US" sz="2400">
                <a:highlight>
                  <a:srgbClr val="FFFF00"/>
                </a:highlight>
                <a:latin typeface="Times New Roman" panose="02020603050405020304"/>
                <a:ea typeface="华文楷体" panose="02010600040101010101" charset="-122"/>
              </a:rPr>
              <a:t>保持距离</a:t>
            </a:r>
            <a:endParaRPr lang="zh-CN" altLang="en-US" sz="2400">
              <a:highlight>
                <a:srgbClr val="FFFF00"/>
              </a:highlight>
              <a:latin typeface="Times New Roman" panose="02020603050405020304"/>
              <a:ea typeface="华文楷体" panose="02010600040101010101" charset="-122"/>
            </a:endParaRPr>
          </a:p>
          <a:p>
            <a:pPr marL="0" indent="0" algn="l" defTabSz="266700">
              <a:lnSpc>
                <a:spcPct val="85000"/>
              </a:lnSpc>
              <a:spcBef>
                <a:spcPts val="0"/>
              </a:spcBef>
              <a:spcAft>
                <a:spcPts val="0"/>
              </a:spcAft>
            </a:pPr>
            <a:r>
              <a:rPr lang="en-US" altLang="zh-CN" sz="2400" b="0">
                <a:latin typeface="Times New Roman" panose="02020603050405020304"/>
                <a:ea typeface="Times New Roman" panose="02020603050405020304"/>
              </a:rPr>
              <a:t>She tried to</a:t>
            </a:r>
            <a:r>
              <a:rPr lang="en-US" altLang="zh-CN" sz="2400" b="1" u="sng">
                <a:solidFill>
                  <a:srgbClr val="FF0000"/>
                </a:solidFill>
                <a:latin typeface="Times New Roman" panose="02020603050405020304"/>
                <a:ea typeface="华文楷体" panose="02010600040101010101" charset="-122"/>
              </a:rPr>
              <a:t> </a:t>
            </a:r>
            <a:r>
              <a:rPr lang="en-US" altLang="zh-CN" sz="2400" b="1" u="sng">
                <a:solidFill>
                  <a:srgbClr val="FF0000"/>
                </a:solidFill>
                <a:latin typeface="Times New Roman" panose="02020603050405020304"/>
                <a:ea typeface="Times New Roman" panose="02020603050405020304"/>
              </a:rPr>
              <a:t>distance</a:t>
            </a:r>
            <a:r>
              <a:rPr lang="en-US" altLang="zh-CN" sz="2400" b="0">
                <a:latin typeface="Times New Roman" panose="02020603050405020304"/>
                <a:ea typeface="华文楷体" panose="02010600040101010101" charset="-122"/>
              </a:rPr>
              <a:t> </a:t>
            </a:r>
            <a:r>
              <a:rPr lang="en-US" altLang="zh-CN" sz="2400" b="0">
                <a:latin typeface="Times New Roman" panose="02020603050405020304"/>
                <a:ea typeface="Times New Roman" panose="02020603050405020304"/>
              </a:rPr>
              <a:t>herself from the controversial issue.</a:t>
            </a:r>
            <a:r>
              <a:rPr lang="zh-CN" altLang="en-US" sz="2400" i="0">
                <a:solidFill>
                  <a:srgbClr val="2A2B2E"/>
                </a:solidFill>
                <a:latin typeface="Times New Roman" panose="02020603050405020304"/>
                <a:ea typeface="华文楷体" panose="02010600040101010101" charset="-122"/>
              </a:rPr>
              <a:t>她试图与有争议的问题保持距离。</a:t>
            </a:r>
            <a:endParaRPr lang="zh-CN" altLang="en-US" sz="2400" i="0">
              <a:solidFill>
                <a:srgbClr val="2A2B2E"/>
              </a:solidFill>
              <a:latin typeface="Times New Roman" panose="02020603050405020304"/>
              <a:ea typeface="华文楷体" panose="02010600040101010101" charset="-122"/>
            </a:endParaRPr>
          </a:p>
          <a:p>
            <a:pPr marL="0" indent="0" algn="l" defTabSz="266700">
              <a:lnSpc>
                <a:spcPct val="85000"/>
              </a:lnSpc>
              <a:spcBef>
                <a:spcPts val="0"/>
              </a:spcBef>
              <a:spcAft>
                <a:spcPts val="0"/>
              </a:spcAft>
            </a:pPr>
            <a:r>
              <a:rPr lang="en-US" altLang="zh-CN" sz="2400">
                <a:highlight>
                  <a:srgbClr val="FFFF00"/>
                </a:highlight>
                <a:latin typeface="Times New Roman" panose="02020603050405020304"/>
                <a:ea typeface="Times New Roman" panose="02020603050405020304"/>
              </a:rPr>
              <a:t>34.carry v. </a:t>
            </a:r>
            <a:r>
              <a:rPr lang="zh-CN" altLang="en-US" sz="2400">
                <a:highlight>
                  <a:srgbClr val="FFFF00"/>
                </a:highlight>
                <a:latin typeface="Times New Roman" panose="02020603050405020304"/>
                <a:ea typeface="华文楷体" panose="02010600040101010101" charset="-122"/>
              </a:rPr>
              <a:t>承载（情感 </a:t>
            </a:r>
            <a:r>
              <a:rPr lang="en-US" altLang="zh-CN" sz="2400">
                <a:highlight>
                  <a:srgbClr val="FFFF00"/>
                </a:highlight>
                <a:latin typeface="Times New Roman" panose="02020603050405020304"/>
                <a:ea typeface="Times New Roman" panose="02020603050405020304"/>
              </a:rPr>
              <a:t>/ </a:t>
            </a:r>
            <a:r>
              <a:rPr lang="zh-CN" altLang="en-US" sz="2400">
                <a:highlight>
                  <a:srgbClr val="FFFF00"/>
                </a:highlight>
                <a:latin typeface="Times New Roman" panose="02020603050405020304"/>
                <a:ea typeface="华文楷体" panose="02010600040101010101" charset="-122"/>
              </a:rPr>
              <a:t>信息）</a:t>
            </a:r>
            <a:endParaRPr lang="zh-CN" altLang="en-US" sz="2400">
              <a:highlight>
                <a:srgbClr val="FFFF00"/>
              </a:highlight>
              <a:latin typeface="Times New Roman" panose="02020603050405020304"/>
              <a:ea typeface="华文楷体" panose="02010600040101010101" charset="-122"/>
            </a:endParaRPr>
          </a:p>
          <a:p>
            <a:pPr marL="0" indent="0" algn="l" defTabSz="266700">
              <a:lnSpc>
                <a:spcPct val="85000"/>
              </a:lnSpc>
              <a:spcBef>
                <a:spcPts val="0"/>
              </a:spcBef>
              <a:spcAft>
                <a:spcPts val="0"/>
              </a:spcAft>
            </a:pPr>
            <a:r>
              <a:rPr lang="en-US" altLang="zh-CN" sz="2400" b="0">
                <a:latin typeface="Times New Roman" panose="02020603050405020304"/>
                <a:ea typeface="华文楷体" panose="02010600040101010101" charset="-122"/>
              </a:rPr>
              <a:t>The old letter </a:t>
            </a:r>
            <a:r>
              <a:rPr lang="en-US" altLang="zh-CN" sz="2400" b="1" u="sng">
                <a:solidFill>
                  <a:srgbClr val="FF0000"/>
                </a:solidFill>
                <a:latin typeface="Times New Roman" panose="02020603050405020304"/>
                <a:ea typeface="华文楷体" panose="02010600040101010101" charset="-122"/>
              </a:rPr>
              <a:t>carried</a:t>
            </a:r>
            <a:r>
              <a:rPr lang="en-US" altLang="zh-CN" sz="2400" b="0">
                <a:latin typeface="Times New Roman" panose="02020603050405020304"/>
                <a:ea typeface="华文楷体" panose="02010600040101010101" charset="-122"/>
              </a:rPr>
              <a:t> the warmth of her grandma’s love.</a:t>
            </a:r>
            <a:r>
              <a:rPr lang="zh-CN" altLang="en-US" sz="2400" i="0">
                <a:solidFill>
                  <a:srgbClr val="2A2B2E"/>
                </a:solidFill>
                <a:latin typeface="Times New Roman" panose="02020603050405020304"/>
                <a:ea typeface="华文楷体" panose="02010600040101010101" charset="-122"/>
              </a:rPr>
              <a:t>这封旧信充满了她祖母温暖的爱。</a:t>
            </a:r>
            <a:endParaRPr lang="zh-CN" altLang="en-US" sz="2400" i="0">
              <a:solidFill>
                <a:srgbClr val="2A2B2E"/>
              </a:solidFill>
              <a:latin typeface="Times New Roman" panose="02020603050405020304"/>
              <a:ea typeface="华文楷体" panose="02010600040101010101" charset="-122"/>
            </a:endParaRPr>
          </a:p>
          <a:p>
            <a:pPr marL="0" indent="0" algn="l" defTabSz="266700">
              <a:lnSpc>
                <a:spcPct val="85000"/>
              </a:lnSpc>
              <a:spcBef>
                <a:spcPts val="0"/>
              </a:spcBef>
              <a:spcAft>
                <a:spcPts val="0"/>
              </a:spcAft>
            </a:pPr>
            <a:r>
              <a:rPr lang="en-US" altLang="zh-CN" sz="2400">
                <a:highlight>
                  <a:srgbClr val="FFFF00"/>
                </a:highlight>
                <a:latin typeface="Times New Roman" panose="02020603050405020304"/>
                <a:ea typeface="华文楷体" panose="02010600040101010101" charset="-122"/>
              </a:rPr>
              <a:t>35.buffet v. </a:t>
            </a:r>
            <a:r>
              <a:rPr lang="zh-CN" altLang="en-US" sz="2400">
                <a:highlight>
                  <a:srgbClr val="FFFF00"/>
                </a:highlight>
                <a:latin typeface="华文楷体" panose="02010600040101010101" charset="-122"/>
                <a:ea typeface="华文楷体" panose="02010600040101010101" charset="-122"/>
              </a:rPr>
              <a:t>艰难度过</a:t>
            </a:r>
            <a:endParaRPr lang="zh-CN" altLang="en-US" sz="2400">
              <a:highlight>
                <a:srgbClr val="FFFF00"/>
              </a:highlight>
              <a:latin typeface="华文楷体" panose="02010600040101010101" charset="-122"/>
              <a:ea typeface="华文楷体" panose="02010600040101010101" charset="-122"/>
            </a:endParaRPr>
          </a:p>
          <a:p>
            <a:pPr marL="0" indent="0" algn="l" defTabSz="266700">
              <a:lnSpc>
                <a:spcPct val="85000"/>
              </a:lnSpc>
              <a:spcBef>
                <a:spcPts val="0"/>
              </a:spcBef>
              <a:spcAft>
                <a:spcPts val="0"/>
              </a:spcAft>
            </a:pPr>
            <a:r>
              <a:rPr lang="en-US" altLang="zh-CN" sz="2400" b="0">
                <a:latin typeface="Times New Roman" panose="02020603050405020304"/>
                <a:ea typeface="华文楷体" panose="02010600040101010101" charset="-122"/>
              </a:rPr>
              <a:t>She</a:t>
            </a:r>
            <a:r>
              <a:rPr lang="en-US" altLang="zh-CN" sz="2400" b="1" u="sng">
                <a:solidFill>
                  <a:srgbClr val="FF0000"/>
                </a:solidFill>
                <a:latin typeface="Times New Roman" panose="02020603050405020304"/>
                <a:ea typeface="华文楷体" panose="02010600040101010101" charset="-122"/>
              </a:rPr>
              <a:t> buffeted</a:t>
            </a:r>
            <a:r>
              <a:rPr lang="en-US" altLang="zh-CN" sz="2400" b="0">
                <a:latin typeface="Times New Roman" panose="02020603050405020304"/>
                <a:ea typeface="华文楷体" panose="02010600040101010101" charset="-122"/>
              </a:rPr>
              <a:t> through hard times with her family’s support.</a:t>
            </a:r>
            <a:r>
              <a:rPr lang="zh-CN" altLang="en-US" sz="2400" i="0">
                <a:solidFill>
                  <a:srgbClr val="2A2B2E"/>
                </a:solidFill>
                <a:latin typeface="Times New Roman" panose="02020603050405020304"/>
                <a:ea typeface="华文楷体" panose="02010600040101010101" charset="-122"/>
              </a:rPr>
              <a:t>她在家人的支持下度过了困难时期。</a:t>
            </a:r>
            <a:endParaRPr lang="zh-CN" altLang="en-US" sz="2400" i="0">
              <a:solidFill>
                <a:srgbClr val="2A2B2E"/>
              </a:solidFill>
              <a:latin typeface="Times New Roman" panose="02020603050405020304"/>
              <a:ea typeface="华文楷体" panose="02010600040101010101" charset="-122"/>
            </a:endParaRPr>
          </a:p>
          <a:p>
            <a:pPr marL="0" indent="0" algn="l" defTabSz="266700">
              <a:lnSpc>
                <a:spcPct val="85000"/>
              </a:lnSpc>
              <a:spcBef>
                <a:spcPts val="0"/>
              </a:spcBef>
              <a:spcAft>
                <a:spcPts val="0"/>
              </a:spcAft>
            </a:pPr>
            <a:r>
              <a:rPr lang="en-US" altLang="zh-CN" sz="2400">
                <a:highlight>
                  <a:srgbClr val="FFFF00"/>
                </a:highlight>
                <a:latin typeface="Times New Roman" panose="02020603050405020304"/>
                <a:ea typeface="Times New Roman" panose="02020603050405020304"/>
              </a:rPr>
              <a:t>36. cushion v. </a:t>
            </a:r>
            <a:r>
              <a:rPr lang="zh-CN" altLang="en-US" sz="2400">
                <a:highlight>
                  <a:srgbClr val="FFFF00"/>
                </a:highlight>
                <a:latin typeface="Times New Roman" panose="02020603050405020304"/>
                <a:ea typeface="华文楷体" panose="02010600040101010101" charset="-122"/>
              </a:rPr>
              <a:t>减轻（压力、伤害）；缓和（冲击、影响）</a:t>
            </a:r>
            <a:endParaRPr lang="zh-CN" altLang="en-US" sz="2400">
              <a:highlight>
                <a:srgbClr val="FFFF00"/>
              </a:highlight>
              <a:latin typeface="Times New Roman" panose="02020603050405020304"/>
              <a:ea typeface="华文楷体" panose="02010600040101010101" charset="-122"/>
            </a:endParaRPr>
          </a:p>
          <a:p>
            <a:pPr marL="0" indent="0" algn="l" defTabSz="266700">
              <a:lnSpc>
                <a:spcPct val="85000"/>
              </a:lnSpc>
              <a:spcBef>
                <a:spcPts val="0"/>
              </a:spcBef>
              <a:spcAft>
                <a:spcPts val="0"/>
              </a:spcAft>
            </a:pPr>
            <a:r>
              <a:rPr lang="en-US" altLang="zh-CN" sz="2400" b="0">
                <a:latin typeface="Times New Roman" panose="02020603050405020304"/>
                <a:ea typeface="华文楷体" panose="02010600040101010101" charset="-122"/>
              </a:rPr>
              <a:t>Her parents’ support </a:t>
            </a:r>
            <a:r>
              <a:rPr lang="en-US" altLang="zh-CN" sz="2400" b="1" u="sng">
                <a:solidFill>
                  <a:srgbClr val="FF0000"/>
                </a:solidFill>
                <a:latin typeface="Times New Roman" panose="02020603050405020304"/>
                <a:ea typeface="华文楷体" panose="02010600040101010101" charset="-122"/>
              </a:rPr>
              <a:t>cushioned</a:t>
            </a:r>
            <a:r>
              <a:rPr lang="en-US" altLang="zh-CN" sz="2400" b="0">
                <a:latin typeface="Times New Roman" panose="02020603050405020304"/>
                <a:ea typeface="华文楷体" panose="02010600040101010101" charset="-122"/>
              </a:rPr>
              <a:t> the blow of her failed exam, making her feel better.</a:t>
            </a:r>
            <a:r>
              <a:rPr lang="zh-CN" altLang="en-US" sz="2400" i="0">
                <a:solidFill>
                  <a:srgbClr val="2A2B2E"/>
                </a:solidFill>
                <a:latin typeface="Times New Roman" panose="02020603050405020304"/>
                <a:ea typeface="华文楷体" panose="02010600040101010101" charset="-122"/>
              </a:rPr>
              <a:t>父母的支持减轻了她考试不及格的打击，使她感觉好多了。</a:t>
            </a:r>
            <a:endParaRPr lang="zh-CN" altLang="en-US" sz="2400" i="0">
              <a:solidFill>
                <a:srgbClr val="2A2B2E"/>
              </a:solidFill>
              <a:latin typeface="Times New Roman" panose="02020603050405020304"/>
              <a:ea typeface="华文楷体" panose="02010600040101010101" charset="-122"/>
            </a:endParaRPr>
          </a:p>
          <a:p>
            <a:pPr marL="0" indent="0" algn="l" defTabSz="266700">
              <a:lnSpc>
                <a:spcPct val="85000"/>
              </a:lnSpc>
              <a:spcBef>
                <a:spcPts val="0"/>
              </a:spcBef>
              <a:spcAft>
                <a:spcPts val="0"/>
              </a:spcAft>
            </a:pPr>
            <a:r>
              <a:rPr lang="en-US" altLang="zh-CN" sz="2400">
                <a:highlight>
                  <a:srgbClr val="FFFF00"/>
                </a:highlight>
                <a:latin typeface="Times New Roman" panose="02020603050405020304"/>
                <a:ea typeface="Times New Roman" panose="02020603050405020304"/>
              </a:rPr>
              <a:t>37.stuff v. </a:t>
            </a:r>
            <a:r>
              <a:rPr lang="zh-CN" altLang="en-US" sz="2400">
                <a:highlight>
                  <a:srgbClr val="FFFF00"/>
                </a:highlight>
                <a:latin typeface="Times New Roman" panose="02020603050405020304"/>
                <a:ea typeface="华文楷体" panose="02010600040101010101" charset="-122"/>
              </a:rPr>
              <a:t>塞</a:t>
            </a:r>
            <a:endParaRPr lang="zh-CN" altLang="en-US" sz="2400">
              <a:highlight>
                <a:srgbClr val="FFFF00"/>
              </a:highlight>
              <a:latin typeface="Times New Roman" panose="02020603050405020304"/>
              <a:ea typeface="华文楷体" panose="02010600040101010101" charset="-122"/>
            </a:endParaRPr>
          </a:p>
          <a:p>
            <a:pPr marL="0" indent="0" algn="l" defTabSz="266700">
              <a:lnSpc>
                <a:spcPct val="85000"/>
              </a:lnSpc>
              <a:spcBef>
                <a:spcPts val="0"/>
              </a:spcBef>
              <a:spcAft>
                <a:spcPts val="0"/>
              </a:spcAft>
            </a:pPr>
            <a:r>
              <a:rPr lang="en-US" altLang="zh-CN" sz="2400" b="0">
                <a:latin typeface="Times New Roman" panose="02020603050405020304"/>
                <a:ea typeface="Times New Roman" panose="02020603050405020304"/>
              </a:rPr>
              <a:t>Before we began hiking, he had a sleeping bag</a:t>
            </a:r>
            <a:r>
              <a:rPr lang="en-US" altLang="zh-CN" sz="2400" b="1" u="sng">
                <a:solidFill>
                  <a:srgbClr val="FF0000"/>
                </a:solidFill>
                <a:latin typeface="Times New Roman" panose="02020603050405020304"/>
                <a:ea typeface="华文楷体" panose="02010600040101010101" charset="-122"/>
              </a:rPr>
              <a:t> </a:t>
            </a:r>
            <a:r>
              <a:rPr lang="en-US" altLang="zh-CN" sz="2400" b="1" u="sng">
                <a:solidFill>
                  <a:srgbClr val="FF0000"/>
                </a:solidFill>
                <a:latin typeface="Times New Roman" panose="02020603050405020304"/>
                <a:ea typeface="Times New Roman" panose="02020603050405020304"/>
              </a:rPr>
              <a:t>stuffed </a:t>
            </a:r>
            <a:r>
              <a:rPr lang="en-US" altLang="zh-CN" sz="2400" b="0">
                <a:latin typeface="Times New Roman" panose="02020603050405020304"/>
                <a:ea typeface="Times New Roman" panose="02020603050405020304"/>
              </a:rPr>
              <a:t>into my pack.</a:t>
            </a:r>
            <a:r>
              <a:rPr lang="zh-CN" altLang="en-US" sz="2400" i="0">
                <a:solidFill>
                  <a:srgbClr val="2A2B2E"/>
                </a:solidFill>
                <a:latin typeface="Times New Roman" panose="02020603050405020304"/>
                <a:ea typeface="华文楷体" panose="02010600040101010101" charset="-122"/>
              </a:rPr>
              <a:t>在我们开始徒步旅行之前，他在我的背包里塞了一个睡袋。</a:t>
            </a:r>
            <a:endParaRPr lang="zh-CN" altLang="en-US" sz="2400" i="0">
              <a:solidFill>
                <a:srgbClr val="2A2B2E"/>
              </a:solidFill>
              <a:latin typeface="Times New Roman" panose="02020603050405020304"/>
              <a:ea typeface="华文楷体" panose="02010600040101010101" charset="-122"/>
            </a:endParaRPr>
          </a:p>
          <a:p>
            <a:pPr marL="0" indent="0" algn="l" defTabSz="266700">
              <a:lnSpc>
                <a:spcPct val="85000"/>
              </a:lnSpc>
              <a:spcBef>
                <a:spcPts val="0"/>
              </a:spcBef>
              <a:spcAft>
                <a:spcPts val="0"/>
              </a:spcAft>
              <a:buFont typeface="Times New Roman" panose="02020603050405020304"/>
              <a:buAutoNum type="arabicPeriod" startAt="38"/>
            </a:pPr>
            <a:r>
              <a:rPr lang="en-US" altLang="zh-CN" sz="2400">
                <a:highlight>
                  <a:srgbClr val="FFFF00"/>
                </a:highlight>
                <a:latin typeface="Times New Roman" panose="02020603050405020304"/>
                <a:ea typeface="Times New Roman" panose="02020603050405020304"/>
              </a:rPr>
              <a:t>comb v.</a:t>
            </a:r>
            <a:r>
              <a:rPr lang="zh-CN" altLang="en-US" sz="2400">
                <a:highlight>
                  <a:srgbClr val="FFFF00"/>
                </a:highlight>
                <a:latin typeface="Times New Roman" panose="02020603050405020304"/>
                <a:ea typeface="华文楷体" panose="02010600040101010101" charset="-122"/>
              </a:rPr>
              <a:t>梳理；仔细搜寻</a:t>
            </a:r>
            <a:endParaRPr lang="zh-CN" altLang="en-US" sz="2400">
              <a:highlight>
                <a:srgbClr val="FFFF00"/>
              </a:highlight>
              <a:latin typeface="Times New Roman" panose="02020603050405020304"/>
              <a:ea typeface="华文楷体" panose="02010600040101010101" charset="-122"/>
            </a:endParaRPr>
          </a:p>
          <a:p>
            <a:pPr marL="0" indent="0" algn="l" defTabSz="266700">
              <a:lnSpc>
                <a:spcPct val="85000"/>
              </a:lnSpc>
              <a:spcBef>
                <a:spcPts val="0"/>
              </a:spcBef>
              <a:spcAft>
                <a:spcPts val="0"/>
              </a:spcAft>
            </a:pPr>
            <a:r>
              <a:rPr lang="en-US" altLang="zh-CN" sz="2400" b="0">
                <a:latin typeface="Times New Roman" panose="02020603050405020304"/>
                <a:ea typeface="Times New Roman" panose="02020603050405020304"/>
              </a:rPr>
              <a:t>He</a:t>
            </a:r>
            <a:r>
              <a:rPr lang="en-US" altLang="zh-CN" sz="2400" b="1" u="sng">
                <a:solidFill>
                  <a:srgbClr val="FF0000"/>
                </a:solidFill>
                <a:latin typeface="Times New Roman" panose="02020603050405020304"/>
                <a:ea typeface="华文楷体" panose="02010600040101010101" charset="-122"/>
              </a:rPr>
              <a:t> </a:t>
            </a:r>
            <a:r>
              <a:rPr lang="en-US" altLang="zh-CN" sz="2400" b="1" u="sng">
                <a:solidFill>
                  <a:srgbClr val="FF0000"/>
                </a:solidFill>
                <a:latin typeface="Times New Roman" panose="02020603050405020304"/>
                <a:ea typeface="Times New Roman" panose="02020603050405020304"/>
              </a:rPr>
              <a:t>combed</a:t>
            </a:r>
            <a:r>
              <a:rPr lang="en-US" altLang="zh-CN" sz="2400" b="0">
                <a:latin typeface="Times New Roman" panose="02020603050405020304"/>
                <a:ea typeface="华文楷体" panose="02010600040101010101" charset="-122"/>
              </a:rPr>
              <a:t> </a:t>
            </a:r>
            <a:r>
              <a:rPr lang="en-US" altLang="zh-CN" sz="2400" b="0">
                <a:latin typeface="Times New Roman" panose="02020603050405020304"/>
                <a:ea typeface="Times New Roman" panose="02020603050405020304"/>
              </a:rPr>
              <a:t>through his memories, struggling to recall the exact details.</a:t>
            </a:r>
            <a:r>
              <a:rPr lang="zh-CN" altLang="en-US" sz="2400" i="0">
                <a:solidFill>
                  <a:srgbClr val="2A2B2E"/>
                </a:solidFill>
                <a:latin typeface="Times New Roman" panose="02020603050405020304"/>
                <a:ea typeface="华文楷体" panose="02010600040101010101" charset="-122"/>
              </a:rPr>
              <a:t>他仔细回忆，努力回忆起确切的细节。</a:t>
            </a:r>
            <a:endParaRPr lang="zh-CN" altLang="en-US" sz="2400" i="0">
              <a:solidFill>
                <a:srgbClr val="2A2B2E"/>
              </a:solidFill>
              <a:latin typeface="Times New Roman" panose="02020603050405020304"/>
              <a:ea typeface="华文楷体" panose="02010600040101010101" charset="-122"/>
            </a:endParaRPr>
          </a:p>
          <a:p>
            <a:pPr marL="0" indent="0" algn="l" defTabSz="266700">
              <a:lnSpc>
                <a:spcPct val="85000"/>
              </a:lnSpc>
              <a:spcBef>
                <a:spcPts val="0"/>
              </a:spcBef>
              <a:spcAft>
                <a:spcPts val="0"/>
              </a:spcAft>
            </a:pPr>
            <a:r>
              <a:rPr lang="en-US" altLang="zh-CN" sz="2400" b="0">
                <a:highlight>
                  <a:srgbClr val="FFFF00"/>
                </a:highlight>
                <a:latin typeface="Times New Roman" panose="02020603050405020304"/>
                <a:ea typeface="华文楷体" panose="02010600040101010101" charset="-122"/>
              </a:rPr>
              <a:t>39.</a:t>
            </a:r>
            <a:r>
              <a:rPr lang="en-US" altLang="zh-CN" sz="2400" b="0">
                <a:highlight>
                  <a:srgbClr val="FFFF00"/>
                </a:highlight>
                <a:latin typeface="Times New Roman" panose="02020603050405020304"/>
                <a:ea typeface="Times New Roman" panose="02020603050405020304"/>
              </a:rPr>
              <a:t>scoop  v.</a:t>
            </a:r>
            <a:r>
              <a:rPr lang="zh-CN" altLang="en-US" sz="2400" b="0">
                <a:highlight>
                  <a:srgbClr val="FFFF00"/>
                </a:highlight>
                <a:latin typeface="Times New Roman" panose="02020603050405020304"/>
                <a:ea typeface="华文楷体" panose="02010600040101010101" charset="-122"/>
              </a:rPr>
              <a:t>抱起、搂起</a:t>
            </a:r>
            <a:endParaRPr lang="zh-CN" altLang="en-US" sz="2400" b="0">
              <a:highlight>
                <a:srgbClr val="FFFF00"/>
              </a:highlight>
              <a:latin typeface="Times New Roman" panose="02020603050405020304"/>
              <a:ea typeface="华文楷体" panose="02010600040101010101" charset="-122"/>
            </a:endParaRPr>
          </a:p>
          <a:p>
            <a:pPr marL="0" indent="0" algn="l" defTabSz="266700">
              <a:lnSpc>
                <a:spcPct val="85000"/>
              </a:lnSpc>
              <a:spcBef>
                <a:spcPts val="0"/>
              </a:spcBef>
              <a:spcAft>
                <a:spcPts val="0"/>
              </a:spcAft>
            </a:pPr>
            <a:r>
              <a:rPr lang="en-US" altLang="zh-CN" sz="2400" b="0">
                <a:latin typeface="Times New Roman" panose="02020603050405020304"/>
                <a:ea typeface="Times New Roman" panose="02020603050405020304"/>
              </a:rPr>
              <a:t>Seeing the puppy fall into the grass, I quickly</a:t>
            </a:r>
            <a:r>
              <a:rPr lang="en-US" altLang="zh-CN" sz="2400" b="1" u="sng">
                <a:solidFill>
                  <a:srgbClr val="FF0000"/>
                </a:solidFill>
                <a:latin typeface="Times New Roman" panose="02020603050405020304"/>
                <a:ea typeface="华文楷体" panose="02010600040101010101" charset="-122"/>
              </a:rPr>
              <a:t> </a:t>
            </a:r>
            <a:r>
              <a:rPr lang="en-US" altLang="zh-CN" sz="2400" b="1" u="sng">
                <a:solidFill>
                  <a:srgbClr val="FF0000"/>
                </a:solidFill>
                <a:latin typeface="Times New Roman" panose="02020603050405020304"/>
                <a:ea typeface="Times New Roman" panose="02020603050405020304"/>
              </a:rPr>
              <a:t>scooped </a:t>
            </a:r>
            <a:r>
              <a:rPr lang="en-US" altLang="zh-CN" sz="2400" b="0">
                <a:latin typeface="Times New Roman" panose="02020603050405020304"/>
                <a:ea typeface="Times New Roman" panose="02020603050405020304"/>
              </a:rPr>
              <a:t>it up.</a:t>
            </a:r>
            <a:r>
              <a:rPr lang="zh-CN" altLang="en-US" sz="2400" b="0">
                <a:latin typeface="Times New Roman" panose="02020603050405020304"/>
                <a:ea typeface="华文楷体" panose="02010600040101010101" charset="-122"/>
              </a:rPr>
              <a:t>看到小狗跌进草丛，我连忙把它抱了起来。</a:t>
            </a:r>
            <a:endParaRPr lang="zh-CN" altLang="en-US" sz="2400" b="0">
              <a:latin typeface="Times New Roman" panose="02020603050405020304"/>
              <a:ea typeface="华文楷体" panose="02010600040101010101" charset="-122"/>
            </a:endParaRPr>
          </a:p>
          <a:p>
            <a:pPr marL="0" indent="0" algn="l" defTabSz="266700">
              <a:lnSpc>
                <a:spcPct val="85000"/>
              </a:lnSpc>
              <a:spcBef>
                <a:spcPts val="0"/>
              </a:spcBef>
              <a:spcAft>
                <a:spcPts val="0"/>
              </a:spcAft>
            </a:pPr>
            <a:r>
              <a:rPr lang="en-US" altLang="zh-CN" sz="2400" b="0">
                <a:highlight>
                  <a:srgbClr val="FFFF00"/>
                </a:highlight>
                <a:latin typeface="Times New Roman" panose="02020603050405020304"/>
                <a:ea typeface="华文楷体" panose="02010600040101010101" charset="-122"/>
              </a:rPr>
              <a:t>40.</a:t>
            </a:r>
            <a:r>
              <a:rPr lang="en-US" altLang="zh-CN" sz="2400" b="0">
                <a:highlight>
                  <a:srgbClr val="FFFF00"/>
                </a:highlight>
                <a:latin typeface="Times New Roman" panose="02020603050405020304"/>
                <a:ea typeface="Times New Roman" panose="02020603050405020304"/>
              </a:rPr>
              <a:t>cup  v.-pp-</a:t>
            </a:r>
            <a:r>
              <a:rPr lang="zh-CN" altLang="en-US" sz="2400" b="0">
                <a:highlight>
                  <a:srgbClr val="FFFF00"/>
                </a:highlight>
                <a:latin typeface="Times New Roman" panose="02020603050405020304"/>
                <a:ea typeface="华文楷体" panose="02010600040101010101" charset="-122"/>
              </a:rPr>
              <a:t>手捧</a:t>
            </a:r>
            <a:endParaRPr lang="zh-CN" altLang="en-US" sz="2400" b="0">
              <a:highlight>
                <a:srgbClr val="FFFF00"/>
              </a:highlight>
              <a:latin typeface="Times New Roman" panose="02020603050405020304"/>
              <a:ea typeface="华文楷体" panose="02010600040101010101" charset="-122"/>
            </a:endParaRPr>
          </a:p>
          <a:p>
            <a:pPr marL="0" indent="0" algn="l" defTabSz="266700">
              <a:lnSpc>
                <a:spcPct val="85000"/>
              </a:lnSpc>
              <a:spcBef>
                <a:spcPts val="0"/>
              </a:spcBef>
              <a:spcAft>
                <a:spcPts val="0"/>
              </a:spcAft>
            </a:pPr>
            <a:r>
              <a:rPr lang="en-US" altLang="zh-CN" sz="2400" b="0">
                <a:latin typeface="Times New Roman" panose="02020603050405020304"/>
                <a:ea typeface="Times New Roman" panose="02020603050405020304"/>
              </a:rPr>
              <a:t>I </a:t>
            </a:r>
            <a:r>
              <a:rPr lang="en-US" altLang="zh-CN" sz="2400" b="1" u="sng">
                <a:solidFill>
                  <a:srgbClr val="FF0000"/>
                </a:solidFill>
                <a:latin typeface="Times New Roman" panose="02020603050405020304"/>
                <a:ea typeface="Times New Roman" panose="02020603050405020304"/>
              </a:rPr>
              <a:t>cupped </a:t>
            </a:r>
            <a:r>
              <a:rPr lang="en-US" altLang="zh-CN" sz="2400" b="0">
                <a:latin typeface="Times New Roman" panose="02020603050405020304"/>
                <a:ea typeface="Times New Roman" panose="02020603050405020304"/>
              </a:rPr>
              <a:t>my hands to catch the falling raindrops.</a:t>
            </a:r>
            <a:r>
              <a:rPr lang="zh-CN" altLang="en-US" sz="2400" b="0">
                <a:latin typeface="Times New Roman" panose="02020603050405020304"/>
                <a:ea typeface="华文楷体" panose="02010600040101010101" charset="-122"/>
              </a:rPr>
              <a:t>我伸手捧起落下的雨滴。</a:t>
            </a:r>
            <a:endParaRPr lang="zh-CN" altLang="en-US" sz="2400" b="0">
              <a:latin typeface="Times New Roman" panose="02020603050405020304"/>
              <a:ea typeface="华文楷体" panose="02010600040101010101" charset="-122"/>
            </a:endParaRPr>
          </a:p>
        </p:txBody>
      </p:sp>
      <p:sp>
        <p:nvSpPr>
          <p:cNvPr id="6" name="矩形 5"/>
          <p:cNvSpPr/>
          <p:nvPr/>
        </p:nvSpPr>
        <p:spPr>
          <a:xfrm>
            <a:off x="9570720" y="0"/>
            <a:ext cx="2621280" cy="583565"/>
          </a:xfrm>
          <a:prstGeom prst="rect">
            <a:avLst/>
          </a:prstGeom>
          <a:noFill/>
          <a:ln>
            <a:noFill/>
          </a:ln>
        </p:spPr>
        <p:txBody>
          <a:bodyPr wrap="none" rtlCol="0" anchor="t">
            <a:spAutoFit/>
          </a:bodyPr>
          <a:p>
            <a:pPr algn="ctr"/>
            <a:r>
              <a:rPr lang="zh-CN" altLang="en-US" sz="3200" b="1">
                <a:ln w="10160">
                  <a:solidFill>
                    <a:schemeClr val="accent5"/>
                  </a:solidFill>
                  <a:prstDash val="solid"/>
                </a:ln>
                <a:solidFill>
                  <a:srgbClr val="FFFFFF"/>
                </a:solidFill>
                <a:effectLst>
                  <a:glow rad="63500">
                    <a:schemeClr val="accent5">
                      <a:satMod val="175000"/>
                      <a:alpha val="40000"/>
                    </a:schemeClr>
                  </a:glow>
                  <a:outerShdw blurRad="38100" dist="22860" dir="5400000" algn="tl" rotWithShape="0">
                    <a:srgbClr val="000000">
                      <a:alpha val="30000"/>
                    </a:srgbClr>
                  </a:outerShdw>
                </a:effectLst>
              </a:rPr>
              <a:t>续写加分小词</a:t>
            </a:r>
            <a:endParaRPr lang="zh-CN" altLang="en-US" sz="3200" b="1">
              <a:ln w="10160">
                <a:solidFill>
                  <a:schemeClr val="accent5"/>
                </a:solidFill>
                <a:prstDash val="solid"/>
              </a:ln>
              <a:solidFill>
                <a:srgbClr val="FFFFFF"/>
              </a:solidFill>
              <a:effectLst>
                <a:glow rad="63500">
                  <a:schemeClr val="accent5">
                    <a:satMod val="175000"/>
                    <a:alpha val="40000"/>
                  </a:schemeClr>
                </a:glow>
                <a:outerShdw blurRad="38100" dist="22860" dir="5400000" algn="tl" rotWithShape="0">
                  <a:srgbClr val="000000">
                    <a:alpha val="30000"/>
                  </a:srgbClr>
                </a:outerShdw>
              </a:effectLst>
            </a:endParaRPr>
          </a:p>
        </p:txBody>
      </p:sp>
      <p:pic>
        <p:nvPicPr>
          <p:cNvPr id="5124" name="图片 6" descr="logo横版 png"/>
          <p:cNvPicPr>
            <a:picLocks noChangeAspect="1"/>
          </p:cNvPicPr>
          <p:nvPr userDrawn="1"/>
        </p:nvPicPr>
        <p:blipFill>
          <a:blip r:embed="rId1"/>
          <a:stretch>
            <a:fillRect/>
          </a:stretch>
        </p:blipFill>
        <p:spPr>
          <a:xfrm>
            <a:off x="11477625" y="82550"/>
            <a:ext cx="608013" cy="642938"/>
          </a:xfrm>
          <a:prstGeom prst="rect">
            <a:avLst/>
          </a:prstGeom>
          <a:noFill/>
          <a:ln w="9525">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35" y="0"/>
            <a:ext cx="12192635" cy="6858635"/>
          </a:xfrm>
          <a:prstGeom prst="rect">
            <a:avLst/>
          </a:prstGeom>
          <a:solidFill>
            <a:srgbClr val="5C64F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nvSpPr>
        <p:spPr>
          <a:xfrm>
            <a:off x="231775" y="230505"/>
            <a:ext cx="11755120" cy="6433820"/>
          </a:xfrm>
          <a:prstGeom prst="roundRect">
            <a:avLst>
              <a:gd name="adj" fmla="val 1001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nvSpPr>
        <p:spPr>
          <a:xfrm>
            <a:off x="514985" y="599440"/>
            <a:ext cx="5080000" cy="283210"/>
          </a:xfrm>
          <a:prstGeom prst="rect">
            <a:avLst/>
          </a:prstGeom>
        </p:spPr>
        <p:txBody>
          <a:bodyPr>
            <a:spAutoFit/>
          </a:bodyPr>
          <a:p>
            <a:pPr marL="0" indent="0" algn="just" defTabSz="266700">
              <a:lnSpc>
                <a:spcPts val="1500"/>
              </a:lnSpc>
              <a:spcBef>
                <a:spcPct val="0"/>
              </a:spcBef>
              <a:spcAft>
                <a:spcPct val="0"/>
              </a:spcAft>
              <a:buFont typeface="Times New Roman" panose="02020603050405020304"/>
              <a:buNone/>
            </a:pPr>
            <a:r>
              <a:rPr lang="zh-CN" altLang="en-US" sz="3200">
                <a:highlight>
                  <a:srgbClr val="FFFF00"/>
                </a:highlight>
                <a:latin typeface="Times New Roman" panose="02020603050405020304"/>
                <a:ea typeface="方正楷体_GB2312" panose="02000000000000000000" charset="-122"/>
              </a:rPr>
              <a:t>例</a:t>
            </a:r>
            <a:r>
              <a:rPr lang="en-US" altLang="zh-CN" sz="3200">
                <a:highlight>
                  <a:srgbClr val="FFFF00"/>
                </a:highlight>
                <a:latin typeface="Times New Roman" panose="02020603050405020304"/>
                <a:ea typeface="方正楷体_GB2312" panose="02000000000000000000" charset="-122"/>
              </a:rPr>
              <a:t>2. </a:t>
            </a:r>
            <a:r>
              <a:rPr lang="zh-CN" altLang="en-US" sz="3200">
                <a:highlight>
                  <a:srgbClr val="FFFF00"/>
                </a:highlight>
                <a:latin typeface="Times New Roman" panose="02020603050405020304"/>
                <a:ea typeface="方正楷体_GB2312" panose="02000000000000000000" charset="-122"/>
              </a:rPr>
              <a:t>词义双关运用</a:t>
            </a:r>
            <a:endParaRPr lang="zh-CN" altLang="en-US" sz="3200">
              <a:highlight>
                <a:srgbClr val="FFFF00"/>
              </a:highlight>
              <a:latin typeface="Times New Roman" panose="02020603050405020304"/>
              <a:ea typeface="方正楷体_GB2312" panose="02000000000000000000" charset="-122"/>
            </a:endParaRPr>
          </a:p>
        </p:txBody>
      </p:sp>
      <p:grpSp>
        <p:nvGrpSpPr>
          <p:cNvPr id="7" name="组合 6"/>
          <p:cNvGrpSpPr/>
          <p:nvPr/>
        </p:nvGrpSpPr>
        <p:grpSpPr>
          <a:xfrm>
            <a:off x="232410" y="3175"/>
            <a:ext cx="11820525" cy="6939280"/>
            <a:chOff x="366" y="5"/>
            <a:chExt cx="18615" cy="10928"/>
          </a:xfrm>
        </p:grpSpPr>
        <p:pic>
          <p:nvPicPr>
            <p:cNvPr id="5" name="图片 4"/>
            <p:cNvPicPr>
              <a:picLocks noChangeAspect="1"/>
            </p:cNvPicPr>
            <p:nvPr/>
          </p:nvPicPr>
          <p:blipFill>
            <a:blip r:embed="rId1"/>
            <a:srcRect/>
            <a:stretch>
              <a:fillRect/>
            </a:stretch>
          </p:blipFill>
          <p:spPr>
            <a:xfrm>
              <a:off x="1295" y="5"/>
              <a:ext cx="15611" cy="8475"/>
            </a:xfrm>
            <a:prstGeom prst="rect">
              <a:avLst/>
            </a:prstGeom>
            <a:noFill/>
            <a:ln>
              <a:noFill/>
            </a:ln>
          </p:spPr>
        </p:pic>
        <p:sp>
          <p:nvSpPr>
            <p:cNvPr id="6" name="文本框 5"/>
            <p:cNvSpPr txBox="1"/>
            <p:nvPr/>
          </p:nvSpPr>
          <p:spPr>
            <a:xfrm>
              <a:off x="366" y="8463"/>
              <a:ext cx="18615" cy="2470"/>
            </a:xfrm>
            <a:prstGeom prst="rect">
              <a:avLst/>
            </a:prstGeom>
            <a:solidFill>
              <a:schemeClr val="bg1"/>
            </a:solidFill>
          </p:spPr>
          <p:txBody>
            <a:bodyPr wrap="square">
              <a:spAutoFit/>
            </a:bodyPr>
            <a:p>
              <a:pPr marL="0" indent="0" algn="just" defTabSz="266700">
                <a:lnSpc>
                  <a:spcPct val="100000"/>
                </a:lnSpc>
                <a:spcBef>
                  <a:spcPct val="0"/>
                </a:spcBef>
                <a:spcAft>
                  <a:spcPct val="0"/>
                </a:spcAft>
              </a:pPr>
              <a:r>
                <a:rPr lang="zh-CN" altLang="en-US" sz="2400">
                  <a:solidFill>
                    <a:srgbClr val="FF0000"/>
                  </a:solidFill>
                  <a:latin typeface="Times New Roman" panose="02020603050405020304"/>
                  <a:ea typeface="方正楷体_GB2312" panose="02000000000000000000" charset="-122"/>
                </a:rPr>
                <a:t>该生巧用</a:t>
              </a:r>
              <a:r>
                <a:rPr lang="en-US" altLang="zh-CN" sz="2400">
                  <a:solidFill>
                    <a:srgbClr val="FF0000"/>
                  </a:solidFill>
                  <a:latin typeface="Times New Roman" panose="02020603050405020304"/>
                  <a:ea typeface="Times New Roman" panose="02020603050405020304"/>
                </a:rPr>
                <a:t>soup</a:t>
              </a:r>
              <a:r>
                <a:rPr lang="zh-CN" altLang="en-US" sz="2400">
                  <a:solidFill>
                    <a:srgbClr val="FF0000"/>
                  </a:solidFill>
                  <a:latin typeface="Times New Roman" panose="02020603050405020304"/>
                  <a:ea typeface="方正楷体_GB2312" panose="02000000000000000000" charset="-122"/>
                </a:rPr>
                <a:t>一词的双关含义，以表层的 “餐食汤羹” 呼应 </a:t>
              </a:r>
              <a:r>
                <a:rPr lang="en-US" altLang="zh-CN" sz="2400">
                  <a:solidFill>
                    <a:srgbClr val="FF0000"/>
                  </a:solidFill>
                  <a:latin typeface="Times New Roman" panose="02020603050405020304"/>
                  <a:ea typeface="Times New Roman" panose="02020603050405020304"/>
                </a:rPr>
                <a:t>soup kitchen</a:t>
              </a:r>
              <a:r>
                <a:rPr lang="zh-CN" altLang="en-US" sz="2400">
                  <a:solidFill>
                    <a:srgbClr val="FF0000"/>
                  </a:solidFill>
                  <a:latin typeface="Times New Roman" panose="02020603050405020304"/>
                  <a:ea typeface="方正楷体_GB2312" panose="02000000000000000000" charset="-122"/>
                </a:rPr>
                <a:t>（施粥所）的实景，又以 “</a:t>
              </a:r>
              <a:r>
                <a:rPr lang="en-US" altLang="zh-CN" sz="2400">
                  <a:solidFill>
                    <a:srgbClr val="FF0000"/>
                  </a:solidFill>
                  <a:latin typeface="Times New Roman" panose="02020603050405020304"/>
                  <a:ea typeface="Times New Roman" panose="02020603050405020304"/>
                </a:rPr>
                <a:t>soup to souls</a:t>
              </a:r>
              <a:r>
                <a:rPr lang="en-US" altLang="zh-CN" sz="2400">
                  <a:solidFill>
                    <a:srgbClr val="FF0000"/>
                  </a:solidFill>
                  <a:latin typeface="Times New Roman" panose="02020603050405020304"/>
                  <a:ea typeface="方正楷体_GB2312" panose="02000000000000000000" charset="-122"/>
                </a:rPr>
                <a:t>” </a:t>
              </a:r>
              <a:r>
                <a:rPr lang="zh-CN" altLang="en-US" sz="2400">
                  <a:solidFill>
                    <a:srgbClr val="FF0000"/>
                  </a:solidFill>
                  <a:latin typeface="Times New Roman" panose="02020603050405020304"/>
                  <a:ea typeface="方正楷体_GB2312" panose="02000000000000000000" charset="-122"/>
                </a:rPr>
                <a:t>赋予其 “精神慰藉与生活希望” 的深层象征意义，一词双关串联起物质帮助与心灵关怀，既贴合情节语境，又升华了志愿服务的主题，让文字意蕴更显深刻动人。</a:t>
              </a:r>
              <a:endParaRPr lang="zh-CN" altLang="en-US" sz="2400">
                <a:solidFill>
                  <a:srgbClr val="FF0000"/>
                </a:solidFill>
                <a:latin typeface="Times New Roman" panose="02020603050405020304"/>
                <a:ea typeface="方正楷体_GB2312" panose="02000000000000000000" charset="-122"/>
              </a:endParaRPr>
            </a:p>
          </p:txBody>
        </p:sp>
      </p:grpSp>
      <p:pic>
        <p:nvPicPr>
          <p:cNvPr id="5124" name="图片 6" descr="logo横版 png"/>
          <p:cNvPicPr>
            <a:picLocks noChangeAspect="1"/>
          </p:cNvPicPr>
          <p:nvPr userDrawn="1"/>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35" y="0"/>
            <a:ext cx="12192635" cy="6858635"/>
          </a:xfrm>
          <a:prstGeom prst="rect">
            <a:avLst/>
          </a:prstGeom>
          <a:solidFill>
            <a:srgbClr val="5C64F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nvSpPr>
        <p:spPr>
          <a:xfrm>
            <a:off x="231775" y="230505"/>
            <a:ext cx="11755120" cy="6433820"/>
          </a:xfrm>
          <a:prstGeom prst="roundRect">
            <a:avLst>
              <a:gd name="adj" fmla="val 1001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nvSpPr>
        <p:spPr>
          <a:xfrm>
            <a:off x="459105" y="400685"/>
            <a:ext cx="11337925" cy="1938020"/>
          </a:xfrm>
          <a:prstGeom prst="rect">
            <a:avLst/>
          </a:prstGeom>
        </p:spPr>
        <p:txBody>
          <a:bodyPr wrap="square">
            <a:spAutoFit/>
          </a:bodyPr>
          <a:p>
            <a:pPr marL="0" indent="0" algn="just" defTabSz="266700">
              <a:lnSpc>
                <a:spcPct val="100000"/>
              </a:lnSpc>
              <a:spcBef>
                <a:spcPct val="0"/>
              </a:spcBef>
              <a:spcAft>
                <a:spcPct val="0"/>
              </a:spcAft>
            </a:pPr>
            <a:r>
              <a:rPr lang="zh-CN" altLang="en-US" sz="3600">
                <a:effectLst>
                  <a:glow rad="139700">
                    <a:schemeClr val="accent5">
                      <a:satMod val="175000"/>
                      <a:alpha val="40000"/>
                    </a:schemeClr>
                  </a:glow>
                </a:effectLst>
                <a:latin typeface="Times New Roman" panose="02020603050405020304"/>
                <a:ea typeface="方正楷体_GB2312" panose="02000000000000000000" charset="-122"/>
              </a:rPr>
              <a:t>2.巧用句（如何丝滑衔接/过渡）</a:t>
            </a:r>
            <a:endParaRPr lang="zh-CN" altLang="en-US" sz="3600">
              <a:effectLst>
                <a:glow rad="139700">
                  <a:schemeClr val="accent5">
                    <a:satMod val="175000"/>
                    <a:alpha val="40000"/>
                  </a:schemeClr>
                </a:glow>
              </a:effectLst>
              <a:latin typeface="Times New Roman" panose="02020603050405020304"/>
              <a:ea typeface="方正楷体_GB2312" panose="02000000000000000000" charset="-122"/>
            </a:endParaRPr>
          </a:p>
          <a:p>
            <a:pPr marL="0" indent="0" algn="just" defTabSz="266700">
              <a:lnSpc>
                <a:spcPct val="100000"/>
              </a:lnSpc>
              <a:spcBef>
                <a:spcPct val="0"/>
              </a:spcBef>
              <a:spcAft>
                <a:spcPct val="0"/>
              </a:spcAft>
            </a:pPr>
            <a:r>
              <a:rPr lang="en-US" altLang="zh-CN" sz="2800">
                <a:highlight>
                  <a:srgbClr val="FFFF00"/>
                </a:highlight>
                <a:latin typeface="Calibri" panose="020F0502020204030204"/>
                <a:ea typeface="方正楷体_GB2312" panose="02000000000000000000" charset="-122"/>
              </a:rPr>
              <a:t>①</a:t>
            </a:r>
            <a:r>
              <a:rPr lang="zh-CN" altLang="en-US" sz="2800">
                <a:highlight>
                  <a:srgbClr val="FFFF00"/>
                </a:highlight>
                <a:latin typeface="Times New Roman" panose="02020603050405020304"/>
                <a:ea typeface="方正楷体_GB2312" panose="02000000000000000000" charset="-122"/>
              </a:rPr>
              <a:t>．巧用俚语、习语与俗语，让语言地道出彩</a:t>
            </a:r>
            <a:endParaRPr lang="zh-CN" altLang="en-US" sz="2800">
              <a:highlight>
                <a:srgbClr val="FFFF00"/>
              </a:highlight>
              <a:latin typeface="Times New Roman" panose="02020603050405020304"/>
              <a:ea typeface="方正楷体_GB2312" panose="02000000000000000000" charset="-122"/>
            </a:endParaRPr>
          </a:p>
          <a:p>
            <a:pPr marL="11430" indent="-11430" algn="just" defTabSz="266700">
              <a:lnSpc>
                <a:spcPct val="100000"/>
              </a:lnSpc>
              <a:spcBef>
                <a:spcPct val="0"/>
              </a:spcBef>
              <a:spcAft>
                <a:spcPct val="0"/>
              </a:spcAft>
            </a:pPr>
            <a:r>
              <a:rPr lang="zh-CN" altLang="en-US" sz="2800">
                <a:latin typeface="方正楷体_GB2312" panose="02000000000000000000" charset="-122"/>
                <a:ea typeface="方正楷体_GB2312" panose="02000000000000000000" charset="-122"/>
              </a:rPr>
              <a:t>在续写中合理使用高频习语、固定搭配，既能跳出</a:t>
            </a:r>
            <a:r>
              <a:rPr lang="zh-CN" altLang="en-US" sz="2800">
                <a:latin typeface="Calibri" panose="020F0502020204030204"/>
                <a:ea typeface="方正楷体_GB2312" panose="02000000000000000000" charset="-122"/>
              </a:rPr>
              <a:t>“</a:t>
            </a:r>
            <a:r>
              <a:rPr lang="zh-CN" altLang="en-US" sz="2800">
                <a:latin typeface="方正楷体_GB2312" panose="02000000000000000000" charset="-122"/>
                <a:ea typeface="方正楷体_GB2312" panose="02000000000000000000" charset="-122"/>
              </a:rPr>
              <a:t>中式英语</a:t>
            </a:r>
            <a:r>
              <a:rPr lang="zh-CN" altLang="en-US" sz="2800">
                <a:latin typeface="Calibri" panose="020F0502020204030204"/>
                <a:ea typeface="方正楷体_GB2312" panose="02000000000000000000" charset="-122"/>
              </a:rPr>
              <a:t>” </a:t>
            </a:r>
            <a:r>
              <a:rPr lang="zh-CN" altLang="en-US" sz="2800">
                <a:latin typeface="方正楷体_GB2312" panose="02000000000000000000" charset="-122"/>
                <a:ea typeface="方正楷体_GB2312" panose="02000000000000000000" charset="-122"/>
              </a:rPr>
              <a:t>的平淡表达，又能快速提升语言的地道感与文采，同时不增加理解难度。</a:t>
            </a:r>
            <a:endParaRPr lang="zh-CN" altLang="en-US" sz="2800">
              <a:latin typeface="方正楷体_GB2312" panose="02000000000000000000" charset="-122"/>
              <a:ea typeface="方正楷体_GB2312" panose="02000000000000000000" charset="-122"/>
            </a:endParaRPr>
          </a:p>
        </p:txBody>
      </p:sp>
      <p:sp>
        <p:nvSpPr>
          <p:cNvPr id="5" name="文本框 4"/>
          <p:cNvSpPr txBox="1"/>
          <p:nvPr/>
        </p:nvSpPr>
        <p:spPr>
          <a:xfrm>
            <a:off x="459105" y="2524760"/>
            <a:ext cx="5080000" cy="443865"/>
          </a:xfrm>
          <a:prstGeom prst="rect">
            <a:avLst/>
          </a:prstGeom>
        </p:spPr>
        <p:txBody>
          <a:bodyPr>
            <a:noAutofit/>
          </a:bodyPr>
          <a:p>
            <a:pPr marL="393065" indent="-393065" algn="just" defTabSz="266700">
              <a:lnSpc>
                <a:spcPts val="1500"/>
              </a:lnSpc>
              <a:spcBef>
                <a:spcPct val="0"/>
              </a:spcBef>
              <a:spcAft>
                <a:spcPct val="0"/>
              </a:spcAft>
            </a:pPr>
            <a:r>
              <a:rPr lang="zh-CN" altLang="en-US" sz="3200">
                <a:solidFill>
                  <a:srgbClr val="FF0000"/>
                </a:solidFill>
                <a:latin typeface="Calibri" panose="020F0502020204030204"/>
                <a:ea typeface="方正楷体_GB2312" panose="02000000000000000000" charset="-122"/>
              </a:rPr>
              <a:t>例：</a:t>
            </a:r>
            <a:r>
              <a:rPr lang="en-US" altLang="zh-CN" sz="3200">
                <a:solidFill>
                  <a:srgbClr val="FF0000"/>
                </a:solidFill>
                <a:latin typeface="Calibri" panose="020F0502020204030204"/>
                <a:ea typeface="Calibri" panose="020F0502020204030204"/>
              </a:rPr>
              <a:t>2026.1 </a:t>
            </a:r>
            <a:r>
              <a:rPr lang="zh-CN" altLang="en-US" sz="3200">
                <a:solidFill>
                  <a:srgbClr val="FF0000"/>
                </a:solidFill>
                <a:latin typeface="Calibri" panose="020F0502020204030204"/>
                <a:ea typeface="方正楷体_GB2312" panose="02000000000000000000" charset="-122"/>
              </a:rPr>
              <a:t>浙江高考</a:t>
            </a:r>
            <a:endParaRPr lang="zh-CN" altLang="en-US" sz="3200">
              <a:solidFill>
                <a:srgbClr val="FF0000"/>
              </a:solidFill>
              <a:latin typeface="Calibri" panose="020F0502020204030204"/>
              <a:ea typeface="方正楷体_GB2312" panose="02000000000000000000" charset="-122"/>
            </a:endParaRPr>
          </a:p>
        </p:txBody>
      </p:sp>
      <p:pic>
        <p:nvPicPr>
          <p:cNvPr id="11" name="图片 3"/>
          <p:cNvPicPr>
            <a:picLocks noChangeAspect="1"/>
          </p:cNvPicPr>
          <p:nvPr/>
        </p:nvPicPr>
        <p:blipFill>
          <a:blip r:embed="rId1"/>
          <a:stretch>
            <a:fillRect/>
          </a:stretch>
        </p:blipFill>
        <p:spPr>
          <a:xfrm>
            <a:off x="364490" y="230505"/>
            <a:ext cx="11621135" cy="6591935"/>
          </a:xfrm>
          <a:prstGeom prst="rect">
            <a:avLst/>
          </a:prstGeom>
          <a:noFill/>
          <a:ln>
            <a:noFill/>
          </a:ln>
        </p:spPr>
      </p:pic>
      <p:sp>
        <p:nvSpPr>
          <p:cNvPr id="6" name="文本框 5"/>
          <p:cNvSpPr txBox="1"/>
          <p:nvPr/>
        </p:nvSpPr>
        <p:spPr>
          <a:xfrm>
            <a:off x="263525" y="5007610"/>
            <a:ext cx="11645265" cy="1814830"/>
          </a:xfrm>
          <a:prstGeom prst="rect">
            <a:avLst/>
          </a:prstGeom>
          <a:solidFill>
            <a:schemeClr val="accent6">
              <a:lumMod val="40000"/>
              <a:lumOff val="60000"/>
            </a:schemeClr>
          </a:solidFill>
        </p:spPr>
        <p:txBody>
          <a:bodyPr wrap="square">
            <a:spAutoFit/>
          </a:bodyPr>
          <a:p>
            <a:pPr marL="0" indent="266700" algn="just" defTabSz="266700">
              <a:lnSpc>
                <a:spcPct val="100000"/>
              </a:lnSpc>
              <a:spcBef>
                <a:spcPct val="0"/>
              </a:spcBef>
              <a:spcAft>
                <a:spcPct val="0"/>
              </a:spcAft>
            </a:pPr>
            <a:r>
              <a:rPr lang="zh-CN" altLang="en-US" sz="2800">
                <a:solidFill>
                  <a:schemeClr val="tx1"/>
                </a:solidFill>
                <a:latin typeface="Times New Roman" panose="02020603050405020304"/>
                <a:ea typeface="方正楷体_GB2312" panose="02000000000000000000" charset="-122"/>
              </a:rPr>
              <a:t>很多同学写“我很害怕” 只会用 </a:t>
            </a:r>
            <a:r>
              <a:rPr lang="en-US" altLang="zh-CN" sz="2800">
                <a:solidFill>
                  <a:schemeClr val="tx1"/>
                </a:solidFill>
                <a:latin typeface="Times New Roman" panose="02020603050405020304"/>
                <a:ea typeface="Times New Roman" panose="02020603050405020304"/>
              </a:rPr>
              <a:t>I was very scared</a:t>
            </a:r>
            <a:r>
              <a:rPr lang="zh-CN" altLang="en-US" sz="2800">
                <a:solidFill>
                  <a:schemeClr val="tx1"/>
                </a:solidFill>
                <a:latin typeface="Times New Roman" panose="02020603050405020304"/>
                <a:ea typeface="方正楷体_GB2312" panose="02000000000000000000" charset="-122"/>
              </a:rPr>
              <a:t>，写 “抓住机会” 只会用 </a:t>
            </a:r>
            <a:r>
              <a:rPr lang="en-US" altLang="zh-CN" sz="2800">
                <a:solidFill>
                  <a:schemeClr val="tx1"/>
                </a:solidFill>
                <a:latin typeface="Times New Roman" panose="02020603050405020304"/>
                <a:ea typeface="Times New Roman" panose="02020603050405020304"/>
              </a:rPr>
              <a:t>take the chance</a:t>
            </a:r>
            <a:r>
              <a:rPr lang="zh-CN" altLang="en-US" sz="2800">
                <a:solidFill>
                  <a:schemeClr val="tx1"/>
                </a:solidFill>
                <a:latin typeface="Times New Roman" panose="02020603050405020304"/>
                <a:ea typeface="方正楷体_GB2312" panose="02000000000000000000" charset="-122"/>
              </a:rPr>
              <a:t>，而该生用 </a:t>
            </a:r>
            <a:r>
              <a:rPr lang="en-US" altLang="zh-CN" sz="2800">
                <a:solidFill>
                  <a:schemeClr val="tx1"/>
                </a:solidFill>
                <a:latin typeface="Times New Roman" panose="02020603050405020304"/>
                <a:ea typeface="Times New Roman" panose="02020603050405020304"/>
              </a:rPr>
              <a:t>engulfed by dread</a:t>
            </a:r>
            <a:r>
              <a:rPr lang="zh-CN" altLang="en-US" sz="2800">
                <a:solidFill>
                  <a:schemeClr val="tx1"/>
                </a:solidFill>
                <a:latin typeface="Times New Roman" panose="02020603050405020304"/>
                <a:ea typeface="方正楷体_GB2312" panose="02000000000000000000" charset="-122"/>
              </a:rPr>
              <a:t>、</a:t>
            </a:r>
            <a:r>
              <a:rPr lang="en-US" altLang="zh-CN" sz="2800">
                <a:solidFill>
                  <a:schemeClr val="tx1"/>
                </a:solidFill>
                <a:latin typeface="Times New Roman" panose="02020603050405020304"/>
                <a:ea typeface="Times New Roman" panose="02020603050405020304"/>
              </a:rPr>
              <a:t>seize the opportunity</a:t>
            </a:r>
            <a:r>
              <a:rPr lang="zh-CN" altLang="en-US" sz="2800">
                <a:solidFill>
                  <a:schemeClr val="tx1"/>
                </a:solidFill>
                <a:latin typeface="Times New Roman" panose="02020603050405020304"/>
                <a:ea typeface="方正楷体_GB2312" panose="02000000000000000000" charset="-122"/>
              </a:rPr>
              <a:t>等这类惯用习语搭配，跳出了中式英语的平淡表达，语言质感直接提升一个档次。</a:t>
            </a:r>
            <a:endParaRPr lang="zh-CN" altLang="en-US" sz="2800">
              <a:solidFill>
                <a:schemeClr val="tx1"/>
              </a:solidFill>
              <a:latin typeface="Times New Roman" panose="02020603050405020304"/>
              <a:ea typeface="方正楷体_GB2312" panose="02000000000000000000" charset="-122"/>
            </a:endParaRPr>
          </a:p>
        </p:txBody>
      </p:sp>
      <p:pic>
        <p:nvPicPr>
          <p:cNvPr id="5124" name="图片 6" descr="logo横版 png"/>
          <p:cNvPicPr>
            <a:picLocks noChangeAspect="1"/>
          </p:cNvPicPr>
          <p:nvPr userDrawn="1"/>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35" y="0"/>
            <a:ext cx="12192635" cy="6858635"/>
          </a:xfrm>
          <a:prstGeom prst="rect">
            <a:avLst/>
          </a:prstGeom>
          <a:solidFill>
            <a:srgbClr val="5C64F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nvSpPr>
        <p:spPr>
          <a:xfrm>
            <a:off x="231775" y="230505"/>
            <a:ext cx="11755120" cy="6433820"/>
          </a:xfrm>
          <a:prstGeom prst="roundRect">
            <a:avLst>
              <a:gd name="adj" fmla="val 1001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nvSpPr>
        <p:spPr>
          <a:xfrm>
            <a:off x="345440" y="323215"/>
            <a:ext cx="11527790" cy="6362065"/>
          </a:xfrm>
          <a:prstGeom prst="rect">
            <a:avLst/>
          </a:prstGeom>
          <a:solidFill>
            <a:schemeClr val="bg1"/>
          </a:solidFill>
        </p:spPr>
        <p:txBody>
          <a:bodyPr wrap="square">
            <a:spAutoFit/>
          </a:bodyPr>
          <a:p>
            <a:pPr marL="285750" indent="-285750" algn="just" defTabSz="266700">
              <a:lnSpc>
                <a:spcPct val="85000"/>
              </a:lnSpc>
              <a:spcBef>
                <a:spcPts val="0"/>
              </a:spcBef>
              <a:spcAft>
                <a:spcPts val="0"/>
              </a:spcAft>
              <a:buFont typeface="Wingdings" panose="05000000000000000000" charset="0"/>
              <a:buChar char="Ø"/>
            </a:pPr>
            <a:r>
              <a:rPr lang="en-US" altLang="zh-CN" sz="2400" b="1">
                <a:solidFill>
                  <a:srgbClr val="C00000"/>
                </a:solidFill>
                <a:latin typeface="Times New Roman" panose="02020603050405020304"/>
                <a:ea typeface="宋体" panose="02010600030101010101" pitchFamily="2" charset="-122"/>
              </a:rPr>
              <a:t>rain or shine  </a:t>
            </a:r>
            <a:r>
              <a:rPr lang="zh-CN" altLang="en-US" sz="2400">
                <a:latin typeface="宋体" panose="02010600030101010101" pitchFamily="2" charset="-122"/>
                <a:ea typeface="宋体" panose="02010600030101010101" pitchFamily="2" charset="-122"/>
              </a:rPr>
              <a:t>不管发生什么</a:t>
            </a:r>
            <a:r>
              <a:rPr lang="en-US" altLang="zh-CN" sz="2400">
                <a:latin typeface="Times New Roman" panose="02020603050405020304"/>
                <a:ea typeface="宋体" panose="02010600030101010101" pitchFamily="2" charset="-122"/>
              </a:rPr>
              <a:t>; </a:t>
            </a:r>
            <a:r>
              <a:rPr lang="zh-CN" altLang="en-US" sz="2400">
                <a:latin typeface="宋体" panose="02010600030101010101" pitchFamily="2" charset="-122"/>
                <a:ea typeface="宋体" panose="02010600030101010101" pitchFamily="2" charset="-122"/>
              </a:rPr>
              <a:t>风雨无阻</a:t>
            </a:r>
            <a:r>
              <a:rPr lang="en-US" altLang="zh-CN" sz="2400">
                <a:latin typeface="宋体" panose="02010600030101010101" pitchFamily="2" charset="-122"/>
                <a:ea typeface="宋体" panose="02010600030101010101" pitchFamily="2" charset="-122"/>
              </a:rPr>
              <a:t> </a:t>
            </a:r>
            <a:endParaRPr lang="en-US" altLang="zh-CN" sz="2400">
              <a:latin typeface="宋体" panose="02010600030101010101" pitchFamily="2" charset="-122"/>
              <a:ea typeface="宋体" panose="02010600030101010101" pitchFamily="2" charset="-122"/>
            </a:endParaRPr>
          </a:p>
          <a:p>
            <a:pPr marL="285750" indent="-285750" algn="just" defTabSz="266700">
              <a:lnSpc>
                <a:spcPct val="85000"/>
              </a:lnSpc>
              <a:spcBef>
                <a:spcPts val="0"/>
              </a:spcBef>
              <a:spcAft>
                <a:spcPts val="0"/>
              </a:spcAft>
              <a:buFont typeface="Wingdings" panose="05000000000000000000" charset="0"/>
              <a:buChar char="Ø"/>
            </a:pPr>
            <a:r>
              <a:rPr lang="en-US" altLang="zh-CN" sz="2400">
                <a:latin typeface="Times New Roman" panose="02020603050405020304"/>
                <a:ea typeface="宋体" panose="02010600030101010101" pitchFamily="2" charset="-122"/>
              </a:rPr>
              <a:t>Eg. She practised rain or shine.</a:t>
            </a:r>
            <a:r>
              <a:rPr lang="zh-CN" altLang="en-US" sz="2400">
                <a:latin typeface="Times New Roman" panose="02020603050405020304"/>
                <a:ea typeface="宋体" panose="02010600030101010101" pitchFamily="2" charset="-122"/>
              </a:rPr>
              <a:t>她风雨无阻地练习。</a:t>
            </a:r>
            <a:endParaRPr lang="zh-CN" altLang="en-US" sz="2400">
              <a:latin typeface="Times New Roman" panose="02020603050405020304"/>
              <a:ea typeface="宋体" panose="02010600030101010101" pitchFamily="2" charset="-122"/>
            </a:endParaRPr>
          </a:p>
          <a:p>
            <a:pPr marL="285750" indent="-285750" algn="just" defTabSz="266700">
              <a:lnSpc>
                <a:spcPct val="85000"/>
              </a:lnSpc>
              <a:spcBef>
                <a:spcPts val="0"/>
              </a:spcBef>
              <a:spcAft>
                <a:spcPts val="0"/>
              </a:spcAft>
              <a:buFont typeface="Wingdings" panose="05000000000000000000" charset="0"/>
              <a:buChar char="Ø"/>
            </a:pPr>
            <a:r>
              <a:rPr lang="en-US" altLang="zh-CN" sz="2400" b="1">
                <a:solidFill>
                  <a:srgbClr val="C00000"/>
                </a:solidFill>
                <a:latin typeface="Times New Roman" panose="02020603050405020304"/>
                <a:ea typeface="Times New Roman" panose="02020603050405020304"/>
              </a:rPr>
              <a:t>be over the moon</a:t>
            </a:r>
            <a:r>
              <a:rPr lang="zh-CN" altLang="en-US" sz="2400">
                <a:latin typeface="Times New Roman" panose="02020603050405020304"/>
                <a:ea typeface="宋体" panose="02010600030101010101" pitchFamily="2" charset="-122"/>
              </a:rPr>
              <a:t>欣喜若狂</a:t>
            </a:r>
            <a:endParaRPr lang="zh-CN" altLang="en-US" sz="2400">
              <a:latin typeface="Times New Roman" panose="02020603050405020304"/>
              <a:ea typeface="宋体" panose="02010600030101010101" pitchFamily="2" charset="-122"/>
            </a:endParaRPr>
          </a:p>
          <a:p>
            <a:pPr marL="285750" indent="-285750" algn="just" defTabSz="266700">
              <a:lnSpc>
                <a:spcPct val="85000"/>
              </a:lnSpc>
              <a:spcBef>
                <a:spcPts val="0"/>
              </a:spcBef>
              <a:spcAft>
                <a:spcPts val="0"/>
              </a:spcAft>
              <a:buFont typeface="Wingdings" panose="05000000000000000000" charset="0"/>
              <a:buChar char="Ø"/>
            </a:pPr>
            <a:r>
              <a:rPr lang="en-US" altLang="zh-CN" sz="2400">
                <a:latin typeface="Times New Roman" panose="02020603050405020304"/>
                <a:ea typeface="Times New Roman" panose="02020603050405020304"/>
              </a:rPr>
              <a:t>Eg. </a:t>
            </a:r>
            <a:r>
              <a:rPr lang="en-US" altLang="zh-CN" sz="2400">
                <a:latin typeface="Times New Roman" panose="02020603050405020304"/>
                <a:ea typeface="宋体" panose="02010600030101010101" pitchFamily="2" charset="-122"/>
              </a:rPr>
              <a:t>I felt like walking on air as eventually I gained an A for my paper.</a:t>
            </a:r>
            <a:r>
              <a:rPr lang="zh-CN" altLang="en-US" sz="2400">
                <a:latin typeface="Times New Roman" panose="02020603050405020304"/>
                <a:ea typeface="宋体" panose="02010600030101010101" pitchFamily="2" charset="-122"/>
              </a:rPr>
              <a:t>当我最终为我的论文拿到</a:t>
            </a:r>
            <a:r>
              <a:rPr lang="en-US" altLang="zh-CN" sz="2400">
                <a:latin typeface="Times New Roman" panose="02020603050405020304"/>
                <a:ea typeface="Times New Roman" panose="02020603050405020304"/>
              </a:rPr>
              <a:t>A </a:t>
            </a:r>
            <a:r>
              <a:rPr lang="zh-CN" altLang="en-US" sz="2400">
                <a:latin typeface="Times New Roman" panose="02020603050405020304"/>
                <a:ea typeface="宋体" panose="02010600030101010101" pitchFamily="2" charset="-122"/>
              </a:rPr>
              <a:t>等成绩时，我欣喜若狂。</a:t>
            </a:r>
            <a:endParaRPr lang="zh-CN" altLang="en-US" sz="2400">
              <a:latin typeface="Times New Roman" panose="02020603050405020304"/>
              <a:ea typeface="宋体" panose="02010600030101010101" pitchFamily="2" charset="-122"/>
            </a:endParaRPr>
          </a:p>
          <a:p>
            <a:pPr marL="285750" indent="-285750" algn="just" defTabSz="266700">
              <a:lnSpc>
                <a:spcPct val="85000"/>
              </a:lnSpc>
              <a:spcBef>
                <a:spcPts val="0"/>
              </a:spcBef>
              <a:spcAft>
                <a:spcPts val="0"/>
              </a:spcAft>
              <a:buFont typeface="Wingdings" panose="05000000000000000000" charset="0"/>
              <a:buChar char="Ø"/>
            </a:pPr>
            <a:r>
              <a:rPr lang="en-US" altLang="zh-CN" sz="2400" b="1">
                <a:solidFill>
                  <a:srgbClr val="C00000"/>
                </a:solidFill>
                <a:latin typeface="Times New Roman" panose="02020603050405020304"/>
                <a:ea typeface="Times New Roman" panose="02020603050405020304"/>
              </a:rPr>
              <a:t>rain cats and dogs</a:t>
            </a:r>
            <a:r>
              <a:rPr lang="zh-CN" altLang="en-US" sz="2400">
                <a:latin typeface="Times New Roman" panose="02020603050405020304"/>
                <a:ea typeface="宋体" panose="02010600030101010101" pitchFamily="2" charset="-122"/>
              </a:rPr>
              <a:t>下倾盆大雨</a:t>
            </a:r>
            <a:endParaRPr lang="zh-CN" altLang="en-US" sz="2400">
              <a:latin typeface="Times New Roman" panose="02020603050405020304"/>
              <a:ea typeface="宋体" panose="02010600030101010101" pitchFamily="2" charset="-122"/>
            </a:endParaRPr>
          </a:p>
          <a:p>
            <a:pPr marL="285750" indent="-285750" algn="just" defTabSz="266700">
              <a:lnSpc>
                <a:spcPct val="85000"/>
              </a:lnSpc>
              <a:spcBef>
                <a:spcPts val="0"/>
              </a:spcBef>
              <a:spcAft>
                <a:spcPts val="0"/>
              </a:spcAft>
              <a:buFont typeface="Wingdings" panose="05000000000000000000" charset="0"/>
              <a:buChar char="Ø"/>
            </a:pPr>
            <a:r>
              <a:rPr lang="en-US" altLang="zh-CN" sz="2400">
                <a:latin typeface="Times New Roman" panose="02020603050405020304"/>
                <a:ea typeface="Times New Roman" panose="02020603050405020304"/>
              </a:rPr>
              <a:t>Eg. It rained cats and dogs when we finished the exam, so we had to wait in the classroom for the rain to stop.</a:t>
            </a:r>
            <a:r>
              <a:rPr lang="zh-CN" altLang="en-US" sz="2400">
                <a:latin typeface="Times New Roman" panose="02020603050405020304"/>
                <a:ea typeface="宋体" panose="02010600030101010101" pitchFamily="2" charset="-122"/>
              </a:rPr>
              <a:t>我们考完试时下起了倾盆大雨，只好在教室等雨停。</a:t>
            </a:r>
            <a:endParaRPr lang="zh-CN" altLang="en-US" sz="2400">
              <a:latin typeface="Times New Roman" panose="02020603050405020304"/>
              <a:ea typeface="宋体" panose="02010600030101010101" pitchFamily="2" charset="-122"/>
            </a:endParaRPr>
          </a:p>
          <a:p>
            <a:pPr marL="285750" indent="-285750" algn="just" defTabSz="266700">
              <a:lnSpc>
                <a:spcPct val="85000"/>
              </a:lnSpc>
              <a:spcBef>
                <a:spcPts val="0"/>
              </a:spcBef>
              <a:spcAft>
                <a:spcPts val="0"/>
              </a:spcAft>
              <a:buFont typeface="Wingdings" panose="05000000000000000000" charset="0"/>
              <a:buChar char="Ø"/>
            </a:pPr>
            <a:r>
              <a:rPr lang="en-US" altLang="zh-CN" sz="2400" b="1">
                <a:solidFill>
                  <a:srgbClr val="C00000"/>
                </a:solidFill>
                <a:latin typeface="Times New Roman" panose="02020603050405020304"/>
                <a:ea typeface="Times New Roman" panose="02020603050405020304"/>
              </a:rPr>
              <a:t>out of the blue</a:t>
            </a:r>
            <a:r>
              <a:rPr lang="zh-CN" altLang="en-US" sz="2400">
                <a:latin typeface="Times New Roman" panose="02020603050405020304"/>
                <a:ea typeface="宋体" panose="02010600030101010101" pitchFamily="2" charset="-122"/>
              </a:rPr>
              <a:t>突然；出乎意料</a:t>
            </a:r>
            <a:endParaRPr lang="zh-CN" altLang="en-US" sz="2400">
              <a:latin typeface="Times New Roman" panose="02020603050405020304"/>
              <a:ea typeface="宋体" panose="02010600030101010101" pitchFamily="2" charset="-122"/>
            </a:endParaRPr>
          </a:p>
          <a:p>
            <a:pPr marL="285750" indent="-285750" algn="just" defTabSz="266700">
              <a:lnSpc>
                <a:spcPct val="85000"/>
              </a:lnSpc>
              <a:spcBef>
                <a:spcPts val="0"/>
              </a:spcBef>
              <a:spcAft>
                <a:spcPts val="0"/>
              </a:spcAft>
              <a:buFont typeface="Wingdings" panose="05000000000000000000" charset="0"/>
              <a:buChar char="Ø"/>
            </a:pPr>
            <a:r>
              <a:rPr lang="en-US" altLang="zh-CN" sz="2400">
                <a:latin typeface="Times New Roman" panose="02020603050405020304"/>
                <a:ea typeface="Times New Roman" panose="02020603050405020304"/>
              </a:rPr>
              <a:t>Eg.The good news that he won the scholarship came out of the blue and made him excited.</a:t>
            </a:r>
            <a:r>
              <a:rPr lang="zh-CN" altLang="en-US" sz="2400">
                <a:latin typeface="Times New Roman" panose="02020603050405020304"/>
                <a:ea typeface="宋体" panose="02010600030101010101" pitchFamily="2" charset="-122"/>
              </a:rPr>
              <a:t>他获得奖学金的好消息来得很突然，让他激动不已。</a:t>
            </a:r>
            <a:endParaRPr lang="zh-CN" altLang="en-US" sz="2400">
              <a:latin typeface="Times New Roman" panose="02020603050405020304"/>
              <a:ea typeface="宋体" panose="02010600030101010101" pitchFamily="2" charset="-122"/>
            </a:endParaRPr>
          </a:p>
          <a:p>
            <a:pPr marL="285750" indent="-285750" algn="just" defTabSz="266700">
              <a:lnSpc>
                <a:spcPct val="85000"/>
              </a:lnSpc>
              <a:spcBef>
                <a:spcPts val="0"/>
              </a:spcBef>
              <a:spcAft>
                <a:spcPts val="0"/>
              </a:spcAft>
              <a:buFont typeface="Wingdings" panose="05000000000000000000" charset="0"/>
              <a:buChar char="Ø"/>
            </a:pPr>
            <a:r>
              <a:rPr lang="en-US" altLang="zh-CN" sz="2400" b="1">
                <a:solidFill>
                  <a:srgbClr val="C00000"/>
                </a:solidFill>
                <a:latin typeface="Times New Roman" panose="02020603050405020304"/>
                <a:ea typeface="Times New Roman" panose="02020603050405020304"/>
              </a:rPr>
              <a:t>have butterflies in one</a:t>
            </a:r>
            <a:r>
              <a:rPr lang="en-US" altLang="zh-CN" sz="2400" b="1">
                <a:solidFill>
                  <a:srgbClr val="C00000"/>
                </a:solidFill>
                <a:latin typeface="Times New Roman" panose="02020603050405020304"/>
                <a:ea typeface="宋体" panose="02010600030101010101" pitchFamily="2" charset="-122"/>
              </a:rPr>
              <a:t>’</a:t>
            </a:r>
            <a:r>
              <a:rPr lang="en-US" altLang="zh-CN" sz="2400" b="1">
                <a:solidFill>
                  <a:srgbClr val="C00000"/>
                </a:solidFill>
                <a:latin typeface="Times New Roman" panose="02020603050405020304"/>
                <a:ea typeface="Times New Roman" panose="02020603050405020304"/>
              </a:rPr>
              <a:t>s stomach</a:t>
            </a:r>
            <a:r>
              <a:rPr lang="zh-CN" altLang="en-US" sz="2400">
                <a:latin typeface="Times New Roman" panose="02020603050405020304"/>
                <a:ea typeface="宋体" panose="02010600030101010101" pitchFamily="2" charset="-122"/>
              </a:rPr>
              <a:t>感到紧张；心里发慌</a:t>
            </a:r>
            <a:endParaRPr lang="zh-CN" altLang="en-US" sz="2400">
              <a:latin typeface="Times New Roman" panose="02020603050405020304"/>
              <a:ea typeface="宋体" panose="02010600030101010101" pitchFamily="2" charset="-122"/>
            </a:endParaRPr>
          </a:p>
          <a:p>
            <a:pPr marL="285750" indent="-285750" algn="just" defTabSz="266700">
              <a:lnSpc>
                <a:spcPct val="85000"/>
              </a:lnSpc>
              <a:spcBef>
                <a:spcPts val="0"/>
              </a:spcBef>
              <a:spcAft>
                <a:spcPts val="0"/>
              </a:spcAft>
              <a:buFont typeface="Wingdings" panose="05000000000000000000" charset="0"/>
              <a:buChar char="Ø"/>
            </a:pPr>
            <a:r>
              <a:rPr lang="en-US" altLang="zh-CN" sz="2400">
                <a:latin typeface="Times New Roman" panose="02020603050405020304"/>
                <a:ea typeface="Times New Roman" panose="02020603050405020304"/>
              </a:rPr>
              <a:t>Eg. I had butterflies in my stomach before the college entrance examination started.</a:t>
            </a:r>
            <a:r>
              <a:rPr lang="zh-CN" altLang="en-US" sz="2400">
                <a:latin typeface="Times New Roman" panose="02020603050405020304"/>
                <a:ea typeface="宋体" panose="02010600030101010101" pitchFamily="2" charset="-122"/>
              </a:rPr>
              <a:t>高考开始前我心里十分紧张。</a:t>
            </a:r>
            <a:endParaRPr lang="zh-CN" altLang="en-US" sz="2400">
              <a:latin typeface="Times New Roman" panose="02020603050405020304"/>
              <a:ea typeface="宋体" panose="02010600030101010101" pitchFamily="2" charset="-122"/>
            </a:endParaRPr>
          </a:p>
          <a:p>
            <a:pPr marL="285750" indent="-285750" algn="just" defTabSz="266700">
              <a:lnSpc>
                <a:spcPct val="85000"/>
              </a:lnSpc>
              <a:spcBef>
                <a:spcPts val="0"/>
              </a:spcBef>
              <a:spcAft>
                <a:spcPts val="0"/>
              </a:spcAft>
              <a:buFont typeface="Wingdings" panose="05000000000000000000" charset="0"/>
              <a:buChar char="Ø"/>
            </a:pPr>
            <a:r>
              <a:rPr lang="en-US" altLang="zh-CN" sz="2400" b="1">
                <a:solidFill>
                  <a:srgbClr val="C00000"/>
                </a:solidFill>
                <a:latin typeface="Times New Roman" panose="02020603050405020304"/>
                <a:ea typeface="Times New Roman" panose="02020603050405020304"/>
              </a:rPr>
              <a:t>sb be blown away</a:t>
            </a:r>
            <a:r>
              <a:rPr lang="zh-CN" altLang="en-US" sz="2400">
                <a:latin typeface="Times New Roman" panose="02020603050405020304"/>
                <a:ea typeface="宋体" panose="02010600030101010101" pitchFamily="2" charset="-122"/>
              </a:rPr>
              <a:t>某人感到震惊；被深深打动</a:t>
            </a:r>
            <a:endParaRPr lang="zh-CN" altLang="en-US" sz="2400">
              <a:latin typeface="Times New Roman" panose="02020603050405020304"/>
              <a:ea typeface="宋体" panose="02010600030101010101" pitchFamily="2" charset="-122"/>
            </a:endParaRPr>
          </a:p>
          <a:p>
            <a:pPr marL="285750" indent="-285750" algn="just" defTabSz="266700">
              <a:lnSpc>
                <a:spcPct val="85000"/>
              </a:lnSpc>
              <a:spcBef>
                <a:spcPts val="0"/>
              </a:spcBef>
              <a:spcAft>
                <a:spcPts val="0"/>
              </a:spcAft>
              <a:buFont typeface="Wingdings" panose="05000000000000000000" charset="0"/>
              <a:buChar char="Ø"/>
            </a:pPr>
            <a:r>
              <a:rPr lang="en-US" altLang="zh-CN" sz="2400">
                <a:latin typeface="Times New Roman" panose="02020603050405020304"/>
                <a:ea typeface="Times New Roman" panose="02020603050405020304"/>
              </a:rPr>
              <a:t>Eg. We were blown away by his excellent performance in the English speech contest.</a:t>
            </a:r>
            <a:r>
              <a:rPr lang="zh-CN" altLang="en-US" sz="2400">
                <a:latin typeface="Times New Roman" panose="02020603050405020304"/>
                <a:ea typeface="宋体" panose="02010600030101010101" pitchFamily="2" charset="-122"/>
              </a:rPr>
              <a:t>他在英语演讲比赛中的出色表现让我们大为震惊。</a:t>
            </a:r>
            <a:endParaRPr lang="zh-CN" altLang="en-US" sz="2400">
              <a:latin typeface="Times New Roman" panose="02020603050405020304"/>
              <a:ea typeface="宋体" panose="02010600030101010101" pitchFamily="2" charset="-122"/>
            </a:endParaRPr>
          </a:p>
          <a:p>
            <a:pPr marL="285750" indent="-285750" algn="just" defTabSz="266700">
              <a:lnSpc>
                <a:spcPct val="85000"/>
              </a:lnSpc>
              <a:spcBef>
                <a:spcPts val="0"/>
              </a:spcBef>
              <a:spcAft>
                <a:spcPts val="0"/>
              </a:spcAft>
              <a:buFont typeface="Wingdings" panose="05000000000000000000" charset="0"/>
              <a:buChar char="Ø"/>
            </a:pPr>
            <a:r>
              <a:rPr lang="en-US" altLang="zh-CN" sz="2400" b="1">
                <a:solidFill>
                  <a:srgbClr val="C00000"/>
                </a:solidFill>
                <a:latin typeface="Times New Roman" panose="02020603050405020304"/>
                <a:ea typeface="Times New Roman" panose="02020603050405020304"/>
              </a:rPr>
              <a:t>chicken out</a:t>
            </a:r>
            <a:r>
              <a:rPr lang="zh-CN" altLang="en-US" sz="2400">
                <a:latin typeface="Times New Roman" panose="02020603050405020304"/>
                <a:ea typeface="宋体" panose="02010600030101010101" pitchFamily="2" charset="-122"/>
              </a:rPr>
              <a:t>临阵退缩；因害怕而放弃</a:t>
            </a:r>
            <a:endParaRPr lang="zh-CN" altLang="en-US" sz="2400">
              <a:latin typeface="Times New Roman" panose="02020603050405020304"/>
              <a:ea typeface="宋体" panose="02010600030101010101" pitchFamily="2" charset="-122"/>
            </a:endParaRPr>
          </a:p>
          <a:p>
            <a:pPr marL="285750" indent="-285750" algn="just" defTabSz="266700">
              <a:lnSpc>
                <a:spcPct val="85000"/>
              </a:lnSpc>
              <a:spcBef>
                <a:spcPts val="0"/>
              </a:spcBef>
              <a:spcAft>
                <a:spcPts val="0"/>
              </a:spcAft>
              <a:buFont typeface="Wingdings" panose="05000000000000000000" charset="0"/>
              <a:buChar char="Ø"/>
            </a:pPr>
            <a:r>
              <a:rPr lang="en-US" altLang="zh-CN" sz="2400">
                <a:latin typeface="Times New Roman" panose="02020603050405020304"/>
                <a:ea typeface="Times New Roman" panose="02020603050405020304"/>
              </a:rPr>
              <a:t>Eg. He was going to participate in the English debate contest but chickened out at the last minute due to nervousness.</a:t>
            </a:r>
            <a:r>
              <a:rPr lang="zh-CN" altLang="en-US" sz="2400">
                <a:latin typeface="Times New Roman" panose="02020603050405020304"/>
                <a:ea typeface="宋体" panose="02010600030101010101" pitchFamily="2" charset="-122"/>
              </a:rPr>
              <a:t>他本打算参加英语辩论赛却因紧张在最后一刻临阵退缩了。</a:t>
            </a:r>
            <a:endParaRPr lang="zh-CN" altLang="en-US" sz="2400">
              <a:latin typeface="Times New Roman" panose="02020603050405020304"/>
              <a:ea typeface="宋体" panose="02010600030101010101" pitchFamily="2" charset="-122"/>
            </a:endParaRPr>
          </a:p>
        </p:txBody>
      </p:sp>
      <p:sp>
        <p:nvSpPr>
          <p:cNvPr id="6" name="矩形 5"/>
          <p:cNvSpPr/>
          <p:nvPr/>
        </p:nvSpPr>
        <p:spPr>
          <a:xfrm>
            <a:off x="7404735" y="0"/>
            <a:ext cx="4787265" cy="583565"/>
          </a:xfrm>
          <a:prstGeom prst="rect">
            <a:avLst/>
          </a:prstGeom>
          <a:noFill/>
          <a:ln>
            <a:noFill/>
          </a:ln>
        </p:spPr>
        <p:txBody>
          <a:bodyPr wrap="square" rtlCol="0" anchor="t">
            <a:spAutoFit/>
          </a:bodyPr>
          <a:p>
            <a:pPr algn="ctr"/>
            <a:r>
              <a:rPr lang="zh-CN" altLang="en-US" sz="3200" b="1">
                <a:ln w="10160">
                  <a:solidFill>
                    <a:schemeClr val="accent5"/>
                  </a:solidFill>
                  <a:prstDash val="solid"/>
                </a:ln>
                <a:solidFill>
                  <a:srgbClr val="FFFFFF"/>
                </a:solidFill>
                <a:effectLst>
                  <a:glow rad="63500">
                    <a:schemeClr val="accent5">
                      <a:satMod val="175000"/>
                      <a:alpha val="40000"/>
                    </a:schemeClr>
                  </a:glow>
                  <a:outerShdw blurRad="38100" dist="22860" dir="5400000" algn="tl" rotWithShape="0">
                    <a:srgbClr val="000000">
                      <a:alpha val="30000"/>
                    </a:srgbClr>
                  </a:outerShdw>
                </a:effectLst>
              </a:rPr>
              <a:t>续写加分俚语俗语习语</a:t>
            </a:r>
            <a:endParaRPr lang="zh-CN" altLang="en-US" sz="3200" b="1">
              <a:ln w="10160">
                <a:solidFill>
                  <a:schemeClr val="accent5"/>
                </a:solidFill>
                <a:prstDash val="solid"/>
              </a:ln>
              <a:solidFill>
                <a:srgbClr val="FFFFFF"/>
              </a:solidFill>
              <a:effectLst>
                <a:glow rad="63500">
                  <a:schemeClr val="accent5">
                    <a:satMod val="175000"/>
                    <a:alpha val="40000"/>
                  </a:schemeClr>
                </a:glow>
                <a:outerShdw blurRad="38100" dist="22860" dir="5400000" algn="tl" rotWithShape="0">
                  <a:srgbClr val="000000">
                    <a:alpha val="30000"/>
                  </a:srgbClr>
                </a:outerShdw>
              </a:effectLst>
            </a:endParaRPr>
          </a:p>
        </p:txBody>
      </p:sp>
      <p:pic>
        <p:nvPicPr>
          <p:cNvPr id="5124" name="图片 6" descr="logo横版 png"/>
          <p:cNvPicPr>
            <a:picLocks noChangeAspect="1"/>
          </p:cNvPicPr>
          <p:nvPr userDrawn="1"/>
        </p:nvPicPr>
        <p:blipFill>
          <a:blip r:embed="rId1"/>
          <a:stretch>
            <a:fillRect/>
          </a:stretch>
        </p:blipFill>
        <p:spPr>
          <a:xfrm>
            <a:off x="11477625" y="82550"/>
            <a:ext cx="608013" cy="642938"/>
          </a:xfrm>
          <a:prstGeom prst="rect">
            <a:avLst/>
          </a:prstGeom>
          <a:noFill/>
          <a:ln w="9525">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35" y="0"/>
            <a:ext cx="12192635" cy="6858635"/>
          </a:xfrm>
          <a:prstGeom prst="rect">
            <a:avLst/>
          </a:prstGeom>
          <a:solidFill>
            <a:srgbClr val="5C64F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nvSpPr>
        <p:spPr>
          <a:xfrm>
            <a:off x="231775" y="230505"/>
            <a:ext cx="11755120" cy="6433820"/>
          </a:xfrm>
          <a:prstGeom prst="roundRect">
            <a:avLst>
              <a:gd name="adj" fmla="val 1001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nvSpPr>
        <p:spPr>
          <a:xfrm>
            <a:off x="419100" y="583565"/>
            <a:ext cx="11221720" cy="6314440"/>
          </a:xfrm>
          <a:prstGeom prst="rect">
            <a:avLst/>
          </a:prstGeom>
        </p:spPr>
        <p:txBody>
          <a:bodyPr wrap="square">
            <a:spAutoFit/>
          </a:bodyPr>
          <a:p>
            <a:pPr marL="285750" indent="-285750" algn="just" defTabSz="266700">
              <a:lnSpc>
                <a:spcPct val="100000"/>
              </a:lnSpc>
              <a:spcBef>
                <a:spcPts val="0"/>
              </a:spcBef>
              <a:spcAft>
                <a:spcPts val="0"/>
              </a:spcAft>
              <a:buFont typeface="Wingdings" panose="05000000000000000000" charset="0"/>
              <a:buChar char="Ø"/>
            </a:pPr>
            <a:r>
              <a:rPr lang="en-US" altLang="zh-CN" sz="2400" b="1">
                <a:solidFill>
                  <a:srgbClr val="C00000"/>
                </a:solidFill>
                <a:latin typeface="Times New Roman" panose="02020603050405020304"/>
                <a:ea typeface="宋体" panose="02010600030101010101" pitchFamily="2" charset="-122"/>
              </a:rPr>
              <a:t>make one’s day</a:t>
            </a:r>
            <a:r>
              <a:rPr lang="zh-CN" altLang="en-US" sz="2400">
                <a:latin typeface="宋体" panose="02010600030101010101" pitchFamily="2" charset="-122"/>
                <a:ea typeface="宋体" panose="02010600030101010101" pitchFamily="2" charset="-122"/>
              </a:rPr>
              <a:t>让某人开心一整天；使某人非常高兴</a:t>
            </a:r>
            <a:endParaRPr lang="zh-CN" altLang="en-US" sz="2400">
              <a:latin typeface="宋体" panose="02010600030101010101" pitchFamily="2" charset="-122"/>
              <a:ea typeface="宋体" panose="02010600030101010101" pitchFamily="2" charset="-122"/>
            </a:endParaRPr>
          </a:p>
          <a:p>
            <a:pPr marL="285750" indent="-285750" algn="just" defTabSz="266700">
              <a:lnSpc>
                <a:spcPct val="100000"/>
              </a:lnSpc>
              <a:spcBef>
                <a:spcPts val="0"/>
              </a:spcBef>
              <a:spcAft>
                <a:spcPts val="0"/>
              </a:spcAft>
              <a:buFont typeface="Wingdings" panose="05000000000000000000" charset="0"/>
              <a:buChar char="Ø"/>
            </a:pPr>
            <a:r>
              <a:rPr lang="en-US" altLang="zh-CN" sz="2400">
                <a:latin typeface="Times New Roman" panose="02020603050405020304"/>
                <a:ea typeface="Times New Roman" panose="02020603050405020304"/>
              </a:rPr>
              <a:t>Eg. </a:t>
            </a:r>
            <a:r>
              <a:rPr lang="en-US" altLang="zh-CN" sz="2400">
                <a:latin typeface="Times New Roman" panose="02020603050405020304"/>
                <a:ea typeface="宋体" panose="02010600030101010101" pitchFamily="2" charset="-122"/>
              </a:rPr>
              <a:t>Receiving a handwritten encouragement note from my teacher made my day during the stressful review period.</a:t>
            </a:r>
            <a:r>
              <a:rPr lang="zh-CN" altLang="en-US" sz="2400">
                <a:latin typeface="宋体" panose="02010600030101010101" pitchFamily="2" charset="-122"/>
                <a:ea typeface="宋体" panose="02010600030101010101" pitchFamily="2" charset="-122"/>
              </a:rPr>
              <a:t>复习压力大的时候，收到老师手写的鼓励便条，让我开心了一整天。</a:t>
            </a:r>
            <a:endParaRPr lang="zh-CN" altLang="en-US" sz="2400">
              <a:latin typeface="宋体" panose="02010600030101010101" pitchFamily="2" charset="-122"/>
              <a:ea typeface="宋体" panose="02010600030101010101" pitchFamily="2" charset="-122"/>
            </a:endParaRPr>
          </a:p>
          <a:p>
            <a:pPr marL="285750" indent="-285750" algn="just" defTabSz="266700">
              <a:lnSpc>
                <a:spcPct val="100000"/>
              </a:lnSpc>
              <a:spcBef>
                <a:spcPts val="0"/>
              </a:spcBef>
              <a:spcAft>
                <a:spcPts val="0"/>
              </a:spcAft>
              <a:buFont typeface="Wingdings" panose="05000000000000000000" charset="0"/>
              <a:buChar char="Ø"/>
            </a:pPr>
            <a:r>
              <a:rPr lang="en-US" altLang="zh-CN" sz="2400" b="1">
                <a:solidFill>
                  <a:srgbClr val="C00000"/>
                </a:solidFill>
                <a:latin typeface="Times New Roman" panose="02020603050405020304"/>
                <a:ea typeface="Times New Roman" panose="02020603050405020304"/>
              </a:rPr>
              <a:t>ups and downs</a:t>
            </a:r>
            <a:r>
              <a:rPr lang="en-US" altLang="zh-CN" sz="2400">
                <a:latin typeface="Times New Roman" panose="02020603050405020304"/>
                <a:ea typeface="宋体" panose="02010600030101010101" pitchFamily="2" charset="-122"/>
              </a:rPr>
              <a:t> </a:t>
            </a:r>
            <a:r>
              <a:rPr lang="zh-CN" altLang="en-US" sz="2400">
                <a:latin typeface="Times New Roman" panose="02020603050405020304"/>
                <a:ea typeface="宋体" panose="02010600030101010101" pitchFamily="2" charset="-122"/>
              </a:rPr>
              <a:t>有成功有失败</a:t>
            </a:r>
            <a:endParaRPr lang="zh-CN" altLang="en-US" sz="2400">
              <a:latin typeface="Times New Roman" panose="02020603050405020304"/>
              <a:ea typeface="宋体" panose="02010600030101010101" pitchFamily="2" charset="-122"/>
            </a:endParaRPr>
          </a:p>
          <a:p>
            <a:pPr marL="285750" indent="-285750" algn="just" defTabSz="266700">
              <a:lnSpc>
                <a:spcPct val="100000"/>
              </a:lnSpc>
              <a:spcBef>
                <a:spcPts val="0"/>
              </a:spcBef>
              <a:spcAft>
                <a:spcPts val="0"/>
              </a:spcAft>
              <a:buFont typeface="Wingdings" panose="05000000000000000000" charset="0"/>
              <a:buChar char="Ø"/>
            </a:pPr>
            <a:r>
              <a:rPr lang="en-US" altLang="zh-CN" sz="2400">
                <a:latin typeface="Times New Roman" panose="02020603050405020304"/>
                <a:ea typeface="Times New Roman" panose="02020603050405020304"/>
              </a:rPr>
              <a:t>Eg. Life is full of ups and downs. </a:t>
            </a:r>
            <a:r>
              <a:rPr lang="zh-CN" altLang="en-US" sz="2400">
                <a:latin typeface="Times New Roman" panose="02020603050405020304"/>
                <a:ea typeface="宋体" panose="02010600030101010101" pitchFamily="2" charset="-122"/>
              </a:rPr>
              <a:t>生活总是有起有伏的。</a:t>
            </a:r>
            <a:endParaRPr lang="zh-CN" altLang="en-US" sz="2400">
              <a:latin typeface="Times New Roman" panose="02020603050405020304"/>
              <a:ea typeface="宋体" panose="02010600030101010101" pitchFamily="2" charset="-122"/>
            </a:endParaRPr>
          </a:p>
          <a:p>
            <a:pPr marL="285750" indent="-285750" algn="just" defTabSz="266700">
              <a:lnSpc>
                <a:spcPct val="100000"/>
              </a:lnSpc>
              <a:spcBef>
                <a:spcPts val="0"/>
              </a:spcBef>
              <a:spcAft>
                <a:spcPts val="0"/>
              </a:spcAft>
              <a:buFont typeface="Wingdings" panose="05000000000000000000" charset="0"/>
              <a:buChar char="Ø"/>
            </a:pPr>
            <a:r>
              <a:rPr lang="en-US" altLang="zh-CN" sz="2400" b="1">
                <a:solidFill>
                  <a:srgbClr val="C00000"/>
                </a:solidFill>
                <a:latin typeface="Times New Roman" panose="02020603050405020304"/>
                <a:ea typeface="Times New Roman" panose="02020603050405020304"/>
              </a:rPr>
              <a:t>a lucky dog </a:t>
            </a:r>
            <a:r>
              <a:rPr lang="zh-CN" altLang="en-US" sz="2400">
                <a:latin typeface="Times New Roman" panose="02020603050405020304"/>
                <a:ea typeface="宋体" panose="02010600030101010101" pitchFamily="2" charset="-122"/>
              </a:rPr>
              <a:t>幸运儿</a:t>
            </a:r>
            <a:endParaRPr lang="zh-CN" altLang="en-US" sz="2400">
              <a:latin typeface="Times New Roman" panose="02020603050405020304"/>
              <a:ea typeface="宋体" panose="02010600030101010101" pitchFamily="2" charset="-122"/>
            </a:endParaRPr>
          </a:p>
          <a:p>
            <a:pPr marL="285750" indent="-285750" algn="just" defTabSz="266700">
              <a:lnSpc>
                <a:spcPct val="100000"/>
              </a:lnSpc>
              <a:spcBef>
                <a:spcPts val="0"/>
              </a:spcBef>
              <a:spcAft>
                <a:spcPts val="0"/>
              </a:spcAft>
              <a:buFont typeface="Wingdings" panose="05000000000000000000" charset="0"/>
              <a:buChar char="Ø"/>
            </a:pPr>
            <a:r>
              <a:rPr lang="en-US" altLang="zh-CN" sz="2400">
                <a:latin typeface="Times New Roman" panose="02020603050405020304"/>
                <a:ea typeface="Times New Roman" panose="02020603050405020304"/>
              </a:rPr>
              <a:t>Eg. He scored high in TOEFL without much preparation. He is really a lucky dog.</a:t>
            </a:r>
            <a:endParaRPr lang="en-US" altLang="zh-CN" sz="2400">
              <a:latin typeface="Times New Roman" panose="02020603050405020304"/>
              <a:ea typeface="Times New Roman" panose="02020603050405020304"/>
            </a:endParaRPr>
          </a:p>
          <a:p>
            <a:pPr marL="285750" indent="-285750" algn="just" defTabSz="266700">
              <a:lnSpc>
                <a:spcPct val="100000"/>
              </a:lnSpc>
              <a:spcBef>
                <a:spcPts val="0"/>
              </a:spcBef>
              <a:spcAft>
                <a:spcPts val="0"/>
              </a:spcAft>
              <a:buFont typeface="Wingdings" panose="05000000000000000000" charset="0"/>
              <a:buChar char="Ø"/>
            </a:pPr>
            <a:r>
              <a:rPr lang="zh-CN" altLang="en-US" sz="2400">
                <a:latin typeface="Times New Roman" panose="02020603050405020304"/>
                <a:ea typeface="宋体" panose="02010600030101010101" pitchFamily="2" charset="-122"/>
              </a:rPr>
              <a:t>他没怎么准备托福就考了高分，他可真是个幸运儿。</a:t>
            </a:r>
            <a:endParaRPr lang="zh-CN" altLang="en-US" sz="2400">
              <a:latin typeface="Times New Roman" panose="02020603050405020304"/>
              <a:ea typeface="宋体" panose="02010600030101010101" pitchFamily="2" charset="-122"/>
            </a:endParaRPr>
          </a:p>
          <a:p>
            <a:pPr marL="285750" indent="-285750" algn="just" defTabSz="266700">
              <a:lnSpc>
                <a:spcPct val="100000"/>
              </a:lnSpc>
              <a:spcBef>
                <a:spcPts val="0"/>
              </a:spcBef>
              <a:spcAft>
                <a:spcPts val="0"/>
              </a:spcAft>
              <a:buFont typeface="Wingdings" panose="05000000000000000000" charset="0"/>
              <a:buChar char="Ø"/>
            </a:pPr>
            <a:r>
              <a:rPr lang="en-US" altLang="zh-CN" sz="2400" b="1">
                <a:solidFill>
                  <a:srgbClr val="C00000"/>
                </a:solidFill>
                <a:latin typeface="Times New Roman" panose="02020603050405020304"/>
                <a:ea typeface="Times New Roman" panose="02020603050405020304"/>
              </a:rPr>
              <a:t>one in a million </a:t>
            </a:r>
            <a:r>
              <a:rPr lang="zh-CN" altLang="en-US" sz="2400">
                <a:latin typeface="Times New Roman" panose="02020603050405020304"/>
                <a:ea typeface="宋体" panose="02010600030101010101" pitchFamily="2" charset="-122"/>
              </a:rPr>
              <a:t>凤毛麟角，百里挑一，佼佼者</a:t>
            </a:r>
            <a:endParaRPr lang="zh-CN" altLang="en-US" sz="2400">
              <a:latin typeface="Times New Roman" panose="02020603050405020304"/>
              <a:ea typeface="宋体" panose="02010600030101010101" pitchFamily="2" charset="-122"/>
            </a:endParaRPr>
          </a:p>
          <a:p>
            <a:pPr marL="285750" indent="-285750" algn="just" defTabSz="266700">
              <a:lnSpc>
                <a:spcPct val="100000"/>
              </a:lnSpc>
              <a:spcBef>
                <a:spcPts val="0"/>
              </a:spcBef>
              <a:spcAft>
                <a:spcPts val="0"/>
              </a:spcAft>
              <a:buFont typeface="Wingdings" panose="05000000000000000000" charset="0"/>
              <a:buChar char="Ø"/>
            </a:pPr>
            <a:r>
              <a:rPr lang="en-US" altLang="zh-CN" sz="2400">
                <a:latin typeface="Times New Roman" panose="02020603050405020304"/>
                <a:ea typeface="Times New Roman" panose="02020603050405020304"/>
              </a:rPr>
              <a:t>Eg. Li Ming is one in a million</a:t>
            </a:r>
            <a:r>
              <a:rPr lang="en-US" altLang="zh-CN" sz="2400">
                <a:latin typeface="Times New Roman" panose="02020603050405020304"/>
                <a:ea typeface="宋体" panose="02010600030101010101" pitchFamily="2" charset="-122"/>
              </a:rPr>
              <a:t>—</a:t>
            </a:r>
            <a:r>
              <a:rPr lang="en-US" altLang="zh-CN" sz="2400">
                <a:latin typeface="Times New Roman" panose="02020603050405020304"/>
                <a:ea typeface="Times New Roman" panose="02020603050405020304"/>
              </a:rPr>
              <a:t>his kindness and sense of responsibility set a great example for his peers.</a:t>
            </a:r>
            <a:endParaRPr lang="en-US" altLang="zh-CN" sz="2400">
              <a:latin typeface="Times New Roman" panose="02020603050405020304"/>
              <a:ea typeface="Times New Roman" panose="02020603050405020304"/>
            </a:endParaRPr>
          </a:p>
          <a:p>
            <a:pPr marL="285750" indent="-285750" algn="just" defTabSz="266700">
              <a:lnSpc>
                <a:spcPct val="100000"/>
              </a:lnSpc>
              <a:spcBef>
                <a:spcPts val="0"/>
              </a:spcBef>
              <a:spcAft>
                <a:spcPts val="0"/>
              </a:spcAft>
              <a:buFont typeface="Wingdings" panose="05000000000000000000" charset="0"/>
              <a:buChar char="Ø"/>
            </a:pPr>
            <a:r>
              <a:rPr lang="en-US" altLang="zh-CN" sz="2400" b="1">
                <a:solidFill>
                  <a:srgbClr val="C00000"/>
                </a:solidFill>
                <a:latin typeface="Times New Roman" panose="02020603050405020304"/>
                <a:ea typeface="Times New Roman" panose="02020603050405020304"/>
              </a:rPr>
              <a:t>Sb be </a:t>
            </a:r>
            <a:r>
              <a:rPr lang="en-US" altLang="zh-CN" sz="2400" b="1">
                <a:solidFill>
                  <a:srgbClr val="C00000"/>
                </a:solidFill>
                <a:latin typeface="Times New Roman" panose="02020603050405020304"/>
                <a:ea typeface="宋体" panose="02010600030101010101" pitchFamily="2" charset="-122"/>
              </a:rPr>
              <a:t>chilled to the bone</a:t>
            </a:r>
            <a:r>
              <a:rPr lang="en-US" altLang="zh-CN" sz="2400">
                <a:latin typeface="Times New Roman" panose="02020603050405020304"/>
                <a:ea typeface="宋体" panose="02010600030101010101" pitchFamily="2" charset="-122"/>
              </a:rPr>
              <a:t> </a:t>
            </a:r>
            <a:r>
              <a:rPr lang="zh-CN" altLang="en-US" sz="2400">
                <a:latin typeface="宋体" panose="02010600030101010101" pitchFamily="2" charset="-122"/>
                <a:ea typeface="宋体" panose="02010600030101010101" pitchFamily="2" charset="-122"/>
              </a:rPr>
              <a:t>全身都冻僵了</a:t>
            </a:r>
            <a:endParaRPr lang="zh-CN" altLang="en-US" sz="2400">
              <a:latin typeface="宋体" panose="02010600030101010101" pitchFamily="2" charset="-122"/>
              <a:ea typeface="宋体" panose="02010600030101010101" pitchFamily="2" charset="-122"/>
            </a:endParaRPr>
          </a:p>
          <a:p>
            <a:pPr marL="285750" indent="-285750" algn="just" defTabSz="266700">
              <a:lnSpc>
                <a:spcPct val="100000"/>
              </a:lnSpc>
              <a:spcBef>
                <a:spcPts val="0"/>
              </a:spcBef>
              <a:spcAft>
                <a:spcPts val="0"/>
              </a:spcAft>
              <a:buFont typeface="Wingdings" panose="05000000000000000000" charset="0"/>
              <a:buChar char="Ø"/>
            </a:pPr>
            <a:r>
              <a:rPr lang="en-US" altLang="zh-CN" sz="2400">
                <a:latin typeface="Times New Roman" panose="02020603050405020304"/>
                <a:ea typeface="Times New Roman" panose="02020603050405020304"/>
              </a:rPr>
              <a:t>Eg.After waiting for the delayed bus in the pouring rain for nearly an hour, I was chilled to the bone, my fingers numb and teeth chattering uncontrollably.</a:t>
            </a:r>
            <a:r>
              <a:rPr lang="zh-CN" altLang="en-US" sz="2400">
                <a:latin typeface="Times New Roman" panose="02020603050405020304"/>
                <a:ea typeface="宋体" panose="02010600030101010101" pitchFamily="2" charset="-122"/>
              </a:rPr>
              <a:t>在倾盆大雨中等待晚点的公交车近一个小时后，我全身都冻僵了，手指发麻，牙齿不由自主地打颤。</a:t>
            </a:r>
            <a:endParaRPr lang="zh-CN" altLang="en-US" sz="2400">
              <a:latin typeface="Times New Roman" panose="02020603050405020304"/>
              <a:ea typeface="宋体" panose="02010600030101010101" pitchFamily="2" charset="-122"/>
            </a:endParaRPr>
          </a:p>
          <a:p>
            <a:pPr marL="285750" indent="-285750" algn="just" defTabSz="266700">
              <a:lnSpc>
                <a:spcPct val="85000"/>
              </a:lnSpc>
              <a:spcBef>
                <a:spcPts val="0"/>
              </a:spcBef>
              <a:spcAft>
                <a:spcPts val="0"/>
              </a:spcAft>
              <a:buFont typeface="Wingdings" panose="05000000000000000000" charset="0"/>
              <a:buChar char="Ø"/>
            </a:pPr>
            <a:endParaRPr lang="zh-CN" altLang="en-US" sz="2400">
              <a:latin typeface="方正楷体_GB2312" panose="02000000000000000000" charset="-122"/>
              <a:ea typeface="方正楷体_GB2312" panose="02000000000000000000" charset="-122"/>
            </a:endParaRPr>
          </a:p>
        </p:txBody>
      </p:sp>
      <p:sp>
        <p:nvSpPr>
          <p:cNvPr id="6" name="矩形 5"/>
          <p:cNvSpPr/>
          <p:nvPr/>
        </p:nvSpPr>
        <p:spPr>
          <a:xfrm>
            <a:off x="7404735" y="0"/>
            <a:ext cx="4787265" cy="583565"/>
          </a:xfrm>
          <a:prstGeom prst="rect">
            <a:avLst/>
          </a:prstGeom>
          <a:noFill/>
          <a:ln>
            <a:noFill/>
          </a:ln>
        </p:spPr>
        <p:txBody>
          <a:bodyPr wrap="square" rtlCol="0" anchor="t">
            <a:spAutoFit/>
          </a:bodyPr>
          <a:p>
            <a:pPr algn="ctr"/>
            <a:r>
              <a:rPr lang="zh-CN" altLang="en-US" sz="3200" b="1">
                <a:ln w="10160">
                  <a:solidFill>
                    <a:schemeClr val="accent5"/>
                  </a:solidFill>
                  <a:prstDash val="solid"/>
                </a:ln>
                <a:solidFill>
                  <a:srgbClr val="FFFFFF"/>
                </a:solidFill>
                <a:effectLst>
                  <a:glow rad="63500">
                    <a:schemeClr val="accent5">
                      <a:satMod val="175000"/>
                      <a:alpha val="40000"/>
                    </a:schemeClr>
                  </a:glow>
                  <a:outerShdw blurRad="38100" dist="22860" dir="5400000" algn="tl" rotWithShape="0">
                    <a:srgbClr val="000000">
                      <a:alpha val="30000"/>
                    </a:srgbClr>
                  </a:outerShdw>
                </a:effectLst>
              </a:rPr>
              <a:t>续写加分俚语俗语习语</a:t>
            </a:r>
            <a:endParaRPr lang="zh-CN" altLang="en-US" sz="3200" b="1">
              <a:ln w="10160">
                <a:solidFill>
                  <a:schemeClr val="accent5"/>
                </a:solidFill>
                <a:prstDash val="solid"/>
              </a:ln>
              <a:solidFill>
                <a:srgbClr val="FFFFFF"/>
              </a:solidFill>
              <a:effectLst>
                <a:glow rad="63500">
                  <a:schemeClr val="accent5">
                    <a:satMod val="175000"/>
                    <a:alpha val="40000"/>
                  </a:schemeClr>
                </a:glow>
                <a:outerShdw blurRad="38100" dist="22860" dir="5400000" algn="tl" rotWithShape="0">
                  <a:srgbClr val="000000">
                    <a:alpha val="30000"/>
                  </a:srgbClr>
                </a:outerShdw>
              </a:effectLst>
            </a:endParaRPr>
          </a:p>
        </p:txBody>
      </p:sp>
      <p:pic>
        <p:nvPicPr>
          <p:cNvPr id="5124" name="图片 6" descr="logo横版 png"/>
          <p:cNvPicPr>
            <a:picLocks noChangeAspect="1"/>
          </p:cNvPicPr>
          <p:nvPr userDrawn="1"/>
        </p:nvPicPr>
        <p:blipFill>
          <a:blip r:embed="rId1"/>
          <a:stretch>
            <a:fillRect/>
          </a:stretch>
        </p:blipFill>
        <p:spPr>
          <a:xfrm>
            <a:off x="11477625" y="82550"/>
            <a:ext cx="608013" cy="642938"/>
          </a:xfrm>
          <a:prstGeom prst="rect">
            <a:avLst/>
          </a:prstGeom>
          <a:noFill/>
          <a:ln w="9525">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35" y="0"/>
            <a:ext cx="12192635" cy="6858635"/>
          </a:xfrm>
          <a:prstGeom prst="rect">
            <a:avLst/>
          </a:prstGeom>
          <a:solidFill>
            <a:srgbClr val="5C64F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nvSpPr>
        <p:spPr>
          <a:xfrm>
            <a:off x="231775" y="230505"/>
            <a:ext cx="11755120" cy="6433820"/>
          </a:xfrm>
          <a:prstGeom prst="roundRect">
            <a:avLst>
              <a:gd name="adj" fmla="val 1001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nvSpPr>
        <p:spPr>
          <a:xfrm>
            <a:off x="419100" y="676910"/>
            <a:ext cx="11221720" cy="5631180"/>
          </a:xfrm>
          <a:prstGeom prst="rect">
            <a:avLst/>
          </a:prstGeom>
        </p:spPr>
        <p:txBody>
          <a:bodyPr wrap="square">
            <a:spAutoFit/>
          </a:bodyPr>
          <a:p>
            <a:pPr marL="285750" indent="-285750" algn="just" defTabSz="266700">
              <a:lnSpc>
                <a:spcPct val="100000"/>
              </a:lnSpc>
              <a:spcBef>
                <a:spcPts val="0"/>
              </a:spcBef>
              <a:spcAft>
                <a:spcPts val="0"/>
              </a:spcAft>
              <a:buFont typeface="Wingdings" panose="05000000000000000000" charset="0"/>
              <a:buChar char="Ø"/>
            </a:pPr>
            <a:r>
              <a:rPr lang="en-US" altLang="zh-CN" sz="2400" b="1">
                <a:solidFill>
                  <a:srgbClr val="C00000"/>
                </a:solidFill>
                <a:latin typeface="Times New Roman" panose="02020603050405020304"/>
                <a:ea typeface="宋体" panose="02010600030101010101" pitchFamily="2" charset="-122"/>
                <a:sym typeface="+mn-ea"/>
              </a:rPr>
              <a:t>green with envy</a:t>
            </a:r>
            <a:r>
              <a:rPr lang="en-US" altLang="zh-CN" sz="2400">
                <a:latin typeface="Times New Roman" panose="02020603050405020304"/>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sym typeface="+mn-ea"/>
              </a:rPr>
              <a:t>特别羡慕，羡慕死了</a:t>
            </a:r>
            <a:endParaRPr lang="zh-CN" altLang="en-US" sz="2400">
              <a:latin typeface="宋体" panose="02010600030101010101" pitchFamily="2" charset="-122"/>
              <a:ea typeface="宋体" panose="02010600030101010101" pitchFamily="2" charset="-122"/>
            </a:endParaRPr>
          </a:p>
          <a:p>
            <a:pPr marL="285750" indent="-285750" algn="just" defTabSz="266700">
              <a:lnSpc>
                <a:spcPct val="100000"/>
              </a:lnSpc>
              <a:spcBef>
                <a:spcPts val="0"/>
              </a:spcBef>
              <a:spcAft>
                <a:spcPts val="0"/>
              </a:spcAft>
              <a:buFont typeface="Wingdings" panose="05000000000000000000" charset="0"/>
              <a:buChar char="Ø"/>
            </a:pPr>
            <a:r>
              <a:rPr lang="en-US" altLang="zh-CN" sz="2400">
                <a:latin typeface="Times New Roman" panose="02020603050405020304"/>
                <a:ea typeface="Times New Roman" panose="02020603050405020304"/>
                <a:sym typeface="+mn-ea"/>
              </a:rPr>
              <a:t>Eg.</a:t>
            </a:r>
            <a:r>
              <a:rPr lang="en-US" altLang="zh-CN" sz="2400">
                <a:latin typeface="Times New Roman" panose="02020603050405020304"/>
                <a:ea typeface="宋体" panose="02010600030101010101" pitchFamily="2" charset="-122"/>
                <a:sym typeface="+mn-ea"/>
              </a:rPr>
              <a:t>When she learned that her sister is going abroad again, she is green with envy.</a:t>
            </a:r>
            <a:r>
              <a:rPr lang="zh-CN" altLang="en-US" sz="2400">
                <a:latin typeface="宋体" panose="02010600030101010101" pitchFamily="2" charset="-122"/>
                <a:ea typeface="宋体" panose="02010600030101010101" pitchFamily="2" charset="-122"/>
                <a:sym typeface="+mn-ea"/>
              </a:rPr>
              <a:t>当她听说她姐姐又要出国时，她羡慕死了。</a:t>
            </a:r>
            <a:endParaRPr lang="en-US" altLang="zh-CN" sz="2400" b="1">
              <a:solidFill>
                <a:srgbClr val="C00000"/>
              </a:solidFill>
              <a:latin typeface="Times New Roman" panose="02020603050405020304"/>
              <a:ea typeface="Times New Roman" panose="02020603050405020304"/>
            </a:endParaRPr>
          </a:p>
          <a:p>
            <a:pPr marL="285750" indent="-285750" algn="just" defTabSz="266700">
              <a:lnSpc>
                <a:spcPct val="100000"/>
              </a:lnSpc>
              <a:spcBef>
                <a:spcPts val="0"/>
              </a:spcBef>
              <a:spcAft>
                <a:spcPts val="0"/>
              </a:spcAft>
              <a:buFont typeface="Wingdings" panose="05000000000000000000" charset="0"/>
              <a:buChar char="Ø"/>
            </a:pPr>
            <a:r>
              <a:rPr lang="en-US" altLang="zh-CN" sz="2400" b="1">
                <a:solidFill>
                  <a:srgbClr val="C00000"/>
                </a:solidFill>
                <a:latin typeface="Times New Roman" panose="02020603050405020304"/>
                <a:ea typeface="Times New Roman" panose="02020603050405020304"/>
              </a:rPr>
              <a:t>hold dear</a:t>
            </a:r>
            <a:r>
              <a:rPr lang="zh-CN" altLang="en-US" sz="2400">
                <a:latin typeface="Times New Roman" panose="02020603050405020304"/>
                <a:ea typeface="宋体" panose="02010600030101010101" pitchFamily="2" charset="-122"/>
              </a:rPr>
              <a:t>珍视、非常在乎</a:t>
            </a:r>
            <a:endParaRPr lang="zh-CN" altLang="en-US" sz="2400">
              <a:latin typeface="Times New Roman" panose="02020603050405020304"/>
              <a:ea typeface="宋体" panose="02010600030101010101" pitchFamily="2" charset="-122"/>
            </a:endParaRPr>
          </a:p>
          <a:p>
            <a:pPr marL="285750" indent="-285750" algn="just" defTabSz="266700">
              <a:lnSpc>
                <a:spcPct val="100000"/>
              </a:lnSpc>
              <a:spcBef>
                <a:spcPts val="0"/>
              </a:spcBef>
              <a:spcAft>
                <a:spcPts val="0"/>
              </a:spcAft>
              <a:buFont typeface="Wingdings" panose="05000000000000000000" charset="0"/>
              <a:buChar char="Ø"/>
            </a:pPr>
            <a:r>
              <a:rPr lang="en-US" altLang="zh-CN" sz="2400">
                <a:latin typeface="Times New Roman" panose="02020603050405020304"/>
                <a:ea typeface="Times New Roman" panose="02020603050405020304"/>
              </a:rPr>
              <a:t>Eg.Honesty i</a:t>
            </a:r>
            <a:r>
              <a:rPr lang="en-US" altLang="zh-CN" sz="2400">
                <a:latin typeface="Times New Roman" panose="02020603050405020304"/>
                <a:ea typeface="宋体" panose="02010600030101010101" pitchFamily="2" charset="-122"/>
              </a:rPr>
              <a:t>s something most of us hold dear.</a:t>
            </a:r>
            <a:r>
              <a:rPr lang="zh-CN" altLang="en-US" sz="2400">
                <a:latin typeface="Times New Roman" panose="02020603050405020304"/>
                <a:ea typeface="宋体" panose="02010600030101010101" pitchFamily="2" charset="-122"/>
              </a:rPr>
              <a:t>诚实是我们大多数人所珍视的东西。</a:t>
            </a:r>
            <a:endParaRPr lang="zh-CN" altLang="en-US" sz="2400">
              <a:latin typeface="Times New Roman" panose="02020603050405020304"/>
              <a:ea typeface="宋体" panose="02010600030101010101" pitchFamily="2" charset="-122"/>
            </a:endParaRPr>
          </a:p>
          <a:p>
            <a:pPr marL="285750" indent="-285750" algn="just" defTabSz="266700">
              <a:lnSpc>
                <a:spcPct val="100000"/>
              </a:lnSpc>
              <a:spcBef>
                <a:spcPts val="0"/>
              </a:spcBef>
              <a:spcAft>
                <a:spcPts val="0"/>
              </a:spcAft>
              <a:buFont typeface="Wingdings" panose="05000000000000000000" charset="0"/>
              <a:buChar char="Ø"/>
            </a:pPr>
            <a:r>
              <a:rPr lang="en-US" altLang="zh-CN" sz="2400" b="1">
                <a:solidFill>
                  <a:srgbClr val="C00000"/>
                </a:solidFill>
                <a:latin typeface="Times New Roman" panose="02020603050405020304"/>
                <a:ea typeface="宋体" panose="02010600030101010101" pitchFamily="2" charset="-122"/>
              </a:rPr>
              <a:t>One’s heart missed a beat </a:t>
            </a:r>
            <a:r>
              <a:rPr lang="zh-CN" altLang="en-US" sz="2400">
                <a:latin typeface="方正楷体_GB2312" panose="02000000000000000000" charset="-122"/>
                <a:ea typeface="方正楷体_GB2312" panose="02000000000000000000" charset="-122"/>
              </a:rPr>
              <a:t>心里一惊</a:t>
            </a:r>
            <a:endParaRPr lang="zh-CN" altLang="en-US" sz="2400">
              <a:latin typeface="方正楷体_GB2312" panose="02000000000000000000" charset="-122"/>
              <a:ea typeface="方正楷体_GB2312" panose="02000000000000000000" charset="-122"/>
            </a:endParaRPr>
          </a:p>
          <a:p>
            <a:pPr marL="285750" indent="-285750" algn="just" defTabSz="266700">
              <a:lnSpc>
                <a:spcPct val="100000"/>
              </a:lnSpc>
              <a:spcBef>
                <a:spcPts val="0"/>
              </a:spcBef>
              <a:spcAft>
                <a:spcPts val="0"/>
              </a:spcAft>
              <a:buFont typeface="Wingdings" panose="05000000000000000000" charset="0"/>
              <a:buChar char="Ø"/>
            </a:pPr>
            <a:r>
              <a:rPr lang="en-US" altLang="zh-CN" sz="2400">
                <a:latin typeface="Times New Roman" panose="02020603050405020304"/>
                <a:ea typeface="Times New Roman" panose="02020603050405020304"/>
              </a:rPr>
              <a:t>Eg. </a:t>
            </a:r>
            <a:r>
              <a:rPr lang="en-US" altLang="zh-CN" sz="2400">
                <a:latin typeface="Times New Roman" panose="02020603050405020304"/>
                <a:ea typeface="方正楷体_GB2312" panose="02000000000000000000" charset="-122"/>
              </a:rPr>
              <a:t>His heart missed a beat when he saw what happened.</a:t>
            </a:r>
            <a:r>
              <a:rPr lang="zh-CN" altLang="en-US" sz="2400">
                <a:latin typeface="方正楷体_GB2312" panose="02000000000000000000" charset="-122"/>
                <a:ea typeface="方正楷体_GB2312" panose="02000000000000000000" charset="-122"/>
              </a:rPr>
              <a:t>当他看到所发生的一切时，他的心都停止了跳动。</a:t>
            </a:r>
            <a:endParaRPr lang="zh-CN" altLang="en-US" sz="2400">
              <a:latin typeface="方正楷体_GB2312" panose="02000000000000000000" charset="-122"/>
              <a:ea typeface="方正楷体_GB2312" panose="02000000000000000000" charset="-122"/>
            </a:endParaRPr>
          </a:p>
          <a:p>
            <a:pPr marL="285750" indent="-285750" algn="just" defTabSz="266700">
              <a:lnSpc>
                <a:spcPct val="100000"/>
              </a:lnSpc>
              <a:spcBef>
                <a:spcPts val="0"/>
              </a:spcBef>
              <a:spcAft>
                <a:spcPts val="0"/>
              </a:spcAft>
              <a:buFont typeface="Wingdings" panose="05000000000000000000" charset="0"/>
              <a:buChar char="Ø"/>
            </a:pPr>
            <a:r>
              <a:rPr lang="en-US" altLang="zh-CN" sz="2400" b="1">
                <a:solidFill>
                  <a:srgbClr val="C00000"/>
                </a:solidFill>
                <a:latin typeface="Times New Roman" panose="02020603050405020304"/>
                <a:ea typeface="宋体" panose="02010600030101010101" pitchFamily="2" charset="-122"/>
              </a:rPr>
              <a:t>Heart in mouth/throat </a:t>
            </a:r>
            <a:r>
              <a:rPr lang="zh-CN" altLang="en-US" sz="2400">
                <a:latin typeface="方正楷体_GB2312" panose="02000000000000000000" charset="-122"/>
                <a:ea typeface="方正楷体_GB2312" panose="02000000000000000000" charset="-122"/>
              </a:rPr>
              <a:t>心都提到了嗓子眼</a:t>
            </a:r>
            <a:endParaRPr lang="zh-CN" altLang="en-US" sz="2400">
              <a:latin typeface="方正楷体_GB2312" panose="02000000000000000000" charset="-122"/>
              <a:ea typeface="方正楷体_GB2312" panose="02000000000000000000" charset="-122"/>
            </a:endParaRPr>
          </a:p>
          <a:p>
            <a:pPr marL="285750" indent="-285750" algn="just" defTabSz="266700">
              <a:lnSpc>
                <a:spcPct val="100000"/>
              </a:lnSpc>
              <a:spcBef>
                <a:spcPts val="0"/>
              </a:spcBef>
              <a:spcAft>
                <a:spcPts val="0"/>
              </a:spcAft>
              <a:buFont typeface="Wingdings" panose="05000000000000000000" charset="0"/>
              <a:buChar char="Ø"/>
            </a:pPr>
            <a:r>
              <a:rPr lang="en-US" altLang="zh-CN" sz="2400">
                <a:latin typeface="Times New Roman" panose="02020603050405020304"/>
                <a:ea typeface="Times New Roman" panose="02020603050405020304"/>
              </a:rPr>
              <a:t>Eg. </a:t>
            </a:r>
            <a:r>
              <a:rPr lang="en-US" altLang="zh-CN" sz="2400">
                <a:latin typeface="Times New Roman" panose="02020603050405020304"/>
                <a:ea typeface="方正楷体_GB2312" panose="02000000000000000000" charset="-122"/>
              </a:rPr>
              <a:t>Her heart was in her mouth as she stepped onto the stage.</a:t>
            </a:r>
            <a:r>
              <a:rPr lang="zh-CN" altLang="en-US" sz="2400">
                <a:latin typeface="方正楷体_GB2312" panose="02000000000000000000" charset="-122"/>
                <a:ea typeface="方正楷体_GB2312" panose="02000000000000000000" charset="-122"/>
              </a:rPr>
              <a:t>走上舞台时，她心都提到了嗓子眼。</a:t>
            </a:r>
            <a:endParaRPr lang="zh-CN" altLang="en-US" sz="2400">
              <a:latin typeface="方正楷体_GB2312" panose="02000000000000000000" charset="-122"/>
              <a:ea typeface="方正楷体_GB2312" panose="02000000000000000000" charset="-122"/>
            </a:endParaRPr>
          </a:p>
          <a:p>
            <a:pPr marL="285750" indent="-285750" algn="just" defTabSz="266700">
              <a:lnSpc>
                <a:spcPct val="100000"/>
              </a:lnSpc>
              <a:spcBef>
                <a:spcPts val="0"/>
              </a:spcBef>
              <a:spcAft>
                <a:spcPts val="0"/>
              </a:spcAft>
              <a:buFont typeface="Wingdings" panose="05000000000000000000" charset="0"/>
              <a:buChar char="Ø"/>
            </a:pPr>
            <a:r>
              <a:rPr lang="en-US" altLang="zh-CN" sz="2400" b="1">
                <a:solidFill>
                  <a:srgbClr val="C00000"/>
                </a:solidFill>
                <a:latin typeface="Times New Roman" panose="02020603050405020304"/>
                <a:ea typeface="宋体" panose="02010600030101010101" pitchFamily="2" charset="-122"/>
              </a:rPr>
              <a:t>hold water</a:t>
            </a:r>
            <a:r>
              <a:rPr lang="zh-CN" altLang="en-US" sz="2400">
                <a:latin typeface="方正楷体_GB2312" panose="02000000000000000000" charset="-122"/>
                <a:ea typeface="方正楷体_GB2312" panose="02000000000000000000" charset="-122"/>
              </a:rPr>
              <a:t>站得住脚</a:t>
            </a:r>
            <a:endParaRPr lang="zh-CN" altLang="en-US" sz="2400">
              <a:latin typeface="方正楷体_GB2312" panose="02000000000000000000" charset="-122"/>
              <a:ea typeface="方正楷体_GB2312" panose="02000000000000000000" charset="-122"/>
            </a:endParaRPr>
          </a:p>
          <a:p>
            <a:pPr marL="285750" indent="-285750" algn="just" defTabSz="266700">
              <a:lnSpc>
                <a:spcPct val="100000"/>
              </a:lnSpc>
              <a:spcBef>
                <a:spcPts val="0"/>
              </a:spcBef>
              <a:spcAft>
                <a:spcPts val="0"/>
              </a:spcAft>
              <a:buFont typeface="Wingdings" panose="05000000000000000000" charset="0"/>
              <a:buChar char="Ø"/>
            </a:pPr>
            <a:r>
              <a:rPr lang="en-US" altLang="zh-CN" sz="2400">
                <a:latin typeface="Times New Roman" panose="02020603050405020304"/>
                <a:ea typeface="Times New Roman" panose="02020603050405020304"/>
              </a:rPr>
              <a:t>Eg. </a:t>
            </a:r>
            <a:r>
              <a:rPr lang="en-US" altLang="zh-CN" sz="2400">
                <a:latin typeface="Times New Roman" panose="02020603050405020304"/>
                <a:ea typeface="方正楷体_GB2312" panose="02000000000000000000" charset="-122"/>
              </a:rPr>
              <a:t>Realizing that Missy's story didn't hold water and couldn't escape his acute eye, I blushed with embarrassment.</a:t>
            </a:r>
            <a:r>
              <a:rPr lang="zh-CN" altLang="en-US" sz="2400">
                <a:latin typeface="方正楷体_GB2312" panose="02000000000000000000" charset="-122"/>
                <a:ea typeface="方正楷体_GB2312" panose="02000000000000000000" charset="-122"/>
              </a:rPr>
              <a:t>意识到米西的故事站不住脚，逃不过他敏锐的目光，我尴尬地脸红了。</a:t>
            </a:r>
            <a:endParaRPr lang="zh-CN" altLang="en-US" sz="2400">
              <a:latin typeface="方正楷体_GB2312" panose="02000000000000000000" charset="-122"/>
              <a:ea typeface="方正楷体_GB2312" panose="02000000000000000000" charset="-122"/>
            </a:endParaRPr>
          </a:p>
        </p:txBody>
      </p:sp>
      <p:sp>
        <p:nvSpPr>
          <p:cNvPr id="6" name="矩形 5"/>
          <p:cNvSpPr/>
          <p:nvPr/>
        </p:nvSpPr>
        <p:spPr>
          <a:xfrm>
            <a:off x="7404735" y="0"/>
            <a:ext cx="4787265" cy="583565"/>
          </a:xfrm>
          <a:prstGeom prst="rect">
            <a:avLst/>
          </a:prstGeom>
          <a:noFill/>
          <a:ln>
            <a:noFill/>
          </a:ln>
        </p:spPr>
        <p:txBody>
          <a:bodyPr wrap="square" rtlCol="0" anchor="t">
            <a:spAutoFit/>
          </a:bodyPr>
          <a:p>
            <a:pPr algn="ctr"/>
            <a:r>
              <a:rPr lang="zh-CN" altLang="en-US" sz="3200" b="1">
                <a:ln w="10160">
                  <a:solidFill>
                    <a:schemeClr val="accent5"/>
                  </a:solidFill>
                  <a:prstDash val="solid"/>
                </a:ln>
                <a:solidFill>
                  <a:srgbClr val="FFFFFF"/>
                </a:solidFill>
                <a:effectLst>
                  <a:glow rad="63500">
                    <a:schemeClr val="accent5">
                      <a:satMod val="175000"/>
                      <a:alpha val="40000"/>
                    </a:schemeClr>
                  </a:glow>
                  <a:outerShdw blurRad="38100" dist="22860" dir="5400000" algn="tl" rotWithShape="0">
                    <a:srgbClr val="000000">
                      <a:alpha val="30000"/>
                    </a:srgbClr>
                  </a:outerShdw>
                </a:effectLst>
              </a:rPr>
              <a:t>续写加分俚语俗语习语</a:t>
            </a:r>
            <a:endParaRPr lang="zh-CN" altLang="en-US" sz="3200" b="1">
              <a:ln w="10160">
                <a:solidFill>
                  <a:schemeClr val="accent5"/>
                </a:solidFill>
                <a:prstDash val="solid"/>
              </a:ln>
              <a:solidFill>
                <a:srgbClr val="FFFFFF"/>
              </a:solidFill>
              <a:effectLst>
                <a:glow rad="63500">
                  <a:schemeClr val="accent5">
                    <a:satMod val="175000"/>
                    <a:alpha val="40000"/>
                  </a:schemeClr>
                </a:glow>
                <a:outerShdw blurRad="38100" dist="22860" dir="5400000" algn="tl" rotWithShape="0">
                  <a:srgbClr val="000000">
                    <a:alpha val="30000"/>
                  </a:srgbClr>
                </a:outerShdw>
              </a:effectLst>
            </a:endParaRPr>
          </a:p>
        </p:txBody>
      </p:sp>
      <p:pic>
        <p:nvPicPr>
          <p:cNvPr id="5124" name="图片 6" descr="logo横版 png"/>
          <p:cNvPicPr>
            <a:picLocks noChangeAspect="1"/>
          </p:cNvPicPr>
          <p:nvPr userDrawn="1"/>
        </p:nvPicPr>
        <p:blipFill>
          <a:blip r:embed="rId1"/>
          <a:stretch>
            <a:fillRect/>
          </a:stretch>
        </p:blipFill>
        <p:spPr>
          <a:xfrm>
            <a:off x="11477625" y="82550"/>
            <a:ext cx="608013" cy="642938"/>
          </a:xfrm>
          <a:prstGeom prst="rect">
            <a:avLst/>
          </a:prstGeom>
          <a:noFill/>
          <a:ln w="9525">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35" y="0"/>
            <a:ext cx="12192635" cy="6858635"/>
          </a:xfrm>
          <a:prstGeom prst="rect">
            <a:avLst/>
          </a:prstGeom>
          <a:solidFill>
            <a:srgbClr val="5C64F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nvSpPr>
        <p:spPr>
          <a:xfrm>
            <a:off x="231775" y="230505"/>
            <a:ext cx="11755120" cy="6433820"/>
          </a:xfrm>
          <a:prstGeom prst="roundRect">
            <a:avLst>
              <a:gd name="adj" fmla="val 1001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文本框 6"/>
          <p:cNvSpPr txBox="1"/>
          <p:nvPr/>
        </p:nvSpPr>
        <p:spPr>
          <a:xfrm>
            <a:off x="487045" y="230505"/>
            <a:ext cx="11500485" cy="1383665"/>
          </a:xfrm>
          <a:prstGeom prst="rect">
            <a:avLst/>
          </a:prstGeom>
        </p:spPr>
        <p:txBody>
          <a:bodyPr wrap="square">
            <a:spAutoFit/>
          </a:bodyPr>
          <a:p>
            <a:pPr marL="393065" indent="-393065" algn="just" defTabSz="266700">
              <a:lnSpc>
                <a:spcPct val="100000"/>
              </a:lnSpc>
              <a:spcBef>
                <a:spcPct val="0"/>
              </a:spcBef>
              <a:spcAft>
                <a:spcPct val="0"/>
              </a:spcAft>
            </a:pPr>
            <a:r>
              <a:rPr lang="en-US" altLang="zh-CN" sz="2800">
                <a:highlight>
                  <a:srgbClr val="FFFF00"/>
                </a:highlight>
                <a:latin typeface="Calibri" panose="020F0502020204030204"/>
                <a:ea typeface="方正楷体_GB2312" panose="02000000000000000000" charset="-122"/>
              </a:rPr>
              <a:t>②</a:t>
            </a:r>
            <a:r>
              <a:rPr lang="zh-CN" altLang="en-US" sz="2800">
                <a:highlight>
                  <a:srgbClr val="FFFF00"/>
                </a:highlight>
                <a:latin typeface="Calibri" panose="020F0502020204030204"/>
                <a:ea typeface="方正楷体_GB2312" panose="02000000000000000000" charset="-122"/>
              </a:rPr>
              <a:t>．</a:t>
            </a:r>
            <a:r>
              <a:rPr lang="zh-CN" altLang="en-US" sz="2800">
                <a:highlight>
                  <a:srgbClr val="FFFF00"/>
                </a:highlight>
                <a:latin typeface="方正楷体_GB2312" panose="02000000000000000000" charset="-122"/>
                <a:ea typeface="方正楷体_GB2312" panose="02000000000000000000" charset="-122"/>
              </a:rPr>
              <a:t>妙用衔接过渡，让行文逻辑闭环丝滑</a:t>
            </a:r>
            <a:endParaRPr lang="zh-CN" altLang="en-US" sz="2800">
              <a:highlight>
                <a:srgbClr val="FFFF00"/>
              </a:highlight>
              <a:latin typeface="方正楷体_GB2312" panose="02000000000000000000" charset="-122"/>
              <a:ea typeface="方正楷体_GB2312" panose="02000000000000000000" charset="-122"/>
            </a:endParaRPr>
          </a:p>
          <a:p>
            <a:pPr marL="11430" indent="-11430" algn="just" defTabSz="266700">
              <a:lnSpc>
                <a:spcPct val="100000"/>
              </a:lnSpc>
              <a:spcBef>
                <a:spcPct val="0"/>
              </a:spcBef>
              <a:spcAft>
                <a:spcPct val="0"/>
              </a:spcAft>
            </a:pPr>
            <a:r>
              <a:rPr lang="zh-CN" altLang="en-US" sz="2800">
                <a:latin typeface="方正楷体_GB2312" panose="02000000000000000000" charset="-122"/>
                <a:ea typeface="方正楷体_GB2312" panose="02000000000000000000" charset="-122"/>
              </a:rPr>
              <a:t>通过逻辑衔接词、过渡句、场景转换词串联情节与情绪，避免段落生硬断裂，实现</a:t>
            </a:r>
            <a:r>
              <a:rPr lang="zh-CN" altLang="en-US" sz="2800">
                <a:latin typeface="Calibri" panose="020F0502020204030204"/>
                <a:ea typeface="方正楷体_GB2312" panose="02000000000000000000" charset="-122"/>
              </a:rPr>
              <a:t>“</a:t>
            </a:r>
            <a:r>
              <a:rPr lang="zh-CN" altLang="en-US" sz="2800">
                <a:latin typeface="方正楷体_GB2312" panose="02000000000000000000" charset="-122"/>
                <a:ea typeface="方正楷体_GB2312" panose="02000000000000000000" charset="-122"/>
              </a:rPr>
              <a:t>起承转合</a:t>
            </a:r>
            <a:r>
              <a:rPr lang="zh-CN" altLang="en-US" sz="2800">
                <a:latin typeface="Calibri" panose="020F0502020204030204"/>
                <a:ea typeface="方正楷体_GB2312" panose="02000000000000000000" charset="-122"/>
              </a:rPr>
              <a:t>” </a:t>
            </a:r>
            <a:r>
              <a:rPr lang="zh-CN" altLang="en-US" sz="2800">
                <a:latin typeface="方正楷体_GB2312" panose="02000000000000000000" charset="-122"/>
                <a:ea typeface="方正楷体_GB2312" panose="02000000000000000000" charset="-122"/>
              </a:rPr>
              <a:t>的自然流畅。</a:t>
            </a:r>
            <a:endParaRPr lang="zh-CN" altLang="en-US" sz="2800">
              <a:latin typeface="方正楷体_GB2312" panose="02000000000000000000" charset="-122"/>
              <a:ea typeface="方正楷体_GB2312" panose="02000000000000000000" charset="-122"/>
            </a:endParaRPr>
          </a:p>
        </p:txBody>
      </p:sp>
      <p:pic>
        <p:nvPicPr>
          <p:cNvPr id="9" name="图片 1"/>
          <p:cNvPicPr>
            <a:picLocks noChangeAspect="1"/>
          </p:cNvPicPr>
          <p:nvPr/>
        </p:nvPicPr>
        <p:blipFill>
          <a:blip r:embed="rId1"/>
          <a:srcRect/>
          <a:stretch>
            <a:fillRect/>
          </a:stretch>
        </p:blipFill>
        <p:spPr>
          <a:xfrm>
            <a:off x="404495" y="231775"/>
            <a:ext cx="11514455" cy="6346190"/>
          </a:xfrm>
          <a:prstGeom prst="rect">
            <a:avLst/>
          </a:prstGeom>
          <a:noFill/>
          <a:ln>
            <a:noFill/>
          </a:ln>
        </p:spPr>
      </p:pic>
      <p:sp>
        <p:nvSpPr>
          <p:cNvPr id="8" name="文本框 7"/>
          <p:cNvSpPr txBox="1"/>
          <p:nvPr/>
        </p:nvSpPr>
        <p:spPr>
          <a:xfrm>
            <a:off x="338455" y="3571875"/>
            <a:ext cx="11514455" cy="2676525"/>
          </a:xfrm>
          <a:prstGeom prst="rect">
            <a:avLst/>
          </a:prstGeom>
          <a:solidFill>
            <a:schemeClr val="accent6">
              <a:lumMod val="20000"/>
              <a:lumOff val="80000"/>
            </a:schemeClr>
          </a:solidFill>
        </p:spPr>
        <p:txBody>
          <a:bodyPr wrap="square">
            <a:spAutoFit/>
          </a:bodyPr>
          <a:p>
            <a:pPr marL="11430" indent="-11430" algn="just" defTabSz="266700">
              <a:lnSpc>
                <a:spcPct val="100000"/>
              </a:lnSpc>
              <a:spcBef>
                <a:spcPct val="0"/>
              </a:spcBef>
              <a:spcAft>
                <a:spcPct val="0"/>
              </a:spcAft>
            </a:pPr>
            <a:r>
              <a:rPr lang="zh-CN" altLang="en-US" sz="2800">
                <a:solidFill>
                  <a:schemeClr val="tx1"/>
                </a:solidFill>
                <a:latin typeface="方正楷体_GB2312" panose="02000000000000000000" charset="-122"/>
                <a:ea typeface="方正楷体_GB2312" panose="02000000000000000000" charset="-122"/>
              </a:rPr>
              <a:t>这篇作文能拿到</a:t>
            </a:r>
            <a:r>
              <a:rPr lang="zh-CN" altLang="en-US" sz="2800">
                <a:solidFill>
                  <a:schemeClr val="tx1"/>
                </a:solidFill>
                <a:latin typeface="Calibri" panose="020F0502020204030204"/>
                <a:ea typeface="方正楷体_GB2312" panose="02000000000000000000" charset="-122"/>
              </a:rPr>
              <a:t> </a:t>
            </a:r>
            <a:r>
              <a:rPr lang="en-US" altLang="zh-CN" sz="2800">
                <a:solidFill>
                  <a:schemeClr val="tx1"/>
                </a:solidFill>
                <a:latin typeface="Calibri" panose="020F0502020204030204"/>
                <a:ea typeface="方正楷体_GB2312" panose="02000000000000000000" charset="-122"/>
              </a:rPr>
              <a:t>23 </a:t>
            </a:r>
            <a:r>
              <a:rPr lang="zh-CN" altLang="en-US" sz="2800">
                <a:solidFill>
                  <a:schemeClr val="tx1"/>
                </a:solidFill>
                <a:latin typeface="方正楷体_GB2312" panose="02000000000000000000" charset="-122"/>
                <a:ea typeface="方正楷体_GB2312" panose="02000000000000000000" charset="-122"/>
              </a:rPr>
              <a:t>分，过渡的 </a:t>
            </a:r>
            <a:r>
              <a:rPr lang="zh-CN" altLang="en-US" sz="2800">
                <a:solidFill>
                  <a:schemeClr val="tx1"/>
                </a:solidFill>
                <a:latin typeface="Calibri" panose="020F0502020204030204"/>
                <a:ea typeface="方正楷体_GB2312" panose="02000000000000000000" charset="-122"/>
              </a:rPr>
              <a:t>“</a:t>
            </a:r>
            <a:r>
              <a:rPr lang="zh-CN" altLang="en-US" sz="2800">
                <a:solidFill>
                  <a:schemeClr val="tx1"/>
                </a:solidFill>
                <a:latin typeface="方正楷体_GB2312" panose="02000000000000000000" charset="-122"/>
                <a:ea typeface="方正楷体_GB2312" panose="02000000000000000000" charset="-122"/>
              </a:rPr>
              <a:t>丝滑感</a:t>
            </a:r>
            <a:r>
              <a:rPr lang="zh-CN" altLang="en-US" sz="2800">
                <a:solidFill>
                  <a:schemeClr val="tx1"/>
                </a:solidFill>
                <a:latin typeface="Calibri" panose="020F0502020204030204"/>
                <a:ea typeface="方正楷体_GB2312" panose="02000000000000000000" charset="-122"/>
              </a:rPr>
              <a:t>” </a:t>
            </a:r>
            <a:r>
              <a:rPr lang="zh-CN" altLang="en-US" sz="2800">
                <a:solidFill>
                  <a:schemeClr val="tx1"/>
                </a:solidFill>
                <a:latin typeface="方正楷体_GB2312" panose="02000000000000000000" charset="-122"/>
                <a:ea typeface="方正楷体_GB2312" panose="02000000000000000000" charset="-122"/>
              </a:rPr>
              <a:t>是关键加分项 </a:t>
            </a:r>
            <a:r>
              <a:rPr lang="en-US" altLang="zh-CN" sz="2800">
                <a:solidFill>
                  <a:schemeClr val="tx1"/>
                </a:solidFill>
                <a:latin typeface="Calibri" panose="020F0502020204030204"/>
                <a:ea typeface="方正楷体_GB2312" panose="02000000000000000000" charset="-122"/>
              </a:rPr>
              <a:t>—— </a:t>
            </a:r>
            <a:r>
              <a:rPr lang="zh-CN" altLang="en-US" sz="2800">
                <a:solidFill>
                  <a:schemeClr val="tx1"/>
                </a:solidFill>
                <a:latin typeface="方正楷体_GB2312" panose="02000000000000000000" charset="-122"/>
                <a:ea typeface="方正楷体_GB2312" panose="02000000000000000000" charset="-122"/>
              </a:rPr>
              <a:t>它的每一个衔接都服务于情节和情绪，没有多余的套路词，完全实现了 </a:t>
            </a:r>
            <a:r>
              <a:rPr lang="zh-CN" altLang="en-US" sz="2800">
                <a:solidFill>
                  <a:schemeClr val="tx1"/>
                </a:solidFill>
                <a:latin typeface="Calibri" panose="020F0502020204030204"/>
                <a:ea typeface="方正楷体_GB2312" panose="02000000000000000000" charset="-122"/>
              </a:rPr>
              <a:t>“</a:t>
            </a:r>
            <a:r>
              <a:rPr lang="zh-CN" altLang="en-US" sz="2800">
                <a:solidFill>
                  <a:schemeClr val="tx1"/>
                </a:solidFill>
                <a:latin typeface="方正楷体_GB2312" panose="02000000000000000000" charset="-122"/>
                <a:ea typeface="方正楷体_GB2312" panose="02000000000000000000" charset="-122"/>
              </a:rPr>
              <a:t>起承转合</a:t>
            </a:r>
            <a:r>
              <a:rPr lang="zh-CN" altLang="en-US" sz="2800">
                <a:solidFill>
                  <a:schemeClr val="tx1"/>
                </a:solidFill>
                <a:latin typeface="Calibri" panose="020F0502020204030204"/>
                <a:ea typeface="方正楷体_GB2312" panose="02000000000000000000" charset="-122"/>
              </a:rPr>
              <a:t>” </a:t>
            </a:r>
            <a:r>
              <a:rPr lang="zh-CN" altLang="en-US" sz="2800">
                <a:solidFill>
                  <a:schemeClr val="tx1"/>
                </a:solidFill>
                <a:latin typeface="方正楷体_GB2312" panose="02000000000000000000" charset="-122"/>
                <a:ea typeface="方正楷体_GB2312" panose="02000000000000000000" charset="-122"/>
              </a:rPr>
              <a:t>的自然闭环。空间位移链</a:t>
            </a:r>
            <a:r>
              <a:rPr lang="en-US" altLang="zh-CN" sz="2800">
                <a:solidFill>
                  <a:schemeClr val="tx1"/>
                </a:solidFill>
                <a:latin typeface="Calibri" panose="020F0502020204030204"/>
                <a:ea typeface="方正楷体_GB2312" panose="02000000000000000000" charset="-122"/>
              </a:rPr>
              <a:t>walk out → past → into</a:t>
            </a:r>
            <a:r>
              <a:rPr lang="zh-CN" altLang="en-US" sz="2800">
                <a:solidFill>
                  <a:schemeClr val="tx1"/>
                </a:solidFill>
                <a:latin typeface="Calibri" panose="020F0502020204030204"/>
                <a:ea typeface="方正楷体_GB2312" panose="02000000000000000000" charset="-122"/>
              </a:rPr>
              <a:t>实现</a:t>
            </a:r>
            <a:r>
              <a:rPr lang="zh-CN" altLang="en-US" sz="2800">
                <a:solidFill>
                  <a:schemeClr val="tx1"/>
                </a:solidFill>
                <a:latin typeface="方正楷体_GB2312" panose="02000000000000000000" charset="-122"/>
                <a:ea typeface="方正楷体_GB2312" panose="02000000000000000000" charset="-122"/>
              </a:rPr>
              <a:t>场景转换、行动推进</a:t>
            </a:r>
            <a:r>
              <a:rPr lang="zh-CN" altLang="en-US" sz="2800">
                <a:solidFill>
                  <a:schemeClr val="tx1"/>
                </a:solidFill>
                <a:latin typeface="Calibri" panose="020F0502020204030204"/>
                <a:ea typeface="方正楷体_GB2312" panose="02000000000000000000" charset="-122"/>
              </a:rPr>
              <a:t>；</a:t>
            </a:r>
            <a:r>
              <a:rPr lang="en-US" altLang="zh-CN" sz="2800">
                <a:solidFill>
                  <a:schemeClr val="tx1"/>
                </a:solidFill>
                <a:latin typeface="Calibri" panose="020F0502020204030204"/>
                <a:ea typeface="方正楷体_GB2312" panose="02000000000000000000" charset="-122"/>
              </a:rPr>
              <a:t>Walking past... / Having approached...</a:t>
            </a:r>
            <a:r>
              <a:rPr lang="zh-CN" altLang="en-US" sz="2800">
                <a:solidFill>
                  <a:schemeClr val="tx1"/>
                </a:solidFill>
                <a:latin typeface="Calibri" panose="020F0502020204030204"/>
                <a:ea typeface="方正楷体_GB2312" panose="02000000000000000000" charset="-122"/>
              </a:rPr>
              <a:t>用</a:t>
            </a:r>
            <a:r>
              <a:rPr lang="zh-CN" altLang="en-US" sz="2800">
                <a:solidFill>
                  <a:schemeClr val="tx1"/>
                </a:solidFill>
                <a:latin typeface="方正楷体_GB2312" panose="02000000000000000000" charset="-122"/>
                <a:ea typeface="方正楷体_GB2312" panose="02000000000000000000" charset="-122"/>
              </a:rPr>
              <a:t>分词短语过渡</a:t>
            </a:r>
            <a:r>
              <a:rPr lang="zh-CN" altLang="en-US" sz="2800">
                <a:solidFill>
                  <a:schemeClr val="tx1"/>
                </a:solidFill>
                <a:latin typeface="Calibri" panose="020F0502020204030204"/>
                <a:ea typeface="方正楷体_GB2312" panose="02000000000000000000" charset="-122"/>
              </a:rPr>
              <a:t>实现</a:t>
            </a:r>
            <a:r>
              <a:rPr lang="zh-CN" altLang="en-US" sz="2800">
                <a:solidFill>
                  <a:schemeClr val="tx1"/>
                </a:solidFill>
                <a:latin typeface="方正楷体_GB2312" panose="02000000000000000000" charset="-122"/>
                <a:ea typeface="方正楷体_GB2312" panose="02000000000000000000" charset="-122"/>
              </a:rPr>
              <a:t>开篇引入</a:t>
            </a:r>
            <a:r>
              <a:rPr lang="zh-CN" altLang="en-US" sz="2800">
                <a:solidFill>
                  <a:schemeClr val="tx1"/>
                </a:solidFill>
                <a:latin typeface="Calibri" panose="020F0502020204030204"/>
                <a:ea typeface="方正楷体_GB2312" panose="02000000000000000000" charset="-122"/>
              </a:rPr>
              <a:t>与</a:t>
            </a:r>
            <a:r>
              <a:rPr lang="zh-CN" altLang="en-US" sz="2800">
                <a:solidFill>
                  <a:schemeClr val="tx1"/>
                </a:solidFill>
                <a:latin typeface="方正楷体_GB2312" panose="02000000000000000000" charset="-122"/>
                <a:ea typeface="方正楷体_GB2312" panose="02000000000000000000" charset="-122"/>
              </a:rPr>
              <a:t>动作衔接</a:t>
            </a:r>
            <a:r>
              <a:rPr lang="zh-CN" altLang="en-US" sz="2800">
                <a:solidFill>
                  <a:schemeClr val="tx1"/>
                </a:solidFill>
                <a:latin typeface="Calibri" panose="020F0502020204030204"/>
                <a:ea typeface="方正楷体_GB2312" panose="02000000000000000000" charset="-122"/>
              </a:rPr>
              <a:t>；</a:t>
            </a:r>
            <a:r>
              <a:rPr lang="en-US" altLang="zh-CN" sz="2800">
                <a:solidFill>
                  <a:schemeClr val="tx1"/>
                </a:solidFill>
                <a:latin typeface="Calibri" panose="020F0502020204030204"/>
                <a:ea typeface="方正楷体_GB2312" panose="02000000000000000000" charset="-122"/>
              </a:rPr>
              <a:t>Surprisingly / Still</a:t>
            </a:r>
            <a:r>
              <a:rPr lang="zh-CN" altLang="en-US" sz="2800">
                <a:solidFill>
                  <a:schemeClr val="tx1"/>
                </a:solidFill>
                <a:latin typeface="方正楷体_GB2312" panose="02000000000000000000" charset="-122"/>
                <a:ea typeface="方正楷体_GB2312" panose="02000000000000000000" charset="-122"/>
              </a:rPr>
              <a:t>情绪转折词</a:t>
            </a:r>
            <a:r>
              <a:rPr lang="zh-CN" altLang="en-US" sz="2800">
                <a:solidFill>
                  <a:schemeClr val="tx1"/>
                </a:solidFill>
                <a:latin typeface="Calibri" panose="020F0502020204030204"/>
                <a:ea typeface="方正楷体_GB2312" panose="02000000000000000000" charset="-122"/>
              </a:rPr>
              <a:t>促进</a:t>
            </a:r>
            <a:r>
              <a:rPr lang="zh-CN" altLang="en-US" sz="2800">
                <a:solidFill>
                  <a:schemeClr val="tx1"/>
                </a:solidFill>
                <a:latin typeface="方正楷体_GB2312" panose="02000000000000000000" charset="-122"/>
                <a:ea typeface="方正楷体_GB2312" panose="02000000000000000000" charset="-122"/>
              </a:rPr>
              <a:t>反转情节、情绪递进</a:t>
            </a:r>
            <a:r>
              <a:rPr lang="zh-CN" altLang="en-US" sz="2800">
                <a:solidFill>
                  <a:schemeClr val="tx1"/>
                </a:solidFill>
                <a:latin typeface="Calibri" panose="020F0502020204030204"/>
                <a:ea typeface="方正楷体_GB2312" panose="02000000000000000000" charset="-122"/>
              </a:rPr>
              <a:t>；</a:t>
            </a:r>
            <a:r>
              <a:rPr lang="en-US" altLang="zh-CN" sz="2800">
                <a:solidFill>
                  <a:schemeClr val="tx1"/>
                </a:solidFill>
                <a:latin typeface="Calibri" panose="020F0502020204030204"/>
                <a:ea typeface="方正楷体_GB2312" panose="02000000000000000000" charset="-122"/>
              </a:rPr>
              <a:t>up and down / kept hovering</a:t>
            </a:r>
            <a:r>
              <a:rPr lang="zh-CN" altLang="en-US" sz="2800">
                <a:solidFill>
                  <a:schemeClr val="tx1"/>
                </a:solidFill>
                <a:latin typeface="方正楷体_GB2312" panose="02000000000000000000" charset="-122"/>
                <a:ea typeface="方正楷体_GB2312" panose="02000000000000000000" charset="-122"/>
              </a:rPr>
              <a:t>动作具象化</a:t>
            </a:r>
            <a:r>
              <a:rPr lang="zh-CN" altLang="en-US" sz="2800">
                <a:solidFill>
                  <a:schemeClr val="tx1"/>
                </a:solidFill>
                <a:latin typeface="Calibri" panose="020F0502020204030204"/>
                <a:ea typeface="方正楷体_GB2312" panose="02000000000000000000" charset="-122"/>
              </a:rPr>
              <a:t>又</a:t>
            </a:r>
            <a:r>
              <a:rPr lang="zh-CN" altLang="en-US" sz="2800">
                <a:solidFill>
                  <a:schemeClr val="tx1"/>
                </a:solidFill>
                <a:latin typeface="方正楷体_GB2312" panose="02000000000000000000" charset="-122"/>
                <a:ea typeface="方正楷体_GB2312" panose="02000000000000000000" charset="-122"/>
              </a:rPr>
              <a:t>强化细节、推动情绪</a:t>
            </a:r>
            <a:r>
              <a:rPr lang="zh-CN" altLang="en-US" sz="2800">
                <a:solidFill>
                  <a:schemeClr val="tx1"/>
                </a:solidFill>
                <a:latin typeface="Calibri" panose="020F0502020204030204"/>
                <a:ea typeface="方正楷体_GB2312" panose="02000000000000000000" charset="-122"/>
              </a:rPr>
              <a:t>。</a:t>
            </a:r>
            <a:endParaRPr lang="zh-CN" altLang="en-US" sz="2800">
              <a:solidFill>
                <a:schemeClr val="tx1"/>
              </a:solidFill>
              <a:latin typeface="Calibri" panose="020F0502020204030204"/>
              <a:ea typeface="方正楷体_GB2312" panose="02000000000000000000" charset="-122"/>
            </a:endParaRPr>
          </a:p>
        </p:txBody>
      </p:sp>
      <p:pic>
        <p:nvPicPr>
          <p:cNvPr id="5124" name="图片 6" descr="logo横版 png"/>
          <p:cNvPicPr>
            <a:picLocks noChangeAspect="1"/>
          </p:cNvPicPr>
          <p:nvPr userDrawn="1"/>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35" y="0"/>
            <a:ext cx="12192635" cy="6858635"/>
          </a:xfrm>
          <a:prstGeom prst="rect">
            <a:avLst/>
          </a:prstGeom>
          <a:solidFill>
            <a:srgbClr val="5C64F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nvSpPr>
        <p:spPr>
          <a:xfrm>
            <a:off x="231775" y="230505"/>
            <a:ext cx="11755120" cy="6433820"/>
          </a:xfrm>
          <a:prstGeom prst="roundRect">
            <a:avLst>
              <a:gd name="adj" fmla="val 1001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矩形 5"/>
          <p:cNvSpPr/>
          <p:nvPr/>
        </p:nvSpPr>
        <p:spPr>
          <a:xfrm>
            <a:off x="7404735" y="0"/>
            <a:ext cx="4787265" cy="583565"/>
          </a:xfrm>
          <a:prstGeom prst="rect">
            <a:avLst/>
          </a:prstGeom>
          <a:noFill/>
          <a:ln>
            <a:noFill/>
          </a:ln>
        </p:spPr>
        <p:txBody>
          <a:bodyPr wrap="square" rtlCol="0" anchor="t">
            <a:spAutoFit/>
          </a:bodyPr>
          <a:p>
            <a:pPr algn="ctr"/>
            <a:r>
              <a:rPr lang="zh-CN" altLang="en-US" sz="3200" b="1">
                <a:ln w="10160">
                  <a:solidFill>
                    <a:schemeClr val="accent5"/>
                  </a:solidFill>
                  <a:prstDash val="solid"/>
                </a:ln>
                <a:solidFill>
                  <a:srgbClr val="FFFFFF"/>
                </a:solidFill>
                <a:effectLst>
                  <a:glow rad="63500">
                    <a:schemeClr val="accent5">
                      <a:satMod val="175000"/>
                      <a:alpha val="40000"/>
                    </a:schemeClr>
                  </a:glow>
                  <a:outerShdw blurRad="38100" dist="22860" dir="5400000" algn="tl" rotWithShape="0">
                    <a:srgbClr val="000000">
                      <a:alpha val="30000"/>
                    </a:srgbClr>
                  </a:outerShdw>
                </a:effectLst>
              </a:rPr>
              <a:t>续写衔接手段与策略：</a:t>
            </a:r>
            <a:endParaRPr lang="zh-CN" altLang="en-US" sz="3200" b="1">
              <a:ln w="10160">
                <a:solidFill>
                  <a:schemeClr val="accent5"/>
                </a:solidFill>
                <a:prstDash val="solid"/>
              </a:ln>
              <a:solidFill>
                <a:srgbClr val="FFFFFF"/>
              </a:solidFill>
              <a:effectLst>
                <a:glow rad="63500">
                  <a:schemeClr val="accent5">
                    <a:satMod val="175000"/>
                    <a:alpha val="40000"/>
                  </a:schemeClr>
                </a:glow>
                <a:outerShdw blurRad="38100" dist="22860" dir="5400000" algn="tl" rotWithShape="0">
                  <a:srgbClr val="000000">
                    <a:alpha val="30000"/>
                  </a:srgbClr>
                </a:outerShdw>
              </a:effectLst>
            </a:endParaRPr>
          </a:p>
        </p:txBody>
      </p:sp>
      <p:sp>
        <p:nvSpPr>
          <p:cNvPr id="4" name="文本框 3"/>
          <p:cNvSpPr txBox="1"/>
          <p:nvPr/>
        </p:nvSpPr>
        <p:spPr>
          <a:xfrm>
            <a:off x="449580" y="468630"/>
            <a:ext cx="11273155" cy="6683375"/>
          </a:xfrm>
          <a:prstGeom prst="rect">
            <a:avLst/>
          </a:prstGeom>
        </p:spPr>
        <p:txBody>
          <a:bodyPr wrap="square">
            <a:spAutoFit/>
          </a:bodyPr>
          <a:p>
            <a:pPr marL="393065" indent="-393065" algn="just" defTabSz="266700">
              <a:lnSpc>
                <a:spcPct val="100000"/>
              </a:lnSpc>
              <a:spcBef>
                <a:spcPts val="0"/>
              </a:spcBef>
              <a:spcAft>
                <a:spcPts val="0"/>
              </a:spcAft>
            </a:pPr>
            <a:r>
              <a:rPr lang="en-US" altLang="zh-CN" sz="2400">
                <a:highlight>
                  <a:srgbClr val="FFFF00"/>
                </a:highlight>
                <a:latin typeface="Calibri" panose="020F0502020204030204"/>
                <a:ea typeface="方正楷体_GB2312" panose="02000000000000000000" charset="-122"/>
              </a:rPr>
              <a:t>① </a:t>
            </a:r>
            <a:r>
              <a:rPr lang="zh-CN" altLang="en-US" sz="2400">
                <a:highlight>
                  <a:srgbClr val="FFFF00"/>
                </a:highlight>
                <a:latin typeface="方正楷体_GB2312" panose="02000000000000000000" charset="-122"/>
                <a:ea typeface="方正楷体_GB2312" panose="02000000000000000000" charset="-122"/>
              </a:rPr>
              <a:t>情节推进类衔接：用时间</a:t>
            </a:r>
            <a:r>
              <a:rPr lang="en-US" altLang="zh-CN" sz="2400">
                <a:highlight>
                  <a:srgbClr val="FFFF00"/>
                </a:highlight>
                <a:latin typeface="Calibri" panose="020F0502020204030204"/>
                <a:ea typeface="方正楷体_GB2312" panose="02000000000000000000" charset="-122"/>
              </a:rPr>
              <a:t>/</a:t>
            </a:r>
            <a:r>
              <a:rPr lang="zh-CN" altLang="en-US" sz="2400">
                <a:highlight>
                  <a:srgbClr val="FFFF00"/>
                </a:highlight>
                <a:latin typeface="方正楷体_GB2312" panose="02000000000000000000" charset="-122"/>
                <a:ea typeface="方正楷体_GB2312" panose="02000000000000000000" charset="-122"/>
              </a:rPr>
              <a:t>顺序词串联事件发展，让叙事节奏清晰：</a:t>
            </a:r>
            <a:endParaRPr lang="zh-CN" altLang="en-US" sz="2400">
              <a:highlight>
                <a:srgbClr val="FFFF00"/>
              </a:highlight>
              <a:latin typeface="方正楷体_GB2312" panose="02000000000000000000" charset="-122"/>
              <a:ea typeface="方正楷体_GB2312" panose="02000000000000000000" charset="-122"/>
            </a:endParaRPr>
          </a:p>
          <a:p>
            <a:pPr marL="393065" indent="-393065" algn="just" defTabSz="266700">
              <a:lnSpc>
                <a:spcPct val="100000"/>
              </a:lnSpc>
              <a:spcBef>
                <a:spcPts val="0"/>
              </a:spcBef>
              <a:spcAft>
                <a:spcPts val="0"/>
              </a:spcAft>
              <a:buFont typeface="Wingdings" panose="05000000000000000000" charset="0"/>
              <a:buChar char="Ø"/>
            </a:pPr>
            <a:r>
              <a:rPr lang="zh-CN" altLang="en-US" sz="2400">
                <a:latin typeface="方正楷体_GB2312" panose="02000000000000000000" charset="-122"/>
                <a:ea typeface="方正楷体_GB2312" panose="02000000000000000000" charset="-122"/>
              </a:rPr>
              <a:t>就在那一刹那</a:t>
            </a:r>
            <a:r>
              <a:rPr lang="en-US" altLang="zh-CN" sz="2400" b="1" u="sng">
                <a:solidFill>
                  <a:srgbClr val="FF0000"/>
                </a:solidFill>
                <a:latin typeface="Times New Roman" panose="02020603050405020304"/>
                <a:ea typeface="方正楷体_GB2312" panose="02000000000000000000" charset="-122"/>
              </a:rPr>
              <a:t>At that split moment</a:t>
            </a:r>
            <a:r>
              <a:rPr lang="en-US" altLang="zh-CN" sz="2400" b="1" u="sng">
                <a:solidFill>
                  <a:srgbClr val="FF0000"/>
                </a:solidFill>
                <a:latin typeface="Times New Roman" panose="02020603050405020304"/>
                <a:ea typeface="Times New Roman" panose="02020603050405020304"/>
              </a:rPr>
              <a:t>/</a:t>
            </a:r>
            <a:r>
              <a:rPr lang="en-US" altLang="zh-CN" sz="2400" b="1" u="sng">
                <a:solidFill>
                  <a:srgbClr val="FF0000"/>
                </a:solidFill>
                <a:latin typeface="Times New Roman" panose="02020603050405020304"/>
                <a:ea typeface="方正楷体_GB2312" panose="02000000000000000000" charset="-122"/>
              </a:rPr>
              <a:t>In that breath</a:t>
            </a:r>
            <a:r>
              <a:rPr lang="en-US" altLang="zh-CN" sz="2400">
                <a:latin typeface="Times New Roman" panose="02020603050405020304"/>
                <a:ea typeface="方正楷体_GB2312" panose="02000000000000000000" charset="-122"/>
              </a:rPr>
              <a:t>, I realized small acts could cast light for others.v</a:t>
            </a:r>
            <a:r>
              <a:rPr lang="zh-CN" altLang="en-US" sz="2400">
                <a:latin typeface="方正楷体_GB2312" panose="02000000000000000000" charset="-122"/>
                <a:ea typeface="方正楷体_GB2312" panose="02000000000000000000" charset="-122"/>
              </a:rPr>
              <a:t>就在那一刻，我意识到小小的举动也能照亮他人。</a:t>
            </a:r>
            <a:endParaRPr lang="zh-CN" altLang="en-US" sz="2400">
              <a:latin typeface="方正楷体_GB2312" panose="02000000000000000000" charset="-122"/>
              <a:ea typeface="方正楷体_GB2312" panose="02000000000000000000" charset="-122"/>
            </a:endParaRPr>
          </a:p>
          <a:p>
            <a:pPr marL="393065" indent="-393065" algn="just" defTabSz="266700">
              <a:lnSpc>
                <a:spcPct val="100000"/>
              </a:lnSpc>
              <a:spcBef>
                <a:spcPts val="0"/>
              </a:spcBef>
              <a:spcAft>
                <a:spcPts val="0"/>
              </a:spcAft>
              <a:buFont typeface="Wingdings" panose="05000000000000000000" charset="0"/>
              <a:buChar char="Ø"/>
            </a:pPr>
            <a:r>
              <a:rPr lang="zh-CN" altLang="en-US" sz="2400">
                <a:latin typeface="方正楷体_GB2312" panose="02000000000000000000" charset="-122"/>
                <a:ea typeface="方正楷体_GB2312" panose="02000000000000000000" charset="-122"/>
              </a:rPr>
              <a:t>过了很久</a:t>
            </a:r>
            <a:r>
              <a:rPr lang="en-US" altLang="zh-CN" sz="2400" b="1" u="sng">
                <a:solidFill>
                  <a:srgbClr val="FF0000"/>
                </a:solidFill>
                <a:latin typeface="Times New Roman" panose="02020603050405020304"/>
                <a:ea typeface="方正楷体_GB2312" panose="02000000000000000000" charset="-122"/>
              </a:rPr>
              <a:t>After what seemed a century</a:t>
            </a:r>
            <a:r>
              <a:rPr lang="en-US" altLang="zh-CN" sz="2400">
                <a:latin typeface="Times New Roman" panose="02020603050405020304"/>
                <a:ea typeface="方正楷体_GB2312" panose="02000000000000000000" charset="-122"/>
              </a:rPr>
              <a:t>, the long-awaited train finally arrived at the station.</a:t>
            </a:r>
            <a:endParaRPr lang="en-US" altLang="zh-CN" sz="2400">
              <a:latin typeface="Times New Roman" panose="02020603050405020304"/>
              <a:ea typeface="方正楷体_GB2312" panose="02000000000000000000" charset="-122"/>
            </a:endParaRPr>
          </a:p>
          <a:p>
            <a:pPr marL="393065" indent="-393065" algn="just" defTabSz="266700">
              <a:lnSpc>
                <a:spcPct val="100000"/>
              </a:lnSpc>
              <a:spcBef>
                <a:spcPts val="0"/>
              </a:spcBef>
              <a:spcAft>
                <a:spcPts val="0"/>
              </a:spcAft>
              <a:buFont typeface="Wingdings" panose="05000000000000000000" charset="0"/>
              <a:buChar char="Ø"/>
            </a:pPr>
            <a:r>
              <a:rPr lang="zh-CN" altLang="en-US" sz="2400">
                <a:latin typeface="方正楷体_GB2312" panose="02000000000000000000" charset="-122"/>
                <a:ea typeface="方正楷体_GB2312" panose="02000000000000000000" charset="-122"/>
              </a:rPr>
              <a:t>一眨眼的功夫</a:t>
            </a:r>
            <a:r>
              <a:rPr lang="en-US" altLang="zh-CN" sz="2400" b="1" u="sng">
                <a:solidFill>
                  <a:srgbClr val="FF0000"/>
                </a:solidFill>
                <a:latin typeface="Times New Roman" panose="02020603050405020304"/>
                <a:ea typeface="方正楷体_GB2312" panose="02000000000000000000" charset="-122"/>
              </a:rPr>
              <a:t> In the blink of an eye</a:t>
            </a:r>
            <a:r>
              <a:rPr lang="en-US" altLang="zh-CN" sz="2400">
                <a:latin typeface="Times New Roman" panose="02020603050405020304"/>
                <a:ea typeface="方正楷体_GB2312" panose="02000000000000000000" charset="-122"/>
              </a:rPr>
              <a:t>, the girl came back breathlessly, a paper bag held tightly in her hand.</a:t>
            </a:r>
            <a:endParaRPr lang="en-US" altLang="zh-CN" sz="2400">
              <a:latin typeface="Times New Roman" panose="02020603050405020304"/>
              <a:ea typeface="方正楷体_GB2312" panose="02000000000000000000" charset="-122"/>
            </a:endParaRPr>
          </a:p>
          <a:p>
            <a:pPr marL="393065" indent="-393065" algn="just" defTabSz="266700">
              <a:lnSpc>
                <a:spcPct val="100000"/>
              </a:lnSpc>
              <a:spcBef>
                <a:spcPts val="0"/>
              </a:spcBef>
              <a:spcAft>
                <a:spcPts val="0"/>
              </a:spcAft>
              <a:buFont typeface="Wingdings" panose="05000000000000000000" charset="0"/>
              <a:buChar char="Ø"/>
            </a:pPr>
            <a:r>
              <a:rPr lang="zh-CN" altLang="en-US" sz="2400">
                <a:latin typeface="方正楷体_GB2312" panose="02000000000000000000" charset="-122"/>
                <a:ea typeface="方正楷体_GB2312" panose="02000000000000000000" charset="-122"/>
              </a:rPr>
              <a:t>没过多久</a:t>
            </a:r>
            <a:r>
              <a:rPr lang="en-US" altLang="zh-CN" sz="2400" b="1" u="sng">
                <a:solidFill>
                  <a:srgbClr val="FF0000"/>
                </a:solidFill>
                <a:latin typeface="Times New Roman" panose="02020603050405020304"/>
                <a:ea typeface="方正楷体_GB2312" panose="02000000000000000000" charset="-122"/>
              </a:rPr>
              <a:t>It wasn’t long before </a:t>
            </a:r>
            <a:r>
              <a:rPr lang="en-US" altLang="zh-CN" sz="2400">
                <a:latin typeface="Times New Roman" panose="02020603050405020304"/>
                <a:ea typeface="方正楷体_GB2312" panose="02000000000000000000" charset="-122"/>
              </a:rPr>
              <a:t>the sun started to set, casting a beautiful orange glow over the horizon.</a:t>
            </a:r>
            <a:endParaRPr lang="en-US" altLang="zh-CN" sz="2400">
              <a:latin typeface="Times New Roman" panose="02020603050405020304"/>
              <a:ea typeface="方正楷体_GB2312" panose="02000000000000000000" charset="-122"/>
            </a:endParaRPr>
          </a:p>
          <a:p>
            <a:pPr marL="393065" indent="-393065" algn="just" defTabSz="266700">
              <a:lnSpc>
                <a:spcPct val="100000"/>
              </a:lnSpc>
              <a:spcBef>
                <a:spcPts val="0"/>
              </a:spcBef>
              <a:spcAft>
                <a:spcPts val="0"/>
              </a:spcAft>
              <a:buFont typeface="Wingdings" panose="05000000000000000000" charset="0"/>
              <a:buChar char="Ø"/>
            </a:pPr>
            <a:r>
              <a:rPr lang="zh-CN" altLang="en-US" sz="2400">
                <a:latin typeface="方正楷体_GB2312" panose="02000000000000000000" charset="-122"/>
                <a:ea typeface="方正楷体_GB2312" panose="02000000000000000000" charset="-122"/>
              </a:rPr>
              <a:t>一</a:t>
            </a:r>
            <a:r>
              <a:rPr lang="en-US" altLang="zh-CN" sz="2400">
                <a:latin typeface="Times New Roman" panose="02020603050405020304"/>
                <a:ea typeface="方正楷体_GB2312" panose="02000000000000000000" charset="-122"/>
              </a:rPr>
              <a:t>… </a:t>
            </a:r>
            <a:r>
              <a:rPr lang="zh-CN" altLang="en-US" sz="2400">
                <a:latin typeface="方正楷体_GB2312" panose="02000000000000000000" charset="-122"/>
                <a:ea typeface="方正楷体_GB2312" panose="02000000000000000000" charset="-122"/>
              </a:rPr>
              <a:t>就</a:t>
            </a:r>
            <a:r>
              <a:rPr lang="en-US" altLang="zh-CN" sz="2400">
                <a:latin typeface="Times New Roman" panose="02020603050405020304"/>
                <a:ea typeface="方正楷体_GB2312" panose="02000000000000000000" charset="-122"/>
              </a:rPr>
              <a:t>… </a:t>
            </a:r>
            <a:r>
              <a:rPr lang="en-US" altLang="zh-CN" sz="2400" b="1" u="sng">
                <a:solidFill>
                  <a:srgbClr val="FF0000"/>
                </a:solidFill>
                <a:latin typeface="Times New Roman" panose="02020603050405020304"/>
                <a:ea typeface="方正楷体_GB2312" panose="02000000000000000000" charset="-122"/>
              </a:rPr>
              <a:t>Hardly had I </a:t>
            </a:r>
            <a:r>
              <a:rPr lang="en-US" altLang="zh-CN" sz="2400">
                <a:latin typeface="Times New Roman" panose="02020603050405020304"/>
                <a:ea typeface="方正楷体_GB2312" panose="02000000000000000000" charset="-122"/>
              </a:rPr>
              <a:t>stepped out </a:t>
            </a:r>
            <a:r>
              <a:rPr lang="en-US" altLang="zh-CN" sz="2400" b="1" u="sng">
                <a:solidFill>
                  <a:srgbClr val="FF0000"/>
                </a:solidFill>
                <a:latin typeface="Times New Roman" panose="02020603050405020304"/>
                <a:ea typeface="方正楷体_GB2312" panose="02000000000000000000" charset="-122"/>
              </a:rPr>
              <a:t>when</a:t>
            </a:r>
            <a:r>
              <a:rPr lang="en-US" altLang="zh-CN" sz="2400">
                <a:latin typeface="Times New Roman" panose="02020603050405020304"/>
                <a:ea typeface="方正楷体_GB2312" panose="02000000000000000000" charset="-122"/>
              </a:rPr>
              <a:t> I was greeted by a flawlessly cleaned driveway, shimmering in the twilight.</a:t>
            </a:r>
            <a:endParaRPr lang="en-US" altLang="zh-CN" sz="2400">
              <a:latin typeface="Times New Roman" panose="02020603050405020304"/>
              <a:ea typeface="方正楷体_GB2312" panose="02000000000000000000" charset="-122"/>
            </a:endParaRPr>
          </a:p>
          <a:p>
            <a:pPr marL="393065" indent="-393065" algn="just" defTabSz="266700">
              <a:lnSpc>
                <a:spcPct val="100000"/>
              </a:lnSpc>
              <a:spcBef>
                <a:spcPts val="0"/>
              </a:spcBef>
              <a:spcAft>
                <a:spcPts val="0"/>
              </a:spcAft>
              <a:buFont typeface="Wingdings" panose="05000000000000000000" charset="0"/>
              <a:buChar char="Ø"/>
            </a:pPr>
            <a:r>
              <a:rPr lang="zh-CN" altLang="en-US" sz="2400">
                <a:latin typeface="方正楷体_GB2312" panose="02000000000000000000" charset="-122"/>
                <a:ea typeface="方正楷体_GB2312" panose="02000000000000000000" charset="-122"/>
              </a:rPr>
              <a:t>正要做</a:t>
            </a:r>
            <a:r>
              <a:rPr lang="en-US" altLang="zh-CN" sz="2400">
                <a:latin typeface="Times New Roman" panose="02020603050405020304"/>
                <a:ea typeface="方正楷体_GB2312" panose="02000000000000000000" charset="-122"/>
              </a:rPr>
              <a:t>… </a:t>
            </a:r>
            <a:r>
              <a:rPr lang="zh-CN" altLang="en-US" sz="2400">
                <a:latin typeface="方正楷体_GB2312" panose="02000000000000000000" charset="-122"/>
                <a:ea typeface="方正楷体_GB2312" panose="02000000000000000000" charset="-122"/>
              </a:rPr>
              <a:t>突然</a:t>
            </a:r>
            <a:r>
              <a:rPr lang="en-US" altLang="zh-CN" sz="2400">
                <a:latin typeface="Times New Roman" panose="02020603050405020304"/>
                <a:ea typeface="方正楷体_GB2312" panose="02000000000000000000" charset="-122"/>
              </a:rPr>
              <a:t>… Tom </a:t>
            </a:r>
            <a:r>
              <a:rPr lang="en-US" altLang="zh-CN" sz="2400" b="1" u="sng">
                <a:solidFill>
                  <a:srgbClr val="FF0000"/>
                </a:solidFill>
                <a:latin typeface="Times New Roman" panose="02020603050405020304"/>
                <a:ea typeface="方正楷体_GB2312" panose="02000000000000000000" charset="-122"/>
              </a:rPr>
              <a:t>was about to</a:t>
            </a:r>
            <a:r>
              <a:rPr lang="en-US" altLang="zh-CN" sz="2400">
                <a:latin typeface="Times New Roman" panose="02020603050405020304"/>
                <a:ea typeface="方正楷体_GB2312" panose="02000000000000000000" charset="-122"/>
              </a:rPr>
              <a:t> close the window </a:t>
            </a:r>
            <a:r>
              <a:rPr lang="en-US" altLang="zh-CN" sz="2400" b="1" u="sng">
                <a:solidFill>
                  <a:srgbClr val="FF0000"/>
                </a:solidFill>
                <a:latin typeface="Times New Roman" panose="02020603050405020304"/>
                <a:ea typeface="方正楷体_GB2312" panose="02000000000000000000" charset="-122"/>
              </a:rPr>
              <a:t>when </a:t>
            </a:r>
            <a:r>
              <a:rPr lang="en-US" altLang="zh-CN" sz="2400">
                <a:latin typeface="Times New Roman" panose="02020603050405020304"/>
                <a:ea typeface="方正楷体_GB2312" panose="02000000000000000000" charset="-122"/>
              </a:rPr>
              <a:t>his attention was caught by a bird.</a:t>
            </a:r>
            <a:endParaRPr lang="en-US" altLang="zh-CN" sz="2400">
              <a:latin typeface="Times New Roman" panose="02020603050405020304"/>
              <a:ea typeface="方正楷体_GB2312" panose="02000000000000000000" charset="-122"/>
            </a:endParaRPr>
          </a:p>
          <a:p>
            <a:pPr marL="393065" indent="-393065" algn="just" defTabSz="266700">
              <a:lnSpc>
                <a:spcPct val="100000"/>
              </a:lnSpc>
              <a:spcBef>
                <a:spcPts val="0"/>
              </a:spcBef>
              <a:spcAft>
                <a:spcPts val="0"/>
              </a:spcAft>
              <a:buFont typeface="Wingdings" panose="05000000000000000000" charset="0"/>
              <a:buChar char="Ø"/>
            </a:pPr>
            <a:r>
              <a:rPr lang="zh-CN" altLang="en-US" sz="2400">
                <a:latin typeface="方正楷体_GB2312" panose="02000000000000000000" charset="-122"/>
                <a:ea typeface="方正楷体_GB2312" panose="02000000000000000000" charset="-122"/>
              </a:rPr>
              <a:t>还没来得及</a:t>
            </a:r>
            <a:r>
              <a:rPr lang="en-US" altLang="zh-CN" sz="2400">
                <a:latin typeface="Times New Roman" panose="02020603050405020304"/>
                <a:ea typeface="方正楷体_GB2312" panose="02000000000000000000" charset="-122"/>
              </a:rPr>
              <a:t>… </a:t>
            </a:r>
            <a:r>
              <a:rPr lang="zh-CN" altLang="en-US" sz="2400">
                <a:latin typeface="方正楷体_GB2312" panose="02000000000000000000" charset="-122"/>
                <a:ea typeface="方正楷体_GB2312" panose="02000000000000000000" charset="-122"/>
              </a:rPr>
              <a:t>就</a:t>
            </a:r>
            <a:r>
              <a:rPr lang="en-US" altLang="zh-CN" sz="2400">
                <a:latin typeface="Times New Roman" panose="02020603050405020304"/>
                <a:ea typeface="方正楷体_GB2312" panose="02000000000000000000" charset="-122"/>
              </a:rPr>
              <a:t>… </a:t>
            </a:r>
            <a:r>
              <a:rPr lang="en-US" altLang="zh-CN" sz="2400" b="1" u="sng">
                <a:solidFill>
                  <a:srgbClr val="FF0000"/>
                </a:solidFill>
                <a:latin typeface="Times New Roman" panose="02020603050405020304"/>
                <a:ea typeface="方正楷体_GB2312" panose="02000000000000000000" charset="-122"/>
              </a:rPr>
              <a:t>Before</a:t>
            </a:r>
            <a:r>
              <a:rPr lang="en-US" altLang="zh-CN" sz="2400">
                <a:latin typeface="Times New Roman" panose="02020603050405020304"/>
                <a:ea typeface="方正楷体_GB2312" panose="02000000000000000000" charset="-122"/>
              </a:rPr>
              <a:t> Father could utter a single word of blame, Jane threw herself at him, pouring out the whole tale.</a:t>
            </a:r>
            <a:endParaRPr lang="en-US" altLang="zh-CN" sz="2400">
              <a:latin typeface="Times New Roman" panose="02020603050405020304"/>
              <a:ea typeface="方正楷体_GB2312" panose="02000000000000000000" charset="-122"/>
            </a:endParaRPr>
          </a:p>
          <a:p>
            <a:pPr marL="393065" indent="-393065" algn="just" defTabSz="266700">
              <a:lnSpc>
                <a:spcPct val="100000"/>
              </a:lnSpc>
              <a:spcBef>
                <a:spcPts val="0"/>
              </a:spcBef>
              <a:spcAft>
                <a:spcPts val="0"/>
              </a:spcAft>
              <a:buFont typeface="Wingdings" panose="05000000000000000000" charset="0"/>
              <a:buChar char="Ø"/>
            </a:pPr>
            <a:r>
              <a:rPr lang="zh-CN" altLang="en-US" sz="2400">
                <a:latin typeface="方正楷体_GB2312" panose="02000000000000000000" charset="-122"/>
                <a:ea typeface="方正楷体_GB2312" panose="02000000000000000000" charset="-122"/>
              </a:rPr>
              <a:t>直到</a:t>
            </a:r>
            <a:r>
              <a:rPr lang="en-US" altLang="zh-CN" sz="2400">
                <a:latin typeface="Times New Roman" panose="02020603050405020304"/>
                <a:ea typeface="方正楷体_GB2312" panose="02000000000000000000" charset="-122"/>
              </a:rPr>
              <a:t>… </a:t>
            </a:r>
            <a:r>
              <a:rPr lang="zh-CN" altLang="en-US" sz="2400">
                <a:latin typeface="方正楷体_GB2312" panose="02000000000000000000" charset="-122"/>
                <a:ea typeface="方正楷体_GB2312" panose="02000000000000000000" charset="-122"/>
              </a:rPr>
              <a:t>才</a:t>
            </a:r>
            <a:r>
              <a:rPr lang="en-US" altLang="zh-CN" sz="2400">
                <a:latin typeface="Times New Roman" panose="02020603050405020304"/>
                <a:ea typeface="方正楷体_GB2312" panose="02000000000000000000" charset="-122"/>
              </a:rPr>
              <a:t>… </a:t>
            </a:r>
            <a:r>
              <a:rPr lang="en-US" altLang="zh-CN" sz="2400" b="1" u="sng">
                <a:solidFill>
                  <a:srgbClr val="FF0000"/>
                </a:solidFill>
                <a:latin typeface="Times New Roman" panose="02020603050405020304"/>
                <a:ea typeface="方正楷体_GB2312" panose="02000000000000000000" charset="-122"/>
              </a:rPr>
              <a:t>Not until I</a:t>
            </a:r>
            <a:r>
              <a:rPr lang="en-US" altLang="zh-CN" sz="2400">
                <a:latin typeface="Times New Roman" panose="02020603050405020304"/>
                <a:ea typeface="方正楷体_GB2312" panose="02000000000000000000" charset="-122"/>
              </a:rPr>
              <a:t> picked the taco</a:t>
            </a:r>
            <a:r>
              <a:rPr lang="zh-CN" altLang="en-US" sz="2400">
                <a:latin typeface="Times New Roman" panose="02020603050405020304"/>
                <a:ea typeface="方正楷体_GB2312" panose="02000000000000000000" charset="-122"/>
              </a:rPr>
              <a:t>（玉米卷）</a:t>
            </a:r>
            <a:r>
              <a:rPr lang="en-US" altLang="zh-CN" sz="2400">
                <a:latin typeface="Times New Roman" panose="02020603050405020304"/>
                <a:ea typeface="方正楷体_GB2312" panose="02000000000000000000" charset="-122"/>
              </a:rPr>
              <a:t> up</a:t>
            </a:r>
            <a:r>
              <a:rPr lang="en-US" altLang="zh-CN" sz="2400" b="1" u="sng">
                <a:solidFill>
                  <a:srgbClr val="FF0000"/>
                </a:solidFill>
                <a:latin typeface="Times New Roman" panose="02020603050405020304"/>
                <a:ea typeface="方正楷体_GB2312" panose="02000000000000000000" charset="-122"/>
              </a:rPr>
              <a:t> did I </a:t>
            </a:r>
            <a:r>
              <a:rPr lang="en-US" altLang="zh-CN" sz="2400">
                <a:latin typeface="Times New Roman" panose="02020603050405020304"/>
                <a:ea typeface="方正楷体_GB2312" panose="02000000000000000000" charset="-122"/>
              </a:rPr>
              <a:t>spot a $20 bill along with a note, reading “Kindness is free. Take care.”</a:t>
            </a:r>
            <a:endParaRPr lang="en-US" altLang="zh-CN" sz="2400">
              <a:latin typeface="Times New Roman" panose="02020603050405020304"/>
              <a:ea typeface="方正楷体_GB2312" panose="02000000000000000000" charset="-122"/>
            </a:endParaRPr>
          </a:p>
          <a:p>
            <a:pPr marL="393065" indent="-393065" algn="just" defTabSz="266700">
              <a:lnSpc>
                <a:spcPct val="85000"/>
              </a:lnSpc>
              <a:spcBef>
                <a:spcPts val="0"/>
              </a:spcBef>
              <a:spcAft>
                <a:spcPts val="0"/>
              </a:spcAft>
            </a:pPr>
            <a:endParaRPr lang="en-US" altLang="zh-CN" sz="2400">
              <a:latin typeface="Times New Roman" panose="02020603050405020304"/>
              <a:ea typeface="方正楷体_GB2312" panose="02000000000000000000" charset="-122"/>
            </a:endParaRPr>
          </a:p>
        </p:txBody>
      </p:sp>
      <p:pic>
        <p:nvPicPr>
          <p:cNvPr id="5124" name="图片 6" descr="logo横版 png"/>
          <p:cNvPicPr>
            <a:picLocks noChangeAspect="1"/>
          </p:cNvPicPr>
          <p:nvPr userDrawn="1"/>
        </p:nvPicPr>
        <p:blipFill>
          <a:blip r:embed="rId1"/>
          <a:stretch>
            <a:fillRect/>
          </a:stretch>
        </p:blipFill>
        <p:spPr>
          <a:xfrm>
            <a:off x="11477625" y="82550"/>
            <a:ext cx="608013" cy="642938"/>
          </a:xfrm>
          <a:prstGeom prst="rect">
            <a:avLst/>
          </a:prstGeom>
          <a:noFill/>
          <a:ln w="9525">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35" y="0"/>
            <a:ext cx="12192635" cy="6858635"/>
          </a:xfrm>
          <a:prstGeom prst="rect">
            <a:avLst/>
          </a:prstGeom>
          <a:solidFill>
            <a:srgbClr val="5C64F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nvSpPr>
        <p:spPr>
          <a:xfrm>
            <a:off x="231775" y="230505"/>
            <a:ext cx="11755120" cy="6433820"/>
          </a:xfrm>
          <a:prstGeom prst="roundRect">
            <a:avLst>
              <a:gd name="adj" fmla="val 1001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矩形 5"/>
          <p:cNvSpPr/>
          <p:nvPr/>
        </p:nvSpPr>
        <p:spPr>
          <a:xfrm>
            <a:off x="7404735" y="0"/>
            <a:ext cx="4787265" cy="583565"/>
          </a:xfrm>
          <a:prstGeom prst="rect">
            <a:avLst/>
          </a:prstGeom>
          <a:noFill/>
          <a:ln>
            <a:noFill/>
          </a:ln>
        </p:spPr>
        <p:txBody>
          <a:bodyPr wrap="square" rtlCol="0" anchor="t">
            <a:spAutoFit/>
          </a:bodyPr>
          <a:p>
            <a:pPr algn="ctr"/>
            <a:r>
              <a:rPr lang="zh-CN" altLang="en-US" sz="3200" b="1">
                <a:ln w="10160">
                  <a:solidFill>
                    <a:schemeClr val="accent5"/>
                  </a:solidFill>
                  <a:prstDash val="solid"/>
                </a:ln>
                <a:solidFill>
                  <a:srgbClr val="FFFFFF"/>
                </a:solidFill>
                <a:effectLst>
                  <a:glow rad="63500">
                    <a:schemeClr val="accent5">
                      <a:satMod val="175000"/>
                      <a:alpha val="40000"/>
                    </a:schemeClr>
                  </a:glow>
                  <a:outerShdw blurRad="38100" dist="22860" dir="5400000" algn="tl" rotWithShape="0">
                    <a:srgbClr val="000000">
                      <a:alpha val="30000"/>
                    </a:srgbClr>
                  </a:outerShdw>
                </a:effectLst>
              </a:rPr>
              <a:t>续写衔接手段与策略：</a:t>
            </a:r>
            <a:endParaRPr lang="zh-CN" altLang="en-US" sz="3200" b="1">
              <a:ln w="10160">
                <a:solidFill>
                  <a:schemeClr val="accent5"/>
                </a:solidFill>
                <a:prstDash val="solid"/>
              </a:ln>
              <a:solidFill>
                <a:srgbClr val="FFFFFF"/>
              </a:solidFill>
              <a:effectLst>
                <a:glow rad="63500">
                  <a:schemeClr val="accent5">
                    <a:satMod val="175000"/>
                    <a:alpha val="40000"/>
                  </a:schemeClr>
                </a:glow>
                <a:outerShdw blurRad="38100" dist="22860" dir="5400000" algn="tl" rotWithShape="0">
                  <a:srgbClr val="000000">
                    <a:alpha val="30000"/>
                  </a:srgbClr>
                </a:outerShdw>
              </a:effectLst>
            </a:endParaRPr>
          </a:p>
        </p:txBody>
      </p:sp>
      <p:sp>
        <p:nvSpPr>
          <p:cNvPr id="4" name="文本框 3" descr="7b0a202020202262756c6c6574223a20227b5c2263617465676f727949645c223a5c225c222c5c2274656d706c61746549645c223a32303233313731337d220a7d0a"/>
          <p:cNvSpPr txBox="1"/>
          <p:nvPr/>
        </p:nvSpPr>
        <p:spPr>
          <a:xfrm>
            <a:off x="449580" y="692150"/>
            <a:ext cx="11273155" cy="4892675"/>
          </a:xfrm>
          <a:prstGeom prst="rect">
            <a:avLst/>
          </a:prstGeom>
        </p:spPr>
        <p:txBody>
          <a:bodyPr wrap="square">
            <a:spAutoFit/>
          </a:bodyPr>
          <a:p>
            <a:pPr indent="0" algn="just" defTabSz="266700">
              <a:lnSpc>
                <a:spcPct val="100000"/>
              </a:lnSpc>
              <a:spcBef>
                <a:spcPts val="0"/>
              </a:spcBef>
              <a:spcAft>
                <a:spcPts val="0"/>
              </a:spcAft>
              <a:buNone/>
            </a:pPr>
            <a:r>
              <a:rPr lang="en-US" altLang="zh-CN" sz="2400">
                <a:highlight>
                  <a:srgbClr val="FFFF00"/>
                </a:highlight>
                <a:latin typeface="Calibri" panose="020F0502020204030204"/>
                <a:ea typeface="方正楷体_GB2312" panose="02000000000000000000" charset="-122"/>
              </a:rPr>
              <a:t>① </a:t>
            </a:r>
            <a:r>
              <a:rPr lang="zh-CN" altLang="en-US" sz="2400">
                <a:highlight>
                  <a:srgbClr val="FFFF00"/>
                </a:highlight>
                <a:latin typeface="方正楷体_GB2312" panose="02000000000000000000" charset="-122"/>
                <a:ea typeface="方正楷体_GB2312" panose="02000000000000000000" charset="-122"/>
              </a:rPr>
              <a:t>情节推进类衔接：用时间</a:t>
            </a:r>
            <a:r>
              <a:rPr lang="en-US" altLang="zh-CN" sz="2400">
                <a:highlight>
                  <a:srgbClr val="FFFF00"/>
                </a:highlight>
                <a:latin typeface="Calibri" panose="020F0502020204030204"/>
                <a:ea typeface="方正楷体_GB2312" panose="02000000000000000000" charset="-122"/>
              </a:rPr>
              <a:t>/</a:t>
            </a:r>
            <a:r>
              <a:rPr lang="zh-CN" altLang="en-US" sz="2400">
                <a:highlight>
                  <a:srgbClr val="FFFF00"/>
                </a:highlight>
                <a:latin typeface="方正楷体_GB2312" panose="02000000000000000000" charset="-122"/>
                <a:ea typeface="方正楷体_GB2312" panose="02000000000000000000" charset="-122"/>
              </a:rPr>
              <a:t>顺序词串联事件发展，让叙事节奏清晰：</a:t>
            </a:r>
            <a:endParaRPr lang="zh-CN" altLang="en-US" sz="2400">
              <a:highlight>
                <a:srgbClr val="FFFF00"/>
              </a:highlight>
              <a:latin typeface="方正楷体_GB2312" panose="02000000000000000000" charset="-122"/>
              <a:ea typeface="方正楷体_GB2312" panose="02000000000000000000" charset="-122"/>
            </a:endParaRPr>
          </a:p>
          <a:p>
            <a:pPr marL="393065" indent="-393065" algn="just" defTabSz="266700">
              <a:lnSpc>
                <a:spcPct val="100000"/>
              </a:lnSpc>
              <a:spcBef>
                <a:spcPts val="0"/>
              </a:spcBef>
              <a:spcAft>
                <a:spcPts val="0"/>
              </a:spcAft>
              <a:buFont typeface="Wingdings" panose="05000000000000000000" charset="0"/>
              <a:buChar char="Ø"/>
            </a:pPr>
            <a:r>
              <a:rPr lang="zh-CN" altLang="en-US" sz="2400">
                <a:latin typeface="方正楷体_GB2312" panose="02000000000000000000" charset="-122"/>
                <a:ea typeface="方正楷体_GB2312" panose="02000000000000000000" charset="-122"/>
                <a:sym typeface="+mn-ea"/>
              </a:rPr>
              <a:t>就在此时我才</a:t>
            </a:r>
            <a:r>
              <a:rPr lang="en-US" altLang="zh-CN" sz="2400">
                <a:latin typeface="Times New Roman" panose="02020603050405020304"/>
                <a:ea typeface="方正楷体_GB2312" panose="02000000000000000000" charset="-122"/>
                <a:sym typeface="+mn-ea"/>
              </a:rPr>
              <a:t>…</a:t>
            </a:r>
            <a:r>
              <a:rPr lang="en-US" altLang="zh-CN" sz="2400" b="1" u="sng">
                <a:solidFill>
                  <a:srgbClr val="FF0000"/>
                </a:solidFill>
                <a:latin typeface="Times New Roman" panose="02020603050405020304"/>
                <a:ea typeface="方正楷体_GB2312" panose="02000000000000000000" charset="-122"/>
                <a:sym typeface="+mn-ea"/>
              </a:rPr>
              <a:t> It was then that</a:t>
            </a:r>
            <a:r>
              <a:rPr lang="en-US" altLang="zh-CN" sz="2400">
                <a:latin typeface="Times New Roman" panose="02020603050405020304"/>
                <a:ea typeface="方正楷体_GB2312" panose="02000000000000000000" charset="-122"/>
                <a:sym typeface="+mn-ea"/>
              </a:rPr>
              <a:t> he really realized the true significance of granny’s wisdom.</a:t>
            </a:r>
            <a:endParaRPr lang="zh-CN" altLang="en-US" sz="2400">
              <a:latin typeface="方正楷体_GB2312" panose="02000000000000000000" charset="-122"/>
              <a:ea typeface="方正楷体_GB2312" panose="02000000000000000000" charset="-122"/>
            </a:endParaRPr>
          </a:p>
          <a:p>
            <a:pPr marL="393065" indent="-393065" algn="just" defTabSz="266700">
              <a:lnSpc>
                <a:spcPct val="100000"/>
              </a:lnSpc>
              <a:spcBef>
                <a:spcPts val="0"/>
              </a:spcBef>
              <a:spcAft>
                <a:spcPts val="0"/>
              </a:spcAft>
              <a:buFont typeface="Wingdings" panose="05000000000000000000" charset="0"/>
              <a:buChar char="Ø"/>
            </a:pPr>
            <a:r>
              <a:rPr lang="zh-CN" altLang="en-US" sz="2400">
                <a:latin typeface="方正楷体_GB2312" panose="02000000000000000000" charset="-122"/>
                <a:ea typeface="方正楷体_GB2312" panose="02000000000000000000" charset="-122"/>
              </a:rPr>
              <a:t>几乎在同时</a:t>
            </a:r>
            <a:r>
              <a:rPr lang="en-US" altLang="zh-CN" sz="2400" b="1" u="sng">
                <a:solidFill>
                  <a:srgbClr val="FF0000"/>
                </a:solidFill>
                <a:latin typeface="Times New Roman" panose="02020603050405020304"/>
                <a:ea typeface="方正楷体_GB2312" panose="02000000000000000000" charset="-122"/>
              </a:rPr>
              <a:t>Almost at the same time</a:t>
            </a:r>
            <a:r>
              <a:rPr lang="en-US" altLang="zh-CN" sz="2400">
                <a:latin typeface="Times New Roman" panose="02020603050405020304"/>
                <a:ea typeface="方正楷体_GB2312" panose="02000000000000000000" charset="-122"/>
              </a:rPr>
              <a:t>, I heard a chorus of “Happy Birthday”</a:t>
            </a:r>
            <a:endParaRPr lang="en-US" altLang="zh-CN" sz="2400">
              <a:latin typeface="Times New Roman" panose="02020603050405020304"/>
              <a:ea typeface="方正楷体_GB2312" panose="02000000000000000000" charset="-122"/>
            </a:endParaRPr>
          </a:p>
          <a:p>
            <a:pPr marL="393065" indent="-393065" algn="just" defTabSz="266700">
              <a:lnSpc>
                <a:spcPct val="100000"/>
              </a:lnSpc>
              <a:spcBef>
                <a:spcPts val="0"/>
              </a:spcBef>
              <a:spcAft>
                <a:spcPts val="0"/>
              </a:spcAft>
              <a:buFont typeface="Wingdings" panose="05000000000000000000" charset="0"/>
              <a:buChar char="Ø"/>
            </a:pPr>
            <a:r>
              <a:rPr lang="zh-CN" altLang="en-US" sz="2400">
                <a:latin typeface="方正楷体_GB2312" panose="02000000000000000000" charset="-122"/>
                <a:ea typeface="方正楷体_GB2312" panose="02000000000000000000" charset="-122"/>
              </a:rPr>
              <a:t>然后轮到他了</a:t>
            </a:r>
            <a:r>
              <a:rPr lang="en-US" altLang="zh-CN" sz="2400" b="1" u="sng">
                <a:solidFill>
                  <a:srgbClr val="FF0000"/>
                </a:solidFill>
                <a:latin typeface="Times New Roman" panose="02020603050405020304"/>
                <a:ea typeface="方正楷体_GB2312" panose="02000000000000000000" charset="-122"/>
              </a:rPr>
              <a:t> Then came his turn</a:t>
            </a:r>
            <a:endParaRPr lang="en-US" altLang="zh-CN" sz="2400" b="1" u="sng">
              <a:solidFill>
                <a:srgbClr val="FF0000"/>
              </a:solidFill>
              <a:latin typeface="Times New Roman" panose="02020603050405020304"/>
              <a:ea typeface="方正楷体_GB2312" panose="02000000000000000000" charset="-122"/>
            </a:endParaRPr>
          </a:p>
          <a:p>
            <a:pPr marL="393065" indent="-393065" algn="just" defTabSz="266700">
              <a:lnSpc>
                <a:spcPct val="100000"/>
              </a:lnSpc>
              <a:spcBef>
                <a:spcPts val="0"/>
              </a:spcBef>
              <a:spcAft>
                <a:spcPts val="0"/>
              </a:spcAft>
              <a:buFont typeface="Wingdings" panose="05000000000000000000" charset="0"/>
              <a:buChar char="Ø"/>
            </a:pPr>
            <a:r>
              <a:rPr lang="zh-CN" altLang="en-US" sz="2400">
                <a:latin typeface="方正楷体_GB2312" panose="02000000000000000000" charset="-122"/>
                <a:ea typeface="方正楷体_GB2312" panose="02000000000000000000" charset="-122"/>
              </a:rPr>
              <a:t>只剩下最后五英里了</a:t>
            </a:r>
            <a:r>
              <a:rPr lang="en-US" altLang="zh-CN" sz="2400" b="1" u="sng">
                <a:solidFill>
                  <a:srgbClr val="FF0000"/>
                </a:solidFill>
                <a:latin typeface="Times New Roman" panose="02020603050405020304"/>
                <a:ea typeface="方正楷体_GB2312" panose="02000000000000000000" charset="-122"/>
              </a:rPr>
              <a:t> Here came</a:t>
            </a:r>
            <a:r>
              <a:rPr lang="en-US" altLang="zh-CN" sz="2400">
                <a:latin typeface="Times New Roman" panose="02020603050405020304"/>
                <a:ea typeface="方正楷体_GB2312" panose="02000000000000000000" charset="-122"/>
              </a:rPr>
              <a:t> the last five miles!</a:t>
            </a:r>
            <a:endParaRPr lang="en-US" altLang="zh-CN" sz="2400">
              <a:latin typeface="Times New Roman" panose="02020603050405020304"/>
              <a:ea typeface="方正楷体_GB2312" panose="02000000000000000000" charset="-122"/>
            </a:endParaRPr>
          </a:p>
          <a:p>
            <a:pPr marL="393065" indent="-393065" algn="just" defTabSz="266700">
              <a:lnSpc>
                <a:spcPct val="100000"/>
              </a:lnSpc>
              <a:spcBef>
                <a:spcPts val="0"/>
              </a:spcBef>
              <a:spcAft>
                <a:spcPts val="0"/>
              </a:spcAft>
              <a:buFont typeface="Wingdings" panose="05000000000000000000" charset="0"/>
              <a:buChar char="Ø"/>
            </a:pPr>
            <a:r>
              <a:rPr lang="zh-CN" altLang="en-US" sz="2400">
                <a:latin typeface="方正楷体_GB2312" panose="02000000000000000000" charset="-122"/>
                <a:ea typeface="方正楷体_GB2312" panose="02000000000000000000" charset="-122"/>
              </a:rPr>
              <a:t>接下来两个小时我在马不停蹄地清扫</a:t>
            </a:r>
            <a:r>
              <a:rPr lang="en-US" altLang="zh-CN" sz="2400" b="1" u="sng">
                <a:solidFill>
                  <a:srgbClr val="FF0000"/>
                </a:solidFill>
                <a:latin typeface="Times New Roman" panose="02020603050405020304"/>
                <a:ea typeface="方正楷体_GB2312" panose="02000000000000000000" charset="-122"/>
              </a:rPr>
              <a:t>The following two hours witnessed</a:t>
            </a:r>
            <a:r>
              <a:rPr lang="en-US" altLang="zh-CN" sz="2400">
                <a:latin typeface="Times New Roman" panose="02020603050405020304"/>
                <a:ea typeface="方正楷体_GB2312" panose="02000000000000000000" charset="-122"/>
              </a:rPr>
              <a:t> me cleaning the house without a single halt.</a:t>
            </a:r>
            <a:endParaRPr lang="en-US" altLang="zh-CN" sz="2400">
              <a:latin typeface="Times New Roman" panose="02020603050405020304"/>
              <a:ea typeface="方正楷体_GB2312" panose="02000000000000000000" charset="-122"/>
            </a:endParaRPr>
          </a:p>
          <a:p>
            <a:pPr marL="393065" indent="-393065" algn="just" defTabSz="266700">
              <a:lnSpc>
                <a:spcPct val="100000"/>
              </a:lnSpc>
              <a:spcBef>
                <a:spcPts val="0"/>
              </a:spcBef>
              <a:spcAft>
                <a:spcPts val="0"/>
              </a:spcAft>
              <a:buFont typeface="Wingdings" panose="05000000000000000000" charset="0"/>
              <a:buChar char="Ø"/>
            </a:pPr>
            <a:r>
              <a:rPr lang="zh-CN" altLang="en-US" sz="2400">
                <a:latin typeface="方正楷体_GB2312" panose="02000000000000000000" charset="-122"/>
                <a:ea typeface="方正楷体_GB2312" panose="02000000000000000000" charset="-122"/>
              </a:rPr>
              <a:t>一天天的</a:t>
            </a:r>
            <a:r>
              <a:rPr lang="en-US" altLang="zh-CN" sz="2400" b="1" u="sng">
                <a:solidFill>
                  <a:srgbClr val="FF0000"/>
                </a:solidFill>
                <a:latin typeface="Times New Roman" panose="02020603050405020304"/>
                <a:ea typeface="方正楷体_GB2312" panose="02000000000000000000" charset="-122"/>
              </a:rPr>
              <a:t> with each passing day</a:t>
            </a:r>
            <a:endParaRPr lang="en-US" altLang="zh-CN" sz="2400" b="1" u="sng">
              <a:solidFill>
                <a:srgbClr val="FF0000"/>
              </a:solidFill>
              <a:latin typeface="Times New Roman" panose="02020603050405020304"/>
              <a:ea typeface="方正楷体_GB2312" panose="02000000000000000000" charset="-122"/>
            </a:endParaRPr>
          </a:p>
          <a:p>
            <a:pPr marL="393065" indent="-393065" algn="just" defTabSz="266700">
              <a:lnSpc>
                <a:spcPct val="100000"/>
              </a:lnSpc>
              <a:spcBef>
                <a:spcPts val="0"/>
              </a:spcBef>
              <a:spcAft>
                <a:spcPts val="0"/>
              </a:spcAft>
              <a:buFont typeface="Wingdings" panose="05000000000000000000" charset="0"/>
              <a:buChar char="Ø"/>
            </a:pPr>
            <a:r>
              <a:rPr lang="zh-CN" altLang="en-US" sz="2400">
                <a:latin typeface="方正楷体_GB2312" panose="02000000000000000000" charset="-122"/>
                <a:ea typeface="方正楷体_GB2312" panose="02000000000000000000" charset="-122"/>
              </a:rPr>
              <a:t>就在那时，一个想法闪过脑海</a:t>
            </a:r>
            <a:r>
              <a:rPr lang="en-US" altLang="zh-CN" sz="2400" b="1" u="sng">
                <a:solidFill>
                  <a:srgbClr val="FF0000"/>
                </a:solidFill>
                <a:latin typeface="Times New Roman" panose="02020603050405020304"/>
                <a:ea typeface="方正楷体_GB2312" panose="02000000000000000000" charset="-122"/>
              </a:rPr>
              <a:t>Just then, a thought struck me.</a:t>
            </a:r>
            <a:endParaRPr lang="en-US" altLang="zh-CN" sz="2400" b="1" u="sng">
              <a:solidFill>
                <a:srgbClr val="FF0000"/>
              </a:solidFill>
              <a:latin typeface="Times New Roman" panose="02020603050405020304"/>
              <a:ea typeface="方正楷体_GB2312" panose="02000000000000000000" charset="-122"/>
            </a:endParaRPr>
          </a:p>
          <a:p>
            <a:pPr marL="393065" indent="-393065" algn="just" defTabSz="266700">
              <a:lnSpc>
                <a:spcPct val="100000"/>
              </a:lnSpc>
              <a:spcBef>
                <a:spcPts val="0"/>
              </a:spcBef>
              <a:spcAft>
                <a:spcPts val="0"/>
              </a:spcAft>
              <a:buFont typeface="Wingdings" panose="05000000000000000000" charset="0"/>
              <a:buChar char="Ø"/>
            </a:pPr>
            <a:r>
              <a:rPr lang="zh-CN" altLang="en-US" sz="2400">
                <a:latin typeface="方正楷体_GB2312" panose="02000000000000000000" charset="-122"/>
                <a:ea typeface="方正楷体_GB2312" panose="02000000000000000000" charset="-122"/>
              </a:rPr>
              <a:t>我还没来得及反应</a:t>
            </a:r>
            <a:r>
              <a:rPr lang="en-US" altLang="zh-CN" sz="2400" b="1" u="sng">
                <a:solidFill>
                  <a:srgbClr val="FF0000"/>
                </a:solidFill>
                <a:latin typeface="Times New Roman" panose="02020603050405020304"/>
                <a:ea typeface="方正楷体_GB2312" panose="02000000000000000000" charset="-122"/>
              </a:rPr>
              <a:t>Before I could react,</a:t>
            </a:r>
            <a:r>
              <a:rPr lang="en-US" altLang="zh-CN" sz="2400">
                <a:latin typeface="Times New Roman" panose="02020603050405020304"/>
                <a:ea typeface="方正楷体_GB2312" panose="02000000000000000000" charset="-122"/>
              </a:rPr>
              <a:t> everything got out of hand.</a:t>
            </a:r>
            <a:endParaRPr lang="en-US" altLang="zh-CN" sz="2400">
              <a:latin typeface="Times New Roman" panose="02020603050405020304"/>
              <a:ea typeface="方正楷体_GB2312" panose="02000000000000000000" charset="-122"/>
            </a:endParaRPr>
          </a:p>
          <a:p>
            <a:pPr marL="393065" indent="-393065" algn="just" defTabSz="266700">
              <a:lnSpc>
                <a:spcPct val="100000"/>
              </a:lnSpc>
              <a:spcBef>
                <a:spcPts val="0"/>
              </a:spcBef>
              <a:spcAft>
                <a:spcPts val="0"/>
              </a:spcAft>
              <a:buFont typeface="Wingdings" panose="05000000000000000000" charset="0"/>
              <a:buChar char="Ø"/>
            </a:pPr>
            <a:r>
              <a:rPr lang="zh-CN" altLang="en-US" sz="2400">
                <a:latin typeface="方正楷体_GB2312" panose="02000000000000000000" charset="-122"/>
                <a:ea typeface="方正楷体_GB2312" panose="02000000000000000000" charset="-122"/>
              </a:rPr>
              <a:t>突然</a:t>
            </a:r>
            <a:r>
              <a:rPr lang="en-US" altLang="zh-CN" sz="2400" b="1" u="sng">
                <a:solidFill>
                  <a:srgbClr val="FF0000"/>
                </a:solidFill>
                <a:latin typeface="Times New Roman" panose="02020603050405020304"/>
                <a:ea typeface="方正楷体_GB2312" panose="02000000000000000000" charset="-122"/>
              </a:rPr>
              <a:t>Out of the blue</a:t>
            </a:r>
            <a:r>
              <a:rPr lang="en-US" altLang="zh-CN" sz="2400">
                <a:latin typeface="Times New Roman" panose="02020603050405020304"/>
                <a:ea typeface="方正楷体_GB2312" panose="02000000000000000000" charset="-122"/>
              </a:rPr>
              <a:t>, someone grabbed my hand.</a:t>
            </a:r>
            <a:endParaRPr lang="en-US" altLang="zh-CN" sz="2400">
              <a:latin typeface="Times New Roman" panose="02020603050405020304"/>
              <a:ea typeface="方正楷体_GB2312" panose="02000000000000000000" charset="-122"/>
            </a:endParaRPr>
          </a:p>
          <a:p>
            <a:pPr marL="393065" indent="-393065" algn="just" defTabSz="266700">
              <a:lnSpc>
                <a:spcPct val="100000"/>
              </a:lnSpc>
              <a:spcBef>
                <a:spcPts val="0"/>
              </a:spcBef>
              <a:spcAft>
                <a:spcPts val="0"/>
              </a:spcAft>
              <a:buFont typeface="Wingdings" panose="05000000000000000000" charset="0"/>
              <a:buChar char="Ø"/>
            </a:pPr>
            <a:r>
              <a:rPr lang="zh-CN" altLang="en-US" sz="2400">
                <a:latin typeface="方正楷体_GB2312" panose="02000000000000000000" charset="-122"/>
                <a:ea typeface="方正楷体_GB2312" panose="02000000000000000000" charset="-122"/>
              </a:rPr>
              <a:t>接下来的事情</a:t>
            </a:r>
            <a:r>
              <a:rPr lang="zh-CN" altLang="en-US" sz="2400">
                <a:latin typeface="Times New Roman" panose="02020603050405020304"/>
                <a:ea typeface="方正楷体_GB2312" panose="02000000000000000000" charset="-122"/>
              </a:rPr>
              <a:t>超出想象</a:t>
            </a:r>
            <a:r>
              <a:rPr lang="en-US" altLang="zh-CN" sz="2400" b="1" u="sng">
                <a:solidFill>
                  <a:srgbClr val="FF0000"/>
                </a:solidFill>
                <a:latin typeface="Times New Roman" panose="02020603050405020304"/>
                <a:ea typeface="方正楷体_GB2312" panose="02000000000000000000" charset="-122"/>
              </a:rPr>
              <a:t>What happened next was beyond my imagination</a:t>
            </a:r>
            <a:r>
              <a:rPr lang="en-US" altLang="zh-CN" sz="2400">
                <a:latin typeface="Times New Roman" panose="02020603050405020304"/>
                <a:ea typeface="方正楷体_GB2312" panose="02000000000000000000" charset="-122"/>
              </a:rPr>
              <a:t>.</a:t>
            </a:r>
            <a:endParaRPr lang="en-US" altLang="zh-CN" sz="2400">
              <a:latin typeface="Times New Roman" panose="02020603050405020304"/>
              <a:ea typeface="方正楷体_GB2312" panose="02000000000000000000" charset="-122"/>
            </a:endParaRPr>
          </a:p>
        </p:txBody>
      </p:sp>
      <p:pic>
        <p:nvPicPr>
          <p:cNvPr id="5124" name="图片 6" descr="logo横版 png"/>
          <p:cNvPicPr>
            <a:picLocks noChangeAspect="1"/>
          </p:cNvPicPr>
          <p:nvPr userDrawn="1"/>
        </p:nvPicPr>
        <p:blipFill>
          <a:blip r:embed="rId1"/>
          <a:stretch>
            <a:fillRect/>
          </a:stretch>
        </p:blipFill>
        <p:spPr>
          <a:xfrm>
            <a:off x="11477625" y="82550"/>
            <a:ext cx="608013" cy="642938"/>
          </a:xfrm>
          <a:prstGeom prst="rect">
            <a:avLst/>
          </a:prstGeom>
          <a:noFill/>
          <a:ln w="9525">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35" y="0"/>
            <a:ext cx="12192635" cy="6858635"/>
          </a:xfrm>
          <a:prstGeom prst="rect">
            <a:avLst/>
          </a:prstGeom>
          <a:solidFill>
            <a:srgbClr val="5C64F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nvSpPr>
        <p:spPr>
          <a:xfrm>
            <a:off x="231775" y="230505"/>
            <a:ext cx="11755120" cy="6433820"/>
          </a:xfrm>
          <a:prstGeom prst="roundRect">
            <a:avLst>
              <a:gd name="adj" fmla="val 1001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nvSpPr>
        <p:spPr>
          <a:xfrm>
            <a:off x="467995" y="230505"/>
            <a:ext cx="11273155" cy="6554470"/>
          </a:xfrm>
          <a:prstGeom prst="rect">
            <a:avLst/>
          </a:prstGeom>
        </p:spPr>
        <p:txBody>
          <a:bodyPr wrap="square">
            <a:spAutoFit/>
          </a:bodyPr>
          <a:p>
            <a:pPr marL="0" indent="0" algn="just" defTabSz="266700">
              <a:lnSpc>
                <a:spcPct val="100000"/>
              </a:lnSpc>
              <a:spcBef>
                <a:spcPct val="0"/>
              </a:spcBef>
              <a:spcAft>
                <a:spcPct val="0"/>
              </a:spcAft>
            </a:pPr>
            <a:r>
              <a:rPr lang="en-US" altLang="zh-CN" sz="2800">
                <a:highlight>
                  <a:srgbClr val="FFFF00"/>
                </a:highlight>
                <a:latin typeface="Calibri" panose="020F0502020204030204"/>
                <a:ea typeface="方正楷体_GB2312" panose="02000000000000000000" charset="-122"/>
              </a:rPr>
              <a:t>② </a:t>
            </a:r>
            <a:r>
              <a:rPr lang="zh-CN" altLang="en-US" sz="2800">
                <a:highlight>
                  <a:srgbClr val="FFFF00"/>
                </a:highlight>
                <a:latin typeface="方正楷体_GB2312" panose="02000000000000000000" charset="-122"/>
                <a:ea typeface="方正楷体_GB2312" panose="02000000000000000000" charset="-122"/>
              </a:rPr>
              <a:t>情绪转折类衔接：用转折词体现心理变化，让情感过渡不突兀：</a:t>
            </a:r>
            <a:endParaRPr lang="zh-CN" altLang="en-US" sz="2800">
              <a:highlight>
                <a:srgbClr val="FFFF00"/>
              </a:highlight>
              <a:latin typeface="方正楷体_GB2312" panose="02000000000000000000" charset="-122"/>
              <a:ea typeface="方正楷体_GB2312" panose="02000000000000000000" charset="-122"/>
            </a:endParaRPr>
          </a:p>
          <a:p>
            <a:pPr marL="266700" indent="-266700" algn="just" defTabSz="266700">
              <a:lnSpc>
                <a:spcPct val="100000"/>
              </a:lnSpc>
              <a:spcBef>
                <a:spcPct val="0"/>
              </a:spcBef>
              <a:spcAft>
                <a:spcPct val="0"/>
              </a:spcAft>
            </a:pPr>
            <a:r>
              <a:rPr lang="en-US" altLang="zh-CN" sz="2800">
                <a:latin typeface="Wingdings" panose="05000000000000000000"/>
                <a:ea typeface="方正楷体_GB2312" panose="02000000000000000000" charset="-122"/>
              </a:rPr>
              <a:t>Ø</a:t>
            </a:r>
            <a:r>
              <a:rPr lang="zh-CN" altLang="en-US" sz="2800">
                <a:latin typeface="方正楷体_GB2312" panose="02000000000000000000" charset="-122"/>
                <a:ea typeface="方正楷体_GB2312" panose="02000000000000000000" charset="-122"/>
              </a:rPr>
              <a:t>尽管身心俱疲</a:t>
            </a:r>
            <a:r>
              <a:rPr lang="en-US" altLang="zh-CN" sz="2800" b="1" u="sng">
                <a:solidFill>
                  <a:srgbClr val="FF0000"/>
                </a:solidFill>
                <a:latin typeface="Times New Roman" panose="02020603050405020304"/>
                <a:ea typeface="方正楷体_GB2312" panose="02000000000000000000" charset="-122"/>
              </a:rPr>
              <a:t>Despite physical and mental exhaustion</a:t>
            </a:r>
            <a:endParaRPr lang="en-US" altLang="zh-CN" sz="2800" b="1" u="sng">
              <a:solidFill>
                <a:srgbClr val="FF0000"/>
              </a:solidFill>
              <a:latin typeface="Times New Roman" panose="02020603050405020304"/>
              <a:ea typeface="方正楷体_GB2312" panose="02000000000000000000" charset="-122"/>
            </a:endParaRPr>
          </a:p>
          <a:p>
            <a:pPr marL="266700" indent="-266700" algn="just" defTabSz="266700">
              <a:lnSpc>
                <a:spcPct val="100000"/>
              </a:lnSpc>
              <a:spcBef>
                <a:spcPct val="0"/>
              </a:spcBef>
              <a:spcAft>
                <a:spcPct val="0"/>
              </a:spcAft>
            </a:pPr>
            <a:r>
              <a:rPr lang="en-US" altLang="zh-CN" sz="2800">
                <a:latin typeface="Wingdings" panose="05000000000000000000"/>
                <a:ea typeface="方正楷体_GB2312" panose="02000000000000000000" charset="-122"/>
              </a:rPr>
              <a:t>Ø</a:t>
            </a:r>
            <a:r>
              <a:rPr lang="zh-CN" altLang="en-US" sz="2800">
                <a:latin typeface="方正楷体_GB2312" panose="02000000000000000000" charset="-122"/>
                <a:ea typeface="方正楷体_GB2312" panose="02000000000000000000" charset="-122"/>
              </a:rPr>
              <a:t>最初的震惊平复之后</a:t>
            </a:r>
            <a:r>
              <a:rPr lang="en-US" altLang="zh-CN" sz="2800" b="1" u="sng">
                <a:solidFill>
                  <a:srgbClr val="FF0000"/>
                </a:solidFill>
                <a:latin typeface="Times New Roman" panose="02020603050405020304"/>
                <a:ea typeface="方正楷体_GB2312" panose="02000000000000000000" charset="-122"/>
              </a:rPr>
              <a:t>Recovering from the initial shock</a:t>
            </a:r>
            <a:r>
              <a:rPr lang="en-US" altLang="zh-CN" sz="2800">
                <a:latin typeface="Times New Roman" panose="02020603050405020304"/>
                <a:ea typeface="方正楷体_GB2312" panose="02000000000000000000" charset="-122"/>
              </a:rPr>
              <a:t>, …</a:t>
            </a:r>
            <a:endParaRPr lang="en-US" altLang="zh-CN" sz="2800">
              <a:latin typeface="Times New Roman" panose="02020603050405020304"/>
              <a:ea typeface="方正楷体_GB2312" panose="02000000000000000000" charset="-122"/>
            </a:endParaRPr>
          </a:p>
          <a:p>
            <a:pPr marL="266700" indent="-266700" algn="just" defTabSz="266700">
              <a:lnSpc>
                <a:spcPct val="100000"/>
              </a:lnSpc>
              <a:spcBef>
                <a:spcPct val="0"/>
              </a:spcBef>
              <a:spcAft>
                <a:spcPct val="0"/>
              </a:spcAft>
            </a:pPr>
            <a:r>
              <a:rPr lang="en-US" altLang="zh-CN" sz="2800">
                <a:latin typeface="Wingdings" panose="05000000000000000000"/>
                <a:ea typeface="方正楷体_GB2312" panose="02000000000000000000" charset="-122"/>
              </a:rPr>
              <a:t>Ø</a:t>
            </a:r>
            <a:r>
              <a:rPr lang="zh-CN" altLang="en-US" sz="2800">
                <a:latin typeface="方正楷体_GB2312" panose="02000000000000000000" charset="-122"/>
                <a:ea typeface="方正楷体_GB2312" panose="02000000000000000000" charset="-122"/>
              </a:rPr>
              <a:t>不再沉溺在绝望中</a:t>
            </a:r>
            <a:r>
              <a:rPr lang="en-US" altLang="zh-CN" sz="2800" b="1" u="sng">
                <a:solidFill>
                  <a:srgbClr val="FF0000"/>
                </a:solidFill>
                <a:latin typeface="Times New Roman" panose="02020603050405020304"/>
                <a:ea typeface="方正楷体_GB2312" panose="02000000000000000000" charset="-122"/>
              </a:rPr>
              <a:t>Rather than abandoning myself to despair</a:t>
            </a:r>
            <a:endParaRPr lang="en-US" altLang="zh-CN" sz="2800" b="1" u="sng">
              <a:solidFill>
                <a:srgbClr val="FF0000"/>
              </a:solidFill>
              <a:latin typeface="Times New Roman" panose="02020603050405020304"/>
              <a:ea typeface="方正楷体_GB2312" panose="02000000000000000000" charset="-122"/>
            </a:endParaRPr>
          </a:p>
          <a:p>
            <a:pPr marL="266700" indent="-266700" algn="just" defTabSz="266700">
              <a:lnSpc>
                <a:spcPct val="100000"/>
              </a:lnSpc>
              <a:spcBef>
                <a:spcPct val="0"/>
              </a:spcBef>
              <a:spcAft>
                <a:spcPct val="0"/>
              </a:spcAft>
            </a:pPr>
            <a:r>
              <a:rPr lang="en-US" altLang="zh-CN" sz="2800">
                <a:latin typeface="Wingdings" panose="05000000000000000000"/>
                <a:ea typeface="方正楷体_GB2312" panose="02000000000000000000" charset="-122"/>
              </a:rPr>
              <a:t>Ø</a:t>
            </a:r>
            <a:r>
              <a:rPr lang="zh-CN" altLang="en-US" sz="2800">
                <a:latin typeface="方正楷体_GB2312" panose="02000000000000000000" charset="-122"/>
                <a:ea typeface="方正楷体_GB2312" panose="02000000000000000000" charset="-122"/>
              </a:rPr>
              <a:t>尽管外面很冷</a:t>
            </a:r>
            <a:r>
              <a:rPr lang="zh-CN" altLang="en-US" sz="2800">
                <a:latin typeface="Times New Roman" panose="02020603050405020304"/>
                <a:ea typeface="方正楷体_GB2312" panose="02000000000000000000" charset="-122"/>
              </a:rPr>
              <a:t>心变暖</a:t>
            </a:r>
            <a:r>
              <a:rPr lang="en-US" altLang="zh-CN" sz="2800">
                <a:latin typeface="Times New Roman" panose="02020603050405020304"/>
                <a:ea typeface="方正楷体_GB2312" panose="02000000000000000000" charset="-122"/>
              </a:rPr>
              <a:t> </a:t>
            </a:r>
            <a:r>
              <a:rPr lang="en-US" altLang="zh-CN" sz="2800" b="1" u="sng">
                <a:solidFill>
                  <a:srgbClr val="FF0000"/>
                </a:solidFill>
                <a:latin typeface="Times New Roman" panose="02020603050405020304"/>
                <a:ea typeface="方正楷体_GB2312" panose="02000000000000000000" charset="-122"/>
              </a:rPr>
              <a:t>Freezing cold as it was outside, my heart was brimming over with satisfaction and happiness</a:t>
            </a:r>
            <a:r>
              <a:rPr lang="en-US" altLang="zh-CN" sz="2800">
                <a:latin typeface="Times New Roman" panose="02020603050405020304"/>
                <a:ea typeface="方正楷体_GB2312" panose="02000000000000000000" charset="-122"/>
              </a:rPr>
              <a:t>.</a:t>
            </a:r>
            <a:endParaRPr lang="en-US" altLang="zh-CN" sz="2800">
              <a:latin typeface="Times New Roman" panose="02020603050405020304"/>
              <a:ea typeface="方正楷体_GB2312" panose="02000000000000000000" charset="-122"/>
            </a:endParaRPr>
          </a:p>
          <a:p>
            <a:pPr marL="266700" indent="-266700" algn="just" defTabSz="266700">
              <a:lnSpc>
                <a:spcPct val="100000"/>
              </a:lnSpc>
              <a:spcBef>
                <a:spcPct val="0"/>
              </a:spcBef>
              <a:spcAft>
                <a:spcPct val="0"/>
              </a:spcAft>
            </a:pPr>
            <a:r>
              <a:rPr lang="en-US" altLang="zh-CN" sz="2800">
                <a:latin typeface="Wingdings" panose="05000000000000000000"/>
                <a:ea typeface="方正楷体_GB2312" panose="02000000000000000000" charset="-122"/>
              </a:rPr>
              <a:t>Ø</a:t>
            </a:r>
            <a:r>
              <a:rPr lang="zh-CN" altLang="en-US" sz="2800">
                <a:latin typeface="方正楷体_GB2312" panose="02000000000000000000" charset="-122"/>
                <a:ea typeface="方正楷体_GB2312" panose="02000000000000000000" charset="-122"/>
              </a:rPr>
              <a:t>忐忑不安地</a:t>
            </a:r>
            <a:r>
              <a:rPr lang="en-US" altLang="zh-CN" sz="2800" b="1" u="sng">
                <a:solidFill>
                  <a:srgbClr val="FF0000"/>
                </a:solidFill>
                <a:latin typeface="Times New Roman" panose="02020603050405020304"/>
                <a:ea typeface="方正楷体_GB2312" panose="02000000000000000000" charset="-122"/>
              </a:rPr>
              <a:t>Having butterflies in my stomach</a:t>
            </a:r>
            <a:r>
              <a:rPr lang="en-US" altLang="zh-CN" sz="2800">
                <a:latin typeface="Times New Roman" panose="02020603050405020304"/>
                <a:ea typeface="方正楷体_GB2312" panose="02000000000000000000" charset="-122"/>
              </a:rPr>
              <a:t>, I, …</a:t>
            </a:r>
            <a:endParaRPr lang="en-US" altLang="zh-CN" sz="2800">
              <a:latin typeface="Times New Roman" panose="02020603050405020304"/>
              <a:ea typeface="方正楷体_GB2312" panose="02000000000000000000" charset="-122"/>
            </a:endParaRPr>
          </a:p>
          <a:p>
            <a:pPr marL="266700" indent="-266700" algn="just" defTabSz="266700">
              <a:lnSpc>
                <a:spcPct val="100000"/>
              </a:lnSpc>
              <a:spcBef>
                <a:spcPct val="0"/>
              </a:spcBef>
              <a:spcAft>
                <a:spcPct val="0"/>
              </a:spcAft>
            </a:pPr>
            <a:r>
              <a:rPr lang="en-US" altLang="zh-CN" sz="2800">
                <a:latin typeface="Wingdings" panose="05000000000000000000"/>
                <a:ea typeface="方正楷体_GB2312" panose="02000000000000000000" charset="-122"/>
              </a:rPr>
              <a:t>Ø</a:t>
            </a:r>
            <a:r>
              <a:rPr lang="zh-CN" altLang="en-US" sz="2800">
                <a:latin typeface="方正楷体_GB2312" panose="02000000000000000000" charset="-122"/>
                <a:ea typeface="方正楷体_GB2312" panose="02000000000000000000" charset="-122"/>
              </a:rPr>
              <a:t>不管我的抗议</a:t>
            </a:r>
            <a:r>
              <a:rPr lang="en-US" altLang="zh-CN" sz="2800" b="1" u="sng">
                <a:solidFill>
                  <a:srgbClr val="FF0000"/>
                </a:solidFill>
                <a:latin typeface="Times New Roman" panose="02020603050405020304"/>
                <a:ea typeface="方正楷体_GB2312" panose="02000000000000000000" charset="-122"/>
              </a:rPr>
              <a:t>despite my protest</a:t>
            </a:r>
            <a:r>
              <a:rPr lang="en-US" altLang="zh-CN" sz="2800">
                <a:latin typeface="Times New Roman" panose="02020603050405020304"/>
                <a:ea typeface="方正楷体_GB2312" panose="02000000000000000000" charset="-122"/>
              </a:rPr>
              <a:t>…</a:t>
            </a:r>
            <a:endParaRPr lang="en-US" altLang="zh-CN" sz="2800">
              <a:latin typeface="Times New Roman" panose="02020603050405020304"/>
              <a:ea typeface="方正楷体_GB2312" panose="02000000000000000000" charset="-122"/>
            </a:endParaRPr>
          </a:p>
          <a:p>
            <a:pPr marL="266700" indent="-266700" algn="just" defTabSz="266700">
              <a:lnSpc>
                <a:spcPct val="100000"/>
              </a:lnSpc>
              <a:spcBef>
                <a:spcPct val="0"/>
              </a:spcBef>
              <a:spcAft>
                <a:spcPct val="0"/>
              </a:spcAft>
            </a:pPr>
            <a:r>
              <a:rPr lang="en-US" altLang="zh-CN" sz="2800">
                <a:latin typeface="Wingdings" panose="05000000000000000000"/>
                <a:ea typeface="方正楷体_GB2312" panose="02000000000000000000" charset="-122"/>
              </a:rPr>
              <a:t>Ø</a:t>
            </a:r>
            <a:r>
              <a:rPr lang="zh-CN" altLang="en-US" sz="2800">
                <a:latin typeface="Times New Roman" panose="02020603050405020304"/>
                <a:ea typeface="方正楷体_GB2312" panose="02000000000000000000" charset="-122"/>
              </a:rPr>
              <a:t>认识到自己天真</a:t>
            </a:r>
            <a:r>
              <a:rPr lang="en-US" altLang="zh-CN" sz="2800">
                <a:latin typeface="Times New Roman" panose="02020603050405020304"/>
                <a:ea typeface="方正楷体_GB2312" panose="02000000000000000000" charset="-122"/>
              </a:rPr>
              <a:t>I </a:t>
            </a:r>
            <a:r>
              <a:rPr lang="en-US" altLang="zh-CN" sz="2800" b="1" u="sng">
                <a:solidFill>
                  <a:srgbClr val="FF0000"/>
                </a:solidFill>
                <a:latin typeface="Times New Roman" panose="02020603050405020304"/>
                <a:ea typeface="方正楷体_GB2312" panose="02000000000000000000" charset="-122"/>
              </a:rPr>
              <a:t>used to</a:t>
            </a:r>
            <a:r>
              <a:rPr lang="en-US" altLang="zh-CN" sz="2800">
                <a:latin typeface="Times New Roman" panose="02020603050405020304"/>
                <a:ea typeface="方正楷体_GB2312" panose="02000000000000000000" charset="-122"/>
              </a:rPr>
              <a:t> think everything was under control—</a:t>
            </a:r>
            <a:r>
              <a:rPr lang="en-US" altLang="zh-CN" sz="2800" b="1" u="sng">
                <a:solidFill>
                  <a:srgbClr val="FF0000"/>
                </a:solidFill>
                <a:latin typeface="Times New Roman" panose="02020603050405020304"/>
                <a:ea typeface="方正楷体_GB2312" panose="02000000000000000000" charset="-122"/>
              </a:rPr>
              <a:t>how naive I was</a:t>
            </a:r>
            <a:r>
              <a:rPr lang="en-US" altLang="zh-CN" sz="2800">
                <a:latin typeface="Times New Roman" panose="02020603050405020304"/>
                <a:ea typeface="方正楷体_GB2312" panose="02000000000000000000" charset="-122"/>
              </a:rPr>
              <a:t>.</a:t>
            </a:r>
            <a:endParaRPr lang="en-US" altLang="zh-CN" sz="2800">
              <a:latin typeface="Times New Roman" panose="02020603050405020304"/>
              <a:ea typeface="方正楷体_GB2312" panose="02000000000000000000" charset="-122"/>
            </a:endParaRPr>
          </a:p>
          <a:p>
            <a:pPr marL="266700" indent="-266700" algn="just" defTabSz="266700">
              <a:lnSpc>
                <a:spcPct val="100000"/>
              </a:lnSpc>
              <a:spcBef>
                <a:spcPct val="0"/>
              </a:spcBef>
              <a:spcAft>
                <a:spcPct val="0"/>
              </a:spcAft>
            </a:pPr>
            <a:r>
              <a:rPr lang="en-US" altLang="zh-CN" sz="2800">
                <a:latin typeface="Wingdings" panose="05000000000000000000"/>
                <a:ea typeface="方正楷体_GB2312" panose="02000000000000000000" charset="-122"/>
              </a:rPr>
              <a:t>Ø</a:t>
            </a:r>
            <a:r>
              <a:rPr lang="zh-CN" altLang="en-US" sz="2800">
                <a:latin typeface="方正楷体_GB2312" panose="02000000000000000000" charset="-122"/>
                <a:ea typeface="方正楷体_GB2312" panose="02000000000000000000" charset="-122"/>
              </a:rPr>
              <a:t>信心被彻底摧毁</a:t>
            </a:r>
            <a:r>
              <a:rPr lang="en-US" altLang="zh-CN" sz="2800" b="1" u="sng">
                <a:solidFill>
                  <a:srgbClr val="FF0000"/>
                </a:solidFill>
                <a:latin typeface="Times New Roman" panose="02020603050405020304"/>
                <a:ea typeface="方正楷体_GB2312" panose="02000000000000000000" charset="-122"/>
              </a:rPr>
              <a:t>My confidence was shattered in a matter of seconds</a:t>
            </a:r>
            <a:r>
              <a:rPr lang="en-US" altLang="zh-CN" sz="2800">
                <a:latin typeface="Times New Roman" panose="02020603050405020304"/>
                <a:ea typeface="方正楷体_GB2312" panose="02000000000000000000" charset="-122"/>
              </a:rPr>
              <a:t>.</a:t>
            </a:r>
            <a:endParaRPr lang="en-US" altLang="zh-CN" sz="2800">
              <a:latin typeface="Times New Roman" panose="02020603050405020304"/>
              <a:ea typeface="方正楷体_GB2312" panose="02000000000000000000" charset="-122"/>
            </a:endParaRPr>
          </a:p>
          <a:p>
            <a:pPr marL="266700" indent="-266700" algn="just" defTabSz="266700">
              <a:lnSpc>
                <a:spcPct val="100000"/>
              </a:lnSpc>
              <a:spcBef>
                <a:spcPct val="0"/>
              </a:spcBef>
              <a:spcAft>
                <a:spcPct val="0"/>
              </a:spcAft>
            </a:pPr>
            <a:r>
              <a:rPr lang="en-US" altLang="zh-CN" sz="2800">
                <a:latin typeface="Wingdings" panose="05000000000000000000"/>
                <a:ea typeface="方正楷体_GB2312" panose="02000000000000000000" charset="-122"/>
              </a:rPr>
              <a:t>Ø</a:t>
            </a:r>
            <a:r>
              <a:rPr lang="zh-CN" altLang="en-US" sz="2800">
                <a:latin typeface="方正楷体_GB2312" panose="02000000000000000000" charset="-122"/>
                <a:ea typeface="方正楷体_GB2312" panose="02000000000000000000" charset="-122"/>
              </a:rPr>
              <a:t>看起来正常</a:t>
            </a:r>
            <a:r>
              <a:rPr lang="zh-CN" altLang="en-US" sz="2800">
                <a:latin typeface="Times New Roman" panose="02020603050405020304"/>
                <a:ea typeface="方正楷体_GB2312" panose="02000000000000000000" charset="-122"/>
              </a:rPr>
              <a:t>事实却不是</a:t>
            </a:r>
            <a:r>
              <a:rPr lang="en-US" altLang="zh-CN" sz="2800">
                <a:latin typeface="Times New Roman" panose="02020603050405020304"/>
                <a:ea typeface="方正楷体_GB2312" panose="02000000000000000000" charset="-122"/>
              </a:rPr>
              <a:t>Everything</a:t>
            </a:r>
            <a:r>
              <a:rPr lang="en-US" altLang="zh-CN" sz="2800" b="1" u="sng">
                <a:solidFill>
                  <a:srgbClr val="FF0000"/>
                </a:solidFill>
                <a:latin typeface="Times New Roman" panose="02020603050405020304"/>
                <a:ea typeface="方正楷体_GB2312" panose="02000000000000000000" charset="-122"/>
              </a:rPr>
              <a:t> seemed </a:t>
            </a:r>
            <a:r>
              <a:rPr lang="en-US" altLang="zh-CN" sz="2800">
                <a:latin typeface="Times New Roman" panose="02020603050405020304"/>
                <a:ea typeface="方正楷体_GB2312" panose="02000000000000000000" charset="-122"/>
              </a:rPr>
              <a:t>normal—</a:t>
            </a:r>
            <a:r>
              <a:rPr lang="en-US" altLang="zh-CN" sz="2800" b="1" u="sng">
                <a:solidFill>
                  <a:srgbClr val="FF0000"/>
                </a:solidFill>
                <a:latin typeface="Times New Roman" panose="02020603050405020304"/>
                <a:ea typeface="方正楷体_GB2312" panose="02000000000000000000" charset="-122"/>
              </a:rPr>
              <a:t>until it wasn’t</a:t>
            </a:r>
            <a:r>
              <a:rPr lang="en-US" altLang="zh-CN" sz="2800">
                <a:latin typeface="Times New Roman" panose="02020603050405020304"/>
                <a:ea typeface="方正楷体_GB2312" panose="02000000000000000000" charset="-122"/>
              </a:rPr>
              <a:t>.</a:t>
            </a:r>
            <a:endParaRPr lang="en-US" altLang="zh-CN" sz="2800">
              <a:latin typeface="Times New Roman" panose="02020603050405020304"/>
              <a:ea typeface="方正楷体_GB2312" panose="02000000000000000000" charset="-122"/>
            </a:endParaRPr>
          </a:p>
          <a:p>
            <a:pPr marL="266700" indent="-266700" algn="just" defTabSz="266700">
              <a:lnSpc>
                <a:spcPct val="100000"/>
              </a:lnSpc>
              <a:spcBef>
                <a:spcPct val="0"/>
              </a:spcBef>
              <a:spcAft>
                <a:spcPct val="0"/>
              </a:spcAft>
            </a:pPr>
            <a:r>
              <a:rPr lang="en-US" altLang="zh-CN" sz="2800">
                <a:latin typeface="Wingdings" panose="05000000000000000000"/>
                <a:ea typeface="方正楷体_GB2312" panose="02000000000000000000" charset="-122"/>
              </a:rPr>
              <a:t>Ø</a:t>
            </a:r>
            <a:r>
              <a:rPr lang="zh-CN" altLang="en-US" sz="2800">
                <a:latin typeface="方正楷体_GB2312" panose="02000000000000000000" charset="-122"/>
                <a:ea typeface="方正楷体_GB2312" panose="02000000000000000000" charset="-122"/>
              </a:rPr>
              <a:t>以为会生气结果却笑了</a:t>
            </a:r>
            <a:r>
              <a:rPr lang="en-US" altLang="zh-CN" sz="2800">
                <a:latin typeface="Times New Roman" panose="02020603050405020304"/>
                <a:ea typeface="方正楷体_GB2312" panose="02000000000000000000" charset="-122"/>
              </a:rPr>
              <a:t>I </a:t>
            </a:r>
            <a:r>
              <a:rPr lang="en-US" altLang="zh-CN" sz="2800" b="1" u="sng">
                <a:solidFill>
                  <a:srgbClr val="FF0000"/>
                </a:solidFill>
                <a:latin typeface="Times New Roman" panose="02020603050405020304"/>
                <a:ea typeface="方正楷体_GB2312" panose="02000000000000000000" charset="-122"/>
              </a:rPr>
              <a:t>expected him to be angry, but instead</a:t>
            </a:r>
            <a:r>
              <a:rPr lang="en-US" altLang="zh-CN" sz="2800">
                <a:latin typeface="Times New Roman" panose="02020603050405020304"/>
                <a:ea typeface="方正楷体_GB2312" panose="02000000000000000000" charset="-122"/>
              </a:rPr>
              <a:t>, he smiled.</a:t>
            </a:r>
            <a:endParaRPr lang="en-US" altLang="zh-CN" sz="2800">
              <a:latin typeface="Times New Roman" panose="02020603050405020304"/>
              <a:ea typeface="方正楷体_GB2312" panose="02000000000000000000" charset="-122"/>
            </a:endParaRPr>
          </a:p>
          <a:p>
            <a:pPr marL="266700" indent="-266700" algn="just" defTabSz="266700">
              <a:lnSpc>
                <a:spcPct val="100000"/>
              </a:lnSpc>
              <a:spcBef>
                <a:spcPct val="0"/>
              </a:spcBef>
              <a:spcAft>
                <a:spcPct val="0"/>
              </a:spcAft>
            </a:pPr>
            <a:endParaRPr lang="en-US" altLang="zh-CN" sz="2800">
              <a:latin typeface="Times New Roman" panose="02020603050405020304"/>
              <a:ea typeface="方正楷体_GB2312" panose="02000000000000000000" charset="-122"/>
            </a:endParaRPr>
          </a:p>
        </p:txBody>
      </p:sp>
      <p:sp>
        <p:nvSpPr>
          <p:cNvPr id="6" name="矩形 5"/>
          <p:cNvSpPr/>
          <p:nvPr/>
        </p:nvSpPr>
        <p:spPr>
          <a:xfrm>
            <a:off x="7460615" y="6007100"/>
            <a:ext cx="4787265" cy="583565"/>
          </a:xfrm>
          <a:prstGeom prst="rect">
            <a:avLst/>
          </a:prstGeom>
          <a:noFill/>
          <a:ln>
            <a:noFill/>
          </a:ln>
        </p:spPr>
        <p:txBody>
          <a:bodyPr wrap="square" rtlCol="0" anchor="t">
            <a:spAutoFit/>
          </a:bodyPr>
          <a:p>
            <a:pPr algn="ctr"/>
            <a:r>
              <a:rPr lang="zh-CN" altLang="en-US" sz="3200" b="1">
                <a:ln w="10160">
                  <a:solidFill>
                    <a:schemeClr val="accent5"/>
                  </a:solidFill>
                  <a:prstDash val="solid"/>
                </a:ln>
                <a:solidFill>
                  <a:srgbClr val="FFFFFF"/>
                </a:solidFill>
                <a:effectLst>
                  <a:glow rad="63500">
                    <a:schemeClr val="accent5">
                      <a:satMod val="175000"/>
                      <a:alpha val="40000"/>
                    </a:schemeClr>
                  </a:glow>
                  <a:outerShdw blurRad="38100" dist="22860" dir="5400000" algn="tl" rotWithShape="0">
                    <a:srgbClr val="000000">
                      <a:alpha val="30000"/>
                    </a:srgbClr>
                  </a:outerShdw>
                </a:effectLst>
              </a:rPr>
              <a:t>续写衔接手段与策略：</a:t>
            </a:r>
            <a:endParaRPr lang="zh-CN" altLang="en-US" sz="3200" b="1">
              <a:ln w="10160">
                <a:solidFill>
                  <a:schemeClr val="accent5"/>
                </a:solidFill>
                <a:prstDash val="solid"/>
              </a:ln>
              <a:solidFill>
                <a:srgbClr val="FFFFFF"/>
              </a:solidFill>
              <a:effectLst>
                <a:glow rad="63500">
                  <a:schemeClr val="accent5">
                    <a:satMod val="175000"/>
                    <a:alpha val="40000"/>
                  </a:schemeClr>
                </a:glow>
                <a:outerShdw blurRad="38100" dist="22860" dir="5400000" algn="tl" rotWithShape="0">
                  <a:srgbClr val="000000">
                    <a:alpha val="30000"/>
                  </a:srgbClr>
                </a:outerShdw>
              </a:effectLst>
            </a:endParaRPr>
          </a:p>
        </p:txBody>
      </p:sp>
      <p:pic>
        <p:nvPicPr>
          <p:cNvPr id="5124" name="图片 6" descr="logo横版 png"/>
          <p:cNvPicPr>
            <a:picLocks noChangeAspect="1"/>
          </p:cNvPicPr>
          <p:nvPr userDrawn="1"/>
        </p:nvPicPr>
        <p:blipFill>
          <a:blip r:embed="rId1"/>
          <a:stretch>
            <a:fillRect/>
          </a:stretch>
        </p:blipFill>
        <p:spPr>
          <a:xfrm>
            <a:off x="11477625" y="82550"/>
            <a:ext cx="608013" cy="642938"/>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35" y="0"/>
            <a:ext cx="12192635" cy="6858635"/>
          </a:xfrm>
          <a:prstGeom prst="rect">
            <a:avLst/>
          </a:prstGeom>
          <a:solidFill>
            <a:srgbClr val="5C64F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nvSpPr>
        <p:spPr>
          <a:xfrm>
            <a:off x="231775" y="230505"/>
            <a:ext cx="11755120" cy="6433820"/>
          </a:xfrm>
          <a:prstGeom prst="roundRect">
            <a:avLst>
              <a:gd name="adj" fmla="val 1001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文本框 5"/>
          <p:cNvSpPr txBox="1"/>
          <p:nvPr/>
        </p:nvSpPr>
        <p:spPr>
          <a:xfrm>
            <a:off x="527685" y="323850"/>
            <a:ext cx="4554855" cy="583565"/>
          </a:xfrm>
          <a:prstGeom prst="rect">
            <a:avLst/>
          </a:prstGeom>
          <a:noFill/>
        </p:spPr>
        <p:txBody>
          <a:bodyPr wrap="square" rtlCol="0">
            <a:spAutoFit/>
          </a:bodyPr>
          <a:lstStyle>
            <a:defPPr>
              <a:defRPr lang="zh-CN"/>
            </a:defPPr>
            <a:lvl1pPr>
              <a:defRPr sz="6000">
                <a:gradFill>
                  <a:gsLst>
                    <a:gs pos="0">
                      <a:schemeClr val="accent1">
                        <a:lumMod val="75000"/>
                      </a:schemeClr>
                    </a:gs>
                    <a:gs pos="100000">
                      <a:schemeClr val="accent4">
                        <a:lumMod val="25000"/>
                      </a:schemeClr>
                    </a:gs>
                  </a:gsLst>
                  <a:lin ang="2700000" scaled="1"/>
                </a:gradFill>
                <a:latin typeface="+mj-ea"/>
                <a:ea typeface="+mj-ea"/>
              </a:defRPr>
            </a:lvl1pPr>
          </a:lstStyle>
          <a:p>
            <a:r>
              <a:rPr lang="zh-CN" altLang="en-US" sz="3200" dirty="0">
                <a:solidFill>
                  <a:srgbClr val="020046"/>
                </a:solidFill>
                <a:latin typeface="MiSans Semibold" panose="00000700000000000000" charset="-122"/>
                <a:ea typeface="MiSans Semibold" panose="00000700000000000000" charset="-122"/>
              </a:rPr>
              <a:t>背景</a:t>
            </a:r>
            <a:r>
              <a:rPr lang="zh-CN" altLang="en-US" sz="2800" dirty="0">
                <a:solidFill>
                  <a:srgbClr val="020046"/>
                </a:solidFill>
                <a:latin typeface="MiSans Semibold" panose="00000700000000000000" charset="-122"/>
                <a:ea typeface="MiSans Semibold" panose="00000700000000000000" charset="-122"/>
              </a:rPr>
              <a:t>：明确要求+吃透标准</a:t>
            </a:r>
            <a:endParaRPr lang="zh-CN" altLang="en-US" sz="2800" dirty="0">
              <a:solidFill>
                <a:srgbClr val="020046"/>
              </a:solidFill>
              <a:latin typeface="MiSans Semibold" panose="00000700000000000000" charset="-122"/>
              <a:ea typeface="MiSans Semibold" panose="00000700000000000000" charset="-122"/>
            </a:endParaRPr>
          </a:p>
        </p:txBody>
      </p:sp>
      <p:sp>
        <p:nvSpPr>
          <p:cNvPr id="7" name="文本框 6"/>
          <p:cNvSpPr txBox="1"/>
          <p:nvPr/>
        </p:nvSpPr>
        <p:spPr>
          <a:xfrm>
            <a:off x="4440555" y="1659890"/>
            <a:ext cx="6325235" cy="3538220"/>
          </a:xfrm>
          <a:prstGeom prst="rect">
            <a:avLst/>
          </a:prstGeom>
        </p:spPr>
        <p:txBody>
          <a:bodyPr wrap="square">
            <a:spAutoFit/>
          </a:bodyPr>
          <a:p>
            <a:pPr marL="0" indent="0" algn="just" defTabSz="266700">
              <a:lnSpc>
                <a:spcPct val="100000"/>
              </a:lnSpc>
              <a:spcBef>
                <a:spcPct val="0"/>
              </a:spcBef>
              <a:spcAft>
                <a:spcPct val="0"/>
              </a:spcAft>
              <a:buFont typeface="Times New Roman" panose="02020603050405020304"/>
              <a:buAutoNum type="arabicPeriod"/>
            </a:pPr>
            <a:r>
              <a:rPr lang="en-US" altLang="zh-CN" sz="3200" b="1">
                <a:latin typeface="Times New Roman" panose="02020603050405020304"/>
                <a:ea typeface="方正楷体_GB2312" panose="02000000000000000000" charset="-122"/>
              </a:rPr>
              <a:t>1 </a:t>
            </a:r>
            <a:r>
              <a:rPr lang="zh-CN" altLang="en-US" sz="3200" b="1">
                <a:latin typeface="Times New Roman" panose="02020603050405020304"/>
                <a:ea typeface="方正楷体_GB2312" panose="02000000000000000000" charset="-122"/>
              </a:rPr>
              <a:t>基本要求：</a:t>
            </a:r>
            <a:endParaRPr lang="zh-CN" altLang="en-US" sz="3200" b="1">
              <a:latin typeface="Times New Roman" panose="02020603050405020304"/>
              <a:ea typeface="方正楷体_GB2312" panose="02000000000000000000" charset="-122"/>
            </a:endParaRPr>
          </a:p>
          <a:p>
            <a:pPr marL="0" indent="0" algn="just" defTabSz="266700">
              <a:lnSpc>
                <a:spcPct val="100000"/>
              </a:lnSpc>
              <a:spcBef>
                <a:spcPct val="0"/>
              </a:spcBef>
              <a:spcAft>
                <a:spcPct val="0"/>
              </a:spcAft>
              <a:buFont typeface="Times New Roman" panose="02020603050405020304"/>
              <a:buNone/>
            </a:pPr>
            <a:endParaRPr lang="zh-CN" altLang="en-US" sz="3200" b="1">
              <a:latin typeface="Times New Roman" panose="02020603050405020304"/>
              <a:ea typeface="方正楷体_GB2312" panose="02000000000000000000" charset="-122"/>
            </a:endParaRPr>
          </a:p>
          <a:p>
            <a:pPr marL="0" indent="0" algn="just" defTabSz="266700">
              <a:lnSpc>
                <a:spcPct val="100000"/>
              </a:lnSpc>
              <a:spcBef>
                <a:spcPct val="0"/>
              </a:spcBef>
              <a:spcAft>
                <a:spcPct val="0"/>
              </a:spcAft>
            </a:pPr>
            <a:r>
              <a:rPr lang="zh-CN" altLang="en-US" sz="3200">
                <a:latin typeface="Times New Roman" panose="02020603050405020304"/>
                <a:ea typeface="方正楷体_GB2312" panose="02000000000000000000" charset="-122"/>
              </a:rPr>
              <a:t>给出一篇</a:t>
            </a:r>
            <a:r>
              <a:rPr lang="en-US" altLang="zh-CN" sz="3200">
                <a:latin typeface="Times New Roman" panose="02020603050405020304"/>
                <a:ea typeface="Times New Roman" panose="02020603050405020304"/>
              </a:rPr>
              <a:t>350</a:t>
            </a:r>
            <a:r>
              <a:rPr lang="zh-CN" altLang="en-US" sz="3200">
                <a:latin typeface="Times New Roman" panose="02020603050405020304"/>
                <a:ea typeface="方正楷体_GB2312" panose="02000000000000000000" charset="-122"/>
              </a:rPr>
              <a:t>词以内的英文记叙文，考生依据原文内容、情节逻辑、情感基调，结合两段给定开头语，续写两段共</a:t>
            </a:r>
            <a:r>
              <a:rPr lang="en-US" altLang="zh-CN" sz="3200" b="1">
                <a:solidFill>
                  <a:srgbClr val="FF0000"/>
                </a:solidFill>
                <a:latin typeface="Times New Roman" panose="02020603050405020304"/>
                <a:ea typeface="Times New Roman" panose="02020603050405020304"/>
              </a:rPr>
              <a:t>150</a:t>
            </a:r>
            <a:r>
              <a:rPr lang="zh-CN" altLang="en-US" sz="3200">
                <a:latin typeface="Times New Roman" panose="02020603050405020304"/>
                <a:ea typeface="方正楷体_GB2312" panose="02000000000000000000" charset="-122"/>
              </a:rPr>
              <a:t>词左右的短文，</a:t>
            </a:r>
            <a:r>
              <a:rPr lang="en-US" altLang="zh-CN" sz="3200" b="1">
                <a:solidFill>
                  <a:srgbClr val="FF0000"/>
                </a:solidFill>
                <a:latin typeface="Times New Roman" panose="02020603050405020304"/>
                <a:ea typeface="Times New Roman" panose="02020603050405020304"/>
              </a:rPr>
              <a:t>实现情节完整、逻辑连贯、文风统一</a:t>
            </a:r>
            <a:r>
              <a:rPr lang="zh-CN" altLang="en-US" sz="3200">
                <a:latin typeface="Times New Roman" panose="02020603050405020304"/>
                <a:ea typeface="方正楷体_GB2312" panose="02000000000000000000" charset="-122"/>
              </a:rPr>
              <a:t>。</a:t>
            </a:r>
            <a:endParaRPr lang="zh-CN" altLang="en-US" sz="3200">
              <a:latin typeface="Times New Roman" panose="02020603050405020304"/>
              <a:ea typeface="方正楷体_GB2312" panose="02000000000000000000" charset="-122"/>
            </a:endParaRPr>
          </a:p>
        </p:txBody>
      </p:sp>
      <p:pic>
        <p:nvPicPr>
          <p:cNvPr id="273" name="图片 272"/>
          <p:cNvPicPr>
            <a:picLocks noChangeAspect="1"/>
          </p:cNvPicPr>
          <p:nvPr/>
        </p:nvPicPr>
        <p:blipFill>
          <a:blip r:embed="rId1"/>
          <a:srcRect/>
          <a:stretch>
            <a:fillRect/>
          </a:stretch>
        </p:blipFill>
        <p:spPr>
          <a:xfrm>
            <a:off x="231775" y="3190240"/>
            <a:ext cx="3122930" cy="3667760"/>
          </a:xfrm>
          <a:custGeom>
            <a:avLst/>
            <a:gdLst>
              <a:gd name="connsiteX0" fmla="*/ 0 w 3987130"/>
              <a:gd name="connsiteY0" fmla="*/ 0 h 4682134"/>
              <a:gd name="connsiteX1" fmla="*/ 3987130 w 3987130"/>
              <a:gd name="connsiteY1" fmla="*/ 0 h 4682134"/>
              <a:gd name="connsiteX2" fmla="*/ 3987130 w 3987130"/>
              <a:gd name="connsiteY2" fmla="*/ 4470963 h 4682134"/>
              <a:gd name="connsiteX3" fmla="*/ 81444 w 3987130"/>
              <a:gd name="connsiteY3" fmla="*/ 4470963 h 4682134"/>
              <a:gd name="connsiteX4" fmla="*/ 81444 w 3987130"/>
              <a:gd name="connsiteY4" fmla="*/ 4682134 h 4682134"/>
              <a:gd name="connsiteX5" fmla="*/ 0 w 3987130"/>
              <a:gd name="connsiteY5" fmla="*/ 4682134 h 468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7130" h="4682134">
                <a:moveTo>
                  <a:pt x="0" y="0"/>
                </a:moveTo>
                <a:lnTo>
                  <a:pt x="3987130" y="0"/>
                </a:lnTo>
                <a:lnTo>
                  <a:pt x="3987130" y="4470963"/>
                </a:lnTo>
                <a:lnTo>
                  <a:pt x="81444" y="4470963"/>
                </a:lnTo>
                <a:lnTo>
                  <a:pt x="81444" y="4682134"/>
                </a:lnTo>
                <a:lnTo>
                  <a:pt x="0" y="4682134"/>
                </a:lnTo>
                <a:close/>
              </a:path>
            </a:pathLst>
          </a:custGeom>
        </p:spPr>
      </p:pic>
      <p:pic>
        <p:nvPicPr>
          <p:cNvPr id="5124" name="图片 6" descr="logo横版 png"/>
          <p:cNvPicPr>
            <a:picLocks noChangeAspect="1"/>
          </p:cNvPicPr>
          <p:nvPr userDrawn="1"/>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35" y="0"/>
            <a:ext cx="12192635" cy="6858635"/>
          </a:xfrm>
          <a:prstGeom prst="rect">
            <a:avLst/>
          </a:prstGeom>
          <a:solidFill>
            <a:srgbClr val="5C64F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nvSpPr>
        <p:spPr>
          <a:xfrm>
            <a:off x="231775" y="230505"/>
            <a:ext cx="11755120" cy="6433820"/>
          </a:xfrm>
          <a:prstGeom prst="roundRect">
            <a:avLst>
              <a:gd name="adj" fmla="val 1001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nvSpPr>
        <p:spPr>
          <a:xfrm>
            <a:off x="467995" y="230505"/>
            <a:ext cx="11273155" cy="6554470"/>
          </a:xfrm>
          <a:prstGeom prst="rect">
            <a:avLst/>
          </a:prstGeom>
        </p:spPr>
        <p:txBody>
          <a:bodyPr wrap="square">
            <a:spAutoFit/>
          </a:bodyPr>
          <a:p>
            <a:pPr marL="0" indent="0" algn="just" defTabSz="266700">
              <a:lnSpc>
                <a:spcPct val="100000"/>
              </a:lnSpc>
              <a:spcBef>
                <a:spcPct val="0"/>
              </a:spcBef>
              <a:spcAft>
                <a:spcPct val="0"/>
              </a:spcAft>
            </a:pPr>
            <a:r>
              <a:rPr lang="en-US" altLang="zh-CN" sz="2800">
                <a:highlight>
                  <a:srgbClr val="FFFF00"/>
                </a:highlight>
                <a:latin typeface="Calibri" panose="020F0502020204030204"/>
                <a:ea typeface="方正楷体_GB2312" panose="02000000000000000000" charset="-122"/>
              </a:rPr>
              <a:t>② </a:t>
            </a:r>
            <a:r>
              <a:rPr lang="zh-CN" altLang="en-US" sz="2800">
                <a:highlight>
                  <a:srgbClr val="FFFF00"/>
                </a:highlight>
                <a:latin typeface="方正楷体_GB2312" panose="02000000000000000000" charset="-122"/>
                <a:ea typeface="方正楷体_GB2312" panose="02000000000000000000" charset="-122"/>
              </a:rPr>
              <a:t>情绪转折类衔接：用转折词体现心理变化，让情感过渡不突兀：</a:t>
            </a:r>
            <a:endParaRPr lang="zh-CN" altLang="en-US" sz="2800">
              <a:highlight>
                <a:srgbClr val="FFFF00"/>
              </a:highlight>
              <a:latin typeface="方正楷体_GB2312" panose="02000000000000000000" charset="-122"/>
              <a:ea typeface="方正楷体_GB2312" panose="02000000000000000000" charset="-122"/>
            </a:endParaRPr>
          </a:p>
          <a:p>
            <a:pPr marL="266700" indent="-266700" algn="just" defTabSz="266700">
              <a:lnSpc>
                <a:spcPct val="100000"/>
              </a:lnSpc>
              <a:spcBef>
                <a:spcPct val="0"/>
              </a:spcBef>
              <a:spcAft>
                <a:spcPct val="0"/>
              </a:spcAft>
            </a:pPr>
            <a:r>
              <a:rPr lang="en-US" altLang="zh-CN" sz="2800">
                <a:latin typeface="Wingdings" panose="05000000000000000000"/>
                <a:ea typeface="方正楷体_GB2312" panose="02000000000000000000" charset="-122"/>
              </a:rPr>
              <a:t>Ø</a:t>
            </a:r>
            <a:r>
              <a:rPr lang="zh-CN" altLang="en-US" sz="2800">
                <a:latin typeface="方正楷体_GB2312" panose="02000000000000000000" charset="-122"/>
                <a:ea typeface="方正楷体_GB2312" panose="02000000000000000000" charset="-122"/>
              </a:rPr>
              <a:t>一直不理不睬但这次却温柔地说话</a:t>
            </a:r>
            <a:r>
              <a:rPr lang="en-US" altLang="zh-CN" sz="2800">
                <a:latin typeface="Times New Roman" panose="02020603050405020304"/>
                <a:ea typeface="方正楷体_GB2312" panose="02000000000000000000" charset="-122"/>
              </a:rPr>
              <a:t>She </a:t>
            </a:r>
            <a:r>
              <a:rPr lang="en-US" altLang="zh-CN" sz="2800" b="1" u="sng">
                <a:solidFill>
                  <a:srgbClr val="FF0000"/>
                </a:solidFill>
                <a:latin typeface="Times New Roman" panose="02020603050405020304"/>
                <a:ea typeface="方正楷体_GB2312" panose="02000000000000000000" charset="-122"/>
              </a:rPr>
              <a:t>had always ignored </a:t>
            </a:r>
            <a:r>
              <a:rPr lang="en-US" altLang="zh-CN" sz="2800">
                <a:latin typeface="Times New Roman" panose="02020603050405020304"/>
                <a:ea typeface="方正楷体_GB2312" panose="02000000000000000000" charset="-122"/>
              </a:rPr>
              <a:t>me, </a:t>
            </a:r>
            <a:r>
              <a:rPr lang="en-US" altLang="zh-CN" sz="2800" b="1" u="sng">
                <a:solidFill>
                  <a:srgbClr val="FF0000"/>
                </a:solidFill>
                <a:latin typeface="Times New Roman" panose="02020603050405020304"/>
                <a:ea typeface="方正楷体_GB2312" panose="02000000000000000000" charset="-122"/>
              </a:rPr>
              <a:t>but</a:t>
            </a:r>
            <a:r>
              <a:rPr lang="en-US" altLang="zh-CN" sz="2800">
                <a:latin typeface="Times New Roman" panose="02020603050405020304"/>
                <a:ea typeface="方正楷体_GB2312" panose="02000000000000000000" charset="-122"/>
              </a:rPr>
              <a:t> this time, she spoke gently.</a:t>
            </a:r>
            <a:endParaRPr lang="en-US" altLang="zh-CN" sz="2800">
              <a:latin typeface="Times New Roman" panose="02020603050405020304"/>
              <a:ea typeface="方正楷体_GB2312" panose="02000000000000000000" charset="-122"/>
            </a:endParaRPr>
          </a:p>
          <a:p>
            <a:pPr marL="266700" indent="-266700" algn="just" defTabSz="266700">
              <a:lnSpc>
                <a:spcPct val="100000"/>
              </a:lnSpc>
              <a:spcBef>
                <a:spcPct val="0"/>
              </a:spcBef>
              <a:spcAft>
                <a:spcPct val="0"/>
              </a:spcAft>
            </a:pPr>
            <a:r>
              <a:rPr lang="en-US" altLang="zh-CN" sz="2800">
                <a:latin typeface="Wingdings" panose="05000000000000000000"/>
                <a:ea typeface="方正楷体_GB2312" panose="02000000000000000000" charset="-122"/>
              </a:rPr>
              <a:t>Ø</a:t>
            </a:r>
            <a:r>
              <a:rPr lang="zh-CN" altLang="en-US" sz="2800">
                <a:latin typeface="方正楷体_GB2312" panose="02000000000000000000" charset="-122"/>
                <a:ea typeface="方正楷体_GB2312" panose="02000000000000000000" charset="-122"/>
              </a:rPr>
              <a:t>看起来很强硬却透露出脆弱</a:t>
            </a:r>
            <a:r>
              <a:rPr lang="en-US" altLang="zh-CN" sz="2800">
                <a:latin typeface="Times New Roman" panose="02020603050405020304"/>
                <a:ea typeface="方正楷体_GB2312" panose="02000000000000000000" charset="-122"/>
              </a:rPr>
              <a:t>He </a:t>
            </a:r>
            <a:r>
              <a:rPr lang="en-US" altLang="zh-CN" sz="2800" b="1" u="sng">
                <a:solidFill>
                  <a:srgbClr val="FF0000"/>
                </a:solidFill>
                <a:latin typeface="Times New Roman" panose="02020603050405020304"/>
                <a:ea typeface="方正楷体_GB2312" panose="02000000000000000000" charset="-122"/>
              </a:rPr>
              <a:t>appeared tough, but </a:t>
            </a:r>
            <a:r>
              <a:rPr lang="en-US" altLang="zh-CN" sz="2800">
                <a:latin typeface="Times New Roman" panose="02020603050405020304"/>
                <a:ea typeface="方正楷体_GB2312" panose="02000000000000000000" charset="-122"/>
              </a:rPr>
              <a:t>his eyes betrayed his vulnerability.</a:t>
            </a:r>
            <a:endParaRPr lang="en-US" altLang="zh-CN" sz="2800">
              <a:latin typeface="Times New Roman" panose="02020603050405020304"/>
              <a:ea typeface="方正楷体_GB2312" panose="02000000000000000000" charset="-122"/>
            </a:endParaRPr>
          </a:p>
          <a:p>
            <a:pPr marL="266700" indent="-266700" algn="just" defTabSz="266700">
              <a:lnSpc>
                <a:spcPct val="100000"/>
              </a:lnSpc>
              <a:spcBef>
                <a:spcPct val="0"/>
              </a:spcBef>
              <a:spcAft>
                <a:spcPct val="0"/>
              </a:spcAft>
            </a:pPr>
            <a:r>
              <a:rPr lang="en-US" altLang="zh-CN" sz="2800">
                <a:latin typeface="Wingdings" panose="05000000000000000000"/>
                <a:ea typeface="方正楷体_GB2312" panose="02000000000000000000" charset="-122"/>
              </a:rPr>
              <a:t>Ø</a:t>
            </a:r>
            <a:r>
              <a:rPr lang="zh-CN" altLang="en-US" sz="2800">
                <a:latin typeface="方正楷体_GB2312" panose="02000000000000000000" charset="-122"/>
                <a:ea typeface="方正楷体_GB2312" panose="02000000000000000000" charset="-122"/>
              </a:rPr>
              <a:t>没有责骂反而给拥抱</a:t>
            </a:r>
            <a:r>
              <a:rPr lang="en-US" altLang="zh-CN" sz="2800" b="1" u="sng">
                <a:solidFill>
                  <a:srgbClr val="FF0000"/>
                </a:solidFill>
                <a:latin typeface="Times New Roman" panose="02020603050405020304"/>
                <a:ea typeface="方正楷体_GB2312" panose="02000000000000000000" charset="-122"/>
              </a:rPr>
              <a:t>Instead of</a:t>
            </a:r>
            <a:r>
              <a:rPr lang="en-US" altLang="zh-CN" sz="2800">
                <a:latin typeface="Times New Roman" panose="02020603050405020304"/>
                <a:ea typeface="方正楷体_GB2312" panose="02000000000000000000" charset="-122"/>
              </a:rPr>
              <a:t> scolding me, my mother gave me a warm hug.</a:t>
            </a:r>
            <a:endParaRPr lang="en-US" altLang="zh-CN" sz="2800">
              <a:latin typeface="Times New Roman" panose="02020603050405020304"/>
              <a:ea typeface="方正楷体_GB2312" panose="02000000000000000000" charset="-122"/>
            </a:endParaRPr>
          </a:p>
          <a:p>
            <a:pPr marL="266700" indent="-266700" algn="just" defTabSz="266700">
              <a:lnSpc>
                <a:spcPct val="100000"/>
              </a:lnSpc>
              <a:spcBef>
                <a:spcPct val="0"/>
              </a:spcBef>
              <a:spcAft>
                <a:spcPct val="0"/>
              </a:spcAft>
            </a:pPr>
            <a:r>
              <a:rPr lang="en-US" altLang="zh-CN" sz="2800">
                <a:latin typeface="Wingdings" panose="05000000000000000000"/>
                <a:ea typeface="方正楷体_GB2312" panose="02000000000000000000" charset="-122"/>
              </a:rPr>
              <a:t>Ø</a:t>
            </a:r>
            <a:r>
              <a:rPr lang="zh-CN" altLang="en-US" sz="2800">
                <a:latin typeface="方正楷体_GB2312" panose="02000000000000000000" charset="-122"/>
                <a:ea typeface="方正楷体_GB2312" panose="02000000000000000000" charset="-122"/>
              </a:rPr>
              <a:t>没有惩罚反而表扬</a:t>
            </a:r>
            <a:r>
              <a:rPr lang="en-US" altLang="zh-CN" sz="2800" b="1" u="sng">
                <a:solidFill>
                  <a:srgbClr val="FF0000"/>
                </a:solidFill>
                <a:latin typeface="Times New Roman" panose="02020603050405020304"/>
                <a:ea typeface="方正楷体_GB2312" panose="02000000000000000000" charset="-122"/>
              </a:rPr>
              <a:t>To my astonishment</a:t>
            </a:r>
            <a:r>
              <a:rPr lang="en-US" altLang="zh-CN" sz="2800">
                <a:latin typeface="Times New Roman" panose="02020603050405020304"/>
                <a:ea typeface="方正楷体_GB2312" panose="02000000000000000000" charset="-122"/>
              </a:rPr>
              <a:t>, the teacher praised me instead of punishing me.</a:t>
            </a:r>
            <a:endParaRPr lang="en-US" altLang="zh-CN" sz="2800">
              <a:latin typeface="Times New Roman" panose="02020603050405020304"/>
              <a:ea typeface="方正楷体_GB2312" panose="02000000000000000000" charset="-122"/>
            </a:endParaRPr>
          </a:p>
          <a:p>
            <a:pPr marL="266700" indent="-266700" algn="just" defTabSz="266700">
              <a:lnSpc>
                <a:spcPct val="100000"/>
              </a:lnSpc>
              <a:spcBef>
                <a:spcPct val="0"/>
              </a:spcBef>
              <a:spcAft>
                <a:spcPct val="0"/>
              </a:spcAft>
            </a:pPr>
            <a:r>
              <a:rPr lang="en-US" altLang="zh-CN" sz="2800">
                <a:latin typeface="Wingdings" panose="05000000000000000000"/>
                <a:ea typeface="方正楷体_GB2312" panose="02000000000000000000" charset="-122"/>
              </a:rPr>
              <a:t>Ø</a:t>
            </a:r>
            <a:r>
              <a:rPr lang="zh-CN" altLang="en-US" sz="2800">
                <a:latin typeface="方正楷体_GB2312" panose="02000000000000000000" charset="-122"/>
                <a:ea typeface="方正楷体_GB2312" panose="02000000000000000000" charset="-122"/>
              </a:rPr>
              <a:t>说不在乎但能看出担忧</a:t>
            </a:r>
            <a:r>
              <a:rPr lang="en-US" altLang="zh-CN" sz="2800" b="1" u="sng">
                <a:solidFill>
                  <a:srgbClr val="FF0000"/>
                </a:solidFill>
                <a:latin typeface="Times New Roman" panose="02020603050405020304"/>
                <a:ea typeface="方正楷体_GB2312" panose="02000000000000000000" charset="-122"/>
              </a:rPr>
              <a:t>Although </a:t>
            </a:r>
            <a:r>
              <a:rPr lang="en-US" altLang="zh-CN" sz="2800">
                <a:latin typeface="Times New Roman" panose="02020603050405020304"/>
                <a:ea typeface="方正楷体_GB2312" panose="02000000000000000000" charset="-122"/>
              </a:rPr>
              <a:t>he said he didn’t care, I </a:t>
            </a:r>
            <a:r>
              <a:rPr lang="en-US" altLang="zh-CN" sz="2800" b="1" u="sng">
                <a:solidFill>
                  <a:srgbClr val="FF0000"/>
                </a:solidFill>
                <a:latin typeface="Times New Roman" panose="02020603050405020304"/>
                <a:ea typeface="方正楷体_GB2312" panose="02000000000000000000" charset="-122"/>
              </a:rPr>
              <a:t>could see the concern in his eyes</a:t>
            </a:r>
            <a:r>
              <a:rPr lang="en-US" altLang="zh-CN" sz="2800">
                <a:latin typeface="Times New Roman" panose="02020603050405020304"/>
                <a:ea typeface="方正楷体_GB2312" panose="02000000000000000000" charset="-122"/>
              </a:rPr>
              <a:t>.</a:t>
            </a:r>
            <a:endParaRPr lang="en-US" altLang="zh-CN" sz="2800">
              <a:latin typeface="Times New Roman" panose="02020603050405020304"/>
              <a:ea typeface="方正楷体_GB2312" panose="02000000000000000000" charset="-122"/>
            </a:endParaRPr>
          </a:p>
          <a:p>
            <a:pPr marL="266700" indent="-266700" algn="just" defTabSz="266700">
              <a:lnSpc>
                <a:spcPct val="100000"/>
              </a:lnSpc>
              <a:spcBef>
                <a:spcPct val="0"/>
              </a:spcBef>
              <a:spcAft>
                <a:spcPct val="0"/>
              </a:spcAft>
            </a:pPr>
            <a:r>
              <a:rPr lang="en-US" altLang="zh-CN" sz="2800">
                <a:latin typeface="Wingdings" panose="05000000000000000000"/>
                <a:ea typeface="方正楷体_GB2312" panose="02000000000000000000" charset="-122"/>
              </a:rPr>
              <a:t>Ø</a:t>
            </a:r>
            <a:r>
              <a:rPr lang="zh-CN" altLang="en-US" sz="2800">
                <a:latin typeface="方正楷体_GB2312" panose="02000000000000000000" charset="-122"/>
                <a:ea typeface="方正楷体_GB2312" panose="02000000000000000000" charset="-122"/>
              </a:rPr>
              <a:t>以为会离开但却留</a:t>
            </a:r>
            <a:r>
              <a:rPr lang="zh-CN" altLang="en-US" sz="2800">
                <a:latin typeface="Times New Roman" panose="02020603050405020304"/>
                <a:ea typeface="方正楷体_GB2312" panose="02000000000000000000" charset="-122"/>
              </a:rPr>
              <a:t>下</a:t>
            </a:r>
            <a:r>
              <a:rPr lang="en-US" altLang="zh-CN" sz="2800" b="1" u="sng">
                <a:solidFill>
                  <a:srgbClr val="FF0000"/>
                </a:solidFill>
                <a:latin typeface="Times New Roman" panose="02020603050405020304"/>
                <a:ea typeface="方正楷体_GB2312" panose="02000000000000000000" charset="-122"/>
              </a:rPr>
              <a:t>I thought</a:t>
            </a:r>
            <a:r>
              <a:rPr lang="en-US" altLang="zh-CN" sz="2800">
                <a:latin typeface="Times New Roman" panose="02020603050405020304"/>
                <a:ea typeface="方正楷体_GB2312" panose="02000000000000000000" charset="-122"/>
              </a:rPr>
              <a:t> she would leave,</a:t>
            </a:r>
            <a:r>
              <a:rPr lang="en-US" altLang="zh-CN" sz="2800" b="1" u="sng">
                <a:solidFill>
                  <a:srgbClr val="FF0000"/>
                </a:solidFill>
                <a:latin typeface="Times New Roman" panose="02020603050405020304"/>
                <a:ea typeface="方正楷体_GB2312" panose="02000000000000000000" charset="-122"/>
              </a:rPr>
              <a:t> but</a:t>
            </a:r>
            <a:r>
              <a:rPr lang="en-US" altLang="zh-CN" sz="2800">
                <a:latin typeface="Times New Roman" panose="02020603050405020304"/>
                <a:ea typeface="方正楷体_GB2312" panose="02000000000000000000" charset="-122"/>
              </a:rPr>
              <a:t> she stayed by my side.</a:t>
            </a:r>
            <a:endParaRPr lang="en-US" altLang="zh-CN" sz="2800">
              <a:latin typeface="Times New Roman" panose="02020603050405020304"/>
              <a:ea typeface="方正楷体_GB2312" panose="02000000000000000000" charset="-122"/>
            </a:endParaRPr>
          </a:p>
          <a:p>
            <a:pPr marL="266700" indent="-266700" algn="just" defTabSz="266700">
              <a:lnSpc>
                <a:spcPct val="100000"/>
              </a:lnSpc>
              <a:spcBef>
                <a:spcPct val="0"/>
              </a:spcBef>
              <a:spcAft>
                <a:spcPct val="0"/>
              </a:spcAft>
            </a:pPr>
            <a:r>
              <a:rPr lang="en-US" altLang="zh-CN" sz="2800">
                <a:latin typeface="Wingdings" panose="05000000000000000000"/>
                <a:ea typeface="方正楷体_GB2312" panose="02000000000000000000" charset="-122"/>
              </a:rPr>
              <a:t>Ø</a:t>
            </a:r>
            <a:r>
              <a:rPr lang="zh-CN" altLang="en-US" sz="2800">
                <a:latin typeface="Times New Roman" panose="02020603050405020304"/>
                <a:ea typeface="方正楷体_GB2312" panose="02000000000000000000" charset="-122"/>
              </a:rPr>
              <a:t>很幸运的是</a:t>
            </a:r>
            <a:r>
              <a:rPr lang="en-US" altLang="zh-CN" sz="2800">
                <a:latin typeface="Times New Roman" panose="02020603050405020304"/>
                <a:ea typeface="Times New Roman" panose="02020603050405020304"/>
              </a:rPr>
              <a:t>/</a:t>
            </a:r>
            <a:r>
              <a:rPr lang="zh-CN" altLang="en-US" sz="2800">
                <a:latin typeface="Times New Roman" panose="02020603050405020304"/>
                <a:ea typeface="方正楷体_GB2312" panose="02000000000000000000" charset="-122"/>
              </a:rPr>
              <a:t>很不幸的是</a:t>
            </a:r>
            <a:r>
              <a:rPr lang="en-US" altLang="zh-CN" sz="2800" b="1" u="sng">
                <a:solidFill>
                  <a:srgbClr val="FF0000"/>
                </a:solidFill>
                <a:latin typeface="Times New Roman" panose="02020603050405020304"/>
                <a:ea typeface="方正楷体_GB2312" panose="02000000000000000000" charset="-122"/>
              </a:rPr>
              <a:t>As luck would have it</a:t>
            </a:r>
            <a:r>
              <a:rPr lang="en-US" altLang="zh-CN" sz="2800">
                <a:latin typeface="Times New Roman" panose="02020603050405020304"/>
                <a:ea typeface="方正楷体_GB2312" panose="02000000000000000000" charset="-122"/>
              </a:rPr>
              <a:t>, the train was late.</a:t>
            </a:r>
            <a:r>
              <a:rPr lang="zh-CN" altLang="en-US" sz="2800">
                <a:latin typeface="方正楷体_GB2312" panose="02000000000000000000" charset="-122"/>
                <a:ea typeface="方正楷体_GB2312" panose="02000000000000000000" charset="-122"/>
              </a:rPr>
              <a:t>不巧火车晚点了。</a:t>
            </a:r>
            <a:endParaRPr lang="zh-CN" altLang="en-US" sz="2800">
              <a:latin typeface="方正楷体_GB2312" panose="02000000000000000000" charset="-122"/>
              <a:ea typeface="方正楷体_GB2312" panose="02000000000000000000" charset="-122"/>
            </a:endParaRPr>
          </a:p>
        </p:txBody>
      </p:sp>
      <p:sp>
        <p:nvSpPr>
          <p:cNvPr id="6" name="矩形 5"/>
          <p:cNvSpPr/>
          <p:nvPr/>
        </p:nvSpPr>
        <p:spPr>
          <a:xfrm>
            <a:off x="7516495" y="6201410"/>
            <a:ext cx="4787265" cy="583565"/>
          </a:xfrm>
          <a:prstGeom prst="rect">
            <a:avLst/>
          </a:prstGeom>
          <a:noFill/>
          <a:ln>
            <a:noFill/>
          </a:ln>
        </p:spPr>
        <p:txBody>
          <a:bodyPr wrap="square" rtlCol="0" anchor="t">
            <a:spAutoFit/>
          </a:bodyPr>
          <a:p>
            <a:pPr algn="ctr"/>
            <a:r>
              <a:rPr lang="zh-CN" altLang="en-US" sz="3200" b="1">
                <a:ln w="10160">
                  <a:solidFill>
                    <a:schemeClr val="accent5"/>
                  </a:solidFill>
                  <a:prstDash val="solid"/>
                </a:ln>
                <a:solidFill>
                  <a:srgbClr val="FFFFFF"/>
                </a:solidFill>
                <a:effectLst>
                  <a:glow rad="63500">
                    <a:schemeClr val="accent5">
                      <a:satMod val="175000"/>
                      <a:alpha val="40000"/>
                    </a:schemeClr>
                  </a:glow>
                  <a:outerShdw blurRad="38100" dist="22860" dir="5400000" algn="tl" rotWithShape="0">
                    <a:srgbClr val="000000">
                      <a:alpha val="30000"/>
                    </a:srgbClr>
                  </a:outerShdw>
                </a:effectLst>
              </a:rPr>
              <a:t>续写衔接手段与策略：</a:t>
            </a:r>
            <a:endParaRPr lang="zh-CN" altLang="en-US" sz="3200" b="1">
              <a:ln w="10160">
                <a:solidFill>
                  <a:schemeClr val="accent5"/>
                </a:solidFill>
                <a:prstDash val="solid"/>
              </a:ln>
              <a:solidFill>
                <a:srgbClr val="FFFFFF"/>
              </a:solidFill>
              <a:effectLst>
                <a:glow rad="63500">
                  <a:schemeClr val="accent5">
                    <a:satMod val="175000"/>
                    <a:alpha val="40000"/>
                  </a:schemeClr>
                </a:glow>
                <a:outerShdw blurRad="38100" dist="22860" dir="5400000" algn="tl" rotWithShape="0">
                  <a:srgbClr val="000000">
                    <a:alpha val="30000"/>
                  </a:srgbClr>
                </a:outerShdw>
              </a:effectLst>
            </a:endParaRPr>
          </a:p>
        </p:txBody>
      </p:sp>
      <p:pic>
        <p:nvPicPr>
          <p:cNvPr id="5124" name="图片 6" descr="logo横版 png"/>
          <p:cNvPicPr>
            <a:picLocks noChangeAspect="1"/>
          </p:cNvPicPr>
          <p:nvPr userDrawn="1"/>
        </p:nvPicPr>
        <p:blipFill>
          <a:blip r:embed="rId1"/>
          <a:stretch>
            <a:fillRect/>
          </a:stretch>
        </p:blipFill>
        <p:spPr>
          <a:xfrm>
            <a:off x="11477625" y="82550"/>
            <a:ext cx="608013" cy="642938"/>
          </a:xfrm>
          <a:prstGeom prst="rect">
            <a:avLst/>
          </a:prstGeom>
          <a:noFill/>
          <a:ln w="9525">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35" y="0"/>
            <a:ext cx="12192635" cy="6858635"/>
          </a:xfrm>
          <a:prstGeom prst="rect">
            <a:avLst/>
          </a:prstGeom>
          <a:solidFill>
            <a:srgbClr val="5C64F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nvSpPr>
        <p:spPr>
          <a:xfrm>
            <a:off x="231775" y="230505"/>
            <a:ext cx="11755120" cy="6433820"/>
          </a:xfrm>
          <a:prstGeom prst="roundRect">
            <a:avLst>
              <a:gd name="adj" fmla="val 1001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nvSpPr>
        <p:spPr>
          <a:xfrm>
            <a:off x="487680" y="303530"/>
            <a:ext cx="11499215" cy="6287770"/>
          </a:xfrm>
          <a:prstGeom prst="rect">
            <a:avLst/>
          </a:prstGeom>
        </p:spPr>
        <p:txBody>
          <a:bodyPr wrap="square">
            <a:spAutoFit/>
          </a:bodyPr>
          <a:p>
            <a:pPr marL="393065" indent="-393065" algn="just" defTabSz="266700">
              <a:lnSpc>
                <a:spcPct val="90000"/>
              </a:lnSpc>
              <a:spcBef>
                <a:spcPts val="0"/>
              </a:spcBef>
              <a:spcAft>
                <a:spcPts val="0"/>
              </a:spcAft>
            </a:pPr>
            <a:r>
              <a:rPr lang="en-US" altLang="zh-CN" sz="2800">
                <a:highlight>
                  <a:srgbClr val="FFFF00"/>
                </a:highlight>
                <a:latin typeface="Calibri" panose="020F0502020204030204"/>
                <a:ea typeface="方正楷体_GB2312" panose="02000000000000000000" charset="-122"/>
              </a:rPr>
              <a:t>③ </a:t>
            </a:r>
            <a:r>
              <a:rPr lang="zh-CN" altLang="en-US" sz="2800">
                <a:highlight>
                  <a:srgbClr val="FFFF00"/>
                </a:highlight>
                <a:latin typeface="方正楷体_GB2312" panose="02000000000000000000" charset="-122"/>
                <a:ea typeface="方正楷体_GB2312" panose="02000000000000000000" charset="-122"/>
              </a:rPr>
              <a:t>场景</a:t>
            </a:r>
            <a:r>
              <a:rPr lang="en-US" altLang="zh-CN" sz="2800">
                <a:highlight>
                  <a:srgbClr val="FFFF00"/>
                </a:highlight>
                <a:latin typeface="Calibri" panose="020F0502020204030204"/>
                <a:ea typeface="方正楷体_GB2312" panose="02000000000000000000" charset="-122"/>
              </a:rPr>
              <a:t>/</a:t>
            </a:r>
            <a:r>
              <a:rPr lang="zh-CN" altLang="en-US" sz="2800">
                <a:highlight>
                  <a:srgbClr val="FFFF00"/>
                </a:highlight>
                <a:latin typeface="方正楷体_GB2312" panose="02000000000000000000" charset="-122"/>
                <a:ea typeface="方正楷体_GB2312" panose="02000000000000000000" charset="-122"/>
              </a:rPr>
              <a:t>视角转换类衔接：用环境</a:t>
            </a:r>
            <a:r>
              <a:rPr lang="en-US" altLang="zh-CN" sz="2800">
                <a:highlight>
                  <a:srgbClr val="FFFF00"/>
                </a:highlight>
                <a:latin typeface="Calibri" panose="020F0502020204030204"/>
                <a:ea typeface="方正楷体_GB2312" panose="02000000000000000000" charset="-122"/>
              </a:rPr>
              <a:t>/</a:t>
            </a:r>
            <a:r>
              <a:rPr lang="zh-CN" altLang="en-US" sz="2800">
                <a:highlight>
                  <a:srgbClr val="FFFF00"/>
                </a:highlight>
                <a:latin typeface="方正楷体_GB2312" panose="02000000000000000000" charset="-122"/>
                <a:ea typeface="方正楷体_GB2312" panose="02000000000000000000" charset="-122"/>
              </a:rPr>
              <a:t>感官描写过渡场景，避免直白跳转：</a:t>
            </a:r>
            <a:endParaRPr lang="zh-CN" altLang="en-US" sz="2800">
              <a:highlight>
                <a:srgbClr val="FFFF00"/>
              </a:highlight>
              <a:latin typeface="方正楷体_GB2312" panose="02000000000000000000" charset="-122"/>
              <a:ea typeface="方正楷体_GB2312" panose="02000000000000000000" charset="-122"/>
            </a:endParaRPr>
          </a:p>
          <a:p>
            <a:pPr marL="266700" indent="-266700" algn="just" defTabSz="266700">
              <a:lnSpc>
                <a:spcPct val="90000"/>
              </a:lnSpc>
              <a:spcBef>
                <a:spcPts val="0"/>
              </a:spcBef>
              <a:spcAft>
                <a:spcPts val="0"/>
              </a:spcAft>
            </a:pPr>
            <a:r>
              <a:rPr lang="en-US" altLang="zh-CN" sz="2800">
                <a:latin typeface="Wingdings" panose="05000000000000000000"/>
                <a:ea typeface="宋体" panose="02010600030101010101" pitchFamily="2" charset="-122"/>
              </a:rPr>
              <a:t>Ø</a:t>
            </a:r>
            <a:r>
              <a:rPr lang="zh-CN" altLang="en-US" sz="2800">
                <a:latin typeface="方正楷体_GB2312" panose="02000000000000000000" charset="-122"/>
                <a:ea typeface="方正楷体_GB2312" panose="02000000000000000000" charset="-122"/>
              </a:rPr>
              <a:t>事情变得更糟了</a:t>
            </a:r>
            <a:r>
              <a:rPr lang="en-US" altLang="zh-CN" sz="2800">
                <a:latin typeface="Times New Roman" panose="02020603050405020304"/>
                <a:ea typeface="宋体" panose="02010600030101010101" pitchFamily="2" charset="-122"/>
              </a:rPr>
              <a:t>However, things</a:t>
            </a:r>
            <a:r>
              <a:rPr lang="en-US" altLang="zh-CN" sz="2800" b="1" u="sng">
                <a:solidFill>
                  <a:srgbClr val="FF0000"/>
                </a:solidFill>
                <a:latin typeface="Times New Roman" panose="02020603050405020304"/>
                <a:ea typeface="宋体" panose="02010600030101010101" pitchFamily="2" charset="-122"/>
              </a:rPr>
              <a:t> took a turn for the worse</a:t>
            </a:r>
            <a:r>
              <a:rPr lang="en-US" altLang="zh-CN" sz="2800">
                <a:latin typeface="Times New Roman" panose="02020603050405020304"/>
                <a:ea typeface="宋体" panose="02010600030101010101" pitchFamily="2" charset="-122"/>
              </a:rPr>
              <a:t>.</a:t>
            </a:r>
            <a:endParaRPr lang="en-US" altLang="zh-CN" sz="2800">
              <a:latin typeface="Times New Roman" panose="02020603050405020304"/>
              <a:ea typeface="宋体" panose="02010600030101010101" pitchFamily="2" charset="-122"/>
            </a:endParaRPr>
          </a:p>
          <a:p>
            <a:pPr marL="266700" indent="-266700" algn="just" defTabSz="266700">
              <a:lnSpc>
                <a:spcPct val="90000"/>
              </a:lnSpc>
              <a:spcBef>
                <a:spcPts val="0"/>
              </a:spcBef>
              <a:spcAft>
                <a:spcPts val="0"/>
              </a:spcAft>
            </a:pPr>
            <a:r>
              <a:rPr lang="en-US" altLang="zh-CN" sz="2800">
                <a:latin typeface="Wingdings" panose="05000000000000000000"/>
                <a:ea typeface="方正楷体_GB2312" panose="02000000000000000000" charset="-122"/>
              </a:rPr>
              <a:t>Ø</a:t>
            </a:r>
            <a:r>
              <a:rPr lang="zh-CN" altLang="en-US" sz="2800">
                <a:latin typeface="方正楷体_GB2312" panose="02000000000000000000" charset="-122"/>
                <a:ea typeface="方正楷体_GB2312" panose="02000000000000000000" charset="-122"/>
              </a:rPr>
              <a:t>奇迹般</a:t>
            </a:r>
            <a:r>
              <a:rPr lang="zh-CN" altLang="en-US" sz="2800">
                <a:latin typeface="Times New Roman" panose="02020603050405020304"/>
                <a:ea typeface="方正楷体_GB2312" panose="02000000000000000000" charset="-122"/>
              </a:rPr>
              <a:t>出现</a:t>
            </a:r>
            <a:r>
              <a:rPr lang="en-US" altLang="zh-CN" sz="2800">
                <a:latin typeface="Times New Roman" panose="02020603050405020304"/>
                <a:ea typeface="方正楷体_GB2312" panose="02000000000000000000" charset="-122"/>
              </a:rPr>
              <a:t> </a:t>
            </a:r>
            <a:r>
              <a:rPr lang="en-US" altLang="zh-CN" sz="2800" b="1" u="sng">
                <a:solidFill>
                  <a:srgbClr val="FF0000"/>
                </a:solidFill>
                <a:latin typeface="Times New Roman" panose="02020603050405020304"/>
                <a:ea typeface="方正楷体_GB2312" panose="02000000000000000000" charset="-122"/>
              </a:rPr>
              <a:t>As if by magic</a:t>
            </a:r>
            <a:r>
              <a:rPr lang="en-US" altLang="zh-CN" sz="2800">
                <a:latin typeface="Times New Roman" panose="02020603050405020304"/>
                <a:ea typeface="方正楷体_GB2312" panose="02000000000000000000" charset="-122"/>
              </a:rPr>
              <a:t>, he suddenly appeared</a:t>
            </a:r>
            <a:endParaRPr lang="en-US" altLang="zh-CN" sz="2800">
              <a:latin typeface="Times New Roman" panose="02020603050405020304"/>
              <a:ea typeface="方正楷体_GB2312" panose="02000000000000000000" charset="-122"/>
            </a:endParaRPr>
          </a:p>
          <a:p>
            <a:pPr marL="266700" indent="-266700" algn="just" defTabSz="266700">
              <a:lnSpc>
                <a:spcPct val="90000"/>
              </a:lnSpc>
              <a:spcBef>
                <a:spcPts val="0"/>
              </a:spcBef>
              <a:spcAft>
                <a:spcPts val="0"/>
              </a:spcAft>
            </a:pPr>
            <a:r>
              <a:rPr lang="en-US" altLang="zh-CN" sz="2800">
                <a:latin typeface="Wingdings" panose="05000000000000000000"/>
                <a:ea typeface="方正楷体_GB2312" panose="02000000000000000000" charset="-122"/>
              </a:rPr>
              <a:t>Ø</a:t>
            </a:r>
            <a:r>
              <a:rPr lang="zh-CN" altLang="en-US" sz="2800">
                <a:latin typeface="方正楷体_GB2312" panose="02000000000000000000" charset="-122"/>
                <a:ea typeface="方正楷体_GB2312" panose="02000000000000000000" charset="-122"/>
              </a:rPr>
              <a:t>察觉出异常</a:t>
            </a:r>
            <a:r>
              <a:rPr lang="en-US" altLang="zh-CN" sz="2800" b="1" u="sng">
                <a:solidFill>
                  <a:srgbClr val="FF0000"/>
                </a:solidFill>
                <a:latin typeface="Times New Roman" panose="02020603050405020304"/>
                <a:ea typeface="方正楷体_GB2312" panose="02000000000000000000" charset="-122"/>
              </a:rPr>
              <a:t> Detecting something unusual</a:t>
            </a:r>
            <a:r>
              <a:rPr lang="en-US" altLang="zh-CN" sz="2800">
                <a:latin typeface="Times New Roman" panose="02020603050405020304"/>
                <a:ea typeface="方正楷体_GB2312" panose="02000000000000000000" charset="-122"/>
              </a:rPr>
              <a:t>, </a:t>
            </a:r>
            <a:r>
              <a:rPr lang="en-US" altLang="zh-CN" sz="2800">
                <a:latin typeface="Times New Roman" panose="02020603050405020304"/>
                <a:ea typeface="Times New Roman" panose="02020603050405020304"/>
              </a:rPr>
              <a:t>I</a:t>
            </a:r>
            <a:r>
              <a:rPr lang="en-US" altLang="zh-CN" sz="2800">
                <a:latin typeface="Times New Roman" panose="02020603050405020304"/>
                <a:ea typeface="方正楷体_GB2312" panose="02000000000000000000" charset="-122"/>
              </a:rPr>
              <a:t>…</a:t>
            </a:r>
            <a:endParaRPr lang="en-US" altLang="zh-CN" sz="2800">
              <a:latin typeface="Times New Roman" panose="02020603050405020304"/>
              <a:ea typeface="方正楷体_GB2312" panose="02000000000000000000" charset="-122"/>
            </a:endParaRPr>
          </a:p>
          <a:p>
            <a:pPr marL="266700" indent="-266700" algn="just" defTabSz="266700">
              <a:lnSpc>
                <a:spcPct val="90000"/>
              </a:lnSpc>
              <a:spcBef>
                <a:spcPts val="0"/>
              </a:spcBef>
              <a:spcAft>
                <a:spcPts val="0"/>
              </a:spcAft>
            </a:pPr>
            <a:r>
              <a:rPr lang="en-US" altLang="zh-CN" sz="2800">
                <a:latin typeface="Wingdings" panose="05000000000000000000"/>
                <a:ea typeface="方正楷体_GB2312" panose="02000000000000000000" charset="-122"/>
              </a:rPr>
              <a:t>Ø</a:t>
            </a:r>
            <a:r>
              <a:rPr lang="zh-CN" altLang="en-US" sz="2800">
                <a:latin typeface="方正楷体_GB2312" panose="02000000000000000000" charset="-122"/>
                <a:ea typeface="方正楷体_GB2312" panose="02000000000000000000" charset="-122"/>
              </a:rPr>
              <a:t>突然安静下来</a:t>
            </a:r>
            <a:r>
              <a:rPr lang="en-US" altLang="zh-CN" sz="2800" b="1" u="sng">
                <a:solidFill>
                  <a:srgbClr val="FF0000"/>
                </a:solidFill>
                <a:latin typeface="Times New Roman" panose="02020603050405020304"/>
                <a:ea typeface="方正楷体_GB2312" panose="02000000000000000000" charset="-122"/>
              </a:rPr>
              <a:t>Total silence descending for a moment</a:t>
            </a:r>
            <a:r>
              <a:rPr lang="en-US" altLang="zh-CN" sz="2800">
                <a:latin typeface="Times New Roman" panose="02020603050405020304"/>
                <a:ea typeface="方正楷体_GB2312" panose="02000000000000000000" charset="-122"/>
              </a:rPr>
              <a:t>,</a:t>
            </a:r>
            <a:endParaRPr lang="en-US" altLang="zh-CN" sz="2800">
              <a:latin typeface="Times New Roman" panose="02020603050405020304"/>
              <a:ea typeface="方正楷体_GB2312" panose="02000000000000000000" charset="-122"/>
            </a:endParaRPr>
          </a:p>
          <a:p>
            <a:pPr marL="266700" indent="-266700" algn="just" defTabSz="266700">
              <a:lnSpc>
                <a:spcPct val="90000"/>
              </a:lnSpc>
              <a:spcBef>
                <a:spcPts val="0"/>
              </a:spcBef>
              <a:spcAft>
                <a:spcPts val="0"/>
              </a:spcAft>
            </a:pPr>
            <a:r>
              <a:rPr lang="en-US" altLang="zh-CN" sz="2800">
                <a:latin typeface="Wingdings" panose="05000000000000000000"/>
                <a:ea typeface="方正楷体_GB2312" panose="02000000000000000000" charset="-122"/>
              </a:rPr>
              <a:t>Ø</a:t>
            </a:r>
            <a:r>
              <a:rPr lang="zh-CN" altLang="en-US" sz="2800">
                <a:latin typeface="方正楷体_GB2312" panose="02000000000000000000" charset="-122"/>
                <a:ea typeface="方正楷体_GB2312" panose="02000000000000000000" charset="-122"/>
              </a:rPr>
              <a:t>如释重负</a:t>
            </a:r>
            <a:r>
              <a:rPr lang="en-US" altLang="zh-CN" sz="2800" b="1" u="sng">
                <a:solidFill>
                  <a:srgbClr val="FF0000"/>
                </a:solidFill>
                <a:latin typeface="Times New Roman" panose="02020603050405020304"/>
                <a:ea typeface="方正楷体_GB2312" panose="02000000000000000000" charset="-122"/>
              </a:rPr>
              <a:t>With a heavy load taken off his mind,</a:t>
            </a:r>
            <a:r>
              <a:rPr lang="en-US" altLang="zh-CN" sz="2800">
                <a:latin typeface="Times New Roman" panose="02020603050405020304"/>
                <a:ea typeface="方正楷体_GB2312" panose="02000000000000000000" charset="-122"/>
              </a:rPr>
              <a:t> …</a:t>
            </a:r>
            <a:endParaRPr lang="en-US" altLang="zh-CN" sz="2800">
              <a:latin typeface="Times New Roman" panose="02020603050405020304"/>
              <a:ea typeface="方正楷体_GB2312" panose="02000000000000000000" charset="-122"/>
            </a:endParaRPr>
          </a:p>
          <a:p>
            <a:pPr marL="266700" indent="-266700" algn="just" defTabSz="266700">
              <a:lnSpc>
                <a:spcPct val="90000"/>
              </a:lnSpc>
              <a:spcBef>
                <a:spcPts val="0"/>
              </a:spcBef>
              <a:spcAft>
                <a:spcPts val="0"/>
              </a:spcAft>
            </a:pPr>
            <a:r>
              <a:rPr lang="en-US" altLang="zh-CN" sz="2800">
                <a:latin typeface="Wingdings" panose="05000000000000000000"/>
                <a:ea typeface="方正楷体_GB2312" panose="02000000000000000000" charset="-122"/>
              </a:rPr>
              <a:t>Ø</a:t>
            </a:r>
            <a:r>
              <a:rPr lang="zh-CN" altLang="en-US" sz="2800">
                <a:latin typeface="方正楷体_GB2312" panose="02000000000000000000" charset="-122"/>
                <a:ea typeface="方正楷体_GB2312" panose="02000000000000000000" charset="-122"/>
              </a:rPr>
              <a:t>想到此</a:t>
            </a:r>
            <a:r>
              <a:rPr lang="en-US" altLang="zh-CN" sz="2800" b="1" u="sng">
                <a:solidFill>
                  <a:srgbClr val="FF0000"/>
                </a:solidFill>
                <a:latin typeface="Times New Roman" panose="02020603050405020304"/>
                <a:ea typeface="方正楷体_GB2312" panose="02000000000000000000" charset="-122"/>
              </a:rPr>
              <a:t>At the thought of this</a:t>
            </a:r>
            <a:r>
              <a:rPr lang="en-US" altLang="zh-CN" sz="2800">
                <a:latin typeface="Times New Roman" panose="02020603050405020304"/>
                <a:ea typeface="方正楷体_GB2312" panose="02000000000000000000" charset="-122"/>
              </a:rPr>
              <a:t>…</a:t>
            </a:r>
            <a:endParaRPr lang="en-US" altLang="zh-CN" sz="2800">
              <a:latin typeface="Times New Roman" panose="02020603050405020304"/>
              <a:ea typeface="方正楷体_GB2312" panose="02000000000000000000" charset="-122"/>
            </a:endParaRPr>
          </a:p>
          <a:p>
            <a:pPr marL="266700" indent="-266700" algn="just" defTabSz="266700">
              <a:lnSpc>
                <a:spcPct val="90000"/>
              </a:lnSpc>
              <a:spcBef>
                <a:spcPts val="0"/>
              </a:spcBef>
              <a:spcAft>
                <a:spcPts val="0"/>
              </a:spcAft>
            </a:pPr>
            <a:r>
              <a:rPr lang="en-US" altLang="zh-CN" sz="2800">
                <a:latin typeface="Wingdings" panose="05000000000000000000"/>
                <a:ea typeface="方正楷体_GB2312" panose="02000000000000000000" charset="-122"/>
              </a:rPr>
              <a:t>Ø</a:t>
            </a:r>
            <a:r>
              <a:rPr lang="zh-CN" altLang="en-US" sz="2800">
                <a:latin typeface="方正楷体_GB2312" panose="02000000000000000000" charset="-122"/>
                <a:ea typeface="方正楷体_GB2312" panose="02000000000000000000" charset="-122"/>
              </a:rPr>
              <a:t>在一种莫名的力量的驱使之下</a:t>
            </a:r>
            <a:r>
              <a:rPr lang="en-US" altLang="zh-CN" sz="2800" b="1" u="sng">
                <a:solidFill>
                  <a:srgbClr val="FF0000"/>
                </a:solidFill>
                <a:latin typeface="Times New Roman" panose="02020603050405020304"/>
                <a:ea typeface="方正楷体_GB2312" panose="02000000000000000000" charset="-122"/>
              </a:rPr>
              <a:t>Driven by a force from nowhere</a:t>
            </a:r>
            <a:endParaRPr lang="en-US" altLang="zh-CN" sz="2800" b="1" u="sng">
              <a:solidFill>
                <a:srgbClr val="FF0000"/>
              </a:solidFill>
              <a:latin typeface="Times New Roman" panose="02020603050405020304"/>
              <a:ea typeface="方正楷体_GB2312" panose="02000000000000000000" charset="-122"/>
            </a:endParaRPr>
          </a:p>
          <a:p>
            <a:pPr marL="266700" indent="-266700" algn="just" defTabSz="266700">
              <a:lnSpc>
                <a:spcPct val="90000"/>
              </a:lnSpc>
              <a:spcBef>
                <a:spcPts val="0"/>
              </a:spcBef>
              <a:spcAft>
                <a:spcPts val="0"/>
              </a:spcAft>
            </a:pPr>
            <a:r>
              <a:rPr lang="en-US" altLang="zh-CN" sz="2800">
                <a:latin typeface="Wingdings" panose="05000000000000000000"/>
                <a:ea typeface="方正楷体_GB2312" panose="02000000000000000000" charset="-122"/>
              </a:rPr>
              <a:t>Ø</a:t>
            </a:r>
            <a:r>
              <a:rPr lang="zh-CN" altLang="en-US" sz="2800">
                <a:latin typeface="方正楷体_GB2312" panose="02000000000000000000" charset="-122"/>
                <a:ea typeface="方正楷体_GB2312" panose="02000000000000000000" charset="-122"/>
              </a:rPr>
              <a:t>在他父亲的坚持下</a:t>
            </a:r>
            <a:r>
              <a:rPr lang="en-US" altLang="zh-CN" sz="2800" b="1" u="sng">
                <a:solidFill>
                  <a:srgbClr val="FF0000"/>
                </a:solidFill>
                <a:latin typeface="Times New Roman" panose="02020603050405020304"/>
                <a:ea typeface="方正楷体_GB2312" panose="02000000000000000000" charset="-122"/>
              </a:rPr>
              <a:t>At her father’s insistence</a:t>
            </a:r>
            <a:r>
              <a:rPr lang="en-US" altLang="zh-CN" sz="2800">
                <a:latin typeface="Times New Roman" panose="02020603050405020304"/>
                <a:ea typeface="方正楷体_GB2312" panose="02000000000000000000" charset="-122"/>
              </a:rPr>
              <a:t>, …</a:t>
            </a:r>
            <a:endParaRPr lang="en-US" altLang="zh-CN" sz="2800">
              <a:latin typeface="Times New Roman" panose="02020603050405020304"/>
              <a:ea typeface="方正楷体_GB2312" panose="02000000000000000000" charset="-122"/>
            </a:endParaRPr>
          </a:p>
          <a:p>
            <a:pPr marL="266700" indent="-266700" algn="just" defTabSz="266700">
              <a:lnSpc>
                <a:spcPct val="90000"/>
              </a:lnSpc>
              <a:spcBef>
                <a:spcPts val="0"/>
              </a:spcBef>
              <a:spcAft>
                <a:spcPts val="0"/>
              </a:spcAft>
            </a:pPr>
            <a:r>
              <a:rPr lang="en-US" altLang="zh-CN" sz="2800">
                <a:latin typeface="Wingdings" panose="05000000000000000000"/>
                <a:ea typeface="方正楷体_GB2312" panose="02000000000000000000" charset="-122"/>
              </a:rPr>
              <a:t>Ø</a:t>
            </a:r>
            <a:r>
              <a:rPr lang="zh-CN" altLang="en-US" sz="2800">
                <a:latin typeface="方正楷体_GB2312" panose="02000000000000000000" charset="-122"/>
                <a:ea typeface="方正楷体_GB2312" panose="02000000000000000000" charset="-122"/>
              </a:rPr>
              <a:t>突然，身后一个声音让我驻足。</a:t>
            </a:r>
            <a:r>
              <a:rPr lang="en-US" altLang="zh-CN" sz="2800" b="1" u="sng">
                <a:solidFill>
                  <a:srgbClr val="FF0000"/>
                </a:solidFill>
                <a:latin typeface="Times New Roman" panose="02020603050405020304"/>
                <a:ea typeface="方正楷体_GB2312" panose="02000000000000000000" charset="-122"/>
              </a:rPr>
              <a:t>Suddenly, a voice behind me</a:t>
            </a:r>
            <a:r>
              <a:rPr lang="en-US" altLang="zh-CN" sz="2800">
                <a:latin typeface="Times New Roman" panose="02020603050405020304"/>
                <a:ea typeface="方正楷体_GB2312" panose="02000000000000000000" charset="-122"/>
              </a:rPr>
              <a:t> stopped me in my tracks.</a:t>
            </a:r>
            <a:endParaRPr lang="en-US" altLang="zh-CN" sz="2800">
              <a:latin typeface="Times New Roman" panose="02020603050405020304"/>
              <a:ea typeface="方正楷体_GB2312" panose="02000000000000000000" charset="-122"/>
            </a:endParaRPr>
          </a:p>
          <a:p>
            <a:pPr marL="266700" indent="-266700" algn="just" defTabSz="266700">
              <a:lnSpc>
                <a:spcPct val="90000"/>
              </a:lnSpc>
              <a:spcBef>
                <a:spcPts val="0"/>
              </a:spcBef>
              <a:spcAft>
                <a:spcPts val="0"/>
              </a:spcAft>
            </a:pPr>
            <a:r>
              <a:rPr lang="en-US" altLang="zh-CN" sz="2800">
                <a:latin typeface="Wingdings" panose="05000000000000000000"/>
                <a:ea typeface="方正楷体_GB2312" panose="02000000000000000000" charset="-122"/>
              </a:rPr>
              <a:t>Ø</a:t>
            </a:r>
            <a:r>
              <a:rPr lang="zh-CN" altLang="en-US" sz="2800">
                <a:latin typeface="方正楷体_GB2312" panose="02000000000000000000" charset="-122"/>
                <a:ea typeface="方正楷体_GB2312" panose="02000000000000000000" charset="-122"/>
              </a:rPr>
              <a:t>出乎意料的是</a:t>
            </a:r>
            <a:r>
              <a:rPr lang="en-US" altLang="zh-CN" sz="2800" b="1" u="sng">
                <a:solidFill>
                  <a:srgbClr val="FF0000"/>
                </a:solidFill>
                <a:latin typeface="Times New Roman" panose="02020603050405020304"/>
                <a:ea typeface="方正楷体_GB2312" panose="02000000000000000000" charset="-122"/>
              </a:rPr>
              <a:t>Unexpectedly</a:t>
            </a:r>
            <a:r>
              <a:rPr lang="en-US" altLang="zh-CN" sz="2800" b="1" u="sng">
                <a:solidFill>
                  <a:srgbClr val="FF0000"/>
                </a:solidFill>
                <a:latin typeface="Times New Roman" panose="02020603050405020304"/>
                <a:ea typeface="Times New Roman" panose="02020603050405020304"/>
              </a:rPr>
              <a:t>/Out of my expectation</a:t>
            </a:r>
            <a:r>
              <a:rPr lang="en-US" altLang="zh-CN" sz="2800" b="1" u="sng">
                <a:solidFill>
                  <a:srgbClr val="FF0000"/>
                </a:solidFill>
                <a:latin typeface="Times New Roman" panose="02020603050405020304"/>
                <a:ea typeface="方正楷体_GB2312" panose="02000000000000000000" charset="-122"/>
              </a:rPr>
              <a:t>, </a:t>
            </a:r>
            <a:r>
              <a:rPr lang="en-US" altLang="zh-CN" sz="2800">
                <a:latin typeface="Times New Roman" panose="02020603050405020304"/>
                <a:ea typeface="方正楷体_GB2312" panose="02000000000000000000" charset="-122"/>
              </a:rPr>
              <a:t>the door creaked open on its own.</a:t>
            </a:r>
            <a:endParaRPr lang="en-US" altLang="zh-CN" sz="2800">
              <a:latin typeface="Times New Roman" panose="02020603050405020304"/>
              <a:ea typeface="方正楷体_GB2312" panose="02000000000000000000" charset="-122"/>
            </a:endParaRPr>
          </a:p>
          <a:p>
            <a:pPr marL="266700" indent="-266700" algn="just" defTabSz="266700">
              <a:lnSpc>
                <a:spcPct val="90000"/>
              </a:lnSpc>
              <a:spcBef>
                <a:spcPts val="0"/>
              </a:spcBef>
              <a:spcAft>
                <a:spcPts val="0"/>
              </a:spcAft>
            </a:pPr>
            <a:r>
              <a:rPr lang="en-US" altLang="zh-CN" sz="2800">
                <a:latin typeface="Wingdings" panose="05000000000000000000"/>
                <a:ea typeface="方正楷体_GB2312" panose="02000000000000000000" charset="-122"/>
              </a:rPr>
              <a:t>Ø</a:t>
            </a:r>
            <a:r>
              <a:rPr lang="zh-CN" altLang="en-US" sz="2800">
                <a:latin typeface="方正楷体_GB2312" panose="02000000000000000000" charset="-122"/>
                <a:ea typeface="方正楷体_GB2312" panose="02000000000000000000" charset="-122"/>
              </a:rPr>
              <a:t>正当我要离开时</a:t>
            </a:r>
            <a:r>
              <a:rPr lang="en-US" altLang="zh-CN" sz="2800">
                <a:latin typeface="Times New Roman" panose="02020603050405020304"/>
                <a:ea typeface="方正楷体_GB2312" panose="02000000000000000000" charset="-122"/>
              </a:rPr>
              <a:t>But</a:t>
            </a:r>
            <a:r>
              <a:rPr lang="en-US" altLang="zh-CN" sz="2800" b="1" u="sng">
                <a:solidFill>
                  <a:srgbClr val="FF0000"/>
                </a:solidFill>
                <a:latin typeface="Times New Roman" panose="02020603050405020304"/>
                <a:ea typeface="方正楷体_GB2312" panose="02000000000000000000" charset="-122"/>
              </a:rPr>
              <a:t> just as I was about to leave, </a:t>
            </a:r>
            <a:r>
              <a:rPr lang="en-US" altLang="zh-CN" sz="2800">
                <a:latin typeface="Times New Roman" panose="02020603050405020304"/>
                <a:ea typeface="方正楷体_GB2312" panose="02000000000000000000" charset="-122"/>
              </a:rPr>
              <a:t>something caught my eye.</a:t>
            </a:r>
            <a:endParaRPr lang="en-US" altLang="zh-CN" sz="2800">
              <a:latin typeface="Times New Roman" panose="02020603050405020304"/>
              <a:ea typeface="方正楷体_GB2312" panose="02000000000000000000" charset="-122"/>
            </a:endParaRPr>
          </a:p>
          <a:p>
            <a:pPr marL="266700" indent="-266700" algn="just" defTabSz="266700">
              <a:lnSpc>
                <a:spcPct val="90000"/>
              </a:lnSpc>
              <a:spcBef>
                <a:spcPts val="0"/>
              </a:spcBef>
              <a:spcAft>
                <a:spcPts val="0"/>
              </a:spcAft>
            </a:pPr>
            <a:r>
              <a:rPr lang="en-US" altLang="zh-CN" sz="2800">
                <a:latin typeface="Wingdings" panose="05000000000000000000"/>
                <a:ea typeface="方正楷体_GB2312" panose="02000000000000000000" charset="-122"/>
              </a:rPr>
              <a:t>Ø</a:t>
            </a:r>
            <a:r>
              <a:rPr lang="zh-CN" altLang="en-US" sz="2800">
                <a:latin typeface="方正楷体_GB2312" panose="02000000000000000000" charset="-122"/>
                <a:ea typeface="方正楷体_GB2312" panose="02000000000000000000" charset="-122"/>
              </a:rPr>
              <a:t>他的目光一落到</a:t>
            </a:r>
            <a:r>
              <a:rPr lang="en-US" altLang="zh-CN" sz="2800">
                <a:latin typeface="Times New Roman" panose="02020603050405020304"/>
                <a:ea typeface="方正楷体_GB2312" panose="02000000000000000000" charset="-122"/>
              </a:rPr>
              <a:t>……</a:t>
            </a:r>
            <a:r>
              <a:rPr lang="en-US" altLang="zh-CN" sz="2800" b="1" u="sng">
                <a:solidFill>
                  <a:srgbClr val="FF0000"/>
                </a:solidFill>
                <a:latin typeface="Times New Roman" panose="02020603050405020304"/>
                <a:ea typeface="方正楷体_GB2312" panose="02000000000000000000" charset="-122"/>
              </a:rPr>
              <a:t>The moment his gaze fell on</a:t>
            </a:r>
            <a:r>
              <a:rPr lang="en-US" altLang="zh-CN" sz="2800">
                <a:latin typeface="Times New Roman" panose="02020603050405020304"/>
                <a:ea typeface="方正楷体_GB2312" panose="02000000000000000000" charset="-122"/>
              </a:rPr>
              <a:t>…</a:t>
            </a:r>
            <a:endParaRPr lang="en-US" altLang="zh-CN" sz="2800">
              <a:latin typeface="Times New Roman" panose="02020603050405020304"/>
              <a:ea typeface="方正楷体_GB2312" panose="02000000000000000000" charset="-122"/>
            </a:endParaRPr>
          </a:p>
          <a:p>
            <a:pPr marL="266700" indent="-266700" algn="just" defTabSz="266700">
              <a:lnSpc>
                <a:spcPct val="90000"/>
              </a:lnSpc>
              <a:spcBef>
                <a:spcPts val="0"/>
              </a:spcBef>
              <a:spcAft>
                <a:spcPts val="0"/>
              </a:spcAft>
            </a:pPr>
            <a:r>
              <a:rPr lang="en-US" altLang="zh-CN" sz="2800">
                <a:latin typeface="Wingdings" panose="05000000000000000000"/>
                <a:ea typeface="方正楷体_GB2312" panose="02000000000000000000" charset="-122"/>
              </a:rPr>
              <a:t>Ø</a:t>
            </a:r>
            <a:r>
              <a:rPr lang="zh-CN" altLang="en-US" sz="2800">
                <a:latin typeface="方正楷体_GB2312" panose="02000000000000000000" charset="-122"/>
                <a:ea typeface="方正楷体_GB2312" panose="02000000000000000000" charset="-122"/>
              </a:rPr>
              <a:t>映入眼帘的是</a:t>
            </a:r>
            <a:r>
              <a:rPr lang="en-US" altLang="zh-CN" sz="2800">
                <a:latin typeface="Times New Roman" panose="02020603050405020304"/>
                <a:ea typeface="方正楷体_GB2312" panose="02000000000000000000" charset="-122"/>
              </a:rPr>
              <a:t>……</a:t>
            </a:r>
            <a:r>
              <a:rPr lang="en-US" altLang="zh-CN" sz="2800" b="1" u="sng">
                <a:solidFill>
                  <a:srgbClr val="FF0000"/>
                </a:solidFill>
                <a:latin typeface="Times New Roman" panose="02020603050405020304"/>
                <a:ea typeface="Times New Roman" panose="02020603050405020304"/>
              </a:rPr>
              <a:t>What came</a:t>
            </a:r>
            <a:r>
              <a:rPr lang="en-US" altLang="zh-CN" sz="2800" b="1" u="sng">
                <a:solidFill>
                  <a:srgbClr val="FF0000"/>
                </a:solidFill>
                <a:latin typeface="Times New Roman" panose="02020603050405020304"/>
                <a:ea typeface="方正楷体_GB2312" panose="02000000000000000000" charset="-122"/>
              </a:rPr>
              <a:t> into view </a:t>
            </a:r>
            <a:r>
              <a:rPr lang="en-US" altLang="zh-CN" sz="2800" b="1" u="sng">
                <a:solidFill>
                  <a:srgbClr val="FF0000"/>
                </a:solidFill>
                <a:latin typeface="Times New Roman" panose="02020603050405020304"/>
                <a:ea typeface="Times New Roman" panose="02020603050405020304"/>
              </a:rPr>
              <a:t>was</a:t>
            </a:r>
            <a:r>
              <a:rPr lang="en-US" altLang="zh-CN" sz="2800">
                <a:latin typeface="Times New Roman" panose="02020603050405020304"/>
                <a:ea typeface="方正楷体_GB2312" panose="02000000000000000000" charset="-122"/>
              </a:rPr>
              <a:t>…</a:t>
            </a:r>
            <a:endParaRPr lang="en-US" altLang="zh-CN" sz="2800">
              <a:latin typeface="Times New Roman" panose="02020603050405020304"/>
              <a:ea typeface="方正楷体_GB2312" panose="02000000000000000000" charset="-122"/>
            </a:endParaRPr>
          </a:p>
        </p:txBody>
      </p:sp>
      <p:sp>
        <p:nvSpPr>
          <p:cNvPr id="6" name="矩形 5"/>
          <p:cNvSpPr/>
          <p:nvPr/>
        </p:nvSpPr>
        <p:spPr>
          <a:xfrm>
            <a:off x="7516495" y="6201410"/>
            <a:ext cx="4787265" cy="583565"/>
          </a:xfrm>
          <a:prstGeom prst="rect">
            <a:avLst/>
          </a:prstGeom>
          <a:noFill/>
          <a:ln>
            <a:noFill/>
          </a:ln>
        </p:spPr>
        <p:txBody>
          <a:bodyPr wrap="square" rtlCol="0" anchor="t">
            <a:spAutoFit/>
          </a:bodyPr>
          <a:p>
            <a:pPr algn="ctr"/>
            <a:r>
              <a:rPr lang="zh-CN" altLang="en-US" sz="3200" b="1">
                <a:ln w="10160">
                  <a:solidFill>
                    <a:schemeClr val="accent5"/>
                  </a:solidFill>
                  <a:prstDash val="solid"/>
                </a:ln>
                <a:solidFill>
                  <a:srgbClr val="FFFFFF"/>
                </a:solidFill>
                <a:effectLst>
                  <a:glow rad="63500">
                    <a:schemeClr val="accent5">
                      <a:satMod val="175000"/>
                      <a:alpha val="40000"/>
                    </a:schemeClr>
                  </a:glow>
                  <a:outerShdw blurRad="38100" dist="22860" dir="5400000" algn="tl" rotWithShape="0">
                    <a:srgbClr val="000000">
                      <a:alpha val="30000"/>
                    </a:srgbClr>
                  </a:outerShdw>
                </a:effectLst>
              </a:rPr>
              <a:t>续写衔接手段与策略：</a:t>
            </a:r>
            <a:endParaRPr lang="zh-CN" altLang="en-US" sz="3200" b="1">
              <a:ln w="10160">
                <a:solidFill>
                  <a:schemeClr val="accent5"/>
                </a:solidFill>
                <a:prstDash val="solid"/>
              </a:ln>
              <a:solidFill>
                <a:srgbClr val="FFFFFF"/>
              </a:solidFill>
              <a:effectLst>
                <a:glow rad="63500">
                  <a:schemeClr val="accent5">
                    <a:satMod val="175000"/>
                    <a:alpha val="40000"/>
                  </a:schemeClr>
                </a:glow>
                <a:outerShdw blurRad="38100" dist="22860" dir="5400000" algn="tl" rotWithShape="0">
                  <a:srgbClr val="000000">
                    <a:alpha val="30000"/>
                  </a:srgbClr>
                </a:outerShdw>
              </a:effectLst>
            </a:endParaRPr>
          </a:p>
        </p:txBody>
      </p:sp>
      <p:pic>
        <p:nvPicPr>
          <p:cNvPr id="5124" name="图片 6" descr="logo横版 png"/>
          <p:cNvPicPr>
            <a:picLocks noChangeAspect="1"/>
          </p:cNvPicPr>
          <p:nvPr userDrawn="1"/>
        </p:nvPicPr>
        <p:blipFill>
          <a:blip r:embed="rId1"/>
          <a:stretch>
            <a:fillRect/>
          </a:stretch>
        </p:blipFill>
        <p:spPr>
          <a:xfrm>
            <a:off x="11477625" y="82550"/>
            <a:ext cx="608013" cy="642938"/>
          </a:xfrm>
          <a:prstGeom prst="rect">
            <a:avLst/>
          </a:prstGeom>
          <a:noFill/>
          <a:ln w="9525">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35" y="0"/>
            <a:ext cx="12192635" cy="6858635"/>
          </a:xfrm>
          <a:prstGeom prst="rect">
            <a:avLst/>
          </a:prstGeom>
          <a:solidFill>
            <a:srgbClr val="5C64F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nvSpPr>
        <p:spPr>
          <a:xfrm>
            <a:off x="231775" y="230505"/>
            <a:ext cx="11755120" cy="6433820"/>
          </a:xfrm>
          <a:prstGeom prst="roundRect">
            <a:avLst>
              <a:gd name="adj" fmla="val 1001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nvSpPr>
        <p:spPr>
          <a:xfrm>
            <a:off x="756920" y="544195"/>
            <a:ext cx="5080000" cy="283210"/>
          </a:xfrm>
          <a:prstGeom prst="rect">
            <a:avLst/>
          </a:prstGeom>
        </p:spPr>
        <p:txBody>
          <a:bodyPr>
            <a:spAutoFit/>
          </a:bodyPr>
          <a:p>
            <a:pPr marL="0" indent="0" algn="just" defTabSz="266700">
              <a:lnSpc>
                <a:spcPts val="1500"/>
              </a:lnSpc>
              <a:spcBef>
                <a:spcPct val="0"/>
              </a:spcBef>
              <a:spcAft>
                <a:spcPct val="0"/>
              </a:spcAft>
            </a:pPr>
            <a:r>
              <a:rPr lang="en-US" altLang="zh-CN" sz="2800" b="1">
                <a:effectLst>
                  <a:glow rad="139700">
                    <a:schemeClr val="accent5">
                      <a:satMod val="175000"/>
                      <a:alpha val="40000"/>
                    </a:schemeClr>
                  </a:glow>
                </a:effectLst>
                <a:latin typeface="Times New Roman" panose="02020603050405020304"/>
                <a:ea typeface="Times New Roman" panose="02020603050405020304"/>
              </a:rPr>
              <a:t>3.</a:t>
            </a:r>
            <a:r>
              <a:rPr lang="zh-CN" altLang="en-US" sz="2800" b="1">
                <a:effectLst>
                  <a:glow rad="139700">
                    <a:schemeClr val="accent5">
                      <a:satMod val="175000"/>
                      <a:alpha val="40000"/>
                    </a:schemeClr>
                  </a:glow>
                </a:effectLst>
                <a:latin typeface="Times New Roman" panose="02020603050405020304"/>
                <a:ea typeface="方正楷体_GB2312" panose="02000000000000000000" charset="-122"/>
              </a:rPr>
              <a:t>背多分（如何考前梳理</a:t>
            </a:r>
            <a:r>
              <a:rPr lang="en-US" altLang="zh-CN" sz="2800" b="1">
                <a:effectLst>
                  <a:glow rad="139700">
                    <a:schemeClr val="accent5">
                      <a:satMod val="175000"/>
                      <a:alpha val="40000"/>
                    </a:schemeClr>
                  </a:glow>
                </a:effectLst>
                <a:latin typeface="Times New Roman" panose="02020603050405020304"/>
                <a:ea typeface="Times New Roman" panose="02020603050405020304"/>
              </a:rPr>
              <a:t>/</a:t>
            </a:r>
            <a:r>
              <a:rPr lang="zh-CN" altLang="en-US" sz="2800" b="1">
                <a:effectLst>
                  <a:glow rad="139700">
                    <a:schemeClr val="accent5">
                      <a:satMod val="175000"/>
                      <a:alpha val="40000"/>
                    </a:schemeClr>
                  </a:glow>
                </a:effectLst>
                <a:latin typeface="Times New Roman" panose="02020603050405020304"/>
                <a:ea typeface="方正楷体_GB2312" panose="02000000000000000000" charset="-122"/>
              </a:rPr>
              <a:t>速刷）</a:t>
            </a:r>
            <a:endParaRPr lang="zh-CN" altLang="en-US" sz="2800" b="1">
              <a:effectLst>
                <a:glow rad="139700">
                  <a:schemeClr val="accent5">
                    <a:satMod val="175000"/>
                    <a:alpha val="40000"/>
                  </a:schemeClr>
                </a:glow>
              </a:effectLst>
              <a:latin typeface="Times New Roman" panose="02020603050405020304"/>
              <a:ea typeface="方正楷体_GB2312" panose="02000000000000000000" charset="-122"/>
            </a:endParaRPr>
          </a:p>
        </p:txBody>
      </p:sp>
      <p:graphicFrame>
        <p:nvGraphicFramePr>
          <p:cNvPr id="5" name="表格 4"/>
          <p:cNvGraphicFramePr/>
          <p:nvPr/>
        </p:nvGraphicFramePr>
        <p:xfrm>
          <a:off x="393065" y="827405"/>
          <a:ext cx="11593830" cy="5524500"/>
        </p:xfrm>
        <a:graphic>
          <a:graphicData uri="http://schemas.openxmlformats.org/drawingml/2006/table">
            <a:tbl>
              <a:tblPr/>
              <a:tblGrid>
                <a:gridCol w="1307465"/>
                <a:gridCol w="1328420"/>
                <a:gridCol w="8957945"/>
              </a:tblGrid>
              <a:tr h="213360">
                <a:tc>
                  <a:txBody>
                    <a:bodyPr/>
                    <a:p>
                      <a:pPr marL="0" indent="0" algn="just">
                        <a:lnSpc>
                          <a:spcPct val="100000"/>
                        </a:lnSpc>
                        <a:spcBef>
                          <a:spcPct val="0"/>
                        </a:spcBef>
                        <a:spcAft>
                          <a:spcPct val="0"/>
                        </a:spcAft>
                      </a:pPr>
                      <a:r>
                        <a:rPr lang="zh-CN" sz="1400">
                          <a:latin typeface="Times New Roman" panose="02020603050405020304"/>
                          <a:ea typeface="方正楷体_GB2312" panose="02000000000000000000" charset="-122"/>
                        </a:rPr>
                        <a:t>话题分类</a:t>
                      </a:r>
                      <a:endParaRPr lang="zh-CN" sz="1400">
                        <a:latin typeface="Times New Roman" panose="02020603050405020304"/>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9DBDF"/>
                    </a:solidFill>
                  </a:tcPr>
                </a:tc>
                <a:tc>
                  <a:txBody>
                    <a:bodyPr/>
                    <a:p>
                      <a:pPr marL="0" indent="133350" algn="just">
                        <a:lnSpc>
                          <a:spcPct val="100000"/>
                        </a:lnSpc>
                        <a:spcBef>
                          <a:spcPct val="0"/>
                        </a:spcBef>
                        <a:spcAft>
                          <a:spcPct val="0"/>
                        </a:spcAft>
                      </a:pPr>
                      <a:r>
                        <a:rPr lang="zh-CN" sz="1400">
                          <a:latin typeface="Times New Roman" panose="02020603050405020304"/>
                          <a:ea typeface="方正楷体_GB2312" panose="02000000000000000000" charset="-122"/>
                        </a:rPr>
                        <a:t>续写主题</a:t>
                      </a:r>
                      <a:endParaRPr lang="zh-CN" sz="1400">
                        <a:latin typeface="Times New Roman" panose="02020603050405020304"/>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9DBDF"/>
                    </a:solidFill>
                  </a:tcPr>
                </a:tc>
                <a:tc>
                  <a:txBody>
                    <a:bodyPr/>
                    <a:p>
                      <a:pPr marL="0" indent="1200150" algn="just">
                        <a:lnSpc>
                          <a:spcPct val="100000"/>
                        </a:lnSpc>
                        <a:spcBef>
                          <a:spcPct val="0"/>
                        </a:spcBef>
                        <a:spcAft>
                          <a:spcPct val="0"/>
                        </a:spcAft>
                      </a:pPr>
                      <a:r>
                        <a:rPr lang="zh-CN" sz="1400">
                          <a:latin typeface="Times New Roman" panose="02020603050405020304"/>
                          <a:ea typeface="方正楷体_GB2312" panose="02000000000000000000" charset="-122"/>
                        </a:rPr>
                        <a:t>语料</a:t>
                      </a:r>
                      <a:endParaRPr lang="zh-CN" sz="1400">
                        <a:latin typeface="Times New Roman" panose="02020603050405020304"/>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9DBDF"/>
                    </a:solidFill>
                  </a:tcPr>
                </a:tc>
              </a:tr>
              <a:tr h="5311140">
                <a:tc>
                  <a:txBody>
                    <a:bodyPr/>
                    <a:p>
                      <a:pPr marL="0" indent="0" algn="just">
                        <a:lnSpc>
                          <a:spcPct val="100000"/>
                        </a:lnSpc>
                        <a:spcBef>
                          <a:spcPct val="0"/>
                        </a:spcBef>
                        <a:spcAft>
                          <a:spcPct val="0"/>
                        </a:spcAft>
                      </a:pPr>
                      <a:r>
                        <a:rPr lang="en-US" altLang="zh-CN" sz="1400">
                          <a:latin typeface="Times New Roman" panose="02020603050405020304"/>
                          <a:ea typeface="方正楷体_GB2312" panose="02000000000000000000" charset="-122"/>
                        </a:rPr>
                        <a:t>1.</a:t>
                      </a:r>
                      <a:r>
                        <a:rPr lang="zh-CN" sz="1400">
                          <a:latin typeface="Times New Roman" panose="02020603050405020304"/>
                          <a:ea typeface="方正楷体_GB2312" panose="02000000000000000000" charset="-122"/>
                        </a:rPr>
                        <a:t>校园生活类</a:t>
                      </a:r>
                      <a:endParaRPr lang="zh-CN" sz="1400">
                        <a:latin typeface="Times New Roman" panose="02020603050405020304"/>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E3F2D9"/>
                    </a:solidFill>
                  </a:tcPr>
                </a:tc>
                <a:tc>
                  <a:txBody>
                    <a:bodyPr/>
                    <a:p>
                      <a:pPr marL="266700" indent="-266700" algn="just">
                        <a:lnSpc>
                          <a:spcPct val="100000"/>
                        </a:lnSpc>
                        <a:spcBef>
                          <a:spcPct val="0"/>
                        </a:spcBef>
                        <a:spcAft>
                          <a:spcPct val="0"/>
                        </a:spcAft>
                      </a:pPr>
                      <a:r>
                        <a:rPr lang="en-US" altLang="zh-CN" sz="1400">
                          <a:latin typeface="Wingdings" panose="05000000000000000000"/>
                          <a:ea typeface="方正楷体_GB2312" panose="02000000000000000000" charset="-122"/>
                        </a:rPr>
                        <a:t>Ø</a:t>
                      </a:r>
                      <a:r>
                        <a:rPr lang="zh-CN" sz="1400">
                          <a:latin typeface="Times New Roman" panose="02020603050405020304"/>
                          <a:ea typeface="方正楷体_GB2312" panose="02000000000000000000" charset="-122"/>
                        </a:rPr>
                        <a:t>突破自我，从不自信到自信</a:t>
                      </a:r>
                      <a:endParaRPr lang="zh-CN" sz="1400">
                        <a:latin typeface="Times New Roman" panose="02020603050405020304"/>
                        <a:ea typeface="方正楷体_GB2312" panose="02000000000000000000" charset="-122"/>
                      </a:endParaRPr>
                    </a:p>
                    <a:p>
                      <a:pPr marL="266700" indent="-266700" algn="just">
                        <a:lnSpc>
                          <a:spcPct val="100000"/>
                        </a:lnSpc>
                        <a:spcBef>
                          <a:spcPct val="0"/>
                        </a:spcBef>
                        <a:spcAft>
                          <a:spcPct val="0"/>
                        </a:spcAft>
                      </a:pPr>
                      <a:r>
                        <a:rPr lang="en-US" altLang="zh-CN" sz="1400">
                          <a:latin typeface="Wingdings" panose="05000000000000000000"/>
                          <a:ea typeface="方正楷体_GB2312" panose="02000000000000000000" charset="-122"/>
                        </a:rPr>
                        <a:t>Ø</a:t>
                      </a:r>
                      <a:r>
                        <a:rPr lang="zh-CN" sz="1400">
                          <a:latin typeface="Times New Roman" panose="02020603050405020304"/>
                          <a:ea typeface="方正楷体_GB2312" panose="02000000000000000000" charset="-122"/>
                        </a:rPr>
                        <a:t>适应新学校</a:t>
                      </a:r>
                      <a:endParaRPr lang="zh-CN" sz="1400">
                        <a:latin typeface="Times New Roman" panose="02020603050405020304"/>
                        <a:ea typeface="方正楷体_GB2312" panose="02000000000000000000" charset="-122"/>
                      </a:endParaRPr>
                    </a:p>
                    <a:p>
                      <a:pPr marL="266700" indent="-266700" algn="just">
                        <a:lnSpc>
                          <a:spcPct val="100000"/>
                        </a:lnSpc>
                        <a:spcBef>
                          <a:spcPct val="0"/>
                        </a:spcBef>
                        <a:spcAft>
                          <a:spcPct val="0"/>
                        </a:spcAft>
                      </a:pPr>
                      <a:r>
                        <a:rPr lang="en-US" altLang="zh-CN" sz="1400">
                          <a:latin typeface="Wingdings" panose="05000000000000000000"/>
                          <a:ea typeface="方正楷体_GB2312" panose="02000000000000000000" charset="-122"/>
                        </a:rPr>
                        <a:t>Ø</a:t>
                      </a:r>
                      <a:r>
                        <a:rPr lang="zh-CN" sz="1400">
                          <a:latin typeface="Times New Roman" panose="02020603050405020304"/>
                          <a:ea typeface="方正楷体_GB2312" panose="02000000000000000000" charset="-122"/>
                        </a:rPr>
                        <a:t>应对挑战或偏见</a:t>
                      </a:r>
                      <a:endParaRPr lang="zh-CN" sz="1400">
                        <a:latin typeface="Times New Roman" panose="02020603050405020304"/>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lnSpc>
                          <a:spcPct val="100000"/>
                        </a:lnSpc>
                        <a:spcBef>
                          <a:spcPct val="0"/>
                        </a:spcBef>
                        <a:spcAft>
                          <a:spcPct val="0"/>
                        </a:spcAft>
                      </a:pPr>
                      <a:r>
                        <a:rPr lang="zh-CN" sz="1400">
                          <a:highlight>
                            <a:srgbClr val="FFFF00"/>
                          </a:highlight>
                          <a:latin typeface="Times New Roman" panose="02020603050405020304"/>
                          <a:ea typeface="方正楷体_GB2312" panose="02000000000000000000" charset="-122"/>
                        </a:rPr>
                        <a:t>一起打扫寝室</a:t>
                      </a:r>
                      <a:r>
                        <a:rPr lang="en-US" altLang="zh-CN" sz="1400">
                          <a:latin typeface="Times New Roman" panose="02020603050405020304"/>
                          <a:ea typeface="方正楷体_GB2312" panose="02000000000000000000" charset="-122"/>
                        </a:rPr>
                        <a:t>He immediately bent down to gather the pizza boxes and empty snack bags, and folded the messy clothes on his chair neatly. Andy, meanwhile, busied himself tidying up the overflowing bin and mopped the floor inch by inch meticulously, wiping every crumb away. Many hands make light work. Soon, the dorm was clean.</a:t>
                      </a:r>
                      <a:r>
                        <a:rPr lang="zh-CN" sz="1400">
                          <a:latin typeface="方正楷体_GB2312" panose="02000000000000000000" charset="-122"/>
                          <a:ea typeface="方正楷体_GB2312" panose="02000000000000000000" charset="-122"/>
                        </a:rPr>
                        <a:t>他立刻弯腰收拾披萨盒与空零食袋，把椅子上凌乱的衣物叠放整齐。安迪则忙着清理堆满杂物的垃圾桶，一丝不苟地逐寸拖地，擦净每一处碎屑。众人齐心效率倍增，宿舍很快就焕然一新。</a:t>
                      </a:r>
                      <a:endParaRPr lang="zh-CN" sz="1400">
                        <a:latin typeface="方正楷体_GB2312" panose="02000000000000000000" charset="-122"/>
                        <a:ea typeface="方正楷体_GB2312" panose="02000000000000000000" charset="-122"/>
                      </a:endParaRPr>
                    </a:p>
                    <a:p>
                      <a:pPr marL="0" indent="0" algn="l">
                        <a:lnSpc>
                          <a:spcPct val="100000"/>
                        </a:lnSpc>
                        <a:spcBef>
                          <a:spcPct val="0"/>
                        </a:spcBef>
                        <a:spcAft>
                          <a:spcPct val="0"/>
                        </a:spcAft>
                      </a:pPr>
                      <a:r>
                        <a:rPr lang="zh-CN" sz="1400">
                          <a:highlight>
                            <a:srgbClr val="FFFF00"/>
                          </a:highlight>
                          <a:latin typeface="Times New Roman" panose="02020603050405020304"/>
                          <a:ea typeface="方正楷体_GB2312" panose="02000000000000000000" charset="-122"/>
                        </a:rPr>
                        <a:t>用心术应对挑战</a:t>
                      </a:r>
                      <a:r>
                        <a:rPr lang="en-US" altLang="zh-CN" sz="1400" b="0">
                          <a:solidFill>
                            <a:srgbClr val="000000"/>
                          </a:solidFill>
                          <a:latin typeface="Times New Roman" panose="02020603050405020304"/>
                          <a:ea typeface="Times New Roman" panose="02020603050405020304"/>
                        </a:rPr>
                        <a:t>It seemed that her mind trick worked! Breaking down the challenging task into smaller ones did make it easier. </a:t>
                      </a:r>
                      <a:r>
                        <a:rPr lang="zh-CN" sz="1400">
                          <a:latin typeface="Times New Roman" panose="02020603050405020304"/>
                          <a:ea typeface="方正楷体_GB2312" panose="02000000000000000000" charset="-122"/>
                        </a:rPr>
                        <a:t>看来她的心术奏效了！将具有挑战性的任务分解成更小的任务确实会让它变得更容易。</a:t>
                      </a:r>
                      <a:endParaRPr lang="zh-CN" sz="1400">
                        <a:latin typeface="Times New Roman" panose="02020603050405020304"/>
                        <a:ea typeface="方正楷体_GB2312" panose="02000000000000000000" charset="-122"/>
                      </a:endParaRPr>
                    </a:p>
                    <a:p>
                      <a:pPr marL="0" indent="0" algn="l">
                        <a:lnSpc>
                          <a:spcPct val="100000"/>
                        </a:lnSpc>
                        <a:spcBef>
                          <a:spcPct val="0"/>
                        </a:spcBef>
                        <a:spcAft>
                          <a:spcPct val="0"/>
                        </a:spcAft>
                      </a:pPr>
                      <a:r>
                        <a:rPr lang="zh-CN" sz="1400">
                          <a:highlight>
                            <a:srgbClr val="FFFF00"/>
                          </a:highlight>
                          <a:latin typeface="Times New Roman" panose="02020603050405020304"/>
                          <a:ea typeface="方正楷体_GB2312" panose="02000000000000000000" charset="-122"/>
                        </a:rPr>
                        <a:t>医院探望</a:t>
                      </a:r>
                      <a:r>
                        <a:rPr lang="en-US" altLang="zh-CN" sz="1400">
                          <a:highlight>
                            <a:srgbClr val="FFFF00"/>
                          </a:highlight>
                          <a:latin typeface="Times New Roman" panose="02020603050405020304"/>
                          <a:ea typeface="Times New Roman" panose="02020603050405020304"/>
                        </a:rPr>
                        <a:t>+</a:t>
                      </a:r>
                      <a:r>
                        <a:rPr lang="zh-CN" sz="1400">
                          <a:highlight>
                            <a:srgbClr val="FFFF00"/>
                          </a:highlight>
                          <a:latin typeface="Times New Roman" panose="02020603050405020304"/>
                          <a:ea typeface="方正楷体_GB2312" panose="02000000000000000000" charset="-122"/>
                        </a:rPr>
                        <a:t>交心</a:t>
                      </a:r>
                      <a:r>
                        <a:rPr lang="en-US" altLang="zh-CN" sz="1400">
                          <a:latin typeface="Times New Roman" panose="02020603050405020304"/>
                          <a:ea typeface="方正楷体_GB2312" panose="02000000000000000000" charset="-122"/>
                        </a:rPr>
                        <a:t>The once </a:t>
                      </a:r>
                      <a:r>
                        <a:rPr lang="en-US" altLang="zh-CN" sz="1400">
                          <a:latin typeface="Times New Roman" panose="02020603050405020304"/>
                          <a:ea typeface="Times New Roman" panose="02020603050405020304"/>
                        </a:rPr>
                        <a:t>stern</a:t>
                      </a:r>
                      <a:r>
                        <a:rPr lang="en-US" altLang="zh-CN" sz="1400">
                          <a:latin typeface="Times New Roman" panose="02020603050405020304"/>
                          <a:ea typeface="方正楷体_GB2312" panose="02000000000000000000" charset="-122"/>
                        </a:rPr>
                        <a:t> expressions now all dissolved away, replaced by a pale and stiff grin. I felt seized by a sudden gush of grief as he uttered, “Don’t mind me. Finish the project alone.” Fist clenched tightly, I nodded unwaveringly. It was weird that I was on the verge of tears, to the guy once I hated most.</a:t>
                      </a:r>
                      <a:r>
                        <a:rPr lang="zh-CN" sz="1400">
                          <a:latin typeface="方正楷体_GB2312" panose="02000000000000000000" charset="-122"/>
                          <a:ea typeface="方正楷体_GB2312" panose="02000000000000000000" charset="-122"/>
                        </a:rPr>
                        <a:t>曾经</a:t>
                      </a:r>
                      <a:r>
                        <a:rPr lang="zh-CN" sz="1400">
                          <a:latin typeface="Times New Roman" panose="02020603050405020304"/>
                          <a:ea typeface="方正楷体_GB2312" panose="02000000000000000000" charset="-122"/>
                        </a:rPr>
                        <a:t>冷酷</a:t>
                      </a:r>
                      <a:r>
                        <a:rPr lang="zh-CN" sz="1400">
                          <a:latin typeface="方正楷体_GB2312" panose="02000000000000000000" charset="-122"/>
                          <a:ea typeface="方正楷体_GB2312" panose="02000000000000000000" charset="-122"/>
                        </a:rPr>
                        <a:t>的神情此刻全都消散，取而代之的是一抹苍白而僵硬的笑容。他轻声说道：</a:t>
                      </a:r>
                      <a:r>
                        <a:rPr lang="zh-CN" altLang="en-US" sz="1400">
                          <a:latin typeface="Times New Roman" panose="02020603050405020304"/>
                          <a:ea typeface="方正楷体_GB2312" panose="02000000000000000000" charset="-122"/>
                        </a:rPr>
                        <a:t>“</a:t>
                      </a:r>
                      <a:r>
                        <a:rPr lang="zh-CN" sz="1400">
                          <a:latin typeface="方正楷体_GB2312" panose="02000000000000000000" charset="-122"/>
                          <a:ea typeface="方正楷体_GB2312" panose="02000000000000000000" charset="-122"/>
                        </a:rPr>
                        <a:t>别管我，你一个人把项目做完吧。</a:t>
                      </a:r>
                      <a:r>
                        <a:rPr lang="zh-CN" altLang="en-US" sz="1400">
                          <a:latin typeface="Times New Roman" panose="02020603050405020304"/>
                          <a:ea typeface="方正楷体_GB2312" panose="02000000000000000000" charset="-122"/>
                        </a:rPr>
                        <a:t>”</a:t>
                      </a:r>
                      <a:r>
                        <a:rPr lang="zh-CN" sz="1400">
                          <a:latin typeface="方正楷体_GB2312" panose="02000000000000000000" charset="-122"/>
                          <a:ea typeface="方正楷体_GB2312" panose="02000000000000000000" charset="-122"/>
                        </a:rPr>
                        <a:t>我紧握拳头，坚定地点了点头。奇怪的是，我竟快要落泪，而对象却是曾经最恨的人。</a:t>
                      </a:r>
                      <a:endParaRPr lang="zh-CN" sz="1400">
                        <a:latin typeface="方正楷体_GB2312" panose="02000000000000000000" charset="-122"/>
                        <a:ea typeface="方正楷体_GB2312" panose="02000000000000000000" charset="-122"/>
                      </a:endParaRPr>
                    </a:p>
                    <a:p>
                      <a:pPr marL="0" indent="0" algn="just">
                        <a:lnSpc>
                          <a:spcPct val="100000"/>
                        </a:lnSpc>
                        <a:spcBef>
                          <a:spcPct val="0"/>
                        </a:spcBef>
                        <a:spcAft>
                          <a:spcPct val="0"/>
                        </a:spcAft>
                      </a:pPr>
                      <a:r>
                        <a:rPr lang="zh-CN" sz="1400">
                          <a:highlight>
                            <a:srgbClr val="FFFF00"/>
                          </a:highlight>
                          <a:latin typeface="Times New Roman" panose="02020603050405020304"/>
                          <a:ea typeface="方正楷体_GB2312" panose="02000000000000000000" charset="-122"/>
                        </a:rPr>
                        <a:t>结尾感悟：</a:t>
                      </a:r>
                      <a:endParaRPr lang="zh-CN" sz="1400">
                        <a:highlight>
                          <a:srgbClr val="FFFF00"/>
                        </a:highlight>
                        <a:latin typeface="Times New Roman" panose="02020603050405020304"/>
                        <a:ea typeface="方正楷体_GB2312" panose="02000000000000000000" charset="-122"/>
                      </a:endParaRPr>
                    </a:p>
                    <a:p>
                      <a:pPr marL="0" indent="0" algn="just">
                        <a:lnSpc>
                          <a:spcPct val="100000"/>
                        </a:lnSpc>
                        <a:spcBef>
                          <a:spcPct val="0"/>
                        </a:spcBef>
                        <a:spcAft>
                          <a:spcPct val="0"/>
                        </a:spcAft>
                      </a:pPr>
                      <a:r>
                        <a:rPr lang="en-US" altLang="zh-CN" sz="1400">
                          <a:highlight>
                            <a:srgbClr val="FFFF00"/>
                          </a:highlight>
                          <a:latin typeface="Times New Roman" panose="02020603050405020304"/>
                          <a:ea typeface="方正楷体_GB2312" panose="02000000000000000000" charset="-122"/>
                        </a:rPr>
                        <a:t>1.</a:t>
                      </a:r>
                      <a:r>
                        <a:rPr lang="zh-CN" sz="1400">
                          <a:highlight>
                            <a:srgbClr val="FFFF00"/>
                          </a:highlight>
                          <a:latin typeface="Times New Roman" panose="02020603050405020304"/>
                          <a:ea typeface="方正楷体_GB2312" panose="02000000000000000000" charset="-122"/>
                        </a:rPr>
                        <a:t>友谊不是一味妥协</a:t>
                      </a:r>
                      <a:r>
                        <a:rPr lang="en-US" altLang="zh-CN" sz="1400">
                          <a:latin typeface="Times New Roman" panose="02020603050405020304"/>
                          <a:ea typeface="方正楷体_GB2312" panose="02000000000000000000" charset="-122"/>
                        </a:rPr>
                        <a:t>Together, they worked out the rules and taped(</a:t>
                      </a:r>
                      <a:r>
                        <a:rPr lang="zh-CN" sz="1400">
                          <a:latin typeface="方正楷体_GB2312" panose="02000000000000000000" charset="-122"/>
                          <a:ea typeface="方正楷体_GB2312" panose="02000000000000000000" charset="-122"/>
                        </a:rPr>
                        <a:t>用胶带粘贴</a:t>
                      </a:r>
                      <a:r>
                        <a:rPr lang="en-US" altLang="zh-CN" sz="1400">
                          <a:latin typeface="Times New Roman" panose="02020603050405020304"/>
                          <a:ea typeface="方正楷体_GB2312" panose="02000000000000000000" charset="-122"/>
                        </a:rPr>
                        <a:t>)/pinned(</a:t>
                      </a:r>
                      <a:r>
                        <a:rPr lang="zh-CN" sz="1400">
                          <a:latin typeface="方正楷体_GB2312" panose="02000000000000000000" charset="-122"/>
                          <a:ea typeface="方正楷体_GB2312" panose="02000000000000000000" charset="-122"/>
                        </a:rPr>
                        <a:t>用图钉钉在墙上</a:t>
                      </a:r>
                      <a:r>
                        <a:rPr lang="en-US" altLang="zh-CN" sz="1400">
                          <a:latin typeface="Times New Roman" panose="02020603050405020304"/>
                          <a:ea typeface="方正楷体_GB2312" panose="02000000000000000000" charset="-122"/>
                        </a:rPr>
                        <a:t>) the paper on the wall. With this, the messy days were gone for good(</a:t>
                      </a:r>
                      <a:r>
                        <a:rPr lang="zh-CN" sz="1400">
                          <a:latin typeface="方正楷体_GB2312" panose="02000000000000000000" charset="-122"/>
                          <a:ea typeface="方正楷体_GB2312" panose="02000000000000000000" charset="-122"/>
                        </a:rPr>
                        <a:t>永远</a:t>
                      </a:r>
                      <a:r>
                        <a:rPr lang="en-US" altLang="zh-CN" sz="1400">
                          <a:latin typeface="Times New Roman" panose="02020603050405020304"/>
                          <a:ea typeface="方正楷体_GB2312" panose="02000000000000000000" charset="-122"/>
                        </a:rPr>
                        <a:t>) and it also reminded them that true friendship was not one-sided compromise, but mutual growth and shared responsibility.</a:t>
                      </a:r>
                      <a:r>
                        <a:rPr lang="zh-CN" sz="1400">
                          <a:latin typeface="方正楷体_GB2312" panose="02000000000000000000" charset="-122"/>
                          <a:ea typeface="方正楷体_GB2312" panose="02000000000000000000" charset="-122"/>
                        </a:rPr>
                        <a:t>他们一同制定规则，将纸张粘贴钉上墙。自此杂乱的日子彻底远去，这也让他们明白，真挚的友谊并非单方面迁就，而是彼此成长、共担责任。</a:t>
                      </a:r>
                      <a:endParaRPr lang="zh-CN" sz="1400">
                        <a:latin typeface="方正楷体_GB2312" panose="02000000000000000000" charset="-122"/>
                        <a:ea typeface="方正楷体_GB2312" panose="02000000000000000000" charset="-122"/>
                      </a:endParaRPr>
                    </a:p>
                    <a:p>
                      <a:pPr marL="0" indent="0" algn="just">
                        <a:lnSpc>
                          <a:spcPct val="100000"/>
                        </a:lnSpc>
                        <a:spcBef>
                          <a:spcPct val="0"/>
                        </a:spcBef>
                        <a:spcAft>
                          <a:spcPct val="0"/>
                        </a:spcAft>
                      </a:pPr>
                      <a:r>
                        <a:rPr lang="en-US" altLang="zh-CN" sz="1400">
                          <a:highlight>
                            <a:srgbClr val="FFFF00"/>
                          </a:highlight>
                          <a:latin typeface="Times New Roman" panose="02020603050405020304"/>
                          <a:ea typeface="方正楷体_GB2312" panose="02000000000000000000" charset="-122"/>
                        </a:rPr>
                        <a:t>2.</a:t>
                      </a:r>
                      <a:r>
                        <a:rPr lang="zh-CN" sz="1400">
                          <a:highlight>
                            <a:srgbClr val="FFFF00"/>
                          </a:highlight>
                          <a:latin typeface="Times New Roman" panose="02020603050405020304"/>
                          <a:ea typeface="方正楷体_GB2312" panose="02000000000000000000" charset="-122"/>
                        </a:rPr>
                        <a:t>策略</a:t>
                      </a:r>
                      <a:r>
                        <a:rPr lang="en-US" altLang="zh-CN" sz="1400">
                          <a:highlight>
                            <a:srgbClr val="FFFF00"/>
                          </a:highlight>
                          <a:latin typeface="Times New Roman" panose="02020603050405020304"/>
                          <a:ea typeface="Times New Roman" panose="02020603050405020304"/>
                        </a:rPr>
                        <a:t>+</a:t>
                      </a:r>
                      <a:r>
                        <a:rPr lang="zh-CN" sz="1400">
                          <a:highlight>
                            <a:srgbClr val="FFFF00"/>
                          </a:highlight>
                          <a:latin typeface="Times New Roman" panose="02020603050405020304"/>
                          <a:ea typeface="方正楷体_GB2312" panose="02000000000000000000" charset="-122"/>
                        </a:rPr>
                        <a:t>行动</a:t>
                      </a:r>
                      <a:r>
                        <a:rPr lang="en-US" altLang="zh-CN" sz="1400">
                          <a:highlight>
                            <a:srgbClr val="FFFF00"/>
                          </a:highlight>
                          <a:latin typeface="Times New Roman" panose="02020603050405020304"/>
                          <a:ea typeface="Times New Roman" panose="02020603050405020304"/>
                        </a:rPr>
                        <a:t>=</a:t>
                      </a:r>
                      <a:r>
                        <a:rPr lang="zh-CN" sz="1400">
                          <a:highlight>
                            <a:srgbClr val="FFFF00"/>
                          </a:highlight>
                          <a:latin typeface="Times New Roman" panose="02020603050405020304"/>
                          <a:ea typeface="方正楷体_GB2312" panose="02000000000000000000" charset="-122"/>
                        </a:rPr>
                        <a:t>成功</a:t>
                      </a:r>
                      <a:r>
                        <a:rPr lang="en-US" altLang="zh-CN" sz="1400">
                          <a:latin typeface="Times New Roman" panose="02020603050405020304"/>
                          <a:ea typeface="方正楷体_GB2312" panose="02000000000000000000" charset="-122"/>
                        </a:rPr>
                        <a:t>Reflecting on the series of accomplishments, she was fully aware: with a willing heart, a workable strategy, as well as immediate action, nothing is impossible!</a:t>
                      </a:r>
                      <a:r>
                        <a:rPr lang="zh-CN" sz="1400">
                          <a:latin typeface="方正楷体_GB2312" panose="02000000000000000000" charset="-122"/>
                          <a:ea typeface="方正楷体_GB2312" panose="02000000000000000000" charset="-122"/>
                        </a:rPr>
                        <a:t>回顾这一系列的成就，她深有感触：只要怀着一颗积极的心，制定出可行的策略，并迅速付诸行动，那么没有什么是不可能实现的！</a:t>
                      </a:r>
                      <a:endParaRPr lang="zh-CN" sz="1400">
                        <a:latin typeface="方正楷体_GB2312" panose="02000000000000000000" charset="-122"/>
                        <a:ea typeface="方正楷体_GB2312" panose="02000000000000000000" charset="-122"/>
                      </a:endParaRPr>
                    </a:p>
                    <a:p>
                      <a:pPr marL="0" indent="0" algn="just">
                        <a:lnSpc>
                          <a:spcPct val="100000"/>
                        </a:lnSpc>
                        <a:spcBef>
                          <a:spcPct val="0"/>
                        </a:spcBef>
                        <a:spcAft>
                          <a:spcPct val="0"/>
                        </a:spcAft>
                      </a:pPr>
                      <a:r>
                        <a:rPr lang="en-US" altLang="zh-CN" sz="1400">
                          <a:highlight>
                            <a:srgbClr val="FFFF00"/>
                          </a:highlight>
                          <a:latin typeface="Times New Roman" panose="02020603050405020304"/>
                          <a:ea typeface="Times New Roman" panose="02020603050405020304"/>
                        </a:rPr>
                        <a:t>3. </a:t>
                      </a:r>
                      <a:r>
                        <a:rPr lang="zh-CN" sz="1400">
                          <a:highlight>
                            <a:srgbClr val="FFFF00"/>
                          </a:highlight>
                          <a:latin typeface="Times New Roman" panose="02020603050405020304"/>
                          <a:ea typeface="方正楷体_GB2312" panose="02000000000000000000" charset="-122"/>
                        </a:rPr>
                        <a:t>关系改进</a:t>
                      </a:r>
                      <a:r>
                        <a:rPr lang="en-US" altLang="zh-CN" sz="1400">
                          <a:latin typeface="Times New Roman" panose="02020603050405020304"/>
                          <a:ea typeface="Times New Roman" panose="02020603050405020304"/>
                        </a:rPr>
                        <a:t>We got a straight A by Dr. Henderson and he hugged me tightly when I told him. My seemingly single-minded and cold teammate and I together, achieved something satisfying, and had fun but more than fun.</a:t>
                      </a:r>
                      <a:r>
                        <a:rPr lang="zh-CN" sz="1400">
                          <a:latin typeface="Times New Roman" panose="02020603050405020304"/>
                          <a:ea typeface="方正楷体_GB2312" panose="02000000000000000000" charset="-122"/>
                        </a:rPr>
                        <a:t>我们在亨德森医生的考试中得了</a:t>
                      </a:r>
                      <a:r>
                        <a:rPr lang="en-US" altLang="zh-CN" sz="1400">
                          <a:latin typeface="Times New Roman" panose="02020603050405020304"/>
                          <a:ea typeface="Times New Roman" panose="02020603050405020304"/>
                        </a:rPr>
                        <a:t>a</a:t>
                      </a:r>
                      <a:r>
                        <a:rPr lang="zh-CN" sz="1400">
                          <a:latin typeface="Times New Roman" panose="02020603050405020304"/>
                          <a:ea typeface="方正楷体_GB2312" panose="02000000000000000000" charset="-122"/>
                        </a:rPr>
                        <a:t>，当我告诉他时，他紧紧地拥抱了我。我和看似一心一意、冷酷无情的队友一起取得了一些令人满意的成就，我们玩得很开心，但不仅仅是开心。</a:t>
                      </a:r>
                      <a:endParaRPr lang="zh-CN" sz="1400">
                        <a:highlight>
                          <a:srgbClr val="FFFF00"/>
                        </a:highlight>
                        <a:latin typeface="Times New Roman" panose="02020603050405020304"/>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bl>
          </a:graphicData>
        </a:graphic>
      </p:graphicFrame>
      <p:sp>
        <p:nvSpPr>
          <p:cNvPr id="6" name="文本框 5"/>
          <p:cNvSpPr txBox="1"/>
          <p:nvPr/>
        </p:nvSpPr>
        <p:spPr>
          <a:xfrm>
            <a:off x="6899910" y="392430"/>
            <a:ext cx="2706370" cy="368300"/>
          </a:xfrm>
          <a:prstGeom prst="rect">
            <a:avLst/>
          </a:prstGeom>
          <a:noFill/>
        </p:spPr>
        <p:txBody>
          <a:bodyPr wrap="square" rtlCol="0">
            <a:spAutoFit/>
          </a:bodyPr>
          <a:p>
            <a:r>
              <a:rPr lang="zh-CN" altLang="en-US"/>
              <a:t>放大版见</a:t>
            </a:r>
            <a:r>
              <a:rPr lang="en-US" altLang="zh-CN"/>
              <a:t>word</a:t>
            </a:r>
            <a:endParaRPr lang="en-US" altLang="zh-CN"/>
          </a:p>
        </p:txBody>
      </p:sp>
      <p:pic>
        <p:nvPicPr>
          <p:cNvPr id="5124" name="图片 6" descr="logo横版 png"/>
          <p:cNvPicPr>
            <a:picLocks noChangeAspect="1"/>
          </p:cNvPicPr>
          <p:nvPr userDrawn="1"/>
        </p:nvPicPr>
        <p:blipFill>
          <a:blip r:embed="rId1"/>
          <a:stretch>
            <a:fillRect/>
          </a:stretch>
        </p:blipFill>
        <p:spPr>
          <a:xfrm>
            <a:off x="11477625" y="82550"/>
            <a:ext cx="608013" cy="642938"/>
          </a:xfrm>
          <a:prstGeom prst="rect">
            <a:avLst/>
          </a:prstGeom>
          <a:noFill/>
          <a:ln w="9525">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35" y="0"/>
            <a:ext cx="12192635" cy="6858635"/>
          </a:xfrm>
          <a:prstGeom prst="rect">
            <a:avLst/>
          </a:prstGeom>
          <a:solidFill>
            <a:srgbClr val="5C64F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nvSpPr>
        <p:spPr>
          <a:xfrm>
            <a:off x="231775" y="230505"/>
            <a:ext cx="11755120" cy="6433820"/>
          </a:xfrm>
          <a:prstGeom prst="roundRect">
            <a:avLst>
              <a:gd name="adj" fmla="val 1001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aphicFrame>
        <p:nvGraphicFramePr>
          <p:cNvPr id="4" name="表格 3"/>
          <p:cNvGraphicFramePr/>
          <p:nvPr/>
        </p:nvGraphicFramePr>
        <p:xfrm>
          <a:off x="444500" y="353695"/>
          <a:ext cx="11301730" cy="6035040"/>
        </p:xfrm>
        <a:graphic>
          <a:graphicData uri="http://schemas.openxmlformats.org/drawingml/2006/table">
            <a:tbl>
              <a:tblPr/>
              <a:tblGrid>
                <a:gridCol w="1118235"/>
                <a:gridCol w="2251710"/>
                <a:gridCol w="7931785"/>
              </a:tblGrid>
              <a:tr h="548640">
                <a:tc>
                  <a:txBody>
                    <a:bodyPr/>
                    <a:p>
                      <a:pPr marL="0" indent="0" algn="just">
                        <a:lnSpc>
                          <a:spcPct val="100000"/>
                        </a:lnSpc>
                        <a:spcBef>
                          <a:spcPct val="0"/>
                        </a:spcBef>
                        <a:spcAft>
                          <a:spcPct val="0"/>
                        </a:spcAft>
                      </a:pPr>
                      <a:endParaRPr lang="zh-CN" sz="1800">
                        <a:latin typeface="Times New Roman" panose="02020603050405020304"/>
                        <a:ea typeface="方正楷体_GB2312" panose="02000000000000000000" charset="-122"/>
                      </a:endParaRPr>
                    </a:p>
                    <a:p>
                      <a:pPr marL="0" indent="0" algn="just">
                        <a:lnSpc>
                          <a:spcPct val="100000"/>
                        </a:lnSpc>
                        <a:spcBef>
                          <a:spcPct val="0"/>
                        </a:spcBef>
                        <a:spcAft>
                          <a:spcPct val="0"/>
                        </a:spcAft>
                      </a:pPr>
                      <a:r>
                        <a:rPr lang="zh-CN" sz="1800">
                          <a:latin typeface="Times New Roman" panose="02020603050405020304"/>
                          <a:ea typeface="方正楷体_GB2312" panose="02000000000000000000" charset="-122"/>
                        </a:rPr>
                        <a:t>话题分类</a:t>
                      </a:r>
                      <a:endParaRPr lang="zh-CN" sz="1800">
                        <a:latin typeface="Times New Roman" panose="02020603050405020304"/>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6">
                        <a:lumMod val="20000"/>
                        <a:lumOff val="80000"/>
                      </a:schemeClr>
                    </a:solidFill>
                  </a:tcPr>
                </a:tc>
                <a:tc>
                  <a:txBody>
                    <a:bodyPr/>
                    <a:p>
                      <a:pPr marL="0" indent="133350" algn="just">
                        <a:lnSpc>
                          <a:spcPct val="100000"/>
                        </a:lnSpc>
                        <a:spcBef>
                          <a:spcPct val="0"/>
                        </a:spcBef>
                        <a:spcAft>
                          <a:spcPct val="0"/>
                        </a:spcAft>
                      </a:pPr>
                      <a:endParaRPr lang="zh-CN" sz="1800">
                        <a:latin typeface="Times New Roman" panose="02020603050405020304"/>
                        <a:ea typeface="方正楷体_GB2312" panose="02000000000000000000" charset="-122"/>
                      </a:endParaRPr>
                    </a:p>
                    <a:p>
                      <a:pPr marL="0" indent="133350" algn="just">
                        <a:lnSpc>
                          <a:spcPct val="100000"/>
                        </a:lnSpc>
                        <a:spcBef>
                          <a:spcPct val="0"/>
                        </a:spcBef>
                        <a:spcAft>
                          <a:spcPct val="0"/>
                        </a:spcAft>
                      </a:pPr>
                      <a:r>
                        <a:rPr lang="zh-CN" sz="1800">
                          <a:latin typeface="Times New Roman" panose="02020603050405020304"/>
                          <a:ea typeface="方正楷体_GB2312" panose="02000000000000000000" charset="-122"/>
                        </a:rPr>
                        <a:t>续写主题</a:t>
                      </a:r>
                      <a:endParaRPr lang="zh-CN" sz="1800">
                        <a:latin typeface="Times New Roman" panose="02020603050405020304"/>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6">
                        <a:lumMod val="20000"/>
                        <a:lumOff val="80000"/>
                      </a:schemeClr>
                    </a:solidFill>
                  </a:tcPr>
                </a:tc>
                <a:tc>
                  <a:txBody>
                    <a:bodyPr/>
                    <a:p>
                      <a:pPr marL="0" indent="1200150" algn="just">
                        <a:lnSpc>
                          <a:spcPct val="100000"/>
                        </a:lnSpc>
                        <a:spcBef>
                          <a:spcPct val="0"/>
                        </a:spcBef>
                        <a:spcAft>
                          <a:spcPct val="0"/>
                        </a:spcAft>
                      </a:pPr>
                      <a:endParaRPr lang="zh-CN" sz="1800">
                        <a:latin typeface="Times New Roman" panose="02020603050405020304"/>
                        <a:ea typeface="方正楷体_GB2312" panose="02000000000000000000" charset="-122"/>
                      </a:endParaRPr>
                    </a:p>
                    <a:p>
                      <a:pPr marL="0" indent="1200150" algn="just">
                        <a:lnSpc>
                          <a:spcPct val="100000"/>
                        </a:lnSpc>
                        <a:spcBef>
                          <a:spcPct val="0"/>
                        </a:spcBef>
                        <a:spcAft>
                          <a:spcPct val="0"/>
                        </a:spcAft>
                      </a:pPr>
                      <a:r>
                        <a:rPr lang="zh-CN" sz="1800">
                          <a:latin typeface="Times New Roman" panose="02020603050405020304"/>
                          <a:ea typeface="方正楷体_GB2312" panose="02000000000000000000" charset="-122"/>
                        </a:rPr>
                        <a:t>语料</a:t>
                      </a:r>
                      <a:endParaRPr lang="zh-CN" sz="1800">
                        <a:latin typeface="Times New Roman" panose="02020603050405020304"/>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6">
                        <a:lumMod val="20000"/>
                        <a:lumOff val="80000"/>
                      </a:schemeClr>
                    </a:solidFill>
                  </a:tcPr>
                </a:tc>
              </a:tr>
              <a:tr h="5486400">
                <a:tc>
                  <a:txBody>
                    <a:bodyPr/>
                    <a:p>
                      <a:pPr marL="0" indent="0" algn="just">
                        <a:lnSpc>
                          <a:spcPct val="100000"/>
                        </a:lnSpc>
                        <a:spcBef>
                          <a:spcPct val="0"/>
                        </a:spcBef>
                        <a:spcAft>
                          <a:spcPct val="0"/>
                        </a:spcAft>
                      </a:pPr>
                      <a:r>
                        <a:rPr lang="en-US" altLang="zh-CN" sz="2000">
                          <a:latin typeface="Times New Roman" panose="02020603050405020304"/>
                          <a:ea typeface="方正楷体_GB2312" panose="02000000000000000000" charset="-122"/>
                        </a:rPr>
                        <a:t>2.</a:t>
                      </a:r>
                      <a:r>
                        <a:rPr lang="zh-CN" sz="2000">
                          <a:latin typeface="Times New Roman" panose="02020603050405020304"/>
                          <a:ea typeface="方正楷体_GB2312" panose="02000000000000000000" charset="-122"/>
                        </a:rPr>
                        <a:t>优秀品行类</a:t>
                      </a:r>
                      <a:endParaRPr lang="zh-CN" sz="2000">
                        <a:latin typeface="Times New Roman" panose="02020603050405020304"/>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E3F2D9"/>
                    </a:solidFill>
                  </a:tcPr>
                </a:tc>
                <a:tc>
                  <a:txBody>
                    <a:bodyPr/>
                    <a:p>
                      <a:pPr marL="0" indent="0" algn="just">
                        <a:lnSpc>
                          <a:spcPct val="100000"/>
                        </a:lnSpc>
                        <a:spcBef>
                          <a:spcPct val="0"/>
                        </a:spcBef>
                        <a:spcAft>
                          <a:spcPct val="0"/>
                        </a:spcAft>
                      </a:pPr>
                      <a:r>
                        <a:rPr lang="zh-CN" sz="2000">
                          <a:latin typeface="Times New Roman" panose="02020603050405020304"/>
                          <a:ea typeface="方正楷体_GB2312" panose="02000000000000000000" charset="-122"/>
                        </a:rPr>
                        <a:t>走出道德困境</a:t>
                      </a:r>
                      <a:r>
                        <a:rPr lang="en-US" altLang="zh-CN" sz="2000">
                          <a:latin typeface="Times New Roman" panose="02020603050405020304"/>
                          <a:ea typeface="Times New Roman" panose="02020603050405020304"/>
                        </a:rPr>
                        <a:t>/</a:t>
                      </a:r>
                      <a:r>
                        <a:rPr lang="zh-CN" sz="2000">
                          <a:latin typeface="Times New Roman" panose="02020603050405020304"/>
                          <a:ea typeface="方正楷体_GB2312" panose="02000000000000000000" charset="-122"/>
                        </a:rPr>
                        <a:t>抉择，坚守诚实品质</a:t>
                      </a:r>
                      <a:endParaRPr lang="zh-CN" sz="2000">
                        <a:latin typeface="Times New Roman" panose="02020603050405020304"/>
                        <a:ea typeface="方正楷体_GB2312" panose="02000000000000000000" charset="-122"/>
                      </a:endParaRPr>
                    </a:p>
                    <a:p>
                      <a:pPr marL="266700" indent="-266700" algn="just">
                        <a:lnSpc>
                          <a:spcPct val="100000"/>
                        </a:lnSpc>
                        <a:spcBef>
                          <a:spcPct val="0"/>
                        </a:spcBef>
                        <a:spcAft>
                          <a:spcPct val="0"/>
                        </a:spcAft>
                      </a:pPr>
                      <a:r>
                        <a:rPr lang="en-US" altLang="zh-CN" sz="2000">
                          <a:latin typeface="Times New Roman" panose="02020603050405020304"/>
                          <a:ea typeface="方正楷体_GB2312" panose="02000000000000000000" charset="-122"/>
                        </a:rPr>
                        <a:t> </a:t>
                      </a:r>
                      <a:endParaRPr lang="en-US" altLang="zh-CN" sz="2000">
                        <a:latin typeface="Times New Roman" panose="02020603050405020304"/>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lnSpc>
                          <a:spcPct val="100000"/>
                        </a:lnSpc>
                        <a:spcBef>
                          <a:spcPct val="0"/>
                        </a:spcBef>
                        <a:spcAft>
                          <a:spcPct val="0"/>
                        </a:spcAft>
                      </a:pPr>
                      <a:r>
                        <a:rPr lang="zh-CN" sz="2000">
                          <a:highlight>
                            <a:srgbClr val="FFFF00"/>
                          </a:highlight>
                          <a:latin typeface="Times New Roman" panose="02020603050405020304"/>
                          <a:ea typeface="方正楷体_GB2312" panose="02000000000000000000" charset="-122"/>
                        </a:rPr>
                        <a:t>不说实话，保持沉默</a:t>
                      </a:r>
                      <a:r>
                        <a:rPr lang="en-US" altLang="zh-CN" sz="2000">
                          <a:latin typeface="Times New Roman" panose="02020603050405020304"/>
                          <a:ea typeface="Times New Roman" panose="02020603050405020304"/>
                        </a:rPr>
                        <a:t>Realizing that Missy's story didn't hold water and couldn't escape his acute eye, I blushed with embarrassment yet once again, I chose to remain silent. </a:t>
                      </a:r>
                      <a:r>
                        <a:rPr lang="zh-CN" sz="2000">
                          <a:latin typeface="Times New Roman" panose="02020603050405020304"/>
                          <a:ea typeface="方正楷体_GB2312" panose="02000000000000000000" charset="-122"/>
                        </a:rPr>
                        <a:t>意识到米西的故事站不住脚，逃不过他敏锐的目光，我又一次尴尬地脸红了，我选择保持沉默。</a:t>
                      </a:r>
                      <a:endParaRPr lang="zh-CN" sz="2000">
                        <a:latin typeface="Times New Roman" panose="02020603050405020304"/>
                        <a:ea typeface="方正楷体_GB2312" panose="02000000000000000000" charset="-122"/>
                      </a:endParaRPr>
                    </a:p>
                    <a:p>
                      <a:pPr marL="0" indent="0" algn="just">
                        <a:lnSpc>
                          <a:spcPct val="100000"/>
                        </a:lnSpc>
                        <a:spcBef>
                          <a:spcPct val="0"/>
                        </a:spcBef>
                        <a:spcAft>
                          <a:spcPct val="0"/>
                        </a:spcAft>
                      </a:pPr>
                      <a:r>
                        <a:rPr lang="zh-CN" sz="2000">
                          <a:highlight>
                            <a:srgbClr val="FFFF00"/>
                          </a:highlight>
                          <a:latin typeface="Times New Roman" panose="02020603050405020304"/>
                          <a:ea typeface="方正楷体_GB2312" panose="02000000000000000000" charset="-122"/>
                        </a:rPr>
                        <a:t>承认错误</a:t>
                      </a:r>
                      <a:r>
                        <a:rPr lang="zh-CN" altLang="en-US" sz="2000">
                          <a:latin typeface="Times New Roman" panose="02020603050405020304"/>
                          <a:ea typeface="Times New Roman" panose="02020603050405020304"/>
                        </a:rPr>
                        <a:t> </a:t>
                      </a:r>
                      <a:r>
                        <a:rPr lang="en-US" altLang="zh-CN" sz="2000">
                          <a:latin typeface="Times New Roman" panose="02020603050405020304"/>
                          <a:ea typeface="Times New Roman" panose="02020603050405020304"/>
                        </a:rPr>
                        <a:t>Tina, blushing with embarrassment, started to stammer out the truth. </a:t>
                      </a:r>
                      <a:r>
                        <a:rPr lang="zh-CN" sz="2000">
                          <a:latin typeface="Times New Roman" panose="02020603050405020304"/>
                          <a:ea typeface="方正楷体_GB2312" panose="02000000000000000000" charset="-122"/>
                        </a:rPr>
                        <a:t>蒂娜尴尬得满脸通红，开始结结巴巴地说出真相。</a:t>
                      </a:r>
                      <a:endParaRPr lang="zh-CN" sz="2000">
                        <a:latin typeface="Times New Roman" panose="02020603050405020304"/>
                        <a:ea typeface="方正楷体_GB2312" panose="02000000000000000000" charset="-122"/>
                      </a:endParaRPr>
                    </a:p>
                    <a:p>
                      <a:pPr marL="0" indent="0" algn="just">
                        <a:lnSpc>
                          <a:spcPct val="100000"/>
                        </a:lnSpc>
                        <a:spcBef>
                          <a:spcPct val="0"/>
                        </a:spcBef>
                        <a:spcAft>
                          <a:spcPct val="0"/>
                        </a:spcAft>
                      </a:pPr>
                      <a:r>
                        <a:rPr lang="zh-CN" sz="2000">
                          <a:highlight>
                            <a:srgbClr val="FFFF00"/>
                          </a:highlight>
                          <a:latin typeface="Times New Roman" panose="02020603050405020304"/>
                          <a:ea typeface="方正楷体_GB2312" panose="02000000000000000000" charset="-122"/>
                        </a:rPr>
                        <a:t>主旨升华：</a:t>
                      </a:r>
                      <a:r>
                        <a:rPr lang="en-US" altLang="zh-CN" sz="2000">
                          <a:highlight>
                            <a:srgbClr val="FFFF00"/>
                          </a:highlight>
                          <a:latin typeface="Times New Roman" panose="02020603050405020304"/>
                          <a:ea typeface="Times New Roman" panose="02020603050405020304"/>
                        </a:rPr>
                        <a:t>:</a:t>
                      </a:r>
                      <a:endParaRPr lang="en-US" altLang="zh-CN" sz="2000">
                        <a:highlight>
                          <a:srgbClr val="FFFF00"/>
                        </a:highlight>
                        <a:latin typeface="Times New Roman" panose="02020603050405020304"/>
                        <a:ea typeface="Times New Roman" panose="02020603050405020304"/>
                      </a:endParaRPr>
                    </a:p>
                    <a:p>
                      <a:pPr marL="0" indent="0" algn="just">
                        <a:lnSpc>
                          <a:spcPct val="100000"/>
                        </a:lnSpc>
                        <a:spcBef>
                          <a:spcPct val="0"/>
                        </a:spcBef>
                        <a:spcAft>
                          <a:spcPct val="0"/>
                        </a:spcAft>
                      </a:pPr>
                      <a:r>
                        <a:rPr lang="en-US" altLang="zh-CN" sz="2000">
                          <a:highlight>
                            <a:srgbClr val="FFFF00"/>
                          </a:highlight>
                          <a:latin typeface="Times New Roman" panose="02020603050405020304"/>
                          <a:ea typeface="Times New Roman" panose="02020603050405020304"/>
                        </a:rPr>
                        <a:t>1. </a:t>
                      </a:r>
                      <a:r>
                        <a:rPr lang="zh-CN" sz="2000">
                          <a:highlight>
                            <a:srgbClr val="FFFF00"/>
                          </a:highlight>
                          <a:latin typeface="Times New Roman" panose="02020603050405020304"/>
                          <a:ea typeface="方正楷体_GB2312" panose="02000000000000000000" charset="-122"/>
                        </a:rPr>
                        <a:t>诚实乃上策</a:t>
                      </a:r>
                      <a:r>
                        <a:rPr lang="en-US" altLang="zh-CN" sz="2000">
                          <a:latin typeface="Times New Roman" panose="02020603050405020304"/>
                          <a:ea typeface="Times New Roman" panose="02020603050405020304"/>
                        </a:rPr>
                        <a:t>Honesty is the best policy.</a:t>
                      </a:r>
                      <a:endParaRPr lang="en-US" altLang="zh-CN" sz="2000">
                        <a:latin typeface="Times New Roman" panose="02020603050405020304"/>
                        <a:ea typeface="Times New Roman" panose="02020603050405020304"/>
                      </a:endParaRPr>
                    </a:p>
                    <a:p>
                      <a:pPr marL="0" indent="0" algn="just">
                        <a:lnSpc>
                          <a:spcPct val="100000"/>
                        </a:lnSpc>
                        <a:spcBef>
                          <a:spcPct val="0"/>
                        </a:spcBef>
                        <a:spcAft>
                          <a:spcPct val="0"/>
                        </a:spcAft>
                      </a:pPr>
                      <a:r>
                        <a:rPr lang="en-US" altLang="zh-CN" sz="2000">
                          <a:latin typeface="Times New Roman" panose="02020603050405020304"/>
                          <a:ea typeface="Times New Roman" panose="02020603050405020304"/>
                        </a:rPr>
                        <a:t>The mother suddenly gathered the boy to her chest and spoke gently to him," </a:t>
                      </a:r>
                      <a:r>
                        <a:rPr lang="en-US" altLang="zh-CN" sz="2000">
                          <a:highlight>
                            <a:srgbClr val="FFFF00"/>
                          </a:highlight>
                          <a:latin typeface="Times New Roman" panose="02020603050405020304"/>
                          <a:ea typeface="Times New Roman" panose="02020603050405020304"/>
                        </a:rPr>
                        <a:t>2. </a:t>
                      </a:r>
                      <a:r>
                        <a:rPr lang="zh-CN" sz="2000">
                          <a:highlight>
                            <a:srgbClr val="FFFF00"/>
                          </a:highlight>
                          <a:latin typeface="Times New Roman" panose="02020603050405020304"/>
                          <a:ea typeface="方正楷体_GB2312" panose="02000000000000000000" charset="-122"/>
                        </a:rPr>
                        <a:t>诚实比古董珍贵</a:t>
                      </a:r>
                      <a:r>
                        <a:rPr lang="en-US" altLang="zh-CN" sz="2000">
                          <a:latin typeface="Times New Roman" panose="02020603050405020304"/>
                          <a:ea typeface="Times New Roman" panose="02020603050405020304"/>
                        </a:rPr>
                        <a:t>My little sweetheart, honesty values more than any antique."</a:t>
                      </a:r>
                      <a:r>
                        <a:rPr lang="zh-CN" sz="2000">
                          <a:latin typeface="Times New Roman" panose="02020603050405020304"/>
                          <a:ea typeface="方正楷体_GB2312" panose="02000000000000000000" charset="-122"/>
                        </a:rPr>
                        <a:t>妈妈突然把小男孩抱在胸前，温柔地对他说：“我的小甜心，诚实比任何古董都珍贵。”</a:t>
                      </a:r>
                      <a:endParaRPr lang="zh-CN" sz="2000">
                        <a:latin typeface="Times New Roman" panose="02020603050405020304"/>
                        <a:ea typeface="方正楷体_GB2312" panose="02000000000000000000" charset="-122"/>
                      </a:endParaRPr>
                    </a:p>
                    <a:p>
                      <a:pPr marL="0" indent="0" algn="just">
                        <a:lnSpc>
                          <a:spcPct val="100000"/>
                        </a:lnSpc>
                        <a:spcBef>
                          <a:spcPct val="0"/>
                        </a:spcBef>
                        <a:spcAft>
                          <a:spcPct val="0"/>
                        </a:spcAft>
                      </a:pPr>
                      <a:r>
                        <a:rPr lang="en-US" altLang="zh-CN" sz="2000">
                          <a:highlight>
                            <a:srgbClr val="FFFF00"/>
                          </a:highlight>
                          <a:latin typeface="Times New Roman" panose="02020603050405020304"/>
                          <a:ea typeface="方正楷体_GB2312" panose="02000000000000000000" charset="-122"/>
                        </a:rPr>
                        <a:t>3.</a:t>
                      </a:r>
                      <a:r>
                        <a:rPr lang="zh-CN" sz="2000">
                          <a:highlight>
                            <a:srgbClr val="FFFF00"/>
                          </a:highlight>
                          <a:latin typeface="Times New Roman" panose="02020603050405020304"/>
                          <a:ea typeface="方正楷体_GB2312" panose="02000000000000000000" charset="-122"/>
                        </a:rPr>
                        <a:t>车可修复信任不可</a:t>
                      </a:r>
                      <a:r>
                        <a:rPr lang="en-US" altLang="zh-CN" sz="2000">
                          <a:latin typeface="Times New Roman" panose="02020603050405020304"/>
                          <a:ea typeface="方正楷体_GB2312" panose="02000000000000000000" charset="-122"/>
                        </a:rPr>
                        <a:t>"My dear children," his voice softened,"honesty holds greater value than anything else. A damaged car can be repaired but trust can’t." With our heads lowered in shame, we learned a thought-provoking lesson.“</a:t>
                      </a:r>
                      <a:r>
                        <a:rPr lang="zh-CN" sz="2000">
                          <a:latin typeface="方正楷体_GB2312" panose="02000000000000000000" charset="-122"/>
                          <a:ea typeface="方正楷体_GB2312" panose="02000000000000000000" charset="-122"/>
                        </a:rPr>
                        <a:t>我亲爱的孩子们，</a:t>
                      </a:r>
                      <a:r>
                        <a:rPr lang="zh-CN" altLang="en-US" sz="2000">
                          <a:latin typeface="Times New Roman" panose="02020603050405020304"/>
                          <a:ea typeface="方正楷体_GB2312" panose="02000000000000000000" charset="-122"/>
                        </a:rPr>
                        <a:t>”</a:t>
                      </a:r>
                      <a:r>
                        <a:rPr lang="zh-CN" sz="2000">
                          <a:latin typeface="方正楷体_GB2312" panose="02000000000000000000" charset="-122"/>
                          <a:ea typeface="方正楷体_GB2312" panose="02000000000000000000" charset="-122"/>
                        </a:rPr>
                        <a:t>他的声音变得柔和了，</a:t>
                      </a:r>
                      <a:r>
                        <a:rPr lang="zh-CN" altLang="en-US" sz="2000">
                          <a:latin typeface="Times New Roman" panose="02020603050405020304"/>
                          <a:ea typeface="方正楷体_GB2312" panose="02000000000000000000" charset="-122"/>
                        </a:rPr>
                        <a:t>“</a:t>
                      </a:r>
                      <a:r>
                        <a:rPr lang="zh-CN" sz="2000">
                          <a:latin typeface="方正楷体_GB2312" panose="02000000000000000000" charset="-122"/>
                          <a:ea typeface="方正楷体_GB2312" panose="02000000000000000000" charset="-122"/>
                        </a:rPr>
                        <a:t>诚实比什么都重要。损坏的汽车可以修复，但信任无法修复。</a:t>
                      </a:r>
                      <a:r>
                        <a:rPr lang="zh-CN" altLang="en-US" sz="2000">
                          <a:latin typeface="Times New Roman" panose="02020603050405020304"/>
                          <a:ea typeface="方正楷体_GB2312" panose="02000000000000000000" charset="-122"/>
                        </a:rPr>
                        <a:t>”</a:t>
                      </a:r>
                      <a:r>
                        <a:rPr lang="zh-CN" sz="2000">
                          <a:latin typeface="方正楷体_GB2312" panose="02000000000000000000" charset="-122"/>
                          <a:ea typeface="方正楷体_GB2312" panose="02000000000000000000" charset="-122"/>
                        </a:rPr>
                        <a:t>羞愧地低着头，我们学到了发人深省的一课。</a:t>
                      </a:r>
                      <a:endParaRPr lang="zh-CN" sz="2000">
                        <a:highlight>
                          <a:srgbClr val="FFFF00"/>
                        </a:highlight>
                        <a:latin typeface="方正楷体_GB2312" panose="02000000000000000000" charset="-122"/>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bl>
          </a:graphicData>
        </a:graphic>
      </p:graphicFrame>
      <p:pic>
        <p:nvPicPr>
          <p:cNvPr id="5124" name="图片 6" descr="logo横版 png"/>
          <p:cNvPicPr>
            <a:picLocks noChangeAspect="1"/>
          </p:cNvPicPr>
          <p:nvPr userDrawn="1"/>
        </p:nvPicPr>
        <p:blipFill>
          <a:blip r:embed="rId1"/>
          <a:stretch>
            <a:fillRect/>
          </a:stretch>
        </p:blipFill>
        <p:spPr>
          <a:xfrm>
            <a:off x="11477625" y="82550"/>
            <a:ext cx="608013" cy="642938"/>
          </a:xfrm>
          <a:prstGeom prst="rect">
            <a:avLst/>
          </a:prstGeom>
          <a:noFill/>
          <a:ln w="9525">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35" y="0"/>
            <a:ext cx="12192635" cy="6858635"/>
          </a:xfrm>
          <a:prstGeom prst="rect">
            <a:avLst/>
          </a:prstGeom>
          <a:solidFill>
            <a:srgbClr val="5C64F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nvSpPr>
        <p:spPr>
          <a:xfrm>
            <a:off x="231775" y="230505"/>
            <a:ext cx="11755120" cy="6433820"/>
          </a:xfrm>
          <a:prstGeom prst="roundRect">
            <a:avLst>
              <a:gd name="adj" fmla="val 1001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aphicFrame>
        <p:nvGraphicFramePr>
          <p:cNvPr id="4" name="表格 3"/>
          <p:cNvGraphicFramePr/>
          <p:nvPr/>
        </p:nvGraphicFramePr>
        <p:xfrm>
          <a:off x="444500" y="353695"/>
          <a:ext cx="11301730" cy="6035040"/>
        </p:xfrm>
        <a:graphic>
          <a:graphicData uri="http://schemas.openxmlformats.org/drawingml/2006/table">
            <a:tbl>
              <a:tblPr/>
              <a:tblGrid>
                <a:gridCol w="1118235"/>
                <a:gridCol w="2251710"/>
                <a:gridCol w="7931785"/>
              </a:tblGrid>
              <a:tr h="548640">
                <a:tc>
                  <a:txBody>
                    <a:bodyPr/>
                    <a:p>
                      <a:pPr marL="0" indent="0" algn="just">
                        <a:lnSpc>
                          <a:spcPct val="100000"/>
                        </a:lnSpc>
                        <a:spcBef>
                          <a:spcPct val="0"/>
                        </a:spcBef>
                        <a:spcAft>
                          <a:spcPct val="0"/>
                        </a:spcAft>
                      </a:pPr>
                      <a:endParaRPr lang="zh-CN" sz="1800">
                        <a:latin typeface="Times New Roman" panose="02020603050405020304"/>
                        <a:ea typeface="方正楷体_GB2312" panose="02000000000000000000" charset="-122"/>
                      </a:endParaRPr>
                    </a:p>
                    <a:p>
                      <a:pPr marL="0" indent="0" algn="just">
                        <a:lnSpc>
                          <a:spcPct val="100000"/>
                        </a:lnSpc>
                        <a:spcBef>
                          <a:spcPct val="0"/>
                        </a:spcBef>
                        <a:spcAft>
                          <a:spcPct val="0"/>
                        </a:spcAft>
                      </a:pPr>
                      <a:r>
                        <a:rPr lang="zh-CN" sz="1800">
                          <a:latin typeface="Times New Roman" panose="02020603050405020304"/>
                          <a:ea typeface="方正楷体_GB2312" panose="02000000000000000000" charset="-122"/>
                        </a:rPr>
                        <a:t>话题分类</a:t>
                      </a:r>
                      <a:endParaRPr lang="zh-CN" sz="1800">
                        <a:latin typeface="Times New Roman" panose="02020603050405020304"/>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6">
                        <a:lumMod val="20000"/>
                        <a:lumOff val="80000"/>
                      </a:schemeClr>
                    </a:solidFill>
                  </a:tcPr>
                </a:tc>
                <a:tc>
                  <a:txBody>
                    <a:bodyPr/>
                    <a:p>
                      <a:pPr marL="0" indent="133350" algn="just">
                        <a:lnSpc>
                          <a:spcPct val="100000"/>
                        </a:lnSpc>
                        <a:spcBef>
                          <a:spcPct val="0"/>
                        </a:spcBef>
                        <a:spcAft>
                          <a:spcPct val="0"/>
                        </a:spcAft>
                      </a:pPr>
                      <a:endParaRPr lang="zh-CN" sz="1800">
                        <a:latin typeface="Times New Roman" panose="02020603050405020304"/>
                        <a:ea typeface="方正楷体_GB2312" panose="02000000000000000000" charset="-122"/>
                      </a:endParaRPr>
                    </a:p>
                    <a:p>
                      <a:pPr marL="0" indent="133350" algn="just">
                        <a:lnSpc>
                          <a:spcPct val="100000"/>
                        </a:lnSpc>
                        <a:spcBef>
                          <a:spcPct val="0"/>
                        </a:spcBef>
                        <a:spcAft>
                          <a:spcPct val="0"/>
                        </a:spcAft>
                      </a:pPr>
                      <a:r>
                        <a:rPr lang="zh-CN" sz="1800">
                          <a:latin typeface="Times New Roman" panose="02020603050405020304"/>
                          <a:ea typeface="方正楷体_GB2312" panose="02000000000000000000" charset="-122"/>
                        </a:rPr>
                        <a:t>续写主题</a:t>
                      </a:r>
                      <a:endParaRPr lang="zh-CN" sz="1800">
                        <a:latin typeface="Times New Roman" panose="02020603050405020304"/>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6">
                        <a:lumMod val="20000"/>
                        <a:lumOff val="80000"/>
                      </a:schemeClr>
                    </a:solidFill>
                  </a:tcPr>
                </a:tc>
                <a:tc>
                  <a:txBody>
                    <a:bodyPr/>
                    <a:p>
                      <a:pPr marL="0" indent="1200150" algn="just">
                        <a:lnSpc>
                          <a:spcPct val="100000"/>
                        </a:lnSpc>
                        <a:spcBef>
                          <a:spcPct val="0"/>
                        </a:spcBef>
                        <a:spcAft>
                          <a:spcPct val="0"/>
                        </a:spcAft>
                      </a:pPr>
                      <a:endParaRPr lang="zh-CN" sz="1800">
                        <a:latin typeface="Times New Roman" panose="02020603050405020304"/>
                        <a:ea typeface="方正楷体_GB2312" panose="02000000000000000000" charset="-122"/>
                      </a:endParaRPr>
                    </a:p>
                    <a:p>
                      <a:pPr marL="0" indent="1200150" algn="just">
                        <a:lnSpc>
                          <a:spcPct val="100000"/>
                        </a:lnSpc>
                        <a:spcBef>
                          <a:spcPct val="0"/>
                        </a:spcBef>
                        <a:spcAft>
                          <a:spcPct val="0"/>
                        </a:spcAft>
                      </a:pPr>
                      <a:r>
                        <a:rPr lang="zh-CN" sz="1800">
                          <a:latin typeface="Times New Roman" panose="02020603050405020304"/>
                          <a:ea typeface="方正楷体_GB2312" panose="02000000000000000000" charset="-122"/>
                        </a:rPr>
                        <a:t>语料</a:t>
                      </a:r>
                      <a:endParaRPr lang="zh-CN" sz="1800">
                        <a:latin typeface="Times New Roman" panose="02020603050405020304"/>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6">
                        <a:lumMod val="20000"/>
                        <a:lumOff val="80000"/>
                      </a:schemeClr>
                    </a:solidFill>
                  </a:tcPr>
                </a:tc>
              </a:tr>
              <a:tr h="5486400">
                <a:tc>
                  <a:txBody>
                    <a:bodyPr/>
                    <a:p>
                      <a:pPr marL="0" indent="0" algn="just">
                        <a:lnSpc>
                          <a:spcPct val="100000"/>
                        </a:lnSpc>
                        <a:spcBef>
                          <a:spcPct val="0"/>
                        </a:spcBef>
                        <a:spcAft>
                          <a:spcPct val="0"/>
                        </a:spcAft>
                      </a:pPr>
                      <a:r>
                        <a:rPr lang="en-US" altLang="zh-CN" sz="1600">
                          <a:latin typeface="Times New Roman" panose="02020603050405020304"/>
                          <a:ea typeface="Times New Roman" panose="02020603050405020304"/>
                        </a:rPr>
                        <a:t>3</a:t>
                      </a:r>
                      <a:r>
                        <a:rPr lang="en-US" altLang="zh-CN" sz="1600">
                          <a:latin typeface="Times New Roman" panose="02020603050405020304"/>
                          <a:ea typeface="方正楷体_GB2312" panose="02000000000000000000" charset="-122"/>
                        </a:rPr>
                        <a:t>.</a:t>
                      </a:r>
                      <a:r>
                        <a:rPr lang="zh-CN" sz="1600">
                          <a:latin typeface="Times New Roman" panose="02020603050405020304"/>
                          <a:ea typeface="方正楷体_GB2312" panose="02000000000000000000" charset="-122"/>
                        </a:rPr>
                        <a:t>善行互助类</a:t>
                      </a:r>
                      <a:endParaRPr lang="zh-CN" sz="1600">
                        <a:latin typeface="Times New Roman" panose="02020603050405020304"/>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E3F2D9"/>
                    </a:solidFill>
                  </a:tcPr>
                </a:tc>
                <a:tc>
                  <a:txBody>
                    <a:bodyPr/>
                    <a:p>
                      <a:pPr marL="266700" indent="-266700" algn="just">
                        <a:lnSpc>
                          <a:spcPct val="100000"/>
                        </a:lnSpc>
                        <a:spcBef>
                          <a:spcPct val="0"/>
                        </a:spcBef>
                        <a:spcAft>
                          <a:spcPct val="0"/>
                        </a:spcAft>
                      </a:pPr>
                      <a:r>
                        <a:rPr lang="en-US" altLang="zh-CN" sz="1600">
                          <a:latin typeface="Wingdings" panose="05000000000000000000"/>
                          <a:ea typeface="方正楷体_GB2312" panose="02000000000000000000" charset="-122"/>
                        </a:rPr>
                        <a:t>Ø</a:t>
                      </a:r>
                      <a:r>
                        <a:rPr lang="zh-CN" sz="1600">
                          <a:latin typeface="方正楷体_GB2312" panose="02000000000000000000" charset="-122"/>
                          <a:ea typeface="方正楷体_GB2312" panose="02000000000000000000" charset="-122"/>
                        </a:rPr>
                        <a:t>赠人玫瑰手留香</a:t>
                      </a:r>
                      <a:endParaRPr lang="zh-CN" sz="1600">
                        <a:latin typeface="方正楷体_GB2312" panose="02000000000000000000" charset="-122"/>
                        <a:ea typeface="方正楷体_GB2312" panose="02000000000000000000" charset="-122"/>
                      </a:endParaRPr>
                    </a:p>
                    <a:p>
                      <a:pPr marL="266700" indent="-266700" algn="just">
                        <a:lnSpc>
                          <a:spcPct val="100000"/>
                        </a:lnSpc>
                        <a:spcBef>
                          <a:spcPct val="0"/>
                        </a:spcBef>
                        <a:spcAft>
                          <a:spcPct val="0"/>
                        </a:spcAft>
                      </a:pPr>
                      <a:r>
                        <a:rPr lang="en-US" altLang="zh-CN" sz="1600">
                          <a:latin typeface="Wingdings" panose="05000000000000000000"/>
                          <a:ea typeface="方正楷体_GB2312" panose="02000000000000000000" charset="-122"/>
                        </a:rPr>
                        <a:t>Ø</a:t>
                      </a:r>
                      <a:r>
                        <a:rPr lang="zh-CN" sz="1600">
                          <a:latin typeface="方正楷体_GB2312" panose="02000000000000000000" charset="-122"/>
                          <a:ea typeface="方正楷体_GB2312" panose="02000000000000000000" charset="-122"/>
                        </a:rPr>
                        <a:t>对慈善事业的认同</a:t>
                      </a:r>
                      <a:endParaRPr lang="zh-CN" sz="1600">
                        <a:latin typeface="方正楷体_GB2312" panose="02000000000000000000" charset="-122"/>
                        <a:ea typeface="方正楷体_GB2312" panose="02000000000000000000" charset="-122"/>
                      </a:endParaRPr>
                    </a:p>
                    <a:p>
                      <a:pPr marL="0" indent="0" algn="just">
                        <a:lnSpc>
                          <a:spcPct val="100000"/>
                        </a:lnSpc>
                        <a:spcBef>
                          <a:spcPct val="0"/>
                        </a:spcBef>
                        <a:spcAft>
                          <a:spcPct val="0"/>
                        </a:spcAft>
                      </a:pPr>
                      <a:r>
                        <a:rPr lang="en-US" altLang="zh-CN" sz="1600">
                          <a:latin typeface="Wingdings" panose="05000000000000000000"/>
                          <a:ea typeface="方正楷体_GB2312" panose="02000000000000000000" charset="-122"/>
                        </a:rPr>
                        <a:t>Ø</a:t>
                      </a:r>
                      <a:r>
                        <a:rPr lang="zh-CN" sz="1600">
                          <a:latin typeface="方正楷体_GB2312" panose="02000000000000000000" charset="-122"/>
                          <a:ea typeface="方正楷体_GB2312" panose="02000000000000000000" charset="-122"/>
                        </a:rPr>
                        <a:t>善行链条（善生善）</a:t>
                      </a:r>
                      <a:endParaRPr lang="zh-CN" sz="1600">
                        <a:latin typeface="方正楷体_GB2312" panose="02000000000000000000" charset="-122"/>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l">
                        <a:lnSpc>
                          <a:spcPct val="100000"/>
                        </a:lnSpc>
                        <a:spcBef>
                          <a:spcPct val="0"/>
                        </a:spcBef>
                        <a:spcAft>
                          <a:spcPct val="0"/>
                        </a:spcAft>
                      </a:pPr>
                      <a:r>
                        <a:rPr lang="zh-CN" sz="1600">
                          <a:highlight>
                            <a:srgbClr val="FFFF00"/>
                          </a:highlight>
                          <a:latin typeface="Times New Roman" panose="02020603050405020304"/>
                          <a:ea typeface="方正楷体_GB2312" panose="02000000000000000000" charset="-122"/>
                        </a:rPr>
                        <a:t>相助</a:t>
                      </a:r>
                      <a:endParaRPr lang="zh-CN" sz="1600">
                        <a:highlight>
                          <a:srgbClr val="FFFF00"/>
                        </a:highlight>
                        <a:latin typeface="Times New Roman" panose="02020603050405020304"/>
                        <a:ea typeface="方正楷体_GB2312" panose="02000000000000000000" charset="-122"/>
                      </a:endParaRPr>
                    </a:p>
                    <a:p>
                      <a:pPr marL="0" indent="0" algn="l">
                        <a:lnSpc>
                          <a:spcPct val="100000"/>
                        </a:lnSpc>
                        <a:spcBef>
                          <a:spcPct val="0"/>
                        </a:spcBef>
                        <a:spcAft>
                          <a:spcPct val="0"/>
                        </a:spcAft>
                      </a:pPr>
                      <a:r>
                        <a:rPr lang="zh-CN" sz="1600">
                          <a:highlight>
                            <a:srgbClr val="FFFF00"/>
                          </a:highlight>
                          <a:latin typeface="Times New Roman" panose="02020603050405020304"/>
                          <a:ea typeface="方正楷体_GB2312" panose="02000000000000000000" charset="-122"/>
                        </a:rPr>
                        <a:t>行动答谢</a:t>
                      </a:r>
                      <a:r>
                        <a:rPr lang="en-US" altLang="zh-CN" sz="1600" b="0">
                          <a:latin typeface="Times New Roman" panose="02020603050405020304"/>
                          <a:ea typeface="Times New Roman" panose="02020603050405020304"/>
                        </a:rPr>
                        <a:t>I showered them with zillions of thanks.</a:t>
                      </a:r>
                      <a:r>
                        <a:rPr lang="zh-CN" sz="1600">
                          <a:latin typeface="Times New Roman" panose="02020603050405020304"/>
                          <a:ea typeface="方正楷体_GB2312" panose="02000000000000000000" charset="-122"/>
                        </a:rPr>
                        <a:t>我对他们表示了无数的感谢。</a:t>
                      </a:r>
                      <a:endParaRPr lang="zh-CN" sz="1600">
                        <a:latin typeface="Times New Roman" panose="02020603050405020304"/>
                        <a:ea typeface="方正楷体_GB2312" panose="02000000000000000000" charset="-122"/>
                      </a:endParaRPr>
                    </a:p>
                    <a:p>
                      <a:pPr marL="0" indent="0" algn="just">
                        <a:lnSpc>
                          <a:spcPct val="100000"/>
                        </a:lnSpc>
                        <a:spcBef>
                          <a:spcPct val="0"/>
                        </a:spcBef>
                        <a:spcAft>
                          <a:spcPct val="0"/>
                        </a:spcAft>
                      </a:pPr>
                      <a:r>
                        <a:rPr lang="zh-CN" sz="1600">
                          <a:highlight>
                            <a:srgbClr val="FFFF00"/>
                          </a:highlight>
                          <a:latin typeface="Times New Roman" panose="02020603050405020304"/>
                          <a:ea typeface="方正楷体_GB2312" panose="02000000000000000000" charset="-122"/>
                        </a:rPr>
                        <a:t>喉咙哽咽</a:t>
                      </a:r>
                      <a:r>
                        <a:rPr lang="en-US" altLang="zh-CN" sz="1600" b="0">
                          <a:latin typeface="Times New Roman" panose="02020603050405020304"/>
                          <a:ea typeface="Times New Roman" panose="02020603050405020304"/>
                        </a:rPr>
                        <a:t>I had a lump in my throat, too moved to speak. </a:t>
                      </a:r>
                      <a:r>
                        <a:rPr lang="zh-CN" sz="1600">
                          <a:latin typeface="Times New Roman" panose="02020603050405020304"/>
                          <a:ea typeface="方正楷体_GB2312" panose="02000000000000000000" charset="-122"/>
                        </a:rPr>
                        <a:t>我喉咙哽咽，感动得说不出话来</a:t>
                      </a:r>
                      <a:endParaRPr lang="zh-CN" sz="1600">
                        <a:latin typeface="Times New Roman" panose="02020603050405020304"/>
                        <a:ea typeface="方正楷体_GB2312" panose="02000000000000000000" charset="-122"/>
                      </a:endParaRPr>
                    </a:p>
                    <a:p>
                      <a:pPr marL="0" indent="0" algn="just">
                        <a:lnSpc>
                          <a:spcPct val="100000"/>
                        </a:lnSpc>
                        <a:spcBef>
                          <a:spcPct val="0"/>
                        </a:spcBef>
                        <a:spcAft>
                          <a:spcPct val="0"/>
                        </a:spcAft>
                      </a:pPr>
                      <a:r>
                        <a:rPr lang="zh-CN" sz="1600">
                          <a:highlight>
                            <a:srgbClr val="FFFF00"/>
                          </a:highlight>
                          <a:latin typeface="Times New Roman" panose="02020603050405020304"/>
                          <a:ea typeface="方正楷体_GB2312" panose="02000000000000000000" charset="-122"/>
                        </a:rPr>
                        <a:t>救人</a:t>
                      </a:r>
                      <a:r>
                        <a:rPr lang="zh-CN" altLang="en-US" sz="1600">
                          <a:latin typeface="Times New Roman" panose="02020603050405020304"/>
                          <a:ea typeface="方正楷体_GB2312" panose="02000000000000000000" charset="-122"/>
                        </a:rPr>
                        <a:t>“</a:t>
                      </a:r>
                      <a:r>
                        <a:rPr lang="en-US" altLang="zh-CN" sz="1600">
                          <a:latin typeface="Times New Roman" panose="02020603050405020304"/>
                          <a:ea typeface="方正楷体_GB2312" panose="02000000000000000000" charset="-122"/>
                        </a:rPr>
                        <a:t>Everyone, come here” Olav shouted, waving his arms in the air, signaling people to run towards his van. </a:t>
                      </a:r>
                      <a:r>
                        <a:rPr lang="en-US" altLang="zh-CN" sz="1600">
                          <a:latin typeface="Times New Roman" panose="02020603050405020304"/>
                          <a:ea typeface="Times New Roman" panose="02020603050405020304"/>
                        </a:rPr>
                        <a:t>..</a:t>
                      </a:r>
                      <a:r>
                        <a:rPr lang="en-US" altLang="zh-CN" sz="1600">
                          <a:latin typeface="Times New Roman" panose="02020603050405020304"/>
                          <a:ea typeface="方正楷体_GB2312" panose="02000000000000000000" charset="-122"/>
                        </a:rPr>
                        <a:t>Under the influence of the strong wind, smoke spread even faster. It’s just like a life versus</a:t>
                      </a:r>
                      <a:r>
                        <a:rPr lang="zh-CN" sz="1600">
                          <a:latin typeface="方正楷体_GB2312" panose="02000000000000000000" charset="-122"/>
                          <a:ea typeface="方正楷体_GB2312" panose="02000000000000000000" charset="-122"/>
                        </a:rPr>
                        <a:t>对抗 </a:t>
                      </a:r>
                      <a:r>
                        <a:rPr lang="en-US" altLang="zh-CN" sz="1600">
                          <a:latin typeface="Times New Roman" panose="02020603050405020304"/>
                          <a:ea typeface="方正楷体_GB2312" panose="02000000000000000000" charset="-122"/>
                        </a:rPr>
                        <a:t>smoke match. As a former volunteer firefighter, Olav knew well what would happen if they didn’t leave as soon as possible. Hardly had the tourists piled into the van and he zoomed to the cab when he accelerated the speed. “</a:t>
                      </a:r>
                      <a:r>
                        <a:rPr lang="zh-CN" sz="1600">
                          <a:latin typeface="方正楷体_GB2312" panose="02000000000000000000" charset="-122"/>
                          <a:ea typeface="方正楷体_GB2312" panose="02000000000000000000" charset="-122"/>
                        </a:rPr>
                        <a:t>大家到这里来。</a:t>
                      </a:r>
                      <a:r>
                        <a:rPr lang="zh-CN" altLang="en-US" sz="1600">
                          <a:latin typeface="Times New Roman" panose="02020603050405020304"/>
                          <a:ea typeface="方正楷体_GB2312" panose="02000000000000000000" charset="-122"/>
                        </a:rPr>
                        <a:t>”</a:t>
                      </a:r>
                      <a:r>
                        <a:rPr lang="zh-CN" sz="1600">
                          <a:latin typeface="方正楷体_GB2312" panose="02000000000000000000" charset="-122"/>
                          <a:ea typeface="方正楷体_GB2312" panose="02000000000000000000" charset="-122"/>
                        </a:rPr>
                        <a:t>奥拉夫喊道，他在空中挥舞着手臂，示意人们向他的货车跑去</a:t>
                      </a:r>
                      <a:r>
                        <a:rPr lang="en-US" altLang="zh-CN" sz="1600">
                          <a:latin typeface="Times New Roman" panose="02020603050405020304"/>
                          <a:ea typeface="方正楷体_GB2312" panose="02000000000000000000" charset="-122"/>
                        </a:rPr>
                        <a:t>……</a:t>
                      </a:r>
                      <a:r>
                        <a:rPr lang="zh-CN" sz="1600">
                          <a:latin typeface="方正楷体_GB2312" panose="02000000000000000000" charset="-122"/>
                          <a:ea typeface="方正楷体_GB2312" panose="02000000000000000000" charset="-122"/>
                        </a:rPr>
                        <a:t>在强风的影响下，烟雾蔓延得更快了。这就像一场生命大战。作为一名前志愿消防员，奥拉夫非常清楚如果他们不尽快离开会发生什么。游客们还没来得及挤进车里，他就加快了速度，飞快地跑向驾驶室。</a:t>
                      </a:r>
                      <a:endParaRPr lang="zh-CN" sz="1600">
                        <a:latin typeface="方正楷体_GB2312" panose="02000000000000000000" charset="-122"/>
                        <a:ea typeface="方正楷体_GB2312" panose="02000000000000000000" charset="-122"/>
                      </a:endParaRPr>
                    </a:p>
                    <a:p>
                      <a:pPr marL="0" indent="0" algn="just">
                        <a:lnSpc>
                          <a:spcPct val="100000"/>
                        </a:lnSpc>
                        <a:spcBef>
                          <a:spcPct val="0"/>
                        </a:spcBef>
                        <a:spcAft>
                          <a:spcPct val="0"/>
                        </a:spcAft>
                      </a:pPr>
                      <a:r>
                        <a:rPr lang="zh-CN" sz="1600">
                          <a:highlight>
                            <a:srgbClr val="FFFF00"/>
                          </a:highlight>
                          <a:latin typeface="Times New Roman" panose="02020603050405020304"/>
                          <a:ea typeface="方正楷体_GB2312" panose="02000000000000000000" charset="-122"/>
                        </a:rPr>
                        <a:t>结尾感悟：</a:t>
                      </a:r>
                      <a:endParaRPr lang="zh-CN" sz="1600">
                        <a:highlight>
                          <a:srgbClr val="FFFF00"/>
                        </a:highlight>
                        <a:latin typeface="Times New Roman" panose="02020603050405020304"/>
                        <a:ea typeface="方正楷体_GB2312" panose="02000000000000000000" charset="-122"/>
                      </a:endParaRPr>
                    </a:p>
                    <a:p>
                      <a:pPr marL="0" indent="0" algn="l">
                        <a:lnSpc>
                          <a:spcPct val="100000"/>
                        </a:lnSpc>
                        <a:spcBef>
                          <a:spcPct val="0"/>
                        </a:spcBef>
                        <a:spcAft>
                          <a:spcPct val="0"/>
                        </a:spcAft>
                      </a:pPr>
                      <a:r>
                        <a:rPr lang="zh-CN" sz="1600">
                          <a:highlight>
                            <a:srgbClr val="FFFF00"/>
                          </a:highlight>
                          <a:latin typeface="方正楷体_GB2312" panose="02000000000000000000" charset="-122"/>
                          <a:ea typeface="方正楷体_GB2312" panose="02000000000000000000" charset="-122"/>
                        </a:rPr>
                        <a:t>善良治愈灵魂</a:t>
                      </a:r>
                      <a:r>
                        <a:rPr lang="en-US" altLang="zh-CN" sz="1600">
                          <a:highlight>
                            <a:srgbClr val="FFFF00"/>
                          </a:highlight>
                          <a:latin typeface="Times New Roman" panose="02020603050405020304"/>
                          <a:ea typeface="Times New Roman" panose="02020603050405020304"/>
                        </a:rPr>
                        <a:t>+</a:t>
                      </a:r>
                      <a:r>
                        <a:rPr lang="zh-CN" sz="1600">
                          <a:highlight>
                            <a:srgbClr val="FFFF00"/>
                          </a:highlight>
                          <a:latin typeface="方正楷体_GB2312" panose="02000000000000000000" charset="-122"/>
                          <a:ea typeface="方正楷体_GB2312" panose="02000000000000000000" charset="-122"/>
                        </a:rPr>
                        <a:t>恢复对人性的信心</a:t>
                      </a:r>
                      <a:r>
                        <a:rPr lang="en-US" altLang="zh-CN" sz="1600" b="1">
                          <a:solidFill>
                            <a:srgbClr val="FF0000"/>
                          </a:solidFill>
                          <a:latin typeface="Times New Roman" panose="02020603050405020304"/>
                          <a:ea typeface="宋体" panose="02010600030101010101" pitchFamily="2" charset="-122"/>
                        </a:rPr>
                        <a:t>That day witnessed </a:t>
                      </a:r>
                      <a:r>
                        <a:rPr lang="en-US" altLang="zh-CN" sz="1600" b="0">
                          <a:latin typeface="Times New Roman" panose="02020603050405020304"/>
                          <a:ea typeface="宋体" panose="02010600030101010101" pitchFamily="2" charset="-122"/>
                        </a:rPr>
                        <a:t>how a Mexican family’s kindness </a:t>
                      </a:r>
                      <a:r>
                        <a:rPr lang="en-US" altLang="zh-CN" sz="1600" b="1">
                          <a:solidFill>
                            <a:srgbClr val="FF0000"/>
                          </a:solidFill>
                          <a:latin typeface="Times New Roman" panose="02020603050405020304"/>
                          <a:ea typeface="宋体" panose="02010600030101010101" pitchFamily="2" charset="-122"/>
                        </a:rPr>
                        <a:t>healed a helpless soul, and restored my faith in </a:t>
                      </a:r>
                      <a:r>
                        <a:rPr lang="en-US" altLang="zh-CN" sz="1600" b="0">
                          <a:latin typeface="Times New Roman" panose="02020603050405020304"/>
                          <a:ea typeface="宋体" panose="02010600030101010101" pitchFamily="2" charset="-122"/>
                        </a:rPr>
                        <a:t>humanity.</a:t>
                      </a:r>
                      <a:r>
                        <a:rPr lang="zh-CN" sz="1600">
                          <a:latin typeface="Times New Roman" panose="02020603050405020304"/>
                          <a:ea typeface="方正楷体_GB2312" panose="02000000000000000000" charset="-122"/>
                        </a:rPr>
                        <a:t>那一天见证了一个墨西哥家庭的善良如何治愈了一个无助的灵魂，并恢复了我对人性的信心。</a:t>
                      </a:r>
                      <a:endParaRPr lang="zh-CN" sz="1600">
                        <a:latin typeface="Times New Roman" panose="02020603050405020304"/>
                        <a:ea typeface="方正楷体_GB2312" panose="02000000000000000000" charset="-122"/>
                      </a:endParaRPr>
                    </a:p>
                    <a:p>
                      <a:pPr marL="0" indent="0" algn="l">
                        <a:lnSpc>
                          <a:spcPct val="100000"/>
                        </a:lnSpc>
                        <a:spcBef>
                          <a:spcPct val="0"/>
                        </a:spcBef>
                        <a:spcAft>
                          <a:spcPct val="0"/>
                        </a:spcAft>
                      </a:pPr>
                      <a:r>
                        <a:rPr lang="zh-CN" sz="1600">
                          <a:highlight>
                            <a:srgbClr val="FFFF00"/>
                          </a:highlight>
                          <a:latin typeface="方正楷体_GB2312" panose="02000000000000000000" charset="-122"/>
                          <a:ea typeface="方正楷体_GB2312" panose="02000000000000000000" charset="-122"/>
                        </a:rPr>
                        <a:t>善良是把社会联系在一起的金链</a:t>
                      </a:r>
                      <a:r>
                        <a:rPr lang="en-US" altLang="zh-CN" sz="1600" b="0">
                          <a:latin typeface="Times New Roman" panose="02020603050405020304"/>
                          <a:ea typeface="宋体" panose="02010600030101010101" pitchFamily="2" charset="-122"/>
                        </a:rPr>
                        <a:t>It suddenly hit me that </a:t>
                      </a:r>
                      <a:r>
                        <a:rPr lang="en-US" altLang="zh-CN" sz="1600" b="1">
                          <a:solidFill>
                            <a:srgbClr val="FF0000"/>
                          </a:solidFill>
                          <a:latin typeface="Times New Roman" panose="02020603050405020304"/>
                          <a:ea typeface="宋体" panose="02010600030101010101" pitchFamily="2" charset="-122"/>
                        </a:rPr>
                        <a:t>kindness is the golden chain by which society is bo</a:t>
                      </a:r>
                      <a:r>
                        <a:rPr lang="en-US" altLang="zh-CN" sz="1600" b="1">
                          <a:solidFill>
                            <a:srgbClr val="FF0000"/>
                          </a:solidFill>
                          <a:latin typeface="Times New Roman" panose="02020603050405020304"/>
                          <a:ea typeface="Times New Roman" panose="02020603050405020304"/>
                        </a:rPr>
                        <a:t>nded</a:t>
                      </a:r>
                      <a:r>
                        <a:rPr lang="en-US" altLang="zh-CN" sz="1600" b="1">
                          <a:solidFill>
                            <a:srgbClr val="FF0000"/>
                          </a:solidFill>
                          <a:latin typeface="Times New Roman" panose="02020603050405020304"/>
                          <a:ea typeface="宋体" panose="02010600030101010101" pitchFamily="2" charset="-122"/>
                        </a:rPr>
                        <a:t> together.</a:t>
                      </a:r>
                      <a:r>
                        <a:rPr lang="en-US" altLang="zh-CN" sz="1600">
                          <a:latin typeface="Times New Roman" panose="02020603050405020304"/>
                          <a:ea typeface="方正楷体_GB2312" panose="02000000000000000000" charset="-122"/>
                        </a:rPr>
                        <a:t> </a:t>
                      </a:r>
                      <a:r>
                        <a:rPr lang="zh-CN" sz="1600">
                          <a:latin typeface="Times New Roman" panose="02020603050405020304"/>
                          <a:ea typeface="方正楷体_GB2312" panose="02000000000000000000" charset="-122"/>
                        </a:rPr>
                        <a:t>我突然意识到，善良是把社会联系在一起的金链。</a:t>
                      </a:r>
                      <a:endParaRPr lang="zh-CN" sz="1600">
                        <a:latin typeface="Times New Roman" panose="02020603050405020304"/>
                        <a:ea typeface="方正楷体_GB2312" panose="02000000000000000000" charset="-122"/>
                      </a:endParaRPr>
                    </a:p>
                    <a:p>
                      <a:pPr marL="0" indent="0" algn="l">
                        <a:lnSpc>
                          <a:spcPct val="100000"/>
                        </a:lnSpc>
                        <a:spcBef>
                          <a:spcPct val="0"/>
                        </a:spcBef>
                        <a:spcAft>
                          <a:spcPct val="0"/>
                        </a:spcAft>
                      </a:pPr>
                      <a:r>
                        <a:rPr lang="zh-CN" sz="1600">
                          <a:highlight>
                            <a:srgbClr val="FFFF00"/>
                          </a:highlight>
                          <a:latin typeface="方正楷体_GB2312" panose="02000000000000000000" charset="-122"/>
                          <a:ea typeface="方正楷体_GB2312" panose="02000000000000000000" charset="-122"/>
                        </a:rPr>
                        <a:t>赠人玫瑰，手留余香</a:t>
                      </a:r>
                      <a:r>
                        <a:rPr lang="zh-CN" sz="1600">
                          <a:latin typeface="方正楷体_GB2312" panose="02000000000000000000" charset="-122"/>
                          <a:ea typeface="方正楷体_GB2312" panose="02000000000000000000" charset="-122"/>
                        </a:rPr>
                        <a:t>。</a:t>
                      </a:r>
                      <a:r>
                        <a:rPr lang="en-US" altLang="zh-CN" sz="1600" b="1">
                          <a:solidFill>
                            <a:srgbClr val="FF0000"/>
                          </a:solidFill>
                          <a:latin typeface="Times New Roman" panose="02020603050405020304"/>
                          <a:ea typeface="宋体" panose="02010600030101010101" pitchFamily="2" charset="-122"/>
                        </a:rPr>
                        <a:t>Roses given, fragrance in hand.</a:t>
                      </a:r>
                      <a:r>
                        <a:rPr lang="en-US" altLang="zh-CN" sz="1600" b="0">
                          <a:latin typeface="Times New Roman" panose="02020603050405020304"/>
                          <a:ea typeface="宋体" panose="02010600030101010101" pitchFamily="2" charset="-122"/>
                        </a:rPr>
                        <a:t> </a:t>
                      </a:r>
                      <a:endParaRPr lang="en-US" altLang="zh-CN" sz="1600" b="0">
                        <a:latin typeface="Times New Roman" panose="02020603050405020304"/>
                        <a:ea typeface="宋体" panose="02010600030101010101" pitchFamily="2" charset="-122"/>
                      </a:endParaRPr>
                    </a:p>
                    <a:p>
                      <a:pPr marL="0" indent="0" algn="just">
                        <a:lnSpc>
                          <a:spcPct val="100000"/>
                        </a:lnSpc>
                        <a:spcBef>
                          <a:spcPct val="0"/>
                        </a:spcBef>
                        <a:spcAft>
                          <a:spcPct val="0"/>
                        </a:spcAft>
                      </a:pPr>
                      <a:r>
                        <a:rPr lang="zh-CN" sz="1600">
                          <a:highlight>
                            <a:srgbClr val="FFFF00"/>
                          </a:highlight>
                          <a:latin typeface="Times New Roman" panose="02020603050405020304"/>
                          <a:ea typeface="方正楷体_GB2312" panose="02000000000000000000" charset="-122"/>
                        </a:rPr>
                        <a:t>善举温暖了冷天</a:t>
                      </a:r>
                      <a:r>
                        <a:rPr lang="en-US" altLang="zh-CN" sz="1600">
                          <a:latin typeface="Times New Roman" panose="02020603050405020304"/>
                          <a:ea typeface="方正楷体_GB2312" panose="02000000000000000000" charset="-122"/>
                        </a:rPr>
                        <a:t>The bus stop had witnessed how kindness was shared between absolute strangers, which added warmth to that cold and wet evening.</a:t>
                      </a:r>
                      <a:r>
                        <a:rPr lang="zh-CN" sz="1600">
                          <a:latin typeface="方正楷体_GB2312" panose="02000000000000000000" charset="-122"/>
                          <a:ea typeface="方正楷体_GB2312" panose="02000000000000000000" charset="-122"/>
                        </a:rPr>
                        <a:t>：他向我微微一笑便驾车离去。那个公交站见证了陌生人之间善意的传递，这给那个寒冷潮湿的夜晚增添了温暖。</a:t>
                      </a:r>
                      <a:endParaRPr lang="zh-CN" sz="1600" b="0">
                        <a:highlight>
                          <a:srgbClr val="FFFF00"/>
                        </a:highlight>
                        <a:latin typeface="方正楷体_GB2312" panose="02000000000000000000" charset="-122"/>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bl>
          </a:graphicData>
        </a:graphic>
      </p:graphicFrame>
      <p:pic>
        <p:nvPicPr>
          <p:cNvPr id="5124" name="图片 6" descr="logo横版 png"/>
          <p:cNvPicPr>
            <a:picLocks noChangeAspect="1"/>
          </p:cNvPicPr>
          <p:nvPr userDrawn="1"/>
        </p:nvPicPr>
        <p:blipFill>
          <a:blip r:embed="rId1"/>
          <a:stretch>
            <a:fillRect/>
          </a:stretch>
        </p:blipFill>
        <p:spPr>
          <a:xfrm>
            <a:off x="11477625" y="82550"/>
            <a:ext cx="608013" cy="642938"/>
          </a:xfrm>
          <a:prstGeom prst="rect">
            <a:avLst/>
          </a:prstGeom>
          <a:noFill/>
          <a:ln w="9525">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35" y="0"/>
            <a:ext cx="12192635" cy="6858635"/>
          </a:xfrm>
          <a:prstGeom prst="rect">
            <a:avLst/>
          </a:prstGeom>
          <a:solidFill>
            <a:srgbClr val="5C64F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nvSpPr>
        <p:spPr>
          <a:xfrm>
            <a:off x="231775" y="230505"/>
            <a:ext cx="11755120" cy="6433820"/>
          </a:xfrm>
          <a:prstGeom prst="roundRect">
            <a:avLst>
              <a:gd name="adj" fmla="val 1001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aphicFrame>
        <p:nvGraphicFramePr>
          <p:cNvPr id="4" name="表格 3"/>
          <p:cNvGraphicFramePr/>
          <p:nvPr/>
        </p:nvGraphicFramePr>
        <p:xfrm>
          <a:off x="444500" y="353695"/>
          <a:ext cx="11301730" cy="6035040"/>
        </p:xfrm>
        <a:graphic>
          <a:graphicData uri="http://schemas.openxmlformats.org/drawingml/2006/table">
            <a:tbl>
              <a:tblPr/>
              <a:tblGrid>
                <a:gridCol w="1118235"/>
                <a:gridCol w="2251710"/>
                <a:gridCol w="7931785"/>
              </a:tblGrid>
              <a:tr h="548640">
                <a:tc>
                  <a:txBody>
                    <a:bodyPr/>
                    <a:p>
                      <a:pPr marL="0" indent="0" algn="just">
                        <a:lnSpc>
                          <a:spcPct val="100000"/>
                        </a:lnSpc>
                        <a:spcBef>
                          <a:spcPct val="0"/>
                        </a:spcBef>
                        <a:spcAft>
                          <a:spcPct val="0"/>
                        </a:spcAft>
                      </a:pPr>
                      <a:endParaRPr lang="zh-CN" sz="1800">
                        <a:latin typeface="Times New Roman" panose="02020603050405020304"/>
                        <a:ea typeface="方正楷体_GB2312" panose="02000000000000000000" charset="-122"/>
                      </a:endParaRPr>
                    </a:p>
                    <a:p>
                      <a:pPr marL="0" indent="0" algn="just">
                        <a:lnSpc>
                          <a:spcPct val="100000"/>
                        </a:lnSpc>
                        <a:spcBef>
                          <a:spcPct val="0"/>
                        </a:spcBef>
                        <a:spcAft>
                          <a:spcPct val="0"/>
                        </a:spcAft>
                      </a:pPr>
                      <a:r>
                        <a:rPr lang="zh-CN" sz="1800">
                          <a:latin typeface="Times New Roman" panose="02020603050405020304"/>
                          <a:ea typeface="方正楷体_GB2312" panose="02000000000000000000" charset="-122"/>
                        </a:rPr>
                        <a:t>话题分类</a:t>
                      </a:r>
                      <a:endParaRPr lang="zh-CN" sz="1800">
                        <a:latin typeface="Times New Roman" panose="02020603050405020304"/>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6">
                        <a:lumMod val="20000"/>
                        <a:lumOff val="80000"/>
                      </a:schemeClr>
                    </a:solidFill>
                  </a:tcPr>
                </a:tc>
                <a:tc>
                  <a:txBody>
                    <a:bodyPr/>
                    <a:p>
                      <a:pPr marL="0" indent="133350" algn="just">
                        <a:lnSpc>
                          <a:spcPct val="100000"/>
                        </a:lnSpc>
                        <a:spcBef>
                          <a:spcPct val="0"/>
                        </a:spcBef>
                        <a:spcAft>
                          <a:spcPct val="0"/>
                        </a:spcAft>
                      </a:pPr>
                      <a:endParaRPr lang="zh-CN" sz="1800">
                        <a:latin typeface="Times New Roman" panose="02020603050405020304"/>
                        <a:ea typeface="方正楷体_GB2312" panose="02000000000000000000" charset="-122"/>
                      </a:endParaRPr>
                    </a:p>
                    <a:p>
                      <a:pPr marL="0" indent="133350" algn="just">
                        <a:lnSpc>
                          <a:spcPct val="100000"/>
                        </a:lnSpc>
                        <a:spcBef>
                          <a:spcPct val="0"/>
                        </a:spcBef>
                        <a:spcAft>
                          <a:spcPct val="0"/>
                        </a:spcAft>
                      </a:pPr>
                      <a:r>
                        <a:rPr lang="zh-CN" sz="1800">
                          <a:latin typeface="Times New Roman" panose="02020603050405020304"/>
                          <a:ea typeface="方正楷体_GB2312" panose="02000000000000000000" charset="-122"/>
                        </a:rPr>
                        <a:t>续写主题</a:t>
                      </a:r>
                      <a:endParaRPr lang="zh-CN" sz="1800">
                        <a:latin typeface="Times New Roman" panose="02020603050405020304"/>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6">
                        <a:lumMod val="20000"/>
                        <a:lumOff val="80000"/>
                      </a:schemeClr>
                    </a:solidFill>
                  </a:tcPr>
                </a:tc>
                <a:tc>
                  <a:txBody>
                    <a:bodyPr/>
                    <a:p>
                      <a:pPr marL="0" indent="1200150" algn="just">
                        <a:lnSpc>
                          <a:spcPct val="100000"/>
                        </a:lnSpc>
                        <a:spcBef>
                          <a:spcPct val="0"/>
                        </a:spcBef>
                        <a:spcAft>
                          <a:spcPct val="0"/>
                        </a:spcAft>
                      </a:pPr>
                      <a:endParaRPr lang="zh-CN" sz="1800">
                        <a:latin typeface="Times New Roman" panose="02020603050405020304"/>
                        <a:ea typeface="方正楷体_GB2312" panose="02000000000000000000" charset="-122"/>
                      </a:endParaRPr>
                    </a:p>
                    <a:p>
                      <a:pPr marL="0" indent="1200150" algn="just">
                        <a:lnSpc>
                          <a:spcPct val="100000"/>
                        </a:lnSpc>
                        <a:spcBef>
                          <a:spcPct val="0"/>
                        </a:spcBef>
                        <a:spcAft>
                          <a:spcPct val="0"/>
                        </a:spcAft>
                      </a:pPr>
                      <a:r>
                        <a:rPr lang="zh-CN" sz="1800">
                          <a:latin typeface="Times New Roman" panose="02020603050405020304"/>
                          <a:ea typeface="方正楷体_GB2312" panose="02000000000000000000" charset="-122"/>
                        </a:rPr>
                        <a:t>语料</a:t>
                      </a:r>
                      <a:endParaRPr lang="zh-CN" sz="1800">
                        <a:latin typeface="Times New Roman" panose="02020603050405020304"/>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6">
                        <a:lumMod val="20000"/>
                        <a:lumOff val="80000"/>
                      </a:schemeClr>
                    </a:solidFill>
                  </a:tcPr>
                </a:tc>
              </a:tr>
              <a:tr h="5486400">
                <a:tc>
                  <a:txBody>
                    <a:bodyPr/>
                    <a:p>
                      <a:pPr marL="0" indent="0" algn="just">
                        <a:lnSpc>
                          <a:spcPct val="100000"/>
                        </a:lnSpc>
                        <a:spcBef>
                          <a:spcPct val="0"/>
                        </a:spcBef>
                        <a:spcAft>
                          <a:spcPct val="0"/>
                        </a:spcAft>
                      </a:pPr>
                      <a:r>
                        <a:rPr lang="en-US" altLang="zh-CN" sz="2000">
                          <a:latin typeface="Times New Roman" panose="02020603050405020304"/>
                          <a:ea typeface="Times New Roman" panose="02020603050405020304"/>
                        </a:rPr>
                        <a:t>4</a:t>
                      </a:r>
                      <a:r>
                        <a:rPr lang="en-US" altLang="zh-CN" sz="2000">
                          <a:latin typeface="Times New Roman" panose="02020603050405020304"/>
                          <a:ea typeface="方正楷体_GB2312" panose="02000000000000000000" charset="-122"/>
                        </a:rPr>
                        <a:t>.</a:t>
                      </a:r>
                      <a:r>
                        <a:rPr lang="zh-CN" sz="2000">
                          <a:latin typeface="Times New Roman" panose="02020603050405020304"/>
                          <a:ea typeface="方正楷体_GB2312" panose="02000000000000000000" charset="-122"/>
                        </a:rPr>
                        <a:t>亲情</a:t>
                      </a:r>
                      <a:endParaRPr lang="zh-CN" sz="2000">
                        <a:latin typeface="Times New Roman" panose="02020603050405020304"/>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E3F2D9"/>
                    </a:solidFill>
                  </a:tcPr>
                </a:tc>
                <a:tc>
                  <a:txBody>
                    <a:bodyPr/>
                    <a:p>
                      <a:pPr marL="0" indent="0" algn="just">
                        <a:lnSpc>
                          <a:spcPct val="100000"/>
                        </a:lnSpc>
                        <a:spcBef>
                          <a:spcPct val="0"/>
                        </a:spcBef>
                        <a:spcAft>
                          <a:spcPct val="0"/>
                        </a:spcAft>
                      </a:pPr>
                      <a:r>
                        <a:rPr lang="en-US" altLang="zh-CN" sz="2000">
                          <a:latin typeface="Wingdings" panose="05000000000000000000"/>
                          <a:ea typeface="方正楷体_GB2312" panose="02000000000000000000" charset="-122"/>
                        </a:rPr>
                        <a:t>Ø</a:t>
                      </a:r>
                      <a:r>
                        <a:rPr lang="zh-CN" sz="2000">
                          <a:latin typeface="方正楷体_GB2312" panose="02000000000000000000" charset="-122"/>
                          <a:ea typeface="方正楷体_GB2312" panose="02000000000000000000" charset="-122"/>
                        </a:rPr>
                        <a:t>家人间消除隔阂、增进理解</a:t>
                      </a:r>
                      <a:endParaRPr lang="zh-CN" sz="2000">
                        <a:latin typeface="方正楷体_GB2312" panose="02000000000000000000" charset="-122"/>
                        <a:ea typeface="方正楷体_GB2312" panose="02000000000000000000" charset="-122"/>
                      </a:endParaRPr>
                    </a:p>
                    <a:p>
                      <a:pPr marL="0" indent="0" algn="just">
                        <a:lnSpc>
                          <a:spcPct val="100000"/>
                        </a:lnSpc>
                        <a:spcBef>
                          <a:spcPct val="0"/>
                        </a:spcBef>
                        <a:spcAft>
                          <a:spcPct val="0"/>
                        </a:spcAft>
                      </a:pPr>
                      <a:r>
                        <a:rPr lang="en-US" altLang="zh-CN" sz="2000">
                          <a:latin typeface="Wingdings" panose="05000000000000000000"/>
                          <a:ea typeface="方正楷体_GB2312" panose="02000000000000000000" charset="-122"/>
                        </a:rPr>
                        <a:t>Ø</a:t>
                      </a:r>
                      <a:r>
                        <a:rPr lang="zh-CN" sz="2000">
                          <a:latin typeface="方正楷体_GB2312" panose="02000000000000000000" charset="-122"/>
                          <a:ea typeface="方正楷体_GB2312" panose="02000000000000000000" charset="-122"/>
                        </a:rPr>
                        <a:t>家人的陪伴</a:t>
                      </a:r>
                      <a:r>
                        <a:rPr lang="zh-CN" altLang="en-US" sz="2000">
                          <a:latin typeface="Times New Roman" panose="02020603050405020304"/>
                          <a:ea typeface="方正楷体_GB2312" panose="02000000000000000000" charset="-122"/>
                        </a:rPr>
                        <a:t> </a:t>
                      </a:r>
                      <a:r>
                        <a:rPr lang="en-US" altLang="zh-CN" sz="2000">
                          <a:latin typeface="Times New Roman" panose="02020603050405020304"/>
                          <a:ea typeface="方正楷体_GB2312" panose="02000000000000000000" charset="-122"/>
                        </a:rPr>
                        <a:t>/ </a:t>
                      </a:r>
                      <a:r>
                        <a:rPr lang="zh-CN" sz="2000">
                          <a:latin typeface="方正楷体_GB2312" panose="02000000000000000000" charset="-122"/>
                          <a:ea typeface="方正楷体_GB2312" panose="02000000000000000000" charset="-122"/>
                        </a:rPr>
                        <a:t>鼓励带来勇气、自信、成长</a:t>
                      </a:r>
                      <a:endParaRPr lang="zh-CN" sz="2000">
                        <a:latin typeface="方正楷体_GB2312" panose="02000000000000000000" charset="-122"/>
                        <a:ea typeface="方正楷体_GB2312" panose="02000000000000000000" charset="-122"/>
                      </a:endParaRPr>
                    </a:p>
                    <a:p>
                      <a:pPr marL="0" indent="0" algn="just">
                        <a:lnSpc>
                          <a:spcPct val="100000"/>
                        </a:lnSpc>
                        <a:spcBef>
                          <a:spcPct val="0"/>
                        </a:spcBef>
                        <a:spcAft>
                          <a:spcPct val="0"/>
                        </a:spcAft>
                      </a:pPr>
                      <a:r>
                        <a:rPr lang="en-US" altLang="zh-CN" sz="2000">
                          <a:latin typeface="Wingdings" panose="05000000000000000000"/>
                          <a:ea typeface="方正楷体_GB2312" panose="02000000000000000000" charset="-122"/>
                        </a:rPr>
                        <a:t>Ø</a:t>
                      </a:r>
                      <a:r>
                        <a:rPr lang="zh-CN" sz="2000">
                          <a:latin typeface="方正楷体_GB2312" panose="02000000000000000000" charset="-122"/>
                          <a:ea typeface="方正楷体_GB2312" panose="02000000000000000000" charset="-122"/>
                        </a:rPr>
                        <a:t>感恩家人的付出</a:t>
                      </a:r>
                      <a:endParaRPr lang="zh-CN" sz="2000">
                        <a:latin typeface="方正楷体_GB2312" panose="02000000000000000000" charset="-122"/>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lnSpc>
                          <a:spcPct val="100000"/>
                        </a:lnSpc>
                        <a:spcBef>
                          <a:spcPct val="0"/>
                        </a:spcBef>
                        <a:spcAft>
                          <a:spcPct val="0"/>
                        </a:spcAft>
                      </a:pPr>
                      <a:r>
                        <a:rPr lang="zh-CN" sz="2000">
                          <a:highlight>
                            <a:srgbClr val="FFFF00"/>
                          </a:highlight>
                          <a:latin typeface="Times New Roman" panose="02020603050405020304"/>
                          <a:ea typeface="方正楷体_GB2312" panose="02000000000000000000" charset="-122"/>
                        </a:rPr>
                        <a:t>冲突：</a:t>
                      </a:r>
                      <a:endParaRPr lang="zh-CN" sz="2000">
                        <a:highlight>
                          <a:srgbClr val="FFFF00"/>
                        </a:highlight>
                        <a:latin typeface="Times New Roman" panose="02020603050405020304"/>
                        <a:ea typeface="方正楷体_GB2312" panose="02000000000000000000" charset="-122"/>
                      </a:endParaRPr>
                    </a:p>
                    <a:p>
                      <a:pPr marL="0" indent="0" algn="just">
                        <a:lnSpc>
                          <a:spcPct val="100000"/>
                        </a:lnSpc>
                        <a:spcBef>
                          <a:spcPct val="0"/>
                        </a:spcBef>
                        <a:spcAft>
                          <a:spcPct val="0"/>
                        </a:spcAft>
                      </a:pPr>
                      <a:r>
                        <a:rPr lang="zh-CN" sz="2000">
                          <a:highlight>
                            <a:srgbClr val="FFFF00"/>
                          </a:highlight>
                          <a:latin typeface="Times New Roman" panose="02020603050405020304"/>
                          <a:ea typeface="方正楷体_GB2312" panose="02000000000000000000" charset="-122"/>
                        </a:rPr>
                        <a:t>摔门</a:t>
                      </a:r>
                      <a:r>
                        <a:rPr lang="en-US" altLang="zh-CN" sz="2000">
                          <a:latin typeface="Times New Roman" panose="02020603050405020304"/>
                          <a:ea typeface="Times New Roman" panose="02020603050405020304"/>
                        </a:rPr>
                        <a:t>She slammed the door behind her, the noise echoing her fury.</a:t>
                      </a:r>
                      <a:r>
                        <a:rPr lang="zh-CN" sz="2000">
                          <a:latin typeface="Times New Roman" panose="02020603050405020304"/>
                          <a:ea typeface="方正楷体_GB2312" panose="02000000000000000000" charset="-122"/>
                        </a:rPr>
                        <a:t>她摔上身后的门，响声呼应着她的怒火。</a:t>
                      </a:r>
                      <a:endParaRPr lang="zh-CN" sz="2000">
                        <a:latin typeface="Times New Roman" panose="02020603050405020304"/>
                        <a:ea typeface="方正楷体_GB2312" panose="02000000000000000000" charset="-122"/>
                      </a:endParaRPr>
                    </a:p>
                    <a:p>
                      <a:pPr marL="0" indent="0" algn="just">
                        <a:lnSpc>
                          <a:spcPct val="100000"/>
                        </a:lnSpc>
                        <a:spcBef>
                          <a:spcPct val="0"/>
                        </a:spcBef>
                        <a:spcAft>
                          <a:spcPct val="0"/>
                        </a:spcAft>
                      </a:pPr>
                      <a:r>
                        <a:rPr lang="zh-CN" sz="2000">
                          <a:highlight>
                            <a:srgbClr val="FFFF00"/>
                          </a:highlight>
                          <a:latin typeface="Times New Roman" panose="02020603050405020304"/>
                          <a:ea typeface="方正楷体_GB2312" panose="02000000000000000000" charset="-122"/>
                        </a:rPr>
                        <a:t>怒火中烧</a:t>
                      </a:r>
                      <a:r>
                        <a:rPr lang="en-US" altLang="zh-CN" sz="2000">
                          <a:latin typeface="Times New Roman" panose="02020603050405020304"/>
                          <a:ea typeface="方正楷体_GB2312" panose="02000000000000000000" charset="-122"/>
                        </a:rPr>
                        <a:t>Anger boiled inside her, and she couldn’t hold it back.</a:t>
                      </a:r>
                      <a:endParaRPr lang="en-US" altLang="zh-CN" sz="2000">
                        <a:latin typeface="Times New Roman" panose="02020603050405020304"/>
                        <a:ea typeface="方正楷体_GB2312" panose="02000000000000000000" charset="-122"/>
                      </a:endParaRPr>
                    </a:p>
                    <a:p>
                      <a:pPr marL="0" indent="0" algn="just">
                        <a:lnSpc>
                          <a:spcPct val="100000"/>
                        </a:lnSpc>
                        <a:spcBef>
                          <a:spcPct val="0"/>
                        </a:spcBef>
                        <a:spcAft>
                          <a:spcPct val="0"/>
                        </a:spcAft>
                      </a:pPr>
                      <a:r>
                        <a:rPr lang="zh-CN" sz="2000">
                          <a:highlight>
                            <a:srgbClr val="FFFF00"/>
                          </a:highlight>
                          <a:latin typeface="Times New Roman" panose="02020603050405020304"/>
                          <a:ea typeface="方正楷体_GB2312" panose="02000000000000000000" charset="-122"/>
                        </a:rPr>
                        <a:t>结尾感悟：</a:t>
                      </a:r>
                      <a:endParaRPr lang="zh-CN" sz="2000">
                        <a:highlight>
                          <a:srgbClr val="FFFF00"/>
                        </a:highlight>
                        <a:latin typeface="Times New Roman" panose="02020603050405020304"/>
                        <a:ea typeface="方正楷体_GB2312" panose="02000000000000000000" charset="-122"/>
                      </a:endParaRPr>
                    </a:p>
                    <a:p>
                      <a:pPr marL="0" indent="0" algn="just">
                        <a:lnSpc>
                          <a:spcPct val="100000"/>
                        </a:lnSpc>
                        <a:spcBef>
                          <a:spcPct val="0"/>
                        </a:spcBef>
                        <a:spcAft>
                          <a:spcPct val="0"/>
                        </a:spcAft>
                      </a:pPr>
                      <a:r>
                        <a:rPr lang="en-US" altLang="zh-CN" sz="2000">
                          <a:highlight>
                            <a:srgbClr val="FFFF00"/>
                          </a:highlight>
                          <a:latin typeface="Times New Roman" panose="02020603050405020304"/>
                          <a:ea typeface="Times New Roman" panose="02020603050405020304"/>
                        </a:rPr>
                        <a:t>1.</a:t>
                      </a:r>
                      <a:r>
                        <a:rPr lang="zh-CN" sz="2000">
                          <a:highlight>
                            <a:srgbClr val="FFFF00"/>
                          </a:highlight>
                          <a:latin typeface="Times New Roman" panose="02020603050405020304"/>
                          <a:ea typeface="方正楷体_GB2312" panose="02000000000000000000" charset="-122"/>
                        </a:rPr>
                        <a:t>学会爱</a:t>
                      </a:r>
                      <a:r>
                        <a:rPr lang="en-US" altLang="zh-CN" sz="2000">
                          <a:latin typeface="Times New Roman" panose="02020603050405020304"/>
                          <a:ea typeface="方正楷体_GB2312" panose="02000000000000000000" charset="-122"/>
                        </a:rPr>
                        <a:t>just on that day both Lena and her mom learned how to define safety and control,privacy and openness, love and to beloved.</a:t>
                      </a:r>
                      <a:r>
                        <a:rPr lang="zh-CN" sz="2000">
                          <a:latin typeface="Times New Roman" panose="02020603050405020304"/>
                          <a:ea typeface="方正楷体_GB2312" panose="02000000000000000000" charset="-122"/>
                        </a:rPr>
                        <a:t>就在那一天，莉娜和她的妈妈都学会了如何定义安全与控制、隐私与开放、爱与被爱。</a:t>
                      </a:r>
                      <a:endParaRPr lang="zh-CN" sz="2000">
                        <a:latin typeface="Times New Roman" panose="02020603050405020304"/>
                        <a:ea typeface="方正楷体_GB2312" panose="02000000000000000000" charset="-122"/>
                      </a:endParaRPr>
                    </a:p>
                    <a:p>
                      <a:pPr marL="0" indent="0" algn="just">
                        <a:lnSpc>
                          <a:spcPct val="100000"/>
                        </a:lnSpc>
                        <a:spcBef>
                          <a:spcPct val="0"/>
                        </a:spcBef>
                        <a:spcAft>
                          <a:spcPct val="0"/>
                        </a:spcAft>
                      </a:pPr>
                      <a:r>
                        <a:rPr lang="en-US" altLang="zh-CN" sz="2000">
                          <a:highlight>
                            <a:srgbClr val="FFFF00"/>
                          </a:highlight>
                          <a:latin typeface="Times New Roman" panose="02020603050405020304"/>
                          <a:ea typeface="方正楷体_GB2312" panose="02000000000000000000" charset="-122"/>
                        </a:rPr>
                        <a:t>2.</a:t>
                      </a:r>
                      <a:r>
                        <a:rPr lang="zh-CN" sz="2000">
                          <a:highlight>
                            <a:srgbClr val="FFFF00"/>
                          </a:highlight>
                          <a:latin typeface="Times New Roman" panose="02020603050405020304"/>
                          <a:ea typeface="方正楷体_GB2312" panose="02000000000000000000" charset="-122"/>
                        </a:rPr>
                        <a:t>家人的爱一直在身</a:t>
                      </a:r>
                      <a:r>
                        <a:rPr lang="zh-CN" sz="2000">
                          <a:latin typeface="Times New Roman" panose="02020603050405020304"/>
                          <a:ea typeface="方正楷体_GB2312" panose="02000000000000000000" charset="-122"/>
                        </a:rPr>
                        <a:t>边</a:t>
                      </a:r>
                      <a:r>
                        <a:rPr lang="en-US" altLang="zh-CN" sz="2000">
                          <a:latin typeface="Times New Roman" panose="02020603050405020304"/>
                          <a:ea typeface="方正楷体_GB2312" panose="02000000000000000000" charset="-122"/>
                        </a:rPr>
                        <a:t>Richard’s love had never left—it had just turned into the warmest part of my new life, wrapped in the boundless love of my family who held me dear.</a:t>
                      </a:r>
                      <a:r>
                        <a:rPr lang="zh-CN" sz="2000">
                          <a:latin typeface="方正楷体_GB2312" panose="02000000000000000000" charset="-122"/>
                          <a:ea typeface="方正楷体_GB2312" panose="02000000000000000000" charset="-122"/>
                        </a:rPr>
                        <a:t>理查德的爱从来没有离开过，它刚刚变成了我新生活中最温暖的部分，包裹在我亲爱的家人无限的爱中。</a:t>
                      </a:r>
                      <a:endParaRPr lang="zh-CN" sz="2000">
                        <a:latin typeface="方正楷体_GB2312" panose="02000000000000000000" charset="-122"/>
                        <a:ea typeface="方正楷体_GB2312" panose="02000000000000000000" charset="-122"/>
                      </a:endParaRPr>
                    </a:p>
                    <a:p>
                      <a:pPr marL="0" indent="0" algn="just">
                        <a:lnSpc>
                          <a:spcPct val="100000"/>
                        </a:lnSpc>
                        <a:spcBef>
                          <a:spcPct val="0"/>
                        </a:spcBef>
                        <a:spcAft>
                          <a:spcPct val="0"/>
                        </a:spcAft>
                      </a:pPr>
                      <a:r>
                        <a:rPr lang="en-US" altLang="zh-CN" sz="2000">
                          <a:highlight>
                            <a:srgbClr val="FFFF00"/>
                          </a:highlight>
                          <a:latin typeface="Times New Roman" panose="02020603050405020304"/>
                          <a:ea typeface="Times New Roman" panose="02020603050405020304"/>
                        </a:rPr>
                        <a:t>3.</a:t>
                      </a:r>
                      <a:r>
                        <a:rPr lang="zh-CN" sz="2000">
                          <a:highlight>
                            <a:srgbClr val="FFFF00"/>
                          </a:highlight>
                          <a:latin typeface="Times New Roman" panose="02020603050405020304"/>
                          <a:ea typeface="方正楷体_GB2312" panose="02000000000000000000" charset="-122"/>
                        </a:rPr>
                        <a:t>定义家庭的不是完美</a:t>
                      </a:r>
                      <a:r>
                        <a:rPr lang="en-US" altLang="zh-CN" sz="2000">
                          <a:latin typeface="Times New Roman" panose="02020603050405020304"/>
                          <a:ea typeface="方正楷体_GB2312" panose="02000000000000000000" charset="-122"/>
                        </a:rPr>
                        <a:t>In that moment surrounded by the warmth she had thought was lost, the ice around Sara’s heart began to melt. She finally understood that family isn’t defined by perfection, but by the courage to mend what’s broken.</a:t>
                      </a:r>
                      <a:r>
                        <a:rPr lang="zh-CN" sz="2000">
                          <a:latin typeface="Times New Roman" panose="02020603050405020304"/>
                          <a:ea typeface="方正楷体_GB2312" panose="02000000000000000000" charset="-122"/>
                        </a:rPr>
                        <a:t>在那一刻，被她以为已经失去的温暖包围着的萨拉的心开始融化。她终于明白，定义家庭的不是完美，而是修补破碎的勇气。</a:t>
                      </a:r>
                      <a:endParaRPr lang="zh-CN" sz="2000">
                        <a:highlight>
                          <a:srgbClr val="FFFF00"/>
                        </a:highlight>
                        <a:latin typeface="Times New Roman" panose="02020603050405020304"/>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bl>
          </a:graphicData>
        </a:graphic>
      </p:graphicFrame>
      <p:pic>
        <p:nvPicPr>
          <p:cNvPr id="5124" name="图片 6" descr="logo横版 png"/>
          <p:cNvPicPr>
            <a:picLocks noChangeAspect="1"/>
          </p:cNvPicPr>
          <p:nvPr userDrawn="1"/>
        </p:nvPicPr>
        <p:blipFill>
          <a:blip r:embed="rId1"/>
          <a:stretch>
            <a:fillRect/>
          </a:stretch>
        </p:blipFill>
        <p:spPr>
          <a:xfrm>
            <a:off x="11477625" y="82550"/>
            <a:ext cx="608013" cy="642938"/>
          </a:xfrm>
          <a:prstGeom prst="rect">
            <a:avLst/>
          </a:prstGeom>
          <a:noFill/>
          <a:ln w="9525">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35" y="0"/>
            <a:ext cx="12192635" cy="6858635"/>
          </a:xfrm>
          <a:prstGeom prst="rect">
            <a:avLst/>
          </a:prstGeom>
          <a:solidFill>
            <a:srgbClr val="5C64F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nvSpPr>
        <p:spPr>
          <a:xfrm>
            <a:off x="231775" y="230505"/>
            <a:ext cx="11755120" cy="6433820"/>
          </a:xfrm>
          <a:prstGeom prst="roundRect">
            <a:avLst>
              <a:gd name="adj" fmla="val 1001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aphicFrame>
        <p:nvGraphicFramePr>
          <p:cNvPr id="4" name="表格 3"/>
          <p:cNvGraphicFramePr/>
          <p:nvPr/>
        </p:nvGraphicFramePr>
        <p:xfrm>
          <a:off x="444500" y="353695"/>
          <a:ext cx="11301730" cy="6035040"/>
        </p:xfrm>
        <a:graphic>
          <a:graphicData uri="http://schemas.openxmlformats.org/drawingml/2006/table">
            <a:tbl>
              <a:tblPr/>
              <a:tblGrid>
                <a:gridCol w="1118235"/>
                <a:gridCol w="2251710"/>
                <a:gridCol w="7931785"/>
              </a:tblGrid>
              <a:tr h="548640">
                <a:tc>
                  <a:txBody>
                    <a:bodyPr/>
                    <a:p>
                      <a:pPr marL="0" indent="0" algn="just">
                        <a:lnSpc>
                          <a:spcPct val="100000"/>
                        </a:lnSpc>
                        <a:spcBef>
                          <a:spcPct val="0"/>
                        </a:spcBef>
                        <a:spcAft>
                          <a:spcPct val="0"/>
                        </a:spcAft>
                      </a:pPr>
                      <a:endParaRPr lang="zh-CN" sz="1800">
                        <a:latin typeface="Times New Roman" panose="02020603050405020304"/>
                        <a:ea typeface="方正楷体_GB2312" panose="02000000000000000000" charset="-122"/>
                      </a:endParaRPr>
                    </a:p>
                    <a:p>
                      <a:pPr marL="0" indent="0" algn="just">
                        <a:lnSpc>
                          <a:spcPct val="100000"/>
                        </a:lnSpc>
                        <a:spcBef>
                          <a:spcPct val="0"/>
                        </a:spcBef>
                        <a:spcAft>
                          <a:spcPct val="0"/>
                        </a:spcAft>
                      </a:pPr>
                      <a:r>
                        <a:rPr lang="zh-CN" sz="1800">
                          <a:latin typeface="Times New Roman" panose="02020603050405020304"/>
                          <a:ea typeface="方正楷体_GB2312" panose="02000000000000000000" charset="-122"/>
                        </a:rPr>
                        <a:t>话题分类</a:t>
                      </a:r>
                      <a:endParaRPr lang="zh-CN" sz="1800">
                        <a:latin typeface="Times New Roman" panose="02020603050405020304"/>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6">
                        <a:lumMod val="20000"/>
                        <a:lumOff val="80000"/>
                      </a:schemeClr>
                    </a:solidFill>
                  </a:tcPr>
                </a:tc>
                <a:tc>
                  <a:txBody>
                    <a:bodyPr/>
                    <a:p>
                      <a:pPr marL="0" indent="133350" algn="just">
                        <a:lnSpc>
                          <a:spcPct val="100000"/>
                        </a:lnSpc>
                        <a:spcBef>
                          <a:spcPct val="0"/>
                        </a:spcBef>
                        <a:spcAft>
                          <a:spcPct val="0"/>
                        </a:spcAft>
                      </a:pPr>
                      <a:endParaRPr lang="zh-CN" sz="1800">
                        <a:latin typeface="Times New Roman" panose="02020603050405020304"/>
                        <a:ea typeface="方正楷体_GB2312" panose="02000000000000000000" charset="-122"/>
                      </a:endParaRPr>
                    </a:p>
                    <a:p>
                      <a:pPr marL="0" indent="133350" algn="just">
                        <a:lnSpc>
                          <a:spcPct val="100000"/>
                        </a:lnSpc>
                        <a:spcBef>
                          <a:spcPct val="0"/>
                        </a:spcBef>
                        <a:spcAft>
                          <a:spcPct val="0"/>
                        </a:spcAft>
                      </a:pPr>
                      <a:r>
                        <a:rPr lang="zh-CN" sz="1800">
                          <a:latin typeface="Times New Roman" panose="02020603050405020304"/>
                          <a:ea typeface="方正楷体_GB2312" panose="02000000000000000000" charset="-122"/>
                        </a:rPr>
                        <a:t>续写主题</a:t>
                      </a:r>
                      <a:endParaRPr lang="zh-CN" sz="1800">
                        <a:latin typeface="Times New Roman" panose="02020603050405020304"/>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6">
                        <a:lumMod val="20000"/>
                        <a:lumOff val="80000"/>
                      </a:schemeClr>
                    </a:solidFill>
                  </a:tcPr>
                </a:tc>
                <a:tc>
                  <a:txBody>
                    <a:bodyPr/>
                    <a:p>
                      <a:pPr marL="0" indent="1200150" algn="just">
                        <a:lnSpc>
                          <a:spcPct val="100000"/>
                        </a:lnSpc>
                        <a:spcBef>
                          <a:spcPct val="0"/>
                        </a:spcBef>
                        <a:spcAft>
                          <a:spcPct val="0"/>
                        </a:spcAft>
                      </a:pPr>
                      <a:endParaRPr lang="zh-CN" sz="1800">
                        <a:latin typeface="Times New Roman" panose="02020603050405020304"/>
                        <a:ea typeface="方正楷体_GB2312" panose="02000000000000000000" charset="-122"/>
                      </a:endParaRPr>
                    </a:p>
                    <a:p>
                      <a:pPr marL="0" indent="1200150" algn="just">
                        <a:lnSpc>
                          <a:spcPct val="100000"/>
                        </a:lnSpc>
                        <a:spcBef>
                          <a:spcPct val="0"/>
                        </a:spcBef>
                        <a:spcAft>
                          <a:spcPct val="0"/>
                        </a:spcAft>
                      </a:pPr>
                      <a:r>
                        <a:rPr lang="zh-CN" sz="1800">
                          <a:latin typeface="Times New Roman" panose="02020603050405020304"/>
                          <a:ea typeface="方正楷体_GB2312" panose="02000000000000000000" charset="-122"/>
                        </a:rPr>
                        <a:t>语料</a:t>
                      </a:r>
                      <a:endParaRPr lang="zh-CN" sz="1800">
                        <a:latin typeface="Times New Roman" panose="02020603050405020304"/>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6">
                        <a:lumMod val="20000"/>
                        <a:lumOff val="80000"/>
                      </a:schemeClr>
                    </a:solidFill>
                  </a:tcPr>
                </a:tc>
              </a:tr>
              <a:tr h="5486400">
                <a:tc>
                  <a:txBody>
                    <a:bodyPr/>
                    <a:p>
                      <a:pPr marL="0" indent="0" algn="just">
                        <a:lnSpc>
                          <a:spcPct val="100000"/>
                        </a:lnSpc>
                        <a:spcBef>
                          <a:spcPct val="0"/>
                        </a:spcBef>
                        <a:spcAft>
                          <a:spcPct val="0"/>
                        </a:spcAft>
                      </a:pPr>
                      <a:r>
                        <a:rPr lang="en-US" altLang="zh-CN" sz="2400">
                          <a:latin typeface="Times New Roman" panose="02020603050405020304"/>
                          <a:ea typeface="Times New Roman" panose="02020603050405020304"/>
                        </a:rPr>
                        <a:t>5</a:t>
                      </a:r>
                      <a:r>
                        <a:rPr lang="en-US" altLang="zh-CN" sz="2400">
                          <a:latin typeface="Times New Roman" panose="02020603050405020304"/>
                          <a:ea typeface="方正楷体_GB2312" panose="02000000000000000000" charset="-122"/>
                        </a:rPr>
                        <a:t>.</a:t>
                      </a:r>
                      <a:r>
                        <a:rPr lang="zh-CN" sz="2400">
                          <a:latin typeface="Times New Roman" panose="02020603050405020304"/>
                          <a:ea typeface="方正楷体_GB2312" panose="02000000000000000000" charset="-122"/>
                        </a:rPr>
                        <a:t>友情</a:t>
                      </a:r>
                      <a:endParaRPr lang="zh-CN" sz="2400">
                        <a:latin typeface="Times New Roman" panose="02020603050405020304"/>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E3F2D9"/>
                    </a:solidFill>
                  </a:tcPr>
                </a:tc>
                <a:tc>
                  <a:txBody>
                    <a:bodyPr/>
                    <a:p>
                      <a:pPr marL="10160" indent="-10160" algn="just">
                        <a:lnSpc>
                          <a:spcPct val="100000"/>
                        </a:lnSpc>
                        <a:spcBef>
                          <a:spcPct val="0"/>
                        </a:spcBef>
                        <a:spcAft>
                          <a:spcPct val="0"/>
                        </a:spcAft>
                      </a:pPr>
                      <a:r>
                        <a:rPr lang="en-US" altLang="zh-CN" sz="2400">
                          <a:latin typeface="Wingdings" panose="05000000000000000000"/>
                          <a:ea typeface="方正楷体_GB2312" panose="02000000000000000000" charset="-122"/>
                        </a:rPr>
                        <a:t>Ø</a:t>
                      </a:r>
                      <a:r>
                        <a:rPr lang="zh-CN" sz="2400">
                          <a:latin typeface="方正楷体_GB2312" panose="02000000000000000000" charset="-122"/>
                          <a:ea typeface="方正楷体_GB2312" panose="02000000000000000000" charset="-122"/>
                        </a:rPr>
                        <a:t>消除误解、重拾友情</a:t>
                      </a:r>
                      <a:endParaRPr lang="zh-CN" sz="2400">
                        <a:latin typeface="方正楷体_GB2312" panose="02000000000000000000" charset="-122"/>
                        <a:ea typeface="方正楷体_GB2312" panose="02000000000000000000" charset="-122"/>
                      </a:endParaRPr>
                    </a:p>
                    <a:p>
                      <a:pPr marL="10160" indent="-10160" algn="just">
                        <a:lnSpc>
                          <a:spcPct val="100000"/>
                        </a:lnSpc>
                        <a:spcBef>
                          <a:spcPct val="0"/>
                        </a:spcBef>
                        <a:spcAft>
                          <a:spcPct val="0"/>
                        </a:spcAft>
                      </a:pPr>
                      <a:r>
                        <a:rPr lang="en-US" altLang="zh-CN" sz="2400">
                          <a:latin typeface="Wingdings" panose="05000000000000000000"/>
                          <a:ea typeface="方正楷体_GB2312" panose="02000000000000000000" charset="-122"/>
                        </a:rPr>
                        <a:t>Ø</a:t>
                      </a:r>
                      <a:r>
                        <a:rPr lang="zh-CN" sz="2400">
                          <a:latin typeface="方正楷体_GB2312" panose="02000000000000000000" charset="-122"/>
                          <a:ea typeface="方正楷体_GB2312" panose="02000000000000000000" charset="-122"/>
                        </a:rPr>
                        <a:t>真正的友情是</a:t>
                      </a:r>
                      <a:endParaRPr lang="zh-CN" sz="2400">
                        <a:latin typeface="方正楷体_GB2312" panose="02000000000000000000" charset="-122"/>
                        <a:ea typeface="方正楷体_GB2312" panose="02000000000000000000" charset="-122"/>
                      </a:endParaRPr>
                    </a:p>
                    <a:p>
                      <a:pPr marL="10160" indent="-10160" algn="just">
                        <a:lnSpc>
                          <a:spcPct val="100000"/>
                        </a:lnSpc>
                        <a:spcBef>
                          <a:spcPct val="0"/>
                        </a:spcBef>
                        <a:spcAft>
                          <a:spcPct val="0"/>
                        </a:spcAft>
                      </a:pPr>
                      <a:r>
                        <a:rPr lang="en-US" altLang="zh-CN" sz="2400">
                          <a:latin typeface="Wingdings" panose="05000000000000000000"/>
                          <a:ea typeface="方正楷体_GB2312" panose="02000000000000000000" charset="-122"/>
                        </a:rPr>
                        <a:t>Ø</a:t>
                      </a:r>
                      <a:r>
                        <a:rPr lang="zh-CN" sz="2400">
                          <a:latin typeface="方正楷体_GB2312" panose="02000000000000000000" charset="-122"/>
                          <a:ea typeface="方正楷体_GB2312" panose="02000000000000000000" charset="-122"/>
                        </a:rPr>
                        <a:t>友情助力困难解决，帮助对方变得更好</a:t>
                      </a:r>
                      <a:endParaRPr lang="zh-CN" sz="2400">
                        <a:latin typeface="方正楷体_GB2312" panose="02000000000000000000" charset="-122"/>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l">
                        <a:lnSpc>
                          <a:spcPct val="100000"/>
                        </a:lnSpc>
                        <a:spcBef>
                          <a:spcPct val="0"/>
                        </a:spcBef>
                        <a:spcAft>
                          <a:spcPct val="0"/>
                        </a:spcAft>
                      </a:pPr>
                      <a:r>
                        <a:rPr lang="zh-CN" sz="2400">
                          <a:highlight>
                            <a:srgbClr val="FFFF00"/>
                          </a:highlight>
                          <a:latin typeface="Times New Roman" panose="02020603050405020304"/>
                          <a:ea typeface="方正楷体_GB2312" panose="02000000000000000000" charset="-122"/>
                        </a:rPr>
                        <a:t>怀疑</a:t>
                      </a:r>
                      <a:r>
                        <a:rPr lang="en-US" altLang="zh-CN" sz="2400">
                          <a:latin typeface="Times New Roman" panose="02020603050405020304"/>
                          <a:ea typeface="Times New Roman" panose="02020603050405020304"/>
                        </a:rPr>
                        <a:t>I studied him from head to toe in suspicion, the thought of Rogers would be laughed at by everyone making me feel furious.</a:t>
                      </a:r>
                      <a:r>
                        <a:rPr lang="zh-CN" sz="2400">
                          <a:latin typeface="Times New Roman" panose="02020603050405020304"/>
                          <a:ea typeface="方正楷体_GB2312" panose="02000000000000000000" charset="-122"/>
                        </a:rPr>
                        <a:t>我很怀疑地上下打量他， 一想到罗杰斯会被众人嘲笑我就非常生气。</a:t>
                      </a:r>
                      <a:endParaRPr lang="zh-CN" sz="2400">
                        <a:latin typeface="Times New Roman" panose="02020603050405020304"/>
                        <a:ea typeface="方正楷体_GB2312" panose="02000000000000000000" charset="-122"/>
                      </a:endParaRPr>
                    </a:p>
                    <a:p>
                      <a:pPr marL="0" indent="0" algn="just">
                        <a:lnSpc>
                          <a:spcPct val="100000"/>
                        </a:lnSpc>
                        <a:spcBef>
                          <a:spcPct val="0"/>
                        </a:spcBef>
                        <a:spcAft>
                          <a:spcPct val="0"/>
                        </a:spcAft>
                      </a:pPr>
                      <a:r>
                        <a:rPr lang="zh-CN" sz="2400">
                          <a:highlight>
                            <a:srgbClr val="FFFF00"/>
                          </a:highlight>
                          <a:latin typeface="Times New Roman" panose="02020603050405020304"/>
                          <a:ea typeface="方正楷体_GB2312" panose="02000000000000000000" charset="-122"/>
                        </a:rPr>
                        <a:t>意识到误会</a:t>
                      </a:r>
                      <a:r>
                        <a:rPr lang="en-US" altLang="zh-CN" sz="2400">
                          <a:latin typeface="Times New Roman" panose="02020603050405020304"/>
                          <a:ea typeface="Times New Roman" panose="02020603050405020304"/>
                        </a:rPr>
                        <a:t>With a jolt, I realized that I might have made a mistake. </a:t>
                      </a:r>
                      <a:r>
                        <a:rPr lang="zh-CN" sz="2400">
                          <a:latin typeface="Times New Roman" panose="02020603050405020304"/>
                          <a:ea typeface="方正楷体_GB2312" panose="02000000000000000000" charset="-122"/>
                        </a:rPr>
                        <a:t>我心里咯噔一下</a:t>
                      </a:r>
                      <a:r>
                        <a:rPr lang="en-US" altLang="zh-CN" sz="2400">
                          <a:latin typeface="Times New Roman" panose="02020603050405020304"/>
                          <a:ea typeface="Times New Roman" panose="02020603050405020304"/>
                        </a:rPr>
                        <a:t>, </a:t>
                      </a:r>
                      <a:r>
                        <a:rPr lang="zh-CN" sz="2400">
                          <a:latin typeface="Times New Roman" panose="02020603050405020304"/>
                          <a:ea typeface="方正楷体_GB2312" panose="02000000000000000000" charset="-122"/>
                        </a:rPr>
                        <a:t>想到自己可能错怪他了。</a:t>
                      </a:r>
                      <a:endParaRPr lang="zh-CN" sz="2400">
                        <a:latin typeface="Times New Roman" panose="02020603050405020304"/>
                        <a:ea typeface="方正楷体_GB2312" panose="02000000000000000000" charset="-122"/>
                      </a:endParaRPr>
                    </a:p>
                    <a:p>
                      <a:pPr marL="0" indent="0" algn="just">
                        <a:lnSpc>
                          <a:spcPct val="100000"/>
                        </a:lnSpc>
                        <a:spcBef>
                          <a:spcPct val="0"/>
                        </a:spcBef>
                        <a:spcAft>
                          <a:spcPct val="0"/>
                        </a:spcAft>
                      </a:pPr>
                      <a:r>
                        <a:rPr lang="zh-CN" sz="2400">
                          <a:highlight>
                            <a:srgbClr val="FFFF00"/>
                          </a:highlight>
                          <a:latin typeface="Times New Roman" panose="02020603050405020304"/>
                          <a:ea typeface="方正楷体_GB2312" panose="02000000000000000000" charset="-122"/>
                        </a:rPr>
                        <a:t>误会消除</a:t>
                      </a:r>
                      <a:r>
                        <a:rPr lang="en-US" altLang="zh-CN" sz="2400">
                          <a:latin typeface="Times New Roman" panose="02020603050405020304"/>
                          <a:ea typeface="方正楷体_GB2312" panose="02000000000000000000" charset="-122"/>
                        </a:rPr>
                        <a:t>Tears welling up in my eyes, I hugged her tightly, with all the awkwardness between us melting away.</a:t>
                      </a:r>
                      <a:endParaRPr lang="en-US" altLang="zh-CN" sz="2400">
                        <a:latin typeface="Times New Roman" panose="02020603050405020304"/>
                        <a:ea typeface="方正楷体_GB2312" panose="02000000000000000000" charset="-122"/>
                      </a:endParaRPr>
                    </a:p>
                    <a:p>
                      <a:pPr marL="0" indent="0" algn="just">
                        <a:lnSpc>
                          <a:spcPct val="100000"/>
                        </a:lnSpc>
                        <a:spcBef>
                          <a:spcPct val="0"/>
                        </a:spcBef>
                        <a:spcAft>
                          <a:spcPct val="0"/>
                        </a:spcAft>
                      </a:pPr>
                      <a:r>
                        <a:rPr lang="zh-CN" sz="2400">
                          <a:highlight>
                            <a:srgbClr val="FFFF00"/>
                          </a:highlight>
                          <a:latin typeface="Times New Roman" panose="02020603050405020304"/>
                          <a:ea typeface="方正楷体_GB2312" panose="02000000000000000000" charset="-122"/>
                        </a:rPr>
                        <a:t>隐藏的好</a:t>
                      </a:r>
                      <a:r>
                        <a:rPr lang="en-US" altLang="zh-CN" sz="2400">
                          <a:latin typeface="Times New Roman" panose="02020603050405020304"/>
                          <a:ea typeface="方正楷体_GB2312" panose="02000000000000000000" charset="-122"/>
                        </a:rPr>
                        <a:t>I felt a mixture of embarrassment and satisfaction striking into my heart. Maybe I had misunderstood him and maybe he's even kind of sweet...in a hidden sort of way.</a:t>
                      </a:r>
                      <a:r>
                        <a:rPr lang="zh-CN" sz="2400">
                          <a:latin typeface="方正楷体_GB2312" panose="02000000000000000000" charset="-122"/>
                          <a:ea typeface="方正楷体_GB2312" panose="02000000000000000000" charset="-122"/>
                        </a:rPr>
                        <a:t>我感到一种既尴尬又满意的感觉涌上心头。也许我误解了他，也许他甚至有点</a:t>
                      </a:r>
                      <a:r>
                        <a:rPr lang="zh-CN" sz="2400">
                          <a:latin typeface="Times New Roman" panose="02020603050405020304"/>
                          <a:ea typeface="方正楷体_GB2312" panose="02000000000000000000" charset="-122"/>
                        </a:rPr>
                        <a:t>好</a:t>
                      </a:r>
                      <a:r>
                        <a:rPr lang="en-US" altLang="zh-CN" sz="2400">
                          <a:latin typeface="Times New Roman" panose="02020603050405020304"/>
                          <a:ea typeface="方正楷体_GB2312" panose="02000000000000000000" charset="-122"/>
                        </a:rPr>
                        <a:t>……</a:t>
                      </a:r>
                      <a:r>
                        <a:rPr lang="zh-CN" sz="2400">
                          <a:latin typeface="方正楷体_GB2312" panose="02000000000000000000" charset="-122"/>
                          <a:ea typeface="方正楷体_GB2312" panose="02000000000000000000" charset="-122"/>
                        </a:rPr>
                        <a:t>以一种隐蔽的方式。</a:t>
                      </a:r>
                      <a:endParaRPr lang="zh-CN" sz="2400">
                        <a:latin typeface="方正楷体_GB2312" panose="02000000000000000000" charset="-122"/>
                        <a:ea typeface="方正楷体_GB2312" panose="02000000000000000000" charset="-122"/>
                      </a:endParaRPr>
                    </a:p>
                    <a:p>
                      <a:pPr marL="0" indent="0" algn="just">
                        <a:lnSpc>
                          <a:spcPct val="100000"/>
                        </a:lnSpc>
                        <a:spcBef>
                          <a:spcPct val="0"/>
                        </a:spcBef>
                        <a:spcAft>
                          <a:spcPct val="0"/>
                        </a:spcAft>
                      </a:pPr>
                      <a:r>
                        <a:rPr lang="zh-CN" sz="2400">
                          <a:highlight>
                            <a:srgbClr val="FFFF00"/>
                          </a:highlight>
                          <a:latin typeface="Times New Roman" panose="02020603050405020304"/>
                          <a:ea typeface="方正楷体_GB2312" panose="02000000000000000000" charset="-122"/>
                        </a:rPr>
                        <a:t>不要以貌取人</a:t>
                      </a:r>
                      <a:r>
                        <a:rPr lang="en-US" altLang="zh-CN" sz="2400">
                          <a:latin typeface="Times New Roman" panose="02020603050405020304"/>
                          <a:ea typeface="Times New Roman" panose="02020603050405020304"/>
                        </a:rPr>
                        <a:t>Never judge a person by his appearance.</a:t>
                      </a:r>
                      <a:endParaRPr lang="en-US" altLang="zh-CN" sz="2400">
                        <a:highlight>
                          <a:srgbClr val="FFFF00"/>
                        </a:highlight>
                        <a:latin typeface="Times New Roman" panose="02020603050405020304"/>
                        <a:ea typeface="Times New Roman" panose="02020603050405020304"/>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bl>
          </a:graphicData>
        </a:graphic>
      </p:graphicFrame>
      <p:pic>
        <p:nvPicPr>
          <p:cNvPr id="5124" name="图片 6" descr="logo横版 png"/>
          <p:cNvPicPr>
            <a:picLocks noChangeAspect="1"/>
          </p:cNvPicPr>
          <p:nvPr userDrawn="1"/>
        </p:nvPicPr>
        <p:blipFill>
          <a:blip r:embed="rId1"/>
          <a:stretch>
            <a:fillRect/>
          </a:stretch>
        </p:blipFill>
        <p:spPr>
          <a:xfrm>
            <a:off x="11477625" y="82550"/>
            <a:ext cx="608013" cy="642938"/>
          </a:xfrm>
          <a:prstGeom prst="rect">
            <a:avLst/>
          </a:prstGeom>
          <a:noFill/>
          <a:ln w="9525">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35" y="0"/>
            <a:ext cx="12192635" cy="6858635"/>
          </a:xfrm>
          <a:prstGeom prst="rect">
            <a:avLst/>
          </a:prstGeom>
          <a:solidFill>
            <a:srgbClr val="5C64F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nvSpPr>
        <p:spPr>
          <a:xfrm>
            <a:off x="231775" y="230505"/>
            <a:ext cx="11755120" cy="6433820"/>
          </a:xfrm>
          <a:prstGeom prst="roundRect">
            <a:avLst>
              <a:gd name="adj" fmla="val 1001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aphicFrame>
        <p:nvGraphicFramePr>
          <p:cNvPr id="4" name="表格 3"/>
          <p:cNvGraphicFramePr/>
          <p:nvPr/>
        </p:nvGraphicFramePr>
        <p:xfrm>
          <a:off x="444500" y="353695"/>
          <a:ext cx="11301730" cy="6035040"/>
        </p:xfrm>
        <a:graphic>
          <a:graphicData uri="http://schemas.openxmlformats.org/drawingml/2006/table">
            <a:tbl>
              <a:tblPr/>
              <a:tblGrid>
                <a:gridCol w="1118235"/>
                <a:gridCol w="2251710"/>
                <a:gridCol w="7931785"/>
              </a:tblGrid>
              <a:tr h="548640">
                <a:tc>
                  <a:txBody>
                    <a:bodyPr/>
                    <a:p>
                      <a:pPr marL="0" indent="0" algn="just">
                        <a:lnSpc>
                          <a:spcPct val="100000"/>
                        </a:lnSpc>
                        <a:spcBef>
                          <a:spcPct val="0"/>
                        </a:spcBef>
                        <a:spcAft>
                          <a:spcPct val="0"/>
                        </a:spcAft>
                      </a:pPr>
                      <a:endParaRPr lang="zh-CN" sz="1800">
                        <a:latin typeface="Times New Roman" panose="02020603050405020304"/>
                        <a:ea typeface="方正楷体_GB2312" panose="02000000000000000000" charset="-122"/>
                      </a:endParaRPr>
                    </a:p>
                    <a:p>
                      <a:pPr marL="0" indent="0" algn="just">
                        <a:lnSpc>
                          <a:spcPct val="100000"/>
                        </a:lnSpc>
                        <a:spcBef>
                          <a:spcPct val="0"/>
                        </a:spcBef>
                        <a:spcAft>
                          <a:spcPct val="0"/>
                        </a:spcAft>
                      </a:pPr>
                      <a:r>
                        <a:rPr lang="zh-CN" sz="1800">
                          <a:latin typeface="Times New Roman" panose="02020603050405020304"/>
                          <a:ea typeface="方正楷体_GB2312" panose="02000000000000000000" charset="-122"/>
                        </a:rPr>
                        <a:t>话题分类</a:t>
                      </a:r>
                      <a:endParaRPr lang="zh-CN" sz="1800">
                        <a:latin typeface="Times New Roman" panose="02020603050405020304"/>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6">
                        <a:lumMod val="20000"/>
                        <a:lumOff val="80000"/>
                      </a:schemeClr>
                    </a:solidFill>
                  </a:tcPr>
                </a:tc>
                <a:tc>
                  <a:txBody>
                    <a:bodyPr/>
                    <a:p>
                      <a:pPr marL="0" indent="133350" algn="just">
                        <a:lnSpc>
                          <a:spcPct val="100000"/>
                        </a:lnSpc>
                        <a:spcBef>
                          <a:spcPct val="0"/>
                        </a:spcBef>
                        <a:spcAft>
                          <a:spcPct val="0"/>
                        </a:spcAft>
                      </a:pPr>
                      <a:endParaRPr lang="zh-CN" sz="1800">
                        <a:latin typeface="Times New Roman" panose="02020603050405020304"/>
                        <a:ea typeface="方正楷体_GB2312" panose="02000000000000000000" charset="-122"/>
                      </a:endParaRPr>
                    </a:p>
                    <a:p>
                      <a:pPr marL="0" indent="133350" algn="just">
                        <a:lnSpc>
                          <a:spcPct val="100000"/>
                        </a:lnSpc>
                        <a:spcBef>
                          <a:spcPct val="0"/>
                        </a:spcBef>
                        <a:spcAft>
                          <a:spcPct val="0"/>
                        </a:spcAft>
                      </a:pPr>
                      <a:r>
                        <a:rPr lang="zh-CN" sz="1800">
                          <a:latin typeface="Times New Roman" panose="02020603050405020304"/>
                          <a:ea typeface="方正楷体_GB2312" panose="02000000000000000000" charset="-122"/>
                        </a:rPr>
                        <a:t>续写主题</a:t>
                      </a:r>
                      <a:endParaRPr lang="zh-CN" sz="1800">
                        <a:latin typeface="Times New Roman" panose="02020603050405020304"/>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6">
                        <a:lumMod val="20000"/>
                        <a:lumOff val="80000"/>
                      </a:schemeClr>
                    </a:solidFill>
                  </a:tcPr>
                </a:tc>
                <a:tc>
                  <a:txBody>
                    <a:bodyPr/>
                    <a:p>
                      <a:pPr marL="0" indent="1200150" algn="just">
                        <a:lnSpc>
                          <a:spcPct val="100000"/>
                        </a:lnSpc>
                        <a:spcBef>
                          <a:spcPct val="0"/>
                        </a:spcBef>
                        <a:spcAft>
                          <a:spcPct val="0"/>
                        </a:spcAft>
                      </a:pPr>
                      <a:endParaRPr lang="zh-CN" sz="1800">
                        <a:latin typeface="Times New Roman" panose="02020603050405020304"/>
                        <a:ea typeface="方正楷体_GB2312" panose="02000000000000000000" charset="-122"/>
                      </a:endParaRPr>
                    </a:p>
                    <a:p>
                      <a:pPr marL="0" indent="1200150" algn="just">
                        <a:lnSpc>
                          <a:spcPct val="100000"/>
                        </a:lnSpc>
                        <a:spcBef>
                          <a:spcPct val="0"/>
                        </a:spcBef>
                        <a:spcAft>
                          <a:spcPct val="0"/>
                        </a:spcAft>
                      </a:pPr>
                      <a:r>
                        <a:rPr lang="zh-CN" sz="1800">
                          <a:latin typeface="Times New Roman" panose="02020603050405020304"/>
                          <a:ea typeface="方正楷体_GB2312" panose="02000000000000000000" charset="-122"/>
                        </a:rPr>
                        <a:t>语料</a:t>
                      </a:r>
                      <a:endParaRPr lang="zh-CN" sz="1800">
                        <a:latin typeface="Times New Roman" panose="02020603050405020304"/>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6">
                        <a:lumMod val="20000"/>
                        <a:lumOff val="80000"/>
                      </a:schemeClr>
                    </a:solidFill>
                  </a:tcPr>
                </a:tc>
              </a:tr>
              <a:tr h="5486400">
                <a:tc>
                  <a:txBody>
                    <a:bodyPr/>
                    <a:p>
                      <a:pPr marL="0" indent="0" algn="just">
                        <a:lnSpc>
                          <a:spcPct val="100000"/>
                        </a:lnSpc>
                        <a:spcBef>
                          <a:spcPct val="0"/>
                        </a:spcBef>
                        <a:spcAft>
                          <a:spcPct val="0"/>
                        </a:spcAft>
                      </a:pPr>
                      <a:endParaRPr lang="en-US" altLang="zh-CN" sz="1600">
                        <a:latin typeface="Times New Roman" panose="02020603050405020304"/>
                        <a:ea typeface="Times New Roman" panose="02020603050405020304"/>
                      </a:endParaRPr>
                    </a:p>
                    <a:p>
                      <a:pPr marL="0" indent="0" algn="just">
                        <a:lnSpc>
                          <a:spcPct val="100000"/>
                        </a:lnSpc>
                        <a:spcBef>
                          <a:spcPct val="0"/>
                        </a:spcBef>
                        <a:spcAft>
                          <a:spcPct val="0"/>
                        </a:spcAft>
                      </a:pPr>
                      <a:r>
                        <a:rPr lang="en-US" altLang="zh-CN" sz="1600">
                          <a:latin typeface="Times New Roman" panose="02020603050405020304"/>
                          <a:ea typeface="Times New Roman" panose="02020603050405020304"/>
                        </a:rPr>
                        <a:t>6</a:t>
                      </a:r>
                      <a:r>
                        <a:rPr lang="en-US" altLang="zh-CN" sz="1600">
                          <a:latin typeface="Times New Roman" panose="02020603050405020304"/>
                          <a:ea typeface="方正楷体_GB2312" panose="02000000000000000000" charset="-122"/>
                        </a:rPr>
                        <a:t>.</a:t>
                      </a:r>
                      <a:r>
                        <a:rPr lang="zh-CN" sz="1600">
                          <a:latin typeface="Times New Roman" panose="02020603050405020304"/>
                          <a:ea typeface="方正楷体_GB2312" panose="02000000000000000000" charset="-122"/>
                        </a:rPr>
                        <a:t>跨文化沟通</a:t>
                      </a:r>
                      <a:endParaRPr lang="zh-CN" sz="1600">
                        <a:latin typeface="Times New Roman" panose="02020603050405020304"/>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E3F2D9"/>
                    </a:solidFill>
                  </a:tcPr>
                </a:tc>
                <a:tc>
                  <a:txBody>
                    <a:bodyPr/>
                    <a:p>
                      <a:pPr marL="266700" indent="-266700" algn="just">
                        <a:lnSpc>
                          <a:spcPct val="100000"/>
                        </a:lnSpc>
                        <a:spcBef>
                          <a:spcPct val="0"/>
                        </a:spcBef>
                        <a:spcAft>
                          <a:spcPct val="0"/>
                        </a:spcAft>
                      </a:pPr>
                      <a:endParaRPr lang="en-US" altLang="zh-CN" sz="1600">
                        <a:latin typeface="Wingdings" panose="05000000000000000000"/>
                        <a:ea typeface="方正楷体_GB2312" panose="02000000000000000000" charset="-122"/>
                      </a:endParaRPr>
                    </a:p>
                    <a:p>
                      <a:pPr marL="266700" indent="-266700" algn="just">
                        <a:lnSpc>
                          <a:spcPct val="100000"/>
                        </a:lnSpc>
                        <a:spcBef>
                          <a:spcPct val="0"/>
                        </a:spcBef>
                        <a:spcAft>
                          <a:spcPct val="0"/>
                        </a:spcAft>
                      </a:pPr>
                      <a:r>
                        <a:rPr lang="en-US" altLang="zh-CN" sz="1600">
                          <a:latin typeface="Wingdings" panose="05000000000000000000"/>
                          <a:ea typeface="方正楷体_GB2312" panose="02000000000000000000" charset="-122"/>
                        </a:rPr>
                        <a:t>Ø</a:t>
                      </a:r>
                      <a:r>
                        <a:rPr lang="zh-CN" sz="1600">
                          <a:latin typeface="Times New Roman" panose="02020603050405020304"/>
                          <a:ea typeface="方正楷体_GB2312" panose="02000000000000000000" charset="-122"/>
                        </a:rPr>
                        <a:t>解决跨文化冲突</a:t>
                      </a:r>
                      <a:endParaRPr lang="zh-CN" sz="1600">
                        <a:latin typeface="Times New Roman" panose="02020603050405020304"/>
                        <a:ea typeface="方正楷体_GB2312" panose="02000000000000000000" charset="-122"/>
                      </a:endParaRPr>
                    </a:p>
                    <a:p>
                      <a:pPr marL="266700" indent="-266700" algn="just">
                        <a:lnSpc>
                          <a:spcPct val="100000"/>
                        </a:lnSpc>
                        <a:spcBef>
                          <a:spcPct val="0"/>
                        </a:spcBef>
                        <a:spcAft>
                          <a:spcPct val="0"/>
                        </a:spcAft>
                      </a:pPr>
                      <a:r>
                        <a:rPr lang="en-US" altLang="zh-CN" sz="1600">
                          <a:latin typeface="Wingdings" panose="05000000000000000000"/>
                          <a:ea typeface="方正楷体_GB2312" panose="02000000000000000000" charset="-122"/>
                        </a:rPr>
                        <a:t>Ø</a:t>
                      </a:r>
                      <a:r>
                        <a:rPr lang="zh-CN" sz="1600">
                          <a:latin typeface="Times New Roman" panose="02020603050405020304"/>
                          <a:ea typeface="方正楷体_GB2312" panose="02000000000000000000" charset="-122"/>
                        </a:rPr>
                        <a:t>建立跨文化友谊</a:t>
                      </a:r>
                      <a:endParaRPr lang="zh-CN" sz="1600">
                        <a:latin typeface="Times New Roman" panose="02020603050405020304"/>
                        <a:ea typeface="方正楷体_GB2312" panose="02000000000000000000" charset="-122"/>
                      </a:endParaRPr>
                    </a:p>
                    <a:p>
                      <a:pPr marL="266700" indent="-266700" algn="just">
                        <a:lnSpc>
                          <a:spcPct val="100000"/>
                        </a:lnSpc>
                        <a:spcBef>
                          <a:spcPct val="0"/>
                        </a:spcBef>
                        <a:spcAft>
                          <a:spcPct val="0"/>
                        </a:spcAft>
                      </a:pPr>
                      <a:r>
                        <a:rPr lang="en-US" altLang="zh-CN" sz="1600">
                          <a:latin typeface="Wingdings" panose="05000000000000000000"/>
                          <a:ea typeface="方正楷体_GB2312" panose="02000000000000000000" charset="-122"/>
                        </a:rPr>
                        <a:t>Ø</a:t>
                      </a:r>
                      <a:r>
                        <a:rPr lang="zh-CN" sz="1600">
                          <a:latin typeface="Times New Roman" panose="02020603050405020304"/>
                          <a:ea typeface="方正楷体_GB2312" panose="02000000000000000000" charset="-122"/>
                        </a:rPr>
                        <a:t>文化认同与尊重</a:t>
                      </a:r>
                      <a:endParaRPr lang="zh-CN" sz="1600">
                        <a:latin typeface="Times New Roman" panose="02020603050405020304"/>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lnSpc>
                          <a:spcPct val="100000"/>
                        </a:lnSpc>
                        <a:spcBef>
                          <a:spcPct val="0"/>
                        </a:spcBef>
                        <a:spcAft>
                          <a:spcPct val="0"/>
                        </a:spcAft>
                      </a:pPr>
                      <a:endParaRPr lang="zh-CN" sz="1600">
                        <a:highlight>
                          <a:srgbClr val="FFFF00"/>
                        </a:highlight>
                        <a:latin typeface="Times New Roman" panose="02020603050405020304"/>
                        <a:ea typeface="方正楷体_GB2312" panose="02000000000000000000" charset="-122"/>
                      </a:endParaRPr>
                    </a:p>
                    <a:p>
                      <a:pPr marL="0" indent="0" algn="just">
                        <a:lnSpc>
                          <a:spcPct val="100000"/>
                        </a:lnSpc>
                        <a:spcBef>
                          <a:spcPct val="0"/>
                        </a:spcBef>
                        <a:spcAft>
                          <a:spcPct val="0"/>
                        </a:spcAft>
                      </a:pPr>
                      <a:r>
                        <a:rPr lang="zh-CN" sz="1600">
                          <a:highlight>
                            <a:srgbClr val="FFFF00"/>
                          </a:highlight>
                          <a:latin typeface="Times New Roman" panose="02020603050405020304"/>
                          <a:ea typeface="方正楷体_GB2312" panose="02000000000000000000" charset="-122"/>
                        </a:rPr>
                        <a:t>用功夫突破文化隔阂</a:t>
                      </a:r>
                      <a:r>
                        <a:rPr lang="en-US" altLang="zh-CN" sz="1600">
                          <a:latin typeface="Times New Roman" panose="02020603050405020304"/>
                          <a:ea typeface="Times New Roman" panose="02020603050405020304"/>
                        </a:rPr>
                        <a:t>Encouraged by their enthusiasm, Li Ming overcame his shyness and began to open up.He even taught them some basic moves, and the group had a great time learning together. </a:t>
                      </a:r>
                      <a:r>
                        <a:rPr lang="zh-CN" sz="1600">
                          <a:latin typeface="Times New Roman" panose="02020603050405020304"/>
                          <a:ea typeface="方正楷体_GB2312" panose="02000000000000000000" charset="-122"/>
                        </a:rPr>
                        <a:t>在他们热情的鼓励下，李明克服了羞怯，开始敞开心扉。他甚至教了他们一些基本的动作，这群人在一起学习得很开心。</a:t>
                      </a:r>
                      <a:endParaRPr lang="zh-CN" sz="1600">
                        <a:latin typeface="Times New Roman" panose="02020603050405020304"/>
                        <a:ea typeface="方正楷体_GB2312" panose="02000000000000000000" charset="-122"/>
                      </a:endParaRPr>
                    </a:p>
                    <a:p>
                      <a:pPr marL="0" indent="0" algn="just">
                        <a:lnSpc>
                          <a:spcPct val="100000"/>
                        </a:lnSpc>
                        <a:spcBef>
                          <a:spcPct val="0"/>
                        </a:spcBef>
                        <a:spcAft>
                          <a:spcPct val="0"/>
                        </a:spcAft>
                      </a:pPr>
                      <a:r>
                        <a:rPr lang="zh-CN" sz="1600">
                          <a:highlight>
                            <a:srgbClr val="FFFF00"/>
                          </a:highlight>
                          <a:latin typeface="Times New Roman" panose="02020603050405020304"/>
                          <a:ea typeface="方正楷体_GB2312" panose="02000000000000000000" charset="-122"/>
                        </a:rPr>
                        <a:t>折纸融入</a:t>
                      </a:r>
                      <a:r>
                        <a:rPr lang="en-US" altLang="zh-CN" sz="1600">
                          <a:latin typeface="Times New Roman" panose="02020603050405020304"/>
                          <a:ea typeface="Times New Roman" panose="02020603050405020304"/>
                        </a:rPr>
                        <a:t>A wave of relief and excitement washed over May.  When the first club meeting arrived, a handful of students showed up. As May helped a shy member fold a paper crane, she saw Olivia giving her a thumbs-up from across the room. A warm sense of accomplishment filled her. Mom was right</a:t>
                      </a:r>
                      <a:r>
                        <a:rPr lang="en-US" altLang="zh-CN" sz="1600">
                          <a:latin typeface="Times New Roman" panose="02020603050405020304"/>
                          <a:ea typeface="宋体" panose="02010600030101010101" pitchFamily="2" charset="-122"/>
                        </a:rPr>
                        <a:t>—</a:t>
                      </a:r>
                      <a:r>
                        <a:rPr lang="en-US" altLang="zh-CN" sz="1600">
                          <a:latin typeface="Times New Roman" panose="02020603050405020304"/>
                          <a:ea typeface="Times New Roman" panose="02020603050405020304"/>
                        </a:rPr>
                        <a:t>being her crafty self had not only found her a friend but had helped her create a place where she belonged.</a:t>
                      </a:r>
                      <a:r>
                        <a:rPr lang="zh-CN" sz="1600">
                          <a:latin typeface="Times New Roman" panose="02020603050405020304"/>
                          <a:ea typeface="方正楷体_GB2312" panose="02000000000000000000" charset="-122"/>
                        </a:rPr>
                        <a:t>一阵宽慰和兴奋的情绪席卷了梅。第一次俱乐部会议开始时，来了几个学生。当梅帮助一个害羞的成员折纸鹤时，她看到奥利维亚在房间的另一边对她竖起大拇指。一种温暖的成就感充满了她。妈妈是对的</a:t>
                      </a:r>
                      <a:r>
                        <a:rPr lang="en-US" altLang="zh-CN" sz="1600">
                          <a:latin typeface="Times New Roman" panose="02020603050405020304"/>
                          <a:ea typeface="方正楷体_GB2312" panose="02000000000000000000" charset="-122"/>
                        </a:rPr>
                        <a:t>——</a:t>
                      </a:r>
                      <a:r>
                        <a:rPr lang="zh-CN" altLang="en-US" sz="1600">
                          <a:latin typeface="Times New Roman" panose="02020603050405020304"/>
                          <a:ea typeface="方正楷体_GB2312" panose="02000000000000000000" charset="-122"/>
                        </a:rPr>
                        <a:t>她灵巧</a:t>
                      </a:r>
                      <a:r>
                        <a:rPr lang="en-US" altLang="zh-CN" sz="1600">
                          <a:latin typeface="Times New Roman" panose="02020603050405020304"/>
                          <a:ea typeface="Times New Roman" panose="02020603050405020304"/>
                        </a:rPr>
                        <a:t>/</a:t>
                      </a:r>
                      <a:r>
                        <a:rPr lang="zh-CN" sz="1600">
                          <a:latin typeface="Times New Roman" panose="02020603050405020304"/>
                          <a:ea typeface="方正楷体_GB2312" panose="02000000000000000000" charset="-122"/>
                        </a:rPr>
                        <a:t>巧妙的自我不仅给她找到了一个朋友，而且帮助她创造了一个属于她的地方。</a:t>
                      </a:r>
                      <a:endParaRPr lang="zh-CN" sz="1600">
                        <a:latin typeface="Times New Roman" panose="02020603050405020304"/>
                        <a:ea typeface="方正楷体_GB2312" panose="02000000000000000000" charset="-122"/>
                      </a:endParaRPr>
                    </a:p>
                    <a:p>
                      <a:pPr marL="0" indent="0" algn="just">
                        <a:lnSpc>
                          <a:spcPct val="100000"/>
                        </a:lnSpc>
                        <a:spcBef>
                          <a:spcPct val="0"/>
                        </a:spcBef>
                        <a:spcAft>
                          <a:spcPct val="0"/>
                        </a:spcAft>
                      </a:pPr>
                      <a:r>
                        <a:rPr lang="zh-CN" sz="1600">
                          <a:highlight>
                            <a:srgbClr val="FFFF00"/>
                          </a:highlight>
                          <a:latin typeface="Times New Roman" panose="02020603050405020304"/>
                          <a:ea typeface="方正楷体_GB2312" panose="02000000000000000000" charset="-122"/>
                        </a:rPr>
                        <a:t>结尾感悟</a:t>
                      </a:r>
                      <a:endParaRPr lang="zh-CN" sz="1600">
                        <a:highlight>
                          <a:srgbClr val="FFFF00"/>
                        </a:highlight>
                        <a:latin typeface="Times New Roman" panose="02020603050405020304"/>
                        <a:ea typeface="方正楷体_GB2312" panose="02000000000000000000" charset="-122"/>
                      </a:endParaRPr>
                    </a:p>
                    <a:p>
                      <a:pPr marL="0" indent="0" algn="just">
                        <a:lnSpc>
                          <a:spcPct val="100000"/>
                        </a:lnSpc>
                        <a:spcBef>
                          <a:spcPct val="0"/>
                        </a:spcBef>
                        <a:spcAft>
                          <a:spcPct val="0"/>
                        </a:spcAft>
                        <a:buFont typeface="Times New Roman" panose="02020603050405020304"/>
                        <a:buAutoNum type="arabicPeriod"/>
                      </a:pPr>
                      <a:r>
                        <a:rPr lang="en-US" altLang="zh-CN" sz="1600">
                          <a:latin typeface="Times New Roman" panose="02020603050405020304"/>
                          <a:ea typeface="宋体" panose="02010600030101010101" pitchFamily="2" charset="-122"/>
                        </a:rPr>
                        <a:t>He realized that by sharing something he loved, he had eventually </a:t>
                      </a:r>
                      <a:r>
                        <a:rPr lang="en-US" altLang="zh-CN" sz="1600">
                          <a:latin typeface="Times New Roman" panose="02020603050405020304"/>
                          <a:ea typeface="Times New Roman" panose="02020603050405020304"/>
                        </a:rPr>
                        <a:t>defeated</a:t>
                      </a:r>
                      <a:r>
                        <a:rPr lang="en-US" altLang="zh-CN" sz="1600">
                          <a:latin typeface="Times New Roman" panose="02020603050405020304"/>
                          <a:ea typeface="宋体" panose="02010600030101010101" pitchFamily="2" charset="-122"/>
                        </a:rPr>
                        <a:t> his fears and entered a whole new world of friendship and cultural exchange.</a:t>
                      </a:r>
                      <a:r>
                        <a:rPr lang="zh-CN" sz="1600">
                          <a:latin typeface="Times New Roman" panose="02020603050405020304"/>
                          <a:ea typeface="方正楷体_GB2312" panose="02000000000000000000" charset="-122"/>
                        </a:rPr>
                        <a:t>他意识到，通过分享自己热爱的事物，他最终战胜了内心的恐惧，踏入了一个充满友谊与文化交流的全新世界。</a:t>
                      </a:r>
                      <a:endParaRPr lang="zh-CN" sz="1600">
                        <a:latin typeface="Times New Roman" panose="02020603050405020304"/>
                        <a:ea typeface="方正楷体_GB2312" panose="02000000000000000000" charset="-122"/>
                      </a:endParaRPr>
                    </a:p>
                    <a:p>
                      <a:pPr marL="0" indent="0" algn="just">
                        <a:lnSpc>
                          <a:spcPct val="100000"/>
                        </a:lnSpc>
                        <a:spcBef>
                          <a:spcPct val="0"/>
                        </a:spcBef>
                        <a:spcAft>
                          <a:spcPct val="0"/>
                        </a:spcAft>
                        <a:buFont typeface="Times New Roman" panose="02020603050405020304"/>
                        <a:buAutoNum type="arabicPeriod"/>
                      </a:pPr>
                      <a:r>
                        <a:rPr lang="en-US" altLang="zh-CN" sz="1600">
                          <a:latin typeface="Times New Roman" panose="02020603050405020304"/>
                          <a:ea typeface="宋体" panose="02010600030101010101" pitchFamily="2" charset="-122"/>
                        </a:rPr>
                        <a:t>His mom was right—he didn’t need to speak Spanish to connect. </a:t>
                      </a:r>
                      <a:r>
                        <a:rPr lang="zh-CN" sz="1600">
                          <a:latin typeface="方正楷体_GB2312" panose="02000000000000000000" charset="-122"/>
                          <a:ea typeface="方正楷体_GB2312" panose="02000000000000000000" charset="-122"/>
                        </a:rPr>
                        <a:t>他妈妈说得没错</a:t>
                      </a:r>
                      <a:r>
                        <a:rPr lang="zh-CN" altLang="en-US" sz="1600">
                          <a:latin typeface="Times New Roman" panose="02020603050405020304"/>
                          <a:ea typeface="方正楷体_GB2312" panose="02000000000000000000" charset="-122"/>
                        </a:rPr>
                        <a:t> </a:t>
                      </a:r>
                      <a:r>
                        <a:rPr lang="en-US" altLang="zh-CN" sz="1600">
                          <a:latin typeface="Times New Roman" panose="02020603050405020304"/>
                          <a:ea typeface="方正楷体_GB2312" panose="02000000000000000000" charset="-122"/>
                        </a:rPr>
                        <a:t>—— </a:t>
                      </a:r>
                      <a:r>
                        <a:rPr lang="zh-CN" sz="1600">
                          <a:latin typeface="方正楷体_GB2312" panose="02000000000000000000" charset="-122"/>
                          <a:ea typeface="方正楷体_GB2312" panose="02000000000000000000" charset="-122"/>
                        </a:rPr>
                        <a:t>人与人之间的联结，不需要靠西班牙语来搭建。</a:t>
                      </a:r>
                      <a:endParaRPr lang="zh-CN" sz="1600">
                        <a:latin typeface="方正楷体_GB2312" panose="02000000000000000000" charset="-122"/>
                        <a:ea typeface="方正楷体_GB2312" panose="02000000000000000000" charset="-122"/>
                      </a:endParaRPr>
                    </a:p>
                    <a:p>
                      <a:pPr marL="0" indent="0" algn="just">
                        <a:lnSpc>
                          <a:spcPct val="100000"/>
                        </a:lnSpc>
                        <a:spcBef>
                          <a:spcPct val="0"/>
                        </a:spcBef>
                        <a:spcAft>
                          <a:spcPct val="0"/>
                        </a:spcAft>
                        <a:buFont typeface="Times New Roman" panose="02020603050405020304"/>
                        <a:buAutoNum type="arabicPeriod"/>
                      </a:pPr>
                      <a:r>
                        <a:rPr lang="en-US" altLang="zh-CN" sz="1600">
                          <a:latin typeface="Times New Roman" panose="02020603050405020304"/>
                          <a:ea typeface="宋体" panose="02010600030101010101" pitchFamily="2" charset="-122"/>
                        </a:rPr>
                        <a:t>Seeing the room enveloped in an ocean of warmth, Amanda was moved and proud that this diverse group of students finally found a sense of belonging. </a:t>
                      </a:r>
                      <a:r>
                        <a:rPr lang="zh-CN" sz="1600">
                          <a:latin typeface="方正楷体_GB2312" panose="02000000000000000000" charset="-122"/>
                          <a:ea typeface="方正楷体_GB2312" panose="02000000000000000000" charset="-122"/>
                        </a:rPr>
                        <a:t>看着整间屋子被浓浓的暖意笼罩，阿曼达既感动又自豪</a:t>
                      </a:r>
                      <a:r>
                        <a:rPr lang="zh-CN" altLang="en-US" sz="1600">
                          <a:latin typeface="Times New Roman" panose="02020603050405020304"/>
                          <a:ea typeface="方正楷体_GB2312" panose="02000000000000000000" charset="-122"/>
                        </a:rPr>
                        <a:t> </a:t>
                      </a:r>
                      <a:r>
                        <a:rPr lang="en-US" altLang="zh-CN" sz="1600">
                          <a:latin typeface="Times New Roman" panose="02020603050405020304"/>
                          <a:ea typeface="方正楷体_GB2312" panose="02000000000000000000" charset="-122"/>
                        </a:rPr>
                        <a:t>—— </a:t>
                      </a:r>
                      <a:r>
                        <a:rPr lang="zh-CN" sz="1600">
                          <a:latin typeface="方正楷体_GB2312" panose="02000000000000000000" charset="-122"/>
                          <a:ea typeface="方正楷体_GB2312" panose="02000000000000000000" charset="-122"/>
                        </a:rPr>
                        <a:t>这群背景各异的学生终于找到了归属感。</a:t>
                      </a:r>
                      <a:endParaRPr lang="zh-CN" sz="1600">
                        <a:highlight>
                          <a:srgbClr val="FFFF00"/>
                        </a:highlight>
                        <a:latin typeface="方正楷体_GB2312" panose="02000000000000000000" charset="-122"/>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bl>
          </a:graphicData>
        </a:graphic>
      </p:graphicFrame>
      <p:pic>
        <p:nvPicPr>
          <p:cNvPr id="5124" name="图片 6" descr="logo横版 png"/>
          <p:cNvPicPr>
            <a:picLocks noChangeAspect="1"/>
          </p:cNvPicPr>
          <p:nvPr userDrawn="1"/>
        </p:nvPicPr>
        <p:blipFill>
          <a:blip r:embed="rId1"/>
          <a:stretch>
            <a:fillRect/>
          </a:stretch>
        </p:blipFill>
        <p:spPr>
          <a:xfrm>
            <a:off x="11477625" y="82550"/>
            <a:ext cx="608013" cy="642938"/>
          </a:xfrm>
          <a:prstGeom prst="rect">
            <a:avLst/>
          </a:prstGeom>
          <a:noFill/>
          <a:ln w="9525">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35" y="0"/>
            <a:ext cx="12192635" cy="6858635"/>
          </a:xfrm>
          <a:prstGeom prst="rect">
            <a:avLst/>
          </a:prstGeom>
          <a:solidFill>
            <a:srgbClr val="5C64F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nvSpPr>
        <p:spPr>
          <a:xfrm>
            <a:off x="231775" y="230505"/>
            <a:ext cx="11755120" cy="6433820"/>
          </a:xfrm>
          <a:prstGeom prst="roundRect">
            <a:avLst>
              <a:gd name="adj" fmla="val 1001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aphicFrame>
        <p:nvGraphicFramePr>
          <p:cNvPr id="4" name="表格 3"/>
          <p:cNvGraphicFramePr/>
          <p:nvPr/>
        </p:nvGraphicFramePr>
        <p:xfrm>
          <a:off x="444500" y="353695"/>
          <a:ext cx="11301730" cy="6035040"/>
        </p:xfrm>
        <a:graphic>
          <a:graphicData uri="http://schemas.openxmlformats.org/drawingml/2006/table">
            <a:tbl>
              <a:tblPr/>
              <a:tblGrid>
                <a:gridCol w="1118235"/>
                <a:gridCol w="2251710"/>
                <a:gridCol w="7931785"/>
              </a:tblGrid>
              <a:tr h="548640">
                <a:tc>
                  <a:txBody>
                    <a:bodyPr/>
                    <a:p>
                      <a:pPr marL="0" indent="0" algn="just">
                        <a:lnSpc>
                          <a:spcPct val="100000"/>
                        </a:lnSpc>
                        <a:spcBef>
                          <a:spcPct val="0"/>
                        </a:spcBef>
                        <a:spcAft>
                          <a:spcPct val="0"/>
                        </a:spcAft>
                      </a:pPr>
                      <a:endParaRPr lang="zh-CN" sz="1800">
                        <a:latin typeface="Times New Roman" panose="02020603050405020304"/>
                        <a:ea typeface="方正楷体_GB2312" panose="02000000000000000000" charset="-122"/>
                      </a:endParaRPr>
                    </a:p>
                    <a:p>
                      <a:pPr marL="0" indent="0" algn="just">
                        <a:lnSpc>
                          <a:spcPct val="100000"/>
                        </a:lnSpc>
                        <a:spcBef>
                          <a:spcPct val="0"/>
                        </a:spcBef>
                        <a:spcAft>
                          <a:spcPct val="0"/>
                        </a:spcAft>
                      </a:pPr>
                      <a:r>
                        <a:rPr lang="zh-CN" sz="1800">
                          <a:latin typeface="Times New Roman" panose="02020603050405020304"/>
                          <a:ea typeface="方正楷体_GB2312" panose="02000000000000000000" charset="-122"/>
                        </a:rPr>
                        <a:t>话题分类</a:t>
                      </a:r>
                      <a:endParaRPr lang="zh-CN" sz="1800">
                        <a:latin typeface="Times New Roman" panose="02020603050405020304"/>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6">
                        <a:lumMod val="20000"/>
                        <a:lumOff val="80000"/>
                      </a:schemeClr>
                    </a:solidFill>
                  </a:tcPr>
                </a:tc>
                <a:tc>
                  <a:txBody>
                    <a:bodyPr/>
                    <a:p>
                      <a:pPr marL="0" indent="133350" algn="just">
                        <a:lnSpc>
                          <a:spcPct val="100000"/>
                        </a:lnSpc>
                        <a:spcBef>
                          <a:spcPct val="0"/>
                        </a:spcBef>
                        <a:spcAft>
                          <a:spcPct val="0"/>
                        </a:spcAft>
                      </a:pPr>
                      <a:endParaRPr lang="zh-CN" sz="1800">
                        <a:latin typeface="Times New Roman" panose="02020603050405020304"/>
                        <a:ea typeface="方正楷体_GB2312" panose="02000000000000000000" charset="-122"/>
                      </a:endParaRPr>
                    </a:p>
                    <a:p>
                      <a:pPr marL="0" indent="133350" algn="just">
                        <a:lnSpc>
                          <a:spcPct val="100000"/>
                        </a:lnSpc>
                        <a:spcBef>
                          <a:spcPct val="0"/>
                        </a:spcBef>
                        <a:spcAft>
                          <a:spcPct val="0"/>
                        </a:spcAft>
                      </a:pPr>
                      <a:r>
                        <a:rPr lang="zh-CN" sz="1800">
                          <a:latin typeface="Times New Roman" panose="02020603050405020304"/>
                          <a:ea typeface="方正楷体_GB2312" panose="02000000000000000000" charset="-122"/>
                        </a:rPr>
                        <a:t>续写主题</a:t>
                      </a:r>
                      <a:endParaRPr lang="zh-CN" sz="1800">
                        <a:latin typeface="Times New Roman" panose="02020603050405020304"/>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6">
                        <a:lumMod val="20000"/>
                        <a:lumOff val="80000"/>
                      </a:schemeClr>
                    </a:solidFill>
                  </a:tcPr>
                </a:tc>
                <a:tc>
                  <a:txBody>
                    <a:bodyPr/>
                    <a:p>
                      <a:pPr marL="0" indent="1200150" algn="just">
                        <a:lnSpc>
                          <a:spcPct val="100000"/>
                        </a:lnSpc>
                        <a:spcBef>
                          <a:spcPct val="0"/>
                        </a:spcBef>
                        <a:spcAft>
                          <a:spcPct val="0"/>
                        </a:spcAft>
                      </a:pPr>
                      <a:endParaRPr lang="zh-CN" sz="1800">
                        <a:latin typeface="Times New Roman" panose="02020603050405020304"/>
                        <a:ea typeface="方正楷体_GB2312" panose="02000000000000000000" charset="-122"/>
                      </a:endParaRPr>
                    </a:p>
                    <a:p>
                      <a:pPr marL="0" indent="1200150" algn="just">
                        <a:lnSpc>
                          <a:spcPct val="100000"/>
                        </a:lnSpc>
                        <a:spcBef>
                          <a:spcPct val="0"/>
                        </a:spcBef>
                        <a:spcAft>
                          <a:spcPct val="0"/>
                        </a:spcAft>
                      </a:pPr>
                      <a:r>
                        <a:rPr lang="zh-CN" sz="1800">
                          <a:latin typeface="Times New Roman" panose="02020603050405020304"/>
                          <a:ea typeface="方正楷体_GB2312" panose="02000000000000000000" charset="-122"/>
                        </a:rPr>
                        <a:t>语料</a:t>
                      </a:r>
                      <a:endParaRPr lang="zh-CN" sz="1800">
                        <a:latin typeface="Times New Roman" panose="02020603050405020304"/>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6">
                        <a:lumMod val="20000"/>
                        <a:lumOff val="80000"/>
                      </a:schemeClr>
                    </a:solidFill>
                  </a:tcPr>
                </a:tc>
              </a:tr>
              <a:tr h="5486400">
                <a:tc>
                  <a:txBody>
                    <a:bodyPr/>
                    <a:p>
                      <a:pPr marL="0" indent="0" algn="just">
                        <a:lnSpc>
                          <a:spcPct val="100000"/>
                        </a:lnSpc>
                        <a:spcBef>
                          <a:spcPct val="0"/>
                        </a:spcBef>
                        <a:spcAft>
                          <a:spcPct val="0"/>
                        </a:spcAft>
                      </a:pPr>
                      <a:endParaRPr lang="en-US" altLang="zh-CN" sz="1600">
                        <a:latin typeface="Times New Roman" panose="02020603050405020304"/>
                        <a:ea typeface="Times New Roman" panose="02020603050405020304"/>
                      </a:endParaRPr>
                    </a:p>
                    <a:p>
                      <a:pPr marL="0" indent="0" algn="just">
                        <a:lnSpc>
                          <a:spcPct val="100000"/>
                        </a:lnSpc>
                        <a:spcBef>
                          <a:spcPct val="0"/>
                        </a:spcBef>
                        <a:spcAft>
                          <a:spcPct val="0"/>
                        </a:spcAft>
                      </a:pPr>
                      <a:r>
                        <a:rPr lang="en-US" altLang="zh-CN" sz="1600">
                          <a:latin typeface="Times New Roman" panose="02020603050405020304"/>
                          <a:ea typeface="Times New Roman" panose="02020603050405020304"/>
                        </a:rPr>
                        <a:t>6</a:t>
                      </a:r>
                      <a:r>
                        <a:rPr lang="en-US" altLang="zh-CN" sz="1600">
                          <a:latin typeface="Times New Roman" panose="02020603050405020304"/>
                          <a:ea typeface="方正楷体_GB2312" panose="02000000000000000000" charset="-122"/>
                        </a:rPr>
                        <a:t>.</a:t>
                      </a:r>
                      <a:r>
                        <a:rPr lang="zh-CN" sz="1600">
                          <a:latin typeface="Times New Roman" panose="02020603050405020304"/>
                          <a:ea typeface="方正楷体_GB2312" panose="02000000000000000000" charset="-122"/>
                        </a:rPr>
                        <a:t>跨文化沟通</a:t>
                      </a:r>
                      <a:endParaRPr lang="zh-CN" sz="1600">
                        <a:latin typeface="Times New Roman" panose="02020603050405020304"/>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E3F2D9"/>
                    </a:solidFill>
                  </a:tcPr>
                </a:tc>
                <a:tc>
                  <a:txBody>
                    <a:bodyPr/>
                    <a:p>
                      <a:pPr marL="266700" indent="-266700" algn="just">
                        <a:lnSpc>
                          <a:spcPct val="100000"/>
                        </a:lnSpc>
                        <a:spcBef>
                          <a:spcPct val="0"/>
                        </a:spcBef>
                        <a:spcAft>
                          <a:spcPct val="0"/>
                        </a:spcAft>
                      </a:pPr>
                      <a:endParaRPr lang="en-US" altLang="zh-CN" sz="1600">
                        <a:latin typeface="Wingdings" panose="05000000000000000000"/>
                        <a:ea typeface="方正楷体_GB2312" panose="02000000000000000000" charset="-122"/>
                      </a:endParaRPr>
                    </a:p>
                    <a:p>
                      <a:pPr marL="266700" indent="-266700" algn="just">
                        <a:lnSpc>
                          <a:spcPct val="100000"/>
                        </a:lnSpc>
                        <a:spcBef>
                          <a:spcPct val="0"/>
                        </a:spcBef>
                        <a:spcAft>
                          <a:spcPct val="0"/>
                        </a:spcAft>
                      </a:pPr>
                      <a:r>
                        <a:rPr lang="en-US" altLang="zh-CN" sz="1600">
                          <a:latin typeface="Wingdings" panose="05000000000000000000"/>
                          <a:ea typeface="方正楷体_GB2312" panose="02000000000000000000" charset="-122"/>
                        </a:rPr>
                        <a:t>Ø</a:t>
                      </a:r>
                      <a:r>
                        <a:rPr lang="zh-CN" sz="1600">
                          <a:latin typeface="Times New Roman" panose="02020603050405020304"/>
                          <a:ea typeface="方正楷体_GB2312" panose="02000000000000000000" charset="-122"/>
                        </a:rPr>
                        <a:t>解决跨文化冲突</a:t>
                      </a:r>
                      <a:endParaRPr lang="zh-CN" sz="1600">
                        <a:latin typeface="Times New Roman" panose="02020603050405020304"/>
                        <a:ea typeface="方正楷体_GB2312" panose="02000000000000000000" charset="-122"/>
                      </a:endParaRPr>
                    </a:p>
                    <a:p>
                      <a:pPr marL="266700" indent="-266700" algn="just">
                        <a:lnSpc>
                          <a:spcPct val="100000"/>
                        </a:lnSpc>
                        <a:spcBef>
                          <a:spcPct val="0"/>
                        </a:spcBef>
                        <a:spcAft>
                          <a:spcPct val="0"/>
                        </a:spcAft>
                      </a:pPr>
                      <a:r>
                        <a:rPr lang="en-US" altLang="zh-CN" sz="1600">
                          <a:latin typeface="Wingdings" panose="05000000000000000000"/>
                          <a:ea typeface="方正楷体_GB2312" panose="02000000000000000000" charset="-122"/>
                        </a:rPr>
                        <a:t>Ø</a:t>
                      </a:r>
                      <a:r>
                        <a:rPr lang="zh-CN" sz="1600">
                          <a:latin typeface="Times New Roman" panose="02020603050405020304"/>
                          <a:ea typeface="方正楷体_GB2312" panose="02000000000000000000" charset="-122"/>
                        </a:rPr>
                        <a:t>建立跨文化友谊</a:t>
                      </a:r>
                      <a:endParaRPr lang="zh-CN" sz="1600">
                        <a:latin typeface="Times New Roman" panose="02020603050405020304"/>
                        <a:ea typeface="方正楷体_GB2312" panose="02000000000000000000" charset="-122"/>
                      </a:endParaRPr>
                    </a:p>
                    <a:p>
                      <a:pPr marL="266700" indent="-266700" algn="just">
                        <a:lnSpc>
                          <a:spcPct val="100000"/>
                        </a:lnSpc>
                        <a:spcBef>
                          <a:spcPct val="0"/>
                        </a:spcBef>
                        <a:spcAft>
                          <a:spcPct val="0"/>
                        </a:spcAft>
                      </a:pPr>
                      <a:r>
                        <a:rPr lang="en-US" altLang="zh-CN" sz="1600">
                          <a:latin typeface="Wingdings" panose="05000000000000000000"/>
                          <a:ea typeface="方正楷体_GB2312" panose="02000000000000000000" charset="-122"/>
                        </a:rPr>
                        <a:t>Ø</a:t>
                      </a:r>
                      <a:r>
                        <a:rPr lang="zh-CN" sz="1600">
                          <a:latin typeface="Times New Roman" panose="02020603050405020304"/>
                          <a:ea typeface="方正楷体_GB2312" panose="02000000000000000000" charset="-122"/>
                        </a:rPr>
                        <a:t>文化认同与尊重</a:t>
                      </a:r>
                      <a:endParaRPr lang="zh-CN" sz="1600">
                        <a:latin typeface="Times New Roman" panose="02020603050405020304"/>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lnSpc>
                          <a:spcPct val="100000"/>
                        </a:lnSpc>
                        <a:spcBef>
                          <a:spcPct val="0"/>
                        </a:spcBef>
                        <a:spcAft>
                          <a:spcPct val="0"/>
                        </a:spcAft>
                      </a:pPr>
                      <a:endParaRPr lang="zh-CN" sz="1600">
                        <a:highlight>
                          <a:srgbClr val="FFFF00"/>
                        </a:highlight>
                        <a:latin typeface="Times New Roman" panose="02020603050405020304"/>
                        <a:ea typeface="方正楷体_GB2312" panose="02000000000000000000" charset="-122"/>
                      </a:endParaRPr>
                    </a:p>
                    <a:p>
                      <a:pPr marL="0" indent="0" algn="just">
                        <a:lnSpc>
                          <a:spcPct val="100000"/>
                        </a:lnSpc>
                        <a:spcBef>
                          <a:spcPct val="0"/>
                        </a:spcBef>
                        <a:spcAft>
                          <a:spcPct val="0"/>
                        </a:spcAft>
                      </a:pPr>
                      <a:r>
                        <a:rPr lang="zh-CN" sz="1600">
                          <a:highlight>
                            <a:srgbClr val="FFFF00"/>
                          </a:highlight>
                          <a:latin typeface="Times New Roman" panose="02020603050405020304"/>
                          <a:ea typeface="方正楷体_GB2312" panose="02000000000000000000" charset="-122"/>
                        </a:rPr>
                        <a:t>用功夫突破文化隔阂</a:t>
                      </a:r>
                      <a:r>
                        <a:rPr lang="en-US" altLang="zh-CN" sz="1600">
                          <a:latin typeface="Times New Roman" panose="02020603050405020304"/>
                          <a:ea typeface="Times New Roman" panose="02020603050405020304"/>
                        </a:rPr>
                        <a:t>Encouraged by their enthusiasm, Li Ming overcame his shyness and began to open up.He even taught them some basic moves, and the group had a great time learning together. </a:t>
                      </a:r>
                      <a:r>
                        <a:rPr lang="zh-CN" sz="1600">
                          <a:latin typeface="Times New Roman" panose="02020603050405020304"/>
                          <a:ea typeface="方正楷体_GB2312" panose="02000000000000000000" charset="-122"/>
                        </a:rPr>
                        <a:t>在他们热情的鼓励下，李明克服了羞怯，开始敞开心扉。他甚至教了他们一些基本的动作，这群人在一起学习得很开心。</a:t>
                      </a:r>
                      <a:endParaRPr lang="zh-CN" sz="1600">
                        <a:latin typeface="Times New Roman" panose="02020603050405020304"/>
                        <a:ea typeface="方正楷体_GB2312" panose="02000000000000000000" charset="-122"/>
                      </a:endParaRPr>
                    </a:p>
                    <a:p>
                      <a:pPr marL="0" indent="0" algn="just">
                        <a:lnSpc>
                          <a:spcPct val="100000"/>
                        </a:lnSpc>
                        <a:spcBef>
                          <a:spcPct val="0"/>
                        </a:spcBef>
                        <a:spcAft>
                          <a:spcPct val="0"/>
                        </a:spcAft>
                      </a:pPr>
                      <a:r>
                        <a:rPr lang="zh-CN" sz="1600">
                          <a:highlight>
                            <a:srgbClr val="FFFF00"/>
                          </a:highlight>
                          <a:latin typeface="Times New Roman" panose="02020603050405020304"/>
                          <a:ea typeface="方正楷体_GB2312" panose="02000000000000000000" charset="-122"/>
                        </a:rPr>
                        <a:t>折纸融入</a:t>
                      </a:r>
                      <a:r>
                        <a:rPr lang="en-US" altLang="zh-CN" sz="1600">
                          <a:latin typeface="Times New Roman" panose="02020603050405020304"/>
                          <a:ea typeface="Times New Roman" panose="02020603050405020304"/>
                        </a:rPr>
                        <a:t>A wave of relief and excitement washed over May.  When the first club meeting arrived, a handful of students showed up. As May helped a shy member fold a paper crane, she saw Olivia giving her a thumbs-up from across the room. A warm sense of accomplishment filled her. Mom was right</a:t>
                      </a:r>
                      <a:r>
                        <a:rPr lang="en-US" altLang="zh-CN" sz="1600">
                          <a:latin typeface="Times New Roman" panose="02020603050405020304"/>
                          <a:ea typeface="宋体" panose="02010600030101010101" pitchFamily="2" charset="-122"/>
                        </a:rPr>
                        <a:t>—</a:t>
                      </a:r>
                      <a:r>
                        <a:rPr lang="en-US" altLang="zh-CN" sz="1600">
                          <a:latin typeface="Times New Roman" panose="02020603050405020304"/>
                          <a:ea typeface="Times New Roman" panose="02020603050405020304"/>
                        </a:rPr>
                        <a:t>being her crafty self had not only found her a friend but had helped her create a place where she belonged.</a:t>
                      </a:r>
                      <a:r>
                        <a:rPr lang="zh-CN" sz="1600">
                          <a:latin typeface="Times New Roman" panose="02020603050405020304"/>
                          <a:ea typeface="方正楷体_GB2312" panose="02000000000000000000" charset="-122"/>
                        </a:rPr>
                        <a:t>一阵宽慰和兴奋的情绪席卷了梅。第一次俱乐部会议开始时，来了几个学生。当梅帮助一个害羞的成员折纸鹤时，她看到奥利维亚在房间的另一边对她竖起大拇指。一种温暖的成就感充满了她。妈妈是对的</a:t>
                      </a:r>
                      <a:r>
                        <a:rPr lang="en-US" altLang="zh-CN" sz="1600">
                          <a:latin typeface="Times New Roman" panose="02020603050405020304"/>
                          <a:ea typeface="方正楷体_GB2312" panose="02000000000000000000" charset="-122"/>
                        </a:rPr>
                        <a:t>——</a:t>
                      </a:r>
                      <a:r>
                        <a:rPr lang="zh-CN" altLang="en-US" sz="1600">
                          <a:latin typeface="Times New Roman" panose="02020603050405020304"/>
                          <a:ea typeface="方正楷体_GB2312" panose="02000000000000000000" charset="-122"/>
                        </a:rPr>
                        <a:t>她灵巧</a:t>
                      </a:r>
                      <a:r>
                        <a:rPr lang="en-US" altLang="zh-CN" sz="1600">
                          <a:latin typeface="Times New Roman" panose="02020603050405020304"/>
                          <a:ea typeface="Times New Roman" panose="02020603050405020304"/>
                        </a:rPr>
                        <a:t>/</a:t>
                      </a:r>
                      <a:r>
                        <a:rPr lang="zh-CN" sz="1600">
                          <a:latin typeface="Times New Roman" panose="02020603050405020304"/>
                          <a:ea typeface="方正楷体_GB2312" panose="02000000000000000000" charset="-122"/>
                        </a:rPr>
                        <a:t>巧妙的自我不仅给她找到了一个朋友，而且帮助她创造了一个属于她的地方。</a:t>
                      </a:r>
                      <a:endParaRPr lang="zh-CN" sz="1600">
                        <a:latin typeface="Times New Roman" panose="02020603050405020304"/>
                        <a:ea typeface="方正楷体_GB2312" panose="02000000000000000000" charset="-122"/>
                      </a:endParaRPr>
                    </a:p>
                    <a:p>
                      <a:pPr marL="0" indent="0" algn="just">
                        <a:lnSpc>
                          <a:spcPct val="100000"/>
                        </a:lnSpc>
                        <a:spcBef>
                          <a:spcPct val="0"/>
                        </a:spcBef>
                        <a:spcAft>
                          <a:spcPct val="0"/>
                        </a:spcAft>
                      </a:pPr>
                      <a:r>
                        <a:rPr lang="zh-CN" sz="1600">
                          <a:highlight>
                            <a:srgbClr val="FFFF00"/>
                          </a:highlight>
                          <a:latin typeface="Times New Roman" panose="02020603050405020304"/>
                          <a:ea typeface="方正楷体_GB2312" panose="02000000000000000000" charset="-122"/>
                        </a:rPr>
                        <a:t>结尾感悟</a:t>
                      </a:r>
                      <a:endParaRPr lang="zh-CN" sz="1600">
                        <a:highlight>
                          <a:srgbClr val="FFFF00"/>
                        </a:highlight>
                        <a:latin typeface="Times New Roman" panose="02020603050405020304"/>
                        <a:ea typeface="方正楷体_GB2312" panose="02000000000000000000" charset="-122"/>
                      </a:endParaRPr>
                    </a:p>
                    <a:p>
                      <a:pPr marL="0" indent="0" algn="just">
                        <a:lnSpc>
                          <a:spcPct val="100000"/>
                        </a:lnSpc>
                        <a:spcBef>
                          <a:spcPct val="0"/>
                        </a:spcBef>
                        <a:spcAft>
                          <a:spcPct val="0"/>
                        </a:spcAft>
                        <a:buFont typeface="Times New Roman" panose="02020603050405020304"/>
                        <a:buAutoNum type="arabicPeriod"/>
                      </a:pPr>
                      <a:r>
                        <a:rPr lang="en-US" altLang="zh-CN" sz="1600">
                          <a:latin typeface="Times New Roman" panose="02020603050405020304"/>
                          <a:ea typeface="宋体" panose="02010600030101010101" pitchFamily="2" charset="-122"/>
                        </a:rPr>
                        <a:t>He realized that by sharing something he loved, he had eventually </a:t>
                      </a:r>
                      <a:r>
                        <a:rPr lang="en-US" altLang="zh-CN" sz="1600">
                          <a:latin typeface="Times New Roman" panose="02020603050405020304"/>
                          <a:ea typeface="Times New Roman" panose="02020603050405020304"/>
                        </a:rPr>
                        <a:t>defeated</a:t>
                      </a:r>
                      <a:r>
                        <a:rPr lang="en-US" altLang="zh-CN" sz="1600">
                          <a:latin typeface="Times New Roman" panose="02020603050405020304"/>
                          <a:ea typeface="宋体" panose="02010600030101010101" pitchFamily="2" charset="-122"/>
                        </a:rPr>
                        <a:t> his fears and entered a whole new world of friendship and cultural exchange.</a:t>
                      </a:r>
                      <a:r>
                        <a:rPr lang="zh-CN" sz="1600">
                          <a:latin typeface="Times New Roman" panose="02020603050405020304"/>
                          <a:ea typeface="方正楷体_GB2312" panose="02000000000000000000" charset="-122"/>
                        </a:rPr>
                        <a:t>他意识到，通过分享自己热爱的事物，他最终战胜了内心的恐惧，踏入了一个充满友谊与文化交流的全新世界。</a:t>
                      </a:r>
                      <a:endParaRPr lang="zh-CN" sz="1600">
                        <a:latin typeface="Times New Roman" panose="02020603050405020304"/>
                        <a:ea typeface="方正楷体_GB2312" panose="02000000000000000000" charset="-122"/>
                      </a:endParaRPr>
                    </a:p>
                    <a:p>
                      <a:pPr marL="0" indent="0" algn="just">
                        <a:lnSpc>
                          <a:spcPct val="100000"/>
                        </a:lnSpc>
                        <a:spcBef>
                          <a:spcPct val="0"/>
                        </a:spcBef>
                        <a:spcAft>
                          <a:spcPct val="0"/>
                        </a:spcAft>
                        <a:buFont typeface="Times New Roman" panose="02020603050405020304"/>
                        <a:buAutoNum type="arabicPeriod"/>
                      </a:pPr>
                      <a:r>
                        <a:rPr lang="en-US" altLang="zh-CN" sz="1600">
                          <a:latin typeface="Times New Roman" panose="02020603050405020304"/>
                          <a:ea typeface="宋体" panose="02010600030101010101" pitchFamily="2" charset="-122"/>
                        </a:rPr>
                        <a:t>His mom was right—he didn’t need to speak Spanish to connect. </a:t>
                      </a:r>
                      <a:r>
                        <a:rPr lang="zh-CN" sz="1600">
                          <a:latin typeface="方正楷体_GB2312" panose="02000000000000000000" charset="-122"/>
                          <a:ea typeface="方正楷体_GB2312" panose="02000000000000000000" charset="-122"/>
                        </a:rPr>
                        <a:t>他妈妈说得没错</a:t>
                      </a:r>
                      <a:r>
                        <a:rPr lang="zh-CN" altLang="en-US" sz="1600">
                          <a:latin typeface="Times New Roman" panose="02020603050405020304"/>
                          <a:ea typeface="方正楷体_GB2312" panose="02000000000000000000" charset="-122"/>
                        </a:rPr>
                        <a:t> </a:t>
                      </a:r>
                      <a:r>
                        <a:rPr lang="en-US" altLang="zh-CN" sz="1600">
                          <a:latin typeface="Times New Roman" panose="02020603050405020304"/>
                          <a:ea typeface="方正楷体_GB2312" panose="02000000000000000000" charset="-122"/>
                        </a:rPr>
                        <a:t>—— </a:t>
                      </a:r>
                      <a:r>
                        <a:rPr lang="zh-CN" sz="1600">
                          <a:latin typeface="方正楷体_GB2312" panose="02000000000000000000" charset="-122"/>
                          <a:ea typeface="方正楷体_GB2312" panose="02000000000000000000" charset="-122"/>
                        </a:rPr>
                        <a:t>人与人之间的联结，不需要靠西班牙语来搭建。</a:t>
                      </a:r>
                      <a:endParaRPr lang="zh-CN" sz="1600">
                        <a:latin typeface="方正楷体_GB2312" panose="02000000000000000000" charset="-122"/>
                        <a:ea typeface="方正楷体_GB2312" panose="02000000000000000000" charset="-122"/>
                      </a:endParaRPr>
                    </a:p>
                    <a:p>
                      <a:pPr marL="0" indent="0" algn="just">
                        <a:lnSpc>
                          <a:spcPct val="100000"/>
                        </a:lnSpc>
                        <a:spcBef>
                          <a:spcPct val="0"/>
                        </a:spcBef>
                        <a:spcAft>
                          <a:spcPct val="0"/>
                        </a:spcAft>
                        <a:buFont typeface="Times New Roman" panose="02020603050405020304"/>
                        <a:buAutoNum type="arabicPeriod"/>
                      </a:pPr>
                      <a:r>
                        <a:rPr lang="en-US" altLang="zh-CN" sz="1600">
                          <a:latin typeface="Times New Roman" panose="02020603050405020304"/>
                          <a:ea typeface="宋体" panose="02010600030101010101" pitchFamily="2" charset="-122"/>
                        </a:rPr>
                        <a:t>Seeing the room enveloped in an ocean of warmth, Amanda was moved and proud that this diverse group of students finally found a sense of belonging. </a:t>
                      </a:r>
                      <a:r>
                        <a:rPr lang="zh-CN" sz="1600">
                          <a:latin typeface="方正楷体_GB2312" panose="02000000000000000000" charset="-122"/>
                          <a:ea typeface="方正楷体_GB2312" panose="02000000000000000000" charset="-122"/>
                        </a:rPr>
                        <a:t>看着整间屋子被浓浓的暖意笼罩，阿曼达既感动又自豪</a:t>
                      </a:r>
                      <a:r>
                        <a:rPr lang="zh-CN" altLang="en-US" sz="1600">
                          <a:latin typeface="Times New Roman" panose="02020603050405020304"/>
                          <a:ea typeface="方正楷体_GB2312" panose="02000000000000000000" charset="-122"/>
                        </a:rPr>
                        <a:t> </a:t>
                      </a:r>
                      <a:r>
                        <a:rPr lang="en-US" altLang="zh-CN" sz="1600">
                          <a:latin typeface="Times New Roman" panose="02020603050405020304"/>
                          <a:ea typeface="方正楷体_GB2312" panose="02000000000000000000" charset="-122"/>
                        </a:rPr>
                        <a:t>—— </a:t>
                      </a:r>
                      <a:r>
                        <a:rPr lang="zh-CN" sz="1600">
                          <a:latin typeface="方正楷体_GB2312" panose="02000000000000000000" charset="-122"/>
                          <a:ea typeface="方正楷体_GB2312" panose="02000000000000000000" charset="-122"/>
                        </a:rPr>
                        <a:t>这群背景各异的学生终于找到了归属感。</a:t>
                      </a:r>
                      <a:endParaRPr lang="zh-CN" sz="1600">
                        <a:highlight>
                          <a:srgbClr val="FFFF00"/>
                        </a:highlight>
                        <a:latin typeface="方正楷体_GB2312" panose="02000000000000000000" charset="-122"/>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bl>
          </a:graphicData>
        </a:graphic>
      </p:graphicFrame>
      <p:pic>
        <p:nvPicPr>
          <p:cNvPr id="5124" name="图片 6" descr="logo横版 png"/>
          <p:cNvPicPr>
            <a:picLocks noChangeAspect="1"/>
          </p:cNvPicPr>
          <p:nvPr userDrawn="1"/>
        </p:nvPicPr>
        <p:blipFill>
          <a:blip r:embed="rId1"/>
          <a:stretch>
            <a:fillRect/>
          </a:stretch>
        </p:blipFill>
        <p:spPr>
          <a:xfrm>
            <a:off x="11477625" y="82550"/>
            <a:ext cx="608013" cy="642938"/>
          </a:xfrm>
          <a:prstGeom prst="rect">
            <a:avLst/>
          </a:prstGeom>
          <a:noFill/>
          <a:ln w="9525">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35" y="0"/>
            <a:ext cx="12192635" cy="6858635"/>
          </a:xfrm>
          <a:prstGeom prst="rect">
            <a:avLst/>
          </a:prstGeom>
          <a:solidFill>
            <a:srgbClr val="5C64F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nvSpPr>
        <p:spPr>
          <a:xfrm>
            <a:off x="231775" y="230505"/>
            <a:ext cx="11755120" cy="6433820"/>
          </a:xfrm>
          <a:prstGeom prst="roundRect">
            <a:avLst>
              <a:gd name="adj" fmla="val 1001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aphicFrame>
        <p:nvGraphicFramePr>
          <p:cNvPr id="4" name="表格 3"/>
          <p:cNvGraphicFramePr/>
          <p:nvPr/>
        </p:nvGraphicFramePr>
        <p:xfrm>
          <a:off x="444500" y="353695"/>
          <a:ext cx="11301730" cy="6035040"/>
        </p:xfrm>
        <a:graphic>
          <a:graphicData uri="http://schemas.openxmlformats.org/drawingml/2006/table">
            <a:tbl>
              <a:tblPr/>
              <a:tblGrid>
                <a:gridCol w="1118235"/>
                <a:gridCol w="1777365"/>
                <a:gridCol w="8406130"/>
              </a:tblGrid>
              <a:tr h="548640">
                <a:tc>
                  <a:txBody>
                    <a:bodyPr/>
                    <a:p>
                      <a:pPr marL="0" indent="0" algn="just">
                        <a:lnSpc>
                          <a:spcPct val="100000"/>
                        </a:lnSpc>
                        <a:spcBef>
                          <a:spcPct val="0"/>
                        </a:spcBef>
                        <a:spcAft>
                          <a:spcPct val="0"/>
                        </a:spcAft>
                      </a:pPr>
                      <a:endParaRPr lang="zh-CN" sz="1800">
                        <a:latin typeface="Times New Roman" panose="02020603050405020304"/>
                        <a:ea typeface="方正楷体_GB2312" panose="02000000000000000000" charset="-122"/>
                      </a:endParaRPr>
                    </a:p>
                    <a:p>
                      <a:pPr marL="0" indent="0" algn="just">
                        <a:lnSpc>
                          <a:spcPct val="100000"/>
                        </a:lnSpc>
                        <a:spcBef>
                          <a:spcPct val="0"/>
                        </a:spcBef>
                        <a:spcAft>
                          <a:spcPct val="0"/>
                        </a:spcAft>
                      </a:pPr>
                      <a:r>
                        <a:rPr lang="zh-CN" sz="1800">
                          <a:latin typeface="Times New Roman" panose="02020603050405020304"/>
                          <a:ea typeface="方正楷体_GB2312" panose="02000000000000000000" charset="-122"/>
                        </a:rPr>
                        <a:t>话题分类</a:t>
                      </a:r>
                      <a:endParaRPr lang="zh-CN" sz="1800">
                        <a:latin typeface="Times New Roman" panose="02020603050405020304"/>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6">
                        <a:lumMod val="20000"/>
                        <a:lumOff val="80000"/>
                      </a:schemeClr>
                    </a:solidFill>
                  </a:tcPr>
                </a:tc>
                <a:tc>
                  <a:txBody>
                    <a:bodyPr/>
                    <a:p>
                      <a:pPr marL="0" indent="133350" algn="just">
                        <a:lnSpc>
                          <a:spcPct val="100000"/>
                        </a:lnSpc>
                        <a:spcBef>
                          <a:spcPct val="0"/>
                        </a:spcBef>
                        <a:spcAft>
                          <a:spcPct val="0"/>
                        </a:spcAft>
                      </a:pPr>
                      <a:endParaRPr lang="zh-CN" sz="1800">
                        <a:latin typeface="Times New Roman" panose="02020603050405020304"/>
                        <a:ea typeface="方正楷体_GB2312" panose="02000000000000000000" charset="-122"/>
                      </a:endParaRPr>
                    </a:p>
                    <a:p>
                      <a:pPr marL="0" indent="133350" algn="just">
                        <a:lnSpc>
                          <a:spcPct val="100000"/>
                        </a:lnSpc>
                        <a:spcBef>
                          <a:spcPct val="0"/>
                        </a:spcBef>
                        <a:spcAft>
                          <a:spcPct val="0"/>
                        </a:spcAft>
                      </a:pPr>
                      <a:r>
                        <a:rPr lang="zh-CN" sz="1800">
                          <a:latin typeface="Times New Roman" panose="02020603050405020304"/>
                          <a:ea typeface="方正楷体_GB2312" panose="02000000000000000000" charset="-122"/>
                        </a:rPr>
                        <a:t>续写主题</a:t>
                      </a:r>
                      <a:endParaRPr lang="zh-CN" sz="1800">
                        <a:latin typeface="Times New Roman" panose="02020603050405020304"/>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6">
                        <a:lumMod val="20000"/>
                        <a:lumOff val="80000"/>
                      </a:schemeClr>
                    </a:solidFill>
                  </a:tcPr>
                </a:tc>
                <a:tc>
                  <a:txBody>
                    <a:bodyPr/>
                    <a:p>
                      <a:pPr marL="0" indent="1200150" algn="just">
                        <a:lnSpc>
                          <a:spcPct val="100000"/>
                        </a:lnSpc>
                        <a:spcBef>
                          <a:spcPct val="0"/>
                        </a:spcBef>
                        <a:spcAft>
                          <a:spcPct val="0"/>
                        </a:spcAft>
                      </a:pPr>
                      <a:endParaRPr lang="zh-CN" sz="1800">
                        <a:latin typeface="Times New Roman" panose="02020603050405020304"/>
                        <a:ea typeface="方正楷体_GB2312" panose="02000000000000000000" charset="-122"/>
                      </a:endParaRPr>
                    </a:p>
                    <a:p>
                      <a:pPr marL="0" indent="1200150" algn="just">
                        <a:lnSpc>
                          <a:spcPct val="100000"/>
                        </a:lnSpc>
                        <a:spcBef>
                          <a:spcPct val="0"/>
                        </a:spcBef>
                        <a:spcAft>
                          <a:spcPct val="0"/>
                        </a:spcAft>
                      </a:pPr>
                      <a:r>
                        <a:rPr lang="zh-CN" sz="1800">
                          <a:latin typeface="Times New Roman" panose="02020603050405020304"/>
                          <a:ea typeface="方正楷体_GB2312" panose="02000000000000000000" charset="-122"/>
                        </a:rPr>
                        <a:t>语料</a:t>
                      </a:r>
                      <a:endParaRPr lang="zh-CN" sz="1800">
                        <a:latin typeface="Times New Roman" panose="02020603050405020304"/>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6">
                        <a:lumMod val="20000"/>
                        <a:lumOff val="80000"/>
                      </a:schemeClr>
                    </a:solidFill>
                  </a:tcPr>
                </a:tc>
              </a:tr>
              <a:tr h="5486400">
                <a:tc>
                  <a:txBody>
                    <a:bodyPr/>
                    <a:p>
                      <a:pPr marL="0" indent="0" algn="just">
                        <a:lnSpc>
                          <a:spcPct val="100000"/>
                        </a:lnSpc>
                        <a:spcBef>
                          <a:spcPct val="0"/>
                        </a:spcBef>
                        <a:spcAft>
                          <a:spcPct val="0"/>
                        </a:spcAft>
                      </a:pPr>
                      <a:r>
                        <a:rPr lang="en-US" altLang="zh-CN" sz="1800">
                          <a:latin typeface="Times New Roman" panose="02020603050405020304"/>
                          <a:ea typeface="Times New Roman" panose="02020603050405020304"/>
                        </a:rPr>
                        <a:t>7.</a:t>
                      </a:r>
                      <a:r>
                        <a:rPr lang="zh-CN" sz="1800">
                          <a:latin typeface="Times New Roman" panose="02020603050405020304"/>
                          <a:ea typeface="方正楷体_GB2312" panose="02000000000000000000" charset="-122"/>
                        </a:rPr>
                        <a:t>文化传承</a:t>
                      </a:r>
                      <a:endParaRPr lang="zh-CN" sz="1800">
                        <a:latin typeface="Times New Roman" panose="02020603050405020304"/>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E3F2D9"/>
                    </a:solidFill>
                  </a:tcPr>
                </a:tc>
                <a:tc>
                  <a:txBody>
                    <a:bodyPr/>
                    <a:p>
                      <a:pPr marL="266700" indent="-266700" algn="just">
                        <a:lnSpc>
                          <a:spcPct val="100000"/>
                        </a:lnSpc>
                        <a:spcBef>
                          <a:spcPct val="0"/>
                        </a:spcBef>
                        <a:spcAft>
                          <a:spcPct val="0"/>
                        </a:spcAft>
                      </a:pPr>
                      <a:r>
                        <a:rPr lang="en-US" altLang="zh-CN" sz="1800">
                          <a:latin typeface="Wingdings" panose="05000000000000000000"/>
                          <a:ea typeface="方正楷体_GB2312" panose="02000000000000000000" charset="-122"/>
                        </a:rPr>
                        <a:t>Ø</a:t>
                      </a:r>
                      <a:r>
                        <a:rPr lang="zh-CN" sz="1800">
                          <a:latin typeface="Times New Roman" panose="02020603050405020304"/>
                          <a:ea typeface="方正楷体_GB2312" panose="02000000000000000000" charset="-122"/>
                        </a:rPr>
                        <a:t>坚守传统</a:t>
                      </a:r>
                      <a:endParaRPr lang="zh-CN" sz="1800">
                        <a:latin typeface="Times New Roman" panose="02020603050405020304"/>
                        <a:ea typeface="方正楷体_GB2312" panose="02000000000000000000" charset="-122"/>
                      </a:endParaRPr>
                    </a:p>
                    <a:p>
                      <a:pPr marL="266700" indent="-266700" algn="just">
                        <a:lnSpc>
                          <a:spcPct val="100000"/>
                        </a:lnSpc>
                        <a:spcBef>
                          <a:spcPct val="0"/>
                        </a:spcBef>
                        <a:spcAft>
                          <a:spcPct val="0"/>
                        </a:spcAft>
                      </a:pPr>
                      <a:r>
                        <a:rPr lang="en-US" altLang="zh-CN" sz="1800">
                          <a:latin typeface="Wingdings" panose="05000000000000000000"/>
                          <a:ea typeface="方正楷体_GB2312" panose="02000000000000000000" charset="-122"/>
                        </a:rPr>
                        <a:t>Ø</a:t>
                      </a:r>
                      <a:r>
                        <a:rPr lang="zh-CN" sz="1800">
                          <a:latin typeface="Times New Roman" panose="02020603050405020304"/>
                          <a:ea typeface="方正楷体_GB2312" panose="02000000000000000000" charset="-122"/>
                        </a:rPr>
                        <a:t>尝试创新</a:t>
                      </a:r>
                      <a:endParaRPr lang="zh-CN" sz="1800">
                        <a:latin typeface="Times New Roman" panose="02020603050405020304"/>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lnSpc>
                          <a:spcPct val="100000"/>
                        </a:lnSpc>
                        <a:spcBef>
                          <a:spcPct val="0"/>
                        </a:spcBef>
                        <a:spcAft>
                          <a:spcPct val="0"/>
                        </a:spcAft>
                      </a:pPr>
                      <a:r>
                        <a:rPr lang="zh-CN" sz="1800">
                          <a:highlight>
                            <a:srgbClr val="FFFF00"/>
                          </a:highlight>
                          <a:latin typeface="Times New Roman" panose="02020603050405020304"/>
                          <a:ea typeface="方正楷体_GB2312" panose="02000000000000000000" charset="-122"/>
                        </a:rPr>
                        <a:t>坚守传统</a:t>
                      </a:r>
                      <a:r>
                        <a:rPr lang="en-US" altLang="zh-CN" sz="1800">
                          <a:highlight>
                            <a:srgbClr val="FFFF00"/>
                          </a:highlight>
                          <a:latin typeface="Times New Roman" panose="02020603050405020304"/>
                          <a:ea typeface="Times New Roman" panose="02020603050405020304"/>
                        </a:rPr>
                        <a:t>+</a:t>
                      </a:r>
                      <a:r>
                        <a:rPr lang="zh-CN" sz="1800">
                          <a:highlight>
                            <a:srgbClr val="FFFF00"/>
                          </a:highlight>
                          <a:latin typeface="Times New Roman" panose="02020603050405020304"/>
                          <a:ea typeface="方正楷体_GB2312" panose="02000000000000000000" charset="-122"/>
                        </a:rPr>
                        <a:t>创新形式</a:t>
                      </a:r>
                      <a:endParaRPr lang="zh-CN" sz="1800">
                        <a:highlight>
                          <a:srgbClr val="FFFF00"/>
                        </a:highlight>
                        <a:latin typeface="Times New Roman" panose="02020603050405020304"/>
                        <a:ea typeface="方正楷体_GB2312" panose="02000000000000000000" charset="-122"/>
                      </a:endParaRPr>
                    </a:p>
                    <a:p>
                      <a:pPr marL="0" indent="0" algn="l">
                        <a:lnSpc>
                          <a:spcPct val="100000"/>
                        </a:lnSpc>
                        <a:spcBef>
                          <a:spcPct val="0"/>
                        </a:spcBef>
                        <a:spcAft>
                          <a:spcPct val="0"/>
                        </a:spcAft>
                        <a:buFont typeface="Times New Roman" panose="02020603050405020304"/>
                        <a:buAutoNum type="arabicPeriod"/>
                      </a:pPr>
                      <a:r>
                        <a:rPr lang="zh-CN" sz="1800">
                          <a:highlight>
                            <a:srgbClr val="FFFF00"/>
                          </a:highlight>
                          <a:latin typeface="Times New Roman" panose="02020603050405020304"/>
                          <a:ea typeface="方正楷体_GB2312" panose="02000000000000000000" charset="-122"/>
                        </a:rPr>
                        <a:t>拍视频传网上</a:t>
                      </a:r>
                      <a:r>
                        <a:rPr lang="en-US" altLang="zh-CN" sz="1800">
                          <a:highlight>
                            <a:srgbClr val="FFFF00"/>
                          </a:highlight>
                          <a:latin typeface="Times New Roman" panose="02020603050405020304"/>
                          <a:ea typeface="Times New Roman" panose="02020603050405020304"/>
                        </a:rPr>
                        <a:t>+</a:t>
                      </a:r>
                      <a:r>
                        <a:rPr lang="zh-CN" sz="1800">
                          <a:highlight>
                            <a:srgbClr val="FFFF00"/>
                          </a:highlight>
                          <a:latin typeface="Times New Roman" panose="02020603050405020304"/>
                          <a:ea typeface="方正楷体_GB2312" panose="02000000000000000000" charset="-122"/>
                        </a:rPr>
                        <a:t>解读</a:t>
                      </a:r>
                      <a:endParaRPr lang="zh-CN" sz="1800">
                        <a:highlight>
                          <a:srgbClr val="FFFF00"/>
                        </a:highlight>
                        <a:latin typeface="Times New Roman" panose="02020603050405020304"/>
                        <a:ea typeface="方正楷体_GB2312" panose="02000000000000000000" charset="-122"/>
                      </a:endParaRPr>
                    </a:p>
                    <a:p>
                      <a:pPr marL="0" indent="0" algn="just">
                        <a:lnSpc>
                          <a:spcPct val="100000"/>
                        </a:lnSpc>
                        <a:spcBef>
                          <a:spcPct val="0"/>
                        </a:spcBef>
                        <a:spcAft>
                          <a:spcPct val="0"/>
                        </a:spcAft>
                      </a:pPr>
                      <a:r>
                        <a:rPr lang="en-US" altLang="zh-CN" sz="1800">
                          <a:latin typeface="Times New Roman" panose="02020603050405020304"/>
                          <a:ea typeface="Times New Roman" panose="02020603050405020304"/>
                        </a:rPr>
                        <a:t>This time, her camera swept across the leather album's sketches of Timmy's curved spoon and lingered on a yellowed newspaper featuring his distinctive stairs. As Grandfather narrated their story, she zoomed in on his hands </a:t>
                      </a:r>
                      <a:r>
                        <a:rPr lang="en-US" altLang="zh-CN" sz="1800">
                          <a:latin typeface="Times New Roman" panose="02020603050405020304"/>
                          <a:ea typeface="方正楷体_GB2312" panose="02000000000000000000" charset="-122"/>
                        </a:rPr>
                        <a:t>— </a:t>
                      </a:r>
                      <a:r>
                        <a:rPr lang="en-US" altLang="zh-CN" sz="1800">
                          <a:latin typeface="Times New Roman" panose="02020603050405020304"/>
                          <a:ea typeface="Times New Roman" panose="02020603050405020304"/>
                        </a:rPr>
                        <a:t>weathered yet steady </a:t>
                      </a:r>
                      <a:r>
                        <a:rPr lang="en-US" altLang="zh-CN" sz="1800">
                          <a:latin typeface="Times New Roman" panose="02020603050405020304"/>
                          <a:ea typeface="方正楷体_GB2312" panose="02000000000000000000" charset="-122"/>
                        </a:rPr>
                        <a:t>— </a:t>
                      </a:r>
                      <a:r>
                        <a:rPr lang="en-US" altLang="zh-CN" sz="1800">
                          <a:latin typeface="Times New Roman" panose="02020603050405020304"/>
                          <a:ea typeface="Times New Roman" panose="02020603050405020304"/>
                        </a:rPr>
                        <a:t>shaping a piece of wood into art. The video ended with his voice,"Hands remember stories machines forget. "</a:t>
                      </a:r>
                      <a:endParaRPr lang="en-US" altLang="zh-CN" sz="1800">
                        <a:latin typeface="Times New Roman" panose="02020603050405020304"/>
                        <a:ea typeface="Times New Roman" panose="02020603050405020304"/>
                      </a:endParaRPr>
                    </a:p>
                    <a:p>
                      <a:pPr marL="0" indent="0" algn="l">
                        <a:lnSpc>
                          <a:spcPct val="100000"/>
                        </a:lnSpc>
                        <a:spcBef>
                          <a:spcPct val="0"/>
                        </a:spcBef>
                        <a:spcAft>
                          <a:spcPct val="0"/>
                        </a:spcAft>
                        <a:buFont typeface="Times New Roman" panose="02020603050405020304"/>
                        <a:buAutoNum type="arabicPeriod"/>
                      </a:pPr>
                      <a:r>
                        <a:rPr lang="zh-CN" sz="1800">
                          <a:highlight>
                            <a:srgbClr val="FFFF00"/>
                          </a:highlight>
                          <a:latin typeface="Times New Roman" panose="02020603050405020304"/>
                          <a:ea typeface="方正楷体_GB2312" panose="02000000000000000000" charset="-122"/>
                        </a:rPr>
                        <a:t>拍视频</a:t>
                      </a:r>
                      <a:r>
                        <a:rPr lang="en-US" altLang="zh-CN" sz="1800">
                          <a:highlight>
                            <a:srgbClr val="FFFF00"/>
                          </a:highlight>
                          <a:latin typeface="Times New Roman" panose="02020603050405020304"/>
                          <a:ea typeface="Times New Roman" panose="02020603050405020304"/>
                        </a:rPr>
                        <a:t>+</a:t>
                      </a:r>
                      <a:r>
                        <a:rPr lang="zh-CN" sz="1800">
                          <a:highlight>
                            <a:srgbClr val="FFFF00"/>
                          </a:highlight>
                          <a:latin typeface="Times New Roman" panose="02020603050405020304"/>
                          <a:ea typeface="方正楷体_GB2312" panose="02000000000000000000" charset="-122"/>
                        </a:rPr>
                        <a:t>翻译</a:t>
                      </a:r>
                      <a:endParaRPr lang="zh-CN" sz="1800">
                        <a:highlight>
                          <a:srgbClr val="FFFF00"/>
                        </a:highlight>
                        <a:latin typeface="Times New Roman" panose="02020603050405020304"/>
                        <a:ea typeface="方正楷体_GB2312" panose="02000000000000000000" charset="-122"/>
                      </a:endParaRPr>
                    </a:p>
                    <a:p>
                      <a:pPr marL="0" indent="0" algn="just">
                        <a:lnSpc>
                          <a:spcPct val="100000"/>
                        </a:lnSpc>
                        <a:spcBef>
                          <a:spcPct val="0"/>
                        </a:spcBef>
                        <a:spcAft>
                          <a:spcPct val="0"/>
                        </a:spcAft>
                      </a:pPr>
                      <a:r>
                        <a:rPr lang="en-US" altLang="zh-CN" sz="1800">
                          <a:latin typeface="Times New Roman" panose="02020603050405020304"/>
                          <a:ea typeface="方正楷体_GB2312" panose="02000000000000000000" charset="-122"/>
                        </a:rPr>
                        <a:t>Hesitant as they were, elders sang into the phone—harvest chants, whispered star myths. Miguel cataloged each file, adding English translations.</a:t>
                      </a:r>
                      <a:r>
                        <a:rPr lang="zh-CN" sz="1800">
                          <a:latin typeface="方正楷体_GB2312" panose="02000000000000000000" charset="-122"/>
                          <a:ea typeface="方正楷体_GB2312" panose="02000000000000000000" charset="-122"/>
                        </a:rPr>
                        <a:t>老人们迟疑地对着手机哼唱起来 </a:t>
                      </a:r>
                      <a:r>
                        <a:rPr lang="en-US" altLang="zh-CN" sz="1800">
                          <a:latin typeface="Times New Roman" panose="02020603050405020304"/>
                          <a:ea typeface="方正楷体_GB2312" panose="02000000000000000000" charset="-122"/>
                        </a:rPr>
                        <a:t>—— </a:t>
                      </a:r>
                      <a:r>
                        <a:rPr lang="zh-CN" sz="1800">
                          <a:latin typeface="方正楷体_GB2312" panose="02000000000000000000" charset="-122"/>
                          <a:ea typeface="方正楷体_GB2312" panose="02000000000000000000" charset="-122"/>
                        </a:rPr>
                        <a:t>丰收歌谣，低吟的星辰传说。米格尔将每一份音频文件分类归档，还附上了英文翻译。</a:t>
                      </a:r>
                      <a:endParaRPr lang="zh-CN" sz="1800">
                        <a:latin typeface="方正楷体_GB2312" panose="02000000000000000000" charset="-122"/>
                        <a:ea typeface="方正楷体_GB2312" panose="02000000000000000000" charset="-122"/>
                      </a:endParaRPr>
                    </a:p>
                    <a:p>
                      <a:pPr marL="0" indent="0" algn="just">
                        <a:lnSpc>
                          <a:spcPct val="100000"/>
                        </a:lnSpc>
                        <a:spcBef>
                          <a:spcPct val="0"/>
                        </a:spcBef>
                        <a:spcAft>
                          <a:spcPct val="0"/>
                        </a:spcAft>
                      </a:pPr>
                      <a:r>
                        <a:rPr lang="zh-CN" sz="1800">
                          <a:highlight>
                            <a:srgbClr val="FFFF00"/>
                          </a:highlight>
                          <a:latin typeface="Times New Roman" panose="02020603050405020304"/>
                          <a:ea typeface="方正楷体_GB2312" panose="02000000000000000000" charset="-122"/>
                        </a:rPr>
                        <a:t>结尾感悟</a:t>
                      </a:r>
                      <a:r>
                        <a:rPr lang="en-US" altLang="zh-CN" sz="1800">
                          <a:highlight>
                            <a:srgbClr val="FFFF00"/>
                          </a:highlight>
                          <a:latin typeface="Times New Roman" panose="02020603050405020304"/>
                          <a:ea typeface="Times New Roman" panose="02020603050405020304"/>
                        </a:rPr>
                        <a:t>/</a:t>
                      </a:r>
                      <a:r>
                        <a:rPr lang="zh-CN" sz="1800">
                          <a:highlight>
                            <a:srgbClr val="FFFF00"/>
                          </a:highlight>
                          <a:latin typeface="Times New Roman" panose="02020603050405020304"/>
                          <a:ea typeface="方正楷体_GB2312" panose="02000000000000000000" charset="-122"/>
                        </a:rPr>
                        <a:t>变化</a:t>
                      </a:r>
                      <a:endParaRPr lang="zh-CN" sz="1800">
                        <a:highlight>
                          <a:srgbClr val="FFFF00"/>
                        </a:highlight>
                        <a:latin typeface="Times New Roman" panose="02020603050405020304"/>
                        <a:ea typeface="方正楷体_GB2312" panose="02000000000000000000" charset="-122"/>
                      </a:endParaRPr>
                    </a:p>
                    <a:p>
                      <a:pPr marL="0" indent="0" algn="just">
                        <a:lnSpc>
                          <a:spcPct val="100000"/>
                        </a:lnSpc>
                        <a:spcBef>
                          <a:spcPct val="0"/>
                        </a:spcBef>
                        <a:spcAft>
                          <a:spcPct val="0"/>
                        </a:spcAft>
                      </a:pPr>
                      <a:r>
                        <a:rPr lang="en-US" altLang="zh-CN" sz="1800">
                          <a:highlight>
                            <a:srgbClr val="FFFF00"/>
                          </a:highlight>
                          <a:latin typeface="Times New Roman" panose="02020603050405020304"/>
                          <a:ea typeface="Times New Roman" panose="02020603050405020304"/>
                        </a:rPr>
                        <a:t>1.</a:t>
                      </a:r>
                      <a:r>
                        <a:rPr lang="zh-CN" sz="1800">
                          <a:highlight>
                            <a:srgbClr val="FFFF00"/>
                          </a:highlight>
                          <a:latin typeface="Times New Roman" panose="02020603050405020304"/>
                          <a:ea typeface="方正楷体_GB2312" panose="02000000000000000000" charset="-122"/>
                        </a:rPr>
                        <a:t>订单增加</a:t>
                      </a:r>
                      <a:r>
                        <a:rPr lang="en-US" altLang="zh-CN" sz="1800">
                          <a:latin typeface="Times New Roman" panose="02020603050405020304"/>
                          <a:ea typeface="Times New Roman" panose="02020603050405020304"/>
                        </a:rPr>
                        <a:t>Wood shavings </a:t>
                      </a:r>
                      <a:r>
                        <a:rPr lang="en-US" altLang="zh-CN" sz="1800" b="1">
                          <a:solidFill>
                            <a:srgbClr val="C00000"/>
                          </a:solidFill>
                          <a:latin typeface="Times New Roman" panose="02020603050405020304"/>
                          <a:ea typeface="Times New Roman" panose="02020603050405020304"/>
                        </a:rPr>
                        <a:t>danced</a:t>
                      </a:r>
                      <a:r>
                        <a:rPr lang="en-US" altLang="zh-CN" sz="1800">
                          <a:latin typeface="Times New Roman" panose="02020603050405020304"/>
                          <a:ea typeface="Times New Roman" panose="02020603050405020304"/>
                        </a:rPr>
                        <a:t> in the sunlight as the workshop </a:t>
                      </a:r>
                      <a:r>
                        <a:rPr lang="en-US" altLang="zh-CN" sz="1800" b="1">
                          <a:solidFill>
                            <a:srgbClr val="0000FF"/>
                          </a:solidFill>
                          <a:latin typeface="Times New Roman" panose="02020603050405020304"/>
                          <a:ea typeface="Times New Roman" panose="02020603050405020304"/>
                        </a:rPr>
                        <a:t>came back to life</a:t>
                      </a:r>
                      <a:r>
                        <a:rPr lang="en-US" altLang="zh-CN" sz="1800">
                          <a:latin typeface="Times New Roman" panose="02020603050405020304"/>
                          <a:ea typeface="Times New Roman" panose="02020603050405020304"/>
                        </a:rPr>
                        <a:t>, the order book's </a:t>
                      </a:r>
                      <a:r>
                        <a:rPr lang="en-US" altLang="zh-CN" sz="1800" b="1">
                          <a:solidFill>
                            <a:srgbClr val="0000FF"/>
                          </a:solidFill>
                          <a:latin typeface="Times New Roman" panose="02020603050405020304"/>
                          <a:ea typeface="Times New Roman" panose="02020603050405020304"/>
                        </a:rPr>
                        <a:t>empty </a:t>
                      </a:r>
                      <a:r>
                        <a:rPr lang="en-US" altLang="zh-CN" sz="1800">
                          <a:latin typeface="Times New Roman" panose="02020603050405020304"/>
                          <a:ea typeface="Times New Roman" panose="02020603050405020304"/>
                        </a:rPr>
                        <a:t>February page now filled with March's </a:t>
                      </a:r>
                      <a:r>
                        <a:rPr lang="en-US" altLang="zh-CN" sz="1800" b="1">
                          <a:solidFill>
                            <a:srgbClr val="C00000"/>
                          </a:solidFill>
                          <a:latin typeface="Times New Roman" panose="02020603050405020304"/>
                          <a:ea typeface="Times New Roman" panose="02020603050405020304"/>
                        </a:rPr>
                        <a:t>mounting</a:t>
                      </a:r>
                      <a:r>
                        <a:rPr lang="en-US" altLang="zh-CN" sz="1800" b="1">
                          <a:solidFill>
                            <a:srgbClr val="0000FF"/>
                          </a:solidFill>
                          <a:latin typeface="Times New Roman" panose="02020603050405020304"/>
                          <a:ea typeface="Times New Roman" panose="02020603050405020304"/>
                        </a:rPr>
                        <a:t> </a:t>
                      </a:r>
                      <a:r>
                        <a:rPr lang="en-US" altLang="zh-CN" sz="1800">
                          <a:latin typeface="Times New Roman" panose="02020603050405020304"/>
                          <a:ea typeface="Times New Roman" panose="02020603050405020304"/>
                        </a:rPr>
                        <a:t>demands.</a:t>
                      </a:r>
                      <a:r>
                        <a:rPr lang="zh-CN" sz="1800">
                          <a:latin typeface="Times New Roman" panose="02020603050405020304"/>
                          <a:ea typeface="方正楷体简体" panose="02000000000000000000" charset="-122"/>
                        </a:rPr>
                        <a:t>木屑在阳光下纷飞，工坊重焕生机。订单簿二月的空白页，已然被三月不断增加的订单填满。</a:t>
                      </a:r>
                      <a:endParaRPr lang="zh-CN" sz="1800">
                        <a:latin typeface="Times New Roman" panose="02020603050405020304"/>
                        <a:ea typeface="方正楷体简体" panose="02000000000000000000" charset="-122"/>
                      </a:endParaRPr>
                    </a:p>
                    <a:p>
                      <a:pPr marL="0" indent="0" algn="l">
                        <a:lnSpc>
                          <a:spcPct val="100000"/>
                        </a:lnSpc>
                        <a:spcBef>
                          <a:spcPct val="0"/>
                        </a:spcBef>
                        <a:spcAft>
                          <a:spcPct val="0"/>
                        </a:spcAft>
                      </a:pPr>
                      <a:r>
                        <a:rPr lang="en-US" altLang="zh-CN" sz="1800">
                          <a:highlight>
                            <a:srgbClr val="FFFF00"/>
                          </a:highlight>
                          <a:latin typeface="Times New Roman" panose="02020603050405020304"/>
                          <a:ea typeface="Times New Roman" panose="02020603050405020304"/>
                        </a:rPr>
                        <a:t>2. </a:t>
                      </a:r>
                      <a:r>
                        <a:rPr lang="zh-CN" sz="1800">
                          <a:highlight>
                            <a:srgbClr val="FFFF00"/>
                          </a:highlight>
                          <a:latin typeface="Times New Roman" panose="02020603050405020304"/>
                          <a:ea typeface="方正楷体_GB2312" panose="02000000000000000000" charset="-122"/>
                        </a:rPr>
                        <a:t>贡献力量</a:t>
                      </a:r>
                      <a:r>
                        <a:rPr lang="en-US" altLang="zh-CN" sz="1800">
                          <a:latin typeface="Times New Roman" panose="02020603050405020304"/>
                          <a:ea typeface="Times New Roman" panose="02020603050405020304"/>
                        </a:rPr>
                        <a:t>David and his classmates cheered, feeling a sense of accomplishment. They knew that their hard work had made a difference and that they had played a part in saving a piece of history.</a:t>
                      </a:r>
                      <a:r>
                        <a:rPr lang="zh-CN" sz="1800">
                          <a:latin typeface="Times New Roman" panose="02020603050405020304"/>
                          <a:ea typeface="方正楷体简体" panose="02000000000000000000" charset="-122"/>
                        </a:rPr>
                        <a:t>大卫和同学们欢呼起来，心中满是成就感。他们深知，自己的付出已然带来了改变，更在守护一段历史的过程中，贡献了自己的一份力量。</a:t>
                      </a:r>
                      <a:endParaRPr lang="zh-CN" sz="1800">
                        <a:highlight>
                          <a:srgbClr val="FFFF00"/>
                        </a:highlight>
                        <a:latin typeface="Times New Roman" panose="02020603050405020304"/>
                        <a:ea typeface="方正楷体简体"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bl>
          </a:graphicData>
        </a:graphic>
      </p:graphicFrame>
      <p:pic>
        <p:nvPicPr>
          <p:cNvPr id="5124" name="图片 6" descr="logo横版 png"/>
          <p:cNvPicPr>
            <a:picLocks noChangeAspect="1"/>
          </p:cNvPicPr>
          <p:nvPr userDrawn="1"/>
        </p:nvPicPr>
        <p:blipFill>
          <a:blip r:embed="rId1"/>
          <a:stretch>
            <a:fillRect/>
          </a:stretch>
        </p:blipFill>
        <p:spPr>
          <a:xfrm>
            <a:off x="11477625" y="82550"/>
            <a:ext cx="608013" cy="642938"/>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35" y="0"/>
            <a:ext cx="12192635" cy="6858635"/>
          </a:xfrm>
          <a:prstGeom prst="rect">
            <a:avLst/>
          </a:prstGeom>
          <a:solidFill>
            <a:srgbClr val="5C64F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nvSpPr>
        <p:spPr>
          <a:xfrm>
            <a:off x="231775" y="230505"/>
            <a:ext cx="11755120" cy="6433820"/>
          </a:xfrm>
          <a:prstGeom prst="roundRect">
            <a:avLst>
              <a:gd name="adj" fmla="val 1001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nvSpPr>
        <p:spPr>
          <a:xfrm>
            <a:off x="925195" y="325120"/>
            <a:ext cx="9445625" cy="330200"/>
          </a:xfrm>
          <a:prstGeom prst="rect">
            <a:avLst/>
          </a:prstGeom>
        </p:spPr>
        <p:txBody>
          <a:bodyPr>
            <a:noAutofit/>
          </a:bodyPr>
          <a:p>
            <a:pPr marL="0" indent="0" algn="just" defTabSz="266700">
              <a:lnSpc>
                <a:spcPts val="1500"/>
              </a:lnSpc>
              <a:spcBef>
                <a:spcPct val="0"/>
              </a:spcBef>
              <a:spcAft>
                <a:spcPct val="0"/>
              </a:spcAft>
            </a:pPr>
            <a:r>
              <a:rPr lang="en-US" altLang="zh-CN" sz="2400" b="1">
                <a:latin typeface="Times New Roman" panose="02020603050405020304"/>
                <a:ea typeface="方正楷体_GB2312" panose="02000000000000000000" charset="-122"/>
              </a:rPr>
              <a:t>1.1.1</a:t>
            </a:r>
            <a:r>
              <a:rPr lang="zh-CN" altLang="en-US" sz="2400" b="1">
                <a:latin typeface="Times New Roman" panose="02020603050405020304"/>
                <a:ea typeface="方正楷体_GB2312" panose="02000000000000000000" charset="-122"/>
              </a:rPr>
              <a:t>各档具体要求</a:t>
            </a:r>
            <a:r>
              <a:rPr lang="en-US" altLang="zh-CN" sz="2400" b="1">
                <a:latin typeface="Times New Roman" panose="02020603050405020304"/>
                <a:ea typeface="Times New Roman" panose="02020603050405020304"/>
              </a:rPr>
              <a:t>:</a:t>
            </a:r>
            <a:endParaRPr lang="en-US" altLang="zh-CN" sz="2400" b="1">
              <a:latin typeface="Times New Roman" panose="02020603050405020304"/>
              <a:ea typeface="Times New Roman" panose="02020603050405020304"/>
            </a:endParaRPr>
          </a:p>
        </p:txBody>
      </p:sp>
      <p:graphicFrame>
        <p:nvGraphicFramePr>
          <p:cNvPr id="5" name="表格 4"/>
          <p:cNvGraphicFramePr/>
          <p:nvPr>
            <p:custDataLst>
              <p:tags r:id="rId1"/>
            </p:custDataLst>
          </p:nvPr>
        </p:nvGraphicFramePr>
        <p:xfrm>
          <a:off x="580390" y="613410"/>
          <a:ext cx="11264900" cy="5880100"/>
        </p:xfrm>
        <a:graphic>
          <a:graphicData uri="http://schemas.openxmlformats.org/drawingml/2006/table">
            <a:tbl>
              <a:tblPr/>
              <a:tblGrid>
                <a:gridCol w="1589405"/>
                <a:gridCol w="9675495"/>
              </a:tblGrid>
              <a:tr h="243840">
                <a:tc>
                  <a:txBody>
                    <a:bodyPr/>
                    <a:p>
                      <a:pPr marL="0" indent="0" algn="ctr">
                        <a:lnSpc>
                          <a:spcPct val="100000"/>
                        </a:lnSpc>
                        <a:spcBef>
                          <a:spcPct val="0"/>
                        </a:spcBef>
                        <a:spcAft>
                          <a:spcPct val="0"/>
                        </a:spcAft>
                      </a:pPr>
                      <a:r>
                        <a:rPr lang="zh-CN" sz="1600">
                          <a:latin typeface="方正楷体_GB2312" panose="02000000000000000000" charset="-122"/>
                          <a:ea typeface="方正楷体_GB2312" panose="02000000000000000000" charset="-122"/>
                        </a:rPr>
                        <a:t>档次</a:t>
                      </a:r>
                      <a:endParaRPr lang="zh-CN" sz="1600">
                        <a:latin typeface="方正楷体_GB2312" panose="02000000000000000000" charset="-122"/>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00000"/>
                        </a:lnSpc>
                        <a:spcBef>
                          <a:spcPct val="0"/>
                        </a:spcBef>
                        <a:spcAft>
                          <a:spcPct val="0"/>
                        </a:spcAft>
                      </a:pPr>
                      <a:r>
                        <a:rPr lang="zh-CN" sz="1600">
                          <a:latin typeface="方正楷体_GB2312" panose="02000000000000000000" charset="-122"/>
                          <a:ea typeface="方正楷体_GB2312" panose="02000000000000000000" charset="-122"/>
                        </a:rPr>
                        <a:t>描述</a:t>
                      </a:r>
                      <a:endParaRPr lang="zh-CN" sz="1600">
                        <a:latin typeface="方正楷体_GB2312" panose="02000000000000000000" charset="-122"/>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1078230">
                <a:tc>
                  <a:txBody>
                    <a:bodyPr/>
                    <a:p>
                      <a:pPr marL="0" indent="0" algn="ctr">
                        <a:lnSpc>
                          <a:spcPct val="100000"/>
                        </a:lnSpc>
                        <a:spcBef>
                          <a:spcPct val="0"/>
                        </a:spcBef>
                        <a:spcAft>
                          <a:spcPct val="0"/>
                        </a:spcAft>
                      </a:pPr>
                      <a:r>
                        <a:rPr lang="zh-CN" sz="1600">
                          <a:latin typeface="方正楷体_GB2312" panose="02000000000000000000" charset="-122"/>
                          <a:ea typeface="方正楷体_GB2312" panose="02000000000000000000" charset="-122"/>
                        </a:rPr>
                        <a:t>第五档</a:t>
                      </a:r>
                      <a:endParaRPr lang="zh-CN" sz="1600">
                        <a:latin typeface="方正楷体_GB2312" panose="02000000000000000000" charset="-122"/>
                        <a:ea typeface="方正楷体_GB2312" panose="02000000000000000000" charset="-122"/>
                      </a:endParaRPr>
                    </a:p>
                    <a:p>
                      <a:pPr marL="0" indent="0" algn="ctr">
                        <a:lnSpc>
                          <a:spcPct val="100000"/>
                        </a:lnSpc>
                        <a:spcBef>
                          <a:spcPct val="0"/>
                        </a:spcBef>
                        <a:spcAft>
                          <a:spcPct val="0"/>
                        </a:spcAft>
                      </a:pPr>
                      <a:r>
                        <a:rPr lang="zh-CN" sz="1600">
                          <a:latin typeface="方正楷体_GB2312" panose="02000000000000000000" charset="-122"/>
                          <a:ea typeface="方正楷体_GB2312" panose="02000000000000000000" charset="-122"/>
                        </a:rPr>
                        <a:t>（</a:t>
                      </a:r>
                      <a:r>
                        <a:rPr lang="en-US" altLang="zh-CN" sz="1600">
                          <a:latin typeface="Times New Roman" panose="02020603050405020304"/>
                          <a:ea typeface="方正楷体_GB2312" panose="02000000000000000000" charset="-122"/>
                        </a:rPr>
                        <a:t>21—25</a:t>
                      </a:r>
                      <a:r>
                        <a:rPr lang="zh-CN" sz="1600">
                          <a:latin typeface="方正楷体_GB2312" panose="02000000000000000000" charset="-122"/>
                          <a:ea typeface="方正楷体_GB2312" panose="02000000000000000000" charset="-122"/>
                        </a:rPr>
                        <a:t>）</a:t>
                      </a:r>
                      <a:endParaRPr lang="zh-CN" sz="1600">
                        <a:latin typeface="方正楷体_GB2312" panose="02000000000000000000" charset="-122"/>
                        <a:ea typeface="方正楷体_GB2312" panose="02000000000000000000"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lnSpc>
                          <a:spcPct val="100000"/>
                        </a:lnSpc>
                        <a:spcBef>
                          <a:spcPct val="0"/>
                        </a:spcBef>
                        <a:spcAft>
                          <a:spcPct val="0"/>
                        </a:spcAft>
                      </a:pPr>
                      <a:r>
                        <a:rPr lang="en-US" altLang="zh-CN" sz="1600">
                          <a:latin typeface="Times New Roman" panose="02020603050405020304"/>
                          <a:ea typeface="方正楷体_GB2312" panose="02000000000000000000" charset="-122"/>
                        </a:rPr>
                        <a:t>—</a:t>
                      </a:r>
                      <a:r>
                        <a:rPr lang="zh-CN" sz="1600">
                          <a:latin typeface="方正楷体_GB2312" panose="02000000000000000000" charset="-122"/>
                          <a:ea typeface="方正楷体_GB2312" panose="02000000000000000000" charset="-122"/>
                        </a:rPr>
                        <a:t>与所给短文融洽度高，与所提供各段落开头语衔接合理。</a:t>
                      </a:r>
                      <a:endParaRPr lang="zh-CN" sz="1600">
                        <a:latin typeface="方正楷体_GB2312" panose="02000000000000000000" charset="-122"/>
                        <a:ea typeface="方正楷体_GB2312" panose="02000000000000000000" charset="-122"/>
                      </a:endParaRPr>
                    </a:p>
                    <a:p>
                      <a:pPr marL="0" indent="0" algn="just">
                        <a:lnSpc>
                          <a:spcPct val="100000"/>
                        </a:lnSpc>
                        <a:spcBef>
                          <a:spcPct val="0"/>
                        </a:spcBef>
                        <a:spcAft>
                          <a:spcPct val="0"/>
                        </a:spcAft>
                      </a:pPr>
                      <a:r>
                        <a:rPr lang="en-US" altLang="zh-CN" sz="1600">
                          <a:latin typeface="Times New Roman" panose="02020603050405020304"/>
                          <a:ea typeface="方正楷体_GB2312" panose="02000000000000000000" charset="-122"/>
                        </a:rPr>
                        <a:t>—</a:t>
                      </a:r>
                      <a:r>
                        <a:rPr lang="zh-CN" sz="1600">
                          <a:latin typeface="方正楷体_GB2312" panose="02000000000000000000" charset="-122"/>
                          <a:ea typeface="方正楷体_GB2312" panose="02000000000000000000" charset="-122"/>
                        </a:rPr>
                        <a:t>内容丰富。</a:t>
                      </a:r>
                      <a:endParaRPr lang="zh-CN" sz="1600">
                        <a:latin typeface="方正楷体_GB2312" panose="02000000000000000000" charset="-122"/>
                        <a:ea typeface="方正楷体_GB2312" panose="02000000000000000000" charset="-122"/>
                      </a:endParaRPr>
                    </a:p>
                    <a:p>
                      <a:pPr marL="130175" indent="-130175" algn="just">
                        <a:lnSpc>
                          <a:spcPct val="100000"/>
                        </a:lnSpc>
                        <a:spcBef>
                          <a:spcPct val="0"/>
                        </a:spcBef>
                        <a:spcAft>
                          <a:spcPct val="0"/>
                        </a:spcAft>
                      </a:pPr>
                      <a:r>
                        <a:rPr lang="en-US" altLang="zh-CN" sz="1600">
                          <a:latin typeface="Times New Roman" panose="02020603050405020304"/>
                          <a:ea typeface="方正楷体_GB2312" panose="02000000000000000000" charset="-122"/>
                        </a:rPr>
                        <a:t>—</a:t>
                      </a:r>
                      <a:r>
                        <a:rPr lang="zh-CN" sz="1600">
                          <a:latin typeface="方正楷体_GB2312" panose="02000000000000000000" charset="-122"/>
                          <a:ea typeface="方正楷体_GB2312" panose="02000000000000000000" charset="-122"/>
                        </a:rPr>
                        <a:t>所使用语法结构和词汇丰富、准确，可能有些许错误，但完全不影响意义表达。</a:t>
                      </a:r>
                      <a:endParaRPr lang="zh-CN" sz="1600">
                        <a:latin typeface="方正楷体_GB2312" panose="02000000000000000000" charset="-122"/>
                        <a:ea typeface="方正楷体_GB2312" panose="02000000000000000000" charset="-122"/>
                      </a:endParaRPr>
                    </a:p>
                    <a:p>
                      <a:pPr marL="0" indent="0" algn="just">
                        <a:lnSpc>
                          <a:spcPct val="100000"/>
                        </a:lnSpc>
                        <a:spcBef>
                          <a:spcPct val="0"/>
                        </a:spcBef>
                        <a:spcAft>
                          <a:spcPct val="0"/>
                        </a:spcAft>
                      </a:pPr>
                      <a:r>
                        <a:rPr lang="en-US" altLang="zh-CN" sz="1600">
                          <a:latin typeface="Times New Roman" panose="02020603050405020304"/>
                          <a:ea typeface="方正楷体_GB2312" panose="02000000000000000000" charset="-122"/>
                        </a:rPr>
                        <a:t>—</a:t>
                      </a:r>
                      <a:r>
                        <a:rPr lang="zh-CN" sz="1600">
                          <a:latin typeface="方正楷体_GB2312" panose="02000000000000000000" charset="-122"/>
                          <a:ea typeface="方正楷体_GB2312" panose="02000000000000000000" charset="-122"/>
                        </a:rPr>
                        <a:t>有效地使用了语句间的连接成分，使所续写短文结构紧凑。</a:t>
                      </a:r>
                      <a:endParaRPr lang="zh-CN" sz="1600">
                        <a:latin typeface="方正楷体_GB2312" panose="02000000000000000000" charset="-122"/>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1078230">
                <a:tc>
                  <a:txBody>
                    <a:bodyPr/>
                    <a:p>
                      <a:pPr marL="0" indent="0" algn="ctr">
                        <a:lnSpc>
                          <a:spcPct val="100000"/>
                        </a:lnSpc>
                        <a:spcBef>
                          <a:spcPct val="0"/>
                        </a:spcBef>
                        <a:spcAft>
                          <a:spcPct val="0"/>
                        </a:spcAft>
                      </a:pPr>
                      <a:r>
                        <a:rPr lang="zh-CN" sz="1600">
                          <a:latin typeface="方正楷体_GB2312" panose="02000000000000000000" charset="-122"/>
                          <a:ea typeface="方正楷体_GB2312" panose="02000000000000000000" charset="-122"/>
                        </a:rPr>
                        <a:t>第四档</a:t>
                      </a:r>
                      <a:endParaRPr lang="zh-CN" sz="1600">
                        <a:latin typeface="方正楷体_GB2312" panose="02000000000000000000" charset="-122"/>
                        <a:ea typeface="方正楷体_GB2312" panose="02000000000000000000" charset="-122"/>
                      </a:endParaRPr>
                    </a:p>
                    <a:p>
                      <a:pPr marL="0" indent="0" algn="ctr">
                        <a:lnSpc>
                          <a:spcPct val="100000"/>
                        </a:lnSpc>
                        <a:spcBef>
                          <a:spcPct val="0"/>
                        </a:spcBef>
                        <a:spcAft>
                          <a:spcPct val="0"/>
                        </a:spcAft>
                      </a:pPr>
                      <a:r>
                        <a:rPr lang="zh-CN" sz="1600">
                          <a:latin typeface="方正楷体_GB2312" panose="02000000000000000000" charset="-122"/>
                          <a:ea typeface="方正楷体_GB2312" panose="02000000000000000000" charset="-122"/>
                        </a:rPr>
                        <a:t>（</a:t>
                      </a:r>
                      <a:r>
                        <a:rPr lang="en-US" altLang="zh-CN" sz="1600">
                          <a:latin typeface="Times New Roman" panose="02020603050405020304"/>
                          <a:ea typeface="方正楷体_GB2312" panose="02000000000000000000" charset="-122"/>
                        </a:rPr>
                        <a:t>16—20</a:t>
                      </a:r>
                      <a:r>
                        <a:rPr lang="zh-CN" sz="1600">
                          <a:latin typeface="方正楷体_GB2312" panose="02000000000000000000" charset="-122"/>
                          <a:ea typeface="方正楷体_GB2312" panose="02000000000000000000" charset="-122"/>
                        </a:rPr>
                        <a:t>）</a:t>
                      </a:r>
                      <a:endParaRPr lang="zh-CN" sz="1600">
                        <a:latin typeface="方正楷体_GB2312" panose="02000000000000000000" charset="-122"/>
                        <a:ea typeface="方正楷体_GB2312" panose="02000000000000000000"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lnSpc>
                          <a:spcPct val="100000"/>
                        </a:lnSpc>
                        <a:spcBef>
                          <a:spcPct val="0"/>
                        </a:spcBef>
                        <a:spcAft>
                          <a:spcPct val="0"/>
                        </a:spcAft>
                      </a:pPr>
                      <a:r>
                        <a:rPr lang="en-US" altLang="zh-CN" sz="1600">
                          <a:latin typeface="Times New Roman" panose="02020603050405020304"/>
                          <a:ea typeface="方正楷体_GB2312" panose="02000000000000000000" charset="-122"/>
                        </a:rPr>
                        <a:t>—</a:t>
                      </a:r>
                      <a:r>
                        <a:rPr lang="zh-CN" sz="1600">
                          <a:latin typeface="方正楷体_GB2312" panose="02000000000000000000" charset="-122"/>
                          <a:ea typeface="方正楷体_GB2312" panose="02000000000000000000" charset="-122"/>
                        </a:rPr>
                        <a:t>与所给短文融洽度较高，与所提供各段落开头语衔接较为合理。</a:t>
                      </a:r>
                      <a:endParaRPr lang="zh-CN" sz="1600">
                        <a:latin typeface="方正楷体_GB2312" panose="02000000000000000000" charset="-122"/>
                        <a:ea typeface="方正楷体_GB2312" panose="02000000000000000000" charset="-122"/>
                      </a:endParaRPr>
                    </a:p>
                    <a:p>
                      <a:pPr marL="0" indent="0" algn="just">
                        <a:lnSpc>
                          <a:spcPct val="100000"/>
                        </a:lnSpc>
                        <a:spcBef>
                          <a:spcPct val="0"/>
                        </a:spcBef>
                        <a:spcAft>
                          <a:spcPct val="0"/>
                        </a:spcAft>
                      </a:pPr>
                      <a:r>
                        <a:rPr lang="en-US" altLang="zh-CN" sz="1600">
                          <a:latin typeface="Times New Roman" panose="02020603050405020304"/>
                          <a:ea typeface="方正楷体_GB2312" panose="02000000000000000000" charset="-122"/>
                        </a:rPr>
                        <a:t>—</a:t>
                      </a:r>
                      <a:r>
                        <a:rPr lang="zh-CN" sz="1600">
                          <a:latin typeface="方正楷体_GB2312" panose="02000000000000000000" charset="-122"/>
                          <a:ea typeface="方正楷体_GB2312" panose="02000000000000000000" charset="-122"/>
                        </a:rPr>
                        <a:t>内容比较丰富。</a:t>
                      </a:r>
                      <a:endParaRPr lang="zh-CN" sz="1600">
                        <a:latin typeface="方正楷体_GB2312" panose="02000000000000000000" charset="-122"/>
                        <a:ea typeface="方正楷体_GB2312" panose="02000000000000000000" charset="-122"/>
                      </a:endParaRPr>
                    </a:p>
                    <a:p>
                      <a:pPr marL="130175" indent="-130175" algn="just">
                        <a:lnSpc>
                          <a:spcPct val="100000"/>
                        </a:lnSpc>
                        <a:spcBef>
                          <a:spcPct val="0"/>
                        </a:spcBef>
                        <a:spcAft>
                          <a:spcPct val="0"/>
                        </a:spcAft>
                      </a:pPr>
                      <a:r>
                        <a:rPr lang="en-US" altLang="zh-CN" sz="1600">
                          <a:latin typeface="Times New Roman" panose="02020603050405020304"/>
                          <a:ea typeface="方正楷体_GB2312" panose="02000000000000000000" charset="-122"/>
                        </a:rPr>
                        <a:t>—</a:t>
                      </a:r>
                      <a:r>
                        <a:rPr lang="zh-CN" sz="1600">
                          <a:latin typeface="方正楷体_GB2312" panose="02000000000000000000" charset="-122"/>
                          <a:ea typeface="方正楷体_GB2312" panose="02000000000000000000" charset="-122"/>
                        </a:rPr>
                        <a:t>所使用语法结构和词汇较为丰富、准确，可能有些许错误，但不影响意义表达。</a:t>
                      </a:r>
                      <a:endParaRPr lang="zh-CN" sz="1600">
                        <a:latin typeface="方正楷体_GB2312" panose="02000000000000000000" charset="-122"/>
                        <a:ea typeface="方正楷体_GB2312" panose="02000000000000000000" charset="-122"/>
                      </a:endParaRPr>
                    </a:p>
                    <a:p>
                      <a:pPr marL="0" indent="0" algn="just">
                        <a:lnSpc>
                          <a:spcPct val="100000"/>
                        </a:lnSpc>
                        <a:spcBef>
                          <a:spcPct val="0"/>
                        </a:spcBef>
                        <a:spcAft>
                          <a:spcPct val="0"/>
                        </a:spcAft>
                      </a:pPr>
                      <a:r>
                        <a:rPr lang="en-US" altLang="zh-CN" sz="1600">
                          <a:latin typeface="Times New Roman" panose="02020603050405020304"/>
                          <a:ea typeface="方正楷体_GB2312" panose="02000000000000000000" charset="-122"/>
                        </a:rPr>
                        <a:t>—</a:t>
                      </a:r>
                      <a:r>
                        <a:rPr lang="zh-CN" sz="1600">
                          <a:latin typeface="方正楷体_GB2312" panose="02000000000000000000" charset="-122"/>
                          <a:ea typeface="方正楷体_GB2312" panose="02000000000000000000" charset="-122"/>
                        </a:rPr>
                        <a:t>比较有效地使用了语句间的连接成分，使所续写的短文结构紧凑。</a:t>
                      </a:r>
                      <a:endParaRPr lang="zh-CN" sz="1600">
                        <a:latin typeface="方正楷体_GB2312" panose="02000000000000000000" charset="-122"/>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1079500">
                <a:tc>
                  <a:txBody>
                    <a:bodyPr/>
                    <a:p>
                      <a:pPr marL="0" indent="0" algn="ctr">
                        <a:lnSpc>
                          <a:spcPct val="100000"/>
                        </a:lnSpc>
                        <a:spcBef>
                          <a:spcPct val="0"/>
                        </a:spcBef>
                        <a:spcAft>
                          <a:spcPct val="0"/>
                        </a:spcAft>
                      </a:pPr>
                      <a:r>
                        <a:rPr lang="zh-CN" sz="1600">
                          <a:latin typeface="方正楷体_GB2312" panose="02000000000000000000" charset="-122"/>
                          <a:ea typeface="方正楷体_GB2312" panose="02000000000000000000" charset="-122"/>
                        </a:rPr>
                        <a:t>第三档</a:t>
                      </a:r>
                      <a:endParaRPr lang="zh-CN" sz="1600">
                        <a:latin typeface="方正楷体_GB2312" panose="02000000000000000000" charset="-122"/>
                        <a:ea typeface="方正楷体_GB2312" panose="02000000000000000000" charset="-122"/>
                      </a:endParaRPr>
                    </a:p>
                    <a:p>
                      <a:pPr marL="0" indent="0" algn="ctr">
                        <a:lnSpc>
                          <a:spcPct val="100000"/>
                        </a:lnSpc>
                        <a:spcBef>
                          <a:spcPct val="0"/>
                        </a:spcBef>
                        <a:spcAft>
                          <a:spcPct val="0"/>
                        </a:spcAft>
                      </a:pPr>
                      <a:r>
                        <a:rPr lang="zh-CN" sz="1600">
                          <a:latin typeface="方正楷体_GB2312" panose="02000000000000000000" charset="-122"/>
                          <a:ea typeface="方正楷体_GB2312" panose="02000000000000000000" charset="-122"/>
                        </a:rPr>
                        <a:t>（</a:t>
                      </a:r>
                      <a:r>
                        <a:rPr lang="en-US" altLang="zh-CN" sz="1600">
                          <a:latin typeface="Times New Roman" panose="02020603050405020304"/>
                          <a:ea typeface="方正楷体_GB2312" panose="02000000000000000000" charset="-122"/>
                        </a:rPr>
                        <a:t>11—15</a:t>
                      </a:r>
                      <a:r>
                        <a:rPr lang="zh-CN" sz="1600">
                          <a:latin typeface="方正楷体_GB2312" panose="02000000000000000000" charset="-122"/>
                          <a:ea typeface="方正楷体_GB2312" panose="02000000000000000000" charset="-122"/>
                        </a:rPr>
                        <a:t>）</a:t>
                      </a:r>
                      <a:endParaRPr lang="zh-CN" sz="1600">
                        <a:latin typeface="方正楷体_GB2312" panose="02000000000000000000" charset="-122"/>
                        <a:ea typeface="方正楷体_GB2312" panose="02000000000000000000"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lnSpc>
                          <a:spcPct val="100000"/>
                        </a:lnSpc>
                        <a:spcBef>
                          <a:spcPct val="0"/>
                        </a:spcBef>
                        <a:spcAft>
                          <a:spcPct val="0"/>
                        </a:spcAft>
                      </a:pPr>
                      <a:r>
                        <a:rPr lang="en-US" altLang="zh-CN" sz="1600">
                          <a:latin typeface="Times New Roman" panose="02020603050405020304"/>
                          <a:ea typeface="方正楷体_GB2312" panose="02000000000000000000" charset="-122"/>
                        </a:rPr>
                        <a:t>—</a:t>
                      </a:r>
                      <a:r>
                        <a:rPr lang="zh-CN" sz="1600">
                          <a:latin typeface="方正楷体_GB2312" panose="02000000000000000000" charset="-122"/>
                          <a:ea typeface="方正楷体_GB2312" panose="02000000000000000000" charset="-122"/>
                        </a:rPr>
                        <a:t>与所给短文关系较为密切，与所提供各段落开头语有一定程度的衔接。</a:t>
                      </a:r>
                      <a:endParaRPr lang="zh-CN" sz="1600">
                        <a:latin typeface="方正楷体_GB2312" panose="02000000000000000000" charset="-122"/>
                        <a:ea typeface="方正楷体_GB2312" panose="02000000000000000000" charset="-122"/>
                      </a:endParaRPr>
                    </a:p>
                    <a:p>
                      <a:pPr marL="0" indent="0" algn="just">
                        <a:lnSpc>
                          <a:spcPct val="100000"/>
                        </a:lnSpc>
                        <a:spcBef>
                          <a:spcPct val="0"/>
                        </a:spcBef>
                        <a:spcAft>
                          <a:spcPct val="0"/>
                        </a:spcAft>
                      </a:pPr>
                      <a:r>
                        <a:rPr lang="en-US" altLang="zh-CN" sz="1600">
                          <a:latin typeface="Times New Roman" panose="02020603050405020304"/>
                          <a:ea typeface="方正楷体_GB2312" panose="02000000000000000000" charset="-122"/>
                        </a:rPr>
                        <a:t>—</a:t>
                      </a:r>
                      <a:r>
                        <a:rPr lang="zh-CN" sz="1600">
                          <a:latin typeface="方正楷体_GB2312" panose="02000000000000000000" charset="-122"/>
                          <a:ea typeface="方正楷体_GB2312" panose="02000000000000000000" charset="-122"/>
                        </a:rPr>
                        <a:t>写出了若干有关内容。</a:t>
                      </a:r>
                      <a:endParaRPr lang="zh-CN" sz="1600">
                        <a:latin typeface="方正楷体_GB2312" panose="02000000000000000000" charset="-122"/>
                        <a:ea typeface="方正楷体_GB2312" panose="02000000000000000000" charset="-122"/>
                      </a:endParaRPr>
                    </a:p>
                    <a:p>
                      <a:pPr marL="130175" indent="-130175" algn="just">
                        <a:lnSpc>
                          <a:spcPct val="100000"/>
                        </a:lnSpc>
                        <a:spcBef>
                          <a:spcPct val="0"/>
                        </a:spcBef>
                        <a:spcAft>
                          <a:spcPct val="0"/>
                        </a:spcAft>
                      </a:pPr>
                      <a:r>
                        <a:rPr lang="en-US" altLang="zh-CN" sz="1600">
                          <a:latin typeface="Times New Roman" panose="02020603050405020304"/>
                          <a:ea typeface="方正楷体_GB2312" panose="02000000000000000000" charset="-122"/>
                        </a:rPr>
                        <a:t>—</a:t>
                      </a:r>
                      <a:r>
                        <a:rPr lang="zh-CN" sz="1600">
                          <a:latin typeface="方正楷体_GB2312" panose="02000000000000000000" charset="-122"/>
                          <a:ea typeface="方正楷体_GB2312" panose="02000000000000000000" charset="-122"/>
                        </a:rPr>
                        <a:t>应用的语法结构和词汇能满足任务的要求，虽有一些错误，但不影响意义表达。</a:t>
                      </a:r>
                      <a:endParaRPr lang="zh-CN" sz="1600">
                        <a:latin typeface="方正楷体_GB2312" panose="02000000000000000000" charset="-122"/>
                        <a:ea typeface="方正楷体_GB2312" panose="02000000000000000000" charset="-122"/>
                      </a:endParaRPr>
                    </a:p>
                    <a:p>
                      <a:pPr marL="0" indent="0" algn="just">
                        <a:lnSpc>
                          <a:spcPct val="100000"/>
                        </a:lnSpc>
                        <a:spcBef>
                          <a:spcPct val="0"/>
                        </a:spcBef>
                        <a:spcAft>
                          <a:spcPct val="0"/>
                        </a:spcAft>
                      </a:pPr>
                      <a:r>
                        <a:rPr lang="en-US" altLang="zh-CN" sz="1600">
                          <a:latin typeface="Times New Roman" panose="02020603050405020304"/>
                          <a:ea typeface="方正楷体_GB2312" panose="02000000000000000000" charset="-122"/>
                        </a:rPr>
                        <a:t>—</a:t>
                      </a:r>
                      <a:r>
                        <a:rPr lang="zh-CN" sz="1600">
                          <a:latin typeface="方正楷体_GB2312" panose="02000000000000000000" charset="-122"/>
                          <a:ea typeface="方正楷体_GB2312" panose="02000000000000000000" charset="-122"/>
                        </a:rPr>
                        <a:t>应用简单的语句间连接成分，使全文内容连贯。</a:t>
                      </a:r>
                      <a:endParaRPr lang="zh-CN" sz="1600">
                        <a:latin typeface="方正楷体_GB2312" panose="02000000000000000000" charset="-122"/>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1078230">
                <a:tc>
                  <a:txBody>
                    <a:bodyPr/>
                    <a:p>
                      <a:pPr marL="0" indent="0" algn="ctr">
                        <a:lnSpc>
                          <a:spcPct val="100000"/>
                        </a:lnSpc>
                        <a:spcBef>
                          <a:spcPct val="0"/>
                        </a:spcBef>
                        <a:spcAft>
                          <a:spcPct val="0"/>
                        </a:spcAft>
                      </a:pPr>
                      <a:r>
                        <a:rPr lang="zh-CN" sz="1600">
                          <a:latin typeface="方正楷体_GB2312" panose="02000000000000000000" charset="-122"/>
                          <a:ea typeface="方正楷体_GB2312" panose="02000000000000000000" charset="-122"/>
                        </a:rPr>
                        <a:t>第二档</a:t>
                      </a:r>
                      <a:endParaRPr lang="zh-CN" sz="1600">
                        <a:latin typeface="方正楷体_GB2312" panose="02000000000000000000" charset="-122"/>
                        <a:ea typeface="方正楷体_GB2312" panose="02000000000000000000" charset="-122"/>
                      </a:endParaRPr>
                    </a:p>
                    <a:p>
                      <a:pPr marL="0" indent="0" algn="ctr">
                        <a:lnSpc>
                          <a:spcPct val="100000"/>
                        </a:lnSpc>
                        <a:spcBef>
                          <a:spcPct val="0"/>
                        </a:spcBef>
                        <a:spcAft>
                          <a:spcPct val="0"/>
                        </a:spcAft>
                      </a:pPr>
                      <a:r>
                        <a:rPr lang="zh-CN" sz="1600">
                          <a:latin typeface="方正楷体_GB2312" panose="02000000000000000000" charset="-122"/>
                          <a:ea typeface="方正楷体_GB2312" panose="02000000000000000000" charset="-122"/>
                        </a:rPr>
                        <a:t>（</a:t>
                      </a:r>
                      <a:r>
                        <a:rPr lang="en-US" altLang="zh-CN" sz="1600">
                          <a:latin typeface="Times New Roman" panose="02020603050405020304"/>
                          <a:ea typeface="方正楷体_GB2312" panose="02000000000000000000" charset="-122"/>
                        </a:rPr>
                        <a:t>6—10</a:t>
                      </a:r>
                      <a:r>
                        <a:rPr lang="zh-CN" sz="1600">
                          <a:latin typeface="方正楷体_GB2312" panose="02000000000000000000" charset="-122"/>
                          <a:ea typeface="方正楷体_GB2312" panose="02000000000000000000" charset="-122"/>
                        </a:rPr>
                        <a:t>）</a:t>
                      </a:r>
                      <a:endParaRPr lang="zh-CN" sz="1600">
                        <a:latin typeface="方正楷体_GB2312" panose="02000000000000000000" charset="-122"/>
                        <a:ea typeface="方正楷体_GB2312" panose="02000000000000000000"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lnSpc>
                          <a:spcPct val="100000"/>
                        </a:lnSpc>
                        <a:spcBef>
                          <a:spcPct val="0"/>
                        </a:spcBef>
                        <a:spcAft>
                          <a:spcPct val="0"/>
                        </a:spcAft>
                      </a:pPr>
                      <a:r>
                        <a:rPr lang="en-US" altLang="zh-CN" sz="1600">
                          <a:latin typeface="Times New Roman" panose="02020603050405020304"/>
                          <a:ea typeface="方正楷体_GB2312" panose="02000000000000000000" charset="-122"/>
                        </a:rPr>
                        <a:t>—</a:t>
                      </a:r>
                      <a:r>
                        <a:rPr lang="zh-CN" sz="1600">
                          <a:latin typeface="方正楷体_GB2312" panose="02000000000000000000" charset="-122"/>
                          <a:ea typeface="方正楷体_GB2312" panose="02000000000000000000" charset="-122"/>
                        </a:rPr>
                        <a:t>与所给短文有一定的关系，与所提供各段落开头语有一定程度的衔接。</a:t>
                      </a:r>
                      <a:endParaRPr lang="zh-CN" sz="1600">
                        <a:latin typeface="方正楷体_GB2312" panose="02000000000000000000" charset="-122"/>
                        <a:ea typeface="方正楷体_GB2312" panose="02000000000000000000" charset="-122"/>
                      </a:endParaRPr>
                    </a:p>
                    <a:p>
                      <a:pPr marL="0" indent="0" algn="just">
                        <a:lnSpc>
                          <a:spcPct val="100000"/>
                        </a:lnSpc>
                        <a:spcBef>
                          <a:spcPct val="0"/>
                        </a:spcBef>
                        <a:spcAft>
                          <a:spcPct val="0"/>
                        </a:spcAft>
                      </a:pPr>
                      <a:r>
                        <a:rPr lang="en-US" altLang="zh-CN" sz="1600">
                          <a:latin typeface="Times New Roman" panose="02020603050405020304"/>
                          <a:ea typeface="方正楷体_GB2312" panose="02000000000000000000" charset="-122"/>
                        </a:rPr>
                        <a:t>—</a:t>
                      </a:r>
                      <a:r>
                        <a:rPr lang="zh-CN" sz="1600">
                          <a:latin typeface="方正楷体_GB2312" panose="02000000000000000000" charset="-122"/>
                          <a:ea typeface="方正楷体_GB2312" panose="02000000000000000000" charset="-122"/>
                        </a:rPr>
                        <a:t>写出了一些有关内容。</a:t>
                      </a:r>
                      <a:endParaRPr lang="zh-CN" sz="1600">
                        <a:latin typeface="方正楷体_GB2312" panose="02000000000000000000" charset="-122"/>
                        <a:ea typeface="方正楷体_GB2312" panose="02000000000000000000" charset="-122"/>
                      </a:endParaRPr>
                    </a:p>
                    <a:p>
                      <a:pPr marL="128905" indent="-128905" algn="just">
                        <a:lnSpc>
                          <a:spcPct val="100000"/>
                        </a:lnSpc>
                        <a:spcBef>
                          <a:spcPct val="0"/>
                        </a:spcBef>
                        <a:spcAft>
                          <a:spcPct val="0"/>
                        </a:spcAft>
                      </a:pPr>
                      <a:r>
                        <a:rPr lang="en-US" altLang="zh-CN" sz="1600">
                          <a:latin typeface="Times New Roman" panose="02020603050405020304"/>
                          <a:ea typeface="方正楷体_GB2312" panose="02000000000000000000" charset="-122"/>
                        </a:rPr>
                        <a:t>—</a:t>
                      </a:r>
                      <a:r>
                        <a:rPr lang="zh-CN" sz="1600">
                          <a:latin typeface="方正楷体_GB2312" panose="02000000000000000000" charset="-122"/>
                          <a:ea typeface="方正楷体_GB2312" panose="02000000000000000000" charset="-122"/>
                        </a:rPr>
                        <a:t>语法结构单调，词汇项目有限，有些语法结构和词汇方面的错误，影响了意义的表达。</a:t>
                      </a:r>
                      <a:endParaRPr lang="zh-CN" sz="1600">
                        <a:latin typeface="方正楷体_GB2312" panose="02000000000000000000" charset="-122"/>
                        <a:ea typeface="方正楷体_GB2312" panose="02000000000000000000" charset="-122"/>
                      </a:endParaRPr>
                    </a:p>
                    <a:p>
                      <a:pPr marL="0" indent="0" algn="just">
                        <a:lnSpc>
                          <a:spcPct val="100000"/>
                        </a:lnSpc>
                        <a:spcBef>
                          <a:spcPct val="0"/>
                        </a:spcBef>
                        <a:spcAft>
                          <a:spcPct val="0"/>
                        </a:spcAft>
                      </a:pPr>
                      <a:r>
                        <a:rPr lang="en-US" altLang="zh-CN" sz="1600">
                          <a:latin typeface="Times New Roman" panose="02020603050405020304"/>
                          <a:ea typeface="方正楷体_GB2312" panose="02000000000000000000" charset="-122"/>
                        </a:rPr>
                        <a:t>—</a:t>
                      </a:r>
                      <a:r>
                        <a:rPr lang="zh-CN" sz="1600">
                          <a:latin typeface="方正楷体_GB2312" panose="02000000000000000000" charset="-122"/>
                          <a:ea typeface="方正楷体_GB2312" panose="02000000000000000000" charset="-122"/>
                        </a:rPr>
                        <a:t>较少使用语句间的连接成分，全文内容缺少连贯性。</a:t>
                      </a:r>
                      <a:endParaRPr lang="zh-CN" sz="1600">
                        <a:latin typeface="方正楷体_GB2312" panose="02000000000000000000" charset="-122"/>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1078230">
                <a:tc>
                  <a:txBody>
                    <a:bodyPr/>
                    <a:p>
                      <a:pPr marL="0" indent="0" algn="ctr">
                        <a:lnSpc>
                          <a:spcPct val="100000"/>
                        </a:lnSpc>
                        <a:spcBef>
                          <a:spcPct val="0"/>
                        </a:spcBef>
                        <a:spcAft>
                          <a:spcPct val="0"/>
                        </a:spcAft>
                      </a:pPr>
                      <a:r>
                        <a:rPr lang="zh-CN" sz="1600">
                          <a:latin typeface="方正楷体_GB2312" panose="02000000000000000000" charset="-122"/>
                          <a:ea typeface="方正楷体_GB2312" panose="02000000000000000000" charset="-122"/>
                        </a:rPr>
                        <a:t>第一档</a:t>
                      </a:r>
                      <a:endParaRPr lang="zh-CN" sz="1600">
                        <a:latin typeface="方正楷体_GB2312" panose="02000000000000000000" charset="-122"/>
                        <a:ea typeface="方正楷体_GB2312" panose="02000000000000000000" charset="-122"/>
                      </a:endParaRPr>
                    </a:p>
                    <a:p>
                      <a:pPr marL="0" indent="0" algn="ctr">
                        <a:lnSpc>
                          <a:spcPct val="100000"/>
                        </a:lnSpc>
                        <a:spcBef>
                          <a:spcPct val="0"/>
                        </a:spcBef>
                        <a:spcAft>
                          <a:spcPct val="0"/>
                        </a:spcAft>
                      </a:pPr>
                      <a:r>
                        <a:rPr lang="zh-CN" sz="1600">
                          <a:latin typeface="方正楷体_GB2312" panose="02000000000000000000" charset="-122"/>
                          <a:ea typeface="方正楷体_GB2312" panose="02000000000000000000" charset="-122"/>
                        </a:rPr>
                        <a:t>（</a:t>
                      </a:r>
                      <a:r>
                        <a:rPr lang="en-US" altLang="zh-CN" sz="1600">
                          <a:latin typeface="Times New Roman" panose="02020603050405020304"/>
                          <a:ea typeface="方正楷体_GB2312" panose="02000000000000000000" charset="-122"/>
                        </a:rPr>
                        <a:t>1—5</a:t>
                      </a:r>
                      <a:r>
                        <a:rPr lang="zh-CN" sz="1600">
                          <a:latin typeface="方正楷体_GB2312" panose="02000000000000000000" charset="-122"/>
                          <a:ea typeface="方正楷体_GB2312" panose="02000000000000000000" charset="-122"/>
                        </a:rPr>
                        <a:t>）</a:t>
                      </a:r>
                      <a:endParaRPr lang="zh-CN" sz="1600">
                        <a:latin typeface="方正楷体_GB2312" panose="02000000000000000000" charset="-122"/>
                        <a:ea typeface="方正楷体_GB2312" panose="02000000000000000000"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lnSpc>
                          <a:spcPct val="100000"/>
                        </a:lnSpc>
                        <a:spcBef>
                          <a:spcPct val="0"/>
                        </a:spcBef>
                        <a:spcAft>
                          <a:spcPct val="0"/>
                        </a:spcAft>
                      </a:pPr>
                      <a:r>
                        <a:rPr lang="en-US" altLang="zh-CN" sz="1600">
                          <a:latin typeface="Times New Roman" panose="02020603050405020304"/>
                          <a:ea typeface="方正楷体_GB2312" panose="02000000000000000000" charset="-122"/>
                        </a:rPr>
                        <a:t>—</a:t>
                      </a:r>
                      <a:r>
                        <a:rPr lang="zh-CN" sz="1600">
                          <a:latin typeface="方正楷体_GB2312" panose="02000000000000000000" charset="-122"/>
                          <a:ea typeface="方正楷体_GB2312" panose="02000000000000000000" charset="-122"/>
                        </a:rPr>
                        <a:t>与所提供短文和开头语的衔接较差。</a:t>
                      </a:r>
                      <a:endParaRPr lang="zh-CN" sz="1600">
                        <a:latin typeface="方正楷体_GB2312" panose="02000000000000000000" charset="-122"/>
                        <a:ea typeface="方正楷体_GB2312" panose="02000000000000000000" charset="-122"/>
                      </a:endParaRPr>
                    </a:p>
                    <a:p>
                      <a:pPr marL="0" indent="0" algn="just">
                        <a:lnSpc>
                          <a:spcPct val="100000"/>
                        </a:lnSpc>
                        <a:spcBef>
                          <a:spcPct val="0"/>
                        </a:spcBef>
                        <a:spcAft>
                          <a:spcPct val="0"/>
                        </a:spcAft>
                      </a:pPr>
                      <a:r>
                        <a:rPr lang="en-US" altLang="zh-CN" sz="1600">
                          <a:latin typeface="Times New Roman" panose="02020603050405020304"/>
                          <a:ea typeface="方正楷体_GB2312" panose="02000000000000000000" charset="-122"/>
                        </a:rPr>
                        <a:t>—</a:t>
                      </a:r>
                      <a:r>
                        <a:rPr lang="zh-CN" sz="1600">
                          <a:latin typeface="方正楷体_GB2312" panose="02000000000000000000" charset="-122"/>
                          <a:ea typeface="方正楷体_GB2312" panose="02000000000000000000" charset="-122"/>
                        </a:rPr>
                        <a:t>产出内容较少。</a:t>
                      </a:r>
                      <a:endParaRPr lang="zh-CN" sz="1600">
                        <a:latin typeface="方正楷体_GB2312" panose="02000000000000000000" charset="-122"/>
                        <a:ea typeface="方正楷体_GB2312" panose="02000000000000000000" charset="-122"/>
                      </a:endParaRPr>
                    </a:p>
                    <a:p>
                      <a:pPr marL="130175" indent="-130175" algn="just">
                        <a:lnSpc>
                          <a:spcPct val="100000"/>
                        </a:lnSpc>
                        <a:spcBef>
                          <a:spcPct val="0"/>
                        </a:spcBef>
                        <a:spcAft>
                          <a:spcPct val="0"/>
                        </a:spcAft>
                      </a:pPr>
                      <a:r>
                        <a:rPr lang="en-US" altLang="zh-CN" sz="1600">
                          <a:latin typeface="Times New Roman" panose="02020603050405020304"/>
                          <a:ea typeface="方正楷体_GB2312" panose="02000000000000000000" charset="-122"/>
                        </a:rPr>
                        <a:t>—</a:t>
                      </a:r>
                      <a:r>
                        <a:rPr lang="zh-CN" sz="1600">
                          <a:latin typeface="方正楷体_GB2312" panose="02000000000000000000" charset="-122"/>
                          <a:ea typeface="方正楷体_GB2312" panose="02000000000000000000" charset="-122"/>
                        </a:rPr>
                        <a:t>语法结构单调，词汇项目很有限，有较多语法结构和词汇方面的错误，严重影响了意义的表达。</a:t>
                      </a:r>
                      <a:endParaRPr lang="zh-CN" sz="1600">
                        <a:latin typeface="方正楷体_GB2312" panose="02000000000000000000" charset="-122"/>
                        <a:ea typeface="方正楷体_GB2312" panose="02000000000000000000" charset="-122"/>
                      </a:endParaRPr>
                    </a:p>
                    <a:p>
                      <a:pPr marL="0" indent="0" algn="just">
                        <a:lnSpc>
                          <a:spcPct val="100000"/>
                        </a:lnSpc>
                        <a:spcBef>
                          <a:spcPct val="0"/>
                        </a:spcBef>
                        <a:spcAft>
                          <a:spcPct val="0"/>
                        </a:spcAft>
                      </a:pPr>
                      <a:r>
                        <a:rPr lang="en-US" altLang="zh-CN" sz="1600">
                          <a:latin typeface="Times New Roman" panose="02020603050405020304"/>
                          <a:ea typeface="方正楷体_GB2312" panose="02000000000000000000" charset="-122"/>
                        </a:rPr>
                        <a:t>—</a:t>
                      </a:r>
                      <a:r>
                        <a:rPr lang="zh-CN" sz="1600">
                          <a:latin typeface="方正楷体_GB2312" panose="02000000000000000000" charset="-122"/>
                          <a:ea typeface="方正楷体_GB2312" panose="02000000000000000000" charset="-122"/>
                        </a:rPr>
                        <a:t>缺乏语句间的连接成分，全文内容不连贯。</a:t>
                      </a:r>
                      <a:endParaRPr lang="zh-CN" sz="1600">
                        <a:latin typeface="方正楷体_GB2312" panose="02000000000000000000" charset="-122"/>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243840">
                <a:tc>
                  <a:txBody>
                    <a:bodyPr/>
                    <a:p>
                      <a:pPr marL="0" indent="0" algn="ctr">
                        <a:lnSpc>
                          <a:spcPct val="100000"/>
                        </a:lnSpc>
                        <a:spcBef>
                          <a:spcPct val="0"/>
                        </a:spcBef>
                        <a:spcAft>
                          <a:spcPct val="0"/>
                        </a:spcAft>
                      </a:pPr>
                      <a:r>
                        <a:rPr lang="en-US" altLang="zh-CN" sz="1600">
                          <a:latin typeface="Times New Roman" panose="02020603050405020304"/>
                          <a:ea typeface="方正楷体_GB2312" panose="02000000000000000000" charset="-122"/>
                        </a:rPr>
                        <a:t>0</a:t>
                      </a:r>
                      <a:endParaRPr lang="en-US" altLang="zh-CN" sz="1600">
                        <a:latin typeface="Times New Roman" panose="02020603050405020304"/>
                        <a:ea typeface="方正楷体_GB2312" panose="02000000000000000000"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lnSpc>
                          <a:spcPct val="100000"/>
                        </a:lnSpc>
                        <a:spcBef>
                          <a:spcPct val="0"/>
                        </a:spcBef>
                        <a:spcAft>
                          <a:spcPct val="0"/>
                        </a:spcAft>
                      </a:pPr>
                      <a:r>
                        <a:rPr lang="zh-CN" sz="1600">
                          <a:latin typeface="方正楷体_GB2312" panose="02000000000000000000" charset="-122"/>
                          <a:ea typeface="方正楷体_GB2312" panose="02000000000000000000" charset="-122"/>
                        </a:rPr>
                        <a:t>白卷、内容太少无法评判或所写内容与所提供内容无关。</a:t>
                      </a:r>
                      <a:endParaRPr lang="zh-CN" sz="1600">
                        <a:latin typeface="方正楷体_GB2312" panose="02000000000000000000" charset="-122"/>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bl>
          </a:graphicData>
        </a:graphic>
      </p:graphicFrame>
      <p:sp>
        <p:nvSpPr>
          <p:cNvPr id="6" name="文本框 5"/>
          <p:cNvSpPr txBox="1"/>
          <p:nvPr/>
        </p:nvSpPr>
        <p:spPr>
          <a:xfrm>
            <a:off x="9794240" y="1106170"/>
            <a:ext cx="1710690" cy="521970"/>
          </a:xfrm>
          <a:prstGeom prst="rect">
            <a:avLst/>
          </a:prstGeom>
          <a:noFill/>
        </p:spPr>
        <p:txBody>
          <a:bodyPr wrap="square" rtlCol="0">
            <a:spAutoFit/>
          </a:bodyPr>
          <a:lstStyle/>
          <a:p>
            <a:r>
              <a:rPr lang="zh-CN" altLang="en-US" sz="2800" b="1" dirty="0">
                <a:solidFill>
                  <a:srgbClr val="FF0000"/>
                </a:solidFill>
                <a:latin typeface="Calibri" panose="020F0502020204030204" charset="0"/>
                <a:sym typeface="+mn-ea"/>
              </a:rPr>
              <a:t>很不错</a:t>
            </a:r>
            <a:endParaRPr lang="zh-CN" altLang="en-US" sz="2800"/>
          </a:p>
        </p:txBody>
      </p:sp>
      <p:sp>
        <p:nvSpPr>
          <p:cNvPr id="7" name="文本框 6"/>
          <p:cNvSpPr txBox="1"/>
          <p:nvPr/>
        </p:nvSpPr>
        <p:spPr>
          <a:xfrm>
            <a:off x="9794240" y="2223135"/>
            <a:ext cx="1542415" cy="521970"/>
          </a:xfrm>
          <a:prstGeom prst="rect">
            <a:avLst/>
          </a:prstGeom>
          <a:noFill/>
        </p:spPr>
        <p:txBody>
          <a:bodyPr wrap="square" rtlCol="0">
            <a:spAutoFit/>
          </a:bodyPr>
          <a:lstStyle/>
          <a:p>
            <a:r>
              <a:rPr lang="zh-CN" altLang="en-US" sz="2800" b="1" dirty="0">
                <a:solidFill>
                  <a:srgbClr val="FF0000"/>
                </a:solidFill>
                <a:latin typeface="Calibri" panose="020F0502020204030204" charset="0"/>
                <a:sym typeface="+mn-ea"/>
              </a:rPr>
              <a:t>还不错</a:t>
            </a:r>
            <a:endParaRPr lang="zh-CN" altLang="en-US" sz="2800"/>
          </a:p>
        </p:txBody>
      </p:sp>
      <p:sp>
        <p:nvSpPr>
          <p:cNvPr id="8" name="文本框 7"/>
          <p:cNvSpPr txBox="1"/>
          <p:nvPr/>
        </p:nvSpPr>
        <p:spPr>
          <a:xfrm>
            <a:off x="9736455" y="3429000"/>
            <a:ext cx="1527175" cy="521970"/>
          </a:xfrm>
          <a:prstGeom prst="rect">
            <a:avLst/>
          </a:prstGeom>
          <a:noFill/>
        </p:spPr>
        <p:txBody>
          <a:bodyPr wrap="square" rtlCol="0">
            <a:spAutoFit/>
          </a:bodyPr>
          <a:lstStyle/>
          <a:p>
            <a:r>
              <a:rPr lang="zh-CN" altLang="en-US" sz="2800" b="1" dirty="0">
                <a:solidFill>
                  <a:srgbClr val="FF0000"/>
                </a:solidFill>
                <a:latin typeface="Calibri" panose="020F0502020204030204" charset="0"/>
                <a:sym typeface="+mn-ea"/>
              </a:rPr>
              <a:t>算清楚</a:t>
            </a:r>
            <a:endParaRPr lang="zh-CN" altLang="en-US" sz="2800" b="1" dirty="0">
              <a:solidFill>
                <a:srgbClr val="FF0000"/>
              </a:solidFill>
              <a:latin typeface="Calibri" panose="020F0502020204030204" charset="0"/>
            </a:endParaRPr>
          </a:p>
        </p:txBody>
      </p:sp>
      <p:sp>
        <p:nvSpPr>
          <p:cNvPr id="9" name="文本框 8"/>
          <p:cNvSpPr txBox="1"/>
          <p:nvPr/>
        </p:nvSpPr>
        <p:spPr>
          <a:xfrm>
            <a:off x="9966325" y="4478020"/>
            <a:ext cx="1818005" cy="521970"/>
          </a:xfrm>
          <a:prstGeom prst="rect">
            <a:avLst/>
          </a:prstGeom>
          <a:noFill/>
        </p:spPr>
        <p:txBody>
          <a:bodyPr wrap="square" rtlCol="0">
            <a:spAutoFit/>
          </a:bodyPr>
          <a:lstStyle/>
          <a:p>
            <a:r>
              <a:rPr lang="zh-CN" altLang="en-US" sz="2800" b="1" dirty="0">
                <a:solidFill>
                  <a:srgbClr val="FF0000"/>
                </a:solidFill>
                <a:latin typeface="Calibri" panose="020F0502020204030204" charset="0"/>
                <a:sym typeface="+mn-ea"/>
              </a:rPr>
              <a:t>有点乱</a:t>
            </a:r>
            <a:endParaRPr lang="zh-CN" altLang="en-US" sz="2800" b="1" dirty="0">
              <a:solidFill>
                <a:srgbClr val="FF0000"/>
              </a:solidFill>
              <a:latin typeface="Calibri" panose="020F0502020204030204" charset="0"/>
              <a:sym typeface="+mn-ea"/>
            </a:endParaRPr>
          </a:p>
        </p:txBody>
      </p:sp>
      <p:sp>
        <p:nvSpPr>
          <p:cNvPr id="10" name="文本框 9"/>
          <p:cNvSpPr txBox="1"/>
          <p:nvPr/>
        </p:nvSpPr>
        <p:spPr>
          <a:xfrm>
            <a:off x="9748520" y="5311775"/>
            <a:ext cx="1756410" cy="521970"/>
          </a:xfrm>
          <a:prstGeom prst="rect">
            <a:avLst/>
          </a:prstGeom>
          <a:noFill/>
        </p:spPr>
        <p:txBody>
          <a:bodyPr wrap="square" rtlCol="0">
            <a:spAutoFit/>
          </a:bodyPr>
          <a:lstStyle/>
          <a:p>
            <a:r>
              <a:rPr lang="zh-CN" altLang="en-US" sz="2800" b="1" dirty="0">
                <a:solidFill>
                  <a:srgbClr val="FF0000"/>
                </a:solidFill>
                <a:latin typeface="Calibri" panose="020F0502020204030204" charset="0"/>
                <a:sym typeface="+mn-ea"/>
              </a:rPr>
              <a:t>胡言乱语</a:t>
            </a:r>
            <a:endParaRPr lang="zh-CN" altLang="en-US" sz="2800" b="1" dirty="0">
              <a:solidFill>
                <a:srgbClr val="FF0000"/>
              </a:solidFill>
              <a:latin typeface="Calibri" panose="020F0502020204030204" charset="0"/>
              <a:sym typeface="+mn-ea"/>
            </a:endParaRPr>
          </a:p>
        </p:txBody>
      </p:sp>
      <p:grpSp>
        <p:nvGrpSpPr>
          <p:cNvPr id="13" name="组合 12"/>
          <p:cNvGrpSpPr/>
          <p:nvPr/>
        </p:nvGrpSpPr>
        <p:grpSpPr>
          <a:xfrm>
            <a:off x="1083945" y="1558925"/>
            <a:ext cx="8314055" cy="3441065"/>
            <a:chOff x="1707" y="2652"/>
            <a:chExt cx="13093" cy="5419"/>
          </a:xfrm>
        </p:grpSpPr>
        <p:sp>
          <p:nvSpPr>
            <p:cNvPr id="26" name="矩形: 圆角 25"/>
            <p:cNvSpPr/>
            <p:nvPr>
              <p:custDataLst>
                <p:tags r:id="rId2"/>
              </p:custDataLst>
            </p:nvPr>
          </p:nvSpPr>
          <p:spPr>
            <a:xfrm>
              <a:off x="1707" y="2652"/>
              <a:ext cx="13093" cy="5419"/>
            </a:xfrm>
            <a:prstGeom prst="roundRect">
              <a:avLst>
                <a:gd name="adj" fmla="val 13889"/>
              </a:avLst>
            </a:prstGeom>
            <a:solidFill>
              <a:schemeClr val="accent5">
                <a:lumMod val="60000"/>
                <a:lumOff val="40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文本框 11"/>
            <p:cNvSpPr txBox="1"/>
            <p:nvPr/>
          </p:nvSpPr>
          <p:spPr>
            <a:xfrm>
              <a:off x="2174" y="3254"/>
              <a:ext cx="11954" cy="4215"/>
            </a:xfrm>
            <a:prstGeom prst="rect">
              <a:avLst/>
            </a:prstGeom>
          </p:spPr>
          <p:txBody>
            <a:bodyPr wrap="square">
              <a:spAutoFit/>
            </a:bodyPr>
            <a:p>
              <a:pPr marL="0" indent="0" algn="just" defTabSz="266700">
                <a:lnSpc>
                  <a:spcPct val="100000"/>
                </a:lnSpc>
                <a:spcBef>
                  <a:spcPct val="0"/>
                </a:spcBef>
                <a:spcAft>
                  <a:spcPct val="0"/>
                </a:spcAft>
              </a:pPr>
              <a:r>
                <a:rPr lang="zh-CN" altLang="en-US" sz="2800">
                  <a:solidFill>
                    <a:schemeClr val="tx1"/>
                  </a:solidFill>
                  <a:latin typeface="Times New Roman" panose="02020603050405020304"/>
                  <a:ea typeface="方正楷体_GB2312" panose="02000000000000000000" charset="-122"/>
                </a:rPr>
                <a:t>注意：</a:t>
              </a:r>
              <a:endParaRPr lang="zh-CN" altLang="en-US" sz="2800">
                <a:solidFill>
                  <a:schemeClr val="tx1"/>
                </a:solidFill>
                <a:latin typeface="Times New Roman" panose="02020603050405020304"/>
                <a:ea typeface="方正楷体_GB2312" panose="02000000000000000000" charset="-122"/>
              </a:endParaRPr>
            </a:p>
            <a:p>
              <a:pPr marL="0" indent="260985" algn="just" defTabSz="266700">
                <a:lnSpc>
                  <a:spcPct val="100000"/>
                </a:lnSpc>
                <a:spcBef>
                  <a:spcPct val="0"/>
                </a:spcBef>
                <a:spcAft>
                  <a:spcPct val="0"/>
                </a:spcAft>
              </a:pPr>
              <a:r>
                <a:rPr lang="en-US" altLang="zh-CN" sz="2800">
                  <a:solidFill>
                    <a:schemeClr val="tx1"/>
                  </a:solidFill>
                  <a:latin typeface="Times New Roman" panose="02020603050405020304"/>
                  <a:ea typeface="方正楷体_GB2312" panose="02000000000000000000" charset="-122"/>
                </a:rPr>
                <a:t>①</a:t>
              </a:r>
              <a:r>
                <a:rPr lang="zh-CN" altLang="en-US" sz="2800">
                  <a:solidFill>
                    <a:schemeClr val="tx1"/>
                  </a:solidFill>
                  <a:latin typeface="Times New Roman" panose="02020603050405020304"/>
                  <a:ea typeface="方正楷体_GB2312" panose="02000000000000000000" charset="-122"/>
                </a:rPr>
                <a:t>控制词数：高考答题卡横线为两段各</a:t>
              </a:r>
              <a:r>
                <a:rPr lang="en-US" altLang="zh-CN" sz="2800">
                  <a:solidFill>
                    <a:schemeClr val="tx1"/>
                  </a:solidFill>
                  <a:latin typeface="Times New Roman" panose="02020603050405020304"/>
                  <a:ea typeface="Times New Roman" panose="02020603050405020304"/>
                </a:rPr>
                <a:t>10</a:t>
              </a:r>
              <a:r>
                <a:rPr lang="zh-CN" altLang="en-US" sz="2800">
                  <a:solidFill>
                    <a:schemeClr val="tx1"/>
                  </a:solidFill>
                  <a:latin typeface="Times New Roman" panose="02020603050405020304"/>
                  <a:ea typeface="方正楷体_GB2312" panose="02000000000000000000" charset="-122"/>
                </a:rPr>
                <a:t>行，含给定开头句，单段书写</a:t>
              </a:r>
              <a:r>
                <a:rPr lang="en-US" altLang="zh-CN" sz="2800" b="1">
                  <a:solidFill>
                    <a:schemeClr val="accent6">
                      <a:lumMod val="75000"/>
                    </a:schemeClr>
                  </a:solidFill>
                  <a:latin typeface="Times New Roman" panose="02020603050405020304"/>
                  <a:ea typeface="Times New Roman" panose="02020603050405020304"/>
                </a:rPr>
                <a:t>95-110</a:t>
              </a:r>
              <a:r>
                <a:rPr lang="zh-CN" altLang="en-US" sz="2800" b="1">
                  <a:solidFill>
                    <a:schemeClr val="accent6">
                      <a:lumMod val="75000"/>
                    </a:schemeClr>
                  </a:solidFill>
                  <a:latin typeface="Times New Roman" panose="02020603050405020304"/>
                  <a:ea typeface="方正楷体_GB2312" panose="02000000000000000000" charset="-122"/>
                </a:rPr>
                <a:t>词</a:t>
              </a:r>
              <a:r>
                <a:rPr lang="zh-CN" altLang="en-US" sz="2800">
                  <a:solidFill>
                    <a:schemeClr val="tx1"/>
                  </a:solidFill>
                  <a:latin typeface="Times New Roman" panose="02020603050405020304"/>
                  <a:ea typeface="方正楷体_GB2312" panose="02000000000000000000" charset="-122"/>
                </a:rPr>
                <a:t>，全文</a:t>
              </a:r>
              <a:r>
                <a:rPr lang="en-US" altLang="zh-CN" sz="2800" b="1">
                  <a:solidFill>
                    <a:schemeClr val="accent6">
                      <a:lumMod val="75000"/>
                    </a:schemeClr>
                  </a:solidFill>
                  <a:latin typeface="Times New Roman" panose="02020603050405020304"/>
                  <a:ea typeface="Times New Roman" panose="02020603050405020304"/>
                </a:rPr>
                <a:t>190-220</a:t>
              </a:r>
              <a:r>
                <a:rPr lang="zh-CN" altLang="en-US" sz="2800" b="1">
                  <a:solidFill>
                    <a:schemeClr val="accent6">
                      <a:lumMod val="75000"/>
                    </a:schemeClr>
                  </a:solidFill>
                  <a:latin typeface="Times New Roman" panose="02020603050405020304"/>
                  <a:ea typeface="方正楷体_GB2312" panose="02000000000000000000" charset="-122"/>
                </a:rPr>
                <a:t>词</a:t>
              </a:r>
              <a:r>
                <a:rPr lang="zh-CN" altLang="en-US" sz="2800">
                  <a:solidFill>
                    <a:schemeClr val="tx1"/>
                  </a:solidFill>
                  <a:latin typeface="Times New Roman" panose="02020603050405020304"/>
                  <a:ea typeface="方正楷体_GB2312" panose="02000000000000000000" charset="-122"/>
                </a:rPr>
                <a:t>为最优区间，既满足词数要求，又有足够空间加细节冲高分。</a:t>
              </a:r>
              <a:endParaRPr lang="zh-CN" altLang="en-US" sz="2800">
                <a:solidFill>
                  <a:schemeClr val="tx1"/>
                </a:solidFill>
                <a:latin typeface="Times New Roman" panose="02020603050405020304"/>
                <a:ea typeface="方正楷体_GB2312" panose="02000000000000000000" charset="-122"/>
              </a:endParaRPr>
            </a:p>
            <a:p>
              <a:pPr marL="0" indent="260985" algn="just" defTabSz="266700">
                <a:lnSpc>
                  <a:spcPct val="100000"/>
                </a:lnSpc>
                <a:spcBef>
                  <a:spcPct val="0"/>
                </a:spcBef>
                <a:spcAft>
                  <a:spcPct val="0"/>
                </a:spcAft>
              </a:pPr>
              <a:r>
                <a:rPr lang="en-US" altLang="zh-CN" sz="2800">
                  <a:solidFill>
                    <a:schemeClr val="tx1"/>
                  </a:solidFill>
                  <a:latin typeface="Times New Roman" panose="02020603050405020304"/>
                  <a:ea typeface="方正楷体_GB2312" panose="02000000000000000000" charset="-122"/>
                </a:rPr>
                <a:t>②</a:t>
              </a:r>
              <a:r>
                <a:rPr lang="zh-CN" altLang="en-US" sz="2800">
                  <a:solidFill>
                    <a:schemeClr val="tx1"/>
                  </a:solidFill>
                  <a:latin typeface="Times New Roman" panose="02020603050405020304"/>
                  <a:ea typeface="方正楷体_GB2312" panose="02000000000000000000" charset="-122"/>
                </a:rPr>
                <a:t>重视衔接自然、内容丰富和语言准确。</a:t>
              </a:r>
              <a:endParaRPr lang="zh-CN" altLang="en-US" sz="2800">
                <a:solidFill>
                  <a:schemeClr val="tx1"/>
                </a:solidFill>
                <a:latin typeface="Times New Roman" panose="02020603050405020304"/>
                <a:ea typeface="方正楷体_GB2312" panose="02000000000000000000" charset="-122"/>
              </a:endParaRPr>
            </a:p>
          </p:txBody>
        </p:sp>
      </p:grpSp>
      <p:pic>
        <p:nvPicPr>
          <p:cNvPr id="5124" name="图片 6" descr="logo横版 png"/>
          <p:cNvPicPr>
            <a:picLocks noChangeAspect="1"/>
          </p:cNvPicPr>
          <p:nvPr userDrawn="1"/>
        </p:nvPicPr>
        <p:blipFill>
          <a:blip r:embed="rId3"/>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35" y="0"/>
            <a:ext cx="12192635" cy="6858635"/>
          </a:xfrm>
          <a:prstGeom prst="rect">
            <a:avLst/>
          </a:prstGeom>
          <a:solidFill>
            <a:srgbClr val="5C64F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nvSpPr>
        <p:spPr>
          <a:xfrm>
            <a:off x="231775" y="230505"/>
            <a:ext cx="11755120" cy="6433820"/>
          </a:xfrm>
          <a:prstGeom prst="roundRect">
            <a:avLst>
              <a:gd name="adj" fmla="val 1001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aphicFrame>
        <p:nvGraphicFramePr>
          <p:cNvPr id="4" name="表格 3"/>
          <p:cNvGraphicFramePr/>
          <p:nvPr/>
        </p:nvGraphicFramePr>
        <p:xfrm>
          <a:off x="444500" y="353695"/>
          <a:ext cx="11301730" cy="6096000"/>
        </p:xfrm>
        <a:graphic>
          <a:graphicData uri="http://schemas.openxmlformats.org/drawingml/2006/table">
            <a:tbl>
              <a:tblPr/>
              <a:tblGrid>
                <a:gridCol w="1118235"/>
                <a:gridCol w="1497965"/>
                <a:gridCol w="8685530"/>
              </a:tblGrid>
              <a:tr h="548640">
                <a:tc>
                  <a:txBody>
                    <a:bodyPr/>
                    <a:p>
                      <a:pPr marL="0" indent="0" algn="just">
                        <a:lnSpc>
                          <a:spcPct val="100000"/>
                        </a:lnSpc>
                        <a:spcBef>
                          <a:spcPct val="0"/>
                        </a:spcBef>
                        <a:spcAft>
                          <a:spcPct val="0"/>
                        </a:spcAft>
                      </a:pPr>
                      <a:endParaRPr lang="zh-CN" sz="1800">
                        <a:latin typeface="Times New Roman" panose="02020603050405020304"/>
                        <a:ea typeface="方正楷体_GB2312" panose="02000000000000000000" charset="-122"/>
                      </a:endParaRPr>
                    </a:p>
                    <a:p>
                      <a:pPr marL="0" indent="0" algn="just">
                        <a:lnSpc>
                          <a:spcPct val="100000"/>
                        </a:lnSpc>
                        <a:spcBef>
                          <a:spcPct val="0"/>
                        </a:spcBef>
                        <a:spcAft>
                          <a:spcPct val="0"/>
                        </a:spcAft>
                      </a:pPr>
                      <a:r>
                        <a:rPr lang="zh-CN" sz="1800">
                          <a:latin typeface="Times New Roman" panose="02020603050405020304"/>
                          <a:ea typeface="方正楷体_GB2312" panose="02000000000000000000" charset="-122"/>
                        </a:rPr>
                        <a:t>话题分类</a:t>
                      </a:r>
                      <a:endParaRPr lang="zh-CN" sz="1800">
                        <a:latin typeface="Times New Roman" panose="02020603050405020304"/>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6">
                        <a:lumMod val="20000"/>
                        <a:lumOff val="80000"/>
                      </a:schemeClr>
                    </a:solidFill>
                  </a:tcPr>
                </a:tc>
                <a:tc>
                  <a:txBody>
                    <a:bodyPr/>
                    <a:p>
                      <a:pPr marL="0" indent="133350" algn="just">
                        <a:lnSpc>
                          <a:spcPct val="100000"/>
                        </a:lnSpc>
                        <a:spcBef>
                          <a:spcPct val="0"/>
                        </a:spcBef>
                        <a:spcAft>
                          <a:spcPct val="0"/>
                        </a:spcAft>
                      </a:pPr>
                      <a:endParaRPr lang="zh-CN" sz="1800">
                        <a:latin typeface="Times New Roman" panose="02020603050405020304"/>
                        <a:ea typeface="方正楷体_GB2312" panose="02000000000000000000" charset="-122"/>
                      </a:endParaRPr>
                    </a:p>
                    <a:p>
                      <a:pPr marL="0" indent="133350" algn="just">
                        <a:lnSpc>
                          <a:spcPct val="100000"/>
                        </a:lnSpc>
                        <a:spcBef>
                          <a:spcPct val="0"/>
                        </a:spcBef>
                        <a:spcAft>
                          <a:spcPct val="0"/>
                        </a:spcAft>
                      </a:pPr>
                      <a:r>
                        <a:rPr lang="zh-CN" sz="1800">
                          <a:latin typeface="Times New Roman" panose="02020603050405020304"/>
                          <a:ea typeface="方正楷体_GB2312" panose="02000000000000000000" charset="-122"/>
                        </a:rPr>
                        <a:t>续写主题</a:t>
                      </a:r>
                      <a:endParaRPr lang="zh-CN" sz="1800">
                        <a:latin typeface="Times New Roman" panose="02020603050405020304"/>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6">
                        <a:lumMod val="20000"/>
                        <a:lumOff val="80000"/>
                      </a:schemeClr>
                    </a:solidFill>
                  </a:tcPr>
                </a:tc>
                <a:tc>
                  <a:txBody>
                    <a:bodyPr/>
                    <a:p>
                      <a:pPr marL="0" indent="1200150" algn="just">
                        <a:lnSpc>
                          <a:spcPct val="100000"/>
                        </a:lnSpc>
                        <a:spcBef>
                          <a:spcPct val="0"/>
                        </a:spcBef>
                        <a:spcAft>
                          <a:spcPct val="0"/>
                        </a:spcAft>
                      </a:pPr>
                      <a:endParaRPr lang="zh-CN" sz="1800">
                        <a:latin typeface="Times New Roman" panose="02020603050405020304"/>
                        <a:ea typeface="方正楷体_GB2312" panose="02000000000000000000" charset="-122"/>
                      </a:endParaRPr>
                    </a:p>
                    <a:p>
                      <a:pPr marL="0" indent="1200150" algn="just">
                        <a:lnSpc>
                          <a:spcPct val="100000"/>
                        </a:lnSpc>
                        <a:spcBef>
                          <a:spcPct val="0"/>
                        </a:spcBef>
                        <a:spcAft>
                          <a:spcPct val="0"/>
                        </a:spcAft>
                      </a:pPr>
                      <a:r>
                        <a:rPr lang="zh-CN" sz="1800">
                          <a:latin typeface="Times New Roman" panose="02020603050405020304"/>
                          <a:ea typeface="方正楷体_GB2312" panose="02000000000000000000" charset="-122"/>
                        </a:rPr>
                        <a:t>语料</a:t>
                      </a:r>
                      <a:endParaRPr lang="zh-CN" sz="1800">
                        <a:latin typeface="Times New Roman" panose="02020603050405020304"/>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6">
                        <a:lumMod val="20000"/>
                        <a:lumOff val="80000"/>
                      </a:schemeClr>
                    </a:solidFill>
                  </a:tcPr>
                </a:tc>
              </a:tr>
              <a:tr h="5486400">
                <a:tc>
                  <a:txBody>
                    <a:bodyPr/>
                    <a:p>
                      <a:pPr marL="0" indent="0" algn="just">
                        <a:lnSpc>
                          <a:spcPct val="100000"/>
                        </a:lnSpc>
                        <a:spcBef>
                          <a:spcPct val="0"/>
                        </a:spcBef>
                        <a:spcAft>
                          <a:spcPct val="0"/>
                        </a:spcAft>
                      </a:pPr>
                      <a:r>
                        <a:rPr lang="en-US" altLang="zh-CN" sz="2800">
                          <a:latin typeface="Times New Roman" panose="02020603050405020304"/>
                          <a:ea typeface="Times New Roman" panose="02020603050405020304"/>
                        </a:rPr>
                        <a:t>8.</a:t>
                      </a:r>
                      <a:r>
                        <a:rPr lang="zh-CN" sz="2800">
                          <a:latin typeface="Times New Roman" panose="02020603050405020304"/>
                          <a:ea typeface="方正楷体_GB2312" panose="02000000000000000000" charset="-122"/>
                        </a:rPr>
                        <a:t>节日风俗</a:t>
                      </a:r>
                      <a:endParaRPr lang="zh-CN" sz="2800">
                        <a:latin typeface="Times New Roman" panose="02020603050405020304"/>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E3F2D9"/>
                    </a:solidFill>
                  </a:tcPr>
                </a:tc>
                <a:tc>
                  <a:txBody>
                    <a:bodyPr/>
                    <a:p>
                      <a:pPr marL="266700" indent="-266700" algn="just">
                        <a:lnSpc>
                          <a:spcPct val="100000"/>
                        </a:lnSpc>
                        <a:spcBef>
                          <a:spcPct val="0"/>
                        </a:spcBef>
                        <a:spcAft>
                          <a:spcPct val="0"/>
                        </a:spcAft>
                      </a:pPr>
                      <a:r>
                        <a:rPr lang="en-US" altLang="zh-CN" sz="2800">
                          <a:latin typeface="Wingdings" panose="05000000000000000000"/>
                          <a:ea typeface="方正楷体_GB2312" panose="02000000000000000000" charset="-122"/>
                        </a:rPr>
                        <a:t>Ø</a:t>
                      </a:r>
                      <a:r>
                        <a:rPr lang="zh-CN" sz="2800">
                          <a:latin typeface="Wingdings" panose="05000000000000000000"/>
                          <a:ea typeface="方正楷体_GB2312" panose="02000000000000000000" charset="-122"/>
                        </a:rPr>
                        <a:t>节日意义</a:t>
                      </a:r>
                      <a:endParaRPr lang="zh-CN" sz="2800">
                        <a:latin typeface="Wingdings" panose="05000000000000000000"/>
                        <a:ea typeface="方正楷体_GB2312" panose="02000000000000000000" charset="-122"/>
                      </a:endParaRPr>
                    </a:p>
                    <a:p>
                      <a:pPr marL="266700" indent="-266700" algn="just">
                        <a:lnSpc>
                          <a:spcPct val="100000"/>
                        </a:lnSpc>
                        <a:spcBef>
                          <a:spcPct val="0"/>
                        </a:spcBef>
                        <a:spcAft>
                          <a:spcPct val="0"/>
                        </a:spcAft>
                      </a:pPr>
                      <a:r>
                        <a:rPr lang="en-US" altLang="zh-CN" sz="2800">
                          <a:latin typeface="Wingdings" panose="05000000000000000000"/>
                          <a:ea typeface="方正楷体_GB2312" panose="02000000000000000000" charset="-122"/>
                        </a:rPr>
                        <a:t>Ø</a:t>
                      </a:r>
                      <a:r>
                        <a:rPr lang="zh-CN" sz="2800">
                          <a:latin typeface="Wingdings" panose="05000000000000000000"/>
                          <a:ea typeface="方正楷体_GB2312" panose="02000000000000000000" charset="-122"/>
                        </a:rPr>
                        <a:t>节日传承</a:t>
                      </a:r>
                      <a:endParaRPr lang="zh-CN" sz="2800">
                        <a:latin typeface="Wingdings" panose="05000000000000000000"/>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l">
                        <a:lnSpc>
                          <a:spcPct val="100000"/>
                        </a:lnSpc>
                        <a:spcBef>
                          <a:spcPct val="0"/>
                        </a:spcBef>
                        <a:spcAft>
                          <a:spcPct val="0"/>
                        </a:spcAft>
                      </a:pPr>
                      <a:r>
                        <a:rPr lang="zh-CN" sz="2800">
                          <a:highlight>
                            <a:srgbClr val="FFFF00"/>
                          </a:highlight>
                          <a:latin typeface="Times New Roman" panose="02020603050405020304"/>
                          <a:ea typeface="方正楷体_GB2312" panose="02000000000000000000" charset="-122"/>
                        </a:rPr>
                        <a:t>节日分享</a:t>
                      </a:r>
                      <a:r>
                        <a:rPr lang="en-US" altLang="zh-CN" sz="2800">
                          <a:latin typeface="Times New Roman" panose="02020603050405020304"/>
                          <a:ea typeface="宋体" panose="02010600030101010101" pitchFamily="2" charset="-122"/>
                        </a:rPr>
                        <a:t>It was</a:t>
                      </a:r>
                      <a:r>
                        <a:rPr lang="en-US" altLang="zh-CN" sz="2800">
                          <a:latin typeface="Times New Roman" panose="02020603050405020304"/>
                          <a:ea typeface="Times New Roman" panose="02020603050405020304"/>
                        </a:rPr>
                        <a:t> indeed</a:t>
                      </a:r>
                      <a:r>
                        <a:rPr lang="en-US" altLang="zh-CN" sz="2800">
                          <a:latin typeface="Times New Roman" panose="02020603050405020304"/>
                          <a:ea typeface="宋体" panose="02010600030101010101" pitchFamily="2" charset="-122"/>
                        </a:rPr>
                        <a:t> a traditional jack-o'-lantern, </a:t>
                      </a:r>
                      <a:r>
                        <a:rPr lang="en-US" altLang="zh-CN" sz="2800">
                          <a:latin typeface="Times New Roman" panose="02020603050405020304"/>
                          <a:ea typeface="Times New Roman" panose="02020603050405020304"/>
                        </a:rPr>
                        <a:t>and </a:t>
                      </a:r>
                      <a:r>
                        <a:rPr lang="en-US" altLang="zh-CN" sz="2800">
                          <a:latin typeface="Times New Roman" panose="02020603050405020304"/>
                          <a:ea typeface="宋体" panose="02010600030101010101" pitchFamily="2" charset="-122"/>
                        </a:rPr>
                        <a:t>it </a:t>
                      </a:r>
                      <a:r>
                        <a:rPr lang="en-US" altLang="zh-CN" sz="2800">
                          <a:latin typeface="Times New Roman" panose="02020603050405020304"/>
                          <a:ea typeface="Times New Roman" panose="02020603050405020304"/>
                        </a:rPr>
                        <a:t>captured</a:t>
                      </a:r>
                      <a:r>
                        <a:rPr lang="en-US" altLang="zh-CN" sz="2800">
                          <a:latin typeface="Times New Roman" panose="02020603050405020304"/>
                          <a:ea typeface="宋体" panose="02010600030101010101" pitchFamily="2" charset="-122"/>
                        </a:rPr>
                        <a:t> the essence of the holiday. As the light cast shadows around the room, I began to tell them about the origins of Halloween, the legends of spirits and the custom of carving pumpkins to </a:t>
                      </a:r>
                      <a:r>
                        <a:rPr lang="en-US" altLang="zh-CN" sz="2800">
                          <a:latin typeface="Times New Roman" panose="02020603050405020304"/>
                          <a:ea typeface="Times New Roman" panose="02020603050405020304"/>
                        </a:rPr>
                        <a:t>drive</a:t>
                      </a:r>
                      <a:r>
                        <a:rPr lang="en-US" altLang="zh-CN" sz="2800">
                          <a:latin typeface="Times New Roman" panose="02020603050405020304"/>
                          <a:ea typeface="宋体" panose="02010600030101010101" pitchFamily="2" charset="-122"/>
                        </a:rPr>
                        <a:t> off evil spirits. </a:t>
                      </a:r>
                      <a:r>
                        <a:rPr lang="zh-CN" sz="2800">
                          <a:latin typeface="方正楷体简体" panose="02000000000000000000" charset="-122"/>
                          <a:ea typeface="方正楷体简体" panose="02000000000000000000" charset="-122"/>
                        </a:rPr>
                        <a:t>这确实是一盏经典的南瓜灯，尽显万圣节日韵味。光影在屋内摇曳错落，我顺势向大家讲述万圣节的由来、鬼怪传说，以及雕刻南瓜驱邪避凶的传统习俗。</a:t>
                      </a:r>
                      <a:endParaRPr lang="zh-CN" sz="2800">
                        <a:latin typeface="方正楷体简体" panose="02000000000000000000" charset="-122"/>
                        <a:ea typeface="方正楷体简体" panose="02000000000000000000" charset="-122"/>
                      </a:endParaRPr>
                    </a:p>
                    <a:p>
                      <a:pPr marL="0" indent="0" algn="l">
                        <a:lnSpc>
                          <a:spcPct val="100000"/>
                        </a:lnSpc>
                        <a:spcBef>
                          <a:spcPct val="0"/>
                        </a:spcBef>
                        <a:spcAft>
                          <a:spcPct val="0"/>
                        </a:spcAft>
                      </a:pPr>
                      <a:r>
                        <a:rPr lang="zh-CN" sz="2800">
                          <a:highlight>
                            <a:srgbClr val="FFFF00"/>
                          </a:highlight>
                          <a:latin typeface="Times New Roman" panose="02020603050405020304"/>
                          <a:ea typeface="方正楷体_GB2312" panose="02000000000000000000" charset="-122"/>
                        </a:rPr>
                        <a:t>节日真谛</a:t>
                      </a:r>
                      <a:r>
                        <a:rPr lang="en-US" altLang="zh-CN" sz="2800">
                          <a:latin typeface="Times New Roman" panose="02020603050405020304"/>
                          <a:ea typeface="宋体" panose="02010600030101010101" pitchFamily="2" charset="-122"/>
                        </a:rPr>
                        <a:t>That night taught us the true essence of Thanksgiving—it lies not just in giving, but in sharing hand in hand, even in the face of hardship.</a:t>
                      </a:r>
                      <a:endParaRPr lang="en-US" altLang="zh-CN" sz="2800">
                        <a:latin typeface="Times New Roman" panose="02020603050405020304"/>
                        <a:ea typeface="宋体" panose="02010600030101010101" pitchFamily="2" charset="-122"/>
                      </a:endParaRPr>
                    </a:p>
                    <a:p>
                      <a:pPr marL="0" indent="0" algn="l">
                        <a:lnSpc>
                          <a:spcPct val="100000"/>
                        </a:lnSpc>
                        <a:spcBef>
                          <a:spcPct val="0"/>
                        </a:spcBef>
                        <a:spcAft>
                          <a:spcPct val="0"/>
                        </a:spcAft>
                      </a:pPr>
                      <a:r>
                        <a:rPr lang="zh-CN" sz="2800">
                          <a:latin typeface="Times New Roman" panose="02020603050405020304"/>
                          <a:ea typeface="方正楷体简体" panose="02000000000000000000" charset="-122"/>
                        </a:rPr>
                        <a:t>那个夜晚让我们领悟到感恩节的真谛：它不只在于馈赠，纵使身处困境，携手相伴、彼此分享才是核心所在。</a:t>
                      </a:r>
                      <a:endParaRPr lang="zh-CN" sz="2800">
                        <a:latin typeface="Times New Roman" panose="02020603050405020304"/>
                        <a:ea typeface="方正楷体简体"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bl>
          </a:graphicData>
        </a:graphic>
      </p:graphicFrame>
      <p:pic>
        <p:nvPicPr>
          <p:cNvPr id="5124" name="图片 6" descr="logo横版 png"/>
          <p:cNvPicPr>
            <a:picLocks noChangeAspect="1"/>
          </p:cNvPicPr>
          <p:nvPr userDrawn="1"/>
        </p:nvPicPr>
        <p:blipFill>
          <a:blip r:embed="rId1"/>
          <a:stretch>
            <a:fillRect/>
          </a:stretch>
        </p:blipFill>
        <p:spPr>
          <a:xfrm>
            <a:off x="11477625" y="82550"/>
            <a:ext cx="608013" cy="642938"/>
          </a:xfrm>
          <a:prstGeom prst="rect">
            <a:avLst/>
          </a:prstGeom>
          <a:noFill/>
          <a:ln w="9525">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35" y="0"/>
            <a:ext cx="12192635" cy="6858635"/>
          </a:xfrm>
          <a:prstGeom prst="rect">
            <a:avLst/>
          </a:prstGeom>
          <a:solidFill>
            <a:srgbClr val="5C64F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nvSpPr>
        <p:spPr>
          <a:xfrm>
            <a:off x="231775" y="230505"/>
            <a:ext cx="11755120" cy="6433820"/>
          </a:xfrm>
          <a:prstGeom prst="roundRect">
            <a:avLst>
              <a:gd name="adj" fmla="val 1001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aphicFrame>
        <p:nvGraphicFramePr>
          <p:cNvPr id="4" name="表格 3"/>
          <p:cNvGraphicFramePr/>
          <p:nvPr/>
        </p:nvGraphicFramePr>
        <p:xfrm>
          <a:off x="444500" y="353695"/>
          <a:ext cx="11301730" cy="6096000"/>
        </p:xfrm>
        <a:graphic>
          <a:graphicData uri="http://schemas.openxmlformats.org/drawingml/2006/table">
            <a:tbl>
              <a:tblPr/>
              <a:tblGrid>
                <a:gridCol w="1118235"/>
                <a:gridCol w="1497965"/>
                <a:gridCol w="8685530"/>
              </a:tblGrid>
              <a:tr h="548640">
                <a:tc>
                  <a:txBody>
                    <a:bodyPr/>
                    <a:p>
                      <a:pPr marL="0" indent="0" algn="just">
                        <a:lnSpc>
                          <a:spcPct val="100000"/>
                        </a:lnSpc>
                        <a:spcBef>
                          <a:spcPct val="0"/>
                        </a:spcBef>
                        <a:spcAft>
                          <a:spcPct val="0"/>
                        </a:spcAft>
                      </a:pPr>
                      <a:endParaRPr lang="zh-CN" sz="1800">
                        <a:latin typeface="Times New Roman" panose="02020603050405020304"/>
                        <a:ea typeface="方正楷体_GB2312" panose="02000000000000000000" charset="-122"/>
                      </a:endParaRPr>
                    </a:p>
                    <a:p>
                      <a:pPr marL="0" indent="0" algn="just">
                        <a:lnSpc>
                          <a:spcPct val="100000"/>
                        </a:lnSpc>
                        <a:spcBef>
                          <a:spcPct val="0"/>
                        </a:spcBef>
                        <a:spcAft>
                          <a:spcPct val="0"/>
                        </a:spcAft>
                      </a:pPr>
                      <a:r>
                        <a:rPr lang="zh-CN" sz="1800">
                          <a:latin typeface="Times New Roman" panose="02020603050405020304"/>
                          <a:ea typeface="方正楷体_GB2312" panose="02000000000000000000" charset="-122"/>
                        </a:rPr>
                        <a:t>话题分类</a:t>
                      </a:r>
                      <a:endParaRPr lang="zh-CN" sz="1800">
                        <a:latin typeface="Times New Roman" panose="02020603050405020304"/>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6">
                        <a:lumMod val="20000"/>
                        <a:lumOff val="80000"/>
                      </a:schemeClr>
                    </a:solidFill>
                  </a:tcPr>
                </a:tc>
                <a:tc>
                  <a:txBody>
                    <a:bodyPr/>
                    <a:p>
                      <a:pPr marL="0" indent="133350" algn="just">
                        <a:lnSpc>
                          <a:spcPct val="100000"/>
                        </a:lnSpc>
                        <a:spcBef>
                          <a:spcPct val="0"/>
                        </a:spcBef>
                        <a:spcAft>
                          <a:spcPct val="0"/>
                        </a:spcAft>
                      </a:pPr>
                      <a:endParaRPr lang="zh-CN" sz="1800">
                        <a:latin typeface="Times New Roman" panose="02020603050405020304"/>
                        <a:ea typeface="方正楷体_GB2312" panose="02000000000000000000" charset="-122"/>
                      </a:endParaRPr>
                    </a:p>
                    <a:p>
                      <a:pPr marL="0" indent="133350" algn="just">
                        <a:lnSpc>
                          <a:spcPct val="100000"/>
                        </a:lnSpc>
                        <a:spcBef>
                          <a:spcPct val="0"/>
                        </a:spcBef>
                        <a:spcAft>
                          <a:spcPct val="0"/>
                        </a:spcAft>
                      </a:pPr>
                      <a:r>
                        <a:rPr lang="zh-CN" sz="1800">
                          <a:latin typeface="Times New Roman" panose="02020603050405020304"/>
                          <a:ea typeface="方正楷体_GB2312" panose="02000000000000000000" charset="-122"/>
                        </a:rPr>
                        <a:t>续写主题</a:t>
                      </a:r>
                      <a:endParaRPr lang="zh-CN" sz="1800">
                        <a:latin typeface="Times New Roman" panose="02020603050405020304"/>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6">
                        <a:lumMod val="20000"/>
                        <a:lumOff val="80000"/>
                      </a:schemeClr>
                    </a:solidFill>
                  </a:tcPr>
                </a:tc>
                <a:tc>
                  <a:txBody>
                    <a:bodyPr/>
                    <a:p>
                      <a:pPr marL="0" indent="1200150" algn="just">
                        <a:lnSpc>
                          <a:spcPct val="100000"/>
                        </a:lnSpc>
                        <a:spcBef>
                          <a:spcPct val="0"/>
                        </a:spcBef>
                        <a:spcAft>
                          <a:spcPct val="0"/>
                        </a:spcAft>
                      </a:pPr>
                      <a:endParaRPr lang="zh-CN" sz="1800">
                        <a:latin typeface="Times New Roman" panose="02020603050405020304"/>
                        <a:ea typeface="方正楷体_GB2312" panose="02000000000000000000" charset="-122"/>
                      </a:endParaRPr>
                    </a:p>
                    <a:p>
                      <a:pPr marL="0" indent="1200150" algn="just">
                        <a:lnSpc>
                          <a:spcPct val="100000"/>
                        </a:lnSpc>
                        <a:spcBef>
                          <a:spcPct val="0"/>
                        </a:spcBef>
                        <a:spcAft>
                          <a:spcPct val="0"/>
                        </a:spcAft>
                      </a:pPr>
                      <a:r>
                        <a:rPr lang="zh-CN" sz="1800">
                          <a:latin typeface="Times New Roman" panose="02020603050405020304"/>
                          <a:ea typeface="方正楷体_GB2312" panose="02000000000000000000" charset="-122"/>
                        </a:rPr>
                        <a:t>语料</a:t>
                      </a:r>
                      <a:endParaRPr lang="zh-CN" sz="1800">
                        <a:latin typeface="Times New Roman" panose="02020603050405020304"/>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6">
                        <a:lumMod val="20000"/>
                        <a:lumOff val="80000"/>
                      </a:schemeClr>
                    </a:solidFill>
                  </a:tcPr>
                </a:tc>
              </a:tr>
              <a:tr h="5486400">
                <a:tc>
                  <a:txBody>
                    <a:bodyPr/>
                    <a:p>
                      <a:pPr marL="0" indent="0" algn="just">
                        <a:lnSpc>
                          <a:spcPct val="100000"/>
                        </a:lnSpc>
                        <a:spcBef>
                          <a:spcPct val="0"/>
                        </a:spcBef>
                        <a:spcAft>
                          <a:spcPct val="0"/>
                        </a:spcAft>
                      </a:pPr>
                      <a:r>
                        <a:rPr lang="en-US" altLang="zh-CN" sz="2000">
                          <a:latin typeface="Times New Roman" panose="02020603050405020304"/>
                          <a:ea typeface="Times New Roman" panose="02020603050405020304"/>
                        </a:rPr>
                        <a:t>9.</a:t>
                      </a:r>
                      <a:r>
                        <a:rPr lang="zh-CN" sz="2000">
                          <a:latin typeface="Times New Roman" panose="02020603050405020304"/>
                          <a:ea typeface="方正楷体_GB2312" panose="02000000000000000000" charset="-122"/>
                        </a:rPr>
                        <a:t>表演比赛类</a:t>
                      </a:r>
                      <a:endParaRPr lang="zh-CN" sz="2000">
                        <a:latin typeface="Times New Roman" panose="02020603050405020304"/>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E3F2D9"/>
                    </a:solidFill>
                  </a:tcPr>
                </a:tc>
                <a:tc>
                  <a:txBody>
                    <a:bodyPr/>
                    <a:p>
                      <a:pPr marL="0" indent="0" algn="just">
                        <a:lnSpc>
                          <a:spcPct val="100000"/>
                        </a:lnSpc>
                        <a:spcBef>
                          <a:spcPct val="0"/>
                        </a:spcBef>
                        <a:spcAft>
                          <a:spcPct val="0"/>
                        </a:spcAft>
                      </a:pPr>
                      <a:r>
                        <a:rPr lang="en-US" altLang="zh-CN" sz="2000">
                          <a:latin typeface="Wingdings" panose="05000000000000000000"/>
                          <a:ea typeface="方正楷体_GB2312" panose="02000000000000000000" charset="-122"/>
                        </a:rPr>
                        <a:t>Ø</a:t>
                      </a:r>
                      <a:r>
                        <a:rPr lang="zh-CN" sz="2000">
                          <a:latin typeface="Times New Roman" panose="02020603050405020304"/>
                          <a:ea typeface="方正楷体_GB2312" panose="02000000000000000000" charset="-122"/>
                        </a:rPr>
                        <a:t>正确面对失败</a:t>
                      </a:r>
                      <a:endParaRPr lang="zh-CN" sz="2000">
                        <a:latin typeface="Times New Roman" panose="02020603050405020304"/>
                        <a:ea typeface="方正楷体_GB2312" panose="02000000000000000000" charset="-122"/>
                      </a:endParaRPr>
                    </a:p>
                    <a:p>
                      <a:pPr marL="0" indent="0" algn="just">
                        <a:lnSpc>
                          <a:spcPct val="100000"/>
                        </a:lnSpc>
                        <a:spcBef>
                          <a:spcPct val="0"/>
                        </a:spcBef>
                        <a:spcAft>
                          <a:spcPct val="0"/>
                        </a:spcAft>
                      </a:pPr>
                      <a:r>
                        <a:rPr lang="en-US" altLang="zh-CN" sz="2000">
                          <a:latin typeface="Wingdings" panose="05000000000000000000"/>
                          <a:ea typeface="方正楷体_GB2312" panose="02000000000000000000" charset="-122"/>
                        </a:rPr>
                        <a:t>Ø</a:t>
                      </a:r>
                      <a:r>
                        <a:rPr lang="zh-CN" sz="2000">
                          <a:latin typeface="Times New Roman" panose="02020603050405020304"/>
                          <a:ea typeface="方正楷体_GB2312" panose="02000000000000000000" charset="-122"/>
                        </a:rPr>
                        <a:t>友谊第一比赛第二</a:t>
                      </a:r>
                      <a:endParaRPr lang="zh-CN" sz="2000">
                        <a:latin typeface="Times New Roman" panose="02020603050405020304"/>
                        <a:ea typeface="方正楷体_GB2312" panose="02000000000000000000" charset="-122"/>
                      </a:endParaRPr>
                    </a:p>
                    <a:p>
                      <a:pPr marL="0" indent="0" algn="just">
                        <a:lnSpc>
                          <a:spcPct val="100000"/>
                        </a:lnSpc>
                        <a:spcBef>
                          <a:spcPct val="0"/>
                        </a:spcBef>
                        <a:spcAft>
                          <a:spcPct val="0"/>
                        </a:spcAft>
                      </a:pPr>
                      <a:r>
                        <a:rPr lang="en-US" altLang="zh-CN" sz="2000">
                          <a:latin typeface="Wingdings" panose="05000000000000000000"/>
                          <a:ea typeface="方正楷体_GB2312" panose="02000000000000000000" charset="-122"/>
                        </a:rPr>
                        <a:t>Ø</a:t>
                      </a:r>
                      <a:r>
                        <a:rPr lang="zh-CN" sz="2000">
                          <a:latin typeface="Times New Roman" panose="02020603050405020304"/>
                          <a:ea typeface="方正楷体_GB2312" panose="02000000000000000000" charset="-122"/>
                        </a:rPr>
                        <a:t>克服恐惧</a:t>
                      </a:r>
                      <a:endParaRPr lang="zh-CN" sz="2000">
                        <a:latin typeface="Times New Roman" panose="02020603050405020304"/>
                        <a:ea typeface="方正楷体_GB2312" panose="02000000000000000000" charset="-122"/>
                      </a:endParaRPr>
                    </a:p>
                    <a:p>
                      <a:pPr marL="0" indent="0" algn="just">
                        <a:lnSpc>
                          <a:spcPct val="100000"/>
                        </a:lnSpc>
                        <a:spcBef>
                          <a:spcPct val="0"/>
                        </a:spcBef>
                        <a:spcAft>
                          <a:spcPct val="0"/>
                        </a:spcAft>
                      </a:pPr>
                      <a:r>
                        <a:rPr lang="en-US" altLang="zh-CN" sz="2000">
                          <a:latin typeface="Wingdings" panose="05000000000000000000"/>
                          <a:ea typeface="方正楷体_GB2312" panose="02000000000000000000" charset="-122"/>
                        </a:rPr>
                        <a:t>Ø</a:t>
                      </a:r>
                      <a:r>
                        <a:rPr lang="zh-CN" sz="2000">
                          <a:latin typeface="Times New Roman" panose="02020603050405020304"/>
                          <a:ea typeface="方正楷体_GB2312" panose="02000000000000000000" charset="-122"/>
                        </a:rPr>
                        <a:t>尊重对手</a:t>
                      </a:r>
                      <a:endParaRPr lang="zh-CN" sz="2000">
                        <a:latin typeface="Times New Roman" panose="02020603050405020304"/>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lnSpc>
                          <a:spcPct val="100000"/>
                        </a:lnSpc>
                        <a:spcBef>
                          <a:spcPct val="0"/>
                        </a:spcBef>
                        <a:spcAft>
                          <a:spcPct val="0"/>
                        </a:spcAft>
                      </a:pPr>
                      <a:r>
                        <a:rPr lang="en-US" altLang="zh-CN" sz="2000">
                          <a:latin typeface="Times New Roman" panose="02020603050405020304"/>
                          <a:ea typeface="宋体" panose="02010600030101010101" pitchFamily="2" charset="-122"/>
                        </a:rPr>
                        <a:t> </a:t>
                      </a:r>
                      <a:endParaRPr lang="en-US" altLang="zh-CN" sz="2000">
                        <a:latin typeface="Times New Roman" panose="02020603050405020304"/>
                        <a:ea typeface="宋体" panose="02010600030101010101" pitchFamily="2" charset="-122"/>
                      </a:endParaRPr>
                    </a:p>
                    <a:p>
                      <a:pPr algn="just">
                        <a:lnSpc>
                          <a:spcPct val="100000"/>
                        </a:lnSpc>
                        <a:spcBef>
                          <a:spcPct val="0"/>
                        </a:spcBef>
                        <a:spcAft>
                          <a:spcPct val="0"/>
                        </a:spcAft>
                      </a:pPr>
                      <a:r>
                        <a:rPr lang="zh-CN" sz="2000">
                          <a:highlight>
                            <a:srgbClr val="FFFF00"/>
                          </a:highlight>
                          <a:latin typeface="Times New Roman" panose="02020603050405020304"/>
                          <a:ea typeface="方正楷体_GB2312" panose="02000000000000000000" charset="-122"/>
                        </a:rPr>
                        <a:t>比赛前紧张</a:t>
                      </a:r>
                      <a:r>
                        <a:rPr lang="en-US" altLang="zh-CN" sz="2000">
                          <a:latin typeface="Times New Roman" panose="02020603050405020304"/>
                          <a:ea typeface="Times New Roman" panose="02020603050405020304"/>
                        </a:rPr>
                        <a:t>A feeling of panic </a:t>
                      </a:r>
                      <a:r>
                        <a:rPr lang="en-US" altLang="zh-CN" sz="2000" b="1">
                          <a:solidFill>
                            <a:srgbClr val="0000FF"/>
                          </a:solidFill>
                          <a:latin typeface="Times New Roman" panose="02020603050405020304"/>
                          <a:ea typeface="Times New Roman" panose="02020603050405020304"/>
                        </a:rPr>
                        <a:t>seized</a:t>
                      </a:r>
                      <a:r>
                        <a:rPr lang="en-US" altLang="zh-CN" sz="2000">
                          <a:latin typeface="Times New Roman" panose="02020603050405020304"/>
                          <a:ea typeface="Times New Roman" panose="02020603050405020304"/>
                        </a:rPr>
                        <a:t> him. </a:t>
                      </a:r>
                      <a:r>
                        <a:rPr lang="zh-CN" sz="2000">
                          <a:latin typeface="Times New Roman" panose="02020603050405020304"/>
                          <a:ea typeface="方正楷体简体" panose="02000000000000000000" charset="-122"/>
                        </a:rPr>
                        <a:t>她惊慌失措。</a:t>
                      </a:r>
                      <a:endParaRPr lang="zh-CN" sz="2000">
                        <a:latin typeface="Times New Roman" panose="02020603050405020304"/>
                        <a:ea typeface="方正楷体简体" panose="02000000000000000000" charset="-122"/>
                      </a:endParaRPr>
                    </a:p>
                    <a:p>
                      <a:pPr marL="0" indent="666750" algn="just">
                        <a:lnSpc>
                          <a:spcPct val="100000"/>
                        </a:lnSpc>
                        <a:spcBef>
                          <a:spcPct val="0"/>
                        </a:spcBef>
                        <a:spcAft>
                          <a:spcPct val="0"/>
                        </a:spcAft>
                      </a:pPr>
                      <a:r>
                        <a:rPr lang="en-US" altLang="zh-CN" sz="2000">
                          <a:latin typeface="Times New Roman" panose="02020603050405020304"/>
                          <a:ea typeface="Times New Roman" panose="02020603050405020304"/>
                        </a:rPr>
                        <a:t>Anxiety </a:t>
                      </a:r>
                      <a:r>
                        <a:rPr lang="en-US" altLang="zh-CN" sz="2000" b="1">
                          <a:solidFill>
                            <a:srgbClr val="0000FF"/>
                          </a:solidFill>
                          <a:latin typeface="Times New Roman" panose="02020603050405020304"/>
                          <a:ea typeface="Times New Roman" panose="02020603050405020304"/>
                        </a:rPr>
                        <a:t>tore</a:t>
                      </a:r>
                      <a:r>
                        <a:rPr lang="en-US" altLang="zh-CN" sz="2000">
                          <a:latin typeface="Times New Roman" panose="02020603050405020304"/>
                          <a:ea typeface="Times New Roman" panose="02020603050405020304"/>
                        </a:rPr>
                        <a:t> him into pieces. </a:t>
                      </a:r>
                      <a:r>
                        <a:rPr lang="zh-CN" sz="2000">
                          <a:latin typeface="Times New Roman" panose="02020603050405020304"/>
                          <a:ea typeface="方正楷体简体" panose="02000000000000000000" charset="-122"/>
                        </a:rPr>
                        <a:t>焦虑不安</a:t>
                      </a:r>
                      <a:r>
                        <a:rPr lang="zh-CN" sz="2000">
                          <a:latin typeface="Times New Roman" panose="02020603050405020304"/>
                          <a:ea typeface="宋体" panose="02010600030101010101" pitchFamily="2" charset="-122"/>
                        </a:rPr>
                        <a:t>。</a:t>
                      </a:r>
                      <a:endParaRPr lang="zh-CN" sz="2000">
                        <a:latin typeface="Times New Roman" panose="02020603050405020304"/>
                        <a:ea typeface="宋体" panose="02010600030101010101" pitchFamily="2" charset="-122"/>
                      </a:endParaRPr>
                    </a:p>
                    <a:p>
                      <a:pPr algn="l">
                        <a:lnSpc>
                          <a:spcPct val="100000"/>
                        </a:lnSpc>
                        <a:spcBef>
                          <a:spcPct val="0"/>
                        </a:spcBef>
                        <a:spcAft>
                          <a:spcPct val="0"/>
                        </a:spcAft>
                      </a:pPr>
                      <a:r>
                        <a:rPr lang="zh-CN" sz="2000">
                          <a:highlight>
                            <a:srgbClr val="FFFF00"/>
                          </a:highlight>
                          <a:latin typeface="Times New Roman" panose="02020603050405020304"/>
                          <a:ea typeface="方正楷体_GB2312" panose="02000000000000000000" charset="-122"/>
                        </a:rPr>
                        <a:t>比赛中动力与坚持</a:t>
                      </a:r>
                      <a:r>
                        <a:rPr lang="en-US" altLang="zh-CN" sz="2000">
                          <a:latin typeface="Times New Roman" panose="02020603050405020304"/>
                          <a:ea typeface="Times New Roman" panose="02020603050405020304"/>
                        </a:rPr>
                        <a:t>His parents were </a:t>
                      </a:r>
                      <a:r>
                        <a:rPr lang="en-US" altLang="zh-CN" sz="2000" b="1">
                          <a:solidFill>
                            <a:srgbClr val="0000FF"/>
                          </a:solidFill>
                          <a:latin typeface="Times New Roman" panose="02020603050405020304"/>
                          <a:ea typeface="Times New Roman" panose="02020603050405020304"/>
                        </a:rPr>
                        <a:t>screaming at their top voice</a:t>
                      </a:r>
                      <a:r>
                        <a:rPr lang="en-US" altLang="zh-CN" sz="2000">
                          <a:latin typeface="Times New Roman" panose="02020603050405020304"/>
                          <a:ea typeface="Times New Roman" panose="02020603050405020304"/>
                        </a:rPr>
                        <a:t>, which gave Mike </a:t>
                      </a:r>
                      <a:r>
                        <a:rPr lang="en-US" altLang="zh-CN" sz="2000" b="1">
                          <a:solidFill>
                            <a:srgbClr val="0000FF"/>
                          </a:solidFill>
                          <a:latin typeface="Times New Roman" panose="02020603050405020304"/>
                          <a:ea typeface="Times New Roman" panose="02020603050405020304"/>
                        </a:rPr>
                        <a:t>an extra burst of energy</a:t>
                      </a:r>
                      <a:r>
                        <a:rPr lang="en-US" altLang="zh-CN" sz="2000">
                          <a:latin typeface="Times New Roman" panose="02020603050405020304"/>
                          <a:ea typeface="Times New Roman" panose="02020603050405020304"/>
                        </a:rPr>
                        <a:t>. </a:t>
                      </a:r>
                      <a:r>
                        <a:rPr lang="zh-CN" sz="2000">
                          <a:latin typeface="Times New Roman" panose="02020603050405020304"/>
                          <a:ea typeface="方正楷体简体" panose="02000000000000000000" charset="-122"/>
                        </a:rPr>
                        <a:t>迸发出额外的能量</a:t>
                      </a:r>
                      <a:endParaRPr lang="zh-CN" sz="2000">
                        <a:latin typeface="Times New Roman" panose="02020603050405020304"/>
                        <a:ea typeface="方正楷体简体" panose="02000000000000000000" charset="-122"/>
                      </a:endParaRPr>
                    </a:p>
                    <a:p>
                      <a:pPr algn="just">
                        <a:lnSpc>
                          <a:spcPct val="100000"/>
                        </a:lnSpc>
                        <a:spcBef>
                          <a:spcPct val="0"/>
                        </a:spcBef>
                        <a:spcAft>
                          <a:spcPct val="0"/>
                        </a:spcAft>
                      </a:pPr>
                      <a:r>
                        <a:rPr lang="en-US" altLang="zh-CN" sz="2000">
                          <a:latin typeface="Times New Roman" panose="02020603050405020304"/>
                          <a:ea typeface="Times New Roman" panose="02020603050405020304"/>
                        </a:rPr>
                        <a:t>Mike </a:t>
                      </a:r>
                      <a:r>
                        <a:rPr lang="en-US" altLang="zh-CN" sz="2000" b="1">
                          <a:solidFill>
                            <a:srgbClr val="0000FF"/>
                          </a:solidFill>
                          <a:latin typeface="Times New Roman" panose="02020603050405020304"/>
                          <a:ea typeface="Times New Roman" panose="02020603050405020304"/>
                        </a:rPr>
                        <a:t>gritted his teeth</a:t>
                      </a:r>
                      <a:r>
                        <a:rPr lang="en-US" altLang="zh-CN" sz="2000">
                          <a:latin typeface="Times New Roman" panose="02020603050405020304"/>
                          <a:ea typeface="Times New Roman" panose="02020603050405020304"/>
                        </a:rPr>
                        <a:t> and pushed on.</a:t>
                      </a:r>
                      <a:r>
                        <a:rPr lang="zh-CN" sz="2000">
                          <a:latin typeface="Times New Roman" panose="02020603050405020304"/>
                          <a:ea typeface="方正楷体简体" panose="02000000000000000000" charset="-122"/>
                        </a:rPr>
                        <a:t>咬紧牙关</a:t>
                      </a:r>
                      <a:endParaRPr lang="zh-CN" sz="2000">
                        <a:latin typeface="Times New Roman" panose="02020603050405020304"/>
                        <a:ea typeface="方正楷体简体" panose="02000000000000000000" charset="-122"/>
                      </a:endParaRPr>
                    </a:p>
                    <a:p>
                      <a:pPr algn="l">
                        <a:lnSpc>
                          <a:spcPct val="100000"/>
                        </a:lnSpc>
                        <a:spcBef>
                          <a:spcPct val="0"/>
                        </a:spcBef>
                        <a:spcAft>
                          <a:spcPct val="0"/>
                        </a:spcAft>
                      </a:pPr>
                      <a:r>
                        <a:rPr lang="zh-CN" sz="2000">
                          <a:highlight>
                            <a:srgbClr val="FFFF00"/>
                          </a:highlight>
                          <a:latin typeface="Times New Roman" panose="02020603050405020304"/>
                          <a:ea typeface="方正楷体_GB2312" panose="02000000000000000000" charset="-122"/>
                        </a:rPr>
                        <a:t>比赛后群众反应</a:t>
                      </a:r>
                      <a:r>
                        <a:rPr lang="en-US" altLang="zh-CN" sz="2000">
                          <a:latin typeface="Times New Roman" panose="02020603050405020304"/>
                          <a:ea typeface="Times New Roman" panose="02020603050405020304"/>
                        </a:rPr>
                        <a:t>The audience </a:t>
                      </a:r>
                      <a:r>
                        <a:rPr lang="en-US" altLang="zh-CN" sz="2000" b="1">
                          <a:solidFill>
                            <a:srgbClr val="0000FF"/>
                          </a:solidFill>
                          <a:latin typeface="Times New Roman" panose="02020603050405020304"/>
                          <a:ea typeface="Times New Roman" panose="02020603050405020304"/>
                        </a:rPr>
                        <a:t>burst into thunderous/deafening applause</a:t>
                      </a:r>
                      <a:r>
                        <a:rPr lang="en-US" altLang="zh-CN" sz="2000">
                          <a:latin typeface="Times New Roman" panose="02020603050405020304"/>
                          <a:ea typeface="Times New Roman" panose="02020603050405020304"/>
                        </a:rPr>
                        <a:t>.</a:t>
                      </a:r>
                      <a:r>
                        <a:rPr lang="zh-CN" sz="2000">
                          <a:latin typeface="Times New Roman" panose="02020603050405020304"/>
                          <a:ea typeface="方正楷体简体" panose="02000000000000000000" charset="-122"/>
                        </a:rPr>
                        <a:t>爆发出掌声</a:t>
                      </a:r>
                      <a:endParaRPr lang="zh-CN" sz="2000">
                        <a:latin typeface="Times New Roman" panose="02020603050405020304"/>
                        <a:ea typeface="方正楷体简体" panose="02000000000000000000" charset="-122"/>
                      </a:endParaRPr>
                    </a:p>
                    <a:p>
                      <a:pPr marL="0" indent="0" algn="just">
                        <a:lnSpc>
                          <a:spcPct val="100000"/>
                        </a:lnSpc>
                        <a:spcBef>
                          <a:spcPct val="0"/>
                        </a:spcBef>
                        <a:spcAft>
                          <a:spcPct val="0"/>
                        </a:spcAft>
                      </a:pPr>
                      <a:r>
                        <a:rPr lang="en-US" altLang="zh-CN" sz="2000">
                          <a:latin typeface="Times New Roman" panose="02020603050405020304"/>
                          <a:ea typeface="Times New Roman" panose="02020603050405020304"/>
                        </a:rPr>
                        <a:t>/His teammates gathered around him, offering their congratulations to him, </a:t>
                      </a:r>
                      <a:r>
                        <a:rPr lang="en-US" altLang="zh-CN" sz="2000" b="1">
                          <a:solidFill>
                            <a:srgbClr val="0000FF"/>
                          </a:solidFill>
                          <a:latin typeface="Times New Roman" panose="02020603050405020304"/>
                          <a:ea typeface="Times New Roman" panose="02020603050405020304"/>
                        </a:rPr>
                        <a:t>throwing him in midair</a:t>
                      </a:r>
                      <a:r>
                        <a:rPr lang="en-US" altLang="zh-CN" sz="2000">
                          <a:latin typeface="Times New Roman" panose="02020603050405020304"/>
                          <a:ea typeface="Times New Roman" panose="02020603050405020304"/>
                        </a:rPr>
                        <a:t>. </a:t>
                      </a:r>
                      <a:r>
                        <a:rPr lang="zh-CN" sz="2000">
                          <a:latin typeface="Times New Roman" panose="02020603050405020304"/>
                          <a:ea typeface="方正楷体简体" panose="02000000000000000000" charset="-122"/>
                        </a:rPr>
                        <a:t>抛至半空</a:t>
                      </a:r>
                      <a:endParaRPr lang="zh-CN" sz="2000">
                        <a:latin typeface="Times New Roman" panose="02020603050405020304"/>
                        <a:ea typeface="方正楷体简体" panose="02000000000000000000" charset="-122"/>
                      </a:endParaRPr>
                    </a:p>
                    <a:p>
                      <a:pPr marL="0" indent="0" algn="just">
                        <a:lnSpc>
                          <a:spcPct val="100000"/>
                        </a:lnSpc>
                        <a:spcBef>
                          <a:spcPct val="0"/>
                        </a:spcBef>
                        <a:spcAft>
                          <a:spcPct val="0"/>
                        </a:spcAft>
                      </a:pPr>
                      <a:r>
                        <a:rPr lang="zh-CN" sz="2000">
                          <a:highlight>
                            <a:srgbClr val="FFFF00"/>
                          </a:highlight>
                          <a:latin typeface="Times New Roman" panose="02020603050405020304"/>
                          <a:ea typeface="方正楷体_GB2312" panose="02000000000000000000" charset="-122"/>
                        </a:rPr>
                        <a:t>结尾感悟</a:t>
                      </a:r>
                      <a:endParaRPr lang="zh-CN" sz="2000">
                        <a:highlight>
                          <a:srgbClr val="FFFF00"/>
                        </a:highlight>
                        <a:latin typeface="Times New Roman" panose="02020603050405020304"/>
                        <a:ea typeface="方正楷体_GB2312" panose="02000000000000000000" charset="-122"/>
                      </a:endParaRPr>
                    </a:p>
                    <a:p>
                      <a:pPr marL="0" indent="0" algn="just">
                        <a:lnSpc>
                          <a:spcPct val="100000"/>
                        </a:lnSpc>
                        <a:spcBef>
                          <a:spcPct val="0"/>
                        </a:spcBef>
                        <a:spcAft>
                          <a:spcPct val="0"/>
                        </a:spcAft>
                        <a:buFont typeface="Times New Roman" panose="02020603050405020304"/>
                        <a:buAutoNum type="arabicPeriod"/>
                      </a:pPr>
                      <a:r>
                        <a:rPr lang="zh-CN" sz="2000">
                          <a:highlight>
                            <a:srgbClr val="FFFF00"/>
                          </a:highlight>
                          <a:latin typeface="Times New Roman" panose="02020603050405020304"/>
                          <a:ea typeface="方正楷体简体" panose="02000000000000000000" charset="-122"/>
                        </a:rPr>
                        <a:t>比赛精神与态度：自律是王道！</a:t>
                      </a:r>
                      <a:endParaRPr lang="zh-CN" sz="2000">
                        <a:highlight>
                          <a:srgbClr val="FFFF00"/>
                        </a:highlight>
                        <a:latin typeface="Times New Roman" panose="02020603050405020304"/>
                        <a:ea typeface="方正楷体简体" panose="02000000000000000000" charset="-122"/>
                      </a:endParaRPr>
                    </a:p>
                    <a:p>
                      <a:pPr marL="0" indent="0" algn="just">
                        <a:lnSpc>
                          <a:spcPct val="100000"/>
                        </a:lnSpc>
                        <a:spcBef>
                          <a:spcPct val="0"/>
                        </a:spcBef>
                        <a:spcAft>
                          <a:spcPct val="0"/>
                        </a:spcAft>
                      </a:pPr>
                      <a:r>
                        <a:rPr lang="zh-CN" sz="2000">
                          <a:latin typeface="Times New Roman" panose="02020603050405020304"/>
                          <a:ea typeface="方正楷体简体" panose="02000000000000000000" charset="-122"/>
                        </a:rPr>
                        <a:t>回想起来，迈克清楚地意识到，冰淇淋从来都不是，将来也不会是他的幸运符，他的获胜意志才是！</a:t>
                      </a:r>
                      <a:r>
                        <a:rPr lang="en-US" altLang="zh-CN" sz="2000">
                          <a:latin typeface="Times New Roman" panose="02020603050405020304"/>
                          <a:ea typeface="Times New Roman" panose="02020603050405020304"/>
                        </a:rPr>
                        <a:t>Reflecting, Mike was well aware that ice cream was never, and would never be, his lucky charm, his will to win was, instead!</a:t>
                      </a:r>
                      <a:endParaRPr lang="en-US" altLang="zh-CN" sz="2000">
                        <a:latin typeface="Times New Roman" panose="02020603050405020304"/>
                        <a:ea typeface="Times New Roman" panose="02020603050405020304"/>
                      </a:endParaRPr>
                    </a:p>
                    <a:p>
                      <a:pPr marL="0" indent="0" algn="just">
                        <a:lnSpc>
                          <a:spcPct val="100000"/>
                        </a:lnSpc>
                        <a:spcBef>
                          <a:spcPct val="0"/>
                        </a:spcBef>
                        <a:spcAft>
                          <a:spcPct val="0"/>
                        </a:spcAft>
                        <a:buFont typeface="Times New Roman" panose="02020603050405020304"/>
                        <a:buAutoNum type="arabicPeriod"/>
                      </a:pPr>
                      <a:r>
                        <a:rPr lang="zh-CN" sz="2000">
                          <a:highlight>
                            <a:srgbClr val="FFFF00"/>
                          </a:highlight>
                          <a:latin typeface="Times New Roman" panose="02020603050405020304"/>
                          <a:ea typeface="方正楷体简体" panose="02000000000000000000" charset="-122"/>
                        </a:rPr>
                        <a:t>比赛态度：虽败犹荣</a:t>
                      </a:r>
                      <a:endParaRPr lang="zh-CN" sz="2000">
                        <a:highlight>
                          <a:srgbClr val="FFFF00"/>
                        </a:highlight>
                        <a:latin typeface="Times New Roman" panose="02020603050405020304"/>
                        <a:ea typeface="方正楷体简体" panose="02000000000000000000" charset="-122"/>
                      </a:endParaRPr>
                    </a:p>
                    <a:p>
                      <a:pPr marL="0" indent="0" algn="just">
                        <a:lnSpc>
                          <a:spcPct val="100000"/>
                        </a:lnSpc>
                        <a:spcBef>
                          <a:spcPct val="0"/>
                        </a:spcBef>
                        <a:spcAft>
                          <a:spcPct val="0"/>
                        </a:spcAft>
                      </a:pPr>
                      <a:r>
                        <a:rPr lang="en-US" altLang="zh-CN" sz="2000">
                          <a:latin typeface="Times New Roman" panose="02020603050405020304"/>
                          <a:ea typeface="宋体" panose="02010600030101010101" pitchFamily="2" charset="-122"/>
                        </a:rPr>
                        <a:t>As dad carried me around, I felt a different kind of victory, one that came from knowing I had given it my best though I didn’t win. </a:t>
                      </a:r>
                      <a:endParaRPr lang="en-US" altLang="zh-CN" sz="2000">
                        <a:highlight>
                          <a:srgbClr val="FFFF00"/>
                        </a:highlight>
                        <a:latin typeface="Times New Roman" panose="020206030504050203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bl>
          </a:graphicData>
        </a:graphic>
      </p:graphicFrame>
      <p:pic>
        <p:nvPicPr>
          <p:cNvPr id="5124" name="图片 6" descr="logo横版 png"/>
          <p:cNvPicPr>
            <a:picLocks noChangeAspect="1"/>
          </p:cNvPicPr>
          <p:nvPr userDrawn="1"/>
        </p:nvPicPr>
        <p:blipFill>
          <a:blip r:embed="rId1"/>
          <a:stretch>
            <a:fillRect/>
          </a:stretch>
        </p:blipFill>
        <p:spPr>
          <a:xfrm>
            <a:off x="11477625" y="82550"/>
            <a:ext cx="608013" cy="642938"/>
          </a:xfrm>
          <a:prstGeom prst="rect">
            <a:avLst/>
          </a:prstGeom>
          <a:noFill/>
          <a:ln w="9525">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35" y="0"/>
            <a:ext cx="12192635" cy="6858635"/>
          </a:xfrm>
          <a:prstGeom prst="rect">
            <a:avLst/>
          </a:prstGeom>
          <a:solidFill>
            <a:srgbClr val="5C64F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nvSpPr>
        <p:spPr>
          <a:xfrm>
            <a:off x="231775" y="230505"/>
            <a:ext cx="11755120" cy="6433820"/>
          </a:xfrm>
          <a:prstGeom prst="roundRect">
            <a:avLst>
              <a:gd name="adj" fmla="val 1001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aphicFrame>
        <p:nvGraphicFramePr>
          <p:cNvPr id="4" name="表格 3"/>
          <p:cNvGraphicFramePr/>
          <p:nvPr/>
        </p:nvGraphicFramePr>
        <p:xfrm>
          <a:off x="444500" y="353695"/>
          <a:ext cx="11301730" cy="6096000"/>
        </p:xfrm>
        <a:graphic>
          <a:graphicData uri="http://schemas.openxmlformats.org/drawingml/2006/table">
            <a:tbl>
              <a:tblPr/>
              <a:tblGrid>
                <a:gridCol w="1118235"/>
                <a:gridCol w="1497965"/>
                <a:gridCol w="8685530"/>
              </a:tblGrid>
              <a:tr h="548640">
                <a:tc>
                  <a:txBody>
                    <a:bodyPr/>
                    <a:p>
                      <a:pPr marL="0" indent="0" algn="just">
                        <a:lnSpc>
                          <a:spcPct val="100000"/>
                        </a:lnSpc>
                        <a:spcBef>
                          <a:spcPct val="0"/>
                        </a:spcBef>
                        <a:spcAft>
                          <a:spcPct val="0"/>
                        </a:spcAft>
                      </a:pPr>
                      <a:endParaRPr lang="zh-CN" sz="1800">
                        <a:latin typeface="Times New Roman" panose="02020603050405020304"/>
                        <a:ea typeface="方正楷体_GB2312" panose="02000000000000000000" charset="-122"/>
                      </a:endParaRPr>
                    </a:p>
                    <a:p>
                      <a:pPr marL="0" indent="0" algn="just">
                        <a:lnSpc>
                          <a:spcPct val="100000"/>
                        </a:lnSpc>
                        <a:spcBef>
                          <a:spcPct val="0"/>
                        </a:spcBef>
                        <a:spcAft>
                          <a:spcPct val="0"/>
                        </a:spcAft>
                      </a:pPr>
                      <a:r>
                        <a:rPr lang="zh-CN" sz="1800">
                          <a:latin typeface="Times New Roman" panose="02020603050405020304"/>
                          <a:ea typeface="方正楷体_GB2312" panose="02000000000000000000" charset="-122"/>
                        </a:rPr>
                        <a:t>话题分类</a:t>
                      </a:r>
                      <a:endParaRPr lang="zh-CN" sz="1800">
                        <a:latin typeface="Times New Roman" panose="02020603050405020304"/>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6">
                        <a:lumMod val="20000"/>
                        <a:lumOff val="80000"/>
                      </a:schemeClr>
                    </a:solidFill>
                  </a:tcPr>
                </a:tc>
                <a:tc>
                  <a:txBody>
                    <a:bodyPr/>
                    <a:p>
                      <a:pPr marL="0" indent="133350" algn="just">
                        <a:lnSpc>
                          <a:spcPct val="100000"/>
                        </a:lnSpc>
                        <a:spcBef>
                          <a:spcPct val="0"/>
                        </a:spcBef>
                        <a:spcAft>
                          <a:spcPct val="0"/>
                        </a:spcAft>
                      </a:pPr>
                      <a:endParaRPr lang="zh-CN" sz="1800">
                        <a:latin typeface="Times New Roman" panose="02020603050405020304"/>
                        <a:ea typeface="方正楷体_GB2312" panose="02000000000000000000" charset="-122"/>
                      </a:endParaRPr>
                    </a:p>
                    <a:p>
                      <a:pPr marL="0" indent="133350" algn="just">
                        <a:lnSpc>
                          <a:spcPct val="100000"/>
                        </a:lnSpc>
                        <a:spcBef>
                          <a:spcPct val="0"/>
                        </a:spcBef>
                        <a:spcAft>
                          <a:spcPct val="0"/>
                        </a:spcAft>
                      </a:pPr>
                      <a:r>
                        <a:rPr lang="zh-CN" sz="1800">
                          <a:latin typeface="Times New Roman" panose="02020603050405020304"/>
                          <a:ea typeface="方正楷体_GB2312" panose="02000000000000000000" charset="-122"/>
                        </a:rPr>
                        <a:t>续写主题</a:t>
                      </a:r>
                      <a:endParaRPr lang="zh-CN" sz="1800">
                        <a:latin typeface="Times New Roman" panose="02020603050405020304"/>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6">
                        <a:lumMod val="20000"/>
                        <a:lumOff val="80000"/>
                      </a:schemeClr>
                    </a:solidFill>
                  </a:tcPr>
                </a:tc>
                <a:tc>
                  <a:txBody>
                    <a:bodyPr/>
                    <a:p>
                      <a:pPr marL="0" indent="1200150" algn="just">
                        <a:lnSpc>
                          <a:spcPct val="100000"/>
                        </a:lnSpc>
                        <a:spcBef>
                          <a:spcPct val="0"/>
                        </a:spcBef>
                        <a:spcAft>
                          <a:spcPct val="0"/>
                        </a:spcAft>
                      </a:pPr>
                      <a:endParaRPr lang="zh-CN" sz="1800">
                        <a:latin typeface="Times New Roman" panose="02020603050405020304"/>
                        <a:ea typeface="方正楷体_GB2312" panose="02000000000000000000" charset="-122"/>
                      </a:endParaRPr>
                    </a:p>
                    <a:p>
                      <a:pPr marL="0" indent="1200150" algn="just">
                        <a:lnSpc>
                          <a:spcPct val="100000"/>
                        </a:lnSpc>
                        <a:spcBef>
                          <a:spcPct val="0"/>
                        </a:spcBef>
                        <a:spcAft>
                          <a:spcPct val="0"/>
                        </a:spcAft>
                      </a:pPr>
                      <a:r>
                        <a:rPr lang="zh-CN" sz="1800">
                          <a:latin typeface="Times New Roman" panose="02020603050405020304"/>
                          <a:ea typeface="方正楷体_GB2312" panose="02000000000000000000" charset="-122"/>
                        </a:rPr>
                        <a:t>语料</a:t>
                      </a:r>
                      <a:endParaRPr lang="zh-CN" sz="1800">
                        <a:latin typeface="Times New Roman" panose="02020603050405020304"/>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6">
                        <a:lumMod val="20000"/>
                        <a:lumOff val="80000"/>
                      </a:schemeClr>
                    </a:solidFill>
                  </a:tcPr>
                </a:tc>
              </a:tr>
              <a:tr h="5486400">
                <a:tc>
                  <a:txBody>
                    <a:bodyPr/>
                    <a:p>
                      <a:pPr marL="0" indent="0" algn="just">
                        <a:lnSpc>
                          <a:spcPct val="100000"/>
                        </a:lnSpc>
                        <a:spcBef>
                          <a:spcPct val="0"/>
                        </a:spcBef>
                        <a:spcAft>
                          <a:spcPct val="0"/>
                        </a:spcAft>
                      </a:pPr>
                      <a:r>
                        <a:rPr lang="en-US" altLang="zh-CN" sz="1400">
                          <a:latin typeface="Times New Roman" panose="02020603050405020304"/>
                          <a:ea typeface="Times New Roman" panose="02020603050405020304"/>
                        </a:rPr>
                        <a:t>10.</a:t>
                      </a:r>
                      <a:r>
                        <a:rPr lang="zh-CN" sz="1400">
                          <a:latin typeface="Times New Roman" panose="02020603050405020304"/>
                          <a:ea typeface="方正楷体_GB2312" panose="02000000000000000000" charset="-122"/>
                        </a:rPr>
                        <a:t>自然探索类</a:t>
                      </a:r>
                      <a:endParaRPr lang="zh-CN" sz="1400">
                        <a:latin typeface="Times New Roman" panose="02020603050405020304"/>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E3F2D9"/>
                    </a:solidFill>
                  </a:tcPr>
                </a:tc>
                <a:tc>
                  <a:txBody>
                    <a:bodyPr/>
                    <a:p>
                      <a:pPr marL="0" indent="0" algn="just">
                        <a:lnSpc>
                          <a:spcPct val="100000"/>
                        </a:lnSpc>
                        <a:spcBef>
                          <a:spcPct val="0"/>
                        </a:spcBef>
                        <a:spcAft>
                          <a:spcPct val="0"/>
                        </a:spcAft>
                      </a:pPr>
                      <a:r>
                        <a:rPr lang="en-US" altLang="zh-CN" sz="1400">
                          <a:latin typeface="Wingdings" panose="05000000000000000000"/>
                          <a:ea typeface="方正楷体_GB2312" panose="02000000000000000000" charset="-122"/>
                        </a:rPr>
                        <a:t>Ø</a:t>
                      </a:r>
                      <a:r>
                        <a:rPr lang="zh-CN" sz="1400">
                          <a:latin typeface="Times New Roman" panose="02020603050405020304"/>
                          <a:ea typeface="方正楷体_GB2312" panose="02000000000000000000" charset="-122"/>
                        </a:rPr>
                        <a:t>尊重自然</a:t>
                      </a:r>
                      <a:endParaRPr lang="zh-CN" sz="1400">
                        <a:latin typeface="Times New Roman" panose="02020603050405020304"/>
                        <a:ea typeface="方正楷体_GB2312" panose="02000000000000000000" charset="-122"/>
                      </a:endParaRPr>
                    </a:p>
                    <a:p>
                      <a:pPr marL="0" indent="0" algn="just">
                        <a:lnSpc>
                          <a:spcPct val="100000"/>
                        </a:lnSpc>
                        <a:spcBef>
                          <a:spcPct val="0"/>
                        </a:spcBef>
                        <a:spcAft>
                          <a:spcPct val="0"/>
                        </a:spcAft>
                      </a:pPr>
                      <a:r>
                        <a:rPr lang="en-US" altLang="zh-CN" sz="1400">
                          <a:latin typeface="Wingdings" panose="05000000000000000000"/>
                          <a:ea typeface="方正楷体_GB2312" panose="02000000000000000000" charset="-122"/>
                        </a:rPr>
                        <a:t>Ø</a:t>
                      </a:r>
                      <a:r>
                        <a:rPr lang="zh-CN" sz="1400">
                          <a:latin typeface="Times New Roman" panose="02020603050405020304"/>
                          <a:ea typeface="方正楷体_GB2312" panose="02000000000000000000" charset="-122"/>
                        </a:rPr>
                        <a:t>必备求生技能很重要</a:t>
                      </a:r>
                      <a:endParaRPr lang="zh-CN" sz="1400">
                        <a:latin typeface="Times New Roman" panose="02020603050405020304"/>
                        <a:ea typeface="方正楷体_GB2312" panose="02000000000000000000" charset="-122"/>
                      </a:endParaRPr>
                    </a:p>
                    <a:p>
                      <a:pPr marL="0" indent="0" algn="just">
                        <a:lnSpc>
                          <a:spcPct val="100000"/>
                        </a:lnSpc>
                        <a:spcBef>
                          <a:spcPct val="0"/>
                        </a:spcBef>
                        <a:spcAft>
                          <a:spcPct val="0"/>
                        </a:spcAft>
                      </a:pPr>
                      <a:r>
                        <a:rPr lang="en-US" altLang="zh-CN" sz="1400">
                          <a:latin typeface="Wingdings" panose="05000000000000000000"/>
                          <a:ea typeface="方正楷体_GB2312" panose="02000000000000000000" charset="-122"/>
                        </a:rPr>
                        <a:t>Ø</a:t>
                      </a:r>
                      <a:r>
                        <a:rPr lang="zh-CN" sz="1400">
                          <a:latin typeface="Times New Roman" panose="02020603050405020304"/>
                          <a:ea typeface="方正楷体_GB2312" panose="02000000000000000000" charset="-122"/>
                        </a:rPr>
                        <a:t>救人勇气与美德</a:t>
                      </a:r>
                      <a:endParaRPr lang="zh-CN" sz="1400">
                        <a:latin typeface="Times New Roman" panose="02020603050405020304"/>
                        <a:ea typeface="方正楷体_GB2312" panose="02000000000000000000" charset="-122"/>
                      </a:endParaRPr>
                    </a:p>
                    <a:p>
                      <a:pPr marL="266700" indent="-266700" algn="just">
                        <a:lnSpc>
                          <a:spcPct val="100000"/>
                        </a:lnSpc>
                        <a:spcBef>
                          <a:spcPct val="0"/>
                        </a:spcBef>
                        <a:spcAft>
                          <a:spcPct val="0"/>
                        </a:spcAft>
                      </a:pPr>
                      <a:r>
                        <a:rPr lang="en-US" altLang="zh-CN" sz="1400">
                          <a:latin typeface="Times New Roman" panose="02020603050405020304"/>
                          <a:ea typeface="方正楷体_GB2312" panose="02000000000000000000" charset="-122"/>
                        </a:rPr>
                        <a:t> </a:t>
                      </a:r>
                      <a:endParaRPr lang="en-US" altLang="zh-CN" sz="1400">
                        <a:latin typeface="Times New Roman" panose="02020603050405020304"/>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lnSpc>
                          <a:spcPct val="100000"/>
                        </a:lnSpc>
                        <a:spcBef>
                          <a:spcPct val="0"/>
                        </a:spcBef>
                        <a:spcAft>
                          <a:spcPct val="0"/>
                        </a:spcAft>
                      </a:pPr>
                      <a:r>
                        <a:rPr lang="zh-CN" sz="1400">
                          <a:highlight>
                            <a:srgbClr val="FFFF00"/>
                          </a:highlight>
                          <a:latin typeface="Times New Roman" panose="02020603050405020304"/>
                          <a:ea typeface="方正楷体_GB2312" panose="02000000000000000000" charset="-122"/>
                        </a:rPr>
                        <a:t>自救</a:t>
                      </a:r>
                      <a:endParaRPr lang="zh-CN" sz="1400">
                        <a:highlight>
                          <a:srgbClr val="FFFF00"/>
                        </a:highlight>
                        <a:latin typeface="Times New Roman" panose="02020603050405020304"/>
                        <a:ea typeface="方正楷体_GB2312" panose="02000000000000000000" charset="-122"/>
                      </a:endParaRPr>
                    </a:p>
                    <a:p>
                      <a:pPr marL="0" indent="0" algn="just">
                        <a:lnSpc>
                          <a:spcPct val="100000"/>
                        </a:lnSpc>
                        <a:spcBef>
                          <a:spcPct val="0"/>
                        </a:spcBef>
                        <a:spcAft>
                          <a:spcPct val="0"/>
                        </a:spcAft>
                      </a:pPr>
                      <a:r>
                        <a:rPr lang="en-US" altLang="zh-CN" sz="1400">
                          <a:solidFill>
                            <a:srgbClr val="000000"/>
                          </a:solidFill>
                          <a:latin typeface="Times New Roman" panose="02020603050405020304"/>
                          <a:ea typeface="Times New Roman" panose="02020603050405020304"/>
                        </a:rPr>
                        <a:t>Tom felt</a:t>
                      </a:r>
                      <a:r>
                        <a:rPr lang="en-US" altLang="zh-CN" sz="1400" b="1" u="sng">
                          <a:solidFill>
                            <a:srgbClr val="FF0000"/>
                          </a:solidFill>
                          <a:latin typeface="Times New Roman" panose="02020603050405020304"/>
                          <a:ea typeface="Times New Roman" panose="02020603050405020304"/>
                        </a:rPr>
                        <a:t> a surge of fear </a:t>
                      </a:r>
                      <a:r>
                        <a:rPr lang="en-US" altLang="zh-CN" sz="1400">
                          <a:solidFill>
                            <a:srgbClr val="000000"/>
                          </a:solidFill>
                          <a:latin typeface="Times New Roman" panose="02020603050405020304"/>
                          <a:ea typeface="Times New Roman" panose="02020603050405020304"/>
                        </a:rPr>
                        <a:t>welling up; he tried to call for help at the top of his voice, but his cries were drowned out by the deafening thunder crashing </a:t>
                      </a:r>
                      <a:r>
                        <a:rPr lang="en-US" altLang="zh-CN" sz="1400" b="1" u="sng">
                          <a:solidFill>
                            <a:srgbClr val="FF0000"/>
                          </a:solidFill>
                          <a:latin typeface="Times New Roman" panose="02020603050405020304"/>
                          <a:ea typeface="Times New Roman" panose="02020603050405020304"/>
                        </a:rPr>
                        <a:t>overhead</a:t>
                      </a:r>
                      <a:r>
                        <a:rPr lang="en-US" altLang="zh-CN" sz="1400">
                          <a:solidFill>
                            <a:srgbClr val="000000"/>
                          </a:solidFill>
                          <a:latin typeface="Times New Roman" panose="02020603050405020304"/>
                          <a:ea typeface="Times New Roman" panose="02020603050405020304"/>
                        </a:rPr>
                        <a:t>. With no other choice, he struggled toward it, </a:t>
                      </a:r>
                      <a:r>
                        <a:rPr lang="en-US" altLang="zh-CN" sz="1400" b="1" u="sng">
                          <a:solidFill>
                            <a:srgbClr val="FF0000"/>
                          </a:solidFill>
                          <a:latin typeface="Times New Roman" panose="02020603050405020304"/>
                          <a:ea typeface="Times New Roman" panose="02020603050405020304"/>
                        </a:rPr>
                        <a:t>slipping and falling </a:t>
                      </a:r>
                      <a:r>
                        <a:rPr lang="en-US" altLang="zh-CN" sz="1400">
                          <a:solidFill>
                            <a:srgbClr val="000000"/>
                          </a:solidFill>
                          <a:latin typeface="Times New Roman" panose="02020603050405020304"/>
                          <a:ea typeface="Times New Roman" panose="02020603050405020304"/>
                        </a:rPr>
                        <a:t>several times on the </a:t>
                      </a:r>
                      <a:r>
                        <a:rPr lang="en-US" altLang="zh-CN" sz="1400" b="1" u="sng">
                          <a:solidFill>
                            <a:srgbClr val="FF0000"/>
                          </a:solidFill>
                          <a:latin typeface="Times New Roman" panose="02020603050405020304"/>
                          <a:ea typeface="Times New Roman" panose="02020603050405020304"/>
                        </a:rPr>
                        <a:t>slippery </a:t>
                      </a:r>
                      <a:r>
                        <a:rPr lang="en-US" altLang="zh-CN" sz="1400">
                          <a:solidFill>
                            <a:srgbClr val="000000"/>
                          </a:solidFill>
                          <a:latin typeface="Times New Roman" panose="02020603050405020304"/>
                          <a:ea typeface="Times New Roman" panose="02020603050405020304"/>
                        </a:rPr>
                        <a:t>ground. </a:t>
                      </a:r>
                      <a:r>
                        <a:rPr lang="zh-CN" sz="1400" b="0">
                          <a:solidFill>
                            <a:srgbClr val="000000"/>
                          </a:solidFill>
                          <a:latin typeface="方正楷体_GB2312" panose="02000000000000000000" charset="-122"/>
                          <a:ea typeface="方正楷体_GB2312" panose="02000000000000000000" charset="-122"/>
                        </a:rPr>
                        <a:t>汤姆感到</a:t>
                      </a:r>
                      <a:r>
                        <a:rPr lang="zh-CN" sz="1400" b="0" u="sng">
                          <a:solidFill>
                            <a:srgbClr val="FF0000"/>
                          </a:solidFill>
                          <a:latin typeface="方正楷体_GB2312" panose="02000000000000000000" charset="-122"/>
                          <a:ea typeface="方正楷体_GB2312" panose="02000000000000000000" charset="-122"/>
                        </a:rPr>
                        <a:t>一股恐惧</a:t>
                      </a:r>
                      <a:r>
                        <a:rPr lang="zh-CN" sz="1400" b="0">
                          <a:solidFill>
                            <a:srgbClr val="000000"/>
                          </a:solidFill>
                          <a:latin typeface="方正楷体_GB2312" panose="02000000000000000000" charset="-122"/>
                          <a:ea typeface="方正楷体_GB2312" panose="02000000000000000000" charset="-122"/>
                        </a:rPr>
                        <a:t>之情油然而生；他竭尽全力大声呼救，但他的喊声被</a:t>
                      </a:r>
                      <a:r>
                        <a:rPr lang="zh-CN" sz="1400" b="0" u="sng">
                          <a:solidFill>
                            <a:srgbClr val="FF0000"/>
                          </a:solidFill>
                          <a:latin typeface="方正楷体_GB2312" panose="02000000000000000000" charset="-122"/>
                          <a:ea typeface="方正楷体_GB2312" panose="02000000000000000000" charset="-122"/>
                        </a:rPr>
                        <a:t>头顶上</a:t>
                      </a:r>
                      <a:r>
                        <a:rPr lang="zh-CN" sz="1400" b="0">
                          <a:solidFill>
                            <a:srgbClr val="000000"/>
                          </a:solidFill>
                          <a:latin typeface="方正楷体_GB2312" panose="02000000000000000000" charset="-122"/>
                          <a:ea typeface="方正楷体_GB2312" panose="02000000000000000000" charset="-122"/>
                        </a:rPr>
                        <a:t>震耳欲聋的雷声所掩盖。别无选择，他艰难地朝那个方向爬去，在</a:t>
                      </a:r>
                      <a:r>
                        <a:rPr lang="zh-CN" sz="1400" b="0" u="sng">
                          <a:solidFill>
                            <a:srgbClr val="FF0000"/>
                          </a:solidFill>
                          <a:latin typeface="方正楷体_GB2312" panose="02000000000000000000" charset="-122"/>
                          <a:ea typeface="方正楷体_GB2312" panose="02000000000000000000" charset="-122"/>
                        </a:rPr>
                        <a:t>湿滑的</a:t>
                      </a:r>
                      <a:r>
                        <a:rPr lang="zh-CN" sz="1400" b="0">
                          <a:solidFill>
                            <a:srgbClr val="000000"/>
                          </a:solidFill>
                          <a:latin typeface="方正楷体_GB2312" panose="02000000000000000000" charset="-122"/>
                          <a:ea typeface="方正楷体_GB2312" panose="02000000000000000000" charset="-122"/>
                        </a:rPr>
                        <a:t>地面上几次</a:t>
                      </a:r>
                      <a:r>
                        <a:rPr lang="zh-CN" sz="1400" b="0" u="sng">
                          <a:solidFill>
                            <a:srgbClr val="FF0000"/>
                          </a:solidFill>
                          <a:latin typeface="方正楷体_GB2312" panose="02000000000000000000" charset="-122"/>
                          <a:ea typeface="方正楷体_GB2312" panose="02000000000000000000" charset="-122"/>
                        </a:rPr>
                        <a:t>滑倒跌倒</a:t>
                      </a:r>
                      <a:r>
                        <a:rPr lang="zh-CN" sz="1400" b="0">
                          <a:solidFill>
                            <a:srgbClr val="000000"/>
                          </a:solidFill>
                          <a:latin typeface="方正楷体_GB2312" panose="02000000000000000000" charset="-122"/>
                          <a:ea typeface="方正楷体_GB2312" panose="02000000000000000000" charset="-122"/>
                        </a:rPr>
                        <a:t>。</a:t>
                      </a:r>
                      <a:endParaRPr lang="zh-CN" sz="1400" b="0">
                        <a:solidFill>
                          <a:srgbClr val="000000"/>
                        </a:solidFill>
                        <a:latin typeface="方正楷体_GB2312" panose="02000000000000000000" charset="-122"/>
                        <a:ea typeface="方正楷体_GB2312" panose="02000000000000000000" charset="-122"/>
                      </a:endParaRPr>
                    </a:p>
                    <a:p>
                      <a:pPr marL="0" indent="0" algn="just">
                        <a:lnSpc>
                          <a:spcPct val="100000"/>
                        </a:lnSpc>
                        <a:spcBef>
                          <a:spcPct val="0"/>
                        </a:spcBef>
                        <a:spcAft>
                          <a:spcPct val="0"/>
                        </a:spcAft>
                      </a:pPr>
                      <a:r>
                        <a:rPr lang="zh-CN" sz="1400">
                          <a:highlight>
                            <a:srgbClr val="FFFF00"/>
                          </a:highlight>
                          <a:latin typeface="Times New Roman" panose="02020603050405020304"/>
                          <a:ea typeface="方正楷体_GB2312" panose="02000000000000000000" charset="-122"/>
                        </a:rPr>
                        <a:t>救人</a:t>
                      </a:r>
                      <a:endParaRPr lang="zh-CN" sz="1400">
                        <a:highlight>
                          <a:srgbClr val="FFFF00"/>
                        </a:highlight>
                        <a:latin typeface="Times New Roman" panose="02020603050405020304"/>
                        <a:ea typeface="方正楷体_GB2312" panose="02000000000000000000" charset="-122"/>
                      </a:endParaRPr>
                    </a:p>
                    <a:p>
                      <a:pPr marL="685800" indent="-228600" algn="just" defTabSz="914400">
                        <a:lnSpc>
                          <a:spcPct val="100000"/>
                        </a:lnSpc>
                        <a:spcBef>
                          <a:spcPct val="0"/>
                        </a:spcBef>
                        <a:spcAft>
                          <a:spcPct val="0"/>
                        </a:spcAft>
                        <a:buFont typeface="Symbol" panose="05050102010706020507"/>
                        <a:buChar char=""/>
                        <a:tabLst>
                          <a:tab pos="457200" algn="l"/>
                        </a:tabLst>
                      </a:pPr>
                      <a:r>
                        <a:rPr lang="en-US" altLang="zh-CN" sz="1400">
                          <a:latin typeface="Times New Roman" panose="02020603050405020304"/>
                          <a:ea typeface="Times New Roman" panose="02020603050405020304"/>
                        </a:rPr>
                        <a:t>Approximately fifty yards offshore, he discovered a terrifying scene: a teenage girl was struggling in the deep water, </a:t>
                      </a:r>
                      <a:r>
                        <a:rPr lang="en-US" altLang="zh-CN" sz="1400" b="1">
                          <a:solidFill>
                            <a:srgbClr val="FF0000"/>
                          </a:solidFill>
                          <a:latin typeface="Times New Roman" panose="02020603050405020304"/>
                          <a:ea typeface="Times New Roman" panose="02020603050405020304"/>
                        </a:rPr>
                        <a:t>desperately </a:t>
                      </a:r>
                      <a:r>
                        <a:rPr lang="en-US" altLang="zh-CN" sz="1400">
                          <a:latin typeface="Times New Roman" panose="02020603050405020304"/>
                          <a:ea typeface="Times New Roman" panose="02020603050405020304"/>
                        </a:rPr>
                        <a:t>holding onto the foot of another girl who was completely</a:t>
                      </a:r>
                      <a:r>
                        <a:rPr lang="en-US" altLang="zh-CN" sz="1400" b="1">
                          <a:solidFill>
                            <a:srgbClr val="FF0000"/>
                          </a:solidFill>
                          <a:latin typeface="Times New Roman" panose="02020603050405020304"/>
                          <a:ea typeface="Times New Roman" panose="02020603050405020304"/>
                        </a:rPr>
                        <a:t> submerged and unconscious</a:t>
                      </a:r>
                      <a:r>
                        <a:rPr lang="en-US" altLang="zh-CN" sz="1400">
                          <a:latin typeface="Times New Roman" panose="02020603050405020304"/>
                          <a:ea typeface="Times New Roman" panose="02020603050405020304"/>
                        </a:rPr>
                        <a:t>. Acting quickly, Bell managed to pull the lifeless girl into his boat.</a:t>
                      </a:r>
                      <a:r>
                        <a:rPr lang="en-US" altLang="zh-CN" sz="1400" b="1">
                          <a:solidFill>
                            <a:srgbClr val="FF0000"/>
                          </a:solidFill>
                          <a:latin typeface="Times New Roman" panose="02020603050405020304"/>
                          <a:ea typeface="Times New Roman" panose="02020603050405020304"/>
                        </a:rPr>
                        <a:t> Her face had turned blue, and she showed no signs of breathing.</a:t>
                      </a:r>
                      <a:r>
                        <a:rPr lang="en-US" altLang="zh-CN" sz="1400">
                          <a:latin typeface="Times New Roman" panose="02020603050405020304"/>
                          <a:ea typeface="Times New Roman" panose="02020603050405020304"/>
                        </a:rPr>
                        <a:t> Fortunately, Bell had completed a CPR training course just months earlier for his truck driving job. Remembering his training, he immediately began </a:t>
                      </a:r>
                      <a:r>
                        <a:rPr lang="en-US" altLang="zh-CN" sz="1400" b="1">
                          <a:solidFill>
                            <a:srgbClr val="FF0000"/>
                          </a:solidFill>
                          <a:latin typeface="Times New Roman" panose="02020603050405020304"/>
                          <a:ea typeface="Times New Roman" panose="02020603050405020304"/>
                        </a:rPr>
                        <a:t>chest compressions.</a:t>
                      </a:r>
                      <a:r>
                        <a:rPr lang="en-US" altLang="zh-CN" sz="1400">
                          <a:latin typeface="Times New Roman" panose="02020603050405020304"/>
                          <a:ea typeface="Times New Roman" panose="02020603050405020304"/>
                        </a:rPr>
                        <a:t> After several tense moments, the girl finally</a:t>
                      </a:r>
                      <a:r>
                        <a:rPr lang="en-US" altLang="zh-CN" sz="1400" b="1">
                          <a:solidFill>
                            <a:srgbClr val="FF0000"/>
                          </a:solidFill>
                          <a:latin typeface="Times New Roman" panose="02020603050405020304"/>
                          <a:ea typeface="Times New Roman" panose="02020603050405020304"/>
                        </a:rPr>
                        <a:t> coughed up water </a:t>
                      </a:r>
                      <a:r>
                        <a:rPr lang="en-US" altLang="zh-CN" sz="1400">
                          <a:latin typeface="Times New Roman" panose="02020603050405020304"/>
                          <a:ea typeface="Times New Roman" panose="02020603050405020304"/>
                        </a:rPr>
                        <a:t>and began breathing again. She was later identified as 15-year-old Genesis Delgado and </a:t>
                      </a:r>
                      <a:r>
                        <a:rPr lang="en-US" altLang="zh-CN" sz="1400" b="1">
                          <a:solidFill>
                            <a:srgbClr val="FF0000"/>
                          </a:solidFill>
                          <a:latin typeface="Times New Roman" panose="02020603050405020304"/>
                          <a:ea typeface="Times New Roman" panose="02020603050405020304"/>
                        </a:rPr>
                        <a:t>made a full recovery.</a:t>
                      </a:r>
                      <a:r>
                        <a:rPr lang="zh-CN" sz="1400">
                          <a:latin typeface="方正楷体简体" panose="02000000000000000000" charset="-122"/>
                          <a:ea typeface="方正楷体简体" panose="02000000000000000000" charset="-122"/>
                        </a:rPr>
                        <a:t>在离岸约</a:t>
                      </a:r>
                      <a:r>
                        <a:rPr lang="zh-CN" altLang="en-US" sz="1400">
                          <a:latin typeface="Times New Roman" panose="02020603050405020304"/>
                          <a:ea typeface="方正楷体简体" panose="02000000000000000000" charset="-122"/>
                        </a:rPr>
                        <a:t> </a:t>
                      </a:r>
                      <a:r>
                        <a:rPr lang="en-US" altLang="zh-CN" sz="1400">
                          <a:latin typeface="Times New Roman" panose="02020603050405020304"/>
                          <a:ea typeface="方正楷体简体" panose="02000000000000000000" charset="-122"/>
                        </a:rPr>
                        <a:t>50 </a:t>
                      </a:r>
                      <a:r>
                        <a:rPr lang="zh-CN" sz="1400">
                          <a:latin typeface="方正楷体简体" panose="02000000000000000000" charset="-122"/>
                          <a:ea typeface="方正楷体简体" panose="02000000000000000000" charset="-122"/>
                        </a:rPr>
                        <a:t>码的地方，他发现了一幕令人惊恐的场景：一名少女在深水中挣扎，拼命抓着另一名已完全溺水、失去意识的女孩的脚。贝尔反应迅速，成功将这名奄奄一息的女孩拖上了自己的船。女孩的脸已经憋成青紫色，毫无呼吸迹象。幸运的是，贝尔几个月前因货车司机的工作需求，刚完成了心肺复苏（</a:t>
                      </a:r>
                      <a:r>
                        <a:rPr lang="en-US" altLang="zh-CN" sz="1400">
                          <a:latin typeface="Times New Roman" panose="02020603050405020304"/>
                          <a:ea typeface="方正楷体简体" panose="02000000000000000000" charset="-122"/>
                        </a:rPr>
                        <a:t>CPR</a:t>
                      </a:r>
                      <a:r>
                        <a:rPr lang="zh-CN" sz="1400">
                          <a:latin typeface="方正楷体简体" panose="02000000000000000000" charset="-122"/>
                          <a:ea typeface="方正楷体简体" panose="02000000000000000000" charset="-122"/>
                        </a:rPr>
                        <a:t>）培训课程。他回忆起所学的内容，立刻开始为女孩进行胸外按压。在数分钟的紧张抢救后，女孩终于咳出积水，恢复了呼吸。这名女孩随后被确认是 </a:t>
                      </a:r>
                      <a:r>
                        <a:rPr lang="en-US" altLang="zh-CN" sz="1400">
                          <a:latin typeface="Times New Roman" panose="02020603050405020304"/>
                          <a:ea typeface="方正楷体简体" panose="02000000000000000000" charset="-122"/>
                        </a:rPr>
                        <a:t>15 </a:t>
                      </a:r>
                      <a:r>
                        <a:rPr lang="zh-CN" sz="1400">
                          <a:latin typeface="方正楷体简体" panose="02000000000000000000" charset="-122"/>
                          <a:ea typeface="方正楷体简体" panose="02000000000000000000" charset="-122"/>
                        </a:rPr>
                        <a:t>岁的吉妮西丝・德尔加多（</a:t>
                      </a:r>
                      <a:r>
                        <a:rPr lang="en-US" altLang="zh-CN" sz="1400">
                          <a:latin typeface="Times New Roman" panose="02020603050405020304"/>
                          <a:ea typeface="方正楷体简体" panose="02000000000000000000" charset="-122"/>
                        </a:rPr>
                        <a:t>Genesis Delgado</a:t>
                      </a:r>
                      <a:r>
                        <a:rPr lang="zh-CN" sz="1400">
                          <a:latin typeface="方正楷体简体" panose="02000000000000000000" charset="-122"/>
                          <a:ea typeface="方正楷体简体" panose="02000000000000000000" charset="-122"/>
                        </a:rPr>
                        <a:t>），且最终完全康复。</a:t>
                      </a:r>
                      <a:endParaRPr lang="zh-CN" sz="1400">
                        <a:latin typeface="方正楷体简体" panose="02000000000000000000" charset="-122"/>
                        <a:ea typeface="方正楷体简体" panose="02000000000000000000" charset="-122"/>
                      </a:endParaRPr>
                    </a:p>
                    <a:p>
                      <a:pPr marL="0" indent="0" algn="just">
                        <a:lnSpc>
                          <a:spcPct val="100000"/>
                        </a:lnSpc>
                        <a:spcBef>
                          <a:spcPct val="0"/>
                        </a:spcBef>
                        <a:spcAft>
                          <a:spcPct val="0"/>
                        </a:spcAft>
                      </a:pPr>
                      <a:r>
                        <a:rPr lang="zh-CN" sz="1400">
                          <a:highlight>
                            <a:srgbClr val="FFFF00"/>
                          </a:highlight>
                          <a:latin typeface="Times New Roman" panose="02020603050405020304"/>
                          <a:ea typeface="方正楷体_GB2312" panose="02000000000000000000" charset="-122"/>
                        </a:rPr>
                        <a:t>主题升华：</a:t>
                      </a:r>
                      <a:endParaRPr lang="zh-CN" sz="1400">
                        <a:highlight>
                          <a:srgbClr val="FFFF00"/>
                        </a:highlight>
                        <a:latin typeface="Times New Roman" panose="02020603050405020304"/>
                        <a:ea typeface="方正楷体_GB2312" panose="02000000000000000000" charset="-122"/>
                      </a:endParaRPr>
                    </a:p>
                    <a:p>
                      <a:pPr marL="0" indent="0" algn="just">
                        <a:lnSpc>
                          <a:spcPct val="100000"/>
                        </a:lnSpc>
                        <a:spcBef>
                          <a:spcPct val="0"/>
                        </a:spcBef>
                        <a:spcAft>
                          <a:spcPct val="0"/>
                        </a:spcAft>
                        <a:buFont typeface="Times New Roman" panose="02020603050405020304"/>
                        <a:buAutoNum type="arabicPeriod"/>
                      </a:pPr>
                      <a:r>
                        <a:rPr lang="zh-CN" sz="1400">
                          <a:latin typeface="方正楷体_GB2312" panose="02000000000000000000" charset="-122"/>
                          <a:ea typeface="方正楷体_GB2312" panose="02000000000000000000" charset="-122"/>
                        </a:rPr>
                        <a:t>这段经历让我懂得，绝不能忽视安全事项的重要性，而且要永远心怀希望。</a:t>
                      </a:r>
                      <a:r>
                        <a:rPr lang="en-US" altLang="zh-CN" sz="1400">
                          <a:latin typeface="Times New Roman" panose="02020603050405020304"/>
                          <a:ea typeface="方正楷体_GB2312" panose="02000000000000000000" charset="-122"/>
                        </a:rPr>
                        <a:t>This experience taught me never to ignore how important safety things are and to always keep hoping.</a:t>
                      </a:r>
                      <a:endParaRPr lang="en-US" altLang="zh-CN" sz="1400">
                        <a:latin typeface="Times New Roman" panose="02020603050405020304"/>
                        <a:ea typeface="方正楷体_GB2312" panose="02000000000000000000" charset="-122"/>
                      </a:endParaRPr>
                    </a:p>
                    <a:p>
                      <a:pPr marL="0" indent="0" algn="just">
                        <a:lnSpc>
                          <a:spcPct val="100000"/>
                        </a:lnSpc>
                        <a:spcBef>
                          <a:spcPct val="0"/>
                        </a:spcBef>
                        <a:spcAft>
                          <a:spcPct val="0"/>
                        </a:spcAft>
                        <a:buFont typeface="Times New Roman" panose="02020603050405020304"/>
                        <a:buAutoNum type="arabicPeriod"/>
                      </a:pPr>
                      <a:r>
                        <a:rPr lang="zh-CN" sz="1400">
                          <a:latin typeface="方正楷体简体" panose="02000000000000000000" charset="-122"/>
                          <a:ea typeface="方正楷体简体" panose="02000000000000000000" charset="-122"/>
                        </a:rPr>
                        <a:t>这场危及生命的经历给了她一次深刻的教训，让她深刻认识到敬畏大自然的力量和珍惜生命的重要性</a:t>
                      </a:r>
                      <a:r>
                        <a:rPr lang="zh-CN" sz="1400">
                          <a:latin typeface="方正楷体_GB2312" panose="02000000000000000000" charset="-122"/>
                          <a:ea typeface="方正楷体_GB2312" panose="02000000000000000000" charset="-122"/>
                        </a:rPr>
                        <a:t>。</a:t>
                      </a:r>
                      <a:r>
                        <a:rPr lang="en-US" altLang="zh-CN" sz="1400">
                          <a:latin typeface="Times New Roman" panose="02020603050405020304"/>
                          <a:ea typeface="方正楷体_GB2312" panose="02000000000000000000" charset="-122"/>
                        </a:rPr>
                        <a:t>This life-threatening experience served as a tough lesson, impressing on her the significance of honoring nature’s strength and cherishing life.</a:t>
                      </a:r>
                      <a:endParaRPr lang="en-US" altLang="zh-CN" sz="1400">
                        <a:latin typeface="Times New Roman" panose="02020603050405020304"/>
                        <a:ea typeface="方正楷体_GB2312" panose="02000000000000000000" charset="-122"/>
                      </a:endParaRPr>
                    </a:p>
                    <a:p>
                      <a:pPr marL="0" indent="0" algn="just">
                        <a:lnSpc>
                          <a:spcPct val="100000"/>
                        </a:lnSpc>
                        <a:spcBef>
                          <a:spcPct val="0"/>
                        </a:spcBef>
                        <a:spcAft>
                          <a:spcPct val="0"/>
                        </a:spcAft>
                        <a:buFont typeface="Times New Roman" panose="02020603050405020304"/>
                        <a:buAutoNum type="arabicPeriod"/>
                      </a:pPr>
                      <a:r>
                        <a:rPr lang="zh-CN" sz="1400">
                          <a:latin typeface="Times New Roman" panose="02020603050405020304"/>
                          <a:ea typeface="方正楷体_GB2312" panose="02000000000000000000" charset="-122"/>
                        </a:rPr>
                        <a:t>知难而退亦是英雄</a:t>
                      </a:r>
                      <a:r>
                        <a:rPr lang="zh-CN" altLang="en-US" sz="1400">
                          <a:latin typeface="Times New Roman" panose="02020603050405020304"/>
                          <a:ea typeface="方正楷体_GB2312" panose="02000000000000000000" charset="-122"/>
                        </a:rPr>
                        <a:t> </a:t>
                      </a:r>
                      <a:r>
                        <a:rPr lang="en-US" altLang="zh-CN" sz="1400">
                          <a:latin typeface="Times New Roman" panose="02020603050405020304"/>
                          <a:ea typeface="方正楷体_GB2312" panose="02000000000000000000" charset="-122"/>
                        </a:rPr>
                        <a:t>A true hero knows to respect nature, to accept limits, and to retreat gracefully-that was a lesson the mountains taught me.</a:t>
                      </a:r>
                      <a:r>
                        <a:rPr lang="zh-CN" sz="1400">
                          <a:latin typeface="Times New Roman" panose="02020603050405020304"/>
                          <a:ea typeface="方正楷体简体" panose="02000000000000000000" charset="-122"/>
                        </a:rPr>
                        <a:t>一个真正的英雄懂得尊重自然，接受极限，优雅地后退</a:t>
                      </a:r>
                      <a:r>
                        <a:rPr lang="en-US" altLang="zh-CN" sz="1400">
                          <a:latin typeface="Times New Roman" panose="02020603050405020304"/>
                          <a:ea typeface="方正楷体简体" panose="02000000000000000000" charset="-122"/>
                        </a:rPr>
                        <a:t>——</a:t>
                      </a:r>
                      <a:r>
                        <a:rPr lang="zh-CN" altLang="en-US" sz="1400">
                          <a:latin typeface="Times New Roman" panose="02020603050405020304"/>
                          <a:ea typeface="方正楷体简体" panose="02000000000000000000" charset="-122"/>
                        </a:rPr>
                        <a:t>这是群山教会我的。</a:t>
                      </a:r>
                      <a:endParaRPr lang="zh-CN" altLang="en-US" sz="1400" b="0">
                        <a:solidFill>
                          <a:srgbClr val="000000"/>
                        </a:solidFill>
                        <a:highlight>
                          <a:srgbClr val="FFFF00"/>
                        </a:highlight>
                        <a:latin typeface="Times New Roman" panose="02020603050405020304"/>
                        <a:ea typeface="方正楷体简体"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bl>
          </a:graphicData>
        </a:graphic>
      </p:graphicFrame>
      <p:pic>
        <p:nvPicPr>
          <p:cNvPr id="5124" name="图片 6" descr="logo横版 png"/>
          <p:cNvPicPr>
            <a:picLocks noChangeAspect="1"/>
          </p:cNvPicPr>
          <p:nvPr userDrawn="1"/>
        </p:nvPicPr>
        <p:blipFill>
          <a:blip r:embed="rId1"/>
          <a:stretch>
            <a:fillRect/>
          </a:stretch>
        </p:blipFill>
        <p:spPr>
          <a:xfrm>
            <a:off x="11477625" y="82550"/>
            <a:ext cx="608013" cy="642938"/>
          </a:xfrm>
          <a:prstGeom prst="rect">
            <a:avLst/>
          </a:prstGeom>
          <a:noFill/>
          <a:ln w="9525">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35" y="0"/>
            <a:ext cx="12192635" cy="6858635"/>
          </a:xfrm>
          <a:prstGeom prst="rect">
            <a:avLst/>
          </a:prstGeom>
          <a:solidFill>
            <a:srgbClr val="5C64F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nvSpPr>
        <p:spPr>
          <a:xfrm>
            <a:off x="231775" y="230505"/>
            <a:ext cx="11755120" cy="6433820"/>
          </a:xfrm>
          <a:prstGeom prst="roundRect">
            <a:avLst>
              <a:gd name="adj" fmla="val 1001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aphicFrame>
        <p:nvGraphicFramePr>
          <p:cNvPr id="4" name="表格 3"/>
          <p:cNvGraphicFramePr/>
          <p:nvPr/>
        </p:nvGraphicFramePr>
        <p:xfrm>
          <a:off x="444500" y="353695"/>
          <a:ext cx="11301730" cy="6248400"/>
        </p:xfrm>
        <a:graphic>
          <a:graphicData uri="http://schemas.openxmlformats.org/drawingml/2006/table">
            <a:tbl>
              <a:tblPr/>
              <a:tblGrid>
                <a:gridCol w="1118235"/>
                <a:gridCol w="1497965"/>
                <a:gridCol w="8685530"/>
              </a:tblGrid>
              <a:tr h="148590">
                <a:tc>
                  <a:txBody>
                    <a:bodyPr/>
                    <a:p>
                      <a:pPr marL="0" indent="0" algn="just">
                        <a:lnSpc>
                          <a:spcPct val="100000"/>
                        </a:lnSpc>
                        <a:spcBef>
                          <a:spcPct val="0"/>
                        </a:spcBef>
                        <a:spcAft>
                          <a:spcPct val="0"/>
                        </a:spcAft>
                      </a:pPr>
                      <a:r>
                        <a:rPr lang="zh-CN" sz="1800">
                          <a:latin typeface="Times New Roman" panose="02020603050405020304"/>
                          <a:ea typeface="方正楷体_GB2312" panose="02000000000000000000" charset="-122"/>
                        </a:rPr>
                        <a:t>话题分类</a:t>
                      </a:r>
                      <a:endParaRPr lang="zh-CN" sz="1800">
                        <a:latin typeface="Times New Roman" panose="02020603050405020304"/>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6">
                        <a:lumMod val="20000"/>
                        <a:lumOff val="80000"/>
                      </a:schemeClr>
                    </a:solidFill>
                  </a:tcPr>
                </a:tc>
                <a:tc>
                  <a:txBody>
                    <a:bodyPr/>
                    <a:p>
                      <a:pPr marL="0" indent="133350" algn="just">
                        <a:lnSpc>
                          <a:spcPct val="100000"/>
                        </a:lnSpc>
                        <a:spcBef>
                          <a:spcPct val="0"/>
                        </a:spcBef>
                        <a:spcAft>
                          <a:spcPct val="0"/>
                        </a:spcAft>
                      </a:pPr>
                      <a:r>
                        <a:rPr lang="zh-CN" sz="1800">
                          <a:latin typeface="Times New Roman" panose="02020603050405020304"/>
                          <a:ea typeface="方正楷体_GB2312" panose="02000000000000000000" charset="-122"/>
                        </a:rPr>
                        <a:t>续写主题</a:t>
                      </a:r>
                      <a:endParaRPr lang="zh-CN" sz="1800">
                        <a:latin typeface="Times New Roman" panose="02020603050405020304"/>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6">
                        <a:lumMod val="20000"/>
                        <a:lumOff val="80000"/>
                      </a:schemeClr>
                    </a:solidFill>
                  </a:tcPr>
                </a:tc>
                <a:tc>
                  <a:txBody>
                    <a:bodyPr/>
                    <a:p>
                      <a:pPr marL="0" indent="1200150" algn="just">
                        <a:lnSpc>
                          <a:spcPct val="100000"/>
                        </a:lnSpc>
                        <a:spcBef>
                          <a:spcPct val="0"/>
                        </a:spcBef>
                        <a:spcAft>
                          <a:spcPct val="0"/>
                        </a:spcAft>
                      </a:pPr>
                      <a:r>
                        <a:rPr lang="zh-CN" sz="1800">
                          <a:latin typeface="Times New Roman" panose="02020603050405020304"/>
                          <a:ea typeface="方正楷体_GB2312" panose="02000000000000000000" charset="-122"/>
                        </a:rPr>
                        <a:t>语料</a:t>
                      </a:r>
                      <a:endParaRPr lang="zh-CN" sz="1800">
                        <a:latin typeface="Times New Roman" panose="02020603050405020304"/>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6">
                        <a:lumMod val="20000"/>
                        <a:lumOff val="80000"/>
                      </a:schemeClr>
                    </a:solidFill>
                  </a:tcPr>
                </a:tc>
              </a:tr>
              <a:tr h="5974080">
                <a:tc>
                  <a:txBody>
                    <a:bodyPr/>
                    <a:p>
                      <a:pPr marL="0" indent="0" algn="just">
                        <a:lnSpc>
                          <a:spcPct val="100000"/>
                        </a:lnSpc>
                        <a:spcBef>
                          <a:spcPct val="0"/>
                        </a:spcBef>
                        <a:spcAft>
                          <a:spcPct val="0"/>
                        </a:spcAft>
                      </a:pPr>
                      <a:r>
                        <a:rPr lang="en-US" altLang="zh-CN" sz="1400">
                          <a:latin typeface="Times New Roman" panose="02020603050405020304"/>
                          <a:ea typeface="Times New Roman" panose="02020603050405020304"/>
                        </a:rPr>
                        <a:t>11.</a:t>
                      </a:r>
                      <a:r>
                        <a:rPr lang="zh-CN" sz="1400">
                          <a:latin typeface="Times New Roman" panose="02020603050405020304"/>
                          <a:ea typeface="方正楷体_GB2312" panose="02000000000000000000" charset="-122"/>
                        </a:rPr>
                        <a:t>人与动物类</a:t>
                      </a:r>
                      <a:endParaRPr lang="zh-CN" sz="1400">
                        <a:latin typeface="Times New Roman" panose="02020603050405020304"/>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E3F2D9"/>
                    </a:solidFill>
                  </a:tcPr>
                </a:tc>
                <a:tc>
                  <a:txBody>
                    <a:bodyPr/>
                    <a:p>
                      <a:pPr marL="266700" indent="-266700" algn="just">
                        <a:lnSpc>
                          <a:spcPct val="100000"/>
                        </a:lnSpc>
                        <a:spcBef>
                          <a:spcPct val="0"/>
                        </a:spcBef>
                        <a:spcAft>
                          <a:spcPct val="0"/>
                        </a:spcAft>
                      </a:pPr>
                      <a:r>
                        <a:rPr lang="en-US" altLang="zh-CN" sz="1400">
                          <a:latin typeface="Wingdings" panose="05000000000000000000"/>
                          <a:ea typeface="方正楷体_GB2312" panose="02000000000000000000" charset="-122"/>
                        </a:rPr>
                        <a:t>Ø</a:t>
                      </a:r>
                      <a:r>
                        <a:rPr lang="zh-CN" sz="1400">
                          <a:latin typeface="Times New Roman" panose="02020603050405020304"/>
                          <a:ea typeface="方正楷体_GB2312" panose="02000000000000000000" charset="-122"/>
                        </a:rPr>
                        <a:t>陪伴、珍爱动物</a:t>
                      </a:r>
                      <a:endParaRPr lang="zh-CN" sz="1400">
                        <a:latin typeface="Times New Roman" panose="02020603050405020304"/>
                        <a:ea typeface="方正楷体_GB2312" panose="02000000000000000000" charset="-122"/>
                      </a:endParaRPr>
                    </a:p>
                    <a:p>
                      <a:pPr marL="266700" indent="-266700" algn="just">
                        <a:lnSpc>
                          <a:spcPct val="100000"/>
                        </a:lnSpc>
                        <a:spcBef>
                          <a:spcPct val="0"/>
                        </a:spcBef>
                        <a:spcAft>
                          <a:spcPct val="0"/>
                        </a:spcAft>
                      </a:pPr>
                      <a:r>
                        <a:rPr lang="en-US" altLang="zh-CN" sz="1400">
                          <a:latin typeface="Wingdings" panose="05000000000000000000"/>
                          <a:ea typeface="方正楷体_GB2312" panose="02000000000000000000" charset="-122"/>
                        </a:rPr>
                        <a:t>Ø</a:t>
                      </a:r>
                      <a:r>
                        <a:rPr lang="zh-CN" sz="1400">
                          <a:latin typeface="Times New Roman" panose="02020603050405020304"/>
                          <a:ea typeface="方正楷体_GB2312" panose="02000000000000000000" charset="-122"/>
                        </a:rPr>
                        <a:t>难忘经历</a:t>
                      </a:r>
                      <a:endParaRPr lang="zh-CN" sz="1400">
                        <a:latin typeface="Times New Roman" panose="02020603050405020304"/>
                        <a:ea typeface="方正楷体_GB2312" panose="02000000000000000000" charset="-122"/>
                      </a:endParaRPr>
                    </a:p>
                    <a:p>
                      <a:pPr marL="266700" indent="-266700" algn="just">
                        <a:lnSpc>
                          <a:spcPct val="100000"/>
                        </a:lnSpc>
                        <a:spcBef>
                          <a:spcPct val="0"/>
                        </a:spcBef>
                        <a:spcAft>
                          <a:spcPct val="0"/>
                        </a:spcAft>
                      </a:pPr>
                      <a:r>
                        <a:rPr lang="en-US" altLang="zh-CN" sz="1400">
                          <a:latin typeface="Wingdings" panose="05000000000000000000"/>
                          <a:ea typeface="方正楷体_GB2312" panose="02000000000000000000" charset="-122"/>
                        </a:rPr>
                        <a:t>Ø</a:t>
                      </a:r>
                      <a:r>
                        <a:rPr lang="zh-CN" sz="1400">
                          <a:latin typeface="Times New Roman" panose="02020603050405020304"/>
                          <a:ea typeface="方正楷体_GB2312" panose="02000000000000000000" charset="-122"/>
                        </a:rPr>
                        <a:t>陪伴</a:t>
                      </a:r>
                      <a:endParaRPr lang="zh-CN" sz="1400">
                        <a:latin typeface="Times New Roman" panose="02020603050405020304"/>
                        <a:ea typeface="方正楷体_GB2312" panose="02000000000000000000" charset="-122"/>
                      </a:endParaRPr>
                    </a:p>
                    <a:p>
                      <a:pPr marL="266700" indent="-266700" algn="just">
                        <a:lnSpc>
                          <a:spcPct val="100000"/>
                        </a:lnSpc>
                        <a:spcBef>
                          <a:spcPct val="0"/>
                        </a:spcBef>
                        <a:spcAft>
                          <a:spcPct val="0"/>
                        </a:spcAft>
                      </a:pPr>
                      <a:r>
                        <a:rPr lang="en-US" altLang="zh-CN" sz="1400">
                          <a:latin typeface="Wingdings" panose="05000000000000000000"/>
                          <a:ea typeface="方正楷体_GB2312" panose="02000000000000000000" charset="-122"/>
                        </a:rPr>
                        <a:t>Ø</a:t>
                      </a:r>
                      <a:r>
                        <a:rPr lang="zh-CN" sz="1400">
                          <a:latin typeface="Times New Roman" panose="02020603050405020304"/>
                          <a:ea typeface="方正楷体_GB2312" panose="02000000000000000000" charset="-122"/>
                        </a:rPr>
                        <a:t>尊重大自然</a:t>
                      </a:r>
                      <a:endParaRPr lang="zh-CN" sz="1400">
                        <a:latin typeface="Times New Roman" panose="02020603050405020304"/>
                        <a:ea typeface="方正楷体_GB2312" panose="02000000000000000000" charset="-122"/>
                      </a:endParaRPr>
                    </a:p>
                    <a:p>
                      <a:pPr marL="266700" indent="-266700" algn="just">
                        <a:lnSpc>
                          <a:spcPct val="100000"/>
                        </a:lnSpc>
                        <a:spcBef>
                          <a:spcPct val="0"/>
                        </a:spcBef>
                        <a:spcAft>
                          <a:spcPct val="0"/>
                        </a:spcAft>
                      </a:pPr>
                      <a:r>
                        <a:rPr lang="en-US" altLang="zh-CN" sz="1400">
                          <a:latin typeface="Wingdings" panose="05000000000000000000"/>
                          <a:ea typeface="方正楷体_GB2312" panose="02000000000000000000" charset="-122"/>
                        </a:rPr>
                        <a:t>Ø</a:t>
                      </a:r>
                      <a:r>
                        <a:rPr lang="zh-CN" sz="1400">
                          <a:latin typeface="Times New Roman" panose="02020603050405020304"/>
                          <a:ea typeface="方正楷体_GB2312" panose="02000000000000000000" charset="-122"/>
                        </a:rPr>
                        <a:t>获得教训</a:t>
                      </a:r>
                      <a:endParaRPr lang="zh-CN" sz="1400">
                        <a:latin typeface="Times New Roman" panose="02020603050405020304"/>
                        <a:ea typeface="方正楷体_GB2312" panose="02000000000000000000"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lnSpc>
                          <a:spcPct val="100000"/>
                        </a:lnSpc>
                        <a:spcBef>
                          <a:spcPct val="0"/>
                        </a:spcBef>
                        <a:spcAft>
                          <a:spcPct val="0"/>
                        </a:spcAft>
                      </a:pPr>
                      <a:r>
                        <a:rPr lang="zh-CN" sz="1400">
                          <a:highlight>
                            <a:srgbClr val="FFFF00"/>
                          </a:highlight>
                          <a:latin typeface="Times New Roman" panose="02020603050405020304"/>
                          <a:ea typeface="方正楷体_GB2312" panose="02000000000000000000" charset="-122"/>
                        </a:rPr>
                        <a:t>动物救助：</a:t>
                      </a:r>
                      <a:endParaRPr lang="zh-CN" sz="1400">
                        <a:highlight>
                          <a:srgbClr val="FFFF00"/>
                        </a:highlight>
                        <a:latin typeface="Times New Roman" panose="02020603050405020304"/>
                        <a:ea typeface="方正楷体_GB2312" panose="02000000000000000000" charset="-122"/>
                      </a:endParaRPr>
                    </a:p>
                    <a:p>
                      <a:pPr marL="0" indent="0" algn="l">
                        <a:lnSpc>
                          <a:spcPct val="100000"/>
                        </a:lnSpc>
                        <a:spcBef>
                          <a:spcPct val="0"/>
                        </a:spcBef>
                        <a:spcAft>
                          <a:spcPct val="0"/>
                        </a:spcAft>
                        <a:buFont typeface="Times New Roman" panose="02020603050405020304"/>
                        <a:buAutoNum type="arabicPeriod"/>
                      </a:pPr>
                      <a:r>
                        <a:rPr lang="en-US" altLang="zh-CN" sz="1400">
                          <a:latin typeface="Times New Roman" panose="02020603050405020304"/>
                          <a:ea typeface="方正楷体简体" panose="02000000000000000000" charset="-122"/>
                        </a:rPr>
                        <a:t>I </a:t>
                      </a:r>
                      <a:r>
                        <a:rPr lang="en-US" altLang="zh-CN" sz="1400" u="sng">
                          <a:solidFill>
                            <a:srgbClr val="FF0000"/>
                          </a:solidFill>
                          <a:latin typeface="Times New Roman" panose="02020603050405020304"/>
                          <a:ea typeface="方正楷体简体" panose="02000000000000000000" charset="-122"/>
                        </a:rPr>
                        <a:t>bandage</a:t>
                      </a:r>
                      <a:r>
                        <a:rPr lang="en-US" altLang="zh-CN" sz="1400">
                          <a:latin typeface="Times New Roman" panose="02020603050405020304"/>
                          <a:ea typeface="方正楷体简体" panose="02000000000000000000" charset="-122"/>
                        </a:rPr>
                        <a:t>d </a:t>
                      </a:r>
                      <a:r>
                        <a:rPr lang="en-US" altLang="zh-CN" sz="1400" i="0">
                          <a:solidFill>
                            <a:srgbClr val="2A2B2E"/>
                          </a:solidFill>
                          <a:latin typeface="Times New Roman" panose="02020603050405020304"/>
                          <a:ea typeface="方正楷体简体" panose="02000000000000000000" charset="-122"/>
                        </a:rPr>
                        <a:t> </a:t>
                      </a:r>
                      <a:r>
                        <a:rPr lang="zh-CN" sz="1400" i="0">
                          <a:solidFill>
                            <a:srgbClr val="2A2B2E"/>
                          </a:solidFill>
                          <a:latin typeface="方正楷体简体" panose="02000000000000000000" charset="-122"/>
                          <a:ea typeface="方正楷体简体" panose="02000000000000000000" charset="-122"/>
                        </a:rPr>
                        <a:t>用绷带包扎</a:t>
                      </a:r>
                      <a:r>
                        <a:rPr lang="en-US" altLang="zh-CN" sz="1400">
                          <a:latin typeface="Times New Roman" panose="02020603050405020304"/>
                          <a:ea typeface="方正楷体简体" panose="02000000000000000000" charset="-122"/>
                        </a:rPr>
                        <a:t>him...</a:t>
                      </a:r>
                      <a:r>
                        <a:rPr lang="en-US" altLang="zh-CN" sz="1400">
                          <a:solidFill>
                            <a:srgbClr val="494848"/>
                          </a:solidFill>
                          <a:latin typeface="Times New Roman" panose="02020603050405020304"/>
                          <a:ea typeface="方正楷体简体" panose="02000000000000000000" charset="-122"/>
                        </a:rPr>
                        <a:t>Immediately I </a:t>
                      </a:r>
                      <a:r>
                        <a:rPr lang="en-US" altLang="zh-CN" sz="1400" u="sng">
                          <a:solidFill>
                            <a:srgbClr val="FF0000"/>
                          </a:solidFill>
                          <a:latin typeface="Times New Roman" panose="02020603050405020304"/>
                          <a:ea typeface="方正楷体简体" panose="02000000000000000000" charset="-122"/>
                        </a:rPr>
                        <a:t>scoop</a:t>
                      </a:r>
                      <a:r>
                        <a:rPr lang="en-US" altLang="zh-CN" sz="1400">
                          <a:solidFill>
                            <a:srgbClr val="494848"/>
                          </a:solidFill>
                          <a:latin typeface="Times New Roman" panose="02020603050405020304"/>
                          <a:ea typeface="方正楷体简体" panose="02000000000000000000" charset="-122"/>
                        </a:rPr>
                        <a:t>ed him up and</a:t>
                      </a:r>
                      <a:r>
                        <a:rPr lang="en-US" altLang="zh-CN" sz="1400">
                          <a:solidFill>
                            <a:srgbClr val="FF0000"/>
                          </a:solidFill>
                          <a:latin typeface="Times New Roman" panose="02020603050405020304"/>
                          <a:ea typeface="方正楷体简体" panose="02000000000000000000" charset="-122"/>
                        </a:rPr>
                        <a:t> cautiously placed</a:t>
                      </a:r>
                      <a:r>
                        <a:rPr lang="en-US" altLang="zh-CN" sz="1400">
                          <a:solidFill>
                            <a:srgbClr val="494848"/>
                          </a:solidFill>
                          <a:latin typeface="Times New Roman" panose="02020603050405020304"/>
                          <a:ea typeface="方正楷体简体" panose="02000000000000000000" charset="-122"/>
                        </a:rPr>
                        <a:t> him in a cardboard box with towels,</a:t>
                      </a:r>
                      <a:r>
                        <a:rPr lang="en-US" altLang="zh-CN" sz="1400">
                          <a:solidFill>
                            <a:srgbClr val="FF0000"/>
                          </a:solidFill>
                          <a:latin typeface="Times New Roman" panose="02020603050405020304"/>
                          <a:ea typeface="方正楷体简体" panose="02000000000000000000" charset="-122"/>
                        </a:rPr>
                        <a:t> </a:t>
                      </a:r>
                      <a:r>
                        <a:rPr lang="en-US" altLang="zh-CN" sz="1400" u="sng">
                          <a:solidFill>
                            <a:srgbClr val="FF0000"/>
                          </a:solidFill>
                          <a:latin typeface="Times New Roman" panose="02020603050405020304"/>
                          <a:ea typeface="方正楷体简体" panose="02000000000000000000" charset="-122"/>
                        </a:rPr>
                        <a:t>mimick</a:t>
                      </a:r>
                      <a:r>
                        <a:rPr lang="en-US" altLang="zh-CN" sz="1400">
                          <a:solidFill>
                            <a:srgbClr val="494848"/>
                          </a:solidFill>
                          <a:latin typeface="Times New Roman" panose="02020603050405020304"/>
                          <a:ea typeface="方正楷体简体" panose="02000000000000000000" charset="-122"/>
                        </a:rPr>
                        <a:t>ing a nest, and stayed up all night researching how to care for him.I fed him some food,</a:t>
                      </a:r>
                      <a:r>
                        <a:rPr lang="en-US" altLang="zh-CN" sz="1400">
                          <a:solidFill>
                            <a:srgbClr val="FF0000"/>
                          </a:solidFill>
                          <a:highlight>
                            <a:srgbClr val="FFFF00"/>
                          </a:highlight>
                          <a:latin typeface="Times New Roman" panose="02020603050405020304"/>
                          <a:ea typeface="方正楷体简体" panose="02000000000000000000" charset="-122"/>
                        </a:rPr>
                        <a:t>chirp</a:t>
                      </a:r>
                      <a:r>
                        <a:rPr lang="en-US" altLang="zh-CN" sz="1400">
                          <a:solidFill>
                            <a:srgbClr val="494848"/>
                          </a:solidFill>
                          <a:highlight>
                            <a:srgbClr val="FFFF00"/>
                          </a:highlight>
                          <a:latin typeface="Times New Roman" panose="02020603050405020304"/>
                          <a:ea typeface="方正楷体简体" panose="02000000000000000000" charset="-122"/>
                        </a:rPr>
                        <a:t>ed</a:t>
                      </a:r>
                      <a:r>
                        <a:rPr lang="en-US" altLang="zh-CN" sz="1400">
                          <a:solidFill>
                            <a:srgbClr val="494848"/>
                          </a:solidFill>
                          <a:latin typeface="Times New Roman" panose="02020603050405020304"/>
                          <a:ea typeface="方正楷体简体" panose="02000000000000000000" charset="-122"/>
                        </a:rPr>
                        <a:t>(chirp </a:t>
                      </a:r>
                      <a:r>
                        <a:rPr lang="en-US" altLang="zh-CN" sz="1400">
                          <a:solidFill>
                            <a:srgbClr val="494848"/>
                          </a:solidFill>
                          <a:latin typeface="Times New Roman" panose="02020603050405020304"/>
                          <a:ea typeface="Times New Roman" panose="02020603050405020304"/>
                        </a:rPr>
                        <a:t>=chirrup </a:t>
                      </a:r>
                      <a:r>
                        <a:rPr lang="en-US" altLang="zh-CN" sz="1400">
                          <a:solidFill>
                            <a:srgbClr val="494848"/>
                          </a:solidFill>
                          <a:latin typeface="Times New Roman" panose="02020603050405020304"/>
                          <a:ea typeface="方正楷体简体" panose="02000000000000000000" charset="-122"/>
                        </a:rPr>
                        <a:t>v. </a:t>
                      </a:r>
                      <a:r>
                        <a:rPr lang="zh-CN" sz="1400">
                          <a:solidFill>
                            <a:srgbClr val="494848"/>
                          </a:solidFill>
                          <a:latin typeface="方正楷体简体" panose="02000000000000000000" charset="-122"/>
                          <a:ea typeface="方正楷体简体" panose="02000000000000000000" charset="-122"/>
                        </a:rPr>
                        <a:t>鸟叫</a:t>
                      </a:r>
                      <a:r>
                        <a:rPr lang="en-US" altLang="zh-CN" sz="1400">
                          <a:solidFill>
                            <a:srgbClr val="494848"/>
                          </a:solidFill>
                          <a:latin typeface="Times New Roman" panose="02020603050405020304"/>
                          <a:ea typeface="方正楷体简体" panose="02000000000000000000" charset="-122"/>
                        </a:rPr>
                        <a:t>,</a:t>
                      </a:r>
                      <a:r>
                        <a:rPr lang="zh-CN" sz="1400">
                          <a:solidFill>
                            <a:srgbClr val="494848"/>
                          </a:solidFill>
                          <a:latin typeface="方正楷体简体" panose="02000000000000000000" charset="-122"/>
                          <a:ea typeface="方正楷体简体" panose="02000000000000000000" charset="-122"/>
                        </a:rPr>
                        <a:t>这里指学鸟叫</a:t>
                      </a:r>
                      <a:r>
                        <a:rPr lang="en-US" altLang="zh-CN" sz="1400">
                          <a:solidFill>
                            <a:srgbClr val="494848"/>
                          </a:solidFill>
                          <a:latin typeface="Times New Roman" panose="02020603050405020304"/>
                          <a:ea typeface="方正楷体简体" panose="02000000000000000000" charset="-122"/>
                        </a:rPr>
                        <a:t>) at him, </a:t>
                      </a:r>
                      <a:r>
                        <a:rPr lang="en-US" altLang="zh-CN" sz="1400" u="sng">
                          <a:solidFill>
                            <a:srgbClr val="FF0000"/>
                          </a:solidFill>
                          <a:latin typeface="Times New Roman" panose="02020603050405020304"/>
                          <a:ea typeface="方正楷体简体" panose="02000000000000000000" charset="-122"/>
                        </a:rPr>
                        <a:t>sang him to sleep</a:t>
                      </a:r>
                      <a:r>
                        <a:rPr lang="en-US" altLang="zh-CN" sz="1400">
                          <a:solidFill>
                            <a:srgbClr val="494848"/>
                          </a:solidFill>
                          <a:latin typeface="Times New Roman" panose="02020603050405020304"/>
                          <a:ea typeface="方正楷体简体" panose="02000000000000000000" charset="-122"/>
                        </a:rPr>
                        <a:t>…tenderly</a:t>
                      </a:r>
                      <a:r>
                        <a:rPr lang="en-US" altLang="zh-CN" sz="1400">
                          <a:solidFill>
                            <a:srgbClr val="FF0000"/>
                          </a:solidFill>
                          <a:latin typeface="Times New Roman" panose="02020603050405020304"/>
                          <a:ea typeface="方正楷体简体" panose="02000000000000000000" charset="-122"/>
                        </a:rPr>
                        <a:t> </a:t>
                      </a:r>
                      <a:r>
                        <a:rPr lang="en-US" altLang="zh-CN" sz="1400" u="sng">
                          <a:solidFill>
                            <a:srgbClr val="FF0000"/>
                          </a:solidFill>
                          <a:latin typeface="Times New Roman" panose="02020603050405020304"/>
                          <a:ea typeface="方正楷体简体" panose="02000000000000000000" charset="-122"/>
                        </a:rPr>
                        <a:t>strok</a:t>
                      </a:r>
                      <a:r>
                        <a:rPr lang="en-US" altLang="zh-CN" sz="1400">
                          <a:solidFill>
                            <a:srgbClr val="FF0000"/>
                          </a:solidFill>
                          <a:latin typeface="Times New Roman" panose="02020603050405020304"/>
                          <a:ea typeface="方正楷体简体" panose="02000000000000000000" charset="-122"/>
                        </a:rPr>
                        <a:t>ing </a:t>
                      </a:r>
                      <a:r>
                        <a:rPr lang="en-US" altLang="zh-CN" sz="1400">
                          <a:solidFill>
                            <a:srgbClr val="494848"/>
                          </a:solidFill>
                          <a:latin typeface="Times New Roman" panose="02020603050405020304"/>
                          <a:ea typeface="方正楷体简体" panose="02000000000000000000" charset="-122"/>
                        </a:rPr>
                        <a:t>his feathers.</a:t>
                      </a:r>
                      <a:r>
                        <a:rPr lang="zh-CN" sz="1400">
                          <a:latin typeface="方正楷体简体" panose="02000000000000000000" charset="-122"/>
                          <a:ea typeface="方正楷体简体" panose="02000000000000000000" charset="-122"/>
                        </a:rPr>
                        <a:t>我用绷带给他包扎</a:t>
                      </a:r>
                      <a:r>
                        <a:rPr lang="en-US" altLang="zh-CN" sz="1400">
                          <a:latin typeface="Times New Roman" panose="02020603050405020304"/>
                          <a:ea typeface="方正楷体简体" panose="02000000000000000000" charset="-122"/>
                        </a:rPr>
                        <a:t>……</a:t>
                      </a:r>
                      <a:r>
                        <a:rPr lang="zh-CN" sz="1400">
                          <a:latin typeface="方正楷体简体" panose="02000000000000000000" charset="-122"/>
                          <a:ea typeface="方正楷体简体" panose="02000000000000000000" charset="-122"/>
                        </a:rPr>
                        <a:t>我立刻把他抱起来，小心翼翼地把他放进一个装有毛巾的纸板箱里，就像一个鸟巢一样，并整夜守在旁边研究如何照顾他。我给他喂了些食物，对着他学鸟叫，给他唱歌哄他入睡</a:t>
                      </a:r>
                      <a:r>
                        <a:rPr lang="en-US" altLang="zh-CN" sz="1400">
                          <a:latin typeface="Times New Roman" panose="02020603050405020304"/>
                          <a:ea typeface="方正楷体简体" panose="02000000000000000000" charset="-122"/>
                        </a:rPr>
                        <a:t>……</a:t>
                      </a:r>
                      <a:r>
                        <a:rPr lang="zh-CN" sz="1400">
                          <a:latin typeface="方正楷体简体" panose="02000000000000000000" charset="-122"/>
                          <a:ea typeface="方正楷体简体" panose="02000000000000000000" charset="-122"/>
                        </a:rPr>
                        <a:t>温柔地抚摸着他的羽毛。</a:t>
                      </a:r>
                      <a:endParaRPr lang="zh-CN" sz="1400">
                        <a:latin typeface="方正楷体简体" panose="02000000000000000000" charset="-122"/>
                        <a:ea typeface="方正楷体简体" panose="02000000000000000000" charset="-122"/>
                      </a:endParaRPr>
                    </a:p>
                    <a:p>
                      <a:pPr marL="0" indent="0" algn="l">
                        <a:lnSpc>
                          <a:spcPct val="100000"/>
                        </a:lnSpc>
                        <a:spcBef>
                          <a:spcPct val="0"/>
                        </a:spcBef>
                        <a:spcAft>
                          <a:spcPct val="0"/>
                        </a:spcAft>
                      </a:pPr>
                      <a:r>
                        <a:rPr lang="en-US" altLang="zh-CN" sz="1400">
                          <a:latin typeface="Times New Roman" panose="02020603050405020304"/>
                          <a:ea typeface="Times New Roman" panose="02020603050405020304"/>
                        </a:rPr>
                        <a:t>2.</a:t>
                      </a:r>
                      <a:r>
                        <a:rPr lang="en-US" altLang="zh-CN" sz="1400">
                          <a:latin typeface="Times New Roman" panose="02020603050405020304"/>
                          <a:ea typeface="方正楷体简体" panose="02000000000000000000" charset="-122"/>
                        </a:rPr>
                        <a:t>After breaking the ice using the man’s rock, Arens </a:t>
                      </a:r>
                      <a:r>
                        <a:rPr lang="en-US" altLang="zh-CN" sz="1400" b="1">
                          <a:solidFill>
                            <a:srgbClr val="FF0000"/>
                          </a:solidFill>
                          <a:latin typeface="Times New Roman" panose="02020603050405020304"/>
                          <a:ea typeface="方正楷体简体" panose="02000000000000000000" charset="-122"/>
                        </a:rPr>
                        <a:t>jumped into</a:t>
                      </a:r>
                      <a:r>
                        <a:rPr lang="en-US" altLang="zh-CN" sz="1400">
                          <a:latin typeface="Times New Roman" panose="02020603050405020304"/>
                          <a:ea typeface="方正楷体简体" panose="02000000000000000000" charset="-122"/>
                        </a:rPr>
                        <a:t> the icy water. He </a:t>
                      </a:r>
                      <a:r>
                        <a:rPr lang="en-US" altLang="zh-CN" sz="1400" b="1">
                          <a:solidFill>
                            <a:srgbClr val="FF0000"/>
                          </a:solidFill>
                          <a:latin typeface="Times New Roman" panose="02020603050405020304"/>
                          <a:ea typeface="方正楷体简体" panose="02000000000000000000" charset="-122"/>
                        </a:rPr>
                        <a:t>surfaced</a:t>
                      </a:r>
                      <a:r>
                        <a:rPr lang="en-US" altLang="zh-CN" sz="1400">
                          <a:latin typeface="Times New Roman" panose="02020603050405020304"/>
                          <a:ea typeface="方正楷体简体" panose="02000000000000000000" charset="-122"/>
                        </a:rPr>
                        <a:t> in time to see the dog going under. Arens </a:t>
                      </a:r>
                      <a:r>
                        <a:rPr lang="en-US" altLang="zh-CN" sz="1400" b="1">
                          <a:solidFill>
                            <a:srgbClr val="FF0000"/>
                          </a:solidFill>
                          <a:latin typeface="Times New Roman" panose="02020603050405020304"/>
                          <a:ea typeface="方正楷体简体" panose="02000000000000000000" charset="-122"/>
                        </a:rPr>
                        <a:t>swam</a:t>
                      </a:r>
                      <a:r>
                        <a:rPr lang="en-US" altLang="zh-CN" sz="1400">
                          <a:latin typeface="Times New Roman" panose="02020603050405020304"/>
                          <a:ea typeface="方正楷体简体" panose="02000000000000000000" charset="-122"/>
                        </a:rPr>
                        <a:t> about five feet toward the dog, </a:t>
                      </a:r>
                      <a:r>
                        <a:rPr lang="en-US" altLang="zh-CN" sz="1400" b="1">
                          <a:solidFill>
                            <a:srgbClr val="FF0000"/>
                          </a:solidFill>
                          <a:latin typeface="Times New Roman" panose="02020603050405020304"/>
                          <a:ea typeface="方正楷体简体" panose="02000000000000000000" charset="-122"/>
                        </a:rPr>
                        <a:t>grabbed hold of </a:t>
                      </a:r>
                      <a:r>
                        <a:rPr lang="en-US" altLang="zh-CN" sz="1400">
                          <a:latin typeface="Times New Roman" panose="02020603050405020304"/>
                          <a:ea typeface="方正楷体简体" panose="02000000000000000000" charset="-122"/>
                        </a:rPr>
                        <a:t>her collar, and</a:t>
                      </a:r>
                      <a:r>
                        <a:rPr lang="en-US" altLang="zh-CN" sz="1400" b="1">
                          <a:solidFill>
                            <a:srgbClr val="FF0000"/>
                          </a:solidFill>
                          <a:latin typeface="Times New Roman" panose="02020603050405020304"/>
                          <a:ea typeface="方正楷体简体" panose="02000000000000000000" charset="-122"/>
                        </a:rPr>
                        <a:t> pulled</a:t>
                      </a:r>
                      <a:r>
                        <a:rPr lang="en-US" altLang="zh-CN" sz="1400">
                          <a:latin typeface="Times New Roman" panose="02020603050405020304"/>
                          <a:ea typeface="方正楷体简体" panose="02000000000000000000" charset="-122"/>
                        </a:rPr>
                        <a:t> her </a:t>
                      </a:r>
                      <a:r>
                        <a:rPr lang="en-US" altLang="zh-CN" sz="1400" b="1">
                          <a:solidFill>
                            <a:srgbClr val="FF0000"/>
                          </a:solidFill>
                          <a:latin typeface="Times New Roman" panose="02020603050405020304"/>
                          <a:ea typeface="方正楷体简体" panose="02000000000000000000" charset="-122"/>
                        </a:rPr>
                        <a:t>out of</a:t>
                      </a:r>
                      <a:r>
                        <a:rPr lang="en-US" altLang="zh-CN" sz="1400">
                          <a:latin typeface="Times New Roman" panose="02020603050405020304"/>
                          <a:ea typeface="方正楷体简体" panose="02000000000000000000" charset="-122"/>
                        </a:rPr>
                        <a:t> the water </a:t>
                      </a:r>
                      <a:r>
                        <a:rPr lang="en-US" altLang="zh-CN" sz="1400" b="1">
                          <a:solidFill>
                            <a:srgbClr val="FF0000"/>
                          </a:solidFill>
                          <a:latin typeface="Times New Roman" panose="02020603050405020304"/>
                          <a:ea typeface="方正楷体简体" panose="02000000000000000000" charset="-122"/>
                        </a:rPr>
                        <a:t>and onto</a:t>
                      </a:r>
                      <a:r>
                        <a:rPr lang="en-US" altLang="zh-CN" sz="1400">
                          <a:latin typeface="Times New Roman" panose="02020603050405020304"/>
                          <a:ea typeface="方正楷体简体" panose="02000000000000000000" charset="-122"/>
                        </a:rPr>
                        <a:t> the ice. He then put the dog into the boat and</a:t>
                      </a:r>
                      <a:r>
                        <a:rPr lang="en-US" altLang="zh-CN" sz="1400" b="1">
                          <a:solidFill>
                            <a:srgbClr val="FF0000"/>
                          </a:solidFill>
                          <a:latin typeface="Times New Roman" panose="02020603050405020304"/>
                          <a:ea typeface="方正楷体简体" panose="02000000000000000000" charset="-122"/>
                        </a:rPr>
                        <a:t> slid it back</a:t>
                      </a:r>
                      <a:r>
                        <a:rPr lang="en-US" altLang="zh-CN" sz="1400">
                          <a:latin typeface="Times New Roman" panose="02020603050405020304"/>
                          <a:ea typeface="方正楷体简体" panose="02000000000000000000" charset="-122"/>
                        </a:rPr>
                        <a:t> to the bank, where anxious </a:t>
                      </a:r>
                      <a:r>
                        <a:rPr lang="en-US" altLang="zh-CN" sz="1400" b="1">
                          <a:solidFill>
                            <a:srgbClr val="FF0000"/>
                          </a:solidFill>
                          <a:latin typeface="Times New Roman" panose="02020603050405020304"/>
                          <a:ea typeface="方正楷体简体" panose="02000000000000000000" charset="-122"/>
                        </a:rPr>
                        <a:t>bystanders</a:t>
                      </a:r>
                      <a:r>
                        <a:rPr lang="en-US" altLang="zh-CN" sz="1400">
                          <a:latin typeface="Times New Roman" panose="02020603050405020304"/>
                          <a:ea typeface="方正楷体简体" panose="02000000000000000000" charset="-122"/>
                        </a:rPr>
                        <a:t> carried the dog to the home of the rowboat’s owner, a retired vet.</a:t>
                      </a:r>
                      <a:r>
                        <a:rPr lang="zh-CN" sz="1400">
                          <a:latin typeface="Times New Roman" panose="02020603050405020304"/>
                          <a:ea typeface="方正楷体简体" panose="02000000000000000000" charset="-122"/>
                        </a:rPr>
                        <a:t>阿伦斯用那块石头破冰后，跳进了冰冷的水中。他浮出水面时，正好看到狗沉下去了。阿伦斯游了大约五英尺向狗游去，抓住了它的项圈，把它从水里拉出来放到冰面上。然后他把狗放进船里，滑回岸边，焦急的旁观者把狗抬到了船主人的家里，船主人是一位退休的兽医。</a:t>
                      </a:r>
                      <a:endParaRPr lang="zh-CN" sz="1400">
                        <a:latin typeface="Times New Roman" panose="02020603050405020304"/>
                        <a:ea typeface="方正楷体简体" panose="02000000000000000000" charset="-122"/>
                      </a:endParaRPr>
                    </a:p>
                    <a:p>
                      <a:pPr marL="0" indent="0" algn="just">
                        <a:lnSpc>
                          <a:spcPct val="100000"/>
                        </a:lnSpc>
                        <a:spcBef>
                          <a:spcPct val="0"/>
                        </a:spcBef>
                        <a:spcAft>
                          <a:spcPct val="0"/>
                        </a:spcAft>
                      </a:pPr>
                      <a:r>
                        <a:rPr lang="en-US" altLang="zh-CN" sz="1400">
                          <a:latin typeface="Times New Roman" panose="02020603050405020304"/>
                          <a:ea typeface="方正楷体_GB2312" panose="02000000000000000000" charset="-122"/>
                        </a:rPr>
                        <a:t> </a:t>
                      </a:r>
                      <a:endParaRPr lang="en-US" altLang="zh-CN" sz="1400">
                        <a:latin typeface="Times New Roman" panose="02020603050405020304"/>
                        <a:ea typeface="方正楷体_GB2312" panose="02000000000000000000" charset="-122"/>
                      </a:endParaRPr>
                    </a:p>
                    <a:p>
                      <a:pPr marL="0" indent="0" algn="just">
                        <a:lnSpc>
                          <a:spcPct val="100000"/>
                        </a:lnSpc>
                        <a:spcBef>
                          <a:spcPct val="0"/>
                        </a:spcBef>
                        <a:spcAft>
                          <a:spcPct val="0"/>
                        </a:spcAft>
                      </a:pPr>
                      <a:r>
                        <a:rPr lang="zh-CN" sz="1400">
                          <a:highlight>
                            <a:srgbClr val="FFFF00"/>
                          </a:highlight>
                          <a:latin typeface="Times New Roman" panose="02020603050405020304"/>
                          <a:ea typeface="方正楷体_GB2312" panose="02000000000000000000" charset="-122"/>
                        </a:rPr>
                        <a:t>结尾感悟：</a:t>
                      </a:r>
                      <a:endParaRPr lang="zh-CN" sz="1400">
                        <a:highlight>
                          <a:srgbClr val="FFFF00"/>
                        </a:highlight>
                        <a:latin typeface="Times New Roman" panose="02020603050405020304"/>
                        <a:ea typeface="方正楷体_GB2312" panose="02000000000000000000" charset="-122"/>
                      </a:endParaRPr>
                    </a:p>
                    <a:p>
                      <a:pPr marL="0" indent="0" algn="just">
                        <a:lnSpc>
                          <a:spcPct val="100000"/>
                        </a:lnSpc>
                        <a:spcBef>
                          <a:spcPct val="0"/>
                        </a:spcBef>
                        <a:spcAft>
                          <a:spcPct val="0"/>
                        </a:spcAft>
                        <a:buFont typeface="Times New Roman" panose="02020603050405020304"/>
                        <a:buAutoNum type="arabicPeriod"/>
                      </a:pPr>
                      <a:r>
                        <a:rPr lang="zh-CN" sz="1400">
                          <a:latin typeface="Times New Roman" panose="02020603050405020304"/>
                          <a:ea typeface="方正楷体简体" panose="02000000000000000000" charset="-122"/>
                        </a:rPr>
                        <a:t>那天的雨是一个奇迹，拯救了我们的农场，就像我的儿子拯救了一条生命一样，这是对同情力量的珍贵提醒。</a:t>
                      </a:r>
                      <a:r>
                        <a:rPr lang="en-US" altLang="zh-CN" sz="1400" b="0">
                          <a:solidFill>
                            <a:srgbClr val="000000"/>
                          </a:solidFill>
                          <a:latin typeface="Times New Roman" panose="02020603050405020304"/>
                          <a:ea typeface="Times New Roman" panose="02020603050405020304"/>
                        </a:rPr>
                        <a:t>(</a:t>
                      </a:r>
                      <a:r>
                        <a:rPr lang="zh-CN" sz="1200" b="1">
                          <a:solidFill>
                            <a:srgbClr val="0000FF"/>
                          </a:solidFill>
                          <a:latin typeface="Times New Roman" panose="02020603050405020304"/>
                          <a:ea typeface="宋体" panose="02010600030101010101" pitchFamily="2" charset="-122"/>
                        </a:rPr>
                        <a:t>主题升华</a:t>
                      </a:r>
                      <a:r>
                        <a:rPr lang="zh-CN" sz="1400" b="0">
                          <a:solidFill>
                            <a:srgbClr val="000000"/>
                          </a:solidFill>
                          <a:latin typeface="Times New Roman" panose="02020603050405020304"/>
                          <a:ea typeface="宋体" panose="02010600030101010101" pitchFamily="2" charset="-122"/>
                        </a:rPr>
                        <a:t>；</a:t>
                      </a:r>
                      <a:r>
                        <a:rPr lang="zh-CN" sz="1200" b="1">
                          <a:solidFill>
                            <a:srgbClr val="C00000"/>
                          </a:solidFill>
                          <a:latin typeface="Times New Roman" panose="02020603050405020304"/>
                          <a:ea typeface="宋体" panose="02010600030101010101" pitchFamily="2" charset="-122"/>
                        </a:rPr>
                        <a:t>同位语；</a:t>
                      </a:r>
                      <a:r>
                        <a:rPr lang="zh-CN" altLang="en-US" sz="1200" b="1">
                          <a:solidFill>
                            <a:srgbClr val="C00000"/>
                          </a:solidFill>
                          <a:latin typeface="Times New Roman" panose="02020603050405020304"/>
                          <a:ea typeface="宋体" panose="02010600030101010101" pitchFamily="2" charset="-122"/>
                        </a:rPr>
                        <a:t> </a:t>
                      </a:r>
                      <a:r>
                        <a:rPr lang="zh-CN" sz="1200" b="1">
                          <a:solidFill>
                            <a:srgbClr val="C00000"/>
                          </a:solidFill>
                          <a:latin typeface="Times New Roman" panose="02020603050405020304"/>
                          <a:ea typeface="宋体" panose="02010600030101010101" pitchFamily="2" charset="-122"/>
                        </a:rPr>
                        <a:t>回应原文的</a:t>
                      </a:r>
                      <a:r>
                        <a:rPr lang="en-US" altLang="zh-CN" sz="1200" b="1">
                          <a:solidFill>
                            <a:srgbClr val="C00000"/>
                          </a:solidFill>
                          <a:latin typeface="Times New Roman" panose="02020603050405020304"/>
                          <a:ea typeface="Times New Roman" panose="02020603050405020304"/>
                        </a:rPr>
                        <a:t>miracle</a:t>
                      </a:r>
                      <a:r>
                        <a:rPr lang="en-US" altLang="zh-CN" sz="1200" b="0">
                          <a:solidFill>
                            <a:srgbClr val="000000"/>
                          </a:solidFill>
                          <a:latin typeface="Times New Roman" panose="02020603050405020304"/>
                          <a:ea typeface="Times New Roman" panose="02020603050405020304"/>
                        </a:rPr>
                        <a:t>)</a:t>
                      </a:r>
                      <a:endParaRPr lang="en-US" altLang="zh-CN" sz="1200" b="0">
                        <a:solidFill>
                          <a:srgbClr val="000000"/>
                        </a:solidFill>
                        <a:latin typeface="Times New Roman" panose="02020603050405020304"/>
                        <a:ea typeface="Times New Roman" panose="02020603050405020304"/>
                      </a:endParaRPr>
                    </a:p>
                    <a:p>
                      <a:pPr marL="0" indent="0" algn="just">
                        <a:lnSpc>
                          <a:spcPct val="100000"/>
                        </a:lnSpc>
                        <a:spcBef>
                          <a:spcPct val="0"/>
                        </a:spcBef>
                        <a:spcAft>
                          <a:spcPct val="0"/>
                        </a:spcAft>
                      </a:pPr>
                      <a:r>
                        <a:rPr lang="en-US" altLang="zh-CN" sz="1400" b="0">
                          <a:solidFill>
                            <a:srgbClr val="000000"/>
                          </a:solidFill>
                          <a:latin typeface="Times New Roman" panose="02020603050405020304"/>
                          <a:ea typeface="Times New Roman" panose="02020603050405020304"/>
                        </a:rPr>
                        <a:t>The rain that day was a miracle, saving our farm, just like my boy saved a life, a precious reminder of the power of compassion.</a:t>
                      </a:r>
                      <a:endParaRPr lang="en-US" altLang="zh-CN" sz="1400" b="0">
                        <a:solidFill>
                          <a:srgbClr val="000000"/>
                        </a:solidFill>
                        <a:latin typeface="Times New Roman" panose="02020603050405020304"/>
                        <a:ea typeface="Times New Roman" panose="02020603050405020304"/>
                      </a:endParaRPr>
                    </a:p>
                    <a:p>
                      <a:pPr marL="0" indent="0" algn="just">
                        <a:lnSpc>
                          <a:spcPct val="100000"/>
                        </a:lnSpc>
                        <a:spcBef>
                          <a:spcPct val="0"/>
                        </a:spcBef>
                        <a:spcAft>
                          <a:spcPct val="0"/>
                        </a:spcAft>
                        <a:buFont typeface="Times New Roman" panose="02020603050405020304"/>
                        <a:buAutoNum type="arabicPeriod"/>
                      </a:pPr>
                      <a:r>
                        <a:rPr lang="zh-CN" sz="1400">
                          <a:latin typeface="方正楷体简体" panose="02000000000000000000" charset="-122"/>
                          <a:ea typeface="方正楷体简体" panose="02000000000000000000" charset="-122"/>
                        </a:rPr>
                        <a:t>那个圣诞节，他们都学到了宝贵的一课：圣诞节的真正精神不是礼物或盛宴，而是团结起来关心那些无法照顾自己的人。</a:t>
                      </a:r>
                      <a:r>
                        <a:rPr lang="en-US" altLang="zh-CN" sz="1400" b="0">
                          <a:solidFill>
                            <a:srgbClr val="000000"/>
                          </a:solidFill>
                          <a:latin typeface="Times New Roman" panose="02020603050405020304"/>
                          <a:ea typeface="Times New Roman" panose="02020603050405020304"/>
                        </a:rPr>
                        <a:t>(</a:t>
                      </a:r>
                      <a:r>
                        <a:rPr lang="zh-CN" sz="1200" b="1">
                          <a:solidFill>
                            <a:srgbClr val="0000FF"/>
                          </a:solidFill>
                          <a:latin typeface="Times New Roman" panose="02020603050405020304"/>
                          <a:ea typeface="宋体" panose="02010600030101010101" pitchFamily="2" charset="-122"/>
                        </a:rPr>
                        <a:t>主题升华用借代</a:t>
                      </a:r>
                      <a:r>
                        <a:rPr lang="zh-CN" altLang="en-US" sz="1200" b="1">
                          <a:solidFill>
                            <a:srgbClr val="C00000"/>
                          </a:solidFill>
                          <a:latin typeface="Times New Roman" panose="02020603050405020304"/>
                          <a:ea typeface="Times New Roman" panose="02020603050405020304"/>
                        </a:rPr>
                        <a:t> </a:t>
                      </a:r>
                      <a:r>
                        <a:rPr lang="zh-CN" sz="1200" b="1">
                          <a:solidFill>
                            <a:srgbClr val="C00000"/>
                          </a:solidFill>
                          <a:latin typeface="Times New Roman" panose="02020603050405020304"/>
                          <a:ea typeface="宋体" panose="02010600030101010101" pitchFamily="2" charset="-122"/>
                        </a:rPr>
                        <a:t>回应原文的受困的马</a:t>
                      </a:r>
                      <a:r>
                        <a:rPr lang="en-US" altLang="zh-CN" sz="1200" b="0">
                          <a:solidFill>
                            <a:srgbClr val="000000"/>
                          </a:solidFill>
                          <a:latin typeface="Times New Roman" panose="02020603050405020304"/>
                          <a:ea typeface="Times New Roman" panose="02020603050405020304"/>
                        </a:rPr>
                        <a:t>)</a:t>
                      </a:r>
                      <a:endParaRPr lang="en-US" altLang="zh-CN" sz="1200" b="0">
                        <a:solidFill>
                          <a:srgbClr val="000000"/>
                        </a:solidFill>
                        <a:latin typeface="Times New Roman" panose="02020603050405020304"/>
                        <a:ea typeface="Times New Roman" panose="02020603050405020304"/>
                      </a:endParaRPr>
                    </a:p>
                    <a:p>
                      <a:pPr marL="0" indent="0" algn="just">
                        <a:lnSpc>
                          <a:spcPct val="100000"/>
                        </a:lnSpc>
                        <a:spcBef>
                          <a:spcPct val="0"/>
                        </a:spcBef>
                        <a:spcAft>
                          <a:spcPct val="0"/>
                        </a:spcAft>
                      </a:pPr>
                      <a:r>
                        <a:rPr lang="en-US" altLang="zh-CN" sz="1400" b="0">
                          <a:solidFill>
                            <a:srgbClr val="000000"/>
                          </a:solidFill>
                          <a:latin typeface="Times New Roman" panose="02020603050405020304"/>
                          <a:ea typeface="宋体" panose="02010600030101010101" pitchFamily="2" charset="-122"/>
                        </a:rPr>
                        <a:t>That Christmas, they all learned a precious lesson: the true spirit of Christmas isn’t about gifts or feasts, but about coming together to care for those </a:t>
                      </a:r>
                      <a:r>
                        <a:rPr lang="en-US" altLang="zh-CN" sz="1400" b="1" u="sng">
                          <a:solidFill>
                            <a:srgbClr val="0000FF"/>
                          </a:solidFill>
                          <a:latin typeface="Times New Roman" panose="02020603050405020304"/>
                          <a:ea typeface="宋体" panose="02010600030101010101" pitchFamily="2" charset="-122"/>
                        </a:rPr>
                        <a:t>who cannot care for themselves</a:t>
                      </a:r>
                      <a:r>
                        <a:rPr lang="en-US" altLang="zh-CN" sz="1400" b="0">
                          <a:solidFill>
                            <a:srgbClr val="000000"/>
                          </a:solidFill>
                          <a:latin typeface="Times New Roman" panose="02020603050405020304"/>
                          <a:ea typeface="宋体" panose="02010600030101010101" pitchFamily="2" charset="-122"/>
                        </a:rPr>
                        <a:t>.</a:t>
                      </a:r>
                      <a:endParaRPr lang="en-US" altLang="zh-CN" sz="1400" b="0">
                        <a:solidFill>
                          <a:srgbClr val="000000"/>
                        </a:solidFill>
                        <a:latin typeface="Times New Roman" panose="02020603050405020304"/>
                        <a:ea typeface="宋体" panose="02010600030101010101" pitchFamily="2" charset="-122"/>
                      </a:endParaRPr>
                    </a:p>
                    <a:p>
                      <a:pPr marL="0" indent="0" algn="just">
                        <a:lnSpc>
                          <a:spcPct val="100000"/>
                        </a:lnSpc>
                        <a:spcBef>
                          <a:spcPct val="0"/>
                        </a:spcBef>
                        <a:spcAft>
                          <a:spcPct val="0"/>
                        </a:spcAft>
                        <a:buFont typeface="Times New Roman" panose="02020603050405020304"/>
                        <a:buAutoNum type="arabicPeriod"/>
                      </a:pPr>
                      <a:r>
                        <a:rPr lang="zh-CN" sz="1400">
                          <a:latin typeface="方正楷体简体" panose="02000000000000000000" charset="-122"/>
                          <a:ea typeface="方正楷体简体" panose="02000000000000000000" charset="-122"/>
                        </a:rPr>
                        <a:t>在那一刻，他突然明白了：他不需要通过赢得这场战斗来证明自己</a:t>
                      </a:r>
                      <a:r>
                        <a:rPr lang="en-US" altLang="zh-CN" sz="1400">
                          <a:latin typeface="Times New Roman" panose="02020603050405020304"/>
                          <a:ea typeface="方正楷体简体" panose="02000000000000000000" charset="-122"/>
                        </a:rPr>
                        <a:t>——</a:t>
                      </a:r>
                      <a:r>
                        <a:rPr lang="zh-CN" sz="1400">
                          <a:latin typeface="方正楷体简体" panose="02000000000000000000" charset="-122"/>
                          <a:ea typeface="方正楷体简体" panose="02000000000000000000" charset="-122"/>
                        </a:rPr>
                        <a:t>真正的坚韧在于放手并继续前进。瑞德拍了拍他的肩膀，</a:t>
                      </a:r>
                      <a:r>
                        <a:rPr lang="zh-CN" altLang="en-US" sz="1400">
                          <a:latin typeface="Times New Roman" panose="02020603050405020304"/>
                          <a:ea typeface="方正楷体简体" panose="02000000000000000000" charset="-122"/>
                        </a:rPr>
                        <a:t>“</a:t>
                      </a:r>
                      <a:r>
                        <a:rPr lang="zh-CN" sz="1400">
                          <a:latin typeface="方正楷体简体" panose="02000000000000000000" charset="-122"/>
                          <a:ea typeface="方正楷体简体" panose="02000000000000000000" charset="-122"/>
                        </a:rPr>
                        <a:t>孩子，你的父母会为你感到骄傲的。</a:t>
                      </a:r>
                      <a:r>
                        <a:rPr lang="zh-CN" altLang="en-US" sz="1400">
                          <a:latin typeface="Times New Roman" panose="02020603050405020304"/>
                          <a:ea typeface="方正楷体简体" panose="02000000000000000000" charset="-122"/>
                        </a:rPr>
                        <a:t>”</a:t>
                      </a:r>
                      <a:r>
                        <a:rPr lang="zh-CN" sz="1400">
                          <a:latin typeface="方正楷体简体" panose="02000000000000000000" charset="-122"/>
                          <a:ea typeface="方正楷体简体" panose="02000000000000000000" charset="-122"/>
                        </a:rPr>
                        <a:t>约翰笑了，一种平静的平静笼罩着他，准备迎接新的生活。</a:t>
                      </a:r>
                      <a:r>
                        <a:rPr lang="en-US" altLang="zh-CN" sz="1200" b="1">
                          <a:solidFill>
                            <a:srgbClr val="C00000"/>
                          </a:solidFill>
                          <a:latin typeface="Times New Roman" panose="02020603050405020304"/>
                          <a:ea typeface="Times New Roman" panose="02020603050405020304"/>
                        </a:rPr>
                        <a:t>(</a:t>
                      </a:r>
                      <a:r>
                        <a:rPr lang="zh-CN" sz="1200" b="1">
                          <a:solidFill>
                            <a:srgbClr val="C00000"/>
                          </a:solidFill>
                          <a:latin typeface="Times New Roman" panose="02020603050405020304"/>
                          <a:ea typeface="宋体" panose="02010600030101010101" pitchFamily="2" charset="-122"/>
                        </a:rPr>
                        <a:t>哲理感悟式升华</a:t>
                      </a:r>
                      <a:r>
                        <a:rPr lang="en-US" altLang="zh-CN" sz="1200" b="1">
                          <a:solidFill>
                            <a:srgbClr val="C00000"/>
                          </a:solidFill>
                          <a:latin typeface="Times New Roman" panose="02020603050405020304"/>
                          <a:ea typeface="Times New Roman" panose="02020603050405020304"/>
                        </a:rPr>
                        <a:t>)</a:t>
                      </a:r>
                      <a:endParaRPr lang="en-US" altLang="zh-CN" sz="1200" b="1">
                        <a:solidFill>
                          <a:srgbClr val="C00000"/>
                        </a:solidFill>
                        <a:latin typeface="Times New Roman" panose="02020603050405020304"/>
                        <a:ea typeface="Times New Roman" panose="02020603050405020304"/>
                      </a:endParaRPr>
                    </a:p>
                    <a:p>
                      <a:pPr marL="0" indent="0" algn="just">
                        <a:lnSpc>
                          <a:spcPct val="100000"/>
                        </a:lnSpc>
                        <a:spcBef>
                          <a:spcPct val="0"/>
                        </a:spcBef>
                        <a:spcAft>
                          <a:spcPct val="0"/>
                        </a:spcAft>
                      </a:pPr>
                      <a:r>
                        <a:rPr lang="en-US" altLang="zh-CN" sz="1400" b="0">
                          <a:solidFill>
                            <a:srgbClr val="000000"/>
                          </a:solidFill>
                          <a:latin typeface="Times New Roman" panose="02020603050405020304"/>
                          <a:ea typeface="宋体" panose="02010600030101010101" pitchFamily="2" charset="-122"/>
                        </a:rPr>
                        <a:t>In that moment, it suddenly clicked: he didn’t need to prove himself by winning this fight—</a:t>
                      </a:r>
                      <a:r>
                        <a:rPr lang="en-US" altLang="zh-CN" sz="1400" b="1" u="sng">
                          <a:solidFill>
                            <a:srgbClr val="0000FF"/>
                          </a:solidFill>
                          <a:latin typeface="Times New Roman" panose="02020603050405020304"/>
                          <a:ea typeface="宋体" panose="02010600030101010101" pitchFamily="2" charset="-122"/>
                        </a:rPr>
                        <a:t>true resilience lay in letting go and moving forward. </a:t>
                      </a:r>
                      <a:r>
                        <a:rPr lang="en-US" altLang="zh-CN" sz="1400" b="0">
                          <a:solidFill>
                            <a:srgbClr val="000000"/>
                          </a:solidFill>
                          <a:latin typeface="Times New Roman" panose="02020603050405020304"/>
                          <a:ea typeface="宋体" panose="02010600030101010101" pitchFamily="2" charset="-122"/>
                        </a:rPr>
                        <a:t>Red clapped his shoulder, “Your parents would be proud, son.” John smiled, a quiet peace settling over him, ready to embrace a new life.</a:t>
                      </a:r>
                      <a:endParaRPr lang="en-US" altLang="zh-CN" sz="1400" b="0">
                        <a:solidFill>
                          <a:srgbClr val="000000"/>
                        </a:solidFill>
                        <a:highlight>
                          <a:srgbClr val="FFFF00"/>
                        </a:highlight>
                        <a:latin typeface="Times New Roman" panose="020206030504050203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bl>
          </a:graphicData>
        </a:graphic>
      </p:graphicFrame>
      <p:pic>
        <p:nvPicPr>
          <p:cNvPr id="5124" name="图片 6" descr="logo横版 png"/>
          <p:cNvPicPr>
            <a:picLocks noChangeAspect="1"/>
          </p:cNvPicPr>
          <p:nvPr userDrawn="1"/>
        </p:nvPicPr>
        <p:blipFill>
          <a:blip r:embed="rId1"/>
          <a:stretch>
            <a:fillRect/>
          </a:stretch>
        </p:blipFill>
        <p:spPr>
          <a:xfrm>
            <a:off x="11477625" y="82550"/>
            <a:ext cx="608013" cy="642938"/>
          </a:xfrm>
          <a:prstGeom prst="rect">
            <a:avLst/>
          </a:prstGeom>
          <a:noFill/>
          <a:ln w="9525">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35" y="0"/>
            <a:ext cx="12192635" cy="6858635"/>
          </a:xfrm>
          <a:prstGeom prst="rect">
            <a:avLst/>
          </a:prstGeom>
          <a:solidFill>
            <a:srgbClr val="5C64F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nvSpPr>
        <p:spPr>
          <a:xfrm>
            <a:off x="231775" y="212090"/>
            <a:ext cx="11755120" cy="6433820"/>
          </a:xfrm>
          <a:prstGeom prst="roundRect">
            <a:avLst>
              <a:gd name="adj" fmla="val 1001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4" name="图片 3" descr="女性写作"/>
          <p:cNvPicPr>
            <a:picLocks noChangeAspect="1"/>
          </p:cNvPicPr>
          <p:nvPr>
            <p:custDataLst>
              <p:tags r:id="rId1"/>
            </p:custDataLst>
          </p:nvPr>
        </p:nvPicPr>
        <p:blipFill>
          <a:blip r:embed="rId2"/>
          <a:stretch>
            <a:fillRect/>
          </a:stretch>
        </p:blipFill>
        <p:spPr>
          <a:xfrm>
            <a:off x="7022465" y="1760855"/>
            <a:ext cx="3308350" cy="4511675"/>
          </a:xfrm>
          <a:prstGeom prst="rect">
            <a:avLst/>
          </a:prstGeom>
        </p:spPr>
      </p:pic>
      <p:sp>
        <p:nvSpPr>
          <p:cNvPr id="5" name="矩形 4"/>
          <p:cNvSpPr/>
          <p:nvPr/>
        </p:nvSpPr>
        <p:spPr>
          <a:xfrm>
            <a:off x="1932305" y="2615565"/>
            <a:ext cx="3100070" cy="1198880"/>
          </a:xfrm>
          <a:prstGeom prst="rect">
            <a:avLst/>
          </a:prstGeom>
          <a:noFill/>
          <a:ln>
            <a:noFill/>
          </a:ln>
        </p:spPr>
        <p:txBody>
          <a:bodyPr wrap="none" rtlCol="0" anchor="t">
            <a:spAutoFit/>
          </a:bodyPr>
          <a:p>
            <a:pPr algn="ctr"/>
            <a:r>
              <a:rPr lang="en-US" altLang="zh-CN" sz="7200" b="1">
                <a:solidFill>
                  <a:schemeClr val="accent1"/>
                </a:solidFill>
                <a:effectLst>
                  <a:outerShdw blurRad="38100" dist="25400" dir="5400000" algn="ctr" rotWithShape="0">
                    <a:srgbClr val="6E747A">
                      <a:alpha val="43000"/>
                    </a:srgbClr>
                  </a:outerShdw>
                </a:effectLst>
              </a:rPr>
              <a:t>the end</a:t>
            </a:r>
            <a:endParaRPr lang="en-US" altLang="zh-CN" sz="7200" b="1">
              <a:solidFill>
                <a:schemeClr val="accent1"/>
              </a:solidFill>
              <a:effectLst>
                <a:outerShdw blurRad="38100" dist="25400" dir="5400000" algn="ctr" rotWithShape="0">
                  <a:srgbClr val="6E747A">
                    <a:alpha val="43000"/>
                  </a:srgbClr>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35" y="0"/>
            <a:ext cx="12192635" cy="6858635"/>
          </a:xfrm>
          <a:prstGeom prst="rect">
            <a:avLst/>
          </a:prstGeom>
          <a:solidFill>
            <a:srgbClr val="5C64F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nvSpPr>
        <p:spPr>
          <a:xfrm>
            <a:off x="231775" y="230505"/>
            <a:ext cx="11755120" cy="6433820"/>
          </a:xfrm>
          <a:prstGeom prst="roundRect">
            <a:avLst>
              <a:gd name="adj" fmla="val 1001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nvSpPr>
        <p:spPr>
          <a:xfrm>
            <a:off x="533400" y="433705"/>
            <a:ext cx="10659110" cy="5692775"/>
          </a:xfrm>
          <a:prstGeom prst="rect">
            <a:avLst/>
          </a:prstGeom>
        </p:spPr>
        <p:txBody>
          <a:bodyPr wrap="square">
            <a:spAutoFit/>
          </a:bodyPr>
          <a:p>
            <a:pPr marL="0" indent="0" algn="just" defTabSz="266700">
              <a:lnSpc>
                <a:spcPct val="100000"/>
              </a:lnSpc>
              <a:spcBef>
                <a:spcPct val="0"/>
              </a:spcBef>
              <a:spcAft>
                <a:spcPct val="0"/>
              </a:spcAft>
            </a:pPr>
            <a:r>
              <a:rPr lang="en-US" altLang="zh-CN" sz="2800" b="1">
                <a:latin typeface="Times New Roman" panose="02020603050405020304"/>
                <a:ea typeface="方正楷体_GB2312" panose="02000000000000000000" charset="-122"/>
              </a:rPr>
              <a:t>1.1.2 </a:t>
            </a:r>
            <a:r>
              <a:rPr lang="zh-CN" altLang="en-US" sz="2800" b="1">
                <a:latin typeface="Times New Roman" panose="02020603050405020304"/>
                <a:ea typeface="方正楷体_GB2312" panose="02000000000000000000" charset="-122"/>
              </a:rPr>
              <a:t>评分原则</a:t>
            </a:r>
            <a:r>
              <a:rPr lang="en-US" altLang="zh-CN" sz="2800" b="1">
                <a:latin typeface="Times New Roman" panose="02020603050405020304"/>
                <a:ea typeface="Times New Roman" panose="02020603050405020304"/>
              </a:rPr>
              <a:t>:</a:t>
            </a:r>
            <a:endParaRPr lang="en-US" altLang="zh-CN" sz="2800" b="1">
              <a:latin typeface="Times New Roman" panose="02020603050405020304"/>
              <a:ea typeface="Times New Roman" panose="02020603050405020304"/>
            </a:endParaRPr>
          </a:p>
          <a:p>
            <a:pPr marL="0" indent="260985" algn="just" defTabSz="266700">
              <a:lnSpc>
                <a:spcPct val="100000"/>
              </a:lnSpc>
              <a:spcBef>
                <a:spcPct val="0"/>
              </a:spcBef>
              <a:spcAft>
                <a:spcPct val="0"/>
              </a:spcAft>
            </a:pPr>
            <a:r>
              <a:rPr lang="en-US" altLang="zh-CN" sz="2800">
                <a:latin typeface="Times New Roman" panose="02020603050405020304"/>
                <a:ea typeface="方正楷体_GB2312" panose="02000000000000000000" charset="-122"/>
              </a:rPr>
              <a:t>1. </a:t>
            </a:r>
            <a:r>
              <a:rPr lang="zh-CN" altLang="en-US" sz="2800">
                <a:latin typeface="方正楷体_GB2312" panose="02000000000000000000" charset="-122"/>
                <a:ea typeface="方正楷体_GB2312" panose="02000000000000000000" charset="-122"/>
              </a:rPr>
              <a:t>本题总分为</a:t>
            </a:r>
            <a:r>
              <a:rPr lang="en-US" altLang="zh-CN" sz="2800">
                <a:latin typeface="Times New Roman" panose="02020603050405020304"/>
                <a:ea typeface="方正楷体_GB2312" panose="02000000000000000000" charset="-122"/>
              </a:rPr>
              <a:t>25</a:t>
            </a:r>
            <a:r>
              <a:rPr lang="zh-CN" altLang="en-US" sz="2800">
                <a:latin typeface="方正楷体_GB2312" panose="02000000000000000000" charset="-122"/>
                <a:ea typeface="方正楷体_GB2312" panose="02000000000000000000" charset="-122"/>
              </a:rPr>
              <a:t>分，按</a:t>
            </a:r>
            <a:r>
              <a:rPr lang="en-US" altLang="zh-CN" sz="2800">
                <a:latin typeface="Times New Roman" panose="02020603050405020304"/>
                <a:ea typeface="方正楷体_GB2312" panose="02000000000000000000" charset="-122"/>
              </a:rPr>
              <a:t>5</a:t>
            </a:r>
            <a:r>
              <a:rPr lang="zh-CN" altLang="en-US" sz="2800">
                <a:latin typeface="方正楷体_GB2312" panose="02000000000000000000" charset="-122"/>
                <a:ea typeface="方正楷体_GB2312" panose="02000000000000000000" charset="-122"/>
              </a:rPr>
              <a:t>个档次给分。</a:t>
            </a:r>
            <a:endParaRPr lang="zh-CN" altLang="en-US" sz="2800">
              <a:latin typeface="方正楷体_GB2312" panose="02000000000000000000" charset="-122"/>
              <a:ea typeface="方正楷体_GB2312" panose="02000000000000000000" charset="-122"/>
            </a:endParaRPr>
          </a:p>
          <a:p>
            <a:pPr marL="0" indent="266700" algn="just" defTabSz="266700">
              <a:lnSpc>
                <a:spcPct val="100000"/>
              </a:lnSpc>
              <a:spcBef>
                <a:spcPct val="0"/>
              </a:spcBef>
              <a:spcAft>
                <a:spcPct val="0"/>
              </a:spcAft>
            </a:pPr>
            <a:r>
              <a:rPr lang="en-US" altLang="zh-CN" sz="2800">
                <a:latin typeface="Times New Roman" panose="02020603050405020304"/>
                <a:ea typeface="方正楷体_GB2312" panose="02000000000000000000" charset="-122"/>
              </a:rPr>
              <a:t>2. </a:t>
            </a:r>
            <a:r>
              <a:rPr lang="zh-CN" altLang="en-US" sz="2800">
                <a:latin typeface="方正楷体_GB2312" panose="02000000000000000000" charset="-122"/>
                <a:ea typeface="方正楷体_GB2312" panose="02000000000000000000" charset="-122"/>
              </a:rPr>
              <a:t>评分时，先根据所续写短文的内容和语言初步确定其所属档次，然后以该档次的要求来衡量、确定或调整档次，最后给分。</a:t>
            </a:r>
            <a:endParaRPr lang="zh-CN" altLang="en-US" sz="2800">
              <a:latin typeface="方正楷体_GB2312" panose="02000000000000000000" charset="-122"/>
              <a:ea typeface="方正楷体_GB2312" panose="02000000000000000000" charset="-122"/>
            </a:endParaRPr>
          </a:p>
          <a:p>
            <a:pPr marL="0" indent="266700" algn="just" defTabSz="266700">
              <a:lnSpc>
                <a:spcPct val="100000"/>
              </a:lnSpc>
              <a:spcBef>
                <a:spcPct val="0"/>
              </a:spcBef>
              <a:spcAft>
                <a:spcPct val="0"/>
              </a:spcAft>
            </a:pPr>
            <a:r>
              <a:rPr lang="en-US" altLang="zh-CN" sz="2800">
                <a:latin typeface="Times New Roman" panose="02020603050405020304"/>
                <a:ea typeface="方正楷体_GB2312" panose="02000000000000000000" charset="-122"/>
              </a:rPr>
              <a:t>3. </a:t>
            </a:r>
            <a:r>
              <a:rPr lang="zh-CN" altLang="en-US" sz="2800">
                <a:latin typeface="方正楷体_GB2312" panose="02000000000000000000" charset="-122"/>
                <a:ea typeface="方正楷体_GB2312" panose="02000000000000000000" charset="-122"/>
              </a:rPr>
              <a:t>词数</a:t>
            </a:r>
            <a:r>
              <a:rPr lang="zh-CN" altLang="en-US" sz="2800">
                <a:latin typeface="Times New Roman" panose="02020603050405020304"/>
                <a:ea typeface="方正楷体_GB2312" panose="02000000000000000000" charset="-122"/>
              </a:rPr>
              <a:t>少于</a:t>
            </a:r>
            <a:r>
              <a:rPr lang="en-US" altLang="zh-CN" sz="2800">
                <a:latin typeface="Times New Roman" panose="02020603050405020304"/>
                <a:ea typeface="Times New Roman" panose="02020603050405020304"/>
              </a:rPr>
              <a:t>120</a:t>
            </a:r>
            <a:r>
              <a:rPr lang="zh-CN" altLang="en-US" sz="2800">
                <a:latin typeface="Times New Roman" panose="02020603050405020304"/>
                <a:ea typeface="方正楷体_GB2312" panose="02000000000000000000" charset="-122"/>
              </a:rPr>
              <a:t>个的，酌情扣分。</a:t>
            </a:r>
            <a:endParaRPr lang="zh-CN" altLang="en-US" sz="2800">
              <a:latin typeface="Times New Roman" panose="02020603050405020304"/>
              <a:ea typeface="方正楷体_GB2312" panose="02000000000000000000" charset="-122"/>
            </a:endParaRPr>
          </a:p>
          <a:p>
            <a:pPr marL="0" indent="266700" algn="just" defTabSz="266700">
              <a:lnSpc>
                <a:spcPct val="100000"/>
              </a:lnSpc>
              <a:spcBef>
                <a:spcPct val="0"/>
              </a:spcBef>
              <a:spcAft>
                <a:spcPct val="0"/>
              </a:spcAft>
            </a:pPr>
            <a:r>
              <a:rPr lang="en-US" altLang="zh-CN" sz="2800">
                <a:latin typeface="Times New Roman" panose="02020603050405020304"/>
                <a:ea typeface="方正楷体_GB2312" panose="02000000000000000000" charset="-122"/>
              </a:rPr>
              <a:t>4. </a:t>
            </a:r>
            <a:r>
              <a:rPr lang="zh-CN" altLang="en-US" sz="2800">
                <a:latin typeface="方正楷体_GB2312" panose="02000000000000000000" charset="-122"/>
                <a:ea typeface="方正楷体_GB2312" panose="02000000000000000000" charset="-122"/>
              </a:rPr>
              <a:t>评分时，应主要从以下四个方面考虑：</a:t>
            </a:r>
            <a:endParaRPr lang="zh-CN" altLang="en-US" sz="2800">
              <a:latin typeface="方正楷体_GB2312" panose="02000000000000000000" charset="-122"/>
              <a:ea typeface="方正楷体_GB2312" panose="02000000000000000000" charset="-122"/>
            </a:endParaRPr>
          </a:p>
          <a:p>
            <a:pPr marL="0" indent="195580" algn="just" defTabSz="266700">
              <a:lnSpc>
                <a:spcPct val="100000"/>
              </a:lnSpc>
              <a:spcBef>
                <a:spcPct val="0"/>
              </a:spcBef>
              <a:spcAft>
                <a:spcPct val="0"/>
              </a:spcAft>
            </a:pPr>
            <a:r>
              <a:rPr lang="zh-CN" altLang="en-US" sz="2800">
                <a:solidFill>
                  <a:schemeClr val="accent6">
                    <a:lumMod val="75000"/>
                  </a:schemeClr>
                </a:solidFill>
                <a:latin typeface="方正楷体_GB2312" panose="02000000000000000000" charset="-122"/>
                <a:ea typeface="方正楷体_GB2312" panose="02000000000000000000" charset="-122"/>
              </a:rPr>
              <a:t>（</a:t>
            </a:r>
            <a:r>
              <a:rPr lang="en-US" altLang="zh-CN" sz="2800">
                <a:solidFill>
                  <a:schemeClr val="accent6">
                    <a:lumMod val="75000"/>
                  </a:schemeClr>
                </a:solidFill>
                <a:latin typeface="Times New Roman" panose="02020603050405020304"/>
                <a:ea typeface="方正楷体_GB2312" panose="02000000000000000000" charset="-122"/>
              </a:rPr>
              <a:t>1</a:t>
            </a:r>
            <a:r>
              <a:rPr lang="zh-CN" altLang="en-US" sz="2800">
                <a:solidFill>
                  <a:schemeClr val="accent6">
                    <a:lumMod val="75000"/>
                  </a:schemeClr>
                </a:solidFill>
                <a:latin typeface="方正楷体_GB2312" panose="02000000000000000000" charset="-122"/>
                <a:ea typeface="方正楷体_GB2312" panose="02000000000000000000" charset="-122"/>
              </a:rPr>
              <a:t>）与所给短文及段落开头语的衔接程度；</a:t>
            </a:r>
            <a:endParaRPr lang="zh-CN" altLang="en-US" sz="2800">
              <a:solidFill>
                <a:schemeClr val="accent6">
                  <a:lumMod val="75000"/>
                </a:schemeClr>
              </a:solidFill>
              <a:latin typeface="方正楷体_GB2312" panose="02000000000000000000" charset="-122"/>
              <a:ea typeface="方正楷体_GB2312" panose="02000000000000000000" charset="-122"/>
            </a:endParaRPr>
          </a:p>
          <a:p>
            <a:pPr marL="0" indent="195580" algn="just" defTabSz="266700">
              <a:lnSpc>
                <a:spcPct val="100000"/>
              </a:lnSpc>
              <a:spcBef>
                <a:spcPct val="0"/>
              </a:spcBef>
              <a:spcAft>
                <a:spcPct val="0"/>
              </a:spcAft>
            </a:pPr>
            <a:r>
              <a:rPr lang="zh-CN" altLang="en-US" sz="2800">
                <a:solidFill>
                  <a:schemeClr val="accent6">
                    <a:lumMod val="75000"/>
                  </a:schemeClr>
                </a:solidFill>
                <a:latin typeface="方正楷体_GB2312" panose="02000000000000000000" charset="-122"/>
                <a:ea typeface="方正楷体_GB2312" panose="02000000000000000000" charset="-122"/>
              </a:rPr>
              <a:t>（</a:t>
            </a:r>
            <a:r>
              <a:rPr lang="en-US" altLang="zh-CN" sz="2800">
                <a:solidFill>
                  <a:schemeClr val="accent6">
                    <a:lumMod val="75000"/>
                  </a:schemeClr>
                </a:solidFill>
                <a:latin typeface="Times New Roman" panose="02020603050405020304"/>
                <a:ea typeface="方正楷体_GB2312" panose="02000000000000000000" charset="-122"/>
              </a:rPr>
              <a:t>2</a:t>
            </a:r>
            <a:r>
              <a:rPr lang="zh-CN" altLang="en-US" sz="2800">
                <a:solidFill>
                  <a:schemeClr val="accent6">
                    <a:lumMod val="75000"/>
                  </a:schemeClr>
                </a:solidFill>
                <a:latin typeface="方正楷体_GB2312" panose="02000000000000000000" charset="-122"/>
                <a:ea typeface="方正楷体_GB2312" panose="02000000000000000000" charset="-122"/>
              </a:rPr>
              <a:t>）内容的丰富性；</a:t>
            </a:r>
            <a:endParaRPr lang="zh-CN" altLang="en-US" sz="2800">
              <a:solidFill>
                <a:schemeClr val="accent6">
                  <a:lumMod val="75000"/>
                </a:schemeClr>
              </a:solidFill>
              <a:latin typeface="方正楷体_GB2312" panose="02000000000000000000" charset="-122"/>
              <a:ea typeface="方正楷体_GB2312" panose="02000000000000000000" charset="-122"/>
            </a:endParaRPr>
          </a:p>
          <a:p>
            <a:pPr marL="0" indent="195580" algn="just" defTabSz="266700">
              <a:lnSpc>
                <a:spcPct val="100000"/>
              </a:lnSpc>
              <a:spcBef>
                <a:spcPct val="0"/>
              </a:spcBef>
              <a:spcAft>
                <a:spcPct val="0"/>
              </a:spcAft>
            </a:pPr>
            <a:r>
              <a:rPr lang="zh-CN" altLang="en-US" sz="2800">
                <a:solidFill>
                  <a:schemeClr val="accent6">
                    <a:lumMod val="75000"/>
                  </a:schemeClr>
                </a:solidFill>
                <a:latin typeface="方正楷体_GB2312" panose="02000000000000000000" charset="-122"/>
                <a:ea typeface="方正楷体_GB2312" panose="02000000000000000000" charset="-122"/>
              </a:rPr>
              <a:t>（</a:t>
            </a:r>
            <a:r>
              <a:rPr lang="en-US" altLang="zh-CN" sz="2800">
                <a:solidFill>
                  <a:schemeClr val="accent6">
                    <a:lumMod val="75000"/>
                  </a:schemeClr>
                </a:solidFill>
                <a:latin typeface="Times New Roman" panose="02020603050405020304"/>
                <a:ea typeface="方正楷体_GB2312" panose="02000000000000000000" charset="-122"/>
              </a:rPr>
              <a:t>3</a:t>
            </a:r>
            <a:r>
              <a:rPr lang="zh-CN" altLang="en-US" sz="2800">
                <a:solidFill>
                  <a:schemeClr val="accent6">
                    <a:lumMod val="75000"/>
                  </a:schemeClr>
                </a:solidFill>
                <a:latin typeface="方正楷体_GB2312" panose="02000000000000000000" charset="-122"/>
                <a:ea typeface="方正楷体_GB2312" panose="02000000000000000000" charset="-122"/>
              </a:rPr>
              <a:t>）应用语法结构和词汇的丰富性和准确性；</a:t>
            </a:r>
            <a:endParaRPr lang="zh-CN" altLang="en-US" sz="2800">
              <a:solidFill>
                <a:schemeClr val="accent6">
                  <a:lumMod val="75000"/>
                </a:schemeClr>
              </a:solidFill>
              <a:latin typeface="方正楷体_GB2312" panose="02000000000000000000" charset="-122"/>
              <a:ea typeface="方正楷体_GB2312" panose="02000000000000000000" charset="-122"/>
            </a:endParaRPr>
          </a:p>
          <a:p>
            <a:pPr marL="0" indent="195580" algn="just" defTabSz="266700">
              <a:lnSpc>
                <a:spcPct val="100000"/>
              </a:lnSpc>
              <a:spcBef>
                <a:spcPct val="0"/>
              </a:spcBef>
              <a:spcAft>
                <a:spcPct val="0"/>
              </a:spcAft>
            </a:pPr>
            <a:r>
              <a:rPr lang="zh-CN" altLang="en-US" sz="2800">
                <a:solidFill>
                  <a:schemeClr val="accent6">
                    <a:lumMod val="75000"/>
                  </a:schemeClr>
                </a:solidFill>
                <a:latin typeface="方正楷体_GB2312" panose="02000000000000000000" charset="-122"/>
                <a:ea typeface="方正楷体_GB2312" panose="02000000000000000000" charset="-122"/>
              </a:rPr>
              <a:t>（</a:t>
            </a:r>
            <a:r>
              <a:rPr lang="en-US" altLang="zh-CN" sz="2800">
                <a:solidFill>
                  <a:schemeClr val="accent6">
                    <a:lumMod val="75000"/>
                  </a:schemeClr>
                </a:solidFill>
                <a:latin typeface="Times New Roman" panose="02020603050405020304"/>
                <a:ea typeface="方正楷体_GB2312" panose="02000000000000000000" charset="-122"/>
              </a:rPr>
              <a:t>4</a:t>
            </a:r>
            <a:r>
              <a:rPr lang="zh-CN" altLang="en-US" sz="2800">
                <a:solidFill>
                  <a:schemeClr val="accent6">
                    <a:lumMod val="75000"/>
                  </a:schemeClr>
                </a:solidFill>
                <a:latin typeface="方正楷体_GB2312" panose="02000000000000000000" charset="-122"/>
                <a:ea typeface="方正楷体_GB2312" panose="02000000000000000000" charset="-122"/>
              </a:rPr>
              <a:t>）上下文的连贯性。</a:t>
            </a:r>
            <a:endParaRPr lang="zh-CN" altLang="en-US" sz="2800">
              <a:solidFill>
                <a:schemeClr val="accent6">
                  <a:lumMod val="75000"/>
                </a:schemeClr>
              </a:solidFill>
              <a:latin typeface="方正楷体_GB2312" panose="02000000000000000000" charset="-122"/>
              <a:ea typeface="方正楷体_GB2312" panose="02000000000000000000" charset="-122"/>
            </a:endParaRPr>
          </a:p>
          <a:p>
            <a:pPr marL="0" indent="260985" algn="just" defTabSz="266700">
              <a:lnSpc>
                <a:spcPct val="100000"/>
              </a:lnSpc>
              <a:spcBef>
                <a:spcPct val="0"/>
              </a:spcBef>
              <a:spcAft>
                <a:spcPct val="0"/>
              </a:spcAft>
            </a:pPr>
            <a:r>
              <a:rPr lang="en-US" altLang="zh-CN" sz="2800">
                <a:latin typeface="Times New Roman" panose="02020603050405020304"/>
                <a:ea typeface="方正楷体_GB2312" panose="02000000000000000000" charset="-122"/>
              </a:rPr>
              <a:t>5. </a:t>
            </a:r>
            <a:r>
              <a:rPr lang="zh-CN" altLang="en-US" sz="2800">
                <a:solidFill>
                  <a:schemeClr val="accent6">
                    <a:lumMod val="75000"/>
                  </a:schemeClr>
                </a:solidFill>
                <a:latin typeface="方正楷体_GB2312" panose="02000000000000000000" charset="-122"/>
                <a:ea typeface="方正楷体_GB2312" panose="02000000000000000000" charset="-122"/>
              </a:rPr>
              <a:t>拼写与标点符号</a:t>
            </a:r>
            <a:r>
              <a:rPr lang="zh-CN" altLang="en-US" sz="2800">
                <a:latin typeface="方正楷体_GB2312" panose="02000000000000000000" charset="-122"/>
                <a:ea typeface="方正楷体_GB2312" panose="02000000000000000000" charset="-122"/>
              </a:rPr>
              <a:t>是语言准确性的一个重要方面，评分时，应视其对交际的影响程度予以考虑。</a:t>
            </a:r>
            <a:endParaRPr lang="zh-CN" altLang="en-US" sz="2800">
              <a:latin typeface="方正楷体_GB2312" panose="02000000000000000000" charset="-122"/>
              <a:ea typeface="方正楷体_GB2312" panose="02000000000000000000" charset="-122"/>
            </a:endParaRPr>
          </a:p>
          <a:p>
            <a:pPr marL="0" indent="260985" algn="just" defTabSz="266700">
              <a:lnSpc>
                <a:spcPct val="100000"/>
              </a:lnSpc>
              <a:spcBef>
                <a:spcPct val="0"/>
              </a:spcBef>
              <a:spcAft>
                <a:spcPct val="0"/>
              </a:spcAft>
            </a:pPr>
            <a:r>
              <a:rPr lang="en-US" altLang="zh-CN" sz="2800">
                <a:latin typeface="Times New Roman" panose="02020603050405020304"/>
                <a:ea typeface="方正楷体_GB2312" panose="02000000000000000000" charset="-122"/>
              </a:rPr>
              <a:t>6. </a:t>
            </a:r>
            <a:r>
              <a:rPr lang="zh-CN" altLang="en-US" sz="2800">
                <a:latin typeface="方正楷体_GB2312" panose="02000000000000000000" charset="-122"/>
                <a:ea typeface="方正楷体_GB2312" panose="02000000000000000000" charset="-122"/>
              </a:rPr>
              <a:t>如</a:t>
            </a:r>
            <a:r>
              <a:rPr lang="zh-CN" altLang="en-US" sz="2800">
                <a:solidFill>
                  <a:schemeClr val="accent6">
                    <a:lumMod val="75000"/>
                  </a:schemeClr>
                </a:solidFill>
                <a:latin typeface="方正楷体_GB2312" panose="02000000000000000000" charset="-122"/>
                <a:ea typeface="方正楷体_GB2312" panose="02000000000000000000" charset="-122"/>
              </a:rPr>
              <a:t>书写</a:t>
            </a:r>
            <a:r>
              <a:rPr lang="zh-CN" altLang="en-US" sz="2800">
                <a:latin typeface="方正楷体_GB2312" panose="02000000000000000000" charset="-122"/>
                <a:ea typeface="方正楷体_GB2312" panose="02000000000000000000" charset="-122"/>
              </a:rPr>
              <a:t>较差以致影响交际，可将分数降低一个档次。</a:t>
            </a:r>
            <a:endParaRPr lang="zh-CN" altLang="en-US" sz="2800">
              <a:latin typeface="方正楷体_GB2312" panose="02000000000000000000" charset="-122"/>
              <a:ea typeface="方正楷体_GB2312" panose="02000000000000000000" charset="-122"/>
            </a:endParaRPr>
          </a:p>
        </p:txBody>
      </p:sp>
      <p:grpSp>
        <p:nvGrpSpPr>
          <p:cNvPr id="13" name="组合 12"/>
          <p:cNvGrpSpPr/>
          <p:nvPr/>
        </p:nvGrpSpPr>
        <p:grpSpPr>
          <a:xfrm>
            <a:off x="1083945" y="1558925"/>
            <a:ext cx="8314055" cy="3441065"/>
            <a:chOff x="1707" y="2652"/>
            <a:chExt cx="13093" cy="5419"/>
          </a:xfrm>
        </p:grpSpPr>
        <p:sp>
          <p:nvSpPr>
            <p:cNvPr id="26" name="矩形: 圆角 25"/>
            <p:cNvSpPr/>
            <p:nvPr>
              <p:custDataLst>
                <p:tags r:id="rId1"/>
              </p:custDataLst>
            </p:nvPr>
          </p:nvSpPr>
          <p:spPr>
            <a:xfrm>
              <a:off x="1707" y="2652"/>
              <a:ext cx="13093" cy="5419"/>
            </a:xfrm>
            <a:prstGeom prst="roundRect">
              <a:avLst>
                <a:gd name="adj" fmla="val 13889"/>
              </a:avLst>
            </a:prstGeom>
            <a:solidFill>
              <a:schemeClr val="accent5">
                <a:lumMod val="60000"/>
                <a:lumOff val="40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文本框 11"/>
            <p:cNvSpPr txBox="1"/>
            <p:nvPr/>
          </p:nvSpPr>
          <p:spPr>
            <a:xfrm>
              <a:off x="2174" y="3254"/>
              <a:ext cx="11954" cy="2858"/>
            </a:xfrm>
            <a:prstGeom prst="rect">
              <a:avLst/>
            </a:prstGeom>
          </p:spPr>
          <p:txBody>
            <a:bodyPr wrap="square">
              <a:spAutoFit/>
            </a:bodyPr>
            <a:p>
              <a:pPr marL="0" indent="0" algn="just" defTabSz="266700">
                <a:lnSpc>
                  <a:spcPct val="100000"/>
                </a:lnSpc>
                <a:spcBef>
                  <a:spcPct val="0"/>
                </a:spcBef>
                <a:spcAft>
                  <a:spcPct val="0"/>
                </a:spcAft>
              </a:pPr>
              <a:r>
                <a:rPr lang="zh-CN" altLang="en-US" sz="2800">
                  <a:solidFill>
                    <a:schemeClr val="tx1"/>
                  </a:solidFill>
                  <a:latin typeface="Times New Roman" panose="02020603050405020304"/>
                  <a:ea typeface="方正楷体_GB2312" panose="02000000000000000000" charset="-122"/>
                </a:rPr>
                <a:t>注意：</a:t>
              </a:r>
              <a:endParaRPr lang="zh-CN" altLang="en-US" sz="2800">
                <a:solidFill>
                  <a:schemeClr val="tx1"/>
                </a:solidFill>
                <a:latin typeface="Times New Roman" panose="02020603050405020304"/>
                <a:ea typeface="方正楷体_GB2312" panose="02000000000000000000" charset="-122"/>
              </a:endParaRPr>
            </a:p>
            <a:p>
              <a:pPr marL="0" indent="260985" algn="just" defTabSz="266700">
                <a:lnSpc>
                  <a:spcPct val="100000"/>
                </a:lnSpc>
                <a:spcBef>
                  <a:spcPct val="0"/>
                </a:spcBef>
                <a:spcAft>
                  <a:spcPct val="0"/>
                </a:spcAft>
              </a:pPr>
              <a:r>
                <a:rPr lang="en-US" altLang="zh-CN" sz="2800">
                  <a:solidFill>
                    <a:schemeClr val="tx1"/>
                  </a:solidFill>
                  <a:latin typeface="Times New Roman" panose="02020603050405020304"/>
                  <a:ea typeface="方正楷体_GB2312" panose="02000000000000000000" charset="-122"/>
                </a:rPr>
                <a:t>①</a:t>
              </a:r>
              <a:r>
                <a:rPr lang="zh-CN" altLang="en-US" sz="2800">
                  <a:solidFill>
                    <a:schemeClr val="tx1"/>
                  </a:solidFill>
                  <a:latin typeface="Times New Roman" panose="02020603050405020304"/>
                  <a:ea typeface="方正楷体_GB2312" panose="02000000000000000000" charset="-122"/>
                </a:rPr>
                <a:t>书写！！！</a:t>
              </a:r>
              <a:endParaRPr lang="zh-CN" altLang="en-US" sz="2800">
                <a:solidFill>
                  <a:schemeClr val="tx1"/>
                </a:solidFill>
                <a:latin typeface="Times New Roman" panose="02020603050405020304"/>
                <a:ea typeface="方正楷体_GB2312" panose="02000000000000000000" charset="-122"/>
              </a:endParaRPr>
            </a:p>
            <a:p>
              <a:pPr marL="0" indent="260985" algn="just" defTabSz="266700">
                <a:lnSpc>
                  <a:spcPct val="100000"/>
                </a:lnSpc>
                <a:spcBef>
                  <a:spcPct val="0"/>
                </a:spcBef>
                <a:spcAft>
                  <a:spcPct val="0"/>
                </a:spcAft>
              </a:pPr>
              <a:r>
                <a:rPr lang="en-US" altLang="zh-CN" sz="2800">
                  <a:solidFill>
                    <a:schemeClr val="tx1"/>
                  </a:solidFill>
                  <a:latin typeface="Times New Roman" panose="02020603050405020304"/>
                  <a:ea typeface="方正楷体_GB2312" panose="02000000000000000000" charset="-122"/>
                </a:rPr>
                <a:t>② </a:t>
              </a:r>
              <a:r>
                <a:rPr lang="zh-CN" altLang="en-US" sz="2800">
                  <a:solidFill>
                    <a:schemeClr val="tx1"/>
                  </a:solidFill>
                  <a:latin typeface="Times New Roman" panose="02020603050405020304"/>
                  <a:ea typeface="方正楷体_GB2312" panose="02000000000000000000" charset="-122"/>
                </a:rPr>
                <a:t>主题、情节</a:t>
              </a:r>
              <a:r>
                <a:rPr lang="en-US" altLang="zh-CN" sz="2800">
                  <a:solidFill>
                    <a:schemeClr val="tx1"/>
                  </a:solidFill>
                  <a:latin typeface="Times New Roman" panose="02020603050405020304"/>
                  <a:ea typeface="方正楷体_GB2312" panose="02000000000000000000" charset="-122"/>
                </a:rPr>
                <a:t>/</a:t>
              </a:r>
              <a:r>
                <a:rPr lang="zh-CN" altLang="en-US" sz="2800">
                  <a:solidFill>
                    <a:schemeClr val="tx1"/>
                  </a:solidFill>
                  <a:latin typeface="Times New Roman" panose="02020603050405020304"/>
                  <a:ea typeface="方正楷体_GB2312" panose="02000000000000000000" charset="-122"/>
                </a:rPr>
                <a:t>情感、人物、冲突、语言、道</a:t>
              </a:r>
              <a:r>
                <a:rPr lang="en-US" altLang="zh-CN" sz="2800">
                  <a:solidFill>
                    <a:schemeClr val="tx1"/>
                  </a:solidFill>
                  <a:latin typeface="Times New Roman" panose="02020603050405020304"/>
                  <a:ea typeface="方正楷体_GB2312" panose="02000000000000000000" charset="-122"/>
                </a:rPr>
                <a:t>  </a:t>
              </a:r>
              <a:endParaRPr lang="en-US" altLang="zh-CN" sz="2800">
                <a:solidFill>
                  <a:schemeClr val="tx1"/>
                </a:solidFill>
                <a:latin typeface="Times New Roman" panose="02020603050405020304"/>
                <a:ea typeface="方正楷体_GB2312" panose="02000000000000000000" charset="-122"/>
              </a:endParaRPr>
            </a:p>
            <a:p>
              <a:pPr marL="0" indent="260985" algn="just" defTabSz="266700">
                <a:lnSpc>
                  <a:spcPct val="100000"/>
                </a:lnSpc>
                <a:spcBef>
                  <a:spcPct val="0"/>
                </a:spcBef>
                <a:spcAft>
                  <a:spcPct val="0"/>
                </a:spcAft>
              </a:pPr>
              <a:r>
                <a:rPr lang="en-US" altLang="zh-CN" sz="2800">
                  <a:solidFill>
                    <a:schemeClr val="tx1"/>
                  </a:solidFill>
                  <a:latin typeface="Times New Roman" panose="02020603050405020304"/>
                  <a:ea typeface="方正楷体_GB2312" panose="02000000000000000000" charset="-122"/>
                </a:rPr>
                <a:t>    </a:t>
              </a:r>
              <a:r>
                <a:rPr lang="zh-CN" altLang="en-US" sz="2800">
                  <a:solidFill>
                    <a:schemeClr val="tx1"/>
                  </a:solidFill>
                  <a:latin typeface="Times New Roman" panose="02020603050405020304"/>
                  <a:ea typeface="方正楷体_GB2312" panose="02000000000000000000" charset="-122"/>
                </a:rPr>
                <a:t>具的协同。</a:t>
              </a:r>
              <a:endParaRPr lang="zh-CN" altLang="en-US" sz="2800">
                <a:solidFill>
                  <a:schemeClr val="tx1"/>
                </a:solidFill>
                <a:latin typeface="Times New Roman" panose="02020603050405020304"/>
                <a:ea typeface="方正楷体_GB2312" panose="02000000000000000000" charset="-122"/>
              </a:endParaRPr>
            </a:p>
          </p:txBody>
        </p:sp>
      </p:grpSp>
      <p:pic>
        <p:nvPicPr>
          <p:cNvPr id="5124" name="图片 6" descr="logo横版 png"/>
          <p:cNvPicPr>
            <a:picLocks noChangeAspect="1"/>
          </p:cNvPicPr>
          <p:nvPr userDrawn="1"/>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35" y="0"/>
            <a:ext cx="12192635" cy="6858635"/>
          </a:xfrm>
          <a:prstGeom prst="rect">
            <a:avLst/>
          </a:prstGeom>
          <a:solidFill>
            <a:srgbClr val="5C64F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nvSpPr>
        <p:spPr>
          <a:xfrm>
            <a:off x="231775" y="230505"/>
            <a:ext cx="11755120" cy="6433820"/>
          </a:xfrm>
          <a:prstGeom prst="roundRect">
            <a:avLst>
              <a:gd name="adj" fmla="val 1001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文本框 4"/>
          <p:cNvSpPr txBox="1"/>
          <p:nvPr/>
        </p:nvSpPr>
        <p:spPr>
          <a:xfrm>
            <a:off x="812800" y="358140"/>
            <a:ext cx="5080000" cy="498475"/>
          </a:xfrm>
          <a:prstGeom prst="rect">
            <a:avLst/>
          </a:prstGeom>
        </p:spPr>
        <p:txBody>
          <a:bodyPr>
            <a:noAutofit/>
          </a:bodyPr>
          <a:p>
            <a:pPr marL="0" indent="0" algn="just" defTabSz="266700">
              <a:lnSpc>
                <a:spcPts val="1500"/>
              </a:lnSpc>
              <a:spcBef>
                <a:spcPct val="0"/>
              </a:spcBef>
              <a:spcAft>
                <a:spcPct val="0"/>
              </a:spcAft>
            </a:pPr>
            <a:r>
              <a:rPr lang="en-US" altLang="zh-CN" sz="2400" b="1">
                <a:latin typeface="Times New Roman" panose="02020603050405020304"/>
                <a:ea typeface="方正楷体_GB2312" panose="02000000000000000000" charset="-122"/>
              </a:rPr>
              <a:t>1.2 </a:t>
            </a:r>
            <a:r>
              <a:rPr lang="zh-CN" altLang="en-US" sz="2400" b="1">
                <a:latin typeface="Times New Roman" panose="02020603050405020304"/>
                <a:ea typeface="方正楷体_GB2312" panose="02000000000000000000" charset="-122"/>
              </a:rPr>
              <a:t>浙江高考续写真题考情复盘</a:t>
            </a:r>
            <a:endParaRPr lang="zh-CN" altLang="en-US" sz="2400" b="1">
              <a:latin typeface="Times New Roman" panose="02020603050405020304"/>
              <a:ea typeface="方正楷体_GB2312" panose="02000000000000000000" charset="-122"/>
            </a:endParaRPr>
          </a:p>
        </p:txBody>
      </p:sp>
      <p:graphicFrame>
        <p:nvGraphicFramePr>
          <p:cNvPr id="6" name="表格 5"/>
          <p:cNvGraphicFramePr/>
          <p:nvPr/>
        </p:nvGraphicFramePr>
        <p:xfrm>
          <a:off x="348615" y="735330"/>
          <a:ext cx="11530965" cy="15545435"/>
        </p:xfrm>
        <a:graphic>
          <a:graphicData uri="http://schemas.openxmlformats.org/drawingml/2006/table">
            <a:tbl>
              <a:tblPr/>
              <a:tblGrid>
                <a:gridCol w="1298575"/>
                <a:gridCol w="2401570"/>
                <a:gridCol w="1727835"/>
                <a:gridCol w="2908935"/>
                <a:gridCol w="3194050"/>
              </a:tblGrid>
              <a:tr h="365760">
                <a:tc gridSpan="5">
                  <a:txBody>
                    <a:bodyPr/>
                    <a:p>
                      <a:pPr marL="0" indent="2667000" algn="just">
                        <a:spcBef>
                          <a:spcPct val="0"/>
                        </a:spcBef>
                        <a:spcAft>
                          <a:spcPct val="0"/>
                        </a:spcAft>
                      </a:pPr>
                      <a:r>
                        <a:rPr lang="zh-CN" sz="2400">
                          <a:latin typeface="Calibri" panose="020F0502020204030204"/>
                          <a:ea typeface="宋体" panose="02010600030101010101" pitchFamily="2" charset="-122"/>
                        </a:rPr>
                        <a:t>浙江高考续写</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E3F2D9"/>
                    </a:solidFill>
                  </a:tcPr>
                </a:tc>
                <a:tc hMerge="1">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cPr>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r>
              <a:tr h="606425">
                <a:tc>
                  <a:txBody>
                    <a:bodyPr/>
                    <a:p>
                      <a:pPr marL="0" indent="0" algn="just">
                        <a:spcBef>
                          <a:spcPct val="0"/>
                        </a:spcBef>
                        <a:spcAft>
                          <a:spcPct val="0"/>
                        </a:spcAft>
                      </a:pPr>
                      <a:r>
                        <a:rPr lang="zh-CN" sz="2400">
                          <a:latin typeface="Calibri" panose="020F0502020204030204"/>
                          <a:ea typeface="宋体" panose="02010600030101010101" pitchFamily="2" charset="-122"/>
                        </a:rPr>
                        <a:t>卷次</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9DBDF"/>
                    </a:solidFill>
                  </a:tcPr>
                </a:tc>
                <a:tc>
                  <a:txBody>
                    <a:bodyPr/>
                    <a:p>
                      <a:pPr marL="0" indent="533400" algn="just">
                        <a:spcBef>
                          <a:spcPct val="0"/>
                        </a:spcBef>
                        <a:spcAft>
                          <a:spcPct val="0"/>
                        </a:spcAft>
                      </a:pPr>
                      <a:r>
                        <a:rPr lang="zh-CN" sz="2400">
                          <a:latin typeface="Calibri" panose="020F0502020204030204"/>
                          <a:ea typeface="宋体" panose="02010600030101010101" pitchFamily="2" charset="-122"/>
                        </a:rPr>
                        <a:t>梗概</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9DBDF"/>
                    </a:solidFill>
                  </a:tcPr>
                </a:tc>
                <a:tc>
                  <a:txBody>
                    <a:bodyPr/>
                    <a:p>
                      <a:pPr marL="0" indent="266700" algn="just">
                        <a:spcBef>
                          <a:spcPct val="0"/>
                        </a:spcBef>
                        <a:spcAft>
                          <a:spcPct val="0"/>
                        </a:spcAft>
                      </a:pPr>
                      <a:r>
                        <a:rPr lang="zh-CN" sz="2400">
                          <a:latin typeface="Calibri" panose="020F0502020204030204"/>
                          <a:ea typeface="宋体" panose="02010600030101010101" pitchFamily="2" charset="-122"/>
                        </a:rPr>
                        <a:t>类别</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9DBDF"/>
                    </a:solidFill>
                  </a:tcPr>
                </a:tc>
                <a:tc>
                  <a:txBody>
                    <a:bodyPr/>
                    <a:p>
                      <a:pPr marL="0" indent="266700" algn="just">
                        <a:spcBef>
                          <a:spcPct val="0"/>
                        </a:spcBef>
                        <a:spcAft>
                          <a:spcPct val="0"/>
                        </a:spcAft>
                      </a:pPr>
                      <a:r>
                        <a:rPr lang="zh-CN" sz="2400">
                          <a:latin typeface="Calibri" panose="020F0502020204030204"/>
                          <a:ea typeface="宋体" panose="02010600030101010101" pitchFamily="2" charset="-122"/>
                        </a:rPr>
                        <a:t>主题语境</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9DBDF"/>
                    </a:solidFill>
                  </a:tcPr>
                </a:tc>
                <a:tc>
                  <a:txBody>
                    <a:bodyPr/>
                    <a:p>
                      <a:pPr marL="0" indent="400050" algn="just">
                        <a:spcBef>
                          <a:spcPct val="0"/>
                        </a:spcBef>
                        <a:spcAft>
                          <a:spcPct val="0"/>
                        </a:spcAft>
                      </a:pPr>
                      <a:r>
                        <a:rPr lang="zh-CN" sz="2400">
                          <a:latin typeface="Calibri" panose="020F0502020204030204"/>
                          <a:ea typeface="宋体" panose="02010600030101010101" pitchFamily="2" charset="-122"/>
                        </a:rPr>
                        <a:t>主题意义</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9DBDF"/>
                    </a:solidFill>
                  </a:tcPr>
                </a:tc>
              </a:tr>
              <a:tr h="1083310">
                <a:tc>
                  <a:txBody>
                    <a:bodyPr/>
                    <a:p>
                      <a:pPr marL="0" indent="0" algn="just">
                        <a:spcBef>
                          <a:spcPct val="0"/>
                        </a:spcBef>
                        <a:spcAft>
                          <a:spcPct val="0"/>
                        </a:spcAft>
                      </a:pPr>
                      <a:r>
                        <a:rPr lang="en-US" altLang="zh-CN" sz="2400">
                          <a:latin typeface="Calibri" panose="020F0502020204030204"/>
                          <a:ea typeface="Calibri" panose="020F0502020204030204"/>
                        </a:rPr>
                        <a:t>2016.10</a:t>
                      </a:r>
                      <a:endParaRPr lang="en-US" altLang="zh-CN" sz="2400">
                        <a:latin typeface="Calibri" panose="020F0502020204030204"/>
                        <a:ea typeface="Calibri" panose="020F0502020204030204"/>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E3F2D9"/>
                    </a:solid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夫妻野营吵架，妻子出走后森林迷路</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冒险脱险类</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人与人（夫妻）</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人的感悟与成长</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457835">
                <a:tc>
                  <a:txBody>
                    <a:bodyPr/>
                    <a:p>
                      <a:pPr marL="0" indent="0" algn="just">
                        <a:spcBef>
                          <a:spcPct val="0"/>
                        </a:spcBef>
                        <a:spcAft>
                          <a:spcPct val="0"/>
                        </a:spcAft>
                      </a:pPr>
                      <a:r>
                        <a:rPr lang="en-US" altLang="zh-CN" sz="2400">
                          <a:latin typeface="Calibri" panose="020F0502020204030204"/>
                          <a:ea typeface="Calibri" panose="020F0502020204030204"/>
                        </a:rPr>
                        <a:t>2017.6</a:t>
                      </a:r>
                      <a:endParaRPr lang="en-US" altLang="zh-CN" sz="2400">
                        <a:latin typeface="Calibri" panose="020F0502020204030204"/>
                        <a:ea typeface="Calibri" panose="020F0502020204030204"/>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E3F2D9"/>
                    </a:solid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森林骑行遇野狼</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冒险脱险类</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人与狼（脱险）</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互帮互助，和谐社会</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593090">
                <a:tc>
                  <a:txBody>
                    <a:bodyPr/>
                    <a:p>
                      <a:pPr marL="0" indent="0" algn="just">
                        <a:spcBef>
                          <a:spcPct val="0"/>
                        </a:spcBef>
                        <a:spcAft>
                          <a:spcPct val="0"/>
                        </a:spcAft>
                      </a:pPr>
                      <a:r>
                        <a:rPr lang="en-US" altLang="zh-CN" sz="2400">
                          <a:latin typeface="Calibri" panose="020F0502020204030204"/>
                          <a:ea typeface="Calibri" panose="020F0502020204030204"/>
                        </a:rPr>
                        <a:t>2017.11</a:t>
                      </a:r>
                      <a:endParaRPr lang="en-US" altLang="zh-CN" sz="2400">
                        <a:latin typeface="Calibri" panose="020F0502020204030204"/>
                        <a:ea typeface="Calibri" panose="020F0502020204030204"/>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E3F2D9"/>
                    </a:solid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健忘母亲在旅行路上的趣事</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家庭趣事类</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人与人（家人）</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正确看待人物与困难</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640080">
                <a:tc>
                  <a:txBody>
                    <a:bodyPr/>
                    <a:p>
                      <a:pPr marL="0" indent="0" algn="just">
                        <a:spcBef>
                          <a:spcPct val="0"/>
                        </a:spcBef>
                        <a:spcAft>
                          <a:spcPct val="0"/>
                        </a:spcAft>
                      </a:pPr>
                      <a:r>
                        <a:rPr lang="en-US" altLang="zh-CN" sz="2400">
                          <a:latin typeface="Calibri" panose="020F0502020204030204"/>
                          <a:ea typeface="Calibri" panose="020F0502020204030204"/>
                        </a:rPr>
                        <a:t>2018.6</a:t>
                      </a:r>
                      <a:endParaRPr lang="en-US" altLang="zh-CN" sz="2400">
                        <a:latin typeface="Calibri" panose="020F0502020204030204"/>
                        <a:ea typeface="Calibri" panose="020F0502020204030204"/>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E3F2D9"/>
                    </a:solid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爸爸带儿子农场骑马，森林迷路</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冒险脱险类</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人与人（父子）</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人的感悟与成长</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411480">
                <a:tc>
                  <a:txBody>
                    <a:bodyPr/>
                    <a:p>
                      <a:pPr marL="0" indent="0" algn="just">
                        <a:spcBef>
                          <a:spcPct val="0"/>
                        </a:spcBef>
                        <a:spcAft>
                          <a:spcPct val="0"/>
                        </a:spcAft>
                      </a:pPr>
                      <a:r>
                        <a:rPr lang="en-US" altLang="zh-CN" sz="2400">
                          <a:latin typeface="Calibri" panose="020F0502020204030204"/>
                          <a:ea typeface="Calibri" panose="020F0502020204030204"/>
                        </a:rPr>
                        <a:t>2020.1</a:t>
                      </a:r>
                      <a:endParaRPr lang="en-US" altLang="zh-CN" sz="2400">
                        <a:latin typeface="Calibri" panose="020F0502020204030204"/>
                        <a:ea typeface="Calibri" panose="020F0502020204030204"/>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E3F2D9"/>
                    </a:solid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抚养小狗</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温馨家庭类</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人与狗（解困）</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关心动物，和谐共存</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606425">
                <a:tc>
                  <a:txBody>
                    <a:bodyPr/>
                    <a:p>
                      <a:pPr marL="0" indent="0" algn="just">
                        <a:spcBef>
                          <a:spcPct val="0"/>
                        </a:spcBef>
                        <a:spcAft>
                          <a:spcPct val="0"/>
                        </a:spcAft>
                      </a:pPr>
                      <a:r>
                        <a:rPr lang="en-US" altLang="zh-CN" sz="2400">
                          <a:latin typeface="Calibri" panose="020F0502020204030204"/>
                          <a:ea typeface="Calibri" panose="020F0502020204030204"/>
                        </a:rPr>
                        <a:t>2020.6</a:t>
                      </a:r>
                      <a:endParaRPr lang="en-US" altLang="zh-CN" sz="2400">
                        <a:latin typeface="Calibri" panose="020F0502020204030204"/>
                        <a:ea typeface="Calibri" panose="020F0502020204030204"/>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E3F2D9"/>
                    </a:solid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拍摄北极熊遇险</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冒险脱险类</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人与熊（脱险）</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环境保护</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457835">
                <a:tc>
                  <a:txBody>
                    <a:bodyPr/>
                    <a:p>
                      <a:pPr marL="0" indent="0" algn="just">
                        <a:spcBef>
                          <a:spcPct val="0"/>
                        </a:spcBef>
                        <a:spcAft>
                          <a:spcPct val="0"/>
                        </a:spcAft>
                      </a:pPr>
                      <a:r>
                        <a:rPr lang="en-US" altLang="zh-CN" sz="2400">
                          <a:latin typeface="Calibri" panose="020F0502020204030204"/>
                          <a:ea typeface="Calibri" panose="020F0502020204030204"/>
                        </a:rPr>
                        <a:t>2021.1</a:t>
                      </a:r>
                      <a:endParaRPr lang="en-US" altLang="zh-CN" sz="2400">
                        <a:latin typeface="Calibri" panose="020F0502020204030204"/>
                        <a:ea typeface="Calibri" panose="020F0502020204030204"/>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E3F2D9"/>
                    </a:solid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南瓜卡头</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家庭趣事类</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人与人（家人）</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积极看待挫折</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bl>
          </a:graphicData>
        </a:graphic>
      </p:graphicFrame>
      <p:pic>
        <p:nvPicPr>
          <p:cNvPr id="5124" name="图片 6" descr="logo横版 png"/>
          <p:cNvPicPr>
            <a:picLocks noChangeAspect="1"/>
          </p:cNvPicPr>
          <p:nvPr userDrawn="1"/>
        </p:nvPicPr>
        <p:blipFill>
          <a:blip r:embed="rId1"/>
          <a:stretch>
            <a:fillRect/>
          </a:stretch>
        </p:blipFill>
        <p:spPr>
          <a:xfrm>
            <a:off x="11477625" y="82550"/>
            <a:ext cx="608013" cy="642938"/>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35" y="0"/>
            <a:ext cx="12192635" cy="6858635"/>
          </a:xfrm>
          <a:prstGeom prst="rect">
            <a:avLst/>
          </a:prstGeom>
          <a:solidFill>
            <a:srgbClr val="5C64F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nvSpPr>
        <p:spPr>
          <a:xfrm>
            <a:off x="231775" y="230505"/>
            <a:ext cx="11755120" cy="6433820"/>
          </a:xfrm>
          <a:prstGeom prst="roundRect">
            <a:avLst>
              <a:gd name="adj" fmla="val 1001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文本框 4"/>
          <p:cNvSpPr txBox="1"/>
          <p:nvPr/>
        </p:nvSpPr>
        <p:spPr>
          <a:xfrm>
            <a:off x="728980" y="369570"/>
            <a:ext cx="5080000" cy="498475"/>
          </a:xfrm>
          <a:prstGeom prst="rect">
            <a:avLst/>
          </a:prstGeom>
        </p:spPr>
        <p:txBody>
          <a:bodyPr>
            <a:noAutofit/>
          </a:bodyPr>
          <a:p>
            <a:pPr marL="0" indent="0" algn="just" defTabSz="266700">
              <a:lnSpc>
                <a:spcPts val="1500"/>
              </a:lnSpc>
              <a:spcBef>
                <a:spcPct val="0"/>
              </a:spcBef>
              <a:spcAft>
                <a:spcPct val="0"/>
              </a:spcAft>
            </a:pPr>
            <a:r>
              <a:rPr lang="zh-CN" altLang="en-US" sz="2400">
                <a:latin typeface="Times New Roman" panose="02020603050405020304"/>
                <a:ea typeface="方正楷体_GB2312" panose="02000000000000000000" charset="-122"/>
              </a:rPr>
              <a:t>浙江高考续写真题回顾</a:t>
            </a:r>
            <a:endParaRPr lang="zh-CN" altLang="en-US" sz="2400">
              <a:latin typeface="Times New Roman" panose="02020603050405020304"/>
              <a:ea typeface="方正楷体_GB2312" panose="02000000000000000000" charset="-122"/>
            </a:endParaRPr>
          </a:p>
        </p:txBody>
      </p:sp>
      <p:graphicFrame>
        <p:nvGraphicFramePr>
          <p:cNvPr id="6" name="表格 5"/>
          <p:cNvGraphicFramePr/>
          <p:nvPr/>
        </p:nvGraphicFramePr>
        <p:xfrm>
          <a:off x="348615" y="735330"/>
          <a:ext cx="11530965" cy="10400665"/>
        </p:xfrm>
        <a:graphic>
          <a:graphicData uri="http://schemas.openxmlformats.org/drawingml/2006/table">
            <a:tbl>
              <a:tblPr/>
              <a:tblGrid>
                <a:gridCol w="1298575"/>
                <a:gridCol w="2559685"/>
                <a:gridCol w="1848485"/>
                <a:gridCol w="2630170"/>
                <a:gridCol w="3194050"/>
              </a:tblGrid>
              <a:tr h="365760">
                <a:tc gridSpan="5">
                  <a:txBody>
                    <a:bodyPr/>
                    <a:p>
                      <a:pPr marL="0" indent="2667000" algn="just">
                        <a:spcBef>
                          <a:spcPct val="0"/>
                        </a:spcBef>
                        <a:spcAft>
                          <a:spcPct val="0"/>
                        </a:spcAft>
                      </a:pPr>
                      <a:r>
                        <a:rPr lang="zh-CN" sz="2400">
                          <a:latin typeface="Calibri" panose="020F0502020204030204"/>
                          <a:ea typeface="宋体" panose="02010600030101010101" pitchFamily="2" charset="-122"/>
                        </a:rPr>
                        <a:t>浙江高考续写</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E3F2D9"/>
                    </a:solidFill>
                  </a:tcPr>
                </a:tc>
                <a:tc hMerge="1">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cPr>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r>
              <a:tr h="606425">
                <a:tc>
                  <a:txBody>
                    <a:bodyPr/>
                    <a:p>
                      <a:pPr marL="0" indent="0" algn="just">
                        <a:spcBef>
                          <a:spcPct val="0"/>
                        </a:spcBef>
                        <a:spcAft>
                          <a:spcPct val="0"/>
                        </a:spcAft>
                      </a:pPr>
                      <a:r>
                        <a:rPr lang="zh-CN" sz="2400">
                          <a:latin typeface="Calibri" panose="020F0502020204030204"/>
                          <a:ea typeface="宋体" panose="02010600030101010101" pitchFamily="2" charset="-122"/>
                        </a:rPr>
                        <a:t>卷次</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9DBDF"/>
                    </a:solidFill>
                  </a:tcPr>
                </a:tc>
                <a:tc>
                  <a:txBody>
                    <a:bodyPr/>
                    <a:p>
                      <a:pPr marL="0" indent="533400" algn="just">
                        <a:spcBef>
                          <a:spcPct val="0"/>
                        </a:spcBef>
                        <a:spcAft>
                          <a:spcPct val="0"/>
                        </a:spcAft>
                      </a:pPr>
                      <a:r>
                        <a:rPr lang="zh-CN" sz="2400">
                          <a:latin typeface="Calibri" panose="020F0502020204030204"/>
                          <a:ea typeface="宋体" panose="02010600030101010101" pitchFamily="2" charset="-122"/>
                        </a:rPr>
                        <a:t>梗概</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9DBDF"/>
                    </a:solidFill>
                  </a:tcPr>
                </a:tc>
                <a:tc>
                  <a:txBody>
                    <a:bodyPr/>
                    <a:p>
                      <a:pPr marL="0" indent="266700" algn="just">
                        <a:spcBef>
                          <a:spcPct val="0"/>
                        </a:spcBef>
                        <a:spcAft>
                          <a:spcPct val="0"/>
                        </a:spcAft>
                      </a:pPr>
                      <a:r>
                        <a:rPr lang="zh-CN" sz="2400">
                          <a:latin typeface="Calibri" panose="020F0502020204030204"/>
                          <a:ea typeface="宋体" panose="02010600030101010101" pitchFamily="2" charset="-122"/>
                        </a:rPr>
                        <a:t>类别</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9DBDF"/>
                    </a:solidFill>
                  </a:tcPr>
                </a:tc>
                <a:tc>
                  <a:txBody>
                    <a:bodyPr/>
                    <a:p>
                      <a:pPr marL="0" indent="266700" algn="just">
                        <a:spcBef>
                          <a:spcPct val="0"/>
                        </a:spcBef>
                        <a:spcAft>
                          <a:spcPct val="0"/>
                        </a:spcAft>
                      </a:pPr>
                      <a:r>
                        <a:rPr lang="zh-CN" sz="2400">
                          <a:latin typeface="Calibri" panose="020F0502020204030204"/>
                          <a:ea typeface="宋体" panose="02010600030101010101" pitchFamily="2" charset="-122"/>
                        </a:rPr>
                        <a:t>主题语境</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9DBDF"/>
                    </a:solidFill>
                  </a:tcPr>
                </a:tc>
                <a:tc>
                  <a:txBody>
                    <a:bodyPr/>
                    <a:p>
                      <a:pPr marL="0" indent="400050" algn="just">
                        <a:spcBef>
                          <a:spcPct val="0"/>
                        </a:spcBef>
                        <a:spcAft>
                          <a:spcPct val="0"/>
                        </a:spcAft>
                      </a:pPr>
                      <a:r>
                        <a:rPr lang="zh-CN" sz="2400">
                          <a:latin typeface="Calibri" panose="020F0502020204030204"/>
                          <a:ea typeface="宋体" panose="02010600030101010101" pitchFamily="2" charset="-122"/>
                        </a:rPr>
                        <a:t>主题意义</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9DBDF"/>
                    </a:solidFill>
                  </a:tcPr>
                </a:tc>
              </a:tr>
              <a:tr h="630555">
                <a:tc>
                  <a:txBody>
                    <a:bodyPr/>
                    <a:p>
                      <a:pPr marL="0" indent="0" algn="just">
                        <a:spcBef>
                          <a:spcPct val="0"/>
                        </a:spcBef>
                        <a:spcAft>
                          <a:spcPct val="0"/>
                        </a:spcAft>
                      </a:pPr>
                      <a:r>
                        <a:rPr lang="en-US" altLang="zh-CN" sz="2400">
                          <a:latin typeface="Calibri" panose="020F0502020204030204"/>
                          <a:ea typeface="Calibri" panose="020F0502020204030204"/>
                        </a:rPr>
                        <a:t>2021.6</a:t>
                      </a:r>
                      <a:endParaRPr lang="en-US" altLang="zh-CN" sz="2400">
                        <a:latin typeface="Calibri" panose="020F0502020204030204"/>
                        <a:ea typeface="Calibri" panose="020F0502020204030204"/>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E3F2D9"/>
                    </a:solid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作者年幼时打工挣钱支持家庭</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温馨家庭类</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人与人（家人）</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家庭责任与自我成长</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727710">
                <a:tc>
                  <a:txBody>
                    <a:bodyPr/>
                    <a:p>
                      <a:pPr marL="0" indent="0" algn="just">
                        <a:spcBef>
                          <a:spcPct val="0"/>
                        </a:spcBef>
                        <a:spcAft>
                          <a:spcPct val="0"/>
                        </a:spcAft>
                      </a:pPr>
                      <a:r>
                        <a:rPr lang="en-US" altLang="zh-CN" sz="2400">
                          <a:latin typeface="Calibri" panose="020F0502020204030204"/>
                          <a:ea typeface="Calibri" panose="020F0502020204030204"/>
                        </a:rPr>
                        <a:t>2022.1</a:t>
                      </a:r>
                      <a:endParaRPr lang="en-US" altLang="zh-CN" sz="2400">
                        <a:latin typeface="Calibri" panose="020F0502020204030204"/>
                        <a:ea typeface="Calibri" panose="020F0502020204030204"/>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E3F2D9"/>
                    </a:solid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学渣和学霸的合作</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交友互助类</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人与人（朋友）</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正确与人交往</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695960">
                <a:tc>
                  <a:txBody>
                    <a:bodyPr/>
                    <a:p>
                      <a:pPr marL="0" indent="0" algn="just">
                        <a:spcBef>
                          <a:spcPct val="0"/>
                        </a:spcBef>
                        <a:spcAft>
                          <a:spcPct val="0"/>
                        </a:spcAft>
                      </a:pPr>
                      <a:r>
                        <a:rPr lang="en-US" altLang="zh-CN" sz="2400">
                          <a:latin typeface="Calibri" panose="020F0502020204030204"/>
                          <a:ea typeface="Calibri" panose="020F0502020204030204"/>
                        </a:rPr>
                        <a:t>2022.6</a:t>
                      </a:r>
                      <a:endParaRPr lang="en-US" altLang="zh-CN" sz="2400">
                        <a:latin typeface="Calibri" panose="020F0502020204030204"/>
                        <a:ea typeface="Calibri" panose="020F0502020204030204"/>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E3F2D9"/>
                    </a:solid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我的志愿者经历</a:t>
                      </a:r>
                      <a:r>
                        <a:rPr lang="en-US" altLang="zh-CN" sz="2400">
                          <a:latin typeface="Calibri" panose="020F0502020204030204"/>
                          <a:ea typeface="宋体" panose="02010600030101010101" pitchFamily="2" charset="-122"/>
                        </a:rPr>
                        <a:t>——</a:t>
                      </a:r>
                      <a:r>
                        <a:rPr lang="zh-CN" altLang="en-US" sz="2400">
                          <a:latin typeface="Calibri" panose="020F0502020204030204"/>
                          <a:ea typeface="宋体" panose="02010600030101010101" pitchFamily="2" charset="-122"/>
                        </a:rPr>
                        <a:t>施粥</a:t>
                      </a:r>
                      <a:endParaRPr lang="zh-CN" altLang="en-US"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社会服务类</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人与人（他人）</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守望相助，自我成长</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677545">
                <a:tc>
                  <a:txBody>
                    <a:bodyPr/>
                    <a:p>
                      <a:pPr marL="0" indent="0" algn="just">
                        <a:spcBef>
                          <a:spcPct val="0"/>
                        </a:spcBef>
                        <a:spcAft>
                          <a:spcPct val="0"/>
                        </a:spcAft>
                      </a:pPr>
                      <a:r>
                        <a:rPr lang="en-US" altLang="zh-CN" sz="2400">
                          <a:latin typeface="Calibri" panose="020F0502020204030204"/>
                          <a:ea typeface="Calibri" panose="020F0502020204030204"/>
                        </a:rPr>
                        <a:t>2023.1</a:t>
                      </a:r>
                      <a:endParaRPr lang="en-US" altLang="zh-CN" sz="2400">
                        <a:latin typeface="Calibri" panose="020F0502020204030204"/>
                        <a:ea typeface="Calibri" panose="020F0502020204030204"/>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E3F2D9"/>
                    </a:solid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作者解救蜂鸟后遇其报恩</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交友互助类</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人与鸟（解救）</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爱护动物，和谐共存</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1091565">
                <a:tc>
                  <a:txBody>
                    <a:bodyPr/>
                    <a:p>
                      <a:pPr marL="0" indent="0" algn="just">
                        <a:spcBef>
                          <a:spcPct val="0"/>
                        </a:spcBef>
                        <a:spcAft>
                          <a:spcPct val="0"/>
                        </a:spcAft>
                      </a:pPr>
                      <a:r>
                        <a:rPr lang="en-US" altLang="zh-CN" sz="2400">
                          <a:latin typeface="Calibri" panose="020F0502020204030204"/>
                          <a:ea typeface="Calibri" panose="020F0502020204030204"/>
                        </a:rPr>
                        <a:t>2023.6</a:t>
                      </a:r>
                      <a:endParaRPr lang="en-US" altLang="zh-CN" sz="2400">
                        <a:latin typeface="Calibri" panose="020F0502020204030204"/>
                        <a:ea typeface="Calibri" panose="020F0502020204030204"/>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E3F2D9"/>
                    </a:solid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我在老师鼓励</a:t>
                      </a:r>
                      <a:r>
                        <a:rPr lang="en-US" altLang="zh-CN" sz="2400">
                          <a:latin typeface="Calibri" panose="020F0502020204030204"/>
                          <a:ea typeface="Calibri" panose="020F0502020204030204"/>
                        </a:rPr>
                        <a:t>+</a:t>
                      </a:r>
                      <a:r>
                        <a:rPr lang="zh-CN" sz="2400">
                          <a:latin typeface="Calibri" panose="020F0502020204030204"/>
                          <a:ea typeface="宋体" panose="02010600030101010101" pitchFamily="2" charset="-122"/>
                        </a:rPr>
                        <a:t>指导后参加写作比赛得奖</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问题解决类</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人与人</a:t>
                      </a:r>
                      <a:r>
                        <a:rPr lang="en-US" altLang="zh-CN" sz="2400">
                          <a:latin typeface="Calibri" panose="020F0502020204030204"/>
                          <a:ea typeface="Calibri" panose="020F0502020204030204"/>
                        </a:rPr>
                        <a:t>/</a:t>
                      </a:r>
                      <a:r>
                        <a:rPr lang="zh-CN" sz="2400">
                          <a:latin typeface="Calibri" panose="020F0502020204030204"/>
                          <a:ea typeface="宋体" panose="02010600030101010101" pitchFamily="2" charset="-122"/>
                        </a:rPr>
                        <a:t>自我（成长）</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突破自我</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727710">
                <a:tc>
                  <a:txBody>
                    <a:bodyPr/>
                    <a:p>
                      <a:pPr marL="0" indent="0" algn="just">
                        <a:spcBef>
                          <a:spcPct val="0"/>
                        </a:spcBef>
                        <a:spcAft>
                          <a:spcPct val="0"/>
                        </a:spcAft>
                      </a:pPr>
                      <a:r>
                        <a:rPr lang="en-US" altLang="zh-CN" sz="2400">
                          <a:latin typeface="Calibri" panose="020F0502020204030204"/>
                          <a:ea typeface="Calibri" panose="020F0502020204030204"/>
                        </a:rPr>
                        <a:t>2024.1</a:t>
                      </a:r>
                      <a:endParaRPr lang="en-US" altLang="zh-CN" sz="2400">
                        <a:latin typeface="Calibri" panose="020F0502020204030204"/>
                        <a:ea typeface="Calibri" panose="020F0502020204030204"/>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E3F2D9"/>
                    </a:solid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教学楼迷路与发现</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问题解决类</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人与自我（脱困）</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400">
                          <a:latin typeface="Calibri" panose="020F0502020204030204"/>
                          <a:ea typeface="宋体" panose="02010600030101010101" pitchFamily="2" charset="-122"/>
                        </a:rPr>
                        <a:t>解决问题，突破自我</a:t>
                      </a:r>
                      <a:endParaRPr lang="zh-CN" sz="2400">
                        <a:latin typeface="Calibri" panose="020F05020202040302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bl>
          </a:graphicData>
        </a:graphic>
      </p:graphicFrame>
      <p:pic>
        <p:nvPicPr>
          <p:cNvPr id="5124" name="图片 6" descr="logo横版 png"/>
          <p:cNvPicPr>
            <a:picLocks noChangeAspect="1"/>
          </p:cNvPicPr>
          <p:nvPr userDrawn="1"/>
        </p:nvPicPr>
        <p:blipFill>
          <a:blip r:embed="rId1"/>
          <a:stretch>
            <a:fillRect/>
          </a:stretch>
        </p:blipFill>
        <p:spPr>
          <a:xfrm>
            <a:off x="11477625" y="82550"/>
            <a:ext cx="608013" cy="642938"/>
          </a:xfrm>
          <a:prstGeom prst="rect">
            <a:avLst/>
          </a:prstGeom>
          <a:noFill/>
          <a:ln w="9525">
            <a:noFill/>
          </a:ln>
        </p:spPr>
      </p:pic>
    </p:spTree>
  </p:cSld>
  <p:clrMapOvr>
    <a:masterClrMapping/>
  </p:clrMapOvr>
</p:sld>
</file>

<file path=ppt/tags/tag1.xml><?xml version="1.0" encoding="utf-8"?>
<p:tagLst xmlns:p="http://schemas.openxmlformats.org/presentationml/2006/main">
  <p:tag name="TABLE_ENDDRAG_ORIGIN_RECT" val="887*461"/>
  <p:tag name="TABLE_ENDDRAG_RECT" val="45*48*887*461"/>
</p:tagLst>
</file>

<file path=ppt/tags/tag2.xml><?xml version="1.0" encoding="utf-8"?>
<p:tagLst xmlns:p="http://schemas.openxmlformats.org/presentationml/2006/main">
  <p:tag name="KSO_WM_DIAGRAM_VIRTUALLY_FRAME" val="{&quot;height&quot;:410.94976377952753,&quot;left&quot;:80.98251968503936,&quot;top&quot;:128.2104724409449,&quot;width&quot;:806.9172440944882}"/>
</p:tagLst>
</file>

<file path=ppt/tags/tag3.xml><?xml version="1.0" encoding="utf-8"?>
<p:tagLst xmlns:p="http://schemas.openxmlformats.org/presentationml/2006/main">
  <p:tag name="KSO_WM_DIAGRAM_VIRTUALLY_FRAME" val="{&quot;height&quot;:410.94976377952753,&quot;left&quot;:80.98251968503936,&quot;top&quot;:128.2104724409449,&quot;width&quot;:806.9172440944882}"/>
</p:tagLst>
</file>

<file path=ppt/tags/tag4.xml><?xml version="1.0" encoding="utf-8"?>
<p:tagLst xmlns:p="http://schemas.openxmlformats.org/presentationml/2006/main">
  <p:tag name="TABLE_ENDDRAG_ORIGIN_RECT" val="930*624"/>
  <p:tag name="TABLE_ENDDRAG_RECT" val="18*183*930*624"/>
</p:tagLst>
</file>

<file path=ppt/tags/tag5.xml><?xml version="1.0" encoding="utf-8"?>
<p:tagLst xmlns:p="http://schemas.openxmlformats.org/presentationml/2006/main">
  <p:tag name="TABLE_ENDDRAG_ORIGIN_RECT" val="953*512"/>
  <p:tag name="TABLE_ENDDRAG_RECT" val="18*18*953*512"/>
</p:tagLst>
</file>

<file path=ppt/tags/tag6.xml><?xml version="1.0" encoding="utf-8"?>
<p:tagLst xmlns:p="http://schemas.openxmlformats.org/presentationml/2006/main">
  <p:tag name="KSO_DOCER_RESOURCE_TRACE_INFO" val="{&quot;id&quot;:&quot;221277552&quot;,&quot;origin&quot;:0,&quot;type&quot;:&quot;pictures&quot;,&quot;user&quot;:&quot;369050833&quot;}"/>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39228</Words>
  <Application>WPS 演示</Application>
  <PresentationFormat>宽屏</PresentationFormat>
  <Paragraphs>1111</Paragraphs>
  <Slides>64</Slides>
  <Notes>0</Notes>
  <HiddenSlides>0</HiddenSlides>
  <MMClips>0</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64</vt:i4>
      </vt:variant>
    </vt:vector>
  </HeadingPairs>
  <TitlesOfParts>
    <vt:vector size="88" baseType="lpstr">
      <vt:lpstr>Arial</vt:lpstr>
      <vt:lpstr>宋体</vt:lpstr>
      <vt:lpstr>Wingdings</vt:lpstr>
      <vt:lpstr>HelveticaNeue</vt:lpstr>
      <vt:lpstr>华文新魏</vt:lpstr>
      <vt:lpstr>阿里巴巴普惠体 Heavy</vt:lpstr>
      <vt:lpstr>嗷呜嗷呜心有萌虎</vt:lpstr>
      <vt:lpstr>华文楷体</vt:lpstr>
      <vt:lpstr>方正可爱得可爱</vt:lpstr>
      <vt:lpstr>字体管家棉花糖</vt:lpstr>
      <vt:lpstr>Times New Roman</vt:lpstr>
      <vt:lpstr>方正楷体_GB2312</vt:lpstr>
      <vt:lpstr>MiSans Semibold</vt:lpstr>
      <vt:lpstr>Calibri</vt:lpstr>
      <vt:lpstr>Calibri</vt:lpstr>
      <vt:lpstr>Segoe Print</vt:lpstr>
      <vt:lpstr>微软雅黑</vt:lpstr>
      <vt:lpstr>Arial Unicode MS</vt:lpstr>
      <vt:lpstr>Wingdings</vt:lpstr>
      <vt:lpstr>Wingdings</vt:lpstr>
      <vt:lpstr>方正楷体简体</vt:lpstr>
      <vt:lpstr>Symbol</vt:lpstr>
      <vt:lpstr>MS PGothic</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golden'apple</dc:creator>
  <cp:lastModifiedBy>Administrator</cp:lastModifiedBy>
  <cp:revision>14</cp:revision>
  <dcterms:created xsi:type="dcterms:W3CDTF">2023-08-09T12:44:00Z</dcterms:created>
  <dcterms:modified xsi:type="dcterms:W3CDTF">2026-05-27T04:42:56Z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y fmtid="{D5CDD505-2E9C-101B-9397-08002B2CF9AE}" pid="3" name="ICV">
    <vt:lpwstr>B096D981AD3C46199F36D119CF00DAF9_12</vt:lpwstr>
  </property>
</Properties>
</file>