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586" r:id="rId3"/>
    <p:sldId id="256" r:id="rId4"/>
    <p:sldId id="552" r:id="rId5"/>
    <p:sldId id="553" r:id="rId6"/>
    <p:sldId id="549" r:id="rId7"/>
    <p:sldId id="562" r:id="rId8"/>
    <p:sldId id="568" r:id="rId9"/>
    <p:sldId id="554" r:id="rId10"/>
    <p:sldId id="563" r:id="rId11"/>
    <p:sldId id="564" r:id="rId12"/>
    <p:sldId id="566" r:id="rId13"/>
    <p:sldId id="567" r:id="rId14"/>
    <p:sldId id="559" r:id="rId15"/>
    <p:sldId id="573" r:id="rId16"/>
    <p:sldId id="569" r:id="rId17"/>
    <p:sldId id="574" r:id="rId18"/>
    <p:sldId id="575" r:id="rId19"/>
    <p:sldId id="576" r:id="rId20"/>
    <p:sldId id="572" r:id="rId21"/>
    <p:sldId id="577" r:id="rId22"/>
    <p:sldId id="578" r:id="rId23"/>
    <p:sldId id="570" r:id="rId24"/>
    <p:sldId id="262" r:id="rId25"/>
    <p:sldId id="561" r:id="rId26"/>
  </p:sldIdLst>
  <p:sldSz cx="12192000" cy="6858000"/>
  <p:notesSz cx="6858000" cy="9144000"/>
  <p:embeddedFontLst>
    <p:embeddedFont>
      <p:font typeface="Candara" panose="020E0502030303020204" pitchFamily="34" charset="0"/>
      <p:regular r:id="rId31"/>
      <p:bold r:id="rId32"/>
      <p:italic r:id="rId33"/>
      <p:boldItalic r:id="rId34"/>
    </p:embeddedFont>
    <p:embeddedFont>
      <p:font typeface="仿宋" panose="02010609060101010101" pitchFamily="49" charset="-122"/>
      <p:regular r:id="rId35"/>
    </p:embeddedFont>
    <p:embeddedFont>
      <p:font typeface="楷体" panose="02010609060101010101" pitchFamily="49" charset="-122"/>
      <p:regular r:id="rId36"/>
    </p:embeddedFont>
    <p:embeddedFont>
      <p:font typeface="黑体" panose="02010609060101010101" charset="-122"/>
      <p:regular r:id="rId37"/>
    </p:embeddedFont>
    <p:embeddedFont>
      <p:font typeface="Microsoft Himalaya" panose="01010100010101010101" pitchFamily="2" charset="0"/>
      <p:regular r:id="rId38"/>
    </p:embeddedFont>
    <p:embeddedFont>
      <p:font typeface="等线" panose="02010600030101010101" charset="-122"/>
      <p:regular r:id="rId39"/>
    </p:embeddedFont>
    <p:embeddedFont>
      <p:font typeface="等线 Light" panose="02010600030101010101" charset="-122"/>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0000FF"/>
    <a:srgbClr val="0033CC"/>
    <a:srgbClr val="FFCCCC"/>
    <a:srgbClr val="FF9900"/>
    <a:srgbClr val="CCFFCC"/>
    <a:srgbClr val="99FFCC"/>
    <a:srgbClr val="FFCCFF"/>
    <a:srgbClr val="CC00CC"/>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9" d="100"/>
          <a:sy n="59" d="100"/>
        </p:scale>
        <p:origin x="96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font" Target="fonts/font10.fntdata"/><Relationship Id="rId4" Type="http://schemas.openxmlformats.org/officeDocument/2006/relationships/slide" Target="slides/slide2.xml"/><Relationship Id="rId39" Type="http://schemas.openxmlformats.org/officeDocument/2006/relationships/font" Target="fonts/font9.fntdata"/><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7A5361-81CE-445F-98C2-6F5DA13880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3953C2-59D7-47C6-940D-3D83037127C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8B0DCB2-2863-4FCA-B27D-7651182E33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FCEFD-8C3F-4431-8E9B-ED85278251F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8B0DCB2-2863-4FCA-B27D-7651182E33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DFCEFD-8C3F-4431-8E9B-ED85278251FD}" type="slidenum">
              <a:rPr lang="zh-CN" altLang="en-US" smtClean="0"/>
            </a:fld>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4617931" y="0"/>
            <a:ext cx="5412315"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sp>
        <p:nvSpPr>
          <p:cNvPr id="7" name="文本框 6"/>
          <p:cNvSpPr txBox="1"/>
          <p:nvPr/>
        </p:nvSpPr>
        <p:spPr>
          <a:xfrm>
            <a:off x="0" y="574758"/>
            <a:ext cx="3393237" cy="83099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400" b="1" dirty="0">
                <a:latin typeface="Leelawadee" panose="020B0502040204020203" pitchFamily="34" charset="-34"/>
                <a:ea typeface="黑体" panose="02010609060101010101" charset="-122"/>
                <a:cs typeface="Leelawadee" panose="020B0502040204020203" pitchFamily="34" charset="-34"/>
              </a:rPr>
              <a:t>Emily </a:t>
            </a:r>
            <a:endParaRPr lang="en-US" altLang="zh-CN" sz="2400" b="1" dirty="0">
              <a:latin typeface="Leelawadee" panose="020B0502040204020203" pitchFamily="34" charset="-34"/>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pic>
        <p:nvPicPr>
          <p:cNvPr id="9" name="Picture 2"/>
          <p:cNvPicPr>
            <a:picLocks noChangeAspect="1" noChangeArrowheads="1"/>
          </p:cNvPicPr>
          <p:nvPr/>
        </p:nvPicPr>
        <p:blipFill>
          <a:blip r:embed="rId1"/>
          <a:srcRect/>
          <a:stretch>
            <a:fillRect/>
          </a:stretch>
        </p:blipFill>
        <p:spPr bwMode="auto">
          <a:xfrm>
            <a:off x="0" y="1405755"/>
            <a:ext cx="3374571" cy="224971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3393237" y="574758"/>
            <a:ext cx="8624590" cy="327660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00050" algn="just">
              <a:lnSpc>
                <a:spcPct val="115000"/>
              </a:lnSpc>
              <a:buNone/>
            </a:pP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2. </a:t>
            </a:r>
            <a:r>
              <a:rPr lang="en-US" altLang="zh-CN" sz="2000" b="1" kern="100" dirty="0">
                <a:effectLst/>
                <a:highlight>
                  <a:srgbClr val="FFFF00"/>
                </a:highlight>
                <a:latin typeface="Leelawadee" panose="020B0502040204020203" pitchFamily="34" charset="-34"/>
                <a:ea typeface="仿宋" panose="02010609060101010101" pitchFamily="49" charset="-122"/>
                <a:cs typeface="Leelawadee" panose="020B0502040204020203" pitchFamily="34" charset="-34"/>
              </a:rPr>
              <a:t>The blinding white out made driving nearly impossible</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At one point, </a:t>
            </a:r>
            <a:r>
              <a:rPr lang="en-US" altLang="zh-CN" sz="2000" b="1" kern="100" dirty="0">
                <a:solidFill>
                  <a:srgbClr val="FF0000"/>
                </a:solidFill>
                <a:effectLst/>
                <a:highlight>
                  <a:srgbClr val="FFCCCC"/>
                </a:highlight>
                <a:latin typeface="Leelawadee" panose="020B0502040204020203" pitchFamily="34" charset="-34"/>
                <a:ea typeface="仿宋" panose="02010609060101010101" pitchFamily="49" charset="-122"/>
                <a:cs typeface="Leelawadee" panose="020B0502040204020203" pitchFamily="34" charset="-34"/>
              </a:rPr>
              <a:t>Emily's car got stuck</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After a struggle, </a:t>
            </a:r>
            <a:r>
              <a:rPr lang="en-US" altLang="zh-CN" sz="2000" b="1" kern="100" dirty="0">
                <a:solidFill>
                  <a:srgbClr val="FF0000"/>
                </a:solidFill>
                <a:effectLst/>
                <a:latin typeface="Leelawadee" panose="020B0502040204020203" pitchFamily="34" charset="-34"/>
                <a:ea typeface="仿宋" panose="02010609060101010101" pitchFamily="49" charset="-122"/>
                <a:cs typeface="Leelawadee" panose="020B0502040204020203" pitchFamily="34" charset="-34"/>
              </a:rPr>
              <a:t>she managed to free the vehicle and continued inching along the snow covered road</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As night fell, </a:t>
            </a:r>
            <a:r>
              <a:rPr lang="en-US" altLang="zh-CN" sz="2000" b="1" kern="100" dirty="0">
                <a:solidFill>
                  <a:srgbClr val="00B050"/>
                </a:solidFill>
                <a:effectLst/>
                <a:highlight>
                  <a:srgbClr val="CCFFCC"/>
                </a:highlight>
                <a:latin typeface="Leelawadee" panose="020B0502040204020203" pitchFamily="34" charset="-34"/>
                <a:ea typeface="仿宋" panose="02010609060101010101" pitchFamily="49" charset="-122"/>
                <a:cs typeface="Leelawadee" panose="020B0502040204020203" pitchFamily="34" charset="-34"/>
              </a:rPr>
              <a:t>panic set in</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While Emily was driving on a narrow stretch of road, </a:t>
            </a:r>
            <a:r>
              <a:rPr lang="en-US" altLang="zh-CN" sz="2000" b="1" kern="100"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her car slid into a ditch</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a:t>
            </a:r>
            <a:r>
              <a:rPr lang="zh-CN" altLang="zh-CN" sz="2000" kern="100" dirty="0">
                <a:effectLst/>
                <a:latin typeface="Leelawadee" panose="020B0502040204020203" pitchFamily="34" charset="-34"/>
                <a:ea typeface="仿宋" panose="02010609060101010101" pitchFamily="49" charset="-122"/>
                <a:cs typeface="Leelawadee" panose="020B0502040204020203" pitchFamily="34" charset="-34"/>
              </a:rPr>
              <a:t>沟</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She tried to call for help </a:t>
            </a:r>
            <a:r>
              <a:rPr lang="en-US" altLang="zh-CN" sz="2000" b="1" kern="100"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but found no signal on her phone</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Seeing no hope of immediate rescue, </a:t>
            </a:r>
            <a:r>
              <a:rPr lang="en-US" altLang="zh-CN" sz="2000" b="1" kern="100" dirty="0">
                <a:solidFill>
                  <a:srgbClr val="00B050"/>
                </a:solidFill>
                <a:effectLst/>
                <a:latin typeface="Leelawadee" panose="020B0502040204020203" pitchFamily="34" charset="-34"/>
                <a:ea typeface="仿宋" panose="02010609060101010101" pitchFamily="49" charset="-122"/>
                <a:cs typeface="Leelawadee" panose="020B0502040204020203" pitchFamily="34" charset="-34"/>
              </a:rPr>
              <a:t>Emily decided to spend the night in her car</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a:t>
            </a:r>
            <a:r>
              <a:rPr lang="en-US" altLang="zh-CN" sz="2000" b="1" kern="100" dirty="0">
                <a:solidFill>
                  <a:srgbClr val="00B050"/>
                </a:solidFill>
                <a:latin typeface="Leelawadee" panose="020B0502040204020203" pitchFamily="34" charset="-34"/>
                <a:ea typeface="仿宋" panose="02010609060101010101" pitchFamily="49" charset="-122"/>
                <a:cs typeface="Leelawadee" panose="020B0502040204020203" pitchFamily="34" charset="-34"/>
              </a:rPr>
              <a:t>She wrapped herself in a blanket, waiting for morning</a:t>
            </a:r>
            <a:r>
              <a:rPr lang="en-US" altLang="zh-CN" sz="2000" kern="100" dirty="0">
                <a:effectLst/>
                <a:latin typeface="Leelawadee" panose="020B0502040204020203" pitchFamily="34" charset="-34"/>
                <a:ea typeface="仿宋" panose="02010609060101010101" pitchFamily="49" charset="-122"/>
                <a:cs typeface="Leelawadee" panose="020B0502040204020203" pitchFamily="34" charset="-34"/>
              </a:rPr>
              <a:t>. To stay warm, she ran her engine for a few minutes every now and then. Eventually, she fell asleep.</a:t>
            </a:r>
            <a:endParaRPr lang="zh-CN" altLang="zh-CN" kern="100" dirty="0">
              <a:effectLst/>
              <a:latin typeface="Leelawadee" panose="020B0502040204020203" pitchFamily="34" charset="-34"/>
              <a:ea typeface="宋体" panose="02010600030101010101" pitchFamily="2" charset="-122"/>
              <a:cs typeface="Leelawadee" panose="020B0502040204020203" pitchFamily="34" charset="-34"/>
            </a:endParaRPr>
          </a:p>
        </p:txBody>
      </p:sp>
      <p:sp>
        <p:nvSpPr>
          <p:cNvPr id="8" name="文本框 7"/>
          <p:cNvSpPr txBox="1"/>
          <p:nvPr/>
        </p:nvSpPr>
        <p:spPr>
          <a:xfrm>
            <a:off x="150807" y="4302314"/>
            <a:ext cx="2461765" cy="954107"/>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dirty="0">
                <a:solidFill>
                  <a:schemeClr val="bg1"/>
                </a:solidFill>
                <a:latin typeface="Leelawadee" panose="020B0502040204020203" pitchFamily="34" charset="-34"/>
                <a:cs typeface="Leelawadee" panose="020B0502040204020203" pitchFamily="34" charset="-34"/>
              </a:rPr>
              <a:t>more challenges</a:t>
            </a:r>
            <a:endParaRPr lang="zh-CN" altLang="en-US" sz="2800" b="1" dirty="0">
              <a:solidFill>
                <a:schemeClr val="bg1"/>
              </a:solidFill>
              <a:latin typeface="Leelawadee" panose="020B0502040204020203" pitchFamily="34" charset="-34"/>
              <a:cs typeface="Leelawadee" panose="020B0502040204020203" pitchFamily="34" charset="-34"/>
            </a:endParaRPr>
          </a:p>
        </p:txBody>
      </p:sp>
      <p:sp>
        <p:nvSpPr>
          <p:cNvPr id="11" name="文本框 10"/>
          <p:cNvSpPr txBox="1"/>
          <p:nvPr/>
        </p:nvSpPr>
        <p:spPr>
          <a:xfrm>
            <a:off x="2612572" y="3881995"/>
            <a:ext cx="9405255" cy="156966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285750" indent="-285750">
              <a:buFont typeface="Wingdings" panose="05000000000000000000" pitchFamily="2" charset="2"/>
              <a:buChar char="p"/>
            </a:pPr>
            <a:r>
              <a:rPr lang="en-US" altLang="zh-CN" sz="2400" dirty="0">
                <a:latin typeface="Leelawadee" panose="020B0502040204020203" pitchFamily="34" charset="-34"/>
                <a:cs typeface="Leelawadee" panose="020B0502040204020203" pitchFamily="34" charset="-34"/>
              </a:rPr>
              <a:t>Emily's car </a:t>
            </a:r>
            <a:r>
              <a:rPr lang="en-US" altLang="zh-CN" sz="2400" b="1" dirty="0">
                <a:solidFill>
                  <a:srgbClr val="FF0000"/>
                </a:solidFill>
                <a:latin typeface="Leelawadee" panose="020B0502040204020203" pitchFamily="34" charset="-34"/>
                <a:cs typeface="Leelawadee" panose="020B0502040204020203" pitchFamily="34" charset="-34"/>
              </a:rPr>
              <a:t>got stuck</a:t>
            </a:r>
            <a:r>
              <a:rPr lang="en-US" altLang="zh-CN" sz="2400" dirty="0">
                <a:latin typeface="Leelawadee" panose="020B0502040204020203" pitchFamily="34" charset="-34"/>
                <a:cs typeface="Leelawadee" panose="020B0502040204020203" pitchFamily="34" charset="-34"/>
              </a:rPr>
              <a:t>, and she had to </a:t>
            </a:r>
            <a:r>
              <a:rPr lang="en-US" altLang="zh-CN" sz="2400" b="1" dirty="0">
                <a:solidFill>
                  <a:srgbClr val="FF0000"/>
                </a:solidFill>
                <a:latin typeface="Leelawadee" panose="020B0502040204020203" pitchFamily="34" charset="-34"/>
                <a:cs typeface="Leelawadee" panose="020B0502040204020203" pitchFamily="34" charset="-34"/>
              </a:rPr>
              <a:t>move forward inch by inch. </a:t>
            </a:r>
            <a:r>
              <a:rPr lang="en-US" altLang="zh-CN" sz="2400" dirty="0">
                <a:latin typeface="Leelawadee" panose="020B0502040204020203" pitchFamily="34" charset="-34"/>
                <a:cs typeface="Leelawadee" panose="020B0502040204020203" pitchFamily="34" charset="-34"/>
              </a:rPr>
              <a:t> </a:t>
            </a:r>
            <a:endParaRPr lang="en-US" altLang="zh-CN" sz="2400" dirty="0">
              <a:latin typeface="Leelawadee" panose="020B0502040204020203" pitchFamily="34" charset="-34"/>
              <a:cs typeface="Leelawadee" panose="020B0502040204020203" pitchFamily="34" charset="-34"/>
            </a:endParaRPr>
          </a:p>
          <a:p>
            <a:pPr marL="285750" indent="-285750">
              <a:buFont typeface="Wingdings" panose="05000000000000000000" pitchFamily="2" charset="2"/>
              <a:buChar char="p"/>
            </a:pPr>
            <a:r>
              <a:rPr lang="en-US" altLang="zh-CN" sz="2400" b="1" dirty="0">
                <a:solidFill>
                  <a:srgbClr val="FF0000"/>
                </a:solidFill>
                <a:latin typeface="Leelawadee" panose="020B0502040204020203" pitchFamily="34" charset="-34"/>
                <a:cs typeface="Leelawadee" panose="020B0502040204020203" pitchFamily="34" charset="-34"/>
              </a:rPr>
              <a:t>Her car slid into a ditch. </a:t>
            </a:r>
            <a:endParaRPr lang="en-US" altLang="zh-CN" sz="2400" b="1" dirty="0">
              <a:solidFill>
                <a:srgbClr val="FF0000"/>
              </a:solidFill>
              <a:latin typeface="Leelawadee" panose="020B0502040204020203" pitchFamily="34" charset="-34"/>
              <a:cs typeface="Leelawadee" panose="020B0502040204020203" pitchFamily="34" charset="-34"/>
            </a:endParaRPr>
          </a:p>
          <a:p>
            <a:pPr marL="285750" indent="-285750">
              <a:buFont typeface="Wingdings" panose="05000000000000000000" pitchFamily="2" charset="2"/>
              <a:buChar char="p"/>
            </a:pPr>
            <a:r>
              <a:rPr lang="en-US" altLang="zh-CN" sz="2400" dirty="0">
                <a:latin typeface="Leelawadee" panose="020B0502040204020203" pitchFamily="34" charset="-34"/>
                <a:cs typeface="Leelawadee" panose="020B0502040204020203" pitchFamily="34" charset="-34"/>
              </a:rPr>
              <a:t>She tried to call for help but </a:t>
            </a:r>
            <a:r>
              <a:rPr lang="en-US" altLang="zh-CN" sz="2400" b="1" dirty="0">
                <a:solidFill>
                  <a:srgbClr val="FF0000"/>
                </a:solidFill>
                <a:latin typeface="Leelawadee" panose="020B0502040204020203" pitchFamily="34" charset="-34"/>
                <a:cs typeface="Leelawadee" panose="020B0502040204020203" pitchFamily="34" charset="-34"/>
              </a:rPr>
              <a:t>found no signal on her phone.</a:t>
            </a:r>
            <a:endParaRPr lang="en-US" altLang="zh-CN" sz="2400" b="1" dirty="0">
              <a:solidFill>
                <a:srgbClr val="FF0000"/>
              </a:solidFill>
              <a:latin typeface="Leelawadee" panose="020B0502040204020203" pitchFamily="34" charset="-34"/>
              <a:cs typeface="Leelawadee" panose="020B0502040204020203" pitchFamily="34" charset="-34"/>
            </a:endParaRPr>
          </a:p>
          <a:p>
            <a:pPr marL="285750" indent="-285750">
              <a:buFont typeface="Wingdings" panose="05000000000000000000" pitchFamily="2" charset="2"/>
              <a:buChar char="p"/>
            </a:pPr>
            <a:r>
              <a:rPr lang="en-US" altLang="zh-CN" sz="2400" b="1" dirty="0">
                <a:solidFill>
                  <a:srgbClr val="FF0000"/>
                </a:solidFill>
                <a:latin typeface="Leelawadee" panose="020B0502040204020203" pitchFamily="34" charset="-34"/>
                <a:cs typeface="Leelawadee" panose="020B0502040204020203" pitchFamily="34" charset="-34"/>
              </a:rPr>
              <a:t>Bear the extreme coldness.  </a:t>
            </a:r>
            <a:endParaRPr lang="zh-CN" altLang="en-US" sz="2400" b="1" dirty="0">
              <a:solidFill>
                <a:srgbClr val="FF0000"/>
              </a:solidFill>
              <a:latin typeface="Leelawadee" panose="020B0502040204020203" pitchFamily="34" charset="-34"/>
              <a:cs typeface="Leelawadee" panose="020B0502040204020203" pitchFamily="34" charset="-34"/>
            </a:endParaRPr>
          </a:p>
        </p:txBody>
      </p:sp>
      <p:sp>
        <p:nvSpPr>
          <p:cNvPr id="12" name="文本框 11"/>
          <p:cNvSpPr txBox="1"/>
          <p:nvPr/>
        </p:nvSpPr>
        <p:spPr>
          <a:xfrm>
            <a:off x="150807" y="5621447"/>
            <a:ext cx="2461765"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dirty="0">
                <a:solidFill>
                  <a:schemeClr val="bg1"/>
                </a:solidFill>
                <a:latin typeface="Leelawadee" panose="020B0502040204020203" pitchFamily="34" charset="-34"/>
                <a:cs typeface="Leelawadee" panose="020B0502040204020203" pitchFamily="34" charset="-34"/>
              </a:rPr>
              <a:t>feelings </a:t>
            </a:r>
            <a:endParaRPr lang="zh-CN" altLang="en-US" sz="2800" b="1" dirty="0">
              <a:solidFill>
                <a:schemeClr val="bg1"/>
              </a:solidFill>
              <a:latin typeface="Leelawadee" panose="020B0502040204020203" pitchFamily="34" charset="-34"/>
              <a:cs typeface="Leelawadee" panose="020B0502040204020203" pitchFamily="34" charset="-34"/>
            </a:endParaRPr>
          </a:p>
        </p:txBody>
      </p:sp>
      <p:sp>
        <p:nvSpPr>
          <p:cNvPr id="14" name="文本框 13"/>
          <p:cNvSpPr txBox="1"/>
          <p:nvPr/>
        </p:nvSpPr>
        <p:spPr>
          <a:xfrm>
            <a:off x="2612571" y="5503193"/>
            <a:ext cx="9405255" cy="120032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42900" indent="-342900">
              <a:buFont typeface="Wingdings" panose="05000000000000000000" pitchFamily="2" charset="2"/>
              <a:buChar char="p"/>
            </a:pPr>
            <a:r>
              <a:rPr lang="en-US" altLang="zh-CN" sz="2400" b="1" dirty="0">
                <a:solidFill>
                  <a:srgbClr val="00B050"/>
                </a:solidFill>
                <a:latin typeface="Leelawadee" panose="020B0502040204020203" pitchFamily="34" charset="-34"/>
                <a:cs typeface="Leelawadee" panose="020B0502040204020203" pitchFamily="34" charset="-34"/>
              </a:rPr>
              <a:t>panic set in </a:t>
            </a:r>
            <a:r>
              <a:rPr lang="en-US" altLang="zh-CN" sz="2400" b="1" dirty="0">
                <a:solidFill>
                  <a:srgbClr val="CC00CC"/>
                </a:solidFill>
                <a:latin typeface="Leelawadee" panose="020B0502040204020203" pitchFamily="34" charset="-34"/>
                <a:cs typeface="Leelawadee" panose="020B0502040204020203" pitchFamily="34" charset="-34"/>
              </a:rPr>
              <a:t>– panicked </a:t>
            </a:r>
            <a:endParaRPr lang="en-US" altLang="zh-CN" sz="2400" b="1" dirty="0">
              <a:solidFill>
                <a:srgbClr val="CC00CC"/>
              </a:solidFill>
              <a:latin typeface="Leelawadee" panose="020B0502040204020203" pitchFamily="34" charset="-34"/>
              <a:cs typeface="Leelawadee" panose="020B0502040204020203" pitchFamily="34" charset="-34"/>
            </a:endParaRPr>
          </a:p>
          <a:p>
            <a:pPr marL="342900" indent="-342900">
              <a:buFont typeface="Wingdings" panose="05000000000000000000" pitchFamily="2" charset="2"/>
              <a:buChar char="p"/>
            </a:pPr>
            <a:r>
              <a:rPr lang="en-US" altLang="zh-CN" sz="2400" b="1" dirty="0">
                <a:solidFill>
                  <a:srgbClr val="00B050"/>
                </a:solidFill>
                <a:latin typeface="Leelawadee" panose="020B0502040204020203" pitchFamily="34" charset="-34"/>
                <a:cs typeface="Leelawadee" panose="020B0502040204020203" pitchFamily="34" charset="-34"/>
              </a:rPr>
              <a:t>Emily decided to spend the night in her car. She wrapped herself in a blanket, waiting for morning </a:t>
            </a:r>
            <a:r>
              <a:rPr lang="en-US" altLang="zh-CN" sz="2400" b="1" dirty="0">
                <a:solidFill>
                  <a:srgbClr val="CC00CC"/>
                </a:solidFill>
                <a:latin typeface="Leelawadee" panose="020B0502040204020203" pitchFamily="34" charset="-34"/>
                <a:cs typeface="Leelawadee" panose="020B0502040204020203" pitchFamily="34" charset="-34"/>
              </a:rPr>
              <a:t>– calm </a:t>
            </a:r>
            <a:endParaRPr lang="zh-CN" altLang="en-US" sz="2400" b="1" dirty="0">
              <a:solidFill>
                <a:srgbClr val="CC00CC"/>
              </a:solidFill>
              <a:latin typeface="Leelawadee" panose="020B0502040204020203" pitchFamily="34" charset="-34"/>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4617931" y="0"/>
            <a:ext cx="5200719"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Task 3. Focus on the turning point</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sp>
        <p:nvSpPr>
          <p:cNvPr id="7" name="文本框 6"/>
          <p:cNvSpPr txBox="1"/>
          <p:nvPr/>
        </p:nvSpPr>
        <p:spPr>
          <a:xfrm>
            <a:off x="0" y="574759"/>
            <a:ext cx="3298371" cy="83099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400" b="1" dirty="0">
                <a:latin typeface="Leelawadee" panose="020B0502040204020203" pitchFamily="34" charset="-34"/>
                <a:ea typeface="黑体" panose="02010609060101010101" charset="-122"/>
                <a:cs typeface="Leelawadee" panose="020B0502040204020203" pitchFamily="34" charset="-34"/>
              </a:rPr>
              <a:t>Emily </a:t>
            </a:r>
            <a:endParaRPr lang="en-US" altLang="zh-CN" sz="2400" b="1" dirty="0">
              <a:latin typeface="Leelawadee" panose="020B0502040204020203" pitchFamily="34" charset="-34"/>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pic>
        <p:nvPicPr>
          <p:cNvPr id="9" name="Picture 2"/>
          <p:cNvPicPr>
            <a:picLocks noChangeAspect="1" noChangeArrowheads="1"/>
          </p:cNvPicPr>
          <p:nvPr/>
        </p:nvPicPr>
        <p:blipFill>
          <a:blip r:embed="rId1"/>
          <a:srcRect/>
          <a:stretch>
            <a:fillRect/>
          </a:stretch>
        </p:blipFill>
        <p:spPr bwMode="auto">
          <a:xfrm>
            <a:off x="43542" y="1351948"/>
            <a:ext cx="3211286" cy="2140856"/>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3341913" y="749888"/>
            <a:ext cx="8545818" cy="262296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3. Emily awoke to a gentle knock on her car window. </a:t>
            </a:r>
            <a:r>
              <a:rPr lang="en-US" altLang="zh-CN" sz="1600" b="1" kern="100" dirty="0">
                <a:solidFill>
                  <a:schemeClr val="accent5">
                    <a:lumMod val="50000"/>
                  </a:schemeClr>
                </a:solidFill>
                <a:effectLst/>
                <a:highlight>
                  <a:srgbClr val="FFCCFF"/>
                </a:highlight>
                <a:latin typeface="Leelawadee" panose="020B0502040204020203" pitchFamily="34" charset="-34"/>
                <a:ea typeface="仿宋" panose="02010609060101010101" pitchFamily="49" charset="-122"/>
                <a:cs typeface="Microsoft Himalaya" panose="01010100010101010101" pitchFamily="2" charset="0"/>
              </a:rPr>
              <a:t>Standing outside were Daniel and his wife Rachel,</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1600" b="1" kern="100" dirty="0">
                <a:effectLst/>
                <a:latin typeface="Leelawadee" panose="020B0502040204020203" pitchFamily="34" charset="-34"/>
                <a:ea typeface="仿宋" panose="02010609060101010101" pitchFamily="49" charset="-122"/>
                <a:cs typeface="Microsoft Himalaya" panose="01010100010101010101" pitchFamily="2" charset="0"/>
              </a:rPr>
              <a:t>who noticed the stranded (</a:t>
            </a:r>
            <a:r>
              <a:rPr lang="zh-CN" altLang="zh-CN" sz="1600" b="1" kern="100" dirty="0">
                <a:effectLst/>
                <a:latin typeface="Leelawadee" panose="020B0502040204020203" pitchFamily="34" charset="-34"/>
                <a:ea typeface="仿宋" panose="02010609060101010101" pitchFamily="49" charset="-122"/>
                <a:cs typeface="Microsoft Himalaya" panose="01010100010101010101" pitchFamily="2" charset="0"/>
              </a:rPr>
              <a:t>被困的</a:t>
            </a:r>
            <a:r>
              <a:rPr lang="en-US" altLang="zh-CN" sz="1600" b="1" kern="100" dirty="0">
                <a:effectLst/>
                <a:latin typeface="Leelawadee" panose="020B0502040204020203" pitchFamily="34" charset="-34"/>
                <a:ea typeface="仿宋" panose="02010609060101010101" pitchFamily="49" charset="-122"/>
                <a:cs typeface="Microsoft Himalaya" panose="01010100010101010101" pitchFamily="2" charset="0"/>
              </a:rPr>
              <a:t>)vehicle on their way home and stopped to see if they could help</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When Emily rolled down the window, </a:t>
            </a:r>
            <a:r>
              <a:rPr lang="en-US" altLang="zh-CN" sz="1600" b="1" kern="100" dirty="0">
                <a:effectLst/>
                <a:latin typeface="Leelawadee" panose="020B0502040204020203" pitchFamily="34" charset="-34"/>
                <a:ea typeface="仿宋" panose="02010609060101010101" pitchFamily="49" charset="-122"/>
                <a:cs typeface="Microsoft Himalaya" panose="01010100010101010101" pitchFamily="2" charset="0"/>
              </a:rPr>
              <a:t>Rachel asked if she was okay and told her it was not safe to stay overnight in the car</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1600" b="1" kern="100" dirty="0">
                <a:solidFill>
                  <a:schemeClr val="accent3">
                    <a:lumMod val="75000"/>
                  </a:schemeClr>
                </a:solidFill>
                <a:effectLst/>
                <a:highlight>
                  <a:srgbClr val="99FFCC"/>
                </a:highlight>
                <a:latin typeface="Leelawadee" panose="020B0502040204020203" pitchFamily="34" charset="-34"/>
                <a:ea typeface="仿宋" panose="02010609060101010101" pitchFamily="49" charset="-122"/>
                <a:cs typeface="Microsoft Himalaya" panose="01010100010101010101" pitchFamily="2" charset="0"/>
              </a:rPr>
              <a:t>With genuine warmth in her voice</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1600" b="1" kern="100" dirty="0">
                <a:solidFill>
                  <a:schemeClr val="accent5">
                    <a:lumMod val="50000"/>
                  </a:schemeClr>
                </a:solidFill>
                <a:highlight>
                  <a:srgbClr val="FFCCFF"/>
                </a:highlight>
                <a:latin typeface="Leelawadee" panose="020B0502040204020203" pitchFamily="34" charset="-34"/>
                <a:ea typeface="仿宋" panose="02010609060101010101" pitchFamily="49" charset="-122"/>
                <a:cs typeface="Microsoft Himalaya" panose="01010100010101010101" pitchFamily="2" charset="0"/>
              </a:rPr>
              <a:t>Rachel</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said they could take Emily to a nearby cafe they knew. </a:t>
            </a:r>
            <a:r>
              <a:rPr lang="en-US" altLang="zh-CN" sz="1600" b="1" kern="100" dirty="0">
                <a:solidFill>
                  <a:schemeClr val="accent3">
                    <a:lumMod val="75000"/>
                  </a:schemeClr>
                </a:solidFill>
                <a:highlight>
                  <a:srgbClr val="99FFCC"/>
                </a:highlight>
                <a:latin typeface="Leelawadee" panose="020B0502040204020203" pitchFamily="34" charset="-34"/>
                <a:ea typeface="仿宋" panose="02010609060101010101" pitchFamily="49" charset="-122"/>
                <a:cs typeface="Microsoft Himalaya" panose="01010100010101010101" pitchFamily="2" charset="0"/>
              </a:rPr>
              <a:t>Grateful and relieved</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1600" b="1" kern="100" dirty="0">
                <a:solidFill>
                  <a:schemeClr val="accent5">
                    <a:lumMod val="50000"/>
                  </a:schemeClr>
                </a:solidFill>
                <a:highlight>
                  <a:srgbClr val="FFCCFF"/>
                </a:highlight>
                <a:latin typeface="Leelawadee" panose="020B0502040204020203" pitchFamily="34" charset="-34"/>
                <a:ea typeface="仿宋" panose="02010609060101010101" pitchFamily="49" charset="-122"/>
                <a:cs typeface="Microsoft Himalaya" panose="01010100010101010101" pitchFamily="2" charset="0"/>
              </a:rPr>
              <a:t>Emily</a:t>
            </a:r>
            <a:r>
              <a:rPr lang="en-US" altLang="zh-CN" sz="1600" b="1" kern="100" dirty="0">
                <a:effectLst/>
                <a:latin typeface="Leelawadee" panose="020B0502040204020203" pitchFamily="34" charset="-34"/>
                <a:ea typeface="仿宋" panose="02010609060101010101" pitchFamily="49" charset="-122"/>
                <a:cs typeface="Microsoft Himalaya" panose="01010100010101010101" pitchFamily="2" charset="0"/>
              </a:rPr>
              <a:t> accepted the offer</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4. In the cafe, </a:t>
            </a:r>
            <a:r>
              <a:rPr lang="en-US" altLang="zh-CN" sz="1600" b="1" kern="100" dirty="0">
                <a:solidFill>
                  <a:schemeClr val="accent5">
                    <a:lumMod val="50000"/>
                  </a:schemeClr>
                </a:solidFill>
                <a:highlight>
                  <a:srgbClr val="FFCCFF"/>
                </a:highlight>
                <a:latin typeface="Leelawadee" panose="020B0502040204020203" pitchFamily="34" charset="-34"/>
                <a:ea typeface="仿宋" panose="02010609060101010101" pitchFamily="49" charset="-122"/>
                <a:cs typeface="Microsoft Himalaya" panose="01010100010101010101" pitchFamily="2" charset="0"/>
              </a:rPr>
              <a:t>the couple</a:t>
            </a:r>
            <a:r>
              <a:rPr lang="en-US" altLang="zh-CN" sz="1600" b="1" kern="100" dirty="0">
                <a:solidFill>
                  <a:schemeClr val="accent5">
                    <a:lumMod val="50000"/>
                  </a:schemeClr>
                </a:solidFill>
                <a:latin typeface="Leelawadee" panose="020B0502040204020203" pitchFamily="34" charset="-34"/>
                <a:ea typeface="仿宋" panose="02010609060101010101" pitchFamily="49" charset="-122"/>
                <a:cs typeface="Microsoft Himalaya" panose="01010100010101010101" pitchFamily="2" charset="0"/>
              </a:rPr>
              <a:t> </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bought Emily a hot chocolate and listened patiently as she explained </a:t>
            </a:r>
            <a:r>
              <a:rPr lang="en-US" altLang="zh-CN" sz="1600" b="1" kern="100" dirty="0">
                <a:solidFill>
                  <a:srgbClr val="C00000"/>
                </a:solidFill>
                <a:effectLst/>
                <a:highlight>
                  <a:srgbClr val="FFCCCC"/>
                </a:highlight>
                <a:latin typeface="Leelawadee" panose="020B0502040204020203" pitchFamily="34" charset="-34"/>
                <a:ea typeface="仿宋" panose="02010609060101010101" pitchFamily="49" charset="-122"/>
                <a:cs typeface="Microsoft Himalaya" panose="01010100010101010101" pitchFamily="2" charset="0"/>
              </a:rPr>
              <a:t>her desperate situation</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16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she was about a hundred miles from her destination, her car was completely stuck, and her entire holiday plan could be ruined</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p:txBody>
      </p:sp>
      <p:sp>
        <p:nvSpPr>
          <p:cNvPr id="12" name="文本框 11"/>
          <p:cNvSpPr txBox="1"/>
          <p:nvPr/>
        </p:nvSpPr>
        <p:spPr>
          <a:xfrm>
            <a:off x="21772" y="4101744"/>
            <a:ext cx="2461765"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bg1"/>
                </a:solidFill>
                <a:latin typeface="Candara" panose="020E0502030303020204" pitchFamily="34" charset="0"/>
                <a:cs typeface="Leelawadee" panose="020B0502040204020203" pitchFamily="34" charset="-34"/>
              </a:rPr>
              <a:t>Turning point </a:t>
            </a:r>
            <a:endParaRPr lang="zh-CN" altLang="en-US" sz="2800" b="1" i="1" dirty="0">
              <a:solidFill>
                <a:schemeClr val="bg1"/>
              </a:solidFill>
              <a:latin typeface="Candara" panose="020E0502030303020204" pitchFamily="34" charset="0"/>
              <a:cs typeface="Leelawadee" panose="020B0502040204020203" pitchFamily="34" charset="-34"/>
            </a:endParaRPr>
          </a:p>
        </p:txBody>
      </p:sp>
      <p:sp>
        <p:nvSpPr>
          <p:cNvPr id="13" name="文本框 12"/>
          <p:cNvSpPr txBox="1"/>
          <p:nvPr/>
        </p:nvSpPr>
        <p:spPr>
          <a:xfrm>
            <a:off x="2483537" y="3492804"/>
            <a:ext cx="9600138" cy="19389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42900" indent="-342900">
              <a:buFont typeface="Wingdings" panose="05000000000000000000" pitchFamily="2" charset="2"/>
              <a:buChar char="p"/>
            </a:pPr>
            <a:r>
              <a:rPr lang="en-US" altLang="zh-CN" sz="2400" b="1" kern="100" dirty="0">
                <a:solidFill>
                  <a:schemeClr val="accent5">
                    <a:lumMod val="50000"/>
                  </a:schemeClr>
                </a:solidFill>
                <a:highlight>
                  <a:srgbClr val="FFCCFF"/>
                </a:highlight>
                <a:latin typeface="Leelawadee" panose="020B0502040204020203" pitchFamily="34" charset="-34"/>
                <a:ea typeface="仿宋" panose="02010609060101010101" pitchFamily="49" charset="-122"/>
                <a:cs typeface="Microsoft Himalaya" panose="01010100010101010101" pitchFamily="2" charset="0"/>
              </a:rPr>
              <a:t>Daniel</a:t>
            </a:r>
            <a:r>
              <a:rPr lang="en-US" altLang="zh-CN" sz="2400" dirty="0">
                <a:solidFill>
                  <a:schemeClr val="accent6">
                    <a:lumMod val="50000"/>
                  </a:schemeClr>
                </a:solidFill>
                <a:latin typeface="Leelawadee" panose="020B0502040204020203" pitchFamily="34" charset="-34"/>
                <a:cs typeface="Leelawadee" panose="020B0502040204020203" pitchFamily="34" charset="-34"/>
              </a:rPr>
              <a:t> and his wife </a:t>
            </a:r>
            <a:r>
              <a:rPr lang="en-US" altLang="zh-CN" sz="2400" b="1" kern="100" dirty="0">
                <a:solidFill>
                  <a:schemeClr val="accent5">
                    <a:lumMod val="50000"/>
                  </a:schemeClr>
                </a:solidFill>
                <a:highlight>
                  <a:srgbClr val="FFCCFF"/>
                </a:highlight>
                <a:latin typeface="Leelawadee" panose="020B0502040204020203" pitchFamily="34" charset="-34"/>
                <a:ea typeface="仿宋" panose="02010609060101010101" pitchFamily="49" charset="-122"/>
                <a:cs typeface="Microsoft Himalaya" panose="01010100010101010101" pitchFamily="2" charset="0"/>
              </a:rPr>
              <a:t>Rachel</a:t>
            </a:r>
            <a:r>
              <a:rPr lang="en-US" altLang="zh-CN" sz="2400" dirty="0">
                <a:solidFill>
                  <a:schemeClr val="accent6">
                    <a:lumMod val="50000"/>
                  </a:schemeClr>
                </a:solidFill>
                <a:latin typeface="Leelawadee" panose="020B0502040204020203" pitchFamily="34" charset="-34"/>
                <a:cs typeface="Leelawadee" panose="020B0502040204020203" pitchFamily="34" charset="-34"/>
              </a:rPr>
              <a:t> </a:t>
            </a:r>
            <a:r>
              <a:rPr lang="en-US" altLang="zh-CN" sz="2400" b="1" dirty="0">
                <a:solidFill>
                  <a:srgbClr val="00B050"/>
                </a:solidFill>
                <a:latin typeface="Leelawadee" panose="020B0502040204020203" pitchFamily="34" charset="-34"/>
                <a:ea typeface="仿宋" panose="02010609060101010101" pitchFamily="49" charset="-122"/>
                <a:cs typeface="Leelawadee" panose="020B0502040204020203" pitchFamily="34" charset="-34"/>
              </a:rPr>
              <a:t>noticed the stranded (</a:t>
            </a:r>
            <a:r>
              <a:rPr lang="zh-CN" altLang="en-US" sz="2400" b="1" dirty="0">
                <a:solidFill>
                  <a:srgbClr val="00B050"/>
                </a:solidFill>
                <a:latin typeface="Leelawadee" panose="020B0502040204020203" pitchFamily="34" charset="-34"/>
                <a:ea typeface="仿宋" panose="02010609060101010101" pitchFamily="49" charset="-122"/>
                <a:cs typeface="Leelawadee" panose="020B0502040204020203" pitchFamily="34" charset="-34"/>
              </a:rPr>
              <a:t>被困的</a:t>
            </a:r>
            <a:r>
              <a:rPr lang="en-US" altLang="zh-CN" sz="2400" b="1" dirty="0">
                <a:solidFill>
                  <a:srgbClr val="00B050"/>
                </a:solidFill>
                <a:latin typeface="Leelawadee" panose="020B0502040204020203" pitchFamily="34" charset="-34"/>
                <a:ea typeface="仿宋" panose="02010609060101010101" pitchFamily="49" charset="-122"/>
                <a:cs typeface="Leelawadee" panose="020B0502040204020203" pitchFamily="34" charset="-34"/>
              </a:rPr>
              <a:t>)vehicle on their way home and stopped to help Emily</a:t>
            </a:r>
            <a:r>
              <a:rPr lang="en-US" altLang="zh-CN" sz="2400" dirty="0">
                <a:solidFill>
                  <a:schemeClr val="accent6">
                    <a:lumMod val="50000"/>
                  </a:schemeClr>
                </a:solidFill>
                <a:latin typeface="Leelawadee" panose="020B0502040204020203" pitchFamily="34" charset="-34"/>
                <a:cs typeface="Leelawadee" panose="020B0502040204020203" pitchFamily="34" charset="-34"/>
              </a:rPr>
              <a:t>. </a:t>
            </a:r>
            <a:endParaRPr lang="en-US" altLang="zh-CN" sz="2400" dirty="0">
              <a:solidFill>
                <a:schemeClr val="accent6">
                  <a:lumMod val="50000"/>
                </a:schemeClr>
              </a:solidFill>
              <a:latin typeface="Leelawadee" panose="020B0502040204020203" pitchFamily="34" charset="-34"/>
              <a:cs typeface="Leelawadee" panose="020B0502040204020203" pitchFamily="34" charset="-34"/>
            </a:endParaRPr>
          </a:p>
          <a:p>
            <a:pPr marL="342900" indent="-342900">
              <a:buFont typeface="Wingdings" panose="05000000000000000000" pitchFamily="2" charset="2"/>
              <a:buChar char="p"/>
            </a:pPr>
            <a:r>
              <a:rPr lang="en-US" altLang="zh-CN" sz="2400" dirty="0">
                <a:solidFill>
                  <a:schemeClr val="accent6">
                    <a:lumMod val="50000"/>
                  </a:schemeClr>
                </a:solidFill>
                <a:latin typeface="Leelawadee" panose="020B0502040204020203" pitchFamily="34" charset="-34"/>
                <a:cs typeface="Leelawadee" panose="020B0502040204020203" pitchFamily="34" charset="-34"/>
              </a:rPr>
              <a:t>They could </a:t>
            </a:r>
            <a:r>
              <a:rPr lang="en-US" altLang="zh-CN" sz="2400" b="1" dirty="0">
                <a:solidFill>
                  <a:schemeClr val="accent6">
                    <a:lumMod val="50000"/>
                  </a:schemeClr>
                </a:solidFill>
                <a:latin typeface="Leelawadee" panose="020B0502040204020203" pitchFamily="34" charset="-34"/>
                <a:cs typeface="Leelawadee" panose="020B0502040204020203" pitchFamily="34" charset="-34"/>
              </a:rPr>
              <a:t>take Emily to a nearby cafe </a:t>
            </a:r>
            <a:r>
              <a:rPr lang="en-US" altLang="zh-CN" sz="2400" dirty="0">
                <a:solidFill>
                  <a:schemeClr val="accent6">
                    <a:lumMod val="50000"/>
                  </a:schemeClr>
                </a:solidFill>
                <a:latin typeface="Leelawadee" panose="020B0502040204020203" pitchFamily="34" charset="-34"/>
                <a:cs typeface="Leelawadee" panose="020B0502040204020203" pitchFamily="34" charset="-34"/>
              </a:rPr>
              <a:t>they knew. </a:t>
            </a:r>
            <a:endParaRPr lang="en-US" altLang="zh-CN" sz="2400" dirty="0">
              <a:solidFill>
                <a:schemeClr val="accent6">
                  <a:lumMod val="50000"/>
                </a:schemeClr>
              </a:solidFill>
              <a:latin typeface="Leelawadee" panose="020B0502040204020203" pitchFamily="34" charset="-34"/>
              <a:cs typeface="Leelawadee" panose="020B0502040204020203" pitchFamily="34" charset="-34"/>
            </a:endParaRPr>
          </a:p>
          <a:p>
            <a:pPr marL="342900" indent="-342900">
              <a:buFont typeface="Wingdings" panose="05000000000000000000" pitchFamily="2" charset="2"/>
              <a:buChar char="p"/>
            </a:pPr>
            <a:r>
              <a:rPr lang="en-US" altLang="zh-CN" sz="2400" dirty="0">
                <a:solidFill>
                  <a:schemeClr val="accent6">
                    <a:lumMod val="50000"/>
                  </a:schemeClr>
                </a:solidFill>
                <a:latin typeface="Leelawadee" panose="020B0502040204020203" pitchFamily="34" charset="-34"/>
                <a:cs typeface="Leelawadee" panose="020B0502040204020203" pitchFamily="34" charset="-34"/>
              </a:rPr>
              <a:t>They bought Emily a hot chocolate and </a:t>
            </a:r>
            <a:r>
              <a:rPr lang="en-US" altLang="zh-CN" sz="2400" b="1" dirty="0">
                <a:solidFill>
                  <a:srgbClr val="FF0000"/>
                </a:solidFill>
                <a:highlight>
                  <a:srgbClr val="FFCCCC"/>
                </a:highlight>
                <a:latin typeface="Leelawadee" panose="020B0502040204020203" pitchFamily="34" charset="-34"/>
                <a:cs typeface="Leelawadee" panose="020B0502040204020203" pitchFamily="34" charset="-34"/>
              </a:rPr>
              <a:t>listened patiently as she explained her </a:t>
            </a:r>
            <a:r>
              <a:rPr lang="en-US" altLang="zh-CN" sz="2400" b="1" u="sng" dirty="0">
                <a:solidFill>
                  <a:srgbClr val="FF0000"/>
                </a:solidFill>
                <a:highlight>
                  <a:srgbClr val="FFCCCC"/>
                </a:highlight>
                <a:latin typeface="Leelawadee" panose="020B0502040204020203" pitchFamily="34" charset="-34"/>
                <a:cs typeface="Leelawadee" panose="020B0502040204020203" pitchFamily="34" charset="-34"/>
              </a:rPr>
              <a:t>desperate situation</a:t>
            </a:r>
            <a:r>
              <a:rPr lang="en-US" altLang="zh-CN" sz="2400" b="1" dirty="0">
                <a:solidFill>
                  <a:srgbClr val="FF0000"/>
                </a:solidFill>
                <a:highlight>
                  <a:srgbClr val="FFCCCC"/>
                </a:highlight>
                <a:latin typeface="Leelawadee" panose="020B0502040204020203" pitchFamily="34" charset="-34"/>
                <a:cs typeface="Leelawadee" panose="020B0502040204020203" pitchFamily="34" charset="-34"/>
              </a:rPr>
              <a:t>. </a:t>
            </a:r>
            <a:endParaRPr lang="en-US" altLang="zh-CN" sz="2400" b="1" dirty="0">
              <a:solidFill>
                <a:srgbClr val="FF0000"/>
              </a:solidFill>
              <a:highlight>
                <a:srgbClr val="FFCCCC"/>
              </a:highlight>
              <a:latin typeface="Leelawadee" panose="020B0502040204020203" pitchFamily="34" charset="-34"/>
              <a:cs typeface="Leelawadee" panose="020B0502040204020203" pitchFamily="34" charset="-34"/>
            </a:endParaRPr>
          </a:p>
        </p:txBody>
      </p:sp>
      <p:sp>
        <p:nvSpPr>
          <p:cNvPr id="14" name="箭头: 下 13"/>
          <p:cNvSpPr/>
          <p:nvPr/>
        </p:nvSpPr>
        <p:spPr>
          <a:xfrm>
            <a:off x="5769428" y="5334388"/>
            <a:ext cx="653143" cy="434723"/>
          </a:xfrm>
          <a:prstGeom prst="downArrow">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418221" y="5588627"/>
            <a:ext cx="9665454" cy="1384995"/>
          </a:xfrm>
          <a:prstGeom prst="rect">
            <a:avLst/>
          </a:prstGeom>
          <a:noFill/>
        </p:spPr>
        <p:txBody>
          <a:bodyPr wrap="square">
            <a:spAutoFit/>
          </a:bodyPr>
          <a:lstStyle/>
          <a:p>
            <a:pPr marL="285750" indent="-285750">
              <a:buFont typeface="Wingdings" panose="05000000000000000000" pitchFamily="2" charset="2"/>
              <a:buChar char="p"/>
            </a:pPr>
            <a:r>
              <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S</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he was about </a:t>
            </a:r>
            <a:r>
              <a:rPr lang="en-US" altLang="zh-CN" sz="2800" b="1" i="1" kern="100" dirty="0">
                <a:solidFill>
                  <a:srgbClr val="FF0000"/>
                </a:solidFill>
                <a:effectLst/>
                <a:latin typeface="Candara" panose="020E0502030303020204" pitchFamily="34" charset="0"/>
                <a:ea typeface="仿宋" panose="02010609060101010101" pitchFamily="49" charset="-122"/>
                <a:cs typeface="Microsoft Himalaya" panose="01010100010101010101" pitchFamily="2" charset="0"/>
              </a:rPr>
              <a:t>a hundred miles from her destination</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endParaRPr>
          </a:p>
          <a:p>
            <a:pPr marL="285750" indent="-285750">
              <a:buFont typeface="Wingdings" panose="05000000000000000000" pitchFamily="2" charset="2"/>
              <a:buChar char="p"/>
            </a:pP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Her </a:t>
            </a:r>
            <a:r>
              <a:rPr lang="en-US" altLang="zh-CN" sz="28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car was completely stuck</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endParaRPr>
          </a:p>
          <a:p>
            <a:pPr marL="285750" indent="-285750">
              <a:buFont typeface="Wingdings" panose="05000000000000000000" pitchFamily="2" charset="2"/>
              <a:buChar char="p"/>
            </a:pPr>
            <a:r>
              <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H</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er entire </a:t>
            </a:r>
            <a:r>
              <a:rPr lang="en-US" altLang="zh-CN" sz="28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holiday plan could be ruined</a:t>
            </a:r>
            <a:r>
              <a:rPr lang="en-US" altLang="zh-CN" sz="2800" kern="100" dirty="0">
                <a:effectLst/>
                <a:latin typeface="Leelawadee" panose="020B0502040204020203" pitchFamily="34" charset="-34"/>
                <a:ea typeface="仿宋" panose="02010609060101010101" pitchFamily="49" charset="-122"/>
                <a:cs typeface="Microsoft Himalaya" panose="01010100010101010101" pitchFamily="2" charset="0"/>
              </a:rPr>
              <a:t>.</a:t>
            </a:r>
            <a:endParaRPr lang="zh-CN" altLang="en-US" sz="2800" dirty="0"/>
          </a:p>
        </p:txBody>
      </p:sp>
      <p:sp>
        <p:nvSpPr>
          <p:cNvPr id="17" name="箭头: 下 16"/>
          <p:cNvSpPr/>
          <p:nvPr/>
        </p:nvSpPr>
        <p:spPr>
          <a:xfrm rot="5400000">
            <a:off x="1874288" y="6063762"/>
            <a:ext cx="653143" cy="434723"/>
          </a:xfrm>
          <a:prstGeom prst="downArrow">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8325" y="6019513"/>
            <a:ext cx="1839686"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bg1"/>
                </a:solidFill>
                <a:latin typeface="Candara" panose="020E0502030303020204" pitchFamily="34" charset="0"/>
                <a:cs typeface="Leelawadee" panose="020B0502040204020203" pitchFamily="34" charset="-34"/>
              </a:rPr>
              <a:t>Solutions? </a:t>
            </a:r>
            <a:endParaRPr lang="zh-CN" altLang="en-US" sz="2800" b="1" i="1" dirty="0">
              <a:solidFill>
                <a:schemeClr val="bg1"/>
              </a:solidFill>
              <a:latin typeface="Candara" panose="020E0502030303020204" pitchFamily="34" charset="0"/>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50"/>
                                        <p:tgtEl>
                                          <p:spTgt spid="14"/>
                                        </p:tgtEl>
                                      </p:cBhvr>
                                    </p:animEffect>
                                    <p:anim calcmode="lin" valueType="num">
                                      <p:cBhvr>
                                        <p:cTn id="23" dur="250" fill="hold"/>
                                        <p:tgtEl>
                                          <p:spTgt spid="14"/>
                                        </p:tgtEl>
                                        <p:attrNameLst>
                                          <p:attrName>ppt_x</p:attrName>
                                        </p:attrNameLst>
                                      </p:cBhvr>
                                      <p:tavLst>
                                        <p:tav tm="0">
                                          <p:val>
                                            <p:strVal val="#ppt_x"/>
                                          </p:val>
                                        </p:tav>
                                        <p:tav tm="100000">
                                          <p:val>
                                            <p:strVal val="#ppt_x"/>
                                          </p:val>
                                        </p:tav>
                                      </p:tavLst>
                                    </p:anim>
                                    <p:anim calcmode="lin" valueType="num">
                                      <p:cBhvr>
                                        <p:cTn id="24" dur="2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250"/>
                                        <p:tgtEl>
                                          <p:spTgt spid="17"/>
                                        </p:tgtEl>
                                      </p:cBhvr>
                                    </p:animEffect>
                                    <p:anim calcmode="lin" valueType="num">
                                      <p:cBhvr>
                                        <p:cTn id="35" dur="250" fill="hold"/>
                                        <p:tgtEl>
                                          <p:spTgt spid="17"/>
                                        </p:tgtEl>
                                        <p:attrNameLst>
                                          <p:attrName>ppt_x</p:attrName>
                                        </p:attrNameLst>
                                      </p:cBhvr>
                                      <p:tavLst>
                                        <p:tav tm="0">
                                          <p:val>
                                            <p:strVal val="#ppt_x"/>
                                          </p:val>
                                        </p:tav>
                                        <p:tav tm="100000">
                                          <p:val>
                                            <p:strVal val="#ppt_x"/>
                                          </p:val>
                                        </p:tav>
                                      </p:tavLst>
                                    </p:anim>
                                    <p:anim calcmode="lin" valueType="num">
                                      <p:cBhvr>
                                        <p:cTn id="36" dur="25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057" y="2870831"/>
            <a:ext cx="4775563" cy="267765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p"/>
            </a:pPr>
            <a:r>
              <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S</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he was about </a:t>
            </a:r>
            <a:r>
              <a:rPr lang="en-US" altLang="zh-CN" sz="2800" b="1" i="1" kern="100" dirty="0">
                <a:solidFill>
                  <a:srgbClr val="FF0000"/>
                </a:solidFill>
                <a:effectLst/>
                <a:latin typeface="Candara" panose="020E0502030303020204" pitchFamily="34" charset="0"/>
                <a:ea typeface="仿宋" panose="02010609060101010101" pitchFamily="49" charset="-122"/>
                <a:cs typeface="Microsoft Himalaya" panose="01010100010101010101" pitchFamily="2" charset="0"/>
              </a:rPr>
              <a:t>a hundred miles from her destination</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endParaRPr>
          </a:p>
          <a:p>
            <a:pPr marL="285750" indent="-285750">
              <a:buFont typeface="Wingdings" panose="05000000000000000000" pitchFamily="2" charset="2"/>
              <a:buChar char="p"/>
            </a:pP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Her </a:t>
            </a:r>
            <a:r>
              <a:rPr lang="en-US" altLang="zh-CN" sz="28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car was completely stuck</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endParaRPr>
          </a:p>
          <a:p>
            <a:pPr marL="285750" indent="-285750">
              <a:buFont typeface="Wingdings" panose="05000000000000000000" pitchFamily="2" charset="2"/>
              <a:buChar char="p"/>
            </a:pPr>
            <a:r>
              <a:rPr lang="en-US" altLang="zh-CN" sz="28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H</a:t>
            </a:r>
            <a:r>
              <a:rPr lang="en-US" altLang="zh-CN" sz="28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er entire </a:t>
            </a:r>
            <a:r>
              <a:rPr lang="en-US" altLang="zh-CN" sz="28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holiday plan could be ruined</a:t>
            </a:r>
            <a:r>
              <a:rPr lang="en-US" altLang="zh-CN" sz="2800" kern="100" dirty="0">
                <a:effectLst/>
                <a:latin typeface="Leelawadee" panose="020B0502040204020203" pitchFamily="34" charset="-34"/>
                <a:ea typeface="仿宋" panose="02010609060101010101" pitchFamily="49" charset="-122"/>
                <a:cs typeface="Microsoft Himalaya" panose="01010100010101010101" pitchFamily="2" charset="0"/>
              </a:rPr>
              <a:t>.</a:t>
            </a:r>
            <a:endParaRPr lang="zh-CN" altLang="en-US" sz="2800" dirty="0"/>
          </a:p>
        </p:txBody>
      </p:sp>
      <p:sp>
        <p:nvSpPr>
          <p:cNvPr id="3" name="文本框 2"/>
          <p:cNvSpPr txBox="1"/>
          <p:nvPr/>
        </p:nvSpPr>
        <p:spPr>
          <a:xfrm>
            <a:off x="1834787" y="2260341"/>
            <a:ext cx="1839686"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bg1"/>
                </a:solidFill>
                <a:latin typeface="Candara" panose="020E0502030303020204" pitchFamily="34" charset="0"/>
                <a:cs typeface="Leelawadee" panose="020B0502040204020203" pitchFamily="34" charset="-34"/>
              </a:rPr>
              <a:t>Solutions ? </a:t>
            </a:r>
            <a:endParaRPr lang="zh-CN" altLang="en-US" sz="2800" b="1" i="1" dirty="0">
              <a:solidFill>
                <a:schemeClr val="bg1"/>
              </a:solidFill>
              <a:latin typeface="Candara" panose="020E0502030303020204" pitchFamily="34" charset="0"/>
              <a:cs typeface="Leelawadee" panose="020B0502040204020203" pitchFamily="34" charset="-34"/>
            </a:endParaRPr>
          </a:p>
        </p:txBody>
      </p:sp>
      <p:sp>
        <p:nvSpPr>
          <p:cNvPr id="6" name="文本框 5"/>
          <p:cNvSpPr txBox="1"/>
          <p:nvPr/>
        </p:nvSpPr>
        <p:spPr>
          <a:xfrm>
            <a:off x="0" y="0"/>
            <a:ext cx="460510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2. Thinking for solutions</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8" name="文本框 7"/>
          <p:cNvSpPr txBox="1"/>
          <p:nvPr/>
        </p:nvSpPr>
        <p:spPr>
          <a:xfrm>
            <a:off x="4446410" y="0"/>
            <a:ext cx="7745589"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Find out reasonable solutions from the given tips. </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sp>
        <p:nvSpPr>
          <p:cNvPr id="10" name="文本框 9"/>
          <p:cNvSpPr txBox="1"/>
          <p:nvPr/>
        </p:nvSpPr>
        <p:spPr>
          <a:xfrm>
            <a:off x="185057" y="649650"/>
            <a:ext cx="11821886" cy="138499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rPr>
              <a:t>Daniel and Rachel suggested that Emily continue her journey by train.</a:t>
            </a:r>
            <a:endPar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endParaRPr>
          </a:p>
          <a:p>
            <a:r>
              <a:rPr lang="en-US" altLang="zh-CN" sz="2800" b="1" i="1" dirty="0"/>
              <a:t>Three days later, Emily returned to get her car</a:t>
            </a:r>
            <a:r>
              <a:rPr lang="en-US" altLang="zh-CN" sz="2800" b="1" dirty="0">
                <a:effectLst/>
                <a:latin typeface="Candara" panose="020E0502030303020204" pitchFamily="34" charset="0"/>
                <a:ea typeface="宋体" panose="02010600030101010101" pitchFamily="2" charset="-122"/>
                <a:cs typeface="Microsoft Himalaya" panose="01010100010101010101" pitchFamily="2" charset="0"/>
              </a:rPr>
              <a:t> . </a:t>
            </a:r>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11" name="文本框 10"/>
          <p:cNvSpPr txBox="1"/>
          <p:nvPr/>
        </p:nvSpPr>
        <p:spPr>
          <a:xfrm>
            <a:off x="185057" y="640337"/>
            <a:ext cx="11821886" cy="138499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u="sng" dirty="0">
                <a:solidFill>
                  <a:srgbClr val="FF0000"/>
                </a:solidFill>
                <a:effectLst/>
                <a:highlight>
                  <a:srgbClr val="FFCCCC"/>
                </a:highlight>
                <a:latin typeface="Candara" panose="020E0502030303020204" pitchFamily="34" charset="0"/>
                <a:ea typeface="宋体" panose="02010600030101010101" pitchFamily="2" charset="-122"/>
                <a:cs typeface="Microsoft Himalaya" panose="01010100010101010101" pitchFamily="2" charset="0"/>
              </a:rPr>
              <a:t>Daniel</a:t>
            </a:r>
            <a:r>
              <a:rPr lang="en-US" altLang="zh-CN" sz="2800" b="1" i="1" dirty="0">
                <a:solidFill>
                  <a:srgbClr val="FF0000"/>
                </a:solidFill>
                <a:effectLst/>
                <a:highlight>
                  <a:srgbClr val="FFCCCC"/>
                </a:highligh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rPr>
              <a:t>and </a:t>
            </a:r>
            <a:r>
              <a:rPr lang="en-US" altLang="zh-CN" sz="2800" b="1" i="1" u="sng" dirty="0">
                <a:solidFill>
                  <a:srgbClr val="FF0000"/>
                </a:solidFill>
                <a:highlight>
                  <a:srgbClr val="FFCCCC"/>
                </a:highlight>
                <a:latin typeface="Candara" panose="020E0502030303020204" pitchFamily="34" charset="0"/>
                <a:ea typeface="宋体" panose="02010600030101010101" pitchFamily="2" charset="-122"/>
                <a:cs typeface="Microsoft Himalaya" panose="01010100010101010101" pitchFamily="2" charset="0"/>
              </a:rPr>
              <a:t>Rachel</a:t>
            </a:r>
            <a:r>
              <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u="sng" dirty="0">
                <a:solidFill>
                  <a:srgbClr val="FF0000"/>
                </a:solidFill>
                <a:highlight>
                  <a:srgbClr val="FFCCCC"/>
                </a:highlight>
                <a:latin typeface="Candara" panose="020E0502030303020204" pitchFamily="34" charset="0"/>
                <a:ea typeface="宋体" panose="02010600030101010101" pitchFamily="2" charset="-122"/>
                <a:cs typeface="Microsoft Himalaya" panose="01010100010101010101" pitchFamily="2" charset="0"/>
              </a:rPr>
              <a:t>suggested</a:t>
            </a:r>
            <a:r>
              <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800" b="1" i="1" u="sng" dirty="0">
                <a:solidFill>
                  <a:srgbClr val="FF0000"/>
                </a:solidFill>
                <a:highlight>
                  <a:srgbClr val="FFCCCC"/>
                </a:highlight>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rPr>
              <a:t>.</a:t>
            </a:r>
            <a:endPar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effectLst/>
              <a:latin typeface="Candara" panose="020E0502030303020204" pitchFamily="34" charset="0"/>
              <a:ea typeface="宋体" panose="02010600030101010101" pitchFamily="2" charset="-122"/>
              <a:cs typeface="Microsoft Himalaya" panose="01010100010101010101" pitchFamily="2" charset="0"/>
            </a:endParaRPr>
          </a:p>
          <a:p>
            <a:r>
              <a:rPr lang="en-US" altLang="zh-CN" sz="2800" b="1" i="1" dirty="0">
                <a:solidFill>
                  <a:srgbClr val="C00000"/>
                </a:solidFill>
              </a:rPr>
              <a:t>Three days later</a:t>
            </a:r>
            <a:r>
              <a:rPr lang="en-US" altLang="zh-CN" sz="2800" b="1" i="1" dirty="0"/>
              <a:t>, Emily </a:t>
            </a:r>
            <a:r>
              <a:rPr lang="en-US" altLang="zh-CN" sz="2800" b="1" i="1" u="sng" dirty="0">
                <a:solidFill>
                  <a:srgbClr val="FF0000"/>
                </a:solidFill>
              </a:rPr>
              <a:t>returned</a:t>
            </a:r>
            <a:r>
              <a:rPr lang="en-US" altLang="zh-CN" sz="2800" b="1" i="1" dirty="0"/>
              <a:t> to get her car</a:t>
            </a:r>
            <a:r>
              <a:rPr lang="en-US" altLang="zh-CN" sz="2800" b="1" dirty="0">
                <a:effectLst/>
                <a:latin typeface="Candara" panose="020E0502030303020204" pitchFamily="34" charset="0"/>
                <a:ea typeface="宋体" panose="02010600030101010101" pitchFamily="2" charset="-122"/>
                <a:cs typeface="Microsoft Himalaya" panose="01010100010101010101" pitchFamily="2" charset="0"/>
              </a:rPr>
              <a:t> .</a:t>
            </a:r>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13" name="文本框 12"/>
          <p:cNvSpPr txBox="1"/>
          <p:nvPr/>
        </p:nvSpPr>
        <p:spPr>
          <a:xfrm>
            <a:off x="5611981" y="2870831"/>
            <a:ext cx="6394961" cy="310854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457200" indent="-457200">
              <a:buFont typeface="Wingdings" panose="05000000000000000000" pitchFamily="2" charset="2"/>
              <a:buChar char="n"/>
            </a:pPr>
            <a:r>
              <a:rPr lang="en-US" altLang="zh-CN" sz="28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Emily </a:t>
            </a:r>
            <a:r>
              <a:rPr lang="en-US" altLang="zh-CN" sz="2800" b="1" kern="100" dirty="0">
                <a:solidFill>
                  <a:srgbClr val="00B050"/>
                </a:solidFill>
                <a:effectLst/>
                <a:latin typeface="Leelawadee" panose="020B0502040204020203" pitchFamily="34" charset="-34"/>
                <a:ea typeface="仿宋" panose="02010609060101010101" pitchFamily="49" charset="-122"/>
                <a:cs typeface="Microsoft Himalaya" panose="01010100010101010101" pitchFamily="2" charset="0"/>
              </a:rPr>
              <a:t>took a train to Toronto </a:t>
            </a:r>
            <a:r>
              <a:rPr lang="en-US" altLang="zh-CN" sz="2800" b="1" i="1" kern="100" dirty="0">
                <a:solidFill>
                  <a:srgbClr val="FF0000"/>
                </a:solidFill>
                <a:effectLst/>
                <a:latin typeface="Candara" panose="020E0502030303020204" pitchFamily="34" charset="0"/>
                <a:ea typeface="仿宋" panose="02010609060101010101" pitchFamily="49" charset="-122"/>
                <a:cs typeface="Microsoft Himalaya" panose="01010100010101010101" pitchFamily="2" charset="0"/>
              </a:rPr>
              <a:t>as Daniel and Rachel suggested</a:t>
            </a:r>
            <a:r>
              <a:rPr lang="en-US" altLang="zh-CN" sz="28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endParaRPr>
          </a:p>
          <a:p>
            <a:pPr marL="457200" indent="-457200">
              <a:buFont typeface="Wingdings" panose="05000000000000000000" pitchFamily="2" charset="2"/>
              <a:buChar char="n"/>
            </a:pPr>
            <a:r>
              <a:rPr lang="en-US" altLang="zh-CN" sz="2800" b="1" kern="100" dirty="0">
                <a:solidFill>
                  <a:srgbClr val="00B050"/>
                </a:solidFill>
                <a:latin typeface="Leelawadee" panose="020B0502040204020203" pitchFamily="34" charset="-34"/>
                <a:ea typeface="仿宋" panose="02010609060101010101" pitchFamily="49" charset="-122"/>
                <a:cs typeface="Microsoft Himalaya" panose="01010100010101010101" pitchFamily="2" charset="0"/>
              </a:rPr>
              <a:t>Her car would be rescued</a:t>
            </a:r>
            <a:r>
              <a:rPr lang="en-US" altLang="zh-CN" sz="2800" b="1" i="1" kern="100" dirty="0">
                <a:solidFill>
                  <a:srgbClr val="00B050"/>
                </a:solidFill>
                <a:latin typeface="Candara" panose="020E0502030303020204" pitchFamily="34" charset="0"/>
                <a:ea typeface="仿宋" panose="02010609060101010101" pitchFamily="49" charset="-122"/>
                <a:cs typeface="Microsoft Himalaya" panose="01010100010101010101" pitchFamily="2" charset="0"/>
              </a:rPr>
              <a:t> </a:t>
            </a:r>
            <a:r>
              <a:rPr lang="en-US" altLang="zh-CN" sz="28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by Daniel and Rachel</a:t>
            </a:r>
            <a:r>
              <a:rPr lang="en-US" altLang="zh-CN" sz="28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8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endParaRPr>
          </a:p>
          <a:p>
            <a:pPr marL="457200" indent="-457200">
              <a:buFont typeface="Wingdings" panose="05000000000000000000" pitchFamily="2" charset="2"/>
              <a:buChar char="n"/>
            </a:pPr>
            <a:r>
              <a:rPr lang="en-US" altLang="zh-CN" sz="2800" b="1" kern="100" dirty="0">
                <a:solidFill>
                  <a:srgbClr val="00B050"/>
                </a:solidFill>
                <a:effectLst/>
                <a:latin typeface="Leelawadee" panose="020B0502040204020203" pitchFamily="34" charset="-34"/>
                <a:ea typeface="仿宋" panose="02010609060101010101" pitchFamily="49" charset="-122"/>
                <a:cs typeface="Microsoft Himalaya" panose="01010100010101010101" pitchFamily="2" charset="0"/>
              </a:rPr>
              <a:t>Emily would meet her </a:t>
            </a:r>
            <a:r>
              <a:rPr lang="en-US" altLang="zh-CN" sz="2800" b="1" kern="100" dirty="0">
                <a:solidFill>
                  <a:srgbClr val="00B050"/>
                </a:solidFill>
                <a:latin typeface="Leelawadee" panose="020B0502040204020203" pitchFamily="34" charset="-34"/>
                <a:ea typeface="仿宋" panose="02010609060101010101" pitchFamily="49" charset="-122"/>
                <a:cs typeface="Microsoft Himalaya" panose="01010100010101010101" pitchFamily="2" charset="0"/>
              </a:rPr>
              <a:t>boyfriend on Christmas day</a:t>
            </a:r>
            <a:r>
              <a:rPr lang="en-US" altLang="zh-CN" sz="28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 a perfect holiday. </a:t>
            </a:r>
            <a:endParaRPr lang="zh-CN" altLang="en-US" sz="2800" dirty="0">
              <a:solidFill>
                <a:schemeClr val="accent6">
                  <a:lumMod val="50000"/>
                </a:schemeClr>
              </a:solidFill>
            </a:endParaRPr>
          </a:p>
        </p:txBody>
      </p:sp>
      <p:sp>
        <p:nvSpPr>
          <p:cNvPr id="15" name="箭头: 下 14"/>
          <p:cNvSpPr/>
          <p:nvPr/>
        </p:nvSpPr>
        <p:spPr>
          <a:xfrm rot="16200000">
            <a:off x="4923477" y="3812411"/>
            <a:ext cx="853381" cy="523627"/>
          </a:xfrm>
          <a:prstGeom prst="downArrow">
            <a:avLst/>
          </a:pr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399361" y="2260341"/>
            <a:ext cx="1839686" cy="523220"/>
          </a:xfrm>
          <a:prstGeom prst="rect">
            <a:avLst/>
          </a:prstGeom>
          <a:solidFill>
            <a:schemeClr val="accent6">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accent6">
                    <a:lumMod val="20000"/>
                    <a:lumOff val="80000"/>
                  </a:schemeClr>
                </a:solidFill>
                <a:latin typeface="Candara" panose="020E0502030303020204" pitchFamily="34" charset="0"/>
                <a:cs typeface="Leelawadee" panose="020B0502040204020203" pitchFamily="34" charset="-34"/>
              </a:rPr>
              <a:t>Solutions !</a:t>
            </a:r>
            <a:r>
              <a:rPr lang="en-US" altLang="zh-CN" sz="2800" b="1" i="1" dirty="0">
                <a:solidFill>
                  <a:schemeClr val="bg1"/>
                </a:solidFill>
                <a:latin typeface="Candara" panose="020E0502030303020204" pitchFamily="34" charset="0"/>
                <a:cs typeface="Leelawadee" panose="020B0502040204020203" pitchFamily="34" charset="-34"/>
              </a:rPr>
              <a:t> </a:t>
            </a:r>
            <a:endParaRPr lang="zh-CN" altLang="en-US" sz="2800" b="1" i="1" dirty="0">
              <a:solidFill>
                <a:schemeClr val="bg1"/>
              </a:solidFill>
              <a:latin typeface="Candara" panose="020E0502030303020204" pitchFamily="34" charset="0"/>
              <a:cs typeface="Leelawadee" panose="020B0502040204020203" pitchFamily="34" charset="-34"/>
            </a:endParaRPr>
          </a:p>
        </p:txBody>
      </p:sp>
      <p:sp>
        <p:nvSpPr>
          <p:cNvPr id="18" name="文本框 17"/>
          <p:cNvSpPr txBox="1"/>
          <p:nvPr/>
        </p:nvSpPr>
        <p:spPr>
          <a:xfrm>
            <a:off x="5609057" y="5907010"/>
            <a:ext cx="6394961" cy="954107"/>
          </a:xfrm>
          <a:prstGeom prst="rect">
            <a:avLst/>
          </a:prstGeom>
          <a:solidFill>
            <a:schemeClr val="accent6">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bg1"/>
                </a:solidFill>
                <a:latin typeface="Candara" panose="020E0502030303020204" pitchFamily="34" charset="0"/>
                <a:cs typeface="Leelawadee" panose="020B0502040204020203" pitchFamily="34" charset="-34"/>
              </a:rPr>
              <a:t>Daniel and Rachel’s </a:t>
            </a:r>
            <a:r>
              <a:rPr lang="en-US" altLang="zh-CN" sz="2800" b="1" i="1" dirty="0">
                <a:solidFill>
                  <a:srgbClr val="FFFF00"/>
                </a:solidFill>
                <a:latin typeface="Candara" panose="020E0502030303020204" pitchFamily="34" charset="0"/>
                <a:cs typeface="Leelawadee" panose="020B0502040204020203" pitchFamily="34" charset="-34"/>
              </a:rPr>
              <a:t>generous help</a:t>
            </a:r>
            <a:r>
              <a:rPr lang="en-US" altLang="zh-CN" sz="2800" b="1" i="1" dirty="0">
                <a:solidFill>
                  <a:schemeClr val="bg1"/>
                </a:solidFill>
                <a:latin typeface="Candara" panose="020E0502030303020204" pitchFamily="34" charset="0"/>
                <a:cs typeface="Leelawadee" panose="020B0502040204020203" pitchFamily="34" charset="-34"/>
              </a:rPr>
              <a:t> , </a:t>
            </a:r>
            <a:r>
              <a:rPr lang="en-US" altLang="zh-CN" sz="2800" b="1" i="1" dirty="0">
                <a:solidFill>
                  <a:srgbClr val="FFFF00"/>
                </a:solidFill>
                <a:latin typeface="Candara" panose="020E0502030303020204" pitchFamily="34" charset="0"/>
                <a:cs typeface="Leelawadee" panose="020B0502040204020203" pitchFamily="34" charset="-34"/>
              </a:rPr>
              <a:t>warmth</a:t>
            </a:r>
            <a:r>
              <a:rPr lang="en-US" altLang="zh-CN" sz="2800" b="1" i="1" dirty="0">
                <a:solidFill>
                  <a:schemeClr val="bg1"/>
                </a:solidFill>
                <a:latin typeface="Candara" panose="020E0502030303020204" pitchFamily="34" charset="0"/>
                <a:cs typeface="Leelawadee" panose="020B0502040204020203" pitchFamily="34" charset="-34"/>
              </a:rPr>
              <a:t> and </a:t>
            </a:r>
            <a:r>
              <a:rPr lang="en-US" altLang="zh-CN" sz="2800" b="1" i="1" dirty="0">
                <a:solidFill>
                  <a:srgbClr val="FFFF00"/>
                </a:solidFill>
                <a:latin typeface="Candara" panose="020E0502030303020204" pitchFamily="34" charset="0"/>
                <a:cs typeface="Leelawadee" panose="020B0502040204020203" pitchFamily="34" charset="-34"/>
              </a:rPr>
              <a:t>kindness</a:t>
            </a:r>
            <a:r>
              <a:rPr lang="en-US" altLang="zh-CN" sz="2800" b="1" i="1" dirty="0">
                <a:solidFill>
                  <a:schemeClr val="bg1"/>
                </a:solidFill>
                <a:latin typeface="Candara" panose="020E0502030303020204" pitchFamily="34" charset="0"/>
                <a:cs typeface="Leelawadee" panose="020B0502040204020203" pitchFamily="34" charset="-34"/>
              </a:rPr>
              <a:t> helped Emily.  </a:t>
            </a:r>
            <a:endParaRPr lang="zh-CN" altLang="en-US" sz="2800" b="1" i="1" dirty="0">
              <a:solidFill>
                <a:schemeClr val="bg1"/>
              </a:solidFill>
              <a:latin typeface="Candara" panose="020E0502030303020204" pitchFamily="34" charset="0"/>
              <a:cs typeface="Leelawadee" panose="020B0502040204020203" pitchFamily="34" charset="-34"/>
            </a:endParaRPr>
          </a:p>
        </p:txBody>
      </p:sp>
      <p:sp>
        <p:nvSpPr>
          <p:cNvPr id="21" name="对话气泡: 椭圆形 20"/>
          <p:cNvSpPr/>
          <p:nvPr/>
        </p:nvSpPr>
        <p:spPr>
          <a:xfrm>
            <a:off x="3004457" y="5668704"/>
            <a:ext cx="2296885" cy="954107"/>
          </a:xfrm>
          <a:prstGeom prst="wedgeEllipseCallout">
            <a:avLst>
              <a:gd name="adj1" fmla="val 64605"/>
              <a:gd name="adj2" fmla="val 39465"/>
            </a:avLst>
          </a:prstGeom>
          <a:solidFill>
            <a:srgbClr val="FFFF00"/>
          </a:solidFill>
          <a:ln>
            <a:solidFill>
              <a:srgbClr val="CCFF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accent2">
                    <a:lumMod val="50000"/>
                  </a:schemeClr>
                </a:solidFill>
                <a:latin typeface="Leelawadee" panose="020B0502040204020203" pitchFamily="34" charset="-34"/>
                <a:cs typeface="Leelawadee" panose="020B0502040204020203" pitchFamily="34" charset="-34"/>
              </a:rPr>
              <a:t>theme</a:t>
            </a:r>
            <a:endParaRPr lang="zh-CN" altLang="en-US" sz="3600" b="1" dirty="0">
              <a:solidFill>
                <a:schemeClr val="accent2">
                  <a:lumMod val="50000"/>
                </a:schemeClr>
              </a:solidFill>
              <a:latin typeface="Leelawadee" panose="020B0502040204020203" pitchFamily="34" charset="-34"/>
              <a:cs typeface="Leelawadee" panose="020B0502040204020203" pitchFamily="34" charset="-34"/>
            </a:endParaRPr>
          </a:p>
        </p:txBody>
      </p:sp>
      <p:sp>
        <p:nvSpPr>
          <p:cNvPr id="22" name="文本框 21"/>
          <p:cNvSpPr txBox="1"/>
          <p:nvPr/>
        </p:nvSpPr>
        <p:spPr>
          <a:xfrm>
            <a:off x="5609057" y="5903893"/>
            <a:ext cx="6394961" cy="954107"/>
          </a:xfrm>
          <a:prstGeom prst="rect">
            <a:avLst/>
          </a:prstGeom>
          <a:solidFill>
            <a:schemeClr val="accent6">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i="1" dirty="0">
                <a:solidFill>
                  <a:schemeClr val="bg1"/>
                </a:solidFill>
                <a:latin typeface="Candara" panose="020E0502030303020204" pitchFamily="34" charset="0"/>
                <a:cs typeface="Leelawadee" panose="020B0502040204020203" pitchFamily="34" charset="-34"/>
              </a:rPr>
              <a:t>Strangers’ </a:t>
            </a:r>
            <a:r>
              <a:rPr lang="en-US" altLang="zh-CN" sz="2800" b="1" i="1" dirty="0">
                <a:solidFill>
                  <a:srgbClr val="FFFF00"/>
                </a:solidFill>
                <a:latin typeface="Candara" panose="020E0502030303020204" pitchFamily="34" charset="0"/>
                <a:cs typeface="Leelawadee" panose="020B0502040204020203" pitchFamily="34" charset="-34"/>
              </a:rPr>
              <a:t>generous help</a:t>
            </a:r>
            <a:r>
              <a:rPr lang="en-US" altLang="zh-CN" sz="2800" b="1" i="1" dirty="0">
                <a:solidFill>
                  <a:schemeClr val="bg1"/>
                </a:solidFill>
                <a:latin typeface="Candara" panose="020E0502030303020204" pitchFamily="34" charset="0"/>
                <a:cs typeface="Leelawadee" panose="020B0502040204020203" pitchFamily="34" charset="-34"/>
              </a:rPr>
              <a:t> , </a:t>
            </a:r>
            <a:r>
              <a:rPr lang="en-US" altLang="zh-CN" sz="2800" b="1" i="1" dirty="0">
                <a:solidFill>
                  <a:srgbClr val="FFFF00"/>
                </a:solidFill>
                <a:latin typeface="Candara" panose="020E0502030303020204" pitchFamily="34" charset="0"/>
                <a:cs typeface="Leelawadee" panose="020B0502040204020203" pitchFamily="34" charset="-34"/>
              </a:rPr>
              <a:t>warmth</a:t>
            </a:r>
            <a:r>
              <a:rPr lang="en-US" altLang="zh-CN" sz="2800" b="1" i="1" dirty="0">
                <a:solidFill>
                  <a:schemeClr val="bg1"/>
                </a:solidFill>
                <a:latin typeface="Candara" panose="020E0502030303020204" pitchFamily="34" charset="0"/>
                <a:cs typeface="Leelawadee" panose="020B0502040204020203" pitchFamily="34" charset="-34"/>
              </a:rPr>
              <a:t> and </a:t>
            </a:r>
            <a:r>
              <a:rPr lang="en-US" altLang="zh-CN" sz="2800" b="1" i="1" dirty="0">
                <a:solidFill>
                  <a:srgbClr val="FFFF00"/>
                </a:solidFill>
                <a:latin typeface="Candara" panose="020E0502030303020204" pitchFamily="34" charset="0"/>
                <a:cs typeface="Leelawadee" panose="020B0502040204020203" pitchFamily="34" charset="-34"/>
              </a:rPr>
              <a:t>kindness</a:t>
            </a:r>
            <a:r>
              <a:rPr lang="en-US" altLang="zh-CN" sz="2800" b="1" i="1" dirty="0">
                <a:solidFill>
                  <a:schemeClr val="bg1"/>
                </a:solidFill>
                <a:latin typeface="Candara" panose="020E0502030303020204" pitchFamily="34" charset="0"/>
                <a:cs typeface="Leelawadee" panose="020B0502040204020203" pitchFamily="34" charset="-34"/>
              </a:rPr>
              <a:t> helped make the world lovely.  </a:t>
            </a:r>
            <a:endParaRPr lang="zh-CN" altLang="en-US" sz="2800" b="1" i="1" dirty="0">
              <a:solidFill>
                <a:schemeClr val="bg1"/>
              </a:solidFill>
              <a:latin typeface="Candara" panose="020E0502030303020204" pitchFamily="34" charset="0"/>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7" grpId="0" animBg="1"/>
      <p:bldP spid="18"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222631"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3. Plotting the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2" name="文本框 1"/>
          <p:cNvSpPr txBox="1"/>
          <p:nvPr/>
        </p:nvSpPr>
        <p:spPr>
          <a:xfrm>
            <a:off x="185057" y="1766349"/>
            <a:ext cx="11821886" cy="48320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Daniel and </a:t>
            </a:r>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Rachel</a:t>
            </a:r>
            <a:r>
              <a:rPr lang="en-US" altLang="zh-CN" sz="28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suggested</a:t>
            </a:r>
            <a:r>
              <a:rPr lang="en-US" altLang="zh-CN" sz="28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8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a:t>
            </a:r>
            <a:endParaRPr lang="en-US" altLang="zh-CN" sz="28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endPar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4" name="文本框 3"/>
          <p:cNvSpPr txBox="1"/>
          <p:nvPr/>
        </p:nvSpPr>
        <p:spPr>
          <a:xfrm>
            <a:off x="185057" y="544620"/>
            <a:ext cx="11821886"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a:buFont typeface="Wingdings" panose="05000000000000000000" pitchFamily="2" charset="2"/>
              <a:buChar char="n"/>
            </a:pPr>
            <a:r>
              <a:rPr lang="en-US" altLang="zh-CN" sz="24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Emily </a:t>
            </a:r>
            <a:r>
              <a:rPr lang="en-US" altLang="zh-CN" sz="2400" b="1" kern="100" dirty="0">
                <a:solidFill>
                  <a:srgbClr val="00B050"/>
                </a:solidFill>
                <a:effectLst/>
                <a:latin typeface="Leelawadee" panose="020B0502040204020203" pitchFamily="34" charset="-34"/>
                <a:ea typeface="仿宋" panose="02010609060101010101" pitchFamily="49" charset="-122"/>
                <a:cs typeface="Microsoft Himalaya" panose="01010100010101010101" pitchFamily="2" charset="0"/>
              </a:rPr>
              <a:t>took a train to Toronto </a:t>
            </a:r>
            <a:r>
              <a:rPr lang="en-US" altLang="zh-CN" sz="2400" b="1" i="1" kern="100" dirty="0">
                <a:solidFill>
                  <a:srgbClr val="FF0000"/>
                </a:solidFill>
                <a:effectLst/>
                <a:latin typeface="Candara" panose="020E0502030303020204" pitchFamily="34" charset="0"/>
                <a:ea typeface="仿宋" panose="02010609060101010101" pitchFamily="49" charset="-122"/>
                <a:cs typeface="Microsoft Himalaya" panose="01010100010101010101" pitchFamily="2" charset="0"/>
              </a:rPr>
              <a:t>as Daniel and Rachel suggested</a:t>
            </a:r>
            <a:r>
              <a:rPr lang="en-US" altLang="zh-CN" sz="24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4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endParaRPr>
          </a:p>
          <a:p>
            <a:pPr marL="457200" indent="-457200">
              <a:buFont typeface="Wingdings" panose="05000000000000000000" pitchFamily="2" charset="2"/>
              <a:buChar char="n"/>
            </a:pPr>
            <a:r>
              <a:rPr lang="en-US" altLang="zh-CN" sz="2400" b="1" kern="100" dirty="0">
                <a:solidFill>
                  <a:srgbClr val="00B050"/>
                </a:solidFill>
                <a:latin typeface="Leelawadee" panose="020B0502040204020203" pitchFamily="34" charset="-34"/>
                <a:ea typeface="仿宋" panose="02010609060101010101" pitchFamily="49" charset="-122"/>
                <a:cs typeface="Microsoft Himalaya" panose="01010100010101010101" pitchFamily="2" charset="0"/>
              </a:rPr>
              <a:t>Her car would be rescued</a:t>
            </a:r>
            <a:r>
              <a:rPr lang="en-US" altLang="zh-CN" sz="2400" b="1" i="1" kern="100" dirty="0">
                <a:solidFill>
                  <a:srgbClr val="00B050"/>
                </a:solidFill>
                <a:latin typeface="Candara" panose="020E0502030303020204" pitchFamily="34" charset="0"/>
                <a:ea typeface="仿宋" panose="02010609060101010101" pitchFamily="49" charset="-122"/>
                <a:cs typeface="Microsoft Himalaya" panose="01010100010101010101" pitchFamily="2" charset="0"/>
              </a:rPr>
              <a:t> </a:t>
            </a:r>
            <a:r>
              <a:rPr lang="en-US" altLang="zh-CN" sz="2400" b="1" i="1" kern="100" dirty="0">
                <a:solidFill>
                  <a:srgbClr val="FF0000"/>
                </a:solidFill>
                <a:latin typeface="Candara" panose="020E0502030303020204" pitchFamily="34" charset="0"/>
                <a:ea typeface="仿宋" panose="02010609060101010101" pitchFamily="49" charset="-122"/>
                <a:cs typeface="Microsoft Himalaya" panose="01010100010101010101" pitchFamily="2" charset="0"/>
              </a:rPr>
              <a:t>by Daniel and Rachel</a:t>
            </a:r>
            <a:r>
              <a:rPr lang="en-US" altLang="zh-CN" sz="2400"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endParaRPr lang="en-US"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endParaRPr>
          </a:p>
          <a:p>
            <a:pPr marL="457200" indent="-457200">
              <a:buFont typeface="Wingdings" panose="05000000000000000000" pitchFamily="2" charset="2"/>
              <a:buChar char="n"/>
            </a:pPr>
            <a:r>
              <a:rPr lang="en-US" altLang="zh-CN" sz="2400" b="1" kern="100" dirty="0">
                <a:solidFill>
                  <a:srgbClr val="00B050"/>
                </a:solidFill>
                <a:effectLst/>
                <a:latin typeface="Leelawadee" panose="020B0502040204020203" pitchFamily="34" charset="-34"/>
                <a:ea typeface="仿宋" panose="02010609060101010101" pitchFamily="49" charset="-122"/>
                <a:cs typeface="Microsoft Himalaya" panose="01010100010101010101" pitchFamily="2" charset="0"/>
              </a:rPr>
              <a:t>Emily would meet her </a:t>
            </a:r>
            <a:r>
              <a:rPr lang="en-US" altLang="zh-CN" sz="2400" b="1" kern="100" dirty="0">
                <a:solidFill>
                  <a:srgbClr val="00B050"/>
                </a:solidFill>
                <a:latin typeface="Leelawadee" panose="020B0502040204020203" pitchFamily="34" charset="-34"/>
                <a:ea typeface="仿宋" panose="02010609060101010101" pitchFamily="49" charset="-122"/>
                <a:cs typeface="Microsoft Himalaya" panose="01010100010101010101" pitchFamily="2" charset="0"/>
              </a:rPr>
              <a:t>boyfriend on Christmas day</a:t>
            </a:r>
            <a:r>
              <a:rPr lang="en-US"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 a perfect holiday. </a:t>
            </a:r>
            <a:endParaRPr lang="zh-CN" altLang="en-US" sz="2400" dirty="0">
              <a:solidFill>
                <a:schemeClr val="accent6">
                  <a:lumMod val="50000"/>
                </a:schemeClr>
              </a:solidFill>
            </a:endParaRPr>
          </a:p>
        </p:txBody>
      </p:sp>
      <p:sp>
        <p:nvSpPr>
          <p:cNvPr id="7" name="文本框 6"/>
          <p:cNvSpPr txBox="1"/>
          <p:nvPr/>
        </p:nvSpPr>
        <p:spPr>
          <a:xfrm>
            <a:off x="185057" y="2214598"/>
            <a:ext cx="11821886"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1.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衔接提示句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 and asked whether Daniel could help rescue her car.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8" name="文本框 7"/>
          <p:cNvSpPr txBox="1"/>
          <p:nvPr/>
        </p:nvSpPr>
        <p:spPr>
          <a:xfrm>
            <a:off x="108857" y="3034742"/>
            <a:ext cx="12083143"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2.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promised to help and sent Emily to the railway station.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9" name="文本框 8"/>
          <p:cNvSpPr txBox="1"/>
          <p:nvPr/>
        </p:nvSpPr>
        <p:spPr>
          <a:xfrm>
            <a:off x="108856" y="3475845"/>
            <a:ext cx="11821886"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3.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承上启下</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met her boyfriend on Christmas.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0" name="文本框 9"/>
          <p:cNvSpPr txBox="1"/>
          <p:nvPr/>
        </p:nvSpPr>
        <p:spPr>
          <a:xfrm>
            <a:off x="108856" y="4310235"/>
            <a:ext cx="11821886"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1.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衔接提示句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2</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found her car dragged out of the ditch and well preserved by Daniel and Rachel</a:t>
            </a:r>
            <a:r>
              <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1" name="文本框 10"/>
          <p:cNvSpPr txBox="1"/>
          <p:nvPr/>
        </p:nvSpPr>
        <p:spPr>
          <a:xfrm>
            <a:off x="108856" y="5067681"/>
            <a:ext cx="12159343"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2.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结尾</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was glad to see Emily again and was given a present for their help.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2" name="文本框 11"/>
          <p:cNvSpPr txBox="1"/>
          <p:nvPr/>
        </p:nvSpPr>
        <p:spPr>
          <a:xfrm>
            <a:off x="108856" y="5814816"/>
            <a:ext cx="12083143"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3.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主题升华</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Through the experience, Emily learned strangers’ generous help , warmth and kindness helped make the world lovely.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图片 2"/>
          <p:cNvPicPr>
            <a:picLocks noChangeAspect="1"/>
          </p:cNvPicPr>
          <p:nvPr/>
        </p:nvPicPr>
        <p:blipFill>
          <a:blip r:embed="rId1"/>
          <a:srcRect/>
          <a:stretch>
            <a:fillRect/>
          </a:stretch>
        </p:blipFill>
        <p:spPr>
          <a:xfrm>
            <a:off x="20" y="1282"/>
            <a:ext cx="12191980" cy="6856718"/>
          </a:xfrm>
          <a:prstGeom prst="rect">
            <a:avLst/>
          </a:prstGeom>
        </p:spPr>
      </p:pic>
      <p:sp>
        <p:nvSpPr>
          <p:cNvPr id="5" name="文本框 4"/>
          <p:cNvSpPr txBox="1"/>
          <p:nvPr/>
        </p:nvSpPr>
        <p:spPr>
          <a:xfrm>
            <a:off x="0" y="0"/>
            <a:ext cx="2983509"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Sentence patterns </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7" name="文本框 6"/>
          <p:cNvSpPr txBox="1"/>
          <p:nvPr/>
        </p:nvSpPr>
        <p:spPr>
          <a:xfrm>
            <a:off x="402771" y="628233"/>
            <a:ext cx="11386457" cy="6124754"/>
          </a:xfrm>
          <a:prstGeom prst="rect">
            <a:avLst/>
          </a:prstGeom>
          <a:solidFill>
            <a:schemeClr val="lt1">
              <a:alpha val="84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rtlCol="0">
            <a:spAutoFit/>
          </a:bodyPr>
          <a:lstStyle/>
          <a:p>
            <a:pPr marL="514350" indent="-514350">
              <a:buAutoNum type="arabicPeriod"/>
            </a:pP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前缀</a:t>
            </a:r>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主句</a:t>
            </a:r>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后缀</a:t>
            </a:r>
            <a:endPar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endParaRPr>
          </a:p>
          <a:p>
            <a:r>
              <a:rPr lang="zh-CN" altLang="en-US" sz="2800" b="1" dirty="0">
                <a:latin typeface="Candara" panose="020E0502030303020204" pitchFamily="34" charset="0"/>
                <a:ea typeface="黑体" panose="02010609060101010101"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with(out)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结构</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非谓语动词</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非限制性定语从句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主句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形容词短语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2. </a:t>
            </a: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从句</a:t>
            </a:r>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a:t>
            </a: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组合</a:t>
            </a:r>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a:t>
            </a:r>
            <a:endPar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What touched/ impressed… sb most was 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Why …. is/was</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that…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状语从句</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定语从句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rPr>
              <a:t>3. </a:t>
            </a:r>
            <a:r>
              <a:rPr lang="zh-CN" altLang="en-US" sz="2800" b="1" dirty="0">
                <a:solidFill>
                  <a:srgbClr val="FF0000"/>
                </a:solidFill>
                <a:latin typeface="Leelawadee" panose="020B0502040204020203" pitchFamily="34" charset="-34"/>
                <a:ea typeface="黑体" panose="02010609060101010101" charset="-122"/>
                <a:cs typeface="Leelawadee" panose="020B0502040204020203" pitchFamily="34" charset="-34"/>
              </a:rPr>
              <a:t>特殊句式</a:t>
            </a:r>
            <a:endParaRPr lang="en-US" altLang="zh-CN" sz="2800" b="1" dirty="0">
              <a:solidFill>
                <a:srgbClr val="FF0000"/>
              </a:solidFill>
              <a:latin typeface="Leelawadee" panose="020B0502040204020203" pitchFamily="34" charset="-34"/>
              <a:ea typeface="黑体" panose="02010609060101010101" charset="-122"/>
              <a:cs typeface="Leelawadee" panose="020B0502040204020203" pitchFamily="34" charset="-34"/>
            </a:endParaRPr>
          </a:p>
          <a:p>
            <a:r>
              <a:rPr lang="zh-CN" altLang="en-US"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1)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无灵主语</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2)  it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强调句式</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/it is was the first time…/ </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3) there be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句式</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dirty="0">
                <a:latin typeface="Leelawadee" panose="020B0502040204020203" pitchFamily="34" charset="-34"/>
                <a:ea typeface="仿宋" panose="02010609060101010101" pitchFamily="49" charset="-122"/>
                <a:cs typeface="Leelawadee" panose="020B0502040204020203" pitchFamily="34" charset="-34"/>
              </a:rPr>
              <a:t>    4) </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倒装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(not only… but also…; So…)</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5)</a:t>
            </a:r>
            <a:r>
              <a:rPr lang="zh-CN" altLang="en-US" sz="2800" b="1" dirty="0">
                <a:latin typeface="Leelawadee" panose="020B0502040204020203" pitchFamily="34" charset="-34"/>
                <a:ea typeface="仿宋" panose="02010609060101010101" pitchFamily="49" charset="-122"/>
                <a:cs typeface="Leelawadee" panose="020B0502040204020203" pitchFamily="34" charset="-34"/>
              </a:rPr>
              <a:t> 连动</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85057" y="666892"/>
            <a:ext cx="11821886" cy="612475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33CC"/>
                </a:solidFill>
                <a:effectLst/>
                <a:latin typeface="Candara" panose="020E0502030303020204" pitchFamily="34" charset="0"/>
                <a:ea typeface="宋体" panose="02010600030101010101" pitchFamily="2" charset="-122"/>
                <a:cs typeface="Microsoft Himalaya" panose="01010100010101010101" pitchFamily="2" charset="0"/>
              </a:rPr>
              <a:t>Daniel and </a:t>
            </a:r>
            <a:r>
              <a:rPr lang="en-US" altLang="zh-CN" sz="2800" b="1" i="1" dirty="0">
                <a:solidFill>
                  <a:srgbClr val="0033CC"/>
                </a:solidFill>
                <a:latin typeface="Candara" panose="020E0502030303020204" pitchFamily="34" charset="0"/>
                <a:ea typeface="宋体" panose="02010600030101010101" pitchFamily="2" charset="-122"/>
                <a:cs typeface="Microsoft Himalaya" panose="01010100010101010101" pitchFamily="2" charset="0"/>
              </a:rPr>
              <a:t>Rachel</a:t>
            </a:r>
            <a:r>
              <a:rPr lang="en-US" altLang="zh-CN" sz="2800" b="1" i="1" dirty="0">
                <a:solidFill>
                  <a:srgbClr val="0033CC"/>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dirty="0">
                <a:solidFill>
                  <a:srgbClr val="0033CC"/>
                </a:solidFill>
                <a:latin typeface="Candara" panose="020E0502030303020204" pitchFamily="34" charset="0"/>
                <a:ea typeface="宋体" panose="02010600030101010101" pitchFamily="2" charset="-122"/>
                <a:cs typeface="Microsoft Himalaya" panose="01010100010101010101" pitchFamily="2" charset="0"/>
              </a:rPr>
              <a:t>suggested</a:t>
            </a:r>
            <a:r>
              <a:rPr lang="en-US" altLang="zh-CN" sz="2800" b="1" i="1" dirty="0">
                <a:solidFill>
                  <a:srgbClr val="0033CC"/>
                </a:solidFill>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800" b="1" i="1" dirty="0">
                <a:solidFill>
                  <a:srgbClr val="0033CC"/>
                </a:solidFill>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800" b="1" i="1" dirty="0">
                <a:solidFill>
                  <a:srgbClr val="0033CC"/>
                </a:solidFill>
                <a:effectLst/>
                <a:latin typeface="Candara" panose="020E0502030303020204" pitchFamily="34" charset="0"/>
                <a:ea typeface="宋体" panose="02010600030101010101" pitchFamily="2" charset="-122"/>
                <a:cs typeface="Microsoft Himalaya" panose="01010100010101010101" pitchFamily="2" charset="0"/>
              </a:rPr>
              <a:t>.</a:t>
            </a:r>
            <a:endParaRPr lang="en-US" altLang="zh-CN" sz="2800" b="1" i="1" dirty="0">
              <a:solidFill>
                <a:srgbClr val="0033CC"/>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7" name="文本框 6"/>
          <p:cNvSpPr txBox="1"/>
          <p:nvPr/>
        </p:nvSpPr>
        <p:spPr>
          <a:xfrm>
            <a:off x="185057" y="1136913"/>
            <a:ext cx="11821886"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highlight>
                  <a:srgbClr val="FFCCCC"/>
                </a:highlight>
                <a:latin typeface="Candara" panose="020E0502030303020204" pitchFamily="34" charset="0"/>
                <a:ea typeface="黑体" panose="02010609060101010101" charset="-122"/>
                <a:cs typeface="Leelawadee" panose="020B0502040204020203" pitchFamily="34" charset="-34"/>
              </a:rPr>
              <a:t>Scene 1</a:t>
            </a:r>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衔接提示句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 and asked whether Daniel could help rescue her car.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9" name="文本框 8"/>
          <p:cNvSpPr txBox="1"/>
          <p:nvPr/>
        </p:nvSpPr>
        <p:spPr>
          <a:xfrm>
            <a:off x="261257" y="2053210"/>
            <a:ext cx="11745686"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_______________,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suggested,_______________________.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a:p>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1" name="文本框 10"/>
          <p:cNvSpPr txBox="1"/>
          <p:nvPr/>
        </p:nvSpPr>
        <p:spPr>
          <a:xfrm>
            <a:off x="223157" y="4022133"/>
            <a:ext cx="11745686"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2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无灵主语</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_______________,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a:p>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4" name="文本框 3"/>
          <p:cNvSpPr txBox="1"/>
          <p:nvPr/>
        </p:nvSpPr>
        <p:spPr>
          <a:xfrm>
            <a:off x="223157" y="2020017"/>
            <a:ext cx="11745686" cy="1815882"/>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Considering the growingly heavy snow and her car stuck in the ditch</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8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which might be only choice to reach Toronto as scheduled</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85055" y="3694761"/>
            <a:ext cx="11812361" cy="1815882"/>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2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无灵主语</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The thought that the blinding white snow made it impossible for her to drive on hit her/The couple’s words reminded her that at this point, the only vehicle she could take was the train</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then </a:t>
            </a:r>
            <a:r>
              <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8" name="文本框 7"/>
          <p:cNvSpPr txBox="1"/>
          <p:nvPr/>
        </p:nvSpPr>
        <p:spPr>
          <a:xfrm>
            <a:off x="185056" y="5464410"/>
            <a:ext cx="11821886" cy="1384995"/>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Before heading for the railway station</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turned to Daniel and Rachel,</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8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asking them whether they’d like to look after her car in the following days</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85057" y="666892"/>
            <a:ext cx="11821886" cy="612475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Daniel and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Rachel</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suggested</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a:t>
            </a:r>
            <a:endPar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2" name="文本框 1"/>
          <p:cNvSpPr txBox="1"/>
          <p:nvPr/>
        </p:nvSpPr>
        <p:spPr>
          <a:xfrm>
            <a:off x="185057" y="1184171"/>
            <a:ext cx="12083143"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highlight>
                  <a:srgbClr val="FFCCCC"/>
                </a:highlight>
                <a:latin typeface="Candara" panose="020E0502030303020204" pitchFamily="34" charset="0"/>
                <a:ea typeface="黑体" panose="02010609060101010101" charset="-122"/>
                <a:cs typeface="Leelawadee" panose="020B0502040204020203" pitchFamily="34" charset="-34"/>
              </a:rPr>
              <a:t>Scene 2</a:t>
            </a:r>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promised to help and sent Emily to the railway station.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85057" y="1707391"/>
            <a:ext cx="11745686"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_______________,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promised to help and sent Emily to the railway station,_______________________.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a:p>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8" name="文本框 7"/>
          <p:cNvSpPr txBox="1"/>
          <p:nvPr/>
        </p:nvSpPr>
        <p:spPr>
          <a:xfrm>
            <a:off x="185057" y="2482004"/>
            <a:ext cx="11821886" cy="126188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0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3 </a:t>
            </a:r>
            <a:r>
              <a:rPr lang="zh-CN" altLang="en-US" sz="20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从句组合</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_______________,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promised to help and sent Emily to the railway station</a:t>
            </a:r>
            <a:r>
              <a:rPr lang="en-US" altLang="zh-CN" sz="20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,_______________________. </a:t>
            </a:r>
            <a:endParaRPr lang="en-US" altLang="zh-CN" sz="20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a:p>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0" name="文本框 9"/>
          <p:cNvSpPr txBox="1"/>
          <p:nvPr/>
        </p:nvSpPr>
        <p:spPr>
          <a:xfrm>
            <a:off x="223157" y="3287486"/>
            <a:ext cx="11745686" cy="218521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Unexpected/Out of expectation</a:t>
            </a:r>
            <a:r>
              <a:rPr lang="en-US" altLang="zh-CN" sz="2800" b="1" dirty="0">
                <a:solidFill>
                  <a:srgbClr val="002060"/>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charset="-122"/>
                <a:cs typeface="Leelawadee" panose="020B0502040204020203" pitchFamily="34" charset="-34"/>
              </a:rPr>
              <a:t>Emily heard that the couple promised to help Emily rescue her car and meanwhile send Emily to the railway station immediately/ straight away,</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which drove away/driving away all her concerns</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a:p>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12" name="文本框 11"/>
          <p:cNvSpPr txBox="1"/>
          <p:nvPr/>
        </p:nvSpPr>
        <p:spPr>
          <a:xfrm>
            <a:off x="223157" y="5024563"/>
            <a:ext cx="11745686" cy="175432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3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从句组合</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What delighted Emily most was that</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charset="-122"/>
                <a:cs typeface="Leelawadee" panose="020B0502040204020203" pitchFamily="34" charset="-34"/>
              </a:rPr>
              <a:t>the couple promised to help Emily rescue her car without hesitation/ with enthusiasm and even offered to send her to the railway station immediately/ straight away,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which drove away all her concerns</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85057" y="666892"/>
            <a:ext cx="11821886" cy="612475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Daniel and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Rachel</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suggested</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rPr>
              <a:t>.</a:t>
            </a:r>
            <a:endPar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rgbClr val="002060"/>
              </a:solidFill>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i="1" dirty="0">
              <a:solidFill>
                <a:schemeClr val="accent3">
                  <a:lumMod val="50000"/>
                </a:schemeClr>
              </a:solidFill>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2" name="文本框 1"/>
          <p:cNvSpPr txBox="1"/>
          <p:nvPr/>
        </p:nvSpPr>
        <p:spPr>
          <a:xfrm>
            <a:off x="185057" y="1211616"/>
            <a:ext cx="11821886"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highlight>
                  <a:srgbClr val="FFCCCC"/>
                </a:highlight>
                <a:latin typeface="Candara" panose="020E0502030303020204" pitchFamily="34" charset="0"/>
                <a:ea typeface="黑体" panose="02010609060101010101" charset="-122"/>
                <a:cs typeface="Leelawadee" panose="020B0502040204020203" pitchFamily="34" charset="-34"/>
              </a:rPr>
              <a:t>Scene 3</a:t>
            </a:r>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承上启下</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met her boyfriend on Christmas.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85057" y="1707391"/>
            <a:ext cx="11745686"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4 It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句式</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/There be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句式</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_______________,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promised to help and sent Emily to the railway station,_______________________.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8" name="文本框 7"/>
          <p:cNvSpPr txBox="1"/>
          <p:nvPr/>
        </p:nvSpPr>
        <p:spPr>
          <a:xfrm>
            <a:off x="185057" y="2873063"/>
            <a:ext cx="11821886" cy="13849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4 It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句式</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/There be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句式</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It was well and truly lucky that/There was no wonder that</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rgbClr val="002060"/>
                </a:solidFill>
                <a:latin typeface="Leelawadee" panose="020B0502040204020203" pitchFamily="34" charset="-34"/>
                <a:ea typeface="黑体" panose="02010609060101010101" charset="-122"/>
                <a:cs typeface="Leelawadee" panose="020B0502040204020203" pitchFamily="34" charset="-34"/>
              </a:rPr>
              <a:t>Emily reached Toronto before Christmas,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where she spent a delightful Christmas with her boy friend and shared her experience with him</a:t>
            </a:r>
            <a:r>
              <a:rPr lang="en-US" altLang="zh-CN" sz="20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08856" y="666892"/>
            <a:ext cx="11941629" cy="569386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endPar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4" name="文本框 3"/>
          <p:cNvSpPr txBox="1"/>
          <p:nvPr/>
        </p:nvSpPr>
        <p:spPr>
          <a:xfrm>
            <a:off x="141515" y="1127052"/>
            <a:ext cx="12159343"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1.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衔接提示句 </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2</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was glad to see Emily again and showed her well-preserved car.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41515" y="2019604"/>
            <a:ext cx="11745686"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The couple was glad to see Emily again and showed her well-preserved car, _______________________. </a:t>
            </a:r>
            <a:endPar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8" name="文本框 7"/>
          <p:cNvSpPr txBox="1"/>
          <p:nvPr/>
        </p:nvSpPr>
        <p:spPr>
          <a:xfrm>
            <a:off x="108856" y="3053293"/>
            <a:ext cx="11745686" cy="13849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chemeClr val="accent4">
                    <a:lumMod val="50000"/>
                  </a:schemeClr>
                </a:solidFill>
                <a:latin typeface="Leelawadee" panose="020B0502040204020203" pitchFamily="34" charset="-34"/>
                <a:ea typeface="黑体" panose="02010609060101010101" charset="-122"/>
                <a:cs typeface="Leelawadee" panose="020B0502040204020203" pitchFamily="34" charset="-34"/>
              </a:rPr>
              <a:t>The couple was overjoyed/delighted to see Emily again, </a:t>
            </a:r>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showing her where her car was and telling her how her car was rescued</a:t>
            </a:r>
            <a:r>
              <a:rPr lang="en-US" altLang="zh-CN" sz="2800" b="1" dirty="0">
                <a:solidFill>
                  <a:schemeClr val="accent4">
                    <a:lumMod val="50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4">
                  <a:lumMod val="50000"/>
                </a:schemeClr>
              </a:solidFill>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08856" y="666892"/>
            <a:ext cx="11941629" cy="569386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endParaRPr lang="en-US" altLang="zh-CN" sz="2800" b="1" i="1" dirty="0">
              <a:solidFill>
                <a:srgbClr val="002060"/>
              </a:solidFill>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2" name="文本框 1"/>
          <p:cNvSpPr txBox="1"/>
          <p:nvPr/>
        </p:nvSpPr>
        <p:spPr>
          <a:xfrm>
            <a:off x="141514" y="1196921"/>
            <a:ext cx="11941629"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2.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过渡</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found her car well preserved by Daniel and Rachel and felt grateful</a:t>
            </a:r>
            <a:r>
              <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dirty="0">
              <a:solidFill>
                <a:schemeClr val="accent3">
                  <a:lumMod val="50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30627" y="4230463"/>
            <a:ext cx="11898086" cy="224676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1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前缀</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主句</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后缀</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Overwhelmed by warmth</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Emily stood there </a:t>
            </a:r>
            <a:r>
              <a:rPr lang="en-US"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speechless</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all gratitude stuck on her lips</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 wave/surge of warmth flooding her heart/welling up in Emily’s heart </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Emily stood there </a:t>
            </a:r>
            <a:r>
              <a:rPr lang="en-US"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tongue-tied</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her eyes clouded with tears/tears blurring her eyes</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8" name="文本框 7"/>
          <p:cNvSpPr txBox="1"/>
          <p:nvPr/>
        </p:nvSpPr>
        <p:spPr>
          <a:xfrm>
            <a:off x="206827" y="2100168"/>
            <a:ext cx="11843658" cy="224676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技法</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5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倒装 </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not only… but also; </a:t>
            </a:r>
            <a:r>
              <a:rPr lang="zh-CN" altLang="en-US"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拟人 </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endParaRPr>
          </a:p>
          <a:p>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Upon seeing her car</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At</a:t>
            </a:r>
            <a:r>
              <a:rPr lang="zh-CN" altLang="en-US"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sight of her car, </a:t>
            </a:r>
            <a:r>
              <a:rPr lang="en-US" altLang="zh-CN" sz="28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Emily found that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not only did</a:t>
            </a:r>
            <a:r>
              <a:rPr lang="en-US" altLang="zh-CN" sz="28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Daniel and Rachel help her dragged the car out of the ditch but also</a:t>
            </a:r>
            <a:r>
              <a:rPr lang="en-US" altLang="zh-CN" sz="28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had the car thoroughly fixed and washed</a:t>
            </a:r>
            <a:r>
              <a:rPr lang="en-US" altLang="zh-CN" sz="28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And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car was now waiting for her returning </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on the driveway. </a:t>
            </a:r>
            <a:endPar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 6"/>
          <p:cNvPicPr>
            <a:picLocks noChangeAspect="1"/>
          </p:cNvPicPr>
          <p:nvPr/>
        </p:nvPicPr>
        <p:blipFill>
          <a:blip r:embed="rId1"/>
          <a:srcRect r="-2"/>
          <a:stretch>
            <a:fillRect/>
          </a:stretch>
        </p:blipFill>
        <p:spPr>
          <a:xfrm>
            <a:off x="20" y="10"/>
            <a:ext cx="6095981" cy="6857990"/>
          </a:xfrm>
          <a:prstGeom prst="rect">
            <a:avLst/>
          </a:prstGeom>
        </p:spPr>
      </p:pic>
      <p:pic>
        <p:nvPicPr>
          <p:cNvPr id="5" name="图片 4"/>
          <p:cNvPicPr>
            <a:picLocks noChangeAspect="1"/>
          </p:cNvPicPr>
          <p:nvPr/>
        </p:nvPicPr>
        <p:blipFill>
          <a:blip r:embed="rId2"/>
          <a:srcRect/>
          <a:stretch>
            <a:fillRect/>
          </a:stretch>
        </p:blipFill>
        <p:spPr>
          <a:xfrm>
            <a:off x="6095998" y="10"/>
            <a:ext cx="6096001" cy="6861558"/>
          </a:xfrm>
          <a:prstGeom prst="rect">
            <a:avLst/>
          </a:prstGeom>
        </p:spPr>
      </p:pic>
      <p:sp>
        <p:nvSpPr>
          <p:cNvPr id="14" name="Right Triangle 13"/>
          <p:cNvSpPr>
            <a:spLocks noGrp="1" noRot="1" noChangeAspect="1" noMove="1" noResize="1" noEditPoints="1" noAdjustHandles="1" noChangeArrowheads="1" noChangeShapeType="1" noTextEdit="1"/>
          </p:cNvSpPr>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a:spLocks noGrp="1" noRot="1" noChangeAspect="1" noMove="1" noResize="1" noEditPoints="1" noAdjustHandles="1" noChangeArrowheads="1" noChangeShapeType="1" noTextEdit="1"/>
          </p:cNvSpPr>
          <p:nvPr/>
        </p:nvSpPr>
        <p:spPr>
          <a:xfrm>
            <a:off x="641774" y="623275"/>
            <a:ext cx="10905053" cy="5607882"/>
          </a:xfrm>
          <a:prstGeom prst="rect">
            <a:avLst/>
          </a:prstGeom>
          <a:solidFill>
            <a:schemeClr val="bg1">
              <a:alpha val="56000"/>
            </a:schemeClr>
          </a:solidFill>
          <a:ln w="19050">
            <a:solidFill>
              <a:srgbClr val="FFFFFF">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2025228" y="1105878"/>
            <a:ext cx="8463280" cy="193802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2026</a:t>
            </a:r>
            <a:r>
              <a:rPr lang="zh-CN" altLang="en-US"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年</a:t>
            </a:r>
            <a:r>
              <a:rPr lang="en-US" altLang="zh-CN"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6</a:t>
            </a:r>
            <a:r>
              <a:rPr lang="zh-CN" altLang="en-US"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月全国新高考</a:t>
            </a:r>
            <a:r>
              <a:rPr lang="en-US" altLang="zh-CN"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(I</a:t>
            </a:r>
            <a:r>
              <a:rPr lang="zh-CN" altLang="en-US"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卷</a:t>
            </a:r>
            <a:r>
              <a:rPr lang="en-US" altLang="zh-CN"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rPr>
              <a:t>)</a:t>
            </a:r>
            <a:endParaRPr lang="en-US" altLang="zh-CN" sz="5400" b="1" cap="none" spc="0" dirty="0">
              <a:ln w="13462">
                <a:solidFill>
                  <a:schemeClr val="bg1"/>
                </a:solidFill>
                <a:prstDash val="solid"/>
              </a:ln>
              <a:solidFill>
                <a:srgbClr val="FFFF00"/>
              </a:solidFill>
              <a:effectLst>
                <a:outerShdw dist="38100" dir="2700000" algn="bl" rotWithShape="0">
                  <a:schemeClr val="accent5"/>
                </a:outerShdw>
              </a:effectLst>
              <a:latin typeface="方正美黑_GBK" panose="03000509000000000000" pitchFamily="65" charset="-122"/>
              <a:ea typeface="方正美黑_GBK" panose="03000509000000000000" pitchFamily="65" charset="-122"/>
            </a:endParaRPr>
          </a:p>
          <a:p>
            <a:pPr algn="ctr"/>
            <a:r>
              <a:rPr lang="zh-CN" altLang="en-US" sz="6600" b="1" dirty="0">
                <a:ln w="13462">
                  <a:solidFill>
                    <a:schemeClr val="bg1"/>
                  </a:solidFill>
                  <a:prstDash val="solid"/>
                </a:ln>
                <a:solidFill>
                  <a:srgbClr val="FFC000"/>
                </a:solidFill>
                <a:effectLst>
                  <a:outerShdw dist="38100" dir="2700000" algn="bl" rotWithShape="0">
                    <a:schemeClr val="accent5"/>
                  </a:outerShdw>
                </a:effectLst>
                <a:latin typeface="隶书" panose="02010509060101010101" pitchFamily="49" charset="-122"/>
                <a:ea typeface="隶书" panose="02010509060101010101" pitchFamily="49" charset="-122"/>
              </a:rPr>
              <a:t>读后续写讲评</a:t>
            </a:r>
            <a:endParaRPr lang="zh-CN" altLang="en-US" sz="6600" b="1" cap="none" spc="0" dirty="0">
              <a:ln w="13462">
                <a:solidFill>
                  <a:schemeClr val="bg1"/>
                </a:solidFill>
                <a:prstDash val="solid"/>
              </a:ln>
              <a:solidFill>
                <a:srgbClr val="FFC000"/>
              </a:solidFill>
              <a:effectLst>
                <a:outerShdw dist="38100" dir="2700000" algn="bl" rotWithShape="0">
                  <a:schemeClr val="accent5"/>
                </a:outerShdw>
              </a:effectLst>
              <a:latin typeface="隶书" panose="02010509060101010101" pitchFamily="49" charset="-122"/>
              <a:ea typeface="隶书" panose="02010509060101010101" pitchFamily="49" charset="-122"/>
            </a:endParaRPr>
          </a:p>
        </p:txBody>
      </p:sp>
      <p:sp>
        <p:nvSpPr>
          <p:cNvPr id="10" name="文本框 9"/>
          <p:cNvSpPr txBox="1"/>
          <p:nvPr/>
        </p:nvSpPr>
        <p:spPr>
          <a:xfrm>
            <a:off x="8479962" y="5691215"/>
            <a:ext cx="306686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solidFill>
                  <a:srgbClr val="002060"/>
                </a:solidFill>
                <a:latin typeface="Candara" panose="020E0502030303020204" pitchFamily="34" charset="0"/>
                <a:ea typeface="仿宋" panose="02010609060101010101" pitchFamily="49" charset="-122"/>
              </a:rPr>
              <a:t>Ms.</a:t>
            </a:r>
            <a:r>
              <a:rPr lang="zh-CN" altLang="en-US" sz="2400" b="1" dirty="0">
                <a:solidFill>
                  <a:srgbClr val="002060"/>
                </a:solidFill>
                <a:latin typeface="Candara" panose="020E0502030303020204" pitchFamily="34" charset="0"/>
                <a:ea typeface="仿宋" panose="02010609060101010101" pitchFamily="49" charset="-122"/>
              </a:rPr>
              <a:t> </a:t>
            </a:r>
            <a:r>
              <a:rPr lang="en-US" altLang="zh-CN" sz="2400" b="1" dirty="0">
                <a:solidFill>
                  <a:srgbClr val="002060"/>
                </a:solidFill>
                <a:latin typeface="Candara" panose="020E0502030303020204" pitchFamily="34" charset="0"/>
                <a:ea typeface="仿宋" panose="02010609060101010101" pitchFamily="49" charset="-122"/>
              </a:rPr>
              <a:t>Zhu</a:t>
            </a:r>
            <a:r>
              <a:rPr lang="zh-CN" altLang="en-US" sz="2400" b="1" dirty="0">
                <a:solidFill>
                  <a:srgbClr val="002060"/>
                </a:solidFill>
                <a:latin typeface="Candara" panose="020E0502030303020204" pitchFamily="34" charset="0"/>
                <a:ea typeface="仿宋" panose="02010609060101010101" pitchFamily="49" charset="-122"/>
              </a:rPr>
              <a:t> </a:t>
            </a:r>
            <a:r>
              <a:rPr lang="en-US" altLang="zh-CN" sz="2400" b="1" dirty="0">
                <a:solidFill>
                  <a:srgbClr val="002060"/>
                </a:solidFill>
                <a:latin typeface="Candara" panose="020E0502030303020204" pitchFamily="34" charset="0"/>
                <a:ea typeface="仿宋" panose="02010609060101010101" pitchFamily="49" charset="-122"/>
              </a:rPr>
              <a:t>   Jun. 11, 2026</a:t>
            </a:r>
            <a:endParaRPr kumimoji="0" lang="zh-CN" altLang="en-US" sz="2400" b="1" i="0" u="none" strike="noStrike" kern="1200" cap="none" spc="0" normalizeH="0" baseline="0" noProof="0" dirty="0">
              <a:ln>
                <a:noFill/>
              </a:ln>
              <a:solidFill>
                <a:srgbClr val="002060"/>
              </a:solidFill>
              <a:effectLst/>
              <a:uLnTx/>
              <a:uFillTx/>
              <a:latin typeface="Candara" panose="020E0502030303020204" pitchFamily="34" charset="0"/>
              <a:ea typeface="仿宋" panose="02010609060101010101" pitchFamily="49" charset="-122"/>
            </a:endParaRPr>
          </a:p>
        </p:txBody>
      </p:sp>
      <p:sp>
        <p:nvSpPr>
          <p:cNvPr id="2" name="文本框 1"/>
          <p:cNvSpPr txBox="1"/>
          <p:nvPr/>
        </p:nvSpPr>
        <p:spPr>
          <a:xfrm>
            <a:off x="919480" y="3198495"/>
            <a:ext cx="10409555" cy="1198880"/>
          </a:xfrm>
          <a:prstGeom prst="rect">
            <a:avLst/>
          </a:prstGeom>
          <a:noFill/>
        </p:spPr>
        <p:txBody>
          <a:bodyPr wrap="square" rtlCol="0" anchor="t">
            <a:spAutoFit/>
          </a:bodyPr>
          <a:p>
            <a:r>
              <a:rPr lang="en-US" altLang="zh-CN" sz="7200" b="1">
                <a:ln>
                  <a:solidFill>
                    <a:schemeClr val="bg1"/>
                  </a:solidFill>
                </a:ln>
                <a:solidFill>
                  <a:srgbClr val="002060"/>
                </a:solidFill>
                <a:latin typeface="Times New Roman" panose="02020603050405020304" charset="0"/>
                <a:cs typeface="Times New Roman" panose="02020603050405020304" charset="0"/>
              </a:rPr>
              <a:t>Kindness Amid the Snow</a:t>
            </a:r>
            <a:endParaRPr lang="en-US" altLang="zh-CN" sz="7200" b="1">
              <a:ln>
                <a:solidFill>
                  <a:schemeClr val="bg1"/>
                </a:solidFill>
              </a:ln>
              <a:solidFill>
                <a:srgbClr val="002060"/>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108856" y="666892"/>
            <a:ext cx="11941629" cy="612475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endPar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2" name="文本框 1"/>
          <p:cNvSpPr txBox="1"/>
          <p:nvPr/>
        </p:nvSpPr>
        <p:spPr>
          <a:xfrm>
            <a:off x="141515" y="1166616"/>
            <a:ext cx="12083143"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3.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结尾</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主题升华</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Through the experience, Emily learned strangers’ generous help, warmth and kindness helped make the world lovely.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6" name="文本框 5"/>
          <p:cNvSpPr txBox="1"/>
          <p:nvPr/>
        </p:nvSpPr>
        <p:spPr>
          <a:xfrm>
            <a:off x="141515" y="2059168"/>
            <a:ext cx="11908970" cy="954107"/>
          </a:xfrm>
          <a:prstGeom prst="rect">
            <a:avLst/>
          </a:prstGeom>
          <a:noFill/>
        </p:spPr>
        <p:txBody>
          <a:bodyPr wrap="square">
            <a:spAutoFit/>
          </a:bodyPr>
          <a:lstStyle/>
          <a:p>
            <a:r>
              <a:rPr lang="en-US" altLang="zh-CN" sz="2800" b="1" dirty="0">
                <a:solidFill>
                  <a:srgbClr val="0000FF"/>
                </a:solidFill>
                <a:latin typeface="Candara" panose="020E0502030303020204" pitchFamily="34" charset="0"/>
                <a:ea typeface="仿宋" panose="02010609060101010101" pitchFamily="49" charset="-122"/>
              </a:rPr>
              <a:t>[</a:t>
            </a:r>
            <a:r>
              <a:rPr lang="zh-CN" altLang="en-US" sz="2800" b="1" dirty="0">
                <a:solidFill>
                  <a:srgbClr val="0000FF"/>
                </a:solidFill>
                <a:latin typeface="Candara" panose="020E0502030303020204" pitchFamily="34" charset="0"/>
                <a:ea typeface="仿宋" panose="02010609060101010101" pitchFamily="49" charset="-122"/>
              </a:rPr>
              <a:t>技法</a:t>
            </a:r>
            <a:r>
              <a:rPr lang="en-US" altLang="zh-CN" sz="2800" b="1" dirty="0">
                <a:solidFill>
                  <a:srgbClr val="0000FF"/>
                </a:solidFill>
                <a:latin typeface="Candara" panose="020E0502030303020204" pitchFamily="34" charset="0"/>
                <a:ea typeface="仿宋" panose="02010609060101010101" pitchFamily="49" charset="-122"/>
              </a:rPr>
              <a:t>6 </a:t>
            </a:r>
            <a:r>
              <a:rPr lang="zh-CN" altLang="en-US" sz="2800" b="1" dirty="0">
                <a:solidFill>
                  <a:srgbClr val="0000FF"/>
                </a:solidFill>
                <a:latin typeface="Candara" panose="020E0502030303020204" pitchFamily="34" charset="0"/>
                <a:ea typeface="仿宋" panose="02010609060101010101" pitchFamily="49" charset="-122"/>
              </a:rPr>
              <a:t>虚拟语气</a:t>
            </a:r>
            <a:r>
              <a:rPr lang="en-US" altLang="zh-CN" sz="2800" b="1" dirty="0">
                <a:solidFill>
                  <a:srgbClr val="0000FF"/>
                </a:solidFill>
                <a:latin typeface="Candara" panose="020E0502030303020204" pitchFamily="34" charset="0"/>
                <a:ea typeface="仿宋" panose="02010609060101010101" pitchFamily="49" charset="-122"/>
              </a:rPr>
              <a:t>]   Without/But for…, …; </a:t>
            </a:r>
            <a:endParaRPr lang="en-US" altLang="zh-CN" sz="2800" b="1" dirty="0">
              <a:solidFill>
                <a:srgbClr val="0000FF"/>
              </a:solidFill>
              <a:latin typeface="Candara" panose="020E0502030303020204" pitchFamily="34" charset="0"/>
              <a:ea typeface="仿宋" panose="02010609060101010101" pitchFamily="49" charset="-122"/>
            </a:endParaRPr>
          </a:p>
          <a:p>
            <a:r>
              <a:rPr lang="en-US" altLang="zh-CN" sz="2800" b="1" dirty="0">
                <a:solidFill>
                  <a:srgbClr val="0000FF"/>
                </a:solidFill>
                <a:latin typeface="Candara" panose="020E0502030303020204" pitchFamily="34" charset="0"/>
                <a:ea typeface="仿宋" panose="02010609060101010101" pitchFamily="49" charset="-122"/>
              </a:rPr>
              <a:t>[</a:t>
            </a:r>
            <a:r>
              <a:rPr lang="zh-CN" altLang="en-US" sz="2800" b="1" dirty="0">
                <a:solidFill>
                  <a:srgbClr val="0000FF"/>
                </a:solidFill>
                <a:latin typeface="Candara" panose="020E0502030303020204" pitchFamily="34" charset="0"/>
                <a:ea typeface="仿宋" panose="02010609060101010101" pitchFamily="49" charset="-122"/>
              </a:rPr>
              <a:t>技法</a:t>
            </a:r>
            <a:r>
              <a:rPr lang="en-US" altLang="zh-CN" sz="2800" b="1" dirty="0">
                <a:solidFill>
                  <a:srgbClr val="0000FF"/>
                </a:solidFill>
                <a:latin typeface="Candara" panose="020E0502030303020204" pitchFamily="34" charset="0"/>
                <a:ea typeface="仿宋" panose="02010609060101010101" pitchFamily="49" charset="-122"/>
              </a:rPr>
              <a:t>7 </a:t>
            </a:r>
            <a:r>
              <a:rPr lang="zh-CN" altLang="en-US" sz="2800" b="1" dirty="0">
                <a:solidFill>
                  <a:srgbClr val="0000FF"/>
                </a:solidFill>
                <a:latin typeface="Candara" panose="020E0502030303020204" pitchFamily="34" charset="0"/>
                <a:ea typeface="仿宋" panose="02010609060101010101" pitchFamily="49" charset="-122"/>
              </a:rPr>
              <a:t>强调句</a:t>
            </a:r>
            <a:r>
              <a:rPr lang="en-US" altLang="zh-CN" sz="2800" b="1" dirty="0">
                <a:solidFill>
                  <a:srgbClr val="0000FF"/>
                </a:solidFill>
                <a:latin typeface="Candara" panose="020E0502030303020204" pitchFamily="34" charset="0"/>
                <a:ea typeface="仿宋" panose="02010609060101010101" pitchFamily="49" charset="-122"/>
              </a:rPr>
              <a:t>]      It was…that … </a:t>
            </a:r>
            <a:endParaRPr lang="zh-CN" altLang="en-US" sz="2800" b="1" dirty="0">
              <a:solidFill>
                <a:srgbClr val="0000FF"/>
              </a:solidFill>
              <a:latin typeface="Candara" panose="020E0502030303020204" pitchFamily="34" charset="0"/>
              <a:ea typeface="仿宋" panose="02010609060101010101" pitchFamily="49" charset="-122"/>
            </a:endParaRPr>
          </a:p>
        </p:txBody>
      </p:sp>
      <p:sp>
        <p:nvSpPr>
          <p:cNvPr id="8" name="文本框 7"/>
          <p:cNvSpPr txBox="1"/>
          <p:nvPr/>
        </p:nvSpPr>
        <p:spPr>
          <a:xfrm>
            <a:off x="10725" y="2927638"/>
            <a:ext cx="11941629" cy="2677656"/>
          </a:xfrm>
          <a:prstGeom prst="rect">
            <a:avLst/>
          </a:prstGeom>
          <a:noFill/>
        </p:spPr>
        <p:txBody>
          <a:bodyPr wrap="square">
            <a:spAutoFit/>
          </a:bodyPr>
          <a:lstStyle/>
          <a:p>
            <a:pPr marL="514350" indent="-514350">
              <a:buFont typeface="Wingdings" panose="05000000000000000000" pitchFamily="2" charset="2"/>
              <a:buChar char="u"/>
            </a:pP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But for</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t>
            </a: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Without</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generosity and kindness of</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Daniel and Rachel,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she </a:t>
            </a: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could never have enjoyed</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such a perfect Christmas</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Font typeface="Wingdings" panose="05000000000000000000" pitchFamily="2" charset="2"/>
              <a:buChar char="u"/>
            </a:pP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Without</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 the selfless help and kindness from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Daniel and Rachel,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she </a:t>
            </a: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would never have spent</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this Christmas in such delight</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a:p>
            <a:pPr marL="514350" indent="-514350">
              <a:buFont typeface="Wingdings" panose="05000000000000000000" pitchFamily="2" charset="2"/>
              <a:buChar char="u"/>
            </a:pP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It was</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generosity and kindness </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of Daniel and Rachel </a:t>
            </a:r>
            <a:r>
              <a:rPr lang="en-US" altLang="zh-CN" sz="28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that</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made her Christmas so perfect</a:t>
            </a:r>
            <a:r>
              <a:rPr lang="en-US" altLang="zh-CN" sz="2800" b="1" dirty="0">
                <a:latin typeface="Leelawadee" panose="020B0502040204020203" pitchFamily="34" charset="-34"/>
                <a:ea typeface="仿宋" panose="02010609060101010101" pitchFamily="49" charset="-122"/>
                <a:cs typeface="Leelawadee" panose="020B0502040204020203" pitchFamily="34" charset="-34"/>
              </a:rPr>
              <a:t>.</a:t>
            </a:r>
            <a:endParaRPr lang="en-US" altLang="zh-CN" sz="2800" b="1"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0"/>
            <a:ext cx="3679212"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4. Detailed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6" name="文本框 5"/>
          <p:cNvSpPr txBox="1"/>
          <p:nvPr/>
        </p:nvSpPr>
        <p:spPr>
          <a:xfrm>
            <a:off x="125185" y="638138"/>
            <a:ext cx="11941629" cy="612475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endParaRPr lang="en-US" altLang="zh-CN" sz="28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a:p>
            <a:endParaRPr lang="en-US" altLang="zh-CN" sz="2800" b="1" dirty="0">
              <a:effectLst/>
              <a:latin typeface="Candara" panose="020E0502030303020204" pitchFamily="34" charset="0"/>
              <a:ea typeface="宋体" panose="02010600030101010101" pitchFamily="2" charset="-122"/>
              <a:cs typeface="Microsoft Himalaya" panose="01010100010101010101" pitchFamily="2" charset="0"/>
            </a:endParaRPr>
          </a:p>
        </p:txBody>
      </p:sp>
      <p:sp>
        <p:nvSpPr>
          <p:cNvPr id="8" name="文本框 7"/>
          <p:cNvSpPr txBox="1"/>
          <p:nvPr/>
        </p:nvSpPr>
        <p:spPr>
          <a:xfrm>
            <a:off x="141515" y="1166616"/>
            <a:ext cx="12083143" cy="89255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b="1" i="1" dirty="0">
                <a:solidFill>
                  <a:srgbClr val="C00000"/>
                </a:solidFill>
                <a:latin typeface="Candara" panose="020E0502030303020204" pitchFamily="34" charset="0"/>
                <a:ea typeface="黑体" panose="02010609060101010101" charset="-122"/>
                <a:cs typeface="Leelawadee" panose="020B0502040204020203" pitchFamily="34" charset="-34"/>
              </a:rPr>
              <a:t>Scene 3.  </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结尾</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主题升华</a:t>
            </a:r>
            <a:r>
              <a:rPr lang="en-US" altLang="zh-CN" sz="28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Through the experience, Emily learned strangers’ generous help, warmth and kindness helped make the world a better place. </a:t>
            </a:r>
            <a:endParaRPr lang="en-US" altLang="zh-CN" sz="28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endParaRPr>
          </a:p>
        </p:txBody>
      </p:sp>
      <p:sp>
        <p:nvSpPr>
          <p:cNvPr id="9" name="文本框 8"/>
          <p:cNvSpPr txBox="1"/>
          <p:nvPr/>
        </p:nvSpPr>
        <p:spPr>
          <a:xfrm>
            <a:off x="141515" y="3241479"/>
            <a:ext cx="11908970" cy="1384995"/>
          </a:xfrm>
          <a:prstGeom prst="rect">
            <a:avLst/>
          </a:prstGeom>
          <a:noFill/>
        </p:spPr>
        <p:txBody>
          <a:bodyPr wrap="square">
            <a:spAutoFit/>
          </a:bodyPr>
          <a:lstStyle/>
          <a:p>
            <a:r>
              <a:rPr lang="en-US" altLang="zh-CN" sz="28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环境</a:t>
            </a:r>
            <a:r>
              <a:rPr lang="en-US" altLang="zh-CN" sz="28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]Gone were the storm, and bright sunshine spread over the snow-covered streets again</a:t>
            </a:r>
            <a:r>
              <a:rPr lang="en-US" altLang="zh-CN" sz="28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升华</a:t>
            </a:r>
            <a:r>
              <a:rPr lang="en-US" altLang="zh-CN" sz="28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a:r>
            <a:r>
              <a:rPr lang="en-US" altLang="zh-CN" sz="28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experience also inspired Emily to reach out to people in need and spread warmth and kindness across the world</a:t>
            </a:r>
            <a:r>
              <a:rPr lang="en-US" altLang="zh-CN" sz="28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a:t>
            </a:r>
            <a:endParaRPr lang="zh-CN" altLang="en-US" sz="2800" b="1" dirty="0">
              <a:solidFill>
                <a:srgbClr val="C00000"/>
              </a:solidFill>
              <a:latin typeface="Leelawadee" panose="020B0502040204020203" pitchFamily="34" charset="-34"/>
              <a:ea typeface="仿宋" panose="02010609060101010101" pitchFamily="49" charset="-122"/>
              <a:cs typeface="Leelawadee" panose="020B0502040204020203" pitchFamily="34" charset="-34"/>
            </a:endParaRPr>
          </a:p>
        </p:txBody>
      </p:sp>
      <p:sp>
        <p:nvSpPr>
          <p:cNvPr id="10" name="文本框 9"/>
          <p:cNvSpPr txBox="1"/>
          <p:nvPr/>
        </p:nvSpPr>
        <p:spPr>
          <a:xfrm>
            <a:off x="0" y="2059168"/>
            <a:ext cx="12192000" cy="954107"/>
          </a:xfrm>
          <a:prstGeom prst="rect">
            <a:avLst/>
          </a:prstGeom>
          <a:noFill/>
        </p:spPr>
        <p:txBody>
          <a:bodyPr wrap="square">
            <a:spAutoFit/>
          </a:bodyPr>
          <a:lstStyle/>
          <a:p>
            <a:r>
              <a:rPr lang="en-US" altLang="zh-CN" sz="2800" b="1" dirty="0">
                <a:solidFill>
                  <a:srgbClr val="0000FF"/>
                </a:solidFill>
                <a:latin typeface="Candara" panose="020E0502030303020204" pitchFamily="34" charset="0"/>
                <a:ea typeface="仿宋" panose="02010609060101010101" pitchFamily="49" charset="-122"/>
              </a:rPr>
              <a:t>[</a:t>
            </a:r>
            <a:r>
              <a:rPr lang="zh-CN" altLang="en-US" sz="2800" b="1" dirty="0">
                <a:solidFill>
                  <a:srgbClr val="0000FF"/>
                </a:solidFill>
                <a:latin typeface="Candara" panose="020E0502030303020204" pitchFamily="34" charset="0"/>
                <a:ea typeface="仿宋" panose="02010609060101010101" pitchFamily="49" charset="-122"/>
              </a:rPr>
              <a:t>技法</a:t>
            </a:r>
            <a:r>
              <a:rPr lang="en-US" altLang="zh-CN" sz="2800" b="1" dirty="0">
                <a:solidFill>
                  <a:srgbClr val="0000FF"/>
                </a:solidFill>
                <a:latin typeface="Candara" panose="020E0502030303020204" pitchFamily="34" charset="0"/>
                <a:ea typeface="仿宋" panose="02010609060101010101" pitchFamily="49" charset="-122"/>
              </a:rPr>
              <a:t>8 </a:t>
            </a:r>
            <a:r>
              <a:rPr lang="zh-CN" altLang="en-US" sz="2800" b="1" dirty="0">
                <a:solidFill>
                  <a:srgbClr val="0000FF"/>
                </a:solidFill>
                <a:latin typeface="Candara" panose="020E0502030303020204" pitchFamily="34" charset="0"/>
                <a:ea typeface="仿宋" panose="02010609060101010101" pitchFamily="49" charset="-122"/>
              </a:rPr>
              <a:t>主题升华  环境</a:t>
            </a:r>
            <a:r>
              <a:rPr lang="en-US" altLang="zh-CN" sz="2800" b="1" dirty="0">
                <a:solidFill>
                  <a:srgbClr val="0000FF"/>
                </a:solidFill>
                <a:latin typeface="Candara" panose="020E0502030303020204" pitchFamily="34" charset="0"/>
                <a:ea typeface="仿宋" panose="02010609060101010101" pitchFamily="49" charset="-122"/>
              </a:rPr>
              <a:t>+</a:t>
            </a:r>
            <a:r>
              <a:rPr lang="zh-CN" altLang="en-US" sz="2800" b="1" dirty="0">
                <a:solidFill>
                  <a:srgbClr val="0000FF"/>
                </a:solidFill>
                <a:latin typeface="Candara" panose="020E0502030303020204" pitchFamily="34" charset="0"/>
                <a:ea typeface="仿宋" panose="02010609060101010101" pitchFamily="49" charset="-122"/>
              </a:rPr>
              <a:t>升华</a:t>
            </a:r>
            <a:r>
              <a:rPr lang="en-US" altLang="zh-CN" sz="2800" b="1" dirty="0">
                <a:solidFill>
                  <a:srgbClr val="0000FF"/>
                </a:solidFill>
                <a:latin typeface="Candara" panose="020E0502030303020204" pitchFamily="34" charset="0"/>
                <a:ea typeface="仿宋" panose="02010609060101010101" pitchFamily="49" charset="-122"/>
              </a:rPr>
              <a:t>]   … enlightened/ inspired/ encouraged /motivated… sb. to do   </a:t>
            </a:r>
            <a:endParaRPr lang="zh-CN" altLang="en-US" sz="2800" b="1" dirty="0">
              <a:solidFill>
                <a:srgbClr val="0000FF"/>
              </a:solidFill>
              <a:latin typeface="Candara" panose="020E0502030303020204" pitchFamily="34" charset="0"/>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2956259"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5. Integrating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0" y="0"/>
            <a:ext cx="12268200" cy="717119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4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Daniel and </a:t>
            </a:r>
            <a:r>
              <a:rPr lang="en-US" altLang="zh-CN" sz="24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Rachel</a:t>
            </a:r>
            <a:r>
              <a:rPr lang="en-US" altLang="zh-CN" sz="24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4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suggested</a:t>
            </a:r>
            <a:r>
              <a:rPr lang="en-US" altLang="zh-CN" sz="24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 that Emily </a:t>
            </a:r>
            <a:r>
              <a:rPr lang="en-US" altLang="zh-CN" sz="24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continue her journey by train</a:t>
            </a:r>
            <a:r>
              <a:rPr lang="en-US" altLang="zh-CN" sz="2400" b="1" i="1" dirty="0">
                <a:solidFill>
                  <a:srgbClr val="00B0F0"/>
                </a:solidFill>
                <a:effectLst/>
                <a:latin typeface="Candara" panose="020E0502030303020204" pitchFamily="34" charset="0"/>
                <a:ea typeface="宋体" panose="02010600030101010101" pitchFamily="2" charset="-122"/>
                <a:cs typeface="Microsoft Himalaya" panose="01010100010101010101" pitchFamily="2" charset="0"/>
              </a:rPr>
              <a:t>.  </a:t>
            </a:r>
            <a:r>
              <a:rPr lang="en-US" altLang="zh-CN" sz="24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The couple’s words reminded her that at this point, the only vehicle she could take was the train</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then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decided to take a train to Toronto as the couple suggested. </a:t>
            </a:r>
            <a:r>
              <a:rPr lang="en-US" altLang="zh-CN" sz="24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Before heading for the railway station</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Emily turned to Daniel and Rachel, </a:t>
            </a:r>
            <a:r>
              <a:rPr lang="en-US" altLang="zh-CN" sz="2400" b="1" i="1" dirty="0">
                <a:solidFill>
                  <a:srgbClr val="FF0000"/>
                </a:solidFill>
                <a:latin typeface="Candara" panose="020E0502030303020204" pitchFamily="34" charset="0"/>
                <a:ea typeface="仿宋" panose="02010609060101010101" pitchFamily="49" charset="-122"/>
                <a:cs typeface="Leelawadee" panose="020B0502040204020203" pitchFamily="34" charset="-34"/>
              </a:rPr>
              <a:t>asking them whether they’d like to look after her car in the following days</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What delighted Emily most was that</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charset="-122"/>
                <a:cs typeface="Leelawadee" panose="020B0502040204020203" pitchFamily="34" charset="-34"/>
              </a:rPr>
              <a:t>the couple promised to help Emily rescue her car with enthusiasm and even offered to send her to the railway station straight away,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which drove away all her concerns</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There was no wonder that</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002060"/>
                </a:solidFill>
                <a:latin typeface="Leelawadee" panose="020B0502040204020203" pitchFamily="34" charset="-34"/>
                <a:ea typeface="黑体" panose="02010609060101010101" charset="-122"/>
                <a:cs typeface="Leelawadee" panose="020B0502040204020203" pitchFamily="34" charset="-34"/>
              </a:rPr>
              <a:t>Emily reached Toronto before Christmas,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where she spent a delightful Christmas with her boy friend and shared her experience with him</a:t>
            </a:r>
            <a:r>
              <a:rPr lang="en-US" altLang="zh-CN" sz="2400" b="1" dirty="0">
                <a:solidFill>
                  <a:schemeClr val="accent6">
                    <a:lumMod val="75000"/>
                  </a:schemeClr>
                </a:solidFill>
                <a:latin typeface="Leelawadee" panose="020B0502040204020203" pitchFamily="34" charset="-34"/>
                <a:ea typeface="黑体" panose="02010609060101010101" charset="-122"/>
                <a:cs typeface="Leelawadee" panose="020B0502040204020203" pitchFamily="34" charset="-34"/>
              </a:rPr>
              <a:t>. </a:t>
            </a:r>
            <a:endParaRPr lang="en-US" altLang="zh-CN" sz="2400" b="1" i="1" dirty="0">
              <a:solidFill>
                <a:schemeClr val="accent3">
                  <a:lumMod val="50000"/>
                </a:schemeClr>
              </a:solidFill>
            </a:endParaRPr>
          </a:p>
          <a:p>
            <a:r>
              <a:rPr lang="en-US" altLang="zh-CN" sz="2400" b="1" i="1" dirty="0">
                <a:solidFill>
                  <a:srgbClr val="00B0F0"/>
                </a:solidFill>
                <a:latin typeface="Candara" panose="020E0502030303020204" pitchFamily="34" charset="0"/>
                <a:ea typeface="宋体" panose="02010600030101010101" pitchFamily="2" charset="-122"/>
                <a:cs typeface="Microsoft Himalaya" panose="01010100010101010101" pitchFamily="2" charset="0"/>
              </a:rPr>
              <a:t>Three days later, Emily returned to get her car. </a:t>
            </a:r>
            <a:r>
              <a:rPr lang="en-US" altLang="zh-CN" sz="2400" b="1" dirty="0">
                <a:solidFill>
                  <a:schemeClr val="accent4">
                    <a:lumMod val="50000"/>
                  </a:schemeClr>
                </a:solidFill>
                <a:latin typeface="Leelawadee" panose="020B0502040204020203" pitchFamily="34" charset="-34"/>
                <a:ea typeface="黑体" panose="02010609060101010101" charset="-122"/>
                <a:cs typeface="Leelawadee" panose="020B0502040204020203" pitchFamily="34" charset="-34"/>
              </a:rPr>
              <a:t>The couple was overjoyed to see Emily again, </a:t>
            </a:r>
            <a:r>
              <a:rPr lang="en-US" altLang="zh-CN" sz="2400" b="1" i="1" dirty="0">
                <a:solidFill>
                  <a:srgbClr val="C00000"/>
                </a:solidFill>
                <a:latin typeface="Candara" panose="020E0502030303020204" pitchFamily="34" charset="0"/>
                <a:ea typeface="黑体" panose="02010609060101010101" charset="-122"/>
                <a:cs typeface="Leelawadee" panose="020B0502040204020203" pitchFamily="34" charset="-34"/>
              </a:rPr>
              <a:t>showing her where her car was and telling her how her car was rescued</a:t>
            </a:r>
            <a:r>
              <a:rPr lang="en-US" altLang="zh-CN" sz="2400" b="1" dirty="0">
                <a:solidFill>
                  <a:schemeClr val="accent4">
                    <a:lumMod val="50000"/>
                  </a:schemeClr>
                </a:solidFill>
                <a:latin typeface="Leelawadee" panose="020B0502040204020203" pitchFamily="34" charset="-34"/>
                <a:ea typeface="黑体" panose="02010609060101010101"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At</a:t>
            </a:r>
            <a:r>
              <a:rPr lang="zh-CN" altLang="en-US"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sight of her car, </a:t>
            </a:r>
            <a:r>
              <a:rPr lang="en-US" altLang="zh-CN" sz="24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Emily found that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not only did</a:t>
            </a:r>
            <a:r>
              <a:rPr lang="en-US" altLang="zh-CN" sz="24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Daniel and Rachel help her dragged the car out of the ditch but also</a:t>
            </a:r>
            <a:r>
              <a:rPr lang="en-US" altLang="zh-CN" sz="24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had the car thoroughly fixed and washed</a:t>
            </a:r>
            <a:r>
              <a:rPr lang="en-US" altLang="zh-CN" sz="2400" b="1" dirty="0">
                <a:solidFill>
                  <a:schemeClr val="accent4">
                    <a:lumMod val="50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And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car was now waiting for her returning </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on the driveway.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Overwhelmed by warmth</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Emily stood there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speechless</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all gratitude stuck on her lips</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Without</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 the generous help and kindness from </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Daniel and Rachel,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she </a:t>
            </a:r>
            <a:r>
              <a:rPr lang="en-US" altLang="zh-CN" sz="2400" b="1" u="sng" dirty="0">
                <a:solidFill>
                  <a:srgbClr val="0000FF"/>
                </a:solidFill>
                <a:latin typeface="Leelawadee" panose="020B0502040204020203" pitchFamily="34" charset="-34"/>
                <a:ea typeface="仿宋" panose="02010609060101010101" pitchFamily="49" charset="-122"/>
                <a:cs typeface="Leelawadee" panose="020B0502040204020203" pitchFamily="34" charset="-34"/>
              </a:rPr>
              <a:t>would never have spent</a:t>
            </a:r>
            <a:r>
              <a:rPr lang="en-US" altLang="zh-CN" sz="2400" b="1" dirty="0">
                <a:solidFill>
                  <a:srgbClr val="0000FF"/>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this Christmas in such delight</a:t>
            </a:r>
            <a:r>
              <a:rPr lang="en-US" altLang="zh-CN" sz="2400" b="1" dirty="0">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环境</a:t>
            </a:r>
            <a:r>
              <a:rPr lang="en-US" altLang="zh-CN" sz="2400" b="1" dirty="0">
                <a:solidFill>
                  <a:schemeClr val="accent6">
                    <a:lumMod val="75000"/>
                  </a:schemeClr>
                </a:solidFill>
                <a:latin typeface="Leelawadee" panose="020B0502040204020203" pitchFamily="34" charset="-34"/>
                <a:ea typeface="仿宋" panose="02010609060101010101" pitchFamily="49" charset="-122"/>
                <a:cs typeface="Leelawadee" panose="020B0502040204020203" pitchFamily="34" charset="-34"/>
              </a:rPr>
              <a:t>]Gone were the storm, and bright sunshine spread over the snow-covered streets again</a:t>
            </a:r>
            <a:r>
              <a:rPr lang="en-US" altLang="zh-CN" sz="2400" b="1" dirty="0">
                <a:solidFill>
                  <a:schemeClr val="accent1">
                    <a:lumMod val="75000"/>
                  </a:schemeClr>
                </a:solidFill>
                <a:latin typeface="Leelawadee" panose="020B0502040204020203" pitchFamily="34" charset="-34"/>
                <a:ea typeface="仿宋" panose="02010609060101010101" pitchFamily="49" charset="-122"/>
                <a:cs typeface="Leelawadee" panose="020B0502040204020203" pitchFamily="34" charset="-34"/>
              </a:rPr>
              <a:t>. </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升华</a:t>
            </a:r>
            <a:r>
              <a:rPr lang="en-US" altLang="zh-CN" sz="24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a:t>
            </a:r>
            <a:r>
              <a:rPr lang="en-US" altLang="zh-CN" sz="2400" b="1" i="1" dirty="0">
                <a:solidFill>
                  <a:srgbClr val="C00000"/>
                </a:solidFill>
                <a:latin typeface="Candara" panose="020E0502030303020204" pitchFamily="34" charset="0"/>
                <a:ea typeface="仿宋" panose="02010609060101010101" pitchFamily="49" charset="-122"/>
                <a:cs typeface="Leelawadee" panose="020B0502040204020203" pitchFamily="34" charset="-34"/>
              </a:rPr>
              <a:t>The experience also inspired Emily to reach out to people in need and spread warmth and kindness across the world</a:t>
            </a:r>
            <a:r>
              <a:rPr lang="en-US" altLang="zh-CN" sz="2400" b="1" dirty="0">
                <a:solidFill>
                  <a:srgbClr val="C00000"/>
                </a:solidFill>
                <a:latin typeface="Leelawadee" panose="020B0502040204020203" pitchFamily="34" charset="-34"/>
                <a:ea typeface="仿宋" panose="02010609060101010101" pitchFamily="49" charset="-122"/>
                <a:cs typeface="Leelawadee" panose="020B0502040204020203" pitchFamily="34" charset="-34"/>
              </a:rPr>
              <a:t>.   </a:t>
            </a:r>
            <a:endParaRPr lang="en-US" altLang="zh-CN" sz="2400" b="1" dirty="0">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5943" y="620485"/>
            <a:ext cx="11800113"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None/>
            </a:pPr>
            <a:r>
              <a:rPr lang="en-US" altLang="zh-CN" sz="2400" b="1" i="1" kern="100" dirty="0">
                <a:solidFill>
                  <a:srgbClr val="0000FF"/>
                </a:solidFill>
                <a:effectLst/>
                <a:latin typeface="Candara" panose="020E0502030303020204" pitchFamily="34" charset="0"/>
                <a:ea typeface="仿宋" panose="02010609060101010101" pitchFamily="49" charset="-122"/>
                <a:cs typeface="Leelawadee" panose="020B0502040204020203" pitchFamily="34" charset="-34"/>
              </a:rPr>
              <a:t>Paragraph 1</a:t>
            </a:r>
            <a:endParaRPr lang="zh-CN" altLang="zh-CN" b="1" i="1" kern="100" dirty="0">
              <a:solidFill>
                <a:srgbClr val="0000FF"/>
              </a:solidFill>
              <a:effectLst/>
              <a:latin typeface="Candara" panose="020E0502030303020204" pitchFamily="34" charset="0"/>
              <a:ea typeface="仿宋" panose="02010609060101010101" pitchFamily="49" charset="-122"/>
              <a:cs typeface="Leelawadee" panose="020B0502040204020203" pitchFamily="34" charset="-34"/>
            </a:endParaRPr>
          </a:p>
          <a:p>
            <a:pPr indent="304800" algn="just">
              <a:buNone/>
            </a:pPr>
            <a:r>
              <a:rPr lang="en-US" altLang="zh-CN" sz="2400" b="1" i="1" kern="100" dirty="0">
                <a:solidFill>
                  <a:srgbClr val="C00000"/>
                </a:solidFill>
                <a:latin typeface="Candara" panose="020E0502030303020204" pitchFamily="34" charset="0"/>
                <a:ea typeface="仿宋" panose="02010609060101010101" pitchFamily="49" charset="-122"/>
                <a:cs typeface="Leelawadee" panose="020B0502040204020203" pitchFamily="34" charset="-34"/>
              </a:rPr>
              <a:t>The couple suggested that Emily take a train to meet her boyfriend. </a:t>
            </a:r>
            <a:r>
              <a:rPr lang="en-US" altLang="zh-CN" sz="2400" kern="100" dirty="0">
                <a:solidFill>
                  <a:srgbClr val="000000"/>
                </a:solidFill>
                <a:effectLst/>
                <a:latin typeface="Leelawadee" panose="020B0502040204020203" pitchFamily="34" charset="-34"/>
                <a:ea typeface="仿宋" panose="02010609060101010101" pitchFamily="49" charset="-122"/>
                <a:cs typeface="Leelawadee" panose="020B0502040204020203" pitchFamily="34" charset="-34"/>
              </a:rPr>
              <a:t>Emily hesitated for a moment, worrying about her car left on the road. But looking at the raging snowstorm outside, she finally agreed. The kind couple drove her to the railway station on the way, telling her many warm stories about neighbors helping each other during storms. On the train, Emily felt a warm glow in her heart. When she saw her boyfriend waiting anxiously at the platform, she ran into his arms and told him about the kind strangers who had saved her.</a:t>
            </a:r>
            <a:endParaRPr lang="zh-CN" altLang="zh-CN" kern="100" dirty="0">
              <a:effectLst/>
              <a:latin typeface="Leelawadee" panose="020B0502040204020203" pitchFamily="34" charset="-34"/>
              <a:ea typeface="仿宋" panose="02010609060101010101" pitchFamily="49" charset="-122"/>
              <a:cs typeface="Leelawadee" panose="020B0502040204020203" pitchFamily="34" charset="-34"/>
            </a:endParaRPr>
          </a:p>
          <a:p>
            <a:pPr algn="just">
              <a:buNone/>
            </a:pPr>
            <a:r>
              <a:rPr lang="en-US" altLang="zh-CN" sz="2400" b="1" i="1" kern="100" dirty="0">
                <a:solidFill>
                  <a:srgbClr val="0000FF"/>
                </a:solidFill>
                <a:latin typeface="Candara" panose="020E0502030303020204" pitchFamily="34" charset="0"/>
                <a:ea typeface="仿宋" panose="02010609060101010101" pitchFamily="49" charset="-122"/>
                <a:cs typeface="Leelawadee" panose="020B0502040204020203" pitchFamily="34" charset="-34"/>
              </a:rPr>
              <a:t>Paragraph 2</a:t>
            </a:r>
            <a:endParaRPr lang="zh-CN" altLang="zh-CN" sz="2400" b="1" i="1" kern="100" dirty="0">
              <a:solidFill>
                <a:srgbClr val="0000FF"/>
              </a:solidFill>
              <a:latin typeface="Candara" panose="020E0502030303020204" pitchFamily="34" charset="0"/>
              <a:ea typeface="仿宋" panose="02010609060101010101" pitchFamily="49" charset="-122"/>
              <a:cs typeface="Leelawadee" panose="020B0502040204020203" pitchFamily="34" charset="-34"/>
            </a:endParaRPr>
          </a:p>
          <a:p>
            <a:pPr indent="304800" algn="just">
              <a:buNone/>
            </a:pPr>
            <a:r>
              <a:rPr lang="en-US" altLang="zh-CN" sz="2400" b="1" i="1" kern="100" dirty="0">
                <a:solidFill>
                  <a:srgbClr val="C00000"/>
                </a:solidFill>
                <a:latin typeface="Candara" panose="020E0502030303020204" pitchFamily="34" charset="0"/>
                <a:ea typeface="仿宋" panose="02010609060101010101" pitchFamily="49" charset="-122"/>
                <a:cs typeface="Leelawadee" panose="020B0502040204020203" pitchFamily="34" charset="-34"/>
              </a:rPr>
              <a:t>Three days later, Emily came back to pick up her car. </a:t>
            </a:r>
            <a:r>
              <a:rPr lang="en-US" altLang="zh-CN" sz="2400" kern="100" dirty="0">
                <a:solidFill>
                  <a:srgbClr val="000000"/>
                </a:solidFill>
                <a:effectLst/>
                <a:latin typeface="Leelawadee" panose="020B0502040204020203" pitchFamily="34" charset="-34"/>
                <a:ea typeface="仿宋" panose="02010609060101010101" pitchFamily="49" charset="-122"/>
                <a:cs typeface="Leelawadee" panose="020B0502040204020203" pitchFamily="34" charset="-34"/>
              </a:rPr>
              <a:t>The storm had gone completely, and bright sunshine spread over the snow-covered streets. She spotted the couple working with Brooklyn and Kayden, and her car was parked nearby, perfectly repaired. Emily gave them a heartfelt thank-you gift and immediately joined their team, shoveling snow for an elderly neighbor. As she worked, she realized that kindness is contagious, and this storm had brought the community closer than ever before.</a:t>
            </a:r>
            <a:endParaRPr lang="zh-CN" altLang="zh-CN" kern="100" dirty="0">
              <a:effectLst/>
              <a:latin typeface="Leelawadee" panose="020B0502040204020203" pitchFamily="34" charset="-34"/>
              <a:ea typeface="仿宋" panose="02010609060101010101" pitchFamily="49" charset="-122"/>
              <a:cs typeface="Leelawadee" panose="020B0502040204020203" pitchFamily="34" charset="-34"/>
            </a:endParaRPr>
          </a:p>
        </p:txBody>
      </p:sp>
      <p:sp>
        <p:nvSpPr>
          <p:cNvPr id="7" name="文本框 6"/>
          <p:cNvSpPr txBox="1"/>
          <p:nvPr/>
        </p:nvSpPr>
        <p:spPr>
          <a:xfrm>
            <a:off x="0" y="0"/>
            <a:ext cx="1988045"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b="1" dirty="0">
                <a:latin typeface="Candara" panose="020E0502030303020204" pitchFamily="34" charset="0"/>
                <a:ea typeface="黑体" panose="02010609060101010101" charset="-122"/>
                <a:cs typeface="Leelawadee" panose="020B0502040204020203" pitchFamily="34" charset="-34"/>
              </a:rPr>
              <a:t>参考答案版</a:t>
            </a:r>
            <a:endParaRPr lang="zh-CN" altLang="en-US" sz="2800" b="1" dirty="0">
              <a:latin typeface="Candara" panose="020E0502030303020204" pitchFamily="34" charset="0"/>
              <a:ea typeface="黑体" panose="02010609060101010101" charset="-122"/>
              <a:cs typeface="Leelawadee" panose="020B0502040204020203" pitchFamily="34" charset="-3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a:stretch>
            <a:fillRect/>
          </a:stretch>
        </p:blipFill>
        <p:spPr>
          <a:xfrm>
            <a:off x="-6588" y="10"/>
            <a:ext cx="12198588" cy="685799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3857625" cy="6858000"/>
          </a:xfrm>
          <a:prstGeom prst="rect">
            <a:avLst/>
          </a:prstGeom>
        </p:spPr>
      </p:pic>
      <p:sp>
        <p:nvSpPr>
          <p:cNvPr id="3" name="文本框 2"/>
          <p:cNvSpPr txBox="1"/>
          <p:nvPr/>
        </p:nvSpPr>
        <p:spPr>
          <a:xfrm>
            <a:off x="3877984" y="487901"/>
            <a:ext cx="8139845" cy="163121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dirty="0">
                <a:latin typeface="Leelawadee" panose="020B0502040204020203" pitchFamily="34" charset="-34"/>
                <a:ea typeface="仿宋" panose="02010609060101010101" pitchFamily="49" charset="-122"/>
                <a:cs typeface="Leelawadee" panose="020B0502040204020203" pitchFamily="34" charset="-34"/>
              </a:rPr>
              <a:t>      </a:t>
            </a:r>
            <a:r>
              <a:rPr lang="zh-CN" altLang="en-US" sz="2400" dirty="0">
                <a:latin typeface="Leelawadee" panose="020B0502040204020203" pitchFamily="34" charset="-34"/>
                <a:ea typeface="仿宋" panose="02010609060101010101" pitchFamily="49" charset="-122"/>
                <a:cs typeface="Leelawadee" panose="020B0502040204020203" pitchFamily="34" charset="-34"/>
              </a:rPr>
              <a:t>读后续写试题提供一篇</a:t>
            </a:r>
            <a:r>
              <a:rPr lang="en-US" altLang="zh-CN" sz="2400" dirty="0">
                <a:latin typeface="Leelawadee" panose="020B0502040204020203" pitchFamily="34" charset="-34"/>
                <a:ea typeface="仿宋" panose="02010609060101010101" pitchFamily="49" charset="-122"/>
                <a:cs typeface="Leelawadee" panose="020B0502040204020203" pitchFamily="34" charset="-34"/>
              </a:rPr>
              <a:t>350</a:t>
            </a:r>
            <a:r>
              <a:rPr lang="zh-CN" altLang="en-US" sz="2400" dirty="0">
                <a:latin typeface="Leelawadee" panose="020B0502040204020203" pitchFamily="34" charset="-34"/>
                <a:ea typeface="仿宋" panose="02010609060101010101" pitchFamily="49" charset="-122"/>
                <a:cs typeface="Leelawadee" panose="020B0502040204020203" pitchFamily="34" charset="-34"/>
              </a:rPr>
              <a:t>词以内的文章，要求考</a:t>
            </a:r>
            <a:r>
              <a:rPr lang="zh-CN" altLang="en-US" sz="2400" b="1" dirty="0">
                <a:latin typeface="Leelawadee" panose="020B0502040204020203" pitchFamily="34" charset="-34"/>
                <a:ea typeface="仿宋" panose="02010609060101010101" pitchFamily="49" charset="-122"/>
                <a:cs typeface="Leelawadee" panose="020B0502040204020203" pitchFamily="34" charset="-34"/>
              </a:rPr>
              <a:t>生根据文章内容、续写部分的段首语</a:t>
            </a:r>
            <a:r>
              <a:rPr lang="zh-CN" altLang="en-US" sz="2400" dirty="0">
                <a:latin typeface="Leelawadee" panose="020B0502040204020203" pitchFamily="34" charset="-34"/>
                <a:ea typeface="仿宋" panose="02010609060101010101" pitchFamily="49" charset="-122"/>
                <a:cs typeface="Leelawadee" panose="020B0502040204020203" pitchFamily="34" charset="-34"/>
              </a:rPr>
              <a:t>续写一篇约</a:t>
            </a:r>
            <a:r>
              <a:rPr lang="en-US" altLang="zh-CN" sz="2400" dirty="0">
                <a:latin typeface="Leelawadee" panose="020B0502040204020203" pitchFamily="34" charset="-34"/>
                <a:ea typeface="仿宋" panose="02010609060101010101" pitchFamily="49" charset="-122"/>
                <a:cs typeface="Leelawadee" panose="020B0502040204020203" pitchFamily="34" charset="-34"/>
              </a:rPr>
              <a:t>150</a:t>
            </a:r>
            <a:r>
              <a:rPr lang="zh-CN" altLang="en-US" sz="2400" dirty="0">
                <a:latin typeface="Leelawadee" panose="020B0502040204020203" pitchFamily="34" charset="-34"/>
                <a:ea typeface="仿宋" panose="02010609060101010101" pitchFamily="49" charset="-122"/>
                <a:cs typeface="Leelawadee" panose="020B0502040204020203" pitchFamily="34" charset="-34"/>
              </a:rPr>
              <a:t>词的短文。续写的部分应与原文有一定的逻辑关系，有完整的故事情节（教育部考试中心，</a:t>
            </a:r>
            <a:r>
              <a:rPr lang="en-US" altLang="zh-CN" sz="2400" dirty="0">
                <a:latin typeface="Leelawadee" panose="020B0502040204020203" pitchFamily="34" charset="-34"/>
                <a:ea typeface="仿宋" panose="02010609060101010101" pitchFamily="49" charset="-122"/>
                <a:cs typeface="Leelawadee" panose="020B0502040204020203" pitchFamily="34" charset="-34"/>
              </a:rPr>
              <a:t>2015</a:t>
            </a:r>
            <a:r>
              <a:rPr lang="zh-CN" altLang="en-US" sz="2400" dirty="0">
                <a:latin typeface="Leelawadee" panose="020B0502040204020203" pitchFamily="34" charset="-34"/>
                <a:ea typeface="仿宋" panose="02010609060101010101" pitchFamily="49" charset="-122"/>
                <a:cs typeface="Leelawadee" panose="020B0502040204020203" pitchFamily="34" charset="-34"/>
              </a:rPr>
              <a:t>）。</a:t>
            </a:r>
            <a:endParaRPr lang="zh-CN" altLang="en-US" sz="2800" dirty="0">
              <a:latin typeface="Leelawadee" panose="020B0502040204020203" pitchFamily="34" charset="-34"/>
              <a:ea typeface="仿宋" panose="02010609060101010101" pitchFamily="49" charset="-122"/>
              <a:cs typeface="Leelawadee" panose="020B0502040204020203" pitchFamily="34" charset="-34"/>
            </a:endParaRPr>
          </a:p>
        </p:txBody>
      </p:sp>
      <p:sp>
        <p:nvSpPr>
          <p:cNvPr id="5" name="文本框 4"/>
          <p:cNvSpPr txBox="1"/>
          <p:nvPr/>
        </p:nvSpPr>
        <p:spPr>
          <a:xfrm>
            <a:off x="3877984" y="2356630"/>
            <a:ext cx="8314016" cy="415498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400" b="1" dirty="0">
                <a:solidFill>
                  <a:srgbClr val="0000FF"/>
                </a:solidFill>
                <a:latin typeface="ADLaM Display" panose="02010000000000000000" pitchFamily="2" charset="0"/>
                <a:ea typeface="楷体" panose="02010609060101010101" pitchFamily="49" charset="-122"/>
                <a:cs typeface="ADLaM Display" panose="02010000000000000000" pitchFamily="2" charset="0"/>
              </a:rPr>
              <a:t>读后续写评分标准</a:t>
            </a:r>
            <a:endParaRPr lang="en-US" altLang="zh-CN" sz="2400" b="1" dirty="0">
              <a:solidFill>
                <a:srgbClr val="0000FF"/>
              </a:solidFill>
              <a:latin typeface="ADLaM Display" panose="02010000000000000000" pitchFamily="2" charset="0"/>
              <a:ea typeface="ADLaM Display" panose="02010000000000000000" pitchFamily="2" charset="0"/>
              <a:cs typeface="ADLaM Display" panose="02010000000000000000" pitchFamily="2" charset="0"/>
            </a:endParaRPr>
          </a:p>
          <a:p>
            <a:pPr marL="285750" indent="-285750">
              <a:buFont typeface="Wingdings" panose="05000000000000000000" pitchFamily="2" charset="2"/>
              <a:buChar char="p"/>
            </a:pPr>
            <a:r>
              <a:rPr lang="zh-CN" altLang="en-US" sz="2000" dirty="0">
                <a:latin typeface="Leelawadee" panose="020B0502040204020203" pitchFamily="34" charset="-34"/>
                <a:ea typeface="仿宋" panose="02010609060101010101" pitchFamily="49" charset="-122"/>
                <a:cs typeface="Leelawadee" panose="020B0502040204020203" pitchFamily="34" charset="-34"/>
              </a:rPr>
              <a:t>本题</a:t>
            </a:r>
            <a:r>
              <a:rPr lang="zh-CN" altLang="en-US" sz="2000" b="1" dirty="0">
                <a:latin typeface="Leelawadee" panose="020B0502040204020203" pitchFamily="34" charset="-34"/>
                <a:ea typeface="仿宋" panose="02010609060101010101" pitchFamily="49" charset="-122"/>
                <a:cs typeface="Leelawadee" panose="020B0502040204020203" pitchFamily="34" charset="-34"/>
              </a:rPr>
              <a:t>总分为</a:t>
            </a:r>
            <a:r>
              <a:rPr lang="en-US" altLang="zh-CN" sz="2000" b="1" dirty="0">
                <a:latin typeface="Leelawadee" panose="020B0502040204020203" pitchFamily="34" charset="-34"/>
                <a:ea typeface="仿宋" panose="02010609060101010101" pitchFamily="49" charset="-122"/>
                <a:cs typeface="Leelawadee" panose="020B0502040204020203" pitchFamily="34" charset="-34"/>
              </a:rPr>
              <a:t>25</a:t>
            </a:r>
            <a:r>
              <a:rPr lang="zh-CN" altLang="en-US" sz="2000" b="1" dirty="0">
                <a:latin typeface="Leelawadee" panose="020B0502040204020203" pitchFamily="34" charset="-34"/>
                <a:ea typeface="仿宋" panose="02010609060101010101" pitchFamily="49" charset="-122"/>
                <a:cs typeface="Leelawadee" panose="020B0502040204020203" pitchFamily="34" charset="-34"/>
              </a:rPr>
              <a:t>分</a:t>
            </a:r>
            <a:r>
              <a:rPr lang="zh-CN" altLang="en-US" sz="2000" dirty="0">
                <a:latin typeface="Leelawadee" panose="020B0502040204020203" pitchFamily="34" charset="-34"/>
                <a:ea typeface="仿宋" panose="02010609060101010101" pitchFamily="49" charset="-122"/>
                <a:cs typeface="Leelawadee" panose="020B0502040204020203" pitchFamily="34" charset="-34"/>
              </a:rPr>
              <a:t>，按</a:t>
            </a:r>
            <a:r>
              <a:rPr lang="zh-CN" altLang="en-US" sz="2000" b="1" dirty="0">
                <a:solidFill>
                  <a:srgbClr val="FF0000"/>
                </a:solidFill>
                <a:latin typeface="Leelawadee" panose="020B0502040204020203" pitchFamily="34" charset="-34"/>
                <a:ea typeface="仿宋" panose="02010609060101010101" pitchFamily="49" charset="-122"/>
                <a:cs typeface="Leelawadee" panose="020B0502040204020203" pitchFamily="34" charset="-34"/>
              </a:rPr>
              <a:t>五个档次</a:t>
            </a:r>
            <a:r>
              <a:rPr lang="zh-CN" altLang="en-US" sz="2000" dirty="0">
                <a:latin typeface="Leelawadee" panose="020B0502040204020203" pitchFamily="34" charset="-34"/>
                <a:ea typeface="仿宋" panose="02010609060101010101" pitchFamily="49" charset="-122"/>
                <a:cs typeface="Leelawadee" panose="020B0502040204020203" pitchFamily="34" charset="-34"/>
              </a:rPr>
              <a:t>进行评分。</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pPr marL="285750" indent="-285750">
              <a:buFont typeface="Wingdings" panose="05000000000000000000" pitchFamily="2" charset="2"/>
              <a:buChar char="p"/>
            </a:pPr>
            <a:r>
              <a:rPr lang="zh-CN" altLang="en-US" sz="2000" dirty="0">
                <a:latin typeface="Leelawadee" panose="020B0502040204020203" pitchFamily="34" charset="-34"/>
                <a:ea typeface="仿宋" panose="02010609060101010101" pitchFamily="49" charset="-122"/>
                <a:cs typeface="Leelawadee" panose="020B0502040204020203" pitchFamily="34" charset="-34"/>
              </a:rPr>
              <a:t>评分时，应从</a:t>
            </a:r>
            <a:r>
              <a:rPr lang="zh-CN" altLang="en-US" sz="2000" b="1"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内容</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r>
              <a:rPr lang="zh-CN" altLang="en-US" sz="2000" b="1"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词汇</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r>
              <a:rPr lang="zh-CN" altLang="en-US" sz="2000" b="1"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语法</a:t>
            </a:r>
            <a:r>
              <a:rPr lang="zh-CN" altLang="en-US" sz="2000" dirty="0">
                <a:latin typeface="Leelawadee" panose="020B0502040204020203" pitchFamily="34" charset="-34"/>
                <a:ea typeface="仿宋" panose="02010609060101010101" pitchFamily="49" charset="-122"/>
                <a:cs typeface="Leelawadee" panose="020B0502040204020203" pitchFamily="34" charset="-34"/>
              </a:rPr>
              <a:t>和</a:t>
            </a:r>
            <a:r>
              <a:rPr lang="zh-CN" altLang="en-US" sz="2000" b="1" dirty="0">
                <a:solidFill>
                  <a:srgbClr val="FF0000"/>
                </a:solidFill>
                <a:highlight>
                  <a:srgbClr val="FFCCCC"/>
                </a:highlight>
                <a:latin typeface="Leelawadee" panose="020B0502040204020203" pitchFamily="34" charset="-34"/>
                <a:ea typeface="仿宋" panose="02010609060101010101" pitchFamily="49" charset="-122"/>
                <a:cs typeface="Leelawadee" panose="020B0502040204020203" pitchFamily="34" charset="-34"/>
              </a:rPr>
              <a:t>语篇结构</a:t>
            </a:r>
            <a:r>
              <a:rPr lang="zh-CN" altLang="en-US" sz="2000" dirty="0">
                <a:latin typeface="Leelawadee" panose="020B0502040204020203" pitchFamily="34" charset="-34"/>
                <a:ea typeface="仿宋" panose="02010609060101010101" pitchFamily="49" charset="-122"/>
                <a:cs typeface="Leelawadee" panose="020B0502040204020203" pitchFamily="34" charset="-34"/>
              </a:rPr>
              <a:t>三个方面考虑，具体为：</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(1)</a:t>
            </a:r>
            <a:r>
              <a:rPr lang="zh-CN" altLang="en-US" sz="2000" dirty="0">
                <a:latin typeface="Leelawadee" panose="020B0502040204020203" pitchFamily="34" charset="-34"/>
                <a:ea typeface="仿宋" panose="02010609060101010101" pitchFamily="49" charset="-122"/>
                <a:cs typeface="Leelawadee" panose="020B0502040204020203" pitchFamily="34" charset="-34"/>
              </a:rPr>
              <a:t>续写内容的质量、</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完整性</a:t>
            </a:r>
            <a:r>
              <a:rPr lang="zh-CN" altLang="en-US" sz="2000" dirty="0">
                <a:latin typeface="Leelawadee" panose="020B0502040204020203" pitchFamily="34" charset="-34"/>
                <a:ea typeface="仿宋" panose="02010609060101010101" pitchFamily="49" charset="-122"/>
                <a:cs typeface="Leelawadee" panose="020B0502040204020203" pitchFamily="34" charset="-34"/>
              </a:rPr>
              <a:t>以及与</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原文情境的融洽度</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(2)</a:t>
            </a:r>
            <a:r>
              <a:rPr lang="zh-CN" altLang="en-US" sz="2000" dirty="0">
                <a:latin typeface="Leelawadee" panose="020B0502040204020203" pitchFamily="34" charset="-34"/>
                <a:ea typeface="仿宋" panose="02010609060101010101" pitchFamily="49" charset="-122"/>
                <a:cs typeface="Leelawadee" panose="020B0502040204020203" pitchFamily="34" charset="-34"/>
              </a:rPr>
              <a:t>所使用</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词汇和语法结构的准确性</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恰当性</a:t>
            </a:r>
            <a:r>
              <a:rPr lang="zh-CN" altLang="en-US" sz="2000" dirty="0">
                <a:latin typeface="Leelawadee" panose="020B0502040204020203" pitchFamily="34" charset="-34"/>
                <a:ea typeface="仿宋" panose="02010609060101010101" pitchFamily="49" charset="-122"/>
                <a:cs typeface="Leelawadee" panose="020B0502040204020203" pitchFamily="34" charset="-34"/>
              </a:rPr>
              <a:t>和</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多样性</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(3)</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上下文的衔接</a:t>
            </a:r>
            <a:r>
              <a:rPr lang="zh-CN" altLang="en-US" sz="2000" dirty="0">
                <a:latin typeface="Leelawadee" panose="020B0502040204020203" pitchFamily="34" charset="-34"/>
                <a:ea typeface="仿宋" panose="02010609060101010101" pitchFamily="49" charset="-122"/>
                <a:cs typeface="Leelawadee" panose="020B0502040204020203" pitchFamily="34" charset="-34"/>
              </a:rPr>
              <a:t>和</a:t>
            </a:r>
            <a:r>
              <a:rPr lang="zh-CN" altLang="en-US" sz="2000" b="1" u="sng" dirty="0">
                <a:solidFill>
                  <a:srgbClr val="C00000"/>
                </a:solidFill>
                <a:latin typeface="Leelawadee" panose="020B0502040204020203" pitchFamily="34" charset="-34"/>
                <a:ea typeface="仿宋" panose="02010609060101010101" pitchFamily="49" charset="-122"/>
                <a:cs typeface="Leelawadee" panose="020B0502040204020203" pitchFamily="34" charset="-34"/>
              </a:rPr>
              <a:t>全文的连贯性</a:t>
            </a:r>
            <a:r>
              <a:rPr lang="zh-CN" altLang="en-US" sz="2000" dirty="0">
                <a:latin typeface="Leelawadee" panose="020B0502040204020203" pitchFamily="34" charset="-34"/>
                <a:ea typeface="仿宋" panose="02010609060101010101" pitchFamily="49" charset="-122"/>
                <a:cs typeface="Leelawadee" panose="020B0502040204020203" pitchFamily="34" charset="-34"/>
              </a:rPr>
              <a:t>。</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pPr marL="342900" indent="-342900">
              <a:buFont typeface="Wingdings" panose="05000000000000000000" pitchFamily="2" charset="2"/>
              <a:buChar char="p"/>
            </a:pPr>
            <a:r>
              <a:rPr lang="zh-CN" altLang="en-US" sz="2000" dirty="0">
                <a:latin typeface="Leelawadee" panose="020B0502040204020203" pitchFamily="34" charset="-34"/>
                <a:ea typeface="仿宋" panose="02010609060101010101" pitchFamily="49" charset="-122"/>
                <a:cs typeface="Leelawadee" panose="020B0502040204020203" pitchFamily="34" charset="-34"/>
              </a:rPr>
              <a:t>评分时，应先根据作答的整体情况确定其所属的档次，然后以该档次的要求来综合衡量，确定或调整档次，最后给分。</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pPr marL="342900" indent="-342900">
              <a:buFont typeface="Wingdings" panose="05000000000000000000" pitchFamily="2" charset="2"/>
              <a:buChar char="p"/>
            </a:pPr>
            <a:r>
              <a:rPr lang="zh-CN" altLang="en-US" sz="2000" dirty="0">
                <a:latin typeface="Leelawadee" panose="020B0502040204020203" pitchFamily="34" charset="-34"/>
                <a:ea typeface="仿宋" panose="02010609060101010101" pitchFamily="49" charset="-122"/>
                <a:cs typeface="Leelawadee" panose="020B0502040204020203" pitchFamily="34" charset="-34"/>
              </a:rPr>
              <a:t>评分时还应注意：</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(1)</a:t>
            </a:r>
            <a:r>
              <a:rPr lang="zh-CN" altLang="en-US" sz="2000" dirty="0">
                <a:latin typeface="Leelawadee" panose="020B0502040204020203" pitchFamily="34" charset="-34"/>
                <a:ea typeface="仿宋" panose="02010609060101010101" pitchFamily="49" charset="-122"/>
                <a:cs typeface="Leelawadee" panose="020B0502040204020203" pitchFamily="34" charset="-34"/>
              </a:rPr>
              <a:t>词数</a:t>
            </a:r>
            <a:r>
              <a:rPr lang="zh-CN" altLang="en-US" sz="2000" b="1" u="sng" dirty="0">
                <a:latin typeface="Leelawadee" panose="020B0502040204020203" pitchFamily="34" charset="-34"/>
                <a:ea typeface="仿宋" panose="02010609060101010101" pitchFamily="49" charset="-122"/>
                <a:cs typeface="Leelawadee" panose="020B0502040204020203" pitchFamily="34" charset="-34"/>
              </a:rPr>
              <a:t>少于</a:t>
            </a:r>
            <a:r>
              <a:rPr lang="en-US" altLang="zh-CN" sz="2000" b="1" u="sng" dirty="0">
                <a:latin typeface="Leelawadee" panose="020B0502040204020203" pitchFamily="34" charset="-34"/>
                <a:ea typeface="仿宋" panose="02010609060101010101" pitchFamily="49" charset="-122"/>
                <a:cs typeface="Leelawadee" panose="020B0502040204020203" pitchFamily="34" charset="-34"/>
              </a:rPr>
              <a:t>120</a:t>
            </a:r>
            <a:r>
              <a:rPr lang="zh-CN" altLang="en-US" sz="2000" b="1" u="sng" dirty="0">
                <a:latin typeface="Leelawadee" panose="020B0502040204020203" pitchFamily="34" charset="-34"/>
                <a:ea typeface="仿宋" panose="02010609060101010101" pitchFamily="49" charset="-122"/>
                <a:cs typeface="Leelawadee" panose="020B0502040204020203" pitchFamily="34" charset="-34"/>
              </a:rPr>
              <a:t>的</a:t>
            </a:r>
            <a:r>
              <a:rPr lang="zh-CN" altLang="en-US" sz="2000" dirty="0">
                <a:latin typeface="Leelawadee" panose="020B0502040204020203" pitchFamily="34" charset="-34"/>
                <a:ea typeface="仿宋" panose="02010609060101010101" pitchFamily="49" charset="-122"/>
                <a:cs typeface="Leelawadee" panose="020B0502040204020203" pitchFamily="34" charset="-34"/>
              </a:rPr>
              <a:t>，酌情扣分。</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(2)</a:t>
            </a:r>
            <a:r>
              <a:rPr lang="zh-CN" altLang="en-US" sz="2000" dirty="0">
                <a:latin typeface="Leelawadee" panose="020B0502040204020203" pitchFamily="34" charset="-34"/>
                <a:ea typeface="仿宋" panose="02010609060101010101" pitchFamily="49" charset="-122"/>
                <a:cs typeface="Leelawadee" panose="020B0502040204020203" pitchFamily="34" charset="-34"/>
              </a:rPr>
              <a:t>书写较差以致影响交际的，酌情扣分</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a:p>
            <a:r>
              <a:rPr lang="en-US" altLang="zh-CN" sz="2000" dirty="0">
                <a:latin typeface="Leelawadee" panose="020B0502040204020203" pitchFamily="34" charset="-34"/>
                <a:ea typeface="仿宋" panose="02010609060101010101" pitchFamily="49" charset="-122"/>
                <a:cs typeface="Leelawadee" panose="020B0502040204020203" pitchFamily="34" charset="-34"/>
              </a:rPr>
              <a:t>      (3)</a:t>
            </a:r>
            <a:r>
              <a:rPr lang="zh-CN" altLang="en-US" sz="2000" dirty="0">
                <a:latin typeface="Leelawadee" panose="020B0502040204020203" pitchFamily="34" charset="-34"/>
                <a:ea typeface="仿宋" panose="02010609060101010101" pitchFamily="49" charset="-122"/>
                <a:cs typeface="Leelawadee" panose="020B0502040204020203" pitchFamily="34" charset="-34"/>
              </a:rPr>
              <a:t>单词拼写和标点符号是写作规范的重要方面，评分时应视其对交际的影响程度予以考虑，英、美拼写及词汇用法均可接受。</a:t>
            </a:r>
            <a:endParaRPr lang="zh-CN" altLang="en-US" sz="2000" dirty="0">
              <a:latin typeface="Leelawadee" panose="020B0502040204020203" pitchFamily="34" charset="-34"/>
              <a:ea typeface="仿宋" panose="02010609060101010101" pitchFamily="49" charset="-122"/>
              <a:cs typeface="Leelawadee" panose="020B0502040204020203" pitchFamily="34" charset="-34"/>
            </a:endParaRPr>
          </a:p>
        </p:txBody>
      </p:sp>
      <p:sp>
        <p:nvSpPr>
          <p:cNvPr id="9" name="文本框 8"/>
          <p:cNvSpPr txBox="1"/>
          <p:nvPr/>
        </p:nvSpPr>
        <p:spPr>
          <a:xfrm>
            <a:off x="0" y="0"/>
            <a:ext cx="3877985" cy="584775"/>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3200" dirty="0">
                <a:latin typeface="Leelawadee" panose="020B0502040204020203" pitchFamily="34" charset="-34"/>
                <a:ea typeface="黑体" panose="02010609060101010101" charset="-122"/>
                <a:cs typeface="Leelawadee" panose="020B0502040204020203" pitchFamily="34" charset="-34"/>
              </a:rPr>
              <a:t>考查要求及评分标准</a:t>
            </a:r>
            <a:endParaRPr lang="zh-CN" altLang="en-US" sz="3200" dirty="0">
              <a:latin typeface="Leelawadee" panose="020B0502040204020203" pitchFamily="34" charset="-34"/>
              <a:ea typeface="黑体" panose="02010609060101010101" charset="-122"/>
              <a:cs typeface="Leelawadee" panose="020B0502040204020203" pitchFamily="34" charset="-34"/>
            </a:endParaRPr>
          </a:p>
        </p:txBody>
      </p:sp>
      <p:sp>
        <p:nvSpPr>
          <p:cNvPr id="4" name="文本框 3"/>
          <p:cNvSpPr txBox="1"/>
          <p:nvPr/>
        </p:nvSpPr>
        <p:spPr>
          <a:xfrm>
            <a:off x="3877984" y="4941954"/>
            <a:ext cx="8314016" cy="1569660"/>
          </a:xfrm>
          <a:prstGeom prst="rect">
            <a:avLst/>
          </a:prstGeom>
          <a:solidFill>
            <a:srgbClr val="0000CC"/>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a:solidFill>
                  <a:schemeClr val="accent4">
                    <a:lumMod val="20000"/>
                    <a:lumOff val="80000"/>
                  </a:schemeClr>
                </a:solidFill>
                <a:latin typeface="楷体" panose="02010609060101010101" pitchFamily="49" charset="-122"/>
                <a:ea typeface="楷体" panose="02010609060101010101" pitchFamily="49" charset="-122"/>
                <a:cs typeface="Leelawadee" panose="020B0502040204020203" pitchFamily="34" charset="-34"/>
              </a:rPr>
              <a:t>续写高分必杀技：</a:t>
            </a:r>
            <a:endParaRPr lang="en-US" altLang="zh-CN" sz="2400" b="1" dirty="0">
              <a:solidFill>
                <a:schemeClr val="accent4">
                  <a:lumMod val="20000"/>
                  <a:lumOff val="80000"/>
                </a:schemeClr>
              </a:solidFill>
              <a:latin typeface="楷体" panose="02010609060101010101" pitchFamily="49" charset="-122"/>
              <a:ea typeface="楷体" panose="02010609060101010101" pitchFamily="49" charset="-122"/>
              <a:cs typeface="Leelawadee" panose="020B0502040204020203" pitchFamily="34" charset="-34"/>
            </a:endParaRPr>
          </a:p>
          <a:p>
            <a:pPr marL="457200" indent="-457200">
              <a:buAutoNum type="arabicPeriod"/>
            </a:pPr>
            <a:r>
              <a:rPr lang="zh-CN" altLang="en-US"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人物互动推动情节合理发展； </a:t>
            </a:r>
            <a:endParaRPr lang="en-US" altLang="zh-CN"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endParaRPr>
          </a:p>
          <a:p>
            <a:pPr marL="457200" indent="-457200">
              <a:buAutoNum type="arabicPeriod"/>
            </a:pPr>
            <a:r>
              <a:rPr lang="zh-CN" altLang="en-US"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内容丰富   </a:t>
            </a:r>
            <a:r>
              <a:rPr lang="en-US" altLang="zh-CN"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a:t>
            </a:r>
            <a:r>
              <a:rPr lang="zh-CN" altLang="en-US"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心理、动作、环境</a:t>
            </a:r>
            <a:r>
              <a:rPr lang="en-US" altLang="zh-CN"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a:t>
            </a:r>
            <a:endParaRPr lang="en-US" altLang="zh-CN"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endParaRPr>
          </a:p>
          <a:p>
            <a:pPr marL="457200" indent="-457200">
              <a:buAutoNum type="arabicPeriod"/>
            </a:pPr>
            <a:r>
              <a:rPr lang="zh-CN" altLang="en-US"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rPr>
              <a:t>语言多样</a:t>
            </a:r>
            <a:endParaRPr lang="en-US" altLang="zh-CN" sz="2400" b="1" dirty="0">
              <a:solidFill>
                <a:schemeClr val="accent5">
                  <a:lumMod val="20000"/>
                  <a:lumOff val="80000"/>
                </a:schemeClr>
              </a:solidFill>
              <a:latin typeface="Leelawadee" panose="020B0502040204020203" pitchFamily="34" charset="-34"/>
              <a:ea typeface="仿宋" panose="02010609060101010101" pitchFamily="49"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0" y="1"/>
          <a:ext cx="12192000" cy="6965852"/>
        </p:xfrm>
        <a:graphic>
          <a:graphicData uri="http://schemas.openxmlformats.org/drawingml/2006/table">
            <a:tbl>
              <a:tblPr firstRow="1" bandRow="1">
                <a:tableStyleId>{5C22544A-7EE6-4342-B048-85BDC9FD1C3A}</a:tableStyleId>
              </a:tblPr>
              <a:tblGrid>
                <a:gridCol w="2383971"/>
                <a:gridCol w="1295400"/>
                <a:gridCol w="5758543"/>
                <a:gridCol w="2754086"/>
              </a:tblGrid>
              <a:tr h="470580">
                <a:tc gridSpan="4">
                  <a:txBody>
                    <a:bodyPr/>
                    <a:lstStyle/>
                    <a:p>
                      <a:pPr algn="ctr"/>
                      <a:r>
                        <a:rPr lang="zh-CN" altLang="en-US" sz="2000" dirty="0">
                          <a:latin typeface="Leelawadee" panose="020B0502040204020203" pitchFamily="34" charset="-34"/>
                          <a:ea typeface="楷体" panose="02010609060101010101" pitchFamily="49" charset="-122"/>
                          <a:cs typeface="Leelawadee" panose="020B0502040204020203" pitchFamily="34" charset="-34"/>
                        </a:rPr>
                        <a:t>近</a:t>
                      </a:r>
                      <a:r>
                        <a:rPr lang="en-US" altLang="zh-CN" sz="2000" dirty="0">
                          <a:latin typeface="Leelawadee" panose="020B0502040204020203" pitchFamily="34" charset="-34"/>
                          <a:ea typeface="楷体" panose="02010609060101010101" pitchFamily="49" charset="-122"/>
                          <a:cs typeface="Leelawadee" panose="020B0502040204020203" pitchFamily="34" charset="-34"/>
                        </a:rPr>
                        <a:t>5</a:t>
                      </a:r>
                      <a:r>
                        <a:rPr lang="zh-CN" altLang="en-US" sz="2000" dirty="0">
                          <a:latin typeface="Leelawadee" panose="020B0502040204020203" pitchFamily="34" charset="-34"/>
                          <a:ea typeface="楷体" panose="02010609060101010101" pitchFamily="49" charset="-122"/>
                          <a:cs typeface="Leelawadee" panose="020B0502040204020203" pitchFamily="34" charset="-34"/>
                        </a:rPr>
                        <a:t>年</a:t>
                      </a:r>
                      <a:r>
                        <a:rPr lang="en-US" altLang="zh-CN" sz="2000" dirty="0">
                          <a:latin typeface="Leelawadee" panose="020B0502040204020203" pitchFamily="34" charset="-34"/>
                          <a:ea typeface="楷体" panose="02010609060101010101" pitchFamily="49" charset="-122"/>
                          <a:cs typeface="Leelawadee" panose="020B0502040204020203" pitchFamily="34" charset="-34"/>
                        </a:rPr>
                        <a:t>(2022-2026</a:t>
                      </a:r>
                      <a:r>
                        <a:rPr lang="zh-CN" altLang="en-US" sz="2000" dirty="0">
                          <a:latin typeface="Leelawadee" panose="020B0502040204020203" pitchFamily="34" charset="-34"/>
                          <a:ea typeface="楷体" panose="02010609060101010101" pitchFamily="49" charset="-122"/>
                          <a:cs typeface="Leelawadee" panose="020B0502040204020203" pitchFamily="34" charset="-34"/>
                        </a:rPr>
                        <a:t>年</a:t>
                      </a:r>
                      <a:r>
                        <a:rPr lang="en-US" altLang="zh-CN" sz="2000" dirty="0">
                          <a:latin typeface="Leelawadee" panose="020B0502040204020203" pitchFamily="34" charset="-34"/>
                          <a:ea typeface="楷体" panose="02010609060101010101" pitchFamily="49" charset="-122"/>
                          <a:cs typeface="Leelawadee" panose="020B0502040204020203" pitchFamily="34" charset="-34"/>
                        </a:rPr>
                        <a:t>)</a:t>
                      </a:r>
                      <a:r>
                        <a:rPr lang="zh-CN" altLang="en-US" sz="2000" dirty="0">
                          <a:latin typeface="Leelawadee" panose="020B0502040204020203" pitchFamily="34" charset="-34"/>
                          <a:ea typeface="楷体" panose="02010609060101010101" pitchFamily="49" charset="-122"/>
                          <a:cs typeface="Leelawadee" panose="020B0502040204020203" pitchFamily="34" charset="-34"/>
                        </a:rPr>
                        <a:t>全国新高考卷</a:t>
                      </a:r>
                      <a:r>
                        <a:rPr lang="en-US" altLang="zh-CN" sz="2000" dirty="0">
                          <a:latin typeface="Leelawadee" panose="020B0502040204020203" pitchFamily="34" charset="-34"/>
                          <a:ea typeface="楷体" panose="02010609060101010101" pitchFamily="49" charset="-122"/>
                          <a:cs typeface="Leelawadee" panose="020B0502040204020203" pitchFamily="34" charset="-34"/>
                        </a:rPr>
                        <a:t>(I </a:t>
                      </a:r>
                      <a:r>
                        <a:rPr lang="zh-CN" altLang="en-US" sz="2000" dirty="0">
                          <a:latin typeface="Leelawadee" panose="020B0502040204020203" pitchFamily="34" charset="-34"/>
                          <a:ea typeface="楷体" panose="02010609060101010101" pitchFamily="49" charset="-122"/>
                          <a:cs typeface="Leelawadee" panose="020B0502040204020203" pitchFamily="34" charset="-34"/>
                        </a:rPr>
                        <a:t>卷</a:t>
                      </a:r>
                      <a:r>
                        <a:rPr lang="en-US" altLang="zh-CN" sz="2000" dirty="0">
                          <a:latin typeface="Leelawadee" panose="020B0502040204020203" pitchFamily="34" charset="-34"/>
                          <a:ea typeface="楷体" panose="02010609060101010101" pitchFamily="49" charset="-122"/>
                          <a:cs typeface="Leelawadee" panose="020B0502040204020203" pitchFamily="34" charset="-34"/>
                        </a:rPr>
                        <a:t>) </a:t>
                      </a:r>
                      <a:r>
                        <a:rPr lang="zh-CN" altLang="en-US" sz="2000" dirty="0">
                          <a:latin typeface="Leelawadee" panose="020B0502040204020203" pitchFamily="34" charset="-34"/>
                          <a:ea typeface="楷体" panose="02010609060101010101" pitchFamily="49" charset="-122"/>
                          <a:cs typeface="Leelawadee" panose="020B0502040204020203" pitchFamily="34" charset="-34"/>
                        </a:rPr>
                        <a:t>及浙江卷读后续写考察内容</a:t>
                      </a:r>
                      <a:endParaRPr lang="zh-CN" altLang="en-US" sz="2000" dirty="0">
                        <a:latin typeface="Leelawadee" panose="020B0502040204020203" pitchFamily="34" charset="-34"/>
                        <a:ea typeface="楷体" panose="02010609060101010101" pitchFamily="49" charset="-122"/>
                        <a:cs typeface="Leelawadee" panose="020B0502040204020203" pitchFamily="34" charset="-34"/>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a:tc>
                <a:tc hMerge="1">
                  <a:tcPr>
                    <a:lnL w="12700" cap="flat" cmpd="sng" algn="ctr">
                      <a:solidFill>
                        <a:schemeClr val="tx1"/>
                      </a:solidFill>
                      <a:prstDash val="solid"/>
                      <a:round/>
                      <a:headEnd type="none" w="med" len="med"/>
                      <a:tailEnd type="none" w="med" len="med"/>
                    </a:lnL>
                  </a:tcPr>
                </a:tc>
                <a:tc hMerge="1">
                  <a:tcPr/>
                </a:tc>
              </a:tr>
              <a:tr h="470580">
                <a:tc>
                  <a:txBody>
                    <a:bodyPr/>
                    <a:lstStyle/>
                    <a:p>
                      <a:pPr algn="ctr"/>
                      <a:r>
                        <a:rPr lang="zh-CN" altLang="en-US" sz="2000" b="1" dirty="0">
                          <a:latin typeface="方正姚体" panose="02010601030101010101" pitchFamily="2" charset="-122"/>
                          <a:ea typeface="方正姚体" panose="02010601030101010101" pitchFamily="2" charset="-122"/>
                        </a:rPr>
                        <a:t>年份</a:t>
                      </a:r>
                      <a:endParaRPr lang="zh-CN" altLang="en-US" sz="2000" b="1" dirty="0">
                        <a:latin typeface="方正姚体" panose="02010601030101010101" pitchFamily="2" charset="-122"/>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方正姚体" panose="02010601030101010101" pitchFamily="2" charset="-122"/>
                          <a:ea typeface="方正姚体" panose="02010601030101010101" pitchFamily="2" charset="-122"/>
                        </a:rPr>
                        <a:t>主题语境</a:t>
                      </a:r>
                      <a:endParaRPr lang="zh-CN" altLang="en-US" sz="2000" b="1" dirty="0">
                        <a:latin typeface="方正姚体" panose="02010601030101010101" pitchFamily="2" charset="-122"/>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方正姚体" panose="02010601030101010101" pitchFamily="2" charset="-122"/>
                          <a:ea typeface="方正姚体" panose="02010601030101010101" pitchFamily="2" charset="-122"/>
                        </a:rPr>
                        <a:t>主要内容</a:t>
                      </a:r>
                      <a:endParaRPr lang="zh-CN" altLang="en-US" sz="2000" b="1" dirty="0">
                        <a:latin typeface="方正姚体" panose="02010601030101010101" pitchFamily="2" charset="-122"/>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方正姚体" panose="02010601030101010101" pitchFamily="2" charset="-122"/>
                          <a:ea typeface="方正姚体" panose="02010601030101010101" pitchFamily="2" charset="-122"/>
                        </a:rPr>
                        <a:t>核心聚焦</a:t>
                      </a:r>
                      <a:endParaRPr lang="zh-CN" altLang="en-US" sz="2000" b="1" dirty="0">
                        <a:latin typeface="方正姚体" panose="02010601030101010101" pitchFamily="2" charset="-122"/>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9470">
                <a:tc>
                  <a:txBody>
                    <a:bodyPr/>
                    <a:lstStyle/>
                    <a:p>
                      <a:pPr algn="ctr"/>
                      <a:r>
                        <a:rPr lang="en-US" altLang="zh-CN" sz="1600" b="1" dirty="0">
                          <a:latin typeface="Candara" panose="020E0502030303020204" pitchFamily="34" charset="0"/>
                          <a:ea typeface="方正姚体" panose="02010601030101010101" pitchFamily="2" charset="-122"/>
                        </a:rPr>
                        <a:t>2022</a:t>
                      </a:r>
                      <a:r>
                        <a:rPr lang="zh-CN" altLang="en-US" sz="1600" b="1" dirty="0">
                          <a:latin typeface="Candara" panose="020E0502030303020204" pitchFamily="34" charset="0"/>
                          <a:ea typeface="方正姚体" panose="02010601030101010101" pitchFamily="2" charset="-122"/>
                        </a:rPr>
                        <a:t>年全国新高考 </a:t>
                      </a:r>
                      <a:r>
                        <a:rPr lang="en-US" altLang="zh-CN" sz="1600" b="1" dirty="0">
                          <a:latin typeface="Candara" panose="020E0502030303020204" pitchFamily="34" charset="0"/>
                          <a:ea typeface="方正姚体" panose="02010601030101010101" pitchFamily="2" charset="-122"/>
                        </a:rPr>
                        <a:t>(I </a:t>
                      </a:r>
                      <a:r>
                        <a:rPr lang="zh-CN" altLang="en-US" sz="1600" b="1" dirty="0">
                          <a:latin typeface="Candara" panose="020E0502030303020204" pitchFamily="34" charset="0"/>
                          <a:ea typeface="方正姚体" panose="02010601030101010101" pitchFamily="2" charset="-122"/>
                        </a:rPr>
                        <a:t>卷</a:t>
                      </a:r>
                      <a:r>
                        <a:rPr lang="en-US" altLang="zh-CN" sz="1600" b="1" dirty="0">
                          <a:latin typeface="Candara" panose="020E0502030303020204" pitchFamily="34" charset="0"/>
                          <a:ea typeface="方正姚体" panose="02010601030101010101" pitchFamily="2" charset="-122"/>
                        </a:rPr>
                        <a:t>)</a:t>
                      </a:r>
                      <a:endParaRPr lang="zh-CN" altLang="en-US" sz="1600"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人与自我</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患有脑疾的少年 </a:t>
                      </a:r>
                      <a:r>
                        <a:rPr lang="en-US" altLang="zh-CN" dirty="0">
                          <a:latin typeface="Leelawadee" panose="020B0502040204020203" pitchFamily="34" charset="-34"/>
                          <a:ea typeface="仿宋" panose="02010609060101010101" pitchFamily="49" charset="-122"/>
                          <a:cs typeface="Leelawadee" panose="020B0502040204020203" pitchFamily="34" charset="-34"/>
                        </a:rPr>
                        <a:t>David </a:t>
                      </a:r>
                      <a:r>
                        <a:rPr lang="zh-CN" altLang="en-US" dirty="0">
                          <a:latin typeface="Leelawadee" panose="020B0502040204020203" pitchFamily="34" charset="-34"/>
                          <a:ea typeface="仿宋" panose="02010609060101010101" pitchFamily="49" charset="-122"/>
                          <a:cs typeface="Leelawadee" panose="020B0502040204020203" pitchFamily="34" charset="-34"/>
                        </a:rPr>
                        <a:t>战胜自我参加赛跑的故事。</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励志成长、自强不息、直面挫折</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9470">
                <a:tc>
                  <a:txBody>
                    <a:bodyPr/>
                    <a:lstStyle/>
                    <a:p>
                      <a:pPr algn="ctr"/>
                      <a:r>
                        <a:rPr lang="en-US" altLang="zh-CN" b="1" dirty="0">
                          <a:latin typeface="Candara" panose="020E0502030303020204" pitchFamily="34" charset="0"/>
                          <a:ea typeface="方正姚体" panose="02010601030101010101" pitchFamily="2" charset="-122"/>
                        </a:rPr>
                        <a:t>2023</a:t>
                      </a:r>
                      <a:r>
                        <a:rPr lang="zh-CN" altLang="en-US" b="1" dirty="0">
                          <a:latin typeface="Candara" panose="020E0502030303020204" pitchFamily="34" charset="0"/>
                          <a:ea typeface="方正姚体" panose="02010601030101010101" pitchFamily="2" charset="-122"/>
                        </a:rPr>
                        <a:t>年全国新高考 </a:t>
                      </a:r>
                      <a:r>
                        <a:rPr lang="en-US" altLang="zh-CN" b="1" dirty="0">
                          <a:latin typeface="Candara" panose="020E0502030303020204" pitchFamily="34" charset="0"/>
                          <a:ea typeface="方正姚体" panose="02010601030101010101" pitchFamily="2" charset="-122"/>
                        </a:rPr>
                        <a:t>(I </a:t>
                      </a:r>
                      <a:r>
                        <a:rPr lang="zh-CN" altLang="en-US" b="1" dirty="0">
                          <a:latin typeface="Candara" panose="020E0502030303020204" pitchFamily="34" charset="0"/>
                          <a:ea typeface="方正姚体" panose="02010601030101010101" pitchFamily="2" charset="-122"/>
                        </a:rPr>
                        <a:t>卷</a:t>
                      </a:r>
                      <a:r>
                        <a:rPr lang="en-US" altLang="zh-CN" b="1" dirty="0">
                          <a:latin typeface="Candara" panose="020E0502030303020204" pitchFamily="34" charset="0"/>
                          <a:ea typeface="方正姚体" panose="02010601030101010101" pitchFamily="2" charset="-122"/>
                        </a:rPr>
                        <a:t>&amp; II </a:t>
                      </a:r>
                      <a:r>
                        <a:rPr lang="zh-CN" altLang="en-US" b="1" dirty="0">
                          <a:latin typeface="Candara" panose="020E0502030303020204" pitchFamily="34" charset="0"/>
                          <a:ea typeface="方正姚体" panose="02010601030101010101" pitchFamily="2" charset="-122"/>
                        </a:rPr>
                        <a:t>卷</a:t>
                      </a:r>
                      <a:r>
                        <a:rPr lang="en-US" altLang="zh-CN" b="1" dirty="0">
                          <a:latin typeface="Candara" panose="020E0502030303020204" pitchFamily="34" charset="0"/>
                          <a:ea typeface="方正姚体" panose="02010601030101010101" pitchFamily="2" charset="-122"/>
                        </a:rPr>
                        <a:t>)</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人与自我</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“我” 害怕写作，在老师的引导与鼓励下尝试参赛，认真创作并最终获得奖项。</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突破自卑、勇于尝试、师长助力成长</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86265">
                <a:tc>
                  <a:txBody>
                    <a:bodyPr/>
                    <a:lstStyle/>
                    <a:p>
                      <a:pPr algn="ctr"/>
                      <a:r>
                        <a:rPr lang="en-US" altLang="zh-CN" b="1" dirty="0">
                          <a:latin typeface="Candara" panose="020E0502030303020204" pitchFamily="34" charset="0"/>
                          <a:ea typeface="方正姚体" panose="02010601030101010101" pitchFamily="2" charset="-122"/>
                        </a:rPr>
                        <a:t>2024</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1</a:t>
                      </a:r>
                      <a:r>
                        <a:rPr lang="zh-CN" altLang="en-US" b="1" dirty="0">
                          <a:latin typeface="Candara" panose="020E0502030303020204" pitchFamily="34" charset="0"/>
                          <a:ea typeface="方正姚体" panose="02010601030101010101" pitchFamily="2" charset="-122"/>
                        </a:rPr>
                        <a:t>月浙江</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人与自我</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女孩 </a:t>
                      </a:r>
                      <a:r>
                        <a:rPr lang="en-US" altLang="zh-CN" dirty="0">
                          <a:latin typeface="Leelawadee" panose="020B0502040204020203" pitchFamily="34" charset="-34"/>
                          <a:ea typeface="仿宋" panose="02010609060101010101" pitchFamily="49" charset="-122"/>
                          <a:cs typeface="Leelawadee" panose="020B0502040204020203" pitchFamily="34" charset="-34"/>
                        </a:rPr>
                        <a:t>Eva </a:t>
                      </a:r>
                      <a:r>
                        <a:rPr lang="zh-CN" altLang="en-US" dirty="0">
                          <a:latin typeface="Leelawadee" panose="020B0502040204020203" pitchFamily="34" charset="-34"/>
                          <a:ea typeface="仿宋" panose="02010609060101010101" pitchFamily="49" charset="-122"/>
                          <a:cs typeface="Leelawadee" panose="020B0502040204020203" pitchFamily="34" charset="-34"/>
                        </a:rPr>
                        <a:t>畏惧长跑，借助</a:t>
                      </a:r>
                      <a:r>
                        <a:rPr lang="en-US" altLang="zh-CN" dirty="0">
                          <a:latin typeface="Leelawadee" panose="020B0502040204020203" pitchFamily="34" charset="-34"/>
                          <a:ea typeface="仿宋" panose="02010609060101010101" pitchFamily="49" charset="-122"/>
                          <a:cs typeface="Leelawadee" panose="020B0502040204020203" pitchFamily="34" charset="-34"/>
                        </a:rPr>
                        <a:t>mind trick </a:t>
                      </a:r>
                      <a:r>
                        <a:rPr lang="zh-CN" altLang="en-US" dirty="0">
                          <a:latin typeface="Leelawadee" panose="020B0502040204020203" pitchFamily="34" charset="-34"/>
                          <a:ea typeface="仿宋" panose="02010609060101010101" pitchFamily="49" charset="-122"/>
                          <a:cs typeface="Leelawadee" panose="020B0502040204020203" pitchFamily="34" charset="-34"/>
                        </a:rPr>
                        <a:t>调整心态、寻找方法，坚持完成挑战，并将方法运用到日常学习生活</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直面困境、自我突破、方法与坚持</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9470">
                <a:tc>
                  <a:txBody>
                    <a:bodyPr/>
                    <a:lstStyle/>
                    <a:p>
                      <a:pPr algn="ctr"/>
                      <a:r>
                        <a:rPr lang="en-US" altLang="zh-CN" b="1" dirty="0">
                          <a:latin typeface="Candara" panose="020E0502030303020204" pitchFamily="34" charset="0"/>
                          <a:ea typeface="方正姚体" panose="02010601030101010101" pitchFamily="2" charset="-122"/>
                        </a:rPr>
                        <a:t>2024</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6</a:t>
                      </a:r>
                      <a:r>
                        <a:rPr lang="zh-CN" altLang="en-US" b="1" dirty="0">
                          <a:latin typeface="Candara" panose="020E0502030303020204" pitchFamily="34" charset="0"/>
                          <a:ea typeface="方正姚体" panose="02010601030101010101" pitchFamily="2" charset="-122"/>
                        </a:rPr>
                        <a:t>月全国新高考 </a:t>
                      </a:r>
                      <a:r>
                        <a:rPr lang="en-US" altLang="zh-CN" b="1" dirty="0">
                          <a:latin typeface="Candara" panose="020E0502030303020204" pitchFamily="34" charset="0"/>
                          <a:ea typeface="方正姚体" panose="02010601030101010101" pitchFamily="2" charset="-122"/>
                        </a:rPr>
                        <a:t>(I </a:t>
                      </a:r>
                      <a:r>
                        <a:rPr lang="zh-CN" altLang="en-US" b="1" dirty="0">
                          <a:latin typeface="Candara" panose="020E0502030303020204" pitchFamily="34" charset="0"/>
                          <a:ea typeface="方正姚体" panose="02010601030101010101" pitchFamily="2" charset="-122"/>
                        </a:rPr>
                        <a:t>卷</a:t>
                      </a:r>
                      <a:r>
                        <a:rPr lang="en-US" altLang="zh-CN" b="1" dirty="0">
                          <a:latin typeface="Candara" panose="020E0502030303020204" pitchFamily="34" charset="0"/>
                          <a:ea typeface="方正姚体" panose="02010601030101010101" pitchFamily="2" charset="-122"/>
                        </a:rPr>
                        <a:t>)</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人与社会</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乘车现金不足，受陌生司机相助，后续诚信返还车费</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诚实守信、感恩善意、人间温情</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9470">
                <a:tc>
                  <a:txBody>
                    <a:bodyPr/>
                    <a:lstStyle/>
                    <a:p>
                      <a:pPr algn="ctr"/>
                      <a:r>
                        <a:rPr lang="en-US" altLang="zh-CN" b="1" dirty="0">
                          <a:latin typeface="Candara" panose="020E0502030303020204" pitchFamily="34" charset="0"/>
                          <a:ea typeface="方正姚体" panose="02010601030101010101" pitchFamily="2" charset="-122"/>
                        </a:rPr>
                        <a:t>2025</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1 </a:t>
                      </a:r>
                      <a:r>
                        <a:rPr lang="zh-CN" altLang="en-US" b="1" dirty="0">
                          <a:latin typeface="Candara" panose="020E0502030303020204" pitchFamily="34" charset="0"/>
                          <a:ea typeface="方正姚体" panose="02010601030101010101" pitchFamily="2" charset="-122"/>
                        </a:rPr>
                        <a:t>月 浙江</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人与社会</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a:latin typeface="Leelawadee" panose="020B0502040204020203" pitchFamily="34" charset="-34"/>
                          <a:ea typeface="仿宋" panose="02010609060101010101" pitchFamily="49" charset="-122"/>
                          <a:cs typeface="Leelawadee" panose="020B0502040204020203" pitchFamily="34" charset="-34"/>
                        </a:rPr>
                        <a:t>Kevin </a:t>
                      </a:r>
                      <a:r>
                        <a:rPr lang="zh-CN" altLang="en-US" dirty="0">
                          <a:latin typeface="Leelawadee" panose="020B0502040204020203" pitchFamily="34" charset="-34"/>
                          <a:ea typeface="仿宋" panose="02010609060101010101" pitchFamily="49" charset="-122"/>
                          <a:cs typeface="Leelawadee" panose="020B0502040204020203" pitchFamily="34" charset="-34"/>
                        </a:rPr>
                        <a:t>误将邻居当作入室者，发现真相后反思</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生活误会、换位思考、真诚待人</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9470">
                <a:tc>
                  <a:txBody>
                    <a:bodyPr/>
                    <a:lstStyle/>
                    <a:p>
                      <a:pPr algn="ctr"/>
                      <a:r>
                        <a:rPr lang="en-US" altLang="zh-CN" b="1" dirty="0">
                          <a:latin typeface="Candara" panose="020E0502030303020204" pitchFamily="34" charset="0"/>
                          <a:ea typeface="方正姚体" panose="02010601030101010101" pitchFamily="2" charset="-122"/>
                        </a:rPr>
                        <a:t>2025</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6</a:t>
                      </a:r>
                      <a:r>
                        <a:rPr lang="zh-CN" altLang="en-US" b="1" dirty="0">
                          <a:latin typeface="Candara" panose="020E0502030303020204" pitchFamily="34" charset="0"/>
                          <a:ea typeface="方正姚体" panose="02010601030101010101" pitchFamily="2" charset="-122"/>
                        </a:rPr>
                        <a:t>月全国新高考 </a:t>
                      </a:r>
                      <a:r>
                        <a:rPr lang="en-US" altLang="zh-CN" b="1" dirty="0">
                          <a:latin typeface="Candara" panose="020E0502030303020204" pitchFamily="34" charset="0"/>
                          <a:ea typeface="方正姚体" panose="02010601030101010101" pitchFamily="2" charset="-122"/>
                        </a:rPr>
                        <a:t>(I </a:t>
                      </a:r>
                      <a:r>
                        <a:rPr lang="zh-CN" altLang="en-US" b="1" dirty="0">
                          <a:latin typeface="Candara" panose="020E0502030303020204" pitchFamily="34" charset="0"/>
                          <a:ea typeface="方正姚体" panose="02010601030101010101" pitchFamily="2" charset="-122"/>
                        </a:rPr>
                        <a:t>卷</a:t>
                      </a:r>
                      <a:r>
                        <a:rPr lang="en-US" altLang="zh-CN" b="1" dirty="0">
                          <a:latin typeface="Candara" panose="020E0502030303020204" pitchFamily="34" charset="0"/>
                          <a:ea typeface="方正姚体" panose="02010601030101010101" pitchFamily="2" charset="-122"/>
                        </a:rPr>
                        <a:t>)</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人与社会</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家庭聚会中，兄弟因宠物狗产生嫌隙，最终和解</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亲情相处、化解矛盾、包容体谅</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6962">
                <a:tc>
                  <a:txBody>
                    <a:bodyPr/>
                    <a:lstStyle/>
                    <a:p>
                      <a:pPr algn="ctr"/>
                      <a:r>
                        <a:rPr lang="en-US" altLang="zh-CN" b="1" dirty="0">
                          <a:latin typeface="Candara" panose="020E0502030303020204" pitchFamily="34" charset="0"/>
                          <a:ea typeface="方正姚体" panose="02010601030101010101" pitchFamily="2" charset="-122"/>
                        </a:rPr>
                        <a:t>2026</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1 </a:t>
                      </a:r>
                      <a:r>
                        <a:rPr lang="zh-CN" altLang="en-US" b="1" dirty="0">
                          <a:latin typeface="Candara" panose="020E0502030303020204" pitchFamily="34" charset="0"/>
                          <a:ea typeface="方正姚体" panose="02010601030101010101" pitchFamily="2" charset="-122"/>
                        </a:rPr>
                        <a:t>月 浙江</a:t>
                      </a:r>
                      <a:endParaRPr lang="zh-CN" altLang="en-US" b="1" dirty="0">
                        <a:latin typeface="Candara" panose="020E0502030303020204" pitchFamily="34" charset="0"/>
                        <a:ea typeface="方正姚体" panose="02010601030101010101" pitchFamily="2" charset="-122"/>
                      </a:endParaRPr>
                    </a:p>
                    <a:p>
                      <a:pPr algn="ct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人与社会</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a:latin typeface="Leelawadee" panose="020B0502040204020203" pitchFamily="34" charset="-34"/>
                          <a:ea typeface="仿宋" panose="02010609060101010101" pitchFamily="49" charset="-122"/>
                          <a:cs typeface="Leelawadee" panose="020B0502040204020203" pitchFamily="34" charset="-34"/>
                        </a:rPr>
                        <a:t>家养奶牛跑到公路引发小混乱，众人合力安抚、牵回奶牛，邻里之间互帮互助化解问题</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突发状况应对、邻里互助、敬畏生灵</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86265">
                <a:tc>
                  <a:txBody>
                    <a:bodyPr/>
                    <a:lstStyle/>
                    <a:p>
                      <a:pPr algn="ctr"/>
                      <a:r>
                        <a:rPr lang="en-US" altLang="zh-CN" b="1" dirty="0">
                          <a:latin typeface="Candara" panose="020E0502030303020204" pitchFamily="34" charset="0"/>
                          <a:ea typeface="方正姚体" panose="02010601030101010101" pitchFamily="2" charset="-122"/>
                        </a:rPr>
                        <a:t>2026</a:t>
                      </a:r>
                      <a:r>
                        <a:rPr lang="zh-CN" altLang="en-US" b="1" dirty="0">
                          <a:latin typeface="Candara" panose="020E0502030303020204" pitchFamily="34" charset="0"/>
                          <a:ea typeface="方正姚体" panose="02010601030101010101" pitchFamily="2" charset="-122"/>
                        </a:rPr>
                        <a:t>年</a:t>
                      </a:r>
                      <a:r>
                        <a:rPr lang="en-US" altLang="zh-CN" b="1" dirty="0">
                          <a:latin typeface="Candara" panose="020E0502030303020204" pitchFamily="34" charset="0"/>
                          <a:ea typeface="方正姚体" panose="02010601030101010101" pitchFamily="2" charset="-122"/>
                        </a:rPr>
                        <a:t>6</a:t>
                      </a:r>
                      <a:r>
                        <a:rPr lang="zh-CN" altLang="en-US" b="1" dirty="0">
                          <a:latin typeface="Candara" panose="020E0502030303020204" pitchFamily="34" charset="0"/>
                          <a:ea typeface="方正姚体" panose="02010601030101010101" pitchFamily="2" charset="-122"/>
                        </a:rPr>
                        <a:t>月全国新高考 </a:t>
                      </a:r>
                      <a:r>
                        <a:rPr lang="en-US" altLang="zh-CN" b="1" dirty="0">
                          <a:latin typeface="Candara" panose="020E0502030303020204" pitchFamily="34" charset="0"/>
                          <a:ea typeface="方正姚体" panose="02010601030101010101" pitchFamily="2" charset="-122"/>
                        </a:rPr>
                        <a:t>(I </a:t>
                      </a:r>
                      <a:r>
                        <a:rPr lang="zh-CN" altLang="en-US" b="1" dirty="0">
                          <a:latin typeface="Candara" panose="020E0502030303020204" pitchFamily="34" charset="0"/>
                          <a:ea typeface="方正姚体" panose="02010601030101010101" pitchFamily="2" charset="-122"/>
                        </a:rPr>
                        <a:t>卷</a:t>
                      </a:r>
                      <a:r>
                        <a:rPr lang="en-US" altLang="zh-CN" b="1" dirty="0">
                          <a:latin typeface="Candara" panose="020E0502030303020204" pitchFamily="34" charset="0"/>
                          <a:ea typeface="方正姚体" panose="02010601030101010101" pitchFamily="2" charset="-122"/>
                        </a:rPr>
                        <a:t>)</a:t>
                      </a:r>
                      <a:endParaRPr lang="zh-CN" altLang="en-US" b="1" dirty="0">
                        <a:latin typeface="Candara" panose="020E0502030303020204" pitchFamily="34" charset="0"/>
                        <a:ea typeface="方正姚体" panose="02010601030101010101"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仿宋" panose="02010609060101010101" pitchFamily="49" charset="-122"/>
                          <a:ea typeface="仿宋" panose="02010609060101010101" pitchFamily="49" charset="-122"/>
                        </a:rPr>
                        <a:t>人与社会</a:t>
                      </a:r>
                      <a:endParaRPr lang="zh-CN" altLang="en-US" sz="2000" b="1" dirty="0">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a:latin typeface="Leelawadee" panose="020B0502040204020203" pitchFamily="34" charset="-34"/>
                          <a:ea typeface="仿宋" panose="02010609060101010101" pitchFamily="49" charset="-122"/>
                          <a:cs typeface="Leelawadee" panose="020B0502040204020203" pitchFamily="34" charset="-34"/>
                        </a:rPr>
                        <a:t>Emily </a:t>
                      </a:r>
                      <a:r>
                        <a:rPr lang="zh-CN" altLang="en-US" dirty="0">
                          <a:latin typeface="Leelawadee" panose="020B0502040204020203" pitchFamily="34" charset="-34"/>
                          <a:ea typeface="仿宋" panose="02010609060101010101" pitchFamily="49" charset="-122"/>
                          <a:cs typeface="Leelawadee" panose="020B0502040204020203" pitchFamily="34" charset="-34"/>
                        </a:rPr>
                        <a:t>在圣诞前只身从</a:t>
                      </a:r>
                      <a:r>
                        <a:rPr lang="en-US" altLang="zh-CN" dirty="0">
                          <a:latin typeface="Leelawadee" panose="020B0502040204020203" pitchFamily="34" charset="-34"/>
                          <a:ea typeface="仿宋" panose="02010609060101010101" pitchFamily="49" charset="-122"/>
                          <a:cs typeface="Leelawadee" panose="020B0502040204020203" pitchFamily="34" charset="-34"/>
                        </a:rPr>
                        <a:t>Michigan</a:t>
                      </a:r>
                      <a:r>
                        <a:rPr lang="zh-CN" altLang="en-US" dirty="0">
                          <a:latin typeface="Leelawadee" panose="020B0502040204020203" pitchFamily="34" charset="-34"/>
                          <a:ea typeface="仿宋" panose="02010609060101010101" pitchFamily="49" charset="-122"/>
                          <a:cs typeface="Leelawadee" panose="020B0502040204020203" pitchFamily="34" charset="-34"/>
                        </a:rPr>
                        <a:t>前往</a:t>
                      </a:r>
                      <a:r>
                        <a:rPr lang="en-US" altLang="zh-CN" dirty="0">
                          <a:latin typeface="Leelawadee" panose="020B0502040204020203" pitchFamily="34" charset="-34"/>
                          <a:ea typeface="仿宋" panose="02010609060101010101" pitchFamily="49" charset="-122"/>
                          <a:cs typeface="Leelawadee" panose="020B0502040204020203" pitchFamily="34" charset="-34"/>
                        </a:rPr>
                        <a:t>Toronto </a:t>
                      </a:r>
                      <a:r>
                        <a:rPr lang="zh-CN" altLang="en-US" dirty="0">
                          <a:latin typeface="Leelawadee" panose="020B0502040204020203" pitchFamily="34" charset="-34"/>
                          <a:ea typeface="仿宋" panose="02010609060101010101" pitchFamily="49" charset="-122"/>
                          <a:cs typeface="Leelawadee" panose="020B0502040204020203" pitchFamily="34" charset="-34"/>
                        </a:rPr>
                        <a:t>的男友家过圣诞，不幸遭遇大雪封路并遇险，庆幸遇到路人帮助。 </a:t>
                      </a:r>
                      <a:endParaRPr lang="zh-CN" altLang="en-US" dirty="0">
                        <a:latin typeface="Leelawadee" panose="020B0502040204020203" pitchFamily="34" charset="-34"/>
                        <a:ea typeface="仿宋" panose="02010609060101010101" pitchFamily="49" charset="-122"/>
                        <a:cs typeface="Leelawadee" panose="020B0502040204020203" pitchFamily="34" charset="-3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solidFill>
                            <a:srgbClr val="0000FF"/>
                          </a:solidFill>
                          <a:latin typeface="仿宋" panose="02010609060101010101" pitchFamily="49" charset="-122"/>
                          <a:ea typeface="仿宋" panose="02010609060101010101" pitchFamily="49" charset="-122"/>
                        </a:rPr>
                        <a:t>陌人生的无私帮助、感恩善意、敬畏自然</a:t>
                      </a:r>
                      <a:endParaRPr lang="zh-CN" altLang="en-US" sz="2000" b="1" dirty="0">
                        <a:solidFill>
                          <a:srgbClr val="0000FF"/>
                        </a:solidFill>
                        <a:latin typeface="仿宋" panose="02010609060101010101" pitchFamily="49" charset="-122"/>
                        <a:ea typeface="仿宋"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卷形: 水平 3"/>
          <p:cNvSpPr/>
          <p:nvPr/>
        </p:nvSpPr>
        <p:spPr>
          <a:xfrm>
            <a:off x="76200" y="2710542"/>
            <a:ext cx="12039600" cy="3559629"/>
          </a:xfrm>
          <a:prstGeom prst="horizontalScroll">
            <a:avLst>
              <a:gd name="adj" fmla="val 8227"/>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circle">
              <a:fillToRect l="100000" t="100000"/>
            </a:path>
            <a:tileRect r="-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accent6">
                    <a:lumMod val="50000"/>
                  </a:schemeClr>
                </a:solidFill>
                <a:latin typeface="方正姚体" panose="02010601030101010101" pitchFamily="2" charset="-122"/>
                <a:ea typeface="方正姚体" panose="02010601030101010101" pitchFamily="2" charset="-122"/>
                <a:cs typeface="Leelawadee" panose="020B0502040204020203" pitchFamily="34" charset="-34"/>
              </a:rPr>
              <a:t>启示：</a:t>
            </a:r>
            <a:endParaRPr lang="en-US" altLang="zh-CN" sz="2800" b="1" dirty="0">
              <a:solidFill>
                <a:schemeClr val="accent6">
                  <a:lumMod val="50000"/>
                </a:schemeClr>
              </a:solidFill>
              <a:latin typeface="方正姚体" panose="02010601030101010101" pitchFamily="2" charset="-122"/>
              <a:ea typeface="方正姚体" panose="02010601030101010101" pitchFamily="2" charset="-122"/>
              <a:cs typeface="Leelawadee" panose="020B0502040204020203" pitchFamily="34" charset="-34"/>
            </a:endParaRPr>
          </a:p>
          <a:p>
            <a:pPr marL="342900" indent="-342900">
              <a:buFont typeface="Wingdings" panose="05000000000000000000" pitchFamily="2" charset="2"/>
              <a:buChar char="p"/>
            </a:pPr>
            <a:r>
              <a:rPr lang="zh-CN" altLang="en-US" sz="2400" b="1" dirty="0">
                <a:solidFill>
                  <a:schemeClr val="accent6">
                    <a:lumMod val="50000"/>
                  </a:schemeClr>
                </a:solidFill>
                <a:latin typeface="Leelawadee" panose="020B0502040204020203" pitchFamily="34" charset="-34"/>
                <a:ea typeface="黑体" panose="02010609060101010101" charset="-122"/>
                <a:cs typeface="Leelawadee" panose="020B0502040204020203" pitchFamily="34" charset="-34"/>
              </a:rPr>
              <a:t>选题走向：</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故事场景贴近生活，选材接地气素材均源自校园、家庭、邻里、日常出行、户外活动等真实生活场景，没有复杂情节、宏大叙事，多为小人物、小事例。</a:t>
            </a:r>
            <a:endPar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endParaRPr>
          </a:p>
          <a:p>
            <a:pPr marL="342900" indent="-342900">
              <a:buFont typeface="Wingdings" panose="05000000000000000000" pitchFamily="2" charset="2"/>
              <a:buChar char="p"/>
            </a:pPr>
            <a:r>
              <a:rPr lang="zh-CN" altLang="en-US" sz="2400" b="1" dirty="0">
                <a:solidFill>
                  <a:schemeClr val="accent6">
                    <a:lumMod val="50000"/>
                  </a:schemeClr>
                </a:solidFill>
                <a:latin typeface="Leelawadee" panose="020B0502040204020203" pitchFamily="34" charset="-34"/>
                <a:ea typeface="黑体" panose="02010609060101010101" charset="-122"/>
                <a:cs typeface="Leelawadee" panose="020B0502040204020203" pitchFamily="34" charset="-34"/>
              </a:rPr>
              <a:t>主流结构</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：“矛盾产生</a:t>
            </a:r>
            <a:r>
              <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化解、困境出现</a:t>
            </a:r>
            <a:r>
              <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突破、误会发生</a:t>
            </a:r>
            <a:r>
              <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澄清” 为近五年续写三类主要结构模式。</a:t>
            </a:r>
            <a:endPar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endParaRPr>
          </a:p>
          <a:p>
            <a:pPr marL="342900" indent="-342900">
              <a:buFont typeface="Wingdings" panose="05000000000000000000" pitchFamily="2" charset="2"/>
              <a:buChar char="p"/>
            </a:pPr>
            <a:r>
              <a:rPr lang="zh-CN" altLang="en-US" sz="2400" b="1" dirty="0">
                <a:solidFill>
                  <a:schemeClr val="accent6">
                    <a:lumMod val="50000"/>
                  </a:schemeClr>
                </a:solidFill>
                <a:latin typeface="Leelawadee" panose="020B0502040204020203" pitchFamily="34" charset="-34"/>
                <a:ea typeface="黑体" panose="02010609060101010101" charset="-122"/>
                <a:cs typeface="Leelawadee" panose="020B0502040204020203" pitchFamily="34" charset="-34"/>
              </a:rPr>
              <a:t>立意正向</a:t>
            </a:r>
            <a:r>
              <a:rPr lang="zh-CN" altLang="en-US"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rPr>
              <a:t>： 突出德育导向核心主旨集中：坚持成长、诚信感恩、友善互助、包容理解、善待生命、换位思考，传递正能量，拒绝消极、偏激内容。</a:t>
            </a:r>
            <a:endParaRPr lang="en-US" altLang="zh-CN" sz="2400" b="1" dirty="0">
              <a:solidFill>
                <a:schemeClr val="accent6">
                  <a:lumMod val="50000"/>
                </a:schemeClr>
              </a:solidFill>
              <a:latin typeface="仿宋" panose="02010609060101010101" pitchFamily="49" charset="-122"/>
              <a:ea typeface="仿宋" panose="02010609060101010101" pitchFamily="49" charset="-122"/>
              <a:cs typeface="Leelawadee" panose="020B0502040204020203" pitchFamily="34" charset="-34"/>
            </a:endParaRPr>
          </a:p>
          <a:p>
            <a:pPr algn="ctr"/>
            <a:endParaRPr lang="zh-CN" altLang="en-US" dirty="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567" y="518851"/>
            <a:ext cx="11173289" cy="5620692"/>
            <a:chOff x="-40105" y="478481"/>
            <a:chExt cx="10979371" cy="5818468"/>
          </a:xfrm>
        </p:grpSpPr>
        <p:sp>
          <p:nvSpPr>
            <p:cNvPr id="3" name="文本框 2"/>
            <p:cNvSpPr txBox="1"/>
            <p:nvPr/>
          </p:nvSpPr>
          <p:spPr>
            <a:xfrm>
              <a:off x="-40105" y="478481"/>
              <a:ext cx="2651347" cy="54163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chemeClr val="accent1">
                      <a:lumMod val="50000"/>
                    </a:schemeClr>
                  </a:solidFill>
                  <a:latin typeface="华文行楷" panose="02010800040101010101" pitchFamily="2" charset="-122"/>
                  <a:ea typeface="华文行楷" panose="02010800040101010101" pitchFamily="2" charset="-122"/>
                </a:rPr>
                <a:t>读后续写</a:t>
              </a:r>
              <a:r>
                <a:rPr kumimoji="0" lang="zh-CN" altLang="en-US" sz="2800" b="1" i="0" u="none" strike="noStrike" kern="1200" cap="none" spc="0" normalizeH="0" baseline="0" noProof="0" dirty="0">
                  <a:ln>
                    <a:noFill/>
                  </a:ln>
                  <a:solidFill>
                    <a:schemeClr val="accent1">
                      <a:lumMod val="50000"/>
                    </a:schemeClr>
                  </a:solidFill>
                  <a:effectLst/>
                  <a:uLnTx/>
                  <a:uFillTx/>
                  <a:latin typeface="华文行楷" panose="02010800040101010101" pitchFamily="2" charset="-122"/>
                  <a:ea typeface="华文行楷" panose="02010800040101010101" pitchFamily="2" charset="-122"/>
                  <a:cs typeface="+mn-cs"/>
                </a:rPr>
                <a:t>三步走</a:t>
              </a:r>
              <a:endParaRPr kumimoji="0" lang="zh-CN" altLang="en-US" sz="2800" b="1" i="0" u="none" strike="noStrike" kern="1200" cap="none" spc="0" normalizeH="0" baseline="0" noProof="0" dirty="0">
                <a:ln>
                  <a:noFill/>
                </a:ln>
                <a:solidFill>
                  <a:schemeClr val="accent1">
                    <a:lumMod val="50000"/>
                  </a:schemeClr>
                </a:solidFill>
                <a:effectLst/>
                <a:uLnTx/>
                <a:uFillTx/>
                <a:latin typeface="华文行楷" panose="02010800040101010101" pitchFamily="2" charset="-122"/>
                <a:ea typeface="华文行楷" panose="02010800040101010101" pitchFamily="2" charset="-122"/>
                <a:cs typeface="+mn-cs"/>
              </a:endParaRPr>
            </a:p>
          </p:txBody>
        </p:sp>
        <p:sp>
          <p:nvSpPr>
            <p:cNvPr id="5" name="上弧形箭头 54"/>
            <p:cNvSpPr/>
            <p:nvPr/>
          </p:nvSpPr>
          <p:spPr>
            <a:xfrm flipH="1" flipV="1">
              <a:off x="4638797" y="5262087"/>
              <a:ext cx="4087657" cy="379026"/>
            </a:xfrm>
            <a:prstGeom prst="curvedDownArrow">
              <a:avLst>
                <a:gd name="adj1" fmla="val 7028"/>
                <a:gd name="adj2" fmla="val 44599"/>
                <a:gd name="adj3" fmla="val 22200"/>
              </a:avLst>
            </a:prstGeom>
            <a:solidFill>
              <a:sysClr val="windowText" lastClr="000000"/>
            </a:solidFill>
            <a:ln w="28575"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cxnSp>
          <p:nvCxnSpPr>
            <p:cNvPr id="6" name="直接箭头连接符 5"/>
            <p:cNvCxnSpPr/>
            <p:nvPr/>
          </p:nvCxnSpPr>
          <p:spPr>
            <a:xfrm>
              <a:off x="6495546" y="2960024"/>
              <a:ext cx="3790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7" name="直接箭头连接符 6"/>
            <p:cNvCxnSpPr/>
            <p:nvPr/>
          </p:nvCxnSpPr>
          <p:spPr>
            <a:xfrm>
              <a:off x="7973821" y="2960659"/>
              <a:ext cx="379095" cy="0"/>
            </a:xfrm>
            <a:prstGeom prst="straightConnector1">
              <a:avLst/>
            </a:prstGeom>
            <a:noFill/>
            <a:ln w="19050" cap="flat" cmpd="sng" algn="ctr">
              <a:solidFill>
                <a:sysClr val="windowText" lastClr="000000"/>
              </a:solidFill>
              <a:prstDash val="solid"/>
              <a:miter lim="800000"/>
              <a:tailEnd type="arrow" w="med" len="med"/>
            </a:ln>
            <a:effectLst/>
          </p:spPr>
        </p:cxnSp>
        <p:sp>
          <p:nvSpPr>
            <p:cNvPr id="8" name="圆角矩形 5"/>
            <p:cNvSpPr/>
            <p:nvPr/>
          </p:nvSpPr>
          <p:spPr>
            <a:xfrm>
              <a:off x="2406777" y="1446184"/>
              <a:ext cx="1133475" cy="596265"/>
            </a:xfrm>
            <a:prstGeom prst="roundRect">
              <a:avLst/>
            </a:prstGeom>
            <a:solidFill>
              <a:srgbClr val="FFC000"/>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读</a:t>
              </a:r>
              <a:endPar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9" name="圆角矩形 3"/>
            <p:cNvSpPr/>
            <p:nvPr/>
          </p:nvSpPr>
          <p:spPr>
            <a:xfrm>
              <a:off x="5388102" y="1445549"/>
              <a:ext cx="1133475" cy="596265"/>
            </a:xfrm>
            <a:prstGeom prst="roundRect">
              <a:avLst/>
            </a:prstGeom>
            <a:solidFill>
              <a:srgbClr val="70AD47"/>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思</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10" name="圆角矩形 4"/>
            <p:cNvSpPr/>
            <p:nvPr/>
          </p:nvSpPr>
          <p:spPr>
            <a:xfrm>
              <a:off x="8352916" y="1446819"/>
              <a:ext cx="1133475" cy="596265"/>
            </a:xfrm>
            <a:prstGeom prst="roundRect">
              <a:avLst/>
            </a:prstGeom>
            <a:solidFill>
              <a:srgbClr val="1877D8"/>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写</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11" name="圆角矩形 8"/>
            <p:cNvSpPr/>
            <p:nvPr/>
          </p:nvSpPr>
          <p:spPr>
            <a:xfrm>
              <a:off x="885946" y="2662209"/>
              <a:ext cx="1133475" cy="596265"/>
            </a:xfrm>
            <a:prstGeom prst="roundRect">
              <a:avLst/>
            </a:prstGeom>
            <a:solidFill>
              <a:srgbClr val="FFC000">
                <a:lumMod val="20000"/>
                <a:lumOff val="8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读前</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2" name="圆角矩形 9"/>
            <p:cNvSpPr/>
            <p:nvPr/>
          </p:nvSpPr>
          <p:spPr>
            <a:xfrm>
              <a:off x="2375021" y="2662209"/>
              <a:ext cx="1133475" cy="596265"/>
            </a:xfrm>
            <a:prstGeom prst="roundRect">
              <a:avLst/>
            </a:prstGeom>
            <a:solidFill>
              <a:srgbClr val="FFC000">
                <a:lumMod val="40000"/>
                <a:lumOff val="6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读中</a:t>
              </a:r>
              <a:endPar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3" name="圆角矩形 10"/>
            <p:cNvSpPr/>
            <p:nvPr/>
          </p:nvSpPr>
          <p:spPr>
            <a:xfrm>
              <a:off x="3859016" y="2662209"/>
              <a:ext cx="1133475" cy="596265"/>
            </a:xfrm>
            <a:prstGeom prst="roundRect">
              <a:avLst/>
            </a:prstGeom>
            <a:solidFill>
              <a:srgbClr val="FFC000">
                <a:lumMod val="60000"/>
                <a:lumOff val="4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读后</a:t>
              </a:r>
              <a:endPar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4" name="圆角矩形 11"/>
            <p:cNvSpPr/>
            <p:nvPr/>
          </p:nvSpPr>
          <p:spPr>
            <a:xfrm>
              <a:off x="6861931" y="2662209"/>
              <a:ext cx="1133475" cy="596265"/>
            </a:xfrm>
            <a:prstGeom prst="roundRect">
              <a:avLst/>
            </a:prstGeom>
            <a:solidFill>
              <a:srgbClr val="4472C4">
                <a:lumMod val="20000"/>
                <a:lumOff val="8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写前</a:t>
              </a:r>
              <a:endParaRPr kumimoji="0" lang="zh-CN"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5" name="圆角矩形 12"/>
            <p:cNvSpPr/>
            <p:nvPr/>
          </p:nvSpPr>
          <p:spPr>
            <a:xfrm>
              <a:off x="8322431" y="2662209"/>
              <a:ext cx="1133475" cy="596265"/>
            </a:xfrm>
            <a:prstGeom prst="roundRect">
              <a:avLst/>
            </a:prstGeom>
            <a:solidFill>
              <a:srgbClr val="4472C4">
                <a:lumMod val="40000"/>
                <a:lumOff val="6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写中</a:t>
              </a:r>
              <a:endParaRPr kumimoji="0" lang="zh-CN"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6" name="圆角矩形 13"/>
            <p:cNvSpPr/>
            <p:nvPr/>
          </p:nvSpPr>
          <p:spPr>
            <a:xfrm>
              <a:off x="9805791" y="2662209"/>
              <a:ext cx="1133475" cy="596265"/>
            </a:xfrm>
            <a:prstGeom prst="roundRect">
              <a:avLst/>
            </a:prstGeom>
            <a:solidFill>
              <a:srgbClr val="4472C4">
                <a:lumMod val="60000"/>
                <a:lumOff val="4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写后</a:t>
              </a:r>
              <a:endParaRPr kumimoji="0" lang="en-US" altLang="zh-CN" sz="2400" b="1"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grpSp>
          <p:nvGrpSpPr>
            <p:cNvPr id="17" name="组合 16"/>
            <p:cNvGrpSpPr/>
            <p:nvPr/>
          </p:nvGrpSpPr>
          <p:grpSpPr>
            <a:xfrm>
              <a:off x="4518781" y="2040544"/>
              <a:ext cx="2849880" cy="622300"/>
              <a:chOff x="2196" y="1837"/>
              <a:chExt cx="5424" cy="980"/>
            </a:xfrm>
          </p:grpSpPr>
          <p:grpSp>
            <p:nvGrpSpPr>
              <p:cNvPr id="72" name="组合 71"/>
              <p:cNvGrpSpPr/>
              <p:nvPr/>
            </p:nvGrpSpPr>
            <p:grpSpPr>
              <a:xfrm>
                <a:off x="2196" y="1837"/>
                <a:ext cx="5425" cy="980"/>
                <a:chOff x="2745" y="4958"/>
                <a:chExt cx="1880" cy="1454"/>
              </a:xfrm>
            </p:grpSpPr>
            <p:cxnSp>
              <p:nvCxnSpPr>
                <p:cNvPr id="74" name="直接连接符 73"/>
                <p:cNvCxnSpPr/>
                <p:nvPr/>
              </p:nvCxnSpPr>
              <p:spPr>
                <a:xfrm>
                  <a:off x="2745" y="5685"/>
                  <a:ext cx="1878" cy="0"/>
                </a:xfrm>
                <a:prstGeom prst="line">
                  <a:avLst/>
                </a:prstGeom>
                <a:noFill/>
                <a:ln w="19050" cap="flat" cmpd="sng" algn="ctr">
                  <a:solidFill>
                    <a:sysClr val="windowText" lastClr="000000"/>
                  </a:solidFill>
                  <a:prstDash val="solid"/>
                  <a:miter lim="800000"/>
                </a:ln>
                <a:effectLst/>
              </p:spPr>
            </p:cxnSp>
            <p:cxnSp>
              <p:nvCxnSpPr>
                <p:cNvPr id="75" name="直接连接符 74"/>
                <p:cNvCxnSpPr/>
                <p:nvPr/>
              </p:nvCxnSpPr>
              <p:spPr>
                <a:xfrm>
                  <a:off x="3684" y="4958"/>
                  <a:ext cx="0" cy="727"/>
                </a:xfrm>
                <a:prstGeom prst="line">
                  <a:avLst/>
                </a:prstGeom>
                <a:noFill/>
                <a:ln w="19050" cap="flat" cmpd="sng" algn="ctr">
                  <a:solidFill>
                    <a:sysClr val="windowText" lastClr="000000"/>
                  </a:solidFill>
                  <a:prstDash val="solid"/>
                  <a:miter lim="800000"/>
                </a:ln>
                <a:effectLst/>
              </p:spPr>
            </p:cxnSp>
            <p:cxnSp>
              <p:nvCxnSpPr>
                <p:cNvPr id="76" name="直接连接符 75"/>
                <p:cNvCxnSpPr/>
                <p:nvPr/>
              </p:nvCxnSpPr>
              <p:spPr>
                <a:xfrm>
                  <a:off x="2745" y="5685"/>
                  <a:ext cx="0" cy="727"/>
                </a:xfrm>
                <a:prstGeom prst="line">
                  <a:avLst/>
                </a:prstGeom>
                <a:noFill/>
                <a:ln w="19050" cap="flat" cmpd="sng" algn="ctr">
                  <a:solidFill>
                    <a:sysClr val="windowText" lastClr="000000"/>
                  </a:solidFill>
                  <a:prstDash val="solid"/>
                  <a:miter lim="800000"/>
                </a:ln>
                <a:effectLst/>
              </p:spPr>
            </p:cxnSp>
            <p:cxnSp>
              <p:nvCxnSpPr>
                <p:cNvPr id="77" name="直接连接符 76"/>
                <p:cNvCxnSpPr/>
                <p:nvPr/>
              </p:nvCxnSpPr>
              <p:spPr>
                <a:xfrm>
                  <a:off x="4625" y="5685"/>
                  <a:ext cx="0" cy="727"/>
                </a:xfrm>
                <a:prstGeom prst="line">
                  <a:avLst/>
                </a:prstGeom>
                <a:noFill/>
                <a:ln w="19050" cap="flat" cmpd="sng" algn="ctr">
                  <a:solidFill>
                    <a:sysClr val="windowText" lastClr="000000"/>
                  </a:solidFill>
                  <a:prstDash val="solid"/>
                  <a:miter lim="800000"/>
                </a:ln>
                <a:effectLst/>
              </p:spPr>
            </p:cxnSp>
          </p:grpSp>
          <p:cxnSp>
            <p:nvCxnSpPr>
              <p:cNvPr id="73" name="直接连接符 72"/>
              <p:cNvCxnSpPr/>
              <p:nvPr/>
            </p:nvCxnSpPr>
            <p:spPr>
              <a:xfrm>
                <a:off x="4905" y="2299"/>
                <a:ext cx="0" cy="490"/>
              </a:xfrm>
              <a:prstGeom prst="line">
                <a:avLst/>
              </a:prstGeom>
              <a:noFill/>
              <a:ln w="19050" cap="flat" cmpd="sng" algn="ctr">
                <a:solidFill>
                  <a:sysClr val="windowText" lastClr="000000"/>
                </a:solidFill>
                <a:prstDash val="solid"/>
                <a:miter lim="800000"/>
              </a:ln>
              <a:effectLst/>
            </p:spPr>
          </p:cxnSp>
        </p:grpSp>
        <p:sp>
          <p:nvSpPr>
            <p:cNvPr id="18" name="圆角矩形 39"/>
            <p:cNvSpPr/>
            <p:nvPr/>
          </p:nvSpPr>
          <p:spPr>
            <a:xfrm>
              <a:off x="1124071" y="3901729"/>
              <a:ext cx="657225" cy="1431925"/>
            </a:xfrm>
            <a:prstGeom prst="roundRect">
              <a:avLst/>
            </a:prstGeom>
            <a:solidFill>
              <a:srgbClr val="FFC000">
                <a:lumMod val="20000"/>
                <a:lumOff val="8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标记基要</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9" name="圆角矩形 40"/>
            <p:cNvSpPr/>
            <p:nvPr/>
          </p:nvSpPr>
          <p:spPr>
            <a:xfrm>
              <a:off x="2611241" y="3901729"/>
              <a:ext cx="657225" cy="1431925"/>
            </a:xfrm>
            <a:prstGeom prst="roundRect">
              <a:avLst/>
            </a:prstGeom>
            <a:solidFill>
              <a:srgbClr val="FFC000">
                <a:lumMod val="40000"/>
                <a:lumOff val="6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关注目标</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0" name="圆角矩形 41"/>
            <p:cNvSpPr/>
            <p:nvPr/>
          </p:nvSpPr>
          <p:spPr>
            <a:xfrm>
              <a:off x="4097141" y="3901729"/>
              <a:ext cx="657225" cy="1431925"/>
            </a:xfrm>
            <a:prstGeom prst="roundRect">
              <a:avLst/>
            </a:prstGeom>
            <a:solidFill>
              <a:srgbClr val="FFC000">
                <a:lumMod val="60000"/>
                <a:lumOff val="4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确定问题</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1" name="圆角矩形 42"/>
            <p:cNvSpPr/>
            <p:nvPr/>
          </p:nvSpPr>
          <p:spPr>
            <a:xfrm>
              <a:off x="8558651" y="3901729"/>
              <a:ext cx="657225" cy="1431925"/>
            </a:xfrm>
            <a:prstGeom prst="roundRect">
              <a:avLst/>
            </a:prstGeom>
            <a:solidFill>
              <a:srgbClr val="4472C4">
                <a:lumMod val="40000"/>
                <a:lumOff val="6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呈现方案</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2" name="圆角矩形 43"/>
            <p:cNvSpPr/>
            <p:nvPr/>
          </p:nvSpPr>
          <p:spPr>
            <a:xfrm>
              <a:off x="10043916" y="3901729"/>
              <a:ext cx="657225" cy="1431925"/>
            </a:xfrm>
            <a:prstGeom prst="roundRect">
              <a:avLst/>
            </a:prstGeom>
            <a:solidFill>
              <a:srgbClr val="4472C4">
                <a:lumMod val="60000"/>
                <a:lumOff val="4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完善结果</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3" name="圆角矩形 44"/>
            <p:cNvSpPr/>
            <p:nvPr/>
          </p:nvSpPr>
          <p:spPr>
            <a:xfrm>
              <a:off x="5591931" y="3901729"/>
              <a:ext cx="657225" cy="1431925"/>
            </a:xfrm>
            <a:prstGeom prst="roundRect">
              <a:avLst/>
            </a:prstGeom>
            <a:solidFill>
              <a:srgbClr val="70AD47">
                <a:lumMod val="60000"/>
                <a:lumOff val="4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构思方案</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4" name="圆角矩形 45"/>
            <p:cNvSpPr/>
            <p:nvPr/>
          </p:nvSpPr>
          <p:spPr>
            <a:xfrm>
              <a:off x="7100056" y="3901729"/>
              <a:ext cx="657225" cy="1431925"/>
            </a:xfrm>
            <a:prstGeom prst="roundRect">
              <a:avLst/>
            </a:prstGeom>
            <a:solidFill>
              <a:srgbClr val="4472C4">
                <a:lumMod val="20000"/>
                <a:lumOff val="80000"/>
              </a:srgbClr>
            </a:solidFill>
            <a:ln w="12700" cap="flat" cmpd="sng" algn="ctr">
              <a:solidFill>
                <a:sysClr val="windowText" lastClr="000000"/>
              </a:solidFill>
              <a:prstDash val="solid"/>
              <a:miter lim="800000"/>
            </a:ln>
            <a:effectLst/>
          </p:spPr>
          <p:txBody>
            <a:bodyPr vert="eaVert"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prstClr val="black"/>
                  </a:solidFill>
                  <a:latin typeface="楷体" panose="02010609060101010101" pitchFamily="49" charset="-122"/>
                  <a:ea typeface="楷体" panose="02010609060101010101" pitchFamily="49" charset="-122"/>
                  <a:cs typeface="楷体" panose="02010609060101010101" pitchFamily="49" charset="-122"/>
                </a:rPr>
                <a:t>原文回顾</a:t>
              </a:r>
              <a:endParaRPr kumimoji="0" lang="zh-CN" altLang="en-US"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cxnSp>
          <p:nvCxnSpPr>
            <p:cNvPr id="25" name="直接连接符 24"/>
            <p:cNvCxnSpPr/>
            <p:nvPr/>
          </p:nvCxnSpPr>
          <p:spPr>
            <a:xfrm>
              <a:off x="10371576" y="3258474"/>
              <a:ext cx="1270" cy="624840"/>
            </a:xfrm>
            <a:prstGeom prst="line">
              <a:avLst/>
            </a:prstGeom>
            <a:noFill/>
            <a:ln w="19050" cap="flat" cmpd="sng" algn="ctr">
              <a:solidFill>
                <a:sysClr val="windowText" lastClr="000000"/>
              </a:solidFill>
              <a:prstDash val="solid"/>
              <a:miter lim="800000"/>
            </a:ln>
            <a:effectLst/>
          </p:spPr>
        </p:cxnSp>
        <p:cxnSp>
          <p:nvCxnSpPr>
            <p:cNvPr id="26" name="直接箭头连接符 25"/>
            <p:cNvCxnSpPr/>
            <p:nvPr/>
          </p:nvCxnSpPr>
          <p:spPr>
            <a:xfrm>
              <a:off x="3602476" y="1745269"/>
              <a:ext cx="16617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27" name="直接箭头连接符 26"/>
            <p:cNvCxnSpPr/>
            <p:nvPr/>
          </p:nvCxnSpPr>
          <p:spPr>
            <a:xfrm>
              <a:off x="6585071" y="1745269"/>
              <a:ext cx="1661795" cy="0"/>
            </a:xfrm>
            <a:prstGeom prst="straightConnector1">
              <a:avLst/>
            </a:prstGeom>
            <a:noFill/>
            <a:ln w="19050" cap="flat" cmpd="sng" algn="ctr">
              <a:solidFill>
                <a:sysClr val="windowText" lastClr="000000"/>
              </a:solidFill>
              <a:prstDash val="solid"/>
              <a:miter lim="800000"/>
              <a:tailEnd type="arrow" w="med" len="med"/>
            </a:ln>
            <a:effectLst/>
          </p:spPr>
        </p:cxnSp>
        <p:sp>
          <p:nvSpPr>
            <p:cNvPr id="28" name="圆角矩形 1"/>
            <p:cNvSpPr/>
            <p:nvPr/>
          </p:nvSpPr>
          <p:spPr>
            <a:xfrm>
              <a:off x="5376031" y="2662209"/>
              <a:ext cx="1133475" cy="596265"/>
            </a:xfrm>
            <a:prstGeom prst="roundRect">
              <a:avLst/>
            </a:prstGeom>
            <a:solidFill>
              <a:srgbClr val="70AD47">
                <a:lumMod val="60000"/>
                <a:lumOff val="40000"/>
              </a:srgbClr>
            </a:solidFill>
            <a:ln w="12700" cap="flat" cmpd="sng" algn="ctr">
              <a:solidFill>
                <a:sysClr val="windowText" lastClr="000000"/>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构思</a:t>
              </a:r>
              <a:endParaRPr kumimoji="0" lang="zh-CN" altLang="zh-CN" sz="24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grpSp>
          <p:nvGrpSpPr>
            <p:cNvPr id="29" name="组合 28"/>
            <p:cNvGrpSpPr/>
            <p:nvPr/>
          </p:nvGrpSpPr>
          <p:grpSpPr>
            <a:xfrm>
              <a:off x="7465816" y="2043719"/>
              <a:ext cx="2849880" cy="622300"/>
              <a:chOff x="2196" y="1837"/>
              <a:chExt cx="5424" cy="980"/>
            </a:xfrm>
          </p:grpSpPr>
          <p:grpSp>
            <p:nvGrpSpPr>
              <p:cNvPr id="66" name="组合 65"/>
              <p:cNvGrpSpPr/>
              <p:nvPr/>
            </p:nvGrpSpPr>
            <p:grpSpPr>
              <a:xfrm>
                <a:off x="2196" y="1837"/>
                <a:ext cx="5425" cy="980"/>
                <a:chOff x="2745" y="4958"/>
                <a:chExt cx="1880" cy="1454"/>
              </a:xfrm>
            </p:grpSpPr>
            <p:cxnSp>
              <p:nvCxnSpPr>
                <p:cNvPr id="68" name="直接连接符 67"/>
                <p:cNvCxnSpPr/>
                <p:nvPr/>
              </p:nvCxnSpPr>
              <p:spPr>
                <a:xfrm>
                  <a:off x="2745" y="5685"/>
                  <a:ext cx="1878" cy="0"/>
                </a:xfrm>
                <a:prstGeom prst="line">
                  <a:avLst/>
                </a:prstGeom>
                <a:noFill/>
                <a:ln w="19050" cap="flat" cmpd="sng" algn="ctr">
                  <a:solidFill>
                    <a:sysClr val="windowText" lastClr="000000"/>
                  </a:solidFill>
                  <a:prstDash val="solid"/>
                  <a:miter lim="800000"/>
                </a:ln>
                <a:effectLst/>
              </p:spPr>
            </p:cxnSp>
            <p:cxnSp>
              <p:nvCxnSpPr>
                <p:cNvPr id="69" name="直接连接符 68"/>
                <p:cNvCxnSpPr/>
                <p:nvPr/>
              </p:nvCxnSpPr>
              <p:spPr>
                <a:xfrm>
                  <a:off x="3684" y="4958"/>
                  <a:ext cx="0" cy="727"/>
                </a:xfrm>
                <a:prstGeom prst="line">
                  <a:avLst/>
                </a:prstGeom>
                <a:noFill/>
                <a:ln w="19050" cap="flat" cmpd="sng" algn="ctr">
                  <a:solidFill>
                    <a:sysClr val="windowText" lastClr="000000"/>
                  </a:solidFill>
                  <a:prstDash val="solid"/>
                  <a:miter lim="800000"/>
                </a:ln>
                <a:effectLst/>
              </p:spPr>
            </p:cxnSp>
            <p:cxnSp>
              <p:nvCxnSpPr>
                <p:cNvPr id="70" name="直接连接符 69"/>
                <p:cNvCxnSpPr/>
                <p:nvPr/>
              </p:nvCxnSpPr>
              <p:spPr>
                <a:xfrm>
                  <a:off x="2745" y="5685"/>
                  <a:ext cx="0" cy="727"/>
                </a:xfrm>
                <a:prstGeom prst="line">
                  <a:avLst/>
                </a:prstGeom>
                <a:noFill/>
                <a:ln w="19050" cap="flat" cmpd="sng" algn="ctr">
                  <a:solidFill>
                    <a:sysClr val="windowText" lastClr="000000"/>
                  </a:solidFill>
                  <a:prstDash val="solid"/>
                  <a:miter lim="800000"/>
                </a:ln>
                <a:effectLst/>
              </p:spPr>
            </p:cxnSp>
            <p:cxnSp>
              <p:nvCxnSpPr>
                <p:cNvPr id="71" name="直接连接符 70"/>
                <p:cNvCxnSpPr/>
                <p:nvPr/>
              </p:nvCxnSpPr>
              <p:spPr>
                <a:xfrm>
                  <a:off x="4625" y="5685"/>
                  <a:ext cx="0" cy="727"/>
                </a:xfrm>
                <a:prstGeom prst="line">
                  <a:avLst/>
                </a:prstGeom>
                <a:noFill/>
                <a:ln w="19050" cap="flat" cmpd="sng" algn="ctr">
                  <a:solidFill>
                    <a:sysClr val="windowText" lastClr="000000"/>
                  </a:solidFill>
                  <a:prstDash val="solid"/>
                  <a:miter lim="800000"/>
                </a:ln>
                <a:effectLst/>
              </p:spPr>
            </p:cxnSp>
          </p:grpSp>
          <p:cxnSp>
            <p:nvCxnSpPr>
              <p:cNvPr id="67" name="直接连接符 66"/>
              <p:cNvCxnSpPr/>
              <p:nvPr/>
            </p:nvCxnSpPr>
            <p:spPr>
              <a:xfrm>
                <a:off x="4905" y="2299"/>
                <a:ext cx="0" cy="490"/>
              </a:xfrm>
              <a:prstGeom prst="line">
                <a:avLst/>
              </a:prstGeom>
              <a:noFill/>
              <a:ln w="19050" cap="flat" cmpd="sng" algn="ctr">
                <a:solidFill>
                  <a:sysClr val="windowText" lastClr="000000"/>
                </a:solidFill>
                <a:prstDash val="solid"/>
                <a:miter lim="800000"/>
              </a:ln>
              <a:effectLst/>
            </p:spPr>
          </p:cxnSp>
        </p:grpSp>
        <p:grpSp>
          <p:nvGrpSpPr>
            <p:cNvPr id="30" name="组合 29"/>
            <p:cNvGrpSpPr/>
            <p:nvPr/>
          </p:nvGrpSpPr>
          <p:grpSpPr>
            <a:xfrm>
              <a:off x="1515866" y="2040544"/>
              <a:ext cx="2849880" cy="622300"/>
              <a:chOff x="2196" y="1837"/>
              <a:chExt cx="5424" cy="980"/>
            </a:xfrm>
          </p:grpSpPr>
          <p:grpSp>
            <p:nvGrpSpPr>
              <p:cNvPr id="60" name="组合 59"/>
              <p:cNvGrpSpPr/>
              <p:nvPr/>
            </p:nvGrpSpPr>
            <p:grpSpPr>
              <a:xfrm>
                <a:off x="2196" y="1837"/>
                <a:ext cx="5425" cy="980"/>
                <a:chOff x="2745" y="4958"/>
                <a:chExt cx="1880" cy="1454"/>
              </a:xfrm>
            </p:grpSpPr>
            <p:cxnSp>
              <p:nvCxnSpPr>
                <p:cNvPr id="62" name="直接连接符 61"/>
                <p:cNvCxnSpPr/>
                <p:nvPr/>
              </p:nvCxnSpPr>
              <p:spPr>
                <a:xfrm>
                  <a:off x="2745" y="5685"/>
                  <a:ext cx="1878" cy="0"/>
                </a:xfrm>
                <a:prstGeom prst="line">
                  <a:avLst/>
                </a:prstGeom>
                <a:noFill/>
                <a:ln w="19050" cap="flat" cmpd="sng" algn="ctr">
                  <a:solidFill>
                    <a:sysClr val="windowText" lastClr="000000"/>
                  </a:solidFill>
                  <a:prstDash val="solid"/>
                  <a:miter lim="800000"/>
                </a:ln>
                <a:effectLst/>
              </p:spPr>
            </p:cxnSp>
            <p:cxnSp>
              <p:nvCxnSpPr>
                <p:cNvPr id="63" name="直接连接符 62"/>
                <p:cNvCxnSpPr/>
                <p:nvPr/>
              </p:nvCxnSpPr>
              <p:spPr>
                <a:xfrm>
                  <a:off x="3684" y="4958"/>
                  <a:ext cx="0" cy="727"/>
                </a:xfrm>
                <a:prstGeom prst="line">
                  <a:avLst/>
                </a:prstGeom>
                <a:noFill/>
                <a:ln w="19050" cap="flat" cmpd="sng" algn="ctr">
                  <a:solidFill>
                    <a:sysClr val="windowText" lastClr="000000"/>
                  </a:solidFill>
                  <a:prstDash val="solid"/>
                  <a:miter lim="800000"/>
                </a:ln>
                <a:effectLst/>
              </p:spPr>
            </p:cxnSp>
            <p:cxnSp>
              <p:nvCxnSpPr>
                <p:cNvPr id="64" name="直接连接符 63"/>
                <p:cNvCxnSpPr/>
                <p:nvPr/>
              </p:nvCxnSpPr>
              <p:spPr>
                <a:xfrm>
                  <a:off x="2745" y="5685"/>
                  <a:ext cx="0" cy="727"/>
                </a:xfrm>
                <a:prstGeom prst="line">
                  <a:avLst/>
                </a:prstGeom>
                <a:noFill/>
                <a:ln w="19050" cap="flat" cmpd="sng" algn="ctr">
                  <a:solidFill>
                    <a:sysClr val="windowText" lastClr="000000"/>
                  </a:solidFill>
                  <a:prstDash val="solid"/>
                  <a:miter lim="800000"/>
                </a:ln>
                <a:effectLst/>
              </p:spPr>
            </p:cxnSp>
            <p:cxnSp>
              <p:nvCxnSpPr>
                <p:cNvPr id="65" name="直接连接符 64"/>
                <p:cNvCxnSpPr/>
                <p:nvPr/>
              </p:nvCxnSpPr>
              <p:spPr>
                <a:xfrm>
                  <a:off x="4625" y="5685"/>
                  <a:ext cx="0" cy="727"/>
                </a:xfrm>
                <a:prstGeom prst="line">
                  <a:avLst/>
                </a:prstGeom>
                <a:noFill/>
                <a:ln w="19050" cap="flat" cmpd="sng" algn="ctr">
                  <a:solidFill>
                    <a:sysClr val="windowText" lastClr="000000"/>
                  </a:solidFill>
                  <a:prstDash val="solid"/>
                  <a:miter lim="800000"/>
                </a:ln>
                <a:effectLst/>
              </p:spPr>
            </p:cxnSp>
          </p:grpSp>
          <p:cxnSp>
            <p:nvCxnSpPr>
              <p:cNvPr id="61" name="直接连接符 60"/>
              <p:cNvCxnSpPr/>
              <p:nvPr/>
            </p:nvCxnSpPr>
            <p:spPr>
              <a:xfrm>
                <a:off x="4905" y="2299"/>
                <a:ext cx="0" cy="490"/>
              </a:xfrm>
              <a:prstGeom prst="line">
                <a:avLst/>
              </a:prstGeom>
              <a:noFill/>
              <a:ln w="19050" cap="flat" cmpd="sng" algn="ctr">
                <a:solidFill>
                  <a:sysClr val="windowText" lastClr="000000"/>
                </a:solidFill>
                <a:prstDash val="solid"/>
                <a:miter lim="800000"/>
              </a:ln>
              <a:effectLst/>
            </p:spPr>
          </p:cxnSp>
        </p:grpSp>
        <p:cxnSp>
          <p:nvCxnSpPr>
            <p:cNvPr id="31" name="直接连接符 30"/>
            <p:cNvCxnSpPr/>
            <p:nvPr/>
          </p:nvCxnSpPr>
          <p:spPr>
            <a:xfrm>
              <a:off x="8888851" y="3263035"/>
              <a:ext cx="1270" cy="624840"/>
            </a:xfrm>
            <a:prstGeom prst="line">
              <a:avLst/>
            </a:prstGeom>
            <a:noFill/>
            <a:ln w="19050" cap="flat" cmpd="sng" algn="ctr">
              <a:solidFill>
                <a:sysClr val="windowText" lastClr="000000"/>
              </a:solidFill>
              <a:prstDash val="solid"/>
              <a:miter lim="800000"/>
            </a:ln>
            <a:effectLst/>
          </p:spPr>
        </p:cxnSp>
        <p:cxnSp>
          <p:nvCxnSpPr>
            <p:cNvPr id="32" name="直接连接符 31"/>
            <p:cNvCxnSpPr/>
            <p:nvPr/>
          </p:nvCxnSpPr>
          <p:spPr>
            <a:xfrm>
              <a:off x="7415016" y="3263035"/>
              <a:ext cx="1270" cy="624840"/>
            </a:xfrm>
            <a:prstGeom prst="line">
              <a:avLst/>
            </a:prstGeom>
            <a:noFill/>
            <a:ln w="19050" cap="flat" cmpd="sng" algn="ctr">
              <a:solidFill>
                <a:sysClr val="windowText" lastClr="000000"/>
              </a:solidFill>
              <a:prstDash val="solid"/>
              <a:miter lim="800000"/>
            </a:ln>
            <a:effectLst/>
          </p:spPr>
        </p:cxnSp>
        <p:cxnSp>
          <p:nvCxnSpPr>
            <p:cNvPr id="33" name="直接连接符 32"/>
            <p:cNvCxnSpPr/>
            <p:nvPr/>
          </p:nvCxnSpPr>
          <p:spPr>
            <a:xfrm>
              <a:off x="5919591" y="3258474"/>
              <a:ext cx="1270" cy="624840"/>
            </a:xfrm>
            <a:prstGeom prst="line">
              <a:avLst/>
            </a:prstGeom>
            <a:noFill/>
            <a:ln w="19050" cap="flat" cmpd="sng" algn="ctr">
              <a:solidFill>
                <a:sysClr val="windowText" lastClr="000000"/>
              </a:solidFill>
              <a:prstDash val="solid"/>
              <a:miter lim="800000"/>
            </a:ln>
            <a:effectLst/>
          </p:spPr>
        </p:cxnSp>
        <p:cxnSp>
          <p:nvCxnSpPr>
            <p:cNvPr id="34" name="直接连接符 33"/>
            <p:cNvCxnSpPr/>
            <p:nvPr/>
          </p:nvCxnSpPr>
          <p:spPr>
            <a:xfrm>
              <a:off x="4424801" y="3258474"/>
              <a:ext cx="1270" cy="624840"/>
            </a:xfrm>
            <a:prstGeom prst="line">
              <a:avLst/>
            </a:prstGeom>
            <a:noFill/>
            <a:ln w="19050" cap="flat" cmpd="sng" algn="ctr">
              <a:solidFill>
                <a:sysClr val="windowText" lastClr="000000"/>
              </a:solidFill>
              <a:prstDash val="solid"/>
              <a:miter lim="800000"/>
            </a:ln>
            <a:effectLst/>
          </p:spPr>
        </p:cxnSp>
        <p:cxnSp>
          <p:nvCxnSpPr>
            <p:cNvPr id="35" name="直接连接符 34"/>
            <p:cNvCxnSpPr/>
            <p:nvPr/>
          </p:nvCxnSpPr>
          <p:spPr>
            <a:xfrm>
              <a:off x="2938266" y="3258474"/>
              <a:ext cx="1270" cy="624840"/>
            </a:xfrm>
            <a:prstGeom prst="line">
              <a:avLst/>
            </a:prstGeom>
            <a:noFill/>
            <a:ln w="19050" cap="flat" cmpd="sng" algn="ctr">
              <a:solidFill>
                <a:sysClr val="windowText" lastClr="000000"/>
              </a:solidFill>
              <a:prstDash val="solid"/>
              <a:miter lim="800000"/>
            </a:ln>
            <a:effectLst/>
          </p:spPr>
        </p:cxnSp>
        <p:cxnSp>
          <p:nvCxnSpPr>
            <p:cNvPr id="36" name="直接连接符 35"/>
            <p:cNvCxnSpPr/>
            <p:nvPr/>
          </p:nvCxnSpPr>
          <p:spPr>
            <a:xfrm>
              <a:off x="1452366" y="3258474"/>
              <a:ext cx="1270" cy="624840"/>
            </a:xfrm>
            <a:prstGeom prst="line">
              <a:avLst/>
            </a:prstGeom>
            <a:noFill/>
            <a:ln w="19050" cap="flat" cmpd="sng" algn="ctr">
              <a:solidFill>
                <a:sysClr val="windowText" lastClr="000000"/>
              </a:solidFill>
              <a:prstDash val="solid"/>
              <a:miter lim="800000"/>
            </a:ln>
            <a:effectLst/>
          </p:spPr>
        </p:cxnSp>
        <p:cxnSp>
          <p:nvCxnSpPr>
            <p:cNvPr id="37" name="直接连接符 36"/>
            <p:cNvCxnSpPr/>
            <p:nvPr/>
          </p:nvCxnSpPr>
          <p:spPr>
            <a:xfrm flipV="1">
              <a:off x="5942451" y="5841019"/>
              <a:ext cx="0" cy="401320"/>
            </a:xfrm>
            <a:prstGeom prst="line">
              <a:avLst/>
            </a:prstGeom>
            <a:noFill/>
            <a:ln w="19050" cap="flat" cmpd="sng" algn="ctr">
              <a:solidFill>
                <a:sysClr val="windowText" lastClr="000000"/>
              </a:solidFill>
              <a:prstDash val="solid"/>
              <a:miter lim="800000"/>
            </a:ln>
            <a:effectLst/>
          </p:spPr>
        </p:cxnSp>
        <p:cxnSp>
          <p:nvCxnSpPr>
            <p:cNvPr id="38" name="直接连接符 37"/>
            <p:cNvCxnSpPr/>
            <p:nvPr/>
          </p:nvCxnSpPr>
          <p:spPr>
            <a:xfrm>
              <a:off x="2941441" y="5333654"/>
              <a:ext cx="1270" cy="624840"/>
            </a:xfrm>
            <a:prstGeom prst="line">
              <a:avLst/>
            </a:prstGeom>
            <a:noFill/>
            <a:ln w="19050" cap="flat" cmpd="sng" algn="ctr">
              <a:solidFill>
                <a:sysClr val="windowText" lastClr="000000"/>
              </a:solidFill>
              <a:prstDash val="solid"/>
              <a:miter lim="800000"/>
            </a:ln>
            <a:effectLst/>
          </p:spPr>
        </p:cxnSp>
        <p:cxnSp>
          <p:nvCxnSpPr>
            <p:cNvPr id="39" name="直接连接符 38"/>
            <p:cNvCxnSpPr/>
            <p:nvPr/>
          </p:nvCxnSpPr>
          <p:spPr>
            <a:xfrm>
              <a:off x="1451096" y="5352704"/>
              <a:ext cx="1270" cy="624840"/>
            </a:xfrm>
            <a:prstGeom prst="line">
              <a:avLst/>
            </a:prstGeom>
            <a:noFill/>
            <a:ln w="19050" cap="flat" cmpd="sng" algn="ctr">
              <a:solidFill>
                <a:sysClr val="windowText" lastClr="000000"/>
              </a:solidFill>
              <a:prstDash val="solid"/>
              <a:miter lim="800000"/>
            </a:ln>
            <a:effectLst/>
          </p:spPr>
        </p:cxnSp>
        <p:cxnSp>
          <p:nvCxnSpPr>
            <p:cNvPr id="40" name="直接连接符 39"/>
            <p:cNvCxnSpPr/>
            <p:nvPr/>
          </p:nvCxnSpPr>
          <p:spPr>
            <a:xfrm>
              <a:off x="8885041" y="5332384"/>
              <a:ext cx="1270" cy="624840"/>
            </a:xfrm>
            <a:prstGeom prst="line">
              <a:avLst/>
            </a:prstGeom>
            <a:noFill/>
            <a:ln w="19050" cap="flat" cmpd="sng" algn="ctr">
              <a:solidFill>
                <a:sysClr val="windowText" lastClr="000000"/>
              </a:solidFill>
              <a:prstDash val="solid"/>
              <a:miter lim="800000"/>
            </a:ln>
            <a:effectLst/>
          </p:spPr>
        </p:cxnSp>
        <p:cxnSp>
          <p:nvCxnSpPr>
            <p:cNvPr id="41" name="直接箭头连接符 40"/>
            <p:cNvCxnSpPr/>
            <p:nvPr/>
          </p:nvCxnSpPr>
          <p:spPr>
            <a:xfrm>
              <a:off x="2008626" y="2960659"/>
              <a:ext cx="3790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2" name="直接箭头连接符 41"/>
            <p:cNvCxnSpPr/>
            <p:nvPr/>
          </p:nvCxnSpPr>
          <p:spPr>
            <a:xfrm>
              <a:off x="3494526" y="2960024"/>
              <a:ext cx="3790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3" name="直接箭头连接符 42"/>
            <p:cNvCxnSpPr/>
            <p:nvPr/>
          </p:nvCxnSpPr>
          <p:spPr>
            <a:xfrm>
              <a:off x="4996936" y="2960659"/>
              <a:ext cx="3790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4" name="直接箭头连接符 43"/>
            <p:cNvCxnSpPr/>
            <p:nvPr/>
          </p:nvCxnSpPr>
          <p:spPr>
            <a:xfrm>
              <a:off x="9441301" y="2960659"/>
              <a:ext cx="37909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5" name="直接箭头连接符 44"/>
            <p:cNvCxnSpPr/>
            <p:nvPr/>
          </p:nvCxnSpPr>
          <p:spPr>
            <a:xfrm>
              <a:off x="1861941" y="4617374"/>
              <a:ext cx="64452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6" name="直接箭头连接符 45"/>
            <p:cNvCxnSpPr/>
            <p:nvPr/>
          </p:nvCxnSpPr>
          <p:spPr>
            <a:xfrm>
              <a:off x="3361811" y="4617374"/>
              <a:ext cx="64452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7" name="直接箭头连接符 46"/>
            <p:cNvCxnSpPr/>
            <p:nvPr/>
          </p:nvCxnSpPr>
          <p:spPr>
            <a:xfrm>
              <a:off x="7848086" y="4618009"/>
              <a:ext cx="64452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48" name="直接箭头连接符 47"/>
            <p:cNvCxnSpPr/>
            <p:nvPr/>
          </p:nvCxnSpPr>
          <p:spPr>
            <a:xfrm>
              <a:off x="9308586" y="4618009"/>
              <a:ext cx="644525" cy="0"/>
            </a:xfrm>
            <a:prstGeom prst="straightConnector1">
              <a:avLst/>
            </a:prstGeom>
            <a:noFill/>
            <a:ln w="19050" cap="flat" cmpd="sng" algn="ctr">
              <a:solidFill>
                <a:sysClr val="windowText" lastClr="000000"/>
              </a:solidFill>
              <a:prstDash val="solid"/>
              <a:miter lim="800000"/>
              <a:tailEnd type="arrow" w="med" len="med"/>
            </a:ln>
            <a:effectLst/>
          </p:spPr>
        </p:cxnSp>
        <p:sp>
          <p:nvSpPr>
            <p:cNvPr id="49" name="矩形 48"/>
            <p:cNvSpPr/>
            <p:nvPr/>
          </p:nvSpPr>
          <p:spPr>
            <a:xfrm>
              <a:off x="3827266" y="3401984"/>
              <a:ext cx="5479415" cy="2436343"/>
            </a:xfrm>
            <a:prstGeom prst="rect">
              <a:avLst/>
            </a:prstGeom>
            <a:noFill/>
            <a:ln w="57150" cap="flat" cmpd="sng" algn="ctr">
              <a:solidFill>
                <a:sysClr val="windowText" lastClr="000000"/>
              </a:solidFill>
              <a:prstDash val="solid"/>
              <a:miter lim="800000"/>
            </a:ln>
            <a:effectLst/>
            <a:extLst>
              <a:ext uri="{909E8E84-426E-40DD-AFC4-6F175D3DCCD1}">
                <a14:hiddenFill xmlns:a14="http://schemas.microsoft.com/office/drawing/2010/main">
                  <a:solidFill>
                    <a:schemeClr val="lt1"/>
                  </a:solidFill>
                </a14:hiddenFill>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grpSp>
          <p:nvGrpSpPr>
            <p:cNvPr id="50" name="组合 49"/>
            <p:cNvGrpSpPr/>
            <p:nvPr/>
          </p:nvGrpSpPr>
          <p:grpSpPr>
            <a:xfrm>
              <a:off x="1449826" y="5313077"/>
              <a:ext cx="8940165" cy="983872"/>
              <a:chOff x="2561" y="7003"/>
              <a:chExt cx="14079" cy="1097"/>
            </a:xfrm>
          </p:grpSpPr>
          <p:cxnSp>
            <p:nvCxnSpPr>
              <p:cNvPr id="55" name="直接连接符 54"/>
              <p:cNvCxnSpPr/>
              <p:nvPr/>
            </p:nvCxnSpPr>
            <p:spPr>
              <a:xfrm flipH="1">
                <a:off x="16638" y="7003"/>
                <a:ext cx="1" cy="1081"/>
              </a:xfrm>
              <a:prstGeom prst="line">
                <a:avLst/>
              </a:prstGeom>
              <a:noFill/>
              <a:ln w="19050" cap="flat" cmpd="sng" algn="ctr">
                <a:solidFill>
                  <a:sysClr val="windowText" lastClr="000000"/>
                </a:solidFill>
                <a:prstDash val="solid"/>
                <a:miter lim="800000"/>
              </a:ln>
              <a:effectLst/>
            </p:spPr>
          </p:cxnSp>
          <p:cxnSp>
            <p:nvCxnSpPr>
              <p:cNvPr id="56" name="直接连接符 55"/>
              <p:cNvCxnSpPr/>
              <p:nvPr/>
            </p:nvCxnSpPr>
            <p:spPr>
              <a:xfrm>
                <a:off x="4908" y="7086"/>
                <a:ext cx="2" cy="984"/>
              </a:xfrm>
              <a:prstGeom prst="line">
                <a:avLst/>
              </a:prstGeom>
              <a:noFill/>
              <a:ln w="19050" cap="flat" cmpd="sng" algn="ctr">
                <a:solidFill>
                  <a:sysClr val="windowText" lastClr="000000"/>
                </a:solidFill>
                <a:prstDash val="solid"/>
                <a:miter lim="800000"/>
              </a:ln>
              <a:effectLst/>
            </p:spPr>
          </p:cxnSp>
          <p:cxnSp>
            <p:nvCxnSpPr>
              <p:cNvPr id="57" name="直接连接符 56"/>
              <p:cNvCxnSpPr/>
              <p:nvPr/>
            </p:nvCxnSpPr>
            <p:spPr>
              <a:xfrm>
                <a:off x="2561" y="7116"/>
                <a:ext cx="2" cy="984"/>
              </a:xfrm>
              <a:prstGeom prst="line">
                <a:avLst/>
              </a:prstGeom>
              <a:noFill/>
              <a:ln w="19050" cap="flat" cmpd="sng" algn="ctr">
                <a:solidFill>
                  <a:sysClr val="windowText" lastClr="000000"/>
                </a:solidFill>
                <a:prstDash val="solid"/>
                <a:miter lim="800000"/>
              </a:ln>
              <a:effectLst/>
            </p:spPr>
          </p:cxnSp>
          <p:cxnSp>
            <p:nvCxnSpPr>
              <p:cNvPr id="58" name="直接连接符 57"/>
              <p:cNvCxnSpPr/>
              <p:nvPr/>
            </p:nvCxnSpPr>
            <p:spPr>
              <a:xfrm>
                <a:off x="14268" y="7084"/>
                <a:ext cx="2" cy="984"/>
              </a:xfrm>
              <a:prstGeom prst="line">
                <a:avLst/>
              </a:prstGeom>
              <a:noFill/>
              <a:ln w="19050" cap="flat" cmpd="sng" algn="ctr">
                <a:solidFill>
                  <a:sysClr val="windowText" lastClr="000000"/>
                </a:solidFill>
                <a:prstDash val="solid"/>
                <a:miter lim="800000"/>
              </a:ln>
              <a:effectLst/>
            </p:spPr>
          </p:cxnSp>
          <p:cxnSp>
            <p:nvCxnSpPr>
              <p:cNvPr id="59" name="直接连接符 58"/>
              <p:cNvCxnSpPr/>
              <p:nvPr/>
            </p:nvCxnSpPr>
            <p:spPr>
              <a:xfrm>
                <a:off x="2580" y="8067"/>
                <a:ext cx="14060" cy="0"/>
              </a:xfrm>
              <a:prstGeom prst="line">
                <a:avLst/>
              </a:prstGeom>
              <a:noFill/>
              <a:ln w="19050" cap="flat" cmpd="sng" algn="ctr">
                <a:solidFill>
                  <a:sysClr val="windowText" lastClr="000000"/>
                </a:solidFill>
                <a:prstDash val="solid"/>
                <a:miter lim="800000"/>
              </a:ln>
              <a:effectLst/>
            </p:spPr>
          </p:cxnSp>
        </p:grpSp>
        <p:cxnSp>
          <p:nvCxnSpPr>
            <p:cNvPr id="51" name="直接箭头连接符 50"/>
            <p:cNvCxnSpPr/>
            <p:nvPr/>
          </p:nvCxnSpPr>
          <p:spPr>
            <a:xfrm>
              <a:off x="4842631" y="4405919"/>
              <a:ext cx="644525" cy="0"/>
            </a:xfrm>
            <a:prstGeom prst="straightConnector1">
              <a:avLst/>
            </a:prstGeom>
            <a:noFill/>
            <a:ln w="19050" cap="flat" cmpd="sng" algn="ctr">
              <a:solidFill>
                <a:sysClr val="windowText" lastClr="000000"/>
              </a:solidFill>
              <a:prstDash val="solid"/>
              <a:miter lim="800000"/>
              <a:tailEnd type="arrow" w="med" len="med"/>
            </a:ln>
            <a:effectLst/>
          </p:spPr>
        </p:cxnSp>
        <p:cxnSp>
          <p:nvCxnSpPr>
            <p:cNvPr id="52" name="直接箭头连接符 51"/>
            <p:cNvCxnSpPr/>
            <p:nvPr/>
          </p:nvCxnSpPr>
          <p:spPr>
            <a:xfrm flipH="1">
              <a:off x="4842631" y="4890424"/>
              <a:ext cx="644525" cy="0"/>
            </a:xfrm>
            <a:prstGeom prst="straightConnector1">
              <a:avLst/>
            </a:prstGeom>
            <a:noFill/>
            <a:ln w="19050" cap="flat" cmpd="sng" algn="ctr">
              <a:solidFill>
                <a:sysClr val="windowText" lastClr="000000"/>
              </a:solidFill>
              <a:prstDash val="solid"/>
              <a:miter lim="800000"/>
              <a:tailEnd type="arrow" w="med" len="med"/>
            </a:ln>
            <a:effectLst/>
          </p:spPr>
        </p:cxnSp>
        <p:sp>
          <p:nvSpPr>
            <p:cNvPr id="53" name="文本框 52"/>
            <p:cNvSpPr txBox="1"/>
            <p:nvPr/>
          </p:nvSpPr>
          <p:spPr>
            <a:xfrm>
              <a:off x="4803261" y="4368454"/>
              <a:ext cx="7239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a:solidFill>
                    <a:prstClr val="black"/>
                  </a:solidFill>
                  <a:latin typeface="楷体" panose="02010609060101010101" pitchFamily="49" charset="-122"/>
                  <a:ea typeface="楷体" panose="02010609060101010101" pitchFamily="49" charset="-122"/>
                </a:rPr>
                <a:t>+</a:t>
              </a:r>
              <a:endParaRPr lang="en-US" altLang="zh-CN" sz="3200">
                <a:solidFill>
                  <a:prstClr val="black"/>
                </a:solidFill>
                <a:latin typeface="楷体" panose="02010609060101010101" pitchFamily="49" charset="-122"/>
                <a:ea typeface="楷体" panose="02010609060101010101" pitchFamily="49" charset="-122"/>
              </a:endParaRPr>
            </a:p>
          </p:txBody>
        </p:sp>
        <p:cxnSp>
          <p:nvCxnSpPr>
            <p:cNvPr id="54" name="直接箭头连接符 53"/>
            <p:cNvCxnSpPr/>
            <p:nvPr/>
          </p:nvCxnSpPr>
          <p:spPr>
            <a:xfrm>
              <a:off x="6355778" y="4617662"/>
              <a:ext cx="644525" cy="0"/>
            </a:xfrm>
            <a:prstGeom prst="straightConnector1">
              <a:avLst/>
            </a:prstGeom>
            <a:noFill/>
            <a:ln w="19050" cap="flat" cmpd="sng" algn="ctr">
              <a:solidFill>
                <a:sysClr val="windowText" lastClr="000000"/>
              </a:solidFill>
              <a:prstDash val="solid"/>
              <a:miter lim="800000"/>
              <a:tailEnd type="arrow" w="med" len="med"/>
            </a:ln>
            <a:effectLst/>
          </p:spPr>
        </p:cxnSp>
      </p:grpSp>
      <p:sp>
        <p:nvSpPr>
          <p:cNvPr id="79" name="文本框 78"/>
          <p:cNvSpPr txBox="1"/>
          <p:nvPr/>
        </p:nvSpPr>
        <p:spPr>
          <a:xfrm>
            <a:off x="9597882" y="6260704"/>
            <a:ext cx="2427268"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chemeClr val="accent1">
                    <a:lumMod val="50000"/>
                  </a:schemeClr>
                </a:solidFill>
                <a:latin typeface="华文行楷" panose="02010800040101010101" pitchFamily="2" charset="-122"/>
                <a:ea typeface="华文行楷" panose="02010800040101010101" pitchFamily="2" charset="-122"/>
              </a:rPr>
              <a:t>引自 凌勇老师</a:t>
            </a:r>
            <a:endParaRPr kumimoji="0" lang="zh-CN" altLang="en-US" sz="2800" b="1" i="0" u="none" strike="noStrike" kern="1200" cap="none" spc="0" normalizeH="0" baseline="0" noProof="0" dirty="0">
              <a:ln>
                <a:noFill/>
              </a:ln>
              <a:solidFill>
                <a:schemeClr val="accent1">
                  <a:lumMod val="50000"/>
                </a:schemeClr>
              </a:solidFill>
              <a:effectLst/>
              <a:uLnTx/>
              <a:uFillTx/>
              <a:latin typeface="华文行楷" panose="02010800040101010101" pitchFamily="2" charset="-122"/>
              <a:ea typeface="华文行楷" panose="02010800040101010101" pitchFamily="2" charset="-122"/>
              <a:cs typeface="+mn-cs"/>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171" y="141514"/>
            <a:ext cx="11811000" cy="65091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1. Emily Sanders, a 25-year-old from Detroit, Michigan, set out on December 23</a:t>
            </a:r>
            <a:r>
              <a:rPr lang="en-US" altLang="zh-CN" sz="1800" kern="100" baseline="30000" dirty="0">
                <a:effectLst/>
                <a:latin typeface="Leelawadee" panose="020B0502040204020203" pitchFamily="34" charset="-34"/>
                <a:ea typeface="仿宋" panose="02010609060101010101" pitchFamily="49" charset="-122"/>
                <a:cs typeface="Microsoft Himalaya" panose="01010100010101010101" pitchFamily="2" charset="0"/>
              </a:rPr>
              <a:t>rd</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with high hopes of reaching Toronto to meet her boyfriend for Christmas. Although she had heard warmings about an approaching snowstorm, she didn't give it much thought. She assumed that much like in Michigan, police would simply detour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使绕道</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traffic around any closed sections of the highway. But that didn't happen. As the snow came down more and more heavily, Emily was directed off the highway. She drove on for a while and found herself on an unfamiliar road toward a Canadian town. </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2. The blinding white out made driving nearly impossible. At one point, Emily's car got stuck. After a struggle, she managed to free the vehicle and continued inching along the snow covered road. As night fell, panic set in. While Emily was driving on a narrow stretch of road, her car slid into a ditch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沟</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She tried to call for help but found no signal on her phone. Seeing no hope of immediate rescue, Emily decided to spend the night in her car. She wrapped herself in a blanket, waiting for morning. To stay warm, she ran her engine for a few minutes every now and then. Eventually, “ she fell asleep.</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3. Emily awoke to a gentle knock on her car window. Standing outside were Daniel and his wife Rachel, who noticed the stranded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被困的</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)vehicle on their way home and stopped to see if they could help. When Emily rolled down the window, Rachel asked if she was okay and told her it was not safe to stay overnight in the car. With genuine warmth in her voice, Rachel said they could take Emily to a nearby cafe they knew. Grateful and relieved, Emily accepted the offer.</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4. In the cafe, the couple bought Emily a hot chocolate and listened patiently as she explained her desperate situation: she was about a hundred miles from her destination, her car was completely stuck, and her entire holiday plan could be ruined.</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0500" y="327059"/>
            <a:ext cx="11811000" cy="65091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1. Emily Sanders, a 25-year-old from Detroit, Michigan, set out on December 23</a:t>
            </a:r>
            <a:r>
              <a:rPr lang="en-US" altLang="zh-CN" sz="1800" kern="100" baseline="30000" dirty="0">
                <a:effectLst/>
                <a:latin typeface="Leelawadee" panose="020B0502040204020203" pitchFamily="34" charset="-34"/>
                <a:ea typeface="仿宋" panose="02010609060101010101" pitchFamily="49" charset="-122"/>
                <a:cs typeface="Microsoft Himalaya" panose="01010100010101010101" pitchFamily="2" charset="0"/>
              </a:rPr>
              <a:t>rd</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with high hopes of reaching Toronto to meet her boyfriend for Christmas. Although she had heard warmings about an approaching snowstorm, she didn't give it much thought. She assumed that much like in Michigan, police would simply detour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使绕道</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traffic around any closed sections of the highway. But that didn't happen. As the snow came down more and more heavily, Emily was directed off the highway. She drove on for a while and found herself on an unfamiliar road toward a Canadian town. </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2. The blinding white out made driving nearly impossible. At one point, Emily's car got stuck. After a struggle, she managed to free the vehicle and continued inching along the snow covered road. As night fell, panic set in. While Emily was driving on a narrow stretch of road, her car slid into a ditch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沟</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 She tried to call for help but found no signal on her phone. Seeing no hope of immediate rescue, Emily decided to spend the night in her car. She wrapped herself in a blanket, waiting for morning. To stay warm, she ran her engine for a few minutes every now and then. Eventually, “ she fell asleep.</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3. Emily awoke to a gentle knock on her car window. Standing outside were Daniel and his wife Rachel, who noticed the stranded (</a:t>
            </a:r>
            <a:r>
              <a:rPr lang="zh-CN"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被困的</a:t>
            </a: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)vehicle on their way home and stopped to see if they could help. When Emily rolled down the window, Rachel asked if she was okay and told her it was not safe to stay overnight in the car. With genuine warmth in her voice, Rachel said they could take Emily to a nearby cafe they knew. Grateful and relieved, Emily accepted the offer.</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800" kern="100" dirty="0">
                <a:effectLst/>
                <a:latin typeface="Leelawadee" panose="020B0502040204020203" pitchFamily="34" charset="-34"/>
                <a:ea typeface="仿宋" panose="02010609060101010101" pitchFamily="49" charset="-122"/>
                <a:cs typeface="Microsoft Himalaya" panose="01010100010101010101" pitchFamily="2" charset="0"/>
              </a:rPr>
              <a:t>4. In the cafe, the couple bought Emily a hot chocolate and listened patiently as she explained her desperate situation: she was about a hundred miles from her destination, her car was completely stuck, and her entire holiday plan could be ruined.</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p:txBody>
      </p:sp>
      <p:sp>
        <p:nvSpPr>
          <p:cNvPr id="2" name="矩形 1"/>
          <p:cNvSpPr/>
          <p:nvPr/>
        </p:nvSpPr>
        <p:spPr>
          <a:xfrm>
            <a:off x="190499" y="360313"/>
            <a:ext cx="11827329" cy="1926772"/>
          </a:xfrm>
          <a:prstGeom prst="rect">
            <a:avLst/>
          </a:prstGeom>
          <a:solidFill>
            <a:schemeClr val="tx2">
              <a:lumMod val="10000"/>
              <a:lumOff val="90000"/>
              <a:alpha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0000FF"/>
                </a:solidFill>
                <a:latin typeface="Leelawadee" panose="020B0502040204020203" pitchFamily="34" charset="-34"/>
                <a:cs typeface="Leelawadee" panose="020B0502040204020203" pitchFamily="34" charset="-34"/>
              </a:rPr>
              <a:t>Beginning </a:t>
            </a:r>
            <a:endParaRPr lang="zh-CN" altLang="en-US" sz="3200" b="1" dirty="0">
              <a:solidFill>
                <a:srgbClr val="0000FF"/>
              </a:solidFill>
              <a:latin typeface="Leelawadee" panose="020B0502040204020203" pitchFamily="34" charset="-34"/>
              <a:cs typeface="Leelawadee" panose="020B0502040204020203" pitchFamily="34" charset="-34"/>
            </a:endParaRPr>
          </a:p>
        </p:txBody>
      </p:sp>
      <p:sp>
        <p:nvSpPr>
          <p:cNvPr id="5" name="矩形 4"/>
          <p:cNvSpPr/>
          <p:nvPr/>
        </p:nvSpPr>
        <p:spPr>
          <a:xfrm>
            <a:off x="206829" y="2253831"/>
            <a:ext cx="11811000" cy="1926772"/>
          </a:xfrm>
          <a:prstGeom prst="rect">
            <a:avLst/>
          </a:prstGeom>
          <a:solidFill>
            <a:schemeClr val="tx2">
              <a:lumMod val="10000"/>
              <a:lumOff val="90000"/>
              <a:alpha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0000FF"/>
                </a:solidFill>
                <a:latin typeface="Leelawadee" panose="020B0502040204020203" pitchFamily="34" charset="-34"/>
                <a:cs typeface="Leelawadee" panose="020B0502040204020203" pitchFamily="34" charset="-34"/>
              </a:rPr>
              <a:t>developing </a:t>
            </a:r>
            <a:endParaRPr lang="zh-CN" altLang="en-US" sz="3200" b="1" dirty="0">
              <a:solidFill>
                <a:srgbClr val="0000FF"/>
              </a:solidFill>
              <a:latin typeface="Leelawadee" panose="020B0502040204020203" pitchFamily="34" charset="-34"/>
              <a:cs typeface="Leelawadee" panose="020B0502040204020203" pitchFamily="34" charset="-34"/>
            </a:endParaRPr>
          </a:p>
        </p:txBody>
      </p:sp>
      <p:sp>
        <p:nvSpPr>
          <p:cNvPr id="7" name="矩形 6"/>
          <p:cNvSpPr/>
          <p:nvPr/>
        </p:nvSpPr>
        <p:spPr>
          <a:xfrm>
            <a:off x="206829" y="4267444"/>
            <a:ext cx="11811000" cy="2481942"/>
          </a:xfrm>
          <a:prstGeom prst="rect">
            <a:avLst/>
          </a:prstGeom>
          <a:solidFill>
            <a:schemeClr val="tx2">
              <a:lumMod val="10000"/>
              <a:lumOff val="90000"/>
              <a:alpha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0000FF"/>
                </a:solidFill>
                <a:latin typeface="Leelawadee" panose="020B0502040204020203" pitchFamily="34" charset="-34"/>
                <a:cs typeface="Leelawadee" panose="020B0502040204020203" pitchFamily="34" charset="-34"/>
              </a:rPr>
              <a:t>Turning point + developing </a:t>
            </a:r>
            <a:endParaRPr lang="zh-CN" altLang="en-US" sz="3200" b="1" dirty="0">
              <a:solidFill>
                <a:srgbClr val="0000FF"/>
              </a:solidFill>
              <a:latin typeface="Leelawadee" panose="020B0502040204020203" pitchFamily="34" charset="-34"/>
              <a:cs typeface="Leelawadee" panose="020B0502040204020203" pitchFamily="34" charset="-34"/>
            </a:endParaRPr>
          </a:p>
        </p:txBody>
      </p:sp>
      <p:sp>
        <p:nvSpPr>
          <p:cNvPr id="9" name="文本框 8"/>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11" name="文本框 10"/>
          <p:cNvSpPr txBox="1"/>
          <p:nvPr/>
        </p:nvSpPr>
        <p:spPr>
          <a:xfrm>
            <a:off x="4617931" y="0"/>
            <a:ext cx="4535472"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Task 1. Read for the structure</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4617931" y="0"/>
            <a:ext cx="5412315"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sp>
        <p:nvSpPr>
          <p:cNvPr id="7" name="文本框 6"/>
          <p:cNvSpPr txBox="1"/>
          <p:nvPr/>
        </p:nvSpPr>
        <p:spPr>
          <a:xfrm>
            <a:off x="87086" y="802121"/>
            <a:ext cx="9274628" cy="574675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1. Emily Sanders, a 25-year-old from Detroit, Michigan, set out on December 23</a:t>
            </a:r>
            <a:r>
              <a:rPr lang="en-US" altLang="zh-CN" sz="1600" kern="100" baseline="30000" dirty="0">
                <a:effectLst/>
                <a:latin typeface="Leelawadee" panose="020B0502040204020203" pitchFamily="34" charset="-34"/>
                <a:ea typeface="仿宋" panose="02010609060101010101" pitchFamily="49" charset="-122"/>
                <a:cs typeface="Microsoft Himalaya" panose="01010100010101010101" pitchFamily="2" charset="0"/>
              </a:rPr>
              <a:t>rd</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with high hopes of reaching Toronto to meet her boyfriend for Christmas. Although she had heard warmings about an approaching snowstorm, she didn't give it much thought. She assumed that much like in Michigan, police would simply detour (</a:t>
            </a:r>
            <a:r>
              <a:rPr lang="zh-CN"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使绕道</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traffic around any closed sections of the highway. But that didn't happen. As the snow came down more and more heavily, Emily was directed off the highway. She drove on for a while and found herself on an unfamiliar road toward a Canadian town. </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2. The blinding white out made driving nearly impossible. At one point, Emily's car got stuck. After a struggle, she managed to free the vehicle and continued inching along the snow covered road. As night fell, panic set in. While Emily was driving on a narrow stretch of road, her car slid into a ditch (</a:t>
            </a:r>
            <a:r>
              <a:rPr lang="zh-CN"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沟</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 She tried to call for help but found no signal on her phone. Seeing no hope of immediate rescue, Emily decided to spend the night in her car. She wrapped herself in a blanket, waiting for morning. To stay warm, she ran her engine for a few minutes every now and then. Eventually, she fell asleep.</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3. Emily awoke to a gentle knock on her car window. Standing outside were Daniel and his wife Rachel, who noticed the stranded (</a:t>
            </a:r>
            <a:r>
              <a:rPr lang="zh-CN"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被困的</a:t>
            </a: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)vehicle on their way home and stopped to see if they could help. When Emily rolled down the window, Rachel asked if she was okay and told her it was not safe to stay overnight in the car. With genuine warmth in her voice, Rachel said they could take Emily to a nearby cafe they knew. Grateful and relieved, Emily accepted the offer.</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a:p>
            <a:pPr indent="400050" algn="just">
              <a:lnSpc>
                <a:spcPct val="115000"/>
              </a:lnSpc>
              <a:buNone/>
            </a:pPr>
            <a:r>
              <a:rPr lang="en-US" altLang="zh-CN" sz="1600" kern="100" dirty="0">
                <a:effectLst/>
                <a:latin typeface="Leelawadee" panose="020B0502040204020203" pitchFamily="34" charset="-34"/>
                <a:ea typeface="仿宋" panose="02010609060101010101" pitchFamily="49" charset="-122"/>
                <a:cs typeface="Microsoft Himalaya" panose="01010100010101010101" pitchFamily="2" charset="0"/>
              </a:rPr>
              <a:t>4. In the cafe, the couple bought Emily a hot chocolate and listened patiently as she explained her desperate situation: she was about a hundred miles from her destination, her car was completely stuck, and her entire holiday plan could be ruined.</a:t>
            </a:r>
            <a:endParaRPr lang="zh-CN" altLang="zh-CN" sz="1400" kern="100" dirty="0">
              <a:effectLst/>
              <a:latin typeface="Calibri" panose="020F0502020204030204" pitchFamily="34" charset="0"/>
              <a:ea typeface="宋体" panose="02010600030101010101" pitchFamily="2" charset="-122"/>
              <a:cs typeface="Microsoft Himalaya" panose="01010100010101010101" pitchFamily="2" charset="0"/>
            </a:endParaRPr>
          </a:p>
        </p:txBody>
      </p:sp>
      <p:sp>
        <p:nvSpPr>
          <p:cNvPr id="9" name="文本框 8"/>
          <p:cNvSpPr txBox="1"/>
          <p:nvPr/>
        </p:nvSpPr>
        <p:spPr>
          <a:xfrm>
            <a:off x="8711677" y="679912"/>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Who?</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1" name="文本框 10"/>
          <p:cNvSpPr txBox="1"/>
          <p:nvPr/>
        </p:nvSpPr>
        <p:spPr>
          <a:xfrm>
            <a:off x="8711677" y="1691529"/>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What?</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event</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3" name="文本框 12"/>
          <p:cNvSpPr txBox="1"/>
          <p:nvPr/>
        </p:nvSpPr>
        <p:spPr>
          <a:xfrm>
            <a:off x="8711676" y="2703146"/>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What?</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a:t>
            </a:r>
            <a:r>
              <a:rPr lang="en-US" altLang="zh-CN" sz="2400" dirty="0">
                <a:latin typeface="Leelawadee" panose="020B0502040204020203" pitchFamily="34" charset="-34"/>
                <a:ea typeface="黑体" panose="02010609060101010101" charset="-122"/>
                <a:cs typeface="Leelawadee" panose="020B0502040204020203" pitchFamily="34" charset="-34"/>
              </a:rPr>
              <a:t>challenge/ difficulty/</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5" name="文本框 14"/>
          <p:cNvSpPr txBox="1"/>
          <p:nvPr/>
        </p:nvSpPr>
        <p:spPr>
          <a:xfrm>
            <a:off x="8711675" y="3714763"/>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Why?</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the causes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7" name="文本框 16"/>
          <p:cNvSpPr txBox="1"/>
          <p:nvPr/>
        </p:nvSpPr>
        <p:spPr>
          <a:xfrm>
            <a:off x="8711674" y="4726380"/>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How?</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the feelings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9" name="文本框 18"/>
          <p:cNvSpPr txBox="1"/>
          <p:nvPr/>
        </p:nvSpPr>
        <p:spPr>
          <a:xfrm>
            <a:off x="8711673" y="5737997"/>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How?</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possible solutions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4685257" cy="52322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Step 1. Reading before writing</a:t>
            </a:r>
            <a:endParaRPr lang="zh-CN" altLang="en-US" sz="2800" b="1" i="1" dirty="0">
              <a:latin typeface="Candara" panose="020E0502030303020204" pitchFamily="34" charset="0"/>
              <a:ea typeface="黑体" panose="02010609060101010101" charset="-122"/>
              <a:cs typeface="Leelawadee" panose="020B0502040204020203" pitchFamily="34" charset="-34"/>
            </a:endParaRPr>
          </a:p>
        </p:txBody>
      </p:sp>
      <p:sp>
        <p:nvSpPr>
          <p:cNvPr id="5" name="文本框 4"/>
          <p:cNvSpPr txBox="1"/>
          <p:nvPr/>
        </p:nvSpPr>
        <p:spPr>
          <a:xfrm>
            <a:off x="4617931" y="0"/>
            <a:ext cx="5412315"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altLang="zh-CN" sz="2800" b="1" i="1" dirty="0">
                <a:solidFill>
                  <a:srgbClr val="00B050"/>
                </a:solidFill>
                <a:latin typeface="Candara" panose="020E0502030303020204" pitchFamily="34" charset="0"/>
                <a:ea typeface="黑体" panose="02010609060101010101" charset="-122"/>
                <a:cs typeface="Leelawadee" panose="020B0502040204020203" pitchFamily="34" charset="-34"/>
              </a:rPr>
              <a:t>Task 2. Focus on the basic elements</a:t>
            </a:r>
            <a:endParaRPr lang="zh-CN" altLang="en-US" sz="2800" b="1" i="1" dirty="0">
              <a:solidFill>
                <a:srgbClr val="00B050"/>
              </a:solidFill>
              <a:latin typeface="Candara" panose="020E0502030303020204" pitchFamily="34" charset="0"/>
              <a:ea typeface="黑体" panose="02010609060101010101" charset="-122"/>
              <a:cs typeface="Leelawadee" panose="020B0502040204020203" pitchFamily="34" charset="-34"/>
            </a:endParaRPr>
          </a:p>
        </p:txBody>
      </p:sp>
      <p:pic>
        <p:nvPicPr>
          <p:cNvPr id="9" name="Picture 2"/>
          <p:cNvPicPr>
            <a:picLocks noChangeAspect="1" noChangeArrowheads="1"/>
          </p:cNvPicPr>
          <p:nvPr/>
        </p:nvPicPr>
        <p:blipFill>
          <a:blip r:embed="rId1"/>
          <a:srcRect/>
          <a:stretch>
            <a:fillRect/>
          </a:stretch>
        </p:blipFill>
        <p:spPr bwMode="auto">
          <a:xfrm>
            <a:off x="8694408" y="1507842"/>
            <a:ext cx="3374571" cy="2249713"/>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8685076" y="608517"/>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Who?</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12" name="文本框 11"/>
          <p:cNvSpPr txBox="1"/>
          <p:nvPr/>
        </p:nvSpPr>
        <p:spPr>
          <a:xfrm>
            <a:off x="105752" y="623153"/>
            <a:ext cx="8605925" cy="262078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00050">
              <a:lnSpc>
                <a:spcPct val="115000"/>
              </a:lnSpc>
              <a:buNone/>
            </a:pP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1. </a:t>
            </a:r>
            <a:r>
              <a:rPr lang="en-US" altLang="zh-CN" b="1" kern="100" dirty="0">
                <a:solidFill>
                  <a:schemeClr val="accent5">
                    <a:lumMod val="75000"/>
                  </a:schemeClr>
                </a:solidFill>
                <a:effectLst/>
                <a:highlight>
                  <a:srgbClr val="CCCCFF"/>
                </a:highlight>
                <a:latin typeface="Leelawadee" panose="020B0502040204020203" pitchFamily="34" charset="-34"/>
                <a:ea typeface="仿宋" panose="02010609060101010101" pitchFamily="49" charset="-122"/>
                <a:cs typeface="Microsoft Himalaya" panose="01010100010101010101" pitchFamily="2" charset="0"/>
              </a:rPr>
              <a:t>Emily Sanders</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b="1" u="sng"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a 25-year-old from Detroit, Michigan</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set out on December 23</a:t>
            </a:r>
            <a:r>
              <a:rPr lang="en-US" altLang="zh-CN" b="1" kern="100" baseline="300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rd</a:t>
            </a:r>
            <a:r>
              <a:rPr lang="en-US" altLang="zh-CN" b="1"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with high hopes of reaching Toronto to meet her boyfriend for Christmas</a:t>
            </a:r>
            <a:r>
              <a:rPr lang="en-US" altLang="zh-CN"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b="1" kern="100" dirty="0">
                <a:solidFill>
                  <a:srgbClr val="0000FF"/>
                </a:solidFill>
                <a:effectLst/>
                <a:latin typeface="Leelawadee" panose="020B0502040204020203" pitchFamily="34" charset="-34"/>
                <a:ea typeface="仿宋" panose="02010609060101010101" pitchFamily="49" charset="-122"/>
                <a:cs typeface="Microsoft Himalaya" panose="01010100010101010101" pitchFamily="2" charset="0"/>
              </a:rPr>
              <a:t>Although</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b="1" kern="100" dirty="0">
                <a:effectLst/>
                <a:latin typeface="Leelawadee" panose="020B0502040204020203" pitchFamily="34" charset="-34"/>
                <a:ea typeface="仿宋" panose="02010609060101010101" pitchFamily="49" charset="-122"/>
                <a:cs typeface="Microsoft Himalaya" panose="01010100010101010101" pitchFamily="2" charset="0"/>
              </a:rPr>
              <a:t>she had heard warmings about an approaching snowstorm</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she didn't give it much thought. She assumed that much like in Michigan</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police would </a:t>
            </a:r>
            <a:r>
              <a:rPr lang="en-US"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simply detour (</a:t>
            </a:r>
            <a:r>
              <a:rPr lang="zh-CN"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使绕道</a:t>
            </a:r>
            <a:r>
              <a:rPr lang="en-US"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 traffic around</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any closed sections of the highway. </a:t>
            </a:r>
            <a:r>
              <a:rPr lang="en-US" altLang="zh-CN" b="1" u="sng" kern="100" dirty="0">
                <a:solidFill>
                  <a:srgbClr val="0000FF"/>
                </a:solidFill>
                <a:effectLst/>
                <a:highlight>
                  <a:srgbClr val="00FFFF"/>
                </a:highlight>
                <a:latin typeface="Leelawadee" panose="020B0502040204020203" pitchFamily="34" charset="-34"/>
                <a:ea typeface="仿宋" panose="02010609060101010101" pitchFamily="49" charset="-122"/>
                <a:cs typeface="Microsoft Himalaya" panose="01010100010101010101" pitchFamily="2" charset="0"/>
              </a:rPr>
              <a:t>But</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that didn't happen. As the snow came down more and more heavily, </a:t>
            </a:r>
            <a:r>
              <a:rPr lang="en-US"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Emily was directed off the highway</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She drove on for a while and </a:t>
            </a:r>
            <a:r>
              <a:rPr lang="en-US" altLang="zh-CN"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found herself on an unfamiliar road toward a Canadian town</a:t>
            </a:r>
            <a:r>
              <a:rPr lang="en-US" altLang="zh-CN" kern="100" dirty="0">
                <a:effectLst/>
                <a:latin typeface="Leelawadee" panose="020B0502040204020203" pitchFamily="34" charset="-34"/>
                <a:ea typeface="仿宋" panose="02010609060101010101" pitchFamily="49" charset="-122"/>
                <a:cs typeface="Microsoft Himalaya" panose="01010100010101010101" pitchFamily="2" charset="0"/>
              </a:rPr>
              <a:t>. </a:t>
            </a:r>
            <a:endParaRPr lang="zh-CN" altLang="zh-CN" sz="1600" kern="100" dirty="0">
              <a:effectLst/>
              <a:latin typeface="Calibri" panose="020F0502020204030204" pitchFamily="34" charset="0"/>
              <a:ea typeface="宋体" panose="02010600030101010101" pitchFamily="2" charset="-122"/>
              <a:cs typeface="Microsoft Himalaya" panose="01010100010101010101" pitchFamily="2" charset="0"/>
            </a:endParaRPr>
          </a:p>
        </p:txBody>
      </p:sp>
      <p:sp>
        <p:nvSpPr>
          <p:cNvPr id="14" name="文本框 13"/>
          <p:cNvSpPr txBox="1"/>
          <p:nvPr/>
        </p:nvSpPr>
        <p:spPr>
          <a:xfrm>
            <a:off x="2342625" y="3650104"/>
            <a:ext cx="9726351"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2400"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set out on December 23</a:t>
            </a:r>
            <a:r>
              <a:rPr lang="en-US" altLang="zh-CN" sz="2400" kern="100" baseline="300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rd</a:t>
            </a:r>
            <a:r>
              <a:rPr lang="en-US" altLang="zh-CN" sz="2400" kern="100" dirty="0">
                <a:solidFill>
                  <a:schemeClr val="accent6">
                    <a:lumMod val="50000"/>
                  </a:schemeClr>
                </a:solidFill>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2400" b="1" kern="100" dirty="0">
                <a:solidFill>
                  <a:srgbClr val="FF0000"/>
                </a:solidFill>
                <a:effectLst/>
                <a:latin typeface="Leelawadee" panose="020B0502040204020203" pitchFamily="34" charset="-34"/>
                <a:ea typeface="仿宋" panose="02010609060101010101" pitchFamily="49" charset="-122"/>
                <a:cs typeface="Microsoft Himalaya" panose="01010100010101010101" pitchFamily="2" charset="0"/>
              </a:rPr>
              <a:t>with high hopes of reaching Toronto to meet her boyfriend for Christmas</a:t>
            </a:r>
            <a:endParaRPr lang="zh-CN" altLang="en-US" sz="2400" b="1" dirty="0">
              <a:solidFill>
                <a:srgbClr val="FF0000"/>
              </a:solidFill>
            </a:endParaRPr>
          </a:p>
        </p:txBody>
      </p:sp>
      <p:sp>
        <p:nvSpPr>
          <p:cNvPr id="15" name="文本框 14"/>
          <p:cNvSpPr txBox="1"/>
          <p:nvPr/>
        </p:nvSpPr>
        <p:spPr>
          <a:xfrm>
            <a:off x="2351963" y="4550060"/>
            <a:ext cx="9726350" cy="120032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As the snow came down more and more heavily, </a:t>
            </a:r>
            <a:r>
              <a:rPr lang="en-US" altLang="zh-CN" sz="24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Emily was directed off the highway</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 She </a:t>
            </a:r>
            <a:r>
              <a:rPr lang="en-US" altLang="zh-CN" sz="2400" kern="100" dirty="0">
                <a:latin typeface="Leelawadee" panose="020B0502040204020203" pitchFamily="34" charset="-34"/>
                <a:ea typeface="仿宋" panose="02010609060101010101" pitchFamily="49" charset="-122"/>
                <a:cs typeface="Microsoft Himalaya" panose="01010100010101010101" pitchFamily="2" charset="0"/>
              </a:rPr>
              <a:t>…</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and </a:t>
            </a:r>
            <a:r>
              <a:rPr lang="en-US" altLang="zh-CN" sz="24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found herself on an unfamiliar road toward a Canadian town</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 </a:t>
            </a:r>
            <a:endParaRPr lang="zh-CN" altLang="en-US" sz="2400" dirty="0"/>
          </a:p>
        </p:txBody>
      </p:sp>
      <p:sp>
        <p:nvSpPr>
          <p:cNvPr id="16" name="文本框 15"/>
          <p:cNvSpPr txBox="1"/>
          <p:nvPr/>
        </p:nvSpPr>
        <p:spPr>
          <a:xfrm>
            <a:off x="2342626" y="5819348"/>
            <a:ext cx="9726351"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2400" b="1" kern="100" dirty="0">
                <a:solidFill>
                  <a:srgbClr val="0000FF"/>
                </a:solidFill>
                <a:effectLst/>
                <a:latin typeface="Leelawadee" panose="020B0502040204020203" pitchFamily="34" charset="-34"/>
                <a:ea typeface="仿宋" panose="02010609060101010101" pitchFamily="49" charset="-122"/>
                <a:cs typeface="Microsoft Himalaya" panose="01010100010101010101" pitchFamily="2" charset="0"/>
              </a:rPr>
              <a:t>Although</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 …, </a:t>
            </a:r>
            <a:r>
              <a:rPr lang="en-US" altLang="zh-CN" sz="24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she didn't give it much thought</a:t>
            </a:r>
            <a:r>
              <a:rPr lang="en-US"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 She </a:t>
            </a:r>
            <a:r>
              <a:rPr lang="en-US" altLang="zh-CN" sz="2400" b="1" kern="100" dirty="0">
                <a:solidFill>
                  <a:srgbClr val="FF0000"/>
                </a:solidFill>
                <a:latin typeface="Leelawadee" panose="020B0502040204020203" pitchFamily="34" charset="-34"/>
                <a:ea typeface="仿宋" panose="02010609060101010101" pitchFamily="49" charset="-122"/>
                <a:cs typeface="Microsoft Himalaya" panose="01010100010101010101" pitchFamily="2" charset="0"/>
              </a:rPr>
              <a:t>assumed that much like in Michigan</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 …</a:t>
            </a:r>
            <a:r>
              <a:rPr lang="en-US"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simply detour (</a:t>
            </a:r>
            <a:r>
              <a:rPr lang="zh-CN"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使绕道</a:t>
            </a:r>
            <a:r>
              <a:rPr lang="en-US" altLang="zh-CN" sz="2400" b="1" kern="100" dirty="0">
                <a:solidFill>
                  <a:schemeClr val="accent6">
                    <a:lumMod val="50000"/>
                  </a:schemeClr>
                </a:solidFill>
                <a:latin typeface="Leelawadee" panose="020B0502040204020203" pitchFamily="34" charset="-34"/>
                <a:ea typeface="仿宋" panose="02010609060101010101" pitchFamily="49" charset="-122"/>
                <a:cs typeface="Microsoft Himalaya" panose="01010100010101010101" pitchFamily="2" charset="0"/>
              </a:rPr>
              <a:t>) traffic around</a:t>
            </a:r>
            <a:r>
              <a:rPr lang="en-US" altLang="zh-CN" sz="2400" kern="100" dirty="0">
                <a:effectLst/>
                <a:latin typeface="Leelawadee" panose="020B0502040204020203" pitchFamily="34" charset="-34"/>
                <a:ea typeface="仿宋" panose="02010609060101010101" pitchFamily="49" charset="-122"/>
                <a:cs typeface="Microsoft Himalaya" panose="01010100010101010101" pitchFamily="2" charset="0"/>
              </a:rPr>
              <a:t> …</a:t>
            </a:r>
            <a:endParaRPr lang="zh-CN" altLang="en-US" sz="2400" dirty="0"/>
          </a:p>
        </p:txBody>
      </p:sp>
      <p:sp>
        <p:nvSpPr>
          <p:cNvPr id="4" name="文本框 3"/>
          <p:cNvSpPr txBox="1"/>
          <p:nvPr/>
        </p:nvSpPr>
        <p:spPr>
          <a:xfrm>
            <a:off x="381000" y="3804488"/>
            <a:ext cx="1827745"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dirty="0">
                <a:solidFill>
                  <a:schemeClr val="bg1"/>
                </a:solidFill>
                <a:latin typeface="Leelawadee" panose="020B0502040204020203" pitchFamily="34" charset="-34"/>
                <a:cs typeface="Leelawadee" panose="020B0502040204020203" pitchFamily="34" charset="-34"/>
              </a:rPr>
              <a:t>intention</a:t>
            </a:r>
            <a:endParaRPr lang="zh-CN" altLang="en-US" sz="2800" b="1" dirty="0">
              <a:solidFill>
                <a:schemeClr val="bg1"/>
              </a:solidFill>
              <a:latin typeface="Leelawadee" panose="020B0502040204020203" pitchFamily="34" charset="-34"/>
              <a:cs typeface="Leelawadee" panose="020B0502040204020203" pitchFamily="34" charset="-34"/>
            </a:endParaRPr>
          </a:p>
        </p:txBody>
      </p:sp>
      <p:sp>
        <p:nvSpPr>
          <p:cNvPr id="7" name="文本框 6"/>
          <p:cNvSpPr txBox="1"/>
          <p:nvPr/>
        </p:nvSpPr>
        <p:spPr>
          <a:xfrm>
            <a:off x="8734771" y="620542"/>
            <a:ext cx="3393237" cy="89255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800" b="1" i="1" dirty="0">
                <a:latin typeface="Candara" panose="020E0502030303020204" pitchFamily="34" charset="0"/>
                <a:ea typeface="黑体" panose="02010609060101010101" charset="-122"/>
                <a:cs typeface="Leelawadee" panose="020B0502040204020203" pitchFamily="34" charset="-34"/>
              </a:rPr>
              <a:t>Emily </a:t>
            </a:r>
            <a:endParaRPr lang="en-US" altLang="zh-CN" sz="2800" b="1" i="1" dirty="0">
              <a:latin typeface="Candara" panose="020E0502030303020204" pitchFamily="34" charset="0"/>
              <a:ea typeface="黑体" panose="02010609060101010101" charset="-122"/>
              <a:cs typeface="Leelawadee" panose="020B0502040204020203" pitchFamily="34" charset="-34"/>
            </a:endParaRPr>
          </a:p>
          <a:p>
            <a:r>
              <a:rPr lang="zh-CN" altLang="en-US" sz="2400" dirty="0">
                <a:latin typeface="Leelawadee" panose="020B0502040204020203" pitchFamily="34" charset="-34"/>
                <a:ea typeface="黑体" panose="02010609060101010101" charset="-122"/>
                <a:cs typeface="Leelawadee" panose="020B0502040204020203" pitchFamily="34" charset="-34"/>
              </a:rPr>
              <a:t>   （</a:t>
            </a:r>
            <a:r>
              <a:rPr lang="en-US" altLang="zh-CN" sz="2400" dirty="0">
                <a:latin typeface="Leelawadee" panose="020B0502040204020203" pitchFamily="34" charset="-34"/>
                <a:ea typeface="黑体" panose="02010609060101010101" charset="-122"/>
                <a:cs typeface="Leelawadee" panose="020B0502040204020203" pitchFamily="34" charset="-34"/>
              </a:rPr>
              <a:t>major characters</a:t>
            </a:r>
            <a:r>
              <a:rPr lang="zh-CN" altLang="en-US" sz="2400" dirty="0">
                <a:latin typeface="Leelawadee" panose="020B0502040204020203" pitchFamily="34" charset="-34"/>
                <a:ea typeface="黑体" panose="02010609060101010101" charset="-122"/>
                <a:cs typeface="Leelawadee" panose="020B0502040204020203" pitchFamily="34" charset="-34"/>
              </a:rPr>
              <a:t>）</a:t>
            </a:r>
            <a:endParaRPr lang="zh-CN" altLang="en-US" sz="2400" dirty="0">
              <a:latin typeface="Leelawadee" panose="020B0502040204020203" pitchFamily="34" charset="-34"/>
              <a:ea typeface="黑体" panose="02010609060101010101" charset="-122"/>
              <a:cs typeface="Leelawadee" panose="020B0502040204020203" pitchFamily="34" charset="-34"/>
            </a:endParaRPr>
          </a:p>
        </p:txBody>
      </p:sp>
      <p:sp>
        <p:nvSpPr>
          <p:cNvPr id="20" name="文本框 19"/>
          <p:cNvSpPr txBox="1"/>
          <p:nvPr/>
        </p:nvSpPr>
        <p:spPr>
          <a:xfrm>
            <a:off x="390292" y="4858863"/>
            <a:ext cx="1827745"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dirty="0">
                <a:solidFill>
                  <a:schemeClr val="bg1"/>
                </a:solidFill>
                <a:latin typeface="Leelawadee" panose="020B0502040204020203" pitchFamily="34" charset="-34"/>
                <a:cs typeface="Leelawadee" panose="020B0502040204020203" pitchFamily="34" charset="-34"/>
              </a:rPr>
              <a:t>challenge</a:t>
            </a:r>
            <a:endParaRPr lang="zh-CN" altLang="en-US" sz="2800" b="1" dirty="0">
              <a:solidFill>
                <a:schemeClr val="bg1"/>
              </a:solidFill>
              <a:latin typeface="Leelawadee" panose="020B0502040204020203" pitchFamily="34" charset="-34"/>
              <a:cs typeface="Leelawadee" panose="020B0502040204020203" pitchFamily="34" charset="-34"/>
            </a:endParaRPr>
          </a:p>
        </p:txBody>
      </p:sp>
      <p:sp>
        <p:nvSpPr>
          <p:cNvPr id="22" name="文本框 21"/>
          <p:cNvSpPr txBox="1"/>
          <p:nvPr/>
        </p:nvSpPr>
        <p:spPr>
          <a:xfrm>
            <a:off x="390292" y="5913238"/>
            <a:ext cx="1827745" cy="523220"/>
          </a:xfrm>
          <a:prstGeom prst="rect">
            <a:avLst/>
          </a:prstGeom>
          <a:solidFill>
            <a:srgbClr val="FF99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sz="2800" b="1" dirty="0">
                <a:solidFill>
                  <a:schemeClr val="bg1"/>
                </a:solidFill>
                <a:latin typeface="Leelawadee" panose="020B0502040204020203" pitchFamily="34" charset="-34"/>
                <a:cs typeface="Leelawadee" panose="020B0502040204020203" pitchFamily="34" charset="-34"/>
              </a:rPr>
              <a:t>cause</a:t>
            </a:r>
            <a:endParaRPr lang="zh-CN" altLang="en-US" sz="2800" b="1" dirty="0">
              <a:solidFill>
                <a:schemeClr val="bg1"/>
              </a:solidFill>
              <a:latin typeface="Leelawadee" panose="020B0502040204020203" pitchFamily="34" charset="-34"/>
              <a:cs typeface="Leelawadee"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20285</Words>
  <Application>WPS 演示</Application>
  <PresentationFormat>宽屏</PresentationFormat>
  <Paragraphs>545</Paragraphs>
  <Slides>24</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24</vt:i4>
      </vt:variant>
    </vt:vector>
  </HeadingPairs>
  <TitlesOfParts>
    <vt:vector size="50" baseType="lpstr">
      <vt:lpstr>Arial</vt:lpstr>
      <vt:lpstr>宋体</vt:lpstr>
      <vt:lpstr>Wingdings</vt:lpstr>
      <vt:lpstr>方正美黑_GBK</vt:lpstr>
      <vt:lpstr>隶书</vt:lpstr>
      <vt:lpstr>Candara</vt:lpstr>
      <vt:lpstr>仿宋</vt:lpstr>
      <vt:lpstr>Times New Roman</vt:lpstr>
      <vt:lpstr>Leelawadee</vt:lpstr>
      <vt:lpstr>ADLaM Display</vt:lpstr>
      <vt:lpstr>楷体</vt:lpstr>
      <vt:lpstr>黑体</vt:lpstr>
      <vt:lpstr>方正姚体</vt:lpstr>
      <vt:lpstr>华文行楷</vt:lpstr>
      <vt:lpstr>Microsoft Himalaya</vt:lpstr>
      <vt:lpstr>Calibri</vt:lpstr>
      <vt:lpstr>等线</vt:lpstr>
      <vt:lpstr>微软雅黑</vt:lpstr>
      <vt:lpstr>Arial Unicode MS</vt:lpstr>
      <vt:lpstr>等线 Light</vt:lpstr>
      <vt:lpstr>Leelawadee UI</vt:lpstr>
      <vt:lpstr>Verdana</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红霞 朱</dc:creator>
  <cp:lastModifiedBy>Administrator</cp:lastModifiedBy>
  <cp:revision>19</cp:revision>
  <dcterms:created xsi:type="dcterms:W3CDTF">2026-06-11T09:14:00Z</dcterms:created>
  <dcterms:modified xsi:type="dcterms:W3CDTF">2026-06-15T08:08:49Z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6DE2066601C143ECB01A9EC9327C56EA_12</vt:lpwstr>
  </property>
</Properties>
</file>