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3444" r:id="rId3"/>
    <p:sldId id="256" r:id="rId4"/>
    <p:sldId id="274" r:id="rId5"/>
    <p:sldId id="267" r:id="rId6"/>
    <p:sldId id="268" r:id="rId7"/>
    <p:sldId id="270" r:id="rId8"/>
    <p:sldId id="271" r:id="rId9"/>
    <p:sldId id="272" r:id="rId10"/>
    <p:sldId id="273" r:id="rId11"/>
    <p:sldId id="257" r:id="rId12"/>
    <p:sldId id="259" r:id="rId13"/>
    <p:sldId id="261" r:id="rId14"/>
    <p:sldId id="264" r:id="rId15"/>
    <p:sldId id="262" r:id="rId16"/>
    <p:sldId id="275" r:id="rId17"/>
    <p:sldId id="3438" r:id="rId18"/>
    <p:sldId id="3439" r:id="rId19"/>
    <p:sldId id="3436" r:id="rId21"/>
    <p:sldId id="276" r:id="rId22"/>
    <p:sldId id="3432" r:id="rId23"/>
    <p:sldId id="3437"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7" d="100"/>
          <a:sy n="87" d="100"/>
        </p:scale>
        <p:origin x="66" y="1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23A6D-2A6A-4560-9E8B-ABDE1E59127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66630-8EA4-4992-AE0F-DBC48FC62F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4C504E3-7029-46E3-BA6A-896B4F9E95F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55D2076-41E3-45A1-8AF0-03BD5CD10C4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A77059-2B03-4946-B5C8-B812D4D939E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D2076-41E3-45A1-8AF0-03BD5CD10C4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77059-2B03-4946-B5C8-B812D4D939E2}"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3.mp4"/><Relationship Id="rId1" Type="http://schemas.openxmlformats.org/officeDocument/2006/relationships/video" Target="../media/media3.mp4"/></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0889" y="361380"/>
            <a:ext cx="10882911" cy="2567985"/>
          </a:xfrm>
        </p:spPr>
        <p:txBody>
          <a:bodyPr/>
          <a:lstStyle/>
          <a:p>
            <a:r>
              <a:rPr lang="zh-CN" altLang="en-US" b="1" dirty="0">
                <a:effectLst/>
                <a:highlight>
                  <a:srgbClr val="FFFF00"/>
                </a:highlight>
                <a:latin typeface="Times New Roman" panose="02020603050405020304" pitchFamily="18" charset="0"/>
                <a:cs typeface="Times New Roman" panose="02020603050405020304" pitchFamily="18" charset="0"/>
              </a:rPr>
              <a:t>场景</a:t>
            </a:r>
            <a:r>
              <a:rPr lang="en-US" altLang="zh-CN" b="1" dirty="0">
                <a:effectLst/>
                <a:highlight>
                  <a:srgbClr val="FFFF00"/>
                </a:highlight>
                <a:latin typeface="Times New Roman" panose="02020603050405020304" pitchFamily="18" charset="0"/>
                <a:cs typeface="Times New Roman" panose="02020603050405020304" pitchFamily="18" charset="0"/>
              </a:rPr>
              <a:t>1</a:t>
            </a:r>
            <a:r>
              <a:rPr lang="zh-CN" altLang="en-US" b="1" dirty="0">
                <a:effectLst/>
                <a:highlight>
                  <a:srgbClr val="FFFF00"/>
                </a:highlight>
                <a:latin typeface="Times New Roman" panose="02020603050405020304" pitchFamily="18" charset="0"/>
                <a:cs typeface="Times New Roman" panose="02020603050405020304" pitchFamily="18" charset="0"/>
              </a:rPr>
              <a:t>：等待时的紧张与期待</a:t>
            </a:r>
            <a:endParaRPr lang="zh-CN" altLang="en-US" b="1" dirty="0">
              <a:effectLst/>
              <a:highlight>
                <a:srgbClr val="FFFF00"/>
              </a:highligh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（主动伴随链 </a:t>
            </a:r>
            <a:r>
              <a:rPr lang="en-US" altLang="zh-CN" dirty="0">
                <a:effectLst/>
                <a:latin typeface="Times New Roman" panose="02020603050405020304" pitchFamily="18" charset="0"/>
                <a:cs typeface="Times New Roman" panose="02020603050405020304" pitchFamily="18" charset="0"/>
              </a:rPr>
              <a:t>Doing B+C, </a:t>
            </a:r>
            <a:r>
              <a:rPr lang="zh-CN" altLang="en-US" dirty="0">
                <a:effectLst/>
                <a:latin typeface="Times New Roman" panose="02020603050405020304" pitchFamily="18" charset="0"/>
                <a:cs typeface="Times New Roman" panose="02020603050405020304" pitchFamily="18" charset="0"/>
              </a:rPr>
              <a:t>主语 </a:t>
            </a:r>
            <a:r>
              <a:rPr lang="en-US" altLang="zh-CN" dirty="0">
                <a:effectLst/>
                <a:latin typeface="Times New Roman" panose="02020603050405020304" pitchFamily="18" charset="0"/>
                <a:cs typeface="Times New Roman" panose="02020603050405020304" pitchFamily="18" charset="0"/>
              </a:rPr>
              <a:t>+ </a:t>
            </a:r>
            <a:r>
              <a:rPr lang="zh-CN" altLang="en-US" dirty="0">
                <a:effectLst/>
                <a:latin typeface="Times New Roman" panose="02020603050405020304" pitchFamily="18" charset="0"/>
                <a:cs typeface="Times New Roman" panose="02020603050405020304" pitchFamily="18" charset="0"/>
              </a:rPr>
              <a:t>谓语动词 </a:t>
            </a:r>
            <a:r>
              <a:rPr lang="en-US" altLang="zh-CN" dirty="0">
                <a:effectLst/>
                <a:latin typeface="Times New Roman" panose="02020603050405020304" pitchFamily="18" charset="0"/>
                <a:cs typeface="Times New Roman" panose="02020603050405020304" pitchFamily="18" charset="0"/>
              </a:rPr>
              <a:t>A + D…</a:t>
            </a:r>
            <a:r>
              <a:rPr lang="zh-CN" altLang="en-US" dirty="0">
                <a:effectLst/>
                <a:latin typeface="Times New Roman" panose="02020603050405020304" pitchFamily="18" charset="0"/>
                <a:cs typeface="Times New Roman" panose="02020603050405020304" pitchFamily="18" charset="0"/>
              </a:rPr>
              <a:t>）</a:t>
            </a:r>
            <a:endParaRPr lang="zh-CN" altLang="en-US" dirty="0">
              <a:effectLs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动作拆解：攥着衣角，盯着老师手里的奖状，</a:t>
            </a:r>
            <a:r>
              <a:rPr lang="en-US" altLang="zh-CN" dirty="0">
                <a:effectLst/>
                <a:latin typeface="Times New Roman" panose="02020603050405020304" pitchFamily="18" charset="0"/>
                <a:cs typeface="Times New Roman" panose="02020603050405020304" pitchFamily="18" charset="0"/>
              </a:rPr>
              <a:t>Peter</a:t>
            </a:r>
            <a:r>
              <a:rPr lang="zh-CN" altLang="en-US" dirty="0">
                <a:effectLst/>
                <a:latin typeface="Times New Roman" panose="02020603050405020304" pitchFamily="18" charset="0"/>
                <a:cs typeface="Times New Roman" panose="02020603050405020304" pitchFamily="18" charset="0"/>
              </a:rPr>
              <a:t>紧张地等待着。</a:t>
            </a:r>
            <a:endParaRPr lang="zh-CN" altLang="en-US" dirty="0">
              <a:effectLst/>
              <a:latin typeface="Times New Roman" panose="02020603050405020304" pitchFamily="18" charset="0"/>
              <a:cs typeface="Times New Roman" panose="02020603050405020304" pitchFamily="18" charset="0"/>
            </a:endParaRPr>
          </a:p>
          <a:p>
            <a:r>
              <a:rPr lang="en-US" altLang="zh-CN" dirty="0">
                <a:effectLst/>
                <a:latin typeface="Times New Roman" panose="02020603050405020304" pitchFamily="18" charset="0"/>
                <a:cs typeface="Times New Roman" panose="02020603050405020304" pitchFamily="18" charset="0"/>
              </a:rPr>
              <a:t>Holding the corner of his shirt and staring at the certificate in the teacher’s hand, Peter waited nervously.</a:t>
            </a:r>
            <a:endParaRPr lang="en-US" altLang="zh-CN" dirty="0">
              <a:effectLst/>
              <a:latin typeface="Times New Roman" panose="02020603050405020304" pitchFamily="18" charset="0"/>
              <a:cs typeface="Times New Roman" panose="02020603050405020304" pitchFamily="18" charset="0"/>
            </a:endParaRPr>
          </a:p>
          <a:p>
            <a:endParaRPr lang="zh-CN" altLang="en-US" dirty="0"/>
          </a:p>
        </p:txBody>
      </p:sp>
      <p:sp>
        <p:nvSpPr>
          <p:cNvPr id="2" name="内容占位符 2"/>
          <p:cNvSpPr txBox="1"/>
          <p:nvPr/>
        </p:nvSpPr>
        <p:spPr>
          <a:xfrm>
            <a:off x="651806" y="3093630"/>
            <a:ext cx="10888387" cy="2562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highlight>
                  <a:srgbClr val="FFFF00"/>
                </a:highlight>
                <a:latin typeface="Times New Roman" panose="02020603050405020304" pitchFamily="18" charset="0"/>
                <a:cs typeface="Times New Roman" panose="02020603050405020304" pitchFamily="18" charset="0"/>
              </a:rPr>
              <a:t>场景</a:t>
            </a:r>
            <a:r>
              <a:rPr lang="en-US" altLang="zh-CN" b="1" dirty="0">
                <a:highlight>
                  <a:srgbClr val="FFFF00"/>
                </a:highlight>
                <a:latin typeface="Times New Roman" panose="02020603050405020304" pitchFamily="18" charset="0"/>
                <a:cs typeface="Times New Roman" panose="02020603050405020304" pitchFamily="18" charset="0"/>
              </a:rPr>
              <a:t>2</a:t>
            </a:r>
            <a:r>
              <a:rPr lang="zh-CN" altLang="en-US" b="1" dirty="0">
                <a:highlight>
                  <a:srgbClr val="FFFF00"/>
                </a:highlight>
                <a:latin typeface="Times New Roman" panose="02020603050405020304" pitchFamily="18" charset="0"/>
                <a:cs typeface="Times New Roman" panose="02020603050405020304" pitchFamily="18" charset="0"/>
              </a:rPr>
              <a:t>：以为要念到自己的激动</a:t>
            </a:r>
            <a:endParaRPr lang="zh-CN" altLang="en-US" b="1" dirty="0">
              <a:highlight>
                <a:srgbClr val="FFFF00"/>
              </a:highlight>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（主动伴随链 </a:t>
            </a:r>
            <a:r>
              <a:rPr lang="en-US" altLang="zh-CN" dirty="0">
                <a:latin typeface="Times New Roman" panose="02020603050405020304" pitchFamily="18" charset="0"/>
                <a:cs typeface="Times New Roman" panose="02020603050405020304" pitchFamily="18" charset="0"/>
              </a:rPr>
              <a:t>Doing B+C, </a:t>
            </a:r>
            <a:r>
              <a:rPr lang="zh-CN" altLang="en-US" dirty="0">
                <a:latin typeface="Times New Roman" panose="02020603050405020304" pitchFamily="18" charset="0"/>
                <a:cs typeface="Times New Roman" panose="02020603050405020304" pitchFamily="18" charset="0"/>
              </a:rPr>
              <a:t>主语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谓语动词 </a:t>
            </a:r>
            <a:r>
              <a:rPr lang="en-US" altLang="zh-CN" dirty="0">
                <a:latin typeface="Times New Roman" panose="02020603050405020304" pitchFamily="18" charset="0"/>
                <a:cs typeface="Times New Roman" panose="02020603050405020304" pitchFamily="18" charset="0"/>
              </a:rPr>
              <a:t>A + D…</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动作拆解：屏住呼吸，身体前倾，</a:t>
            </a:r>
            <a:r>
              <a:rPr lang="en-US" altLang="zh-CN" dirty="0">
                <a:latin typeface="Times New Roman" panose="02020603050405020304" pitchFamily="18" charset="0"/>
                <a:cs typeface="Times New Roman" panose="02020603050405020304" pitchFamily="18" charset="0"/>
              </a:rPr>
              <a:t>Peter</a:t>
            </a:r>
            <a:r>
              <a:rPr lang="zh-CN" altLang="en-US" dirty="0">
                <a:latin typeface="Times New Roman" panose="02020603050405020304" pitchFamily="18" charset="0"/>
                <a:cs typeface="Times New Roman" panose="02020603050405020304" pitchFamily="18" charset="0"/>
              </a:rPr>
              <a:t>激动得差点站起来。</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Holding his breath and leaning forward, Peter almost stood up in excitement.</a:t>
            </a:r>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5" name="文本框 4"/>
          <p:cNvSpPr txBox="1"/>
          <p:nvPr/>
        </p:nvSpPr>
        <p:spPr>
          <a:xfrm>
            <a:off x="470889" y="5820405"/>
            <a:ext cx="6096912" cy="369332"/>
          </a:xfrm>
          <a:prstGeom prst="rect">
            <a:avLst/>
          </a:prstGeom>
          <a:noFill/>
        </p:spPr>
        <p:txBody>
          <a:bodyPr wrap="square">
            <a:spAutoFit/>
          </a:bodyPr>
          <a:lstStyle/>
          <a:p>
            <a:r>
              <a:rPr lang="en-US" altLang="zh-CN" dirty="0"/>
              <a:t>Step1</a:t>
            </a:r>
            <a:r>
              <a:rPr lang="zh-CN" altLang="en-US" dirty="0"/>
              <a:t>：改错练习</a:t>
            </a:r>
            <a:endParaRPr lang="zh-CN" altLang="en-US" dirty="0"/>
          </a:p>
        </p:txBody>
      </p:sp>
      <p:pic>
        <p:nvPicPr>
          <p:cNvPr id="6" name="图片 5"/>
          <p:cNvPicPr>
            <a:picLocks noChangeAspect="1"/>
          </p:cNvPicPr>
          <p:nvPr/>
        </p:nvPicPr>
        <p:blipFill>
          <a:blip r:embed="rId1"/>
          <a:stretch>
            <a:fillRect/>
          </a:stretch>
        </p:blipFill>
        <p:spPr>
          <a:xfrm>
            <a:off x="8495281" y="5171134"/>
            <a:ext cx="3097036" cy="14326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6364" y="383281"/>
            <a:ext cx="10877436" cy="2551560"/>
          </a:xfrm>
        </p:spPr>
        <p:txBody>
          <a:bodyPr/>
          <a:lstStyle/>
          <a:p>
            <a:r>
              <a:rPr lang="zh-CN" altLang="en-US" b="1" dirty="0">
                <a:effectLst/>
                <a:highlight>
                  <a:srgbClr val="FFFF00"/>
                </a:highlight>
                <a:latin typeface="Times New Roman" panose="02020603050405020304" pitchFamily="18" charset="0"/>
                <a:cs typeface="Times New Roman" panose="02020603050405020304" pitchFamily="18" charset="0"/>
              </a:rPr>
              <a:t>场景</a:t>
            </a:r>
            <a:r>
              <a:rPr lang="en-US" altLang="zh-CN" b="1" dirty="0">
                <a:effectLst/>
                <a:highlight>
                  <a:srgbClr val="FFFF00"/>
                </a:highlight>
                <a:latin typeface="Times New Roman" panose="02020603050405020304" pitchFamily="18" charset="0"/>
                <a:cs typeface="Times New Roman" panose="02020603050405020304" pitchFamily="18" charset="0"/>
              </a:rPr>
              <a:t>3</a:t>
            </a:r>
            <a:r>
              <a:rPr lang="zh-CN" altLang="en-US" b="1" dirty="0">
                <a:effectLst/>
                <a:highlight>
                  <a:srgbClr val="FFFF00"/>
                </a:highlight>
                <a:latin typeface="Times New Roman" panose="02020603050405020304" pitchFamily="18" charset="0"/>
                <a:cs typeface="Times New Roman" panose="02020603050405020304" pitchFamily="18" charset="0"/>
              </a:rPr>
              <a:t>：听到不是自己的失望</a:t>
            </a:r>
            <a:endParaRPr lang="zh-CN" altLang="en-US" b="1" dirty="0">
              <a:effectLst/>
              <a:highlight>
                <a:srgbClr val="FFFF00"/>
              </a:highligh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（被动完成链 </a:t>
            </a:r>
            <a:r>
              <a:rPr lang="en-US" altLang="zh-CN" dirty="0">
                <a:effectLst/>
                <a:latin typeface="Times New Roman" panose="02020603050405020304" pitchFamily="18" charset="0"/>
                <a:cs typeface="Times New Roman" panose="02020603050405020304" pitchFamily="18" charset="0"/>
              </a:rPr>
              <a:t>Done C, </a:t>
            </a:r>
            <a:r>
              <a:rPr lang="zh-CN" altLang="en-US" dirty="0">
                <a:effectLst/>
                <a:latin typeface="Times New Roman" panose="02020603050405020304" pitchFamily="18" charset="0"/>
                <a:cs typeface="Times New Roman" panose="02020603050405020304" pitchFamily="18" charset="0"/>
              </a:rPr>
              <a:t>主语 </a:t>
            </a:r>
            <a:r>
              <a:rPr lang="en-US" altLang="zh-CN" dirty="0">
                <a:effectLst/>
                <a:latin typeface="Times New Roman" panose="02020603050405020304" pitchFamily="18" charset="0"/>
                <a:cs typeface="Times New Roman" panose="02020603050405020304" pitchFamily="18" charset="0"/>
              </a:rPr>
              <a:t>+ </a:t>
            </a:r>
            <a:r>
              <a:rPr lang="zh-CN" altLang="en-US" dirty="0">
                <a:effectLst/>
                <a:latin typeface="Times New Roman" panose="02020603050405020304" pitchFamily="18" charset="0"/>
                <a:cs typeface="Times New Roman" panose="02020603050405020304" pitchFamily="18" charset="0"/>
              </a:rPr>
              <a:t>谓语动词 </a:t>
            </a:r>
            <a:r>
              <a:rPr lang="en-US" altLang="zh-CN" dirty="0">
                <a:effectLst/>
                <a:latin typeface="Times New Roman" panose="02020603050405020304" pitchFamily="18" charset="0"/>
                <a:cs typeface="Times New Roman" panose="02020603050405020304" pitchFamily="18" charset="0"/>
              </a:rPr>
              <a:t>A + B…</a:t>
            </a:r>
            <a:r>
              <a:rPr lang="zh-CN" altLang="en-US" dirty="0">
                <a:effectLst/>
                <a:latin typeface="Times New Roman" panose="02020603050405020304" pitchFamily="18" charset="0"/>
                <a:cs typeface="Times New Roman" panose="02020603050405020304" pitchFamily="18" charset="0"/>
              </a:rPr>
              <a:t>）</a:t>
            </a:r>
            <a:endParaRPr lang="zh-CN" altLang="en-US" dirty="0">
              <a:effectLs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动作拆解：被失望击中，</a:t>
            </a:r>
            <a:r>
              <a:rPr lang="en-US" altLang="zh-CN" dirty="0">
                <a:effectLst/>
                <a:latin typeface="Times New Roman" panose="02020603050405020304" pitchFamily="18" charset="0"/>
                <a:cs typeface="Times New Roman" panose="02020603050405020304" pitchFamily="18" charset="0"/>
              </a:rPr>
              <a:t>Peter</a:t>
            </a:r>
            <a:r>
              <a:rPr lang="zh-CN" altLang="en-US" dirty="0">
                <a:effectLst/>
                <a:latin typeface="Times New Roman" panose="02020603050405020304" pitchFamily="18" charset="0"/>
                <a:cs typeface="Times New Roman" panose="02020603050405020304" pitchFamily="18" charset="0"/>
              </a:rPr>
              <a:t>瘫坐回椅子上，肩膀垮了下去。</a:t>
            </a:r>
            <a:endParaRPr lang="zh-CN" altLang="en-US" dirty="0">
              <a:effectLst/>
              <a:latin typeface="Times New Roman" panose="02020603050405020304" pitchFamily="18" charset="0"/>
              <a:cs typeface="Times New Roman" panose="02020603050405020304" pitchFamily="18" charset="0"/>
            </a:endParaRPr>
          </a:p>
          <a:p>
            <a:r>
              <a:rPr lang="en-US" altLang="zh-CN" dirty="0">
                <a:effectLst/>
                <a:latin typeface="Times New Roman" panose="02020603050405020304" pitchFamily="18" charset="0"/>
                <a:cs typeface="Times New Roman" panose="02020603050405020304" pitchFamily="18" charset="0"/>
              </a:rPr>
              <a:t>Hit by disappointment, Peter slumped back into his chair, his shoulders drooping.</a:t>
            </a:r>
            <a:endParaRPr lang="en-US" altLang="zh-CN" dirty="0">
              <a:effectLst/>
              <a:latin typeface="Times New Roman" panose="02020603050405020304" pitchFamily="18" charset="0"/>
              <a:cs typeface="Times New Roman" panose="02020603050405020304" pitchFamily="18" charset="0"/>
            </a:endParaRPr>
          </a:p>
          <a:p>
            <a:endParaRPr lang="zh-CN" altLang="en-US" dirty="0"/>
          </a:p>
        </p:txBody>
      </p:sp>
      <p:sp>
        <p:nvSpPr>
          <p:cNvPr id="2" name="内容占位符 2"/>
          <p:cNvSpPr txBox="1"/>
          <p:nvPr/>
        </p:nvSpPr>
        <p:spPr>
          <a:xfrm>
            <a:off x="476364" y="3011496"/>
            <a:ext cx="10877436" cy="2474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highlight>
                  <a:srgbClr val="FFFF00"/>
                </a:highlight>
                <a:latin typeface="Times New Roman" panose="02020603050405020304" pitchFamily="18" charset="0"/>
                <a:cs typeface="Times New Roman" panose="02020603050405020304" pitchFamily="18" charset="0"/>
              </a:rPr>
              <a:t>场景</a:t>
            </a:r>
            <a:r>
              <a:rPr lang="en-US" altLang="zh-CN" b="1" dirty="0">
                <a:highlight>
                  <a:srgbClr val="FFFF00"/>
                </a:highlight>
                <a:latin typeface="Times New Roman" panose="02020603050405020304" pitchFamily="18" charset="0"/>
                <a:cs typeface="Times New Roman" panose="02020603050405020304" pitchFamily="18" charset="0"/>
              </a:rPr>
              <a:t>4</a:t>
            </a:r>
            <a:r>
              <a:rPr lang="zh-CN" altLang="en-US" b="1" dirty="0">
                <a:highlight>
                  <a:srgbClr val="FFFF00"/>
                </a:highlight>
                <a:latin typeface="Times New Roman" panose="02020603050405020304" pitchFamily="18" charset="0"/>
                <a:cs typeface="Times New Roman" panose="02020603050405020304" pitchFamily="18" charset="0"/>
              </a:rPr>
              <a:t>：礼貌鼓掌的强撑</a:t>
            </a:r>
            <a:endParaRPr lang="zh-CN" altLang="en-US" b="1" dirty="0">
              <a:highlight>
                <a:srgbClr val="FFFF00"/>
              </a:highlight>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（主动伴随链 </a:t>
            </a:r>
            <a:r>
              <a:rPr lang="en-US" altLang="zh-CN" dirty="0">
                <a:latin typeface="Times New Roman" panose="02020603050405020304" pitchFamily="18" charset="0"/>
                <a:cs typeface="Times New Roman" panose="02020603050405020304" pitchFamily="18" charset="0"/>
              </a:rPr>
              <a:t>Doing B+C, </a:t>
            </a:r>
            <a:r>
              <a:rPr lang="zh-CN" altLang="en-US" dirty="0">
                <a:latin typeface="Times New Roman" panose="02020603050405020304" pitchFamily="18" charset="0"/>
                <a:cs typeface="Times New Roman" panose="02020603050405020304" pitchFamily="18" charset="0"/>
              </a:rPr>
              <a:t>主语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谓语动词 </a:t>
            </a:r>
            <a:r>
              <a:rPr lang="en-US" altLang="zh-CN" dirty="0">
                <a:latin typeface="Times New Roman" panose="02020603050405020304" pitchFamily="18" charset="0"/>
                <a:cs typeface="Times New Roman" panose="02020603050405020304" pitchFamily="18" charset="0"/>
              </a:rPr>
              <a:t>A + D…</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动作拆解：尽管很失望，</a:t>
            </a:r>
            <a:r>
              <a:rPr lang="en-US" altLang="zh-CN" dirty="0">
                <a:latin typeface="Times New Roman" panose="02020603050405020304" pitchFamily="18" charset="0"/>
                <a:cs typeface="Times New Roman" panose="02020603050405020304" pitchFamily="18" charset="0"/>
              </a:rPr>
              <a:t>Peter</a:t>
            </a:r>
            <a:r>
              <a:rPr lang="zh-CN" altLang="en-US" dirty="0">
                <a:latin typeface="Times New Roman" panose="02020603050405020304" pitchFamily="18" charset="0"/>
                <a:cs typeface="Times New Roman" panose="02020603050405020304" pitchFamily="18" charset="0"/>
              </a:rPr>
              <a:t>还是挤出微笑，礼貌地鼓掌。</a:t>
            </a:r>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Feeling disappointed, Peter still forced a weak smile and clapped politely for the winner.</a:t>
            </a:r>
            <a:endParaRPr lang="en-US" altLang="zh-CN" dirty="0">
              <a:latin typeface="Times New Roman" panose="02020603050405020304" pitchFamily="18" charset="0"/>
              <a:cs typeface="Times New Roman" panose="02020603050405020304" pitchFamily="18" charset="0"/>
            </a:endParaRPr>
          </a:p>
          <a:p>
            <a:endParaRPr lang="zh-CN" altLang="en-US" dirty="0"/>
          </a:p>
        </p:txBody>
      </p:sp>
      <p:pic>
        <p:nvPicPr>
          <p:cNvPr id="4" name="图片 3"/>
          <p:cNvPicPr>
            <a:picLocks noChangeAspect="1"/>
          </p:cNvPicPr>
          <p:nvPr/>
        </p:nvPicPr>
        <p:blipFill>
          <a:blip r:embed="rId1"/>
          <a:stretch>
            <a:fillRect/>
          </a:stretch>
        </p:blipFill>
        <p:spPr>
          <a:xfrm>
            <a:off x="8960694" y="5329923"/>
            <a:ext cx="3097036" cy="14326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6364" y="383281"/>
            <a:ext cx="10877436" cy="2951268"/>
          </a:xfrm>
        </p:spPr>
        <p:txBody>
          <a:bodyPr/>
          <a:lstStyle/>
          <a:p>
            <a:r>
              <a:rPr lang="zh-CN" altLang="en-US" b="1" dirty="0">
                <a:effectLst/>
                <a:highlight>
                  <a:srgbClr val="FFFF00"/>
                </a:highlight>
                <a:latin typeface="Times New Roman" panose="02020603050405020304" pitchFamily="18" charset="0"/>
                <a:cs typeface="Times New Roman" panose="02020603050405020304" pitchFamily="18" charset="0"/>
              </a:rPr>
              <a:t>场景</a:t>
            </a:r>
            <a:r>
              <a:rPr lang="en-US" altLang="zh-CN" b="1" dirty="0">
                <a:effectLst/>
                <a:highlight>
                  <a:srgbClr val="FFFF00"/>
                </a:highlight>
                <a:latin typeface="Times New Roman" panose="02020603050405020304" pitchFamily="18" charset="0"/>
                <a:cs typeface="Times New Roman" panose="02020603050405020304" pitchFamily="18" charset="0"/>
              </a:rPr>
              <a:t>5</a:t>
            </a:r>
            <a:r>
              <a:rPr lang="zh-CN" altLang="en-US" b="1" dirty="0">
                <a:effectLst/>
                <a:highlight>
                  <a:srgbClr val="FFFF00"/>
                </a:highlight>
                <a:latin typeface="Times New Roman" panose="02020603050405020304" pitchFamily="18" charset="0"/>
                <a:cs typeface="Times New Roman" panose="02020603050405020304" pitchFamily="18" charset="0"/>
              </a:rPr>
              <a:t>：听到自己名字的狂喜</a:t>
            </a:r>
            <a:endParaRPr lang="zh-CN" altLang="en-US" b="1" dirty="0">
              <a:effectLst/>
              <a:highlight>
                <a:srgbClr val="FFFF00"/>
              </a:highligh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（主动伴随链 </a:t>
            </a:r>
            <a:r>
              <a:rPr lang="en-US" altLang="zh-CN" dirty="0">
                <a:effectLst/>
                <a:latin typeface="Times New Roman" panose="02020603050405020304" pitchFamily="18" charset="0"/>
                <a:cs typeface="Times New Roman" panose="02020603050405020304" pitchFamily="18" charset="0"/>
              </a:rPr>
              <a:t>Doing B+C, </a:t>
            </a:r>
            <a:r>
              <a:rPr lang="zh-CN" altLang="en-US" dirty="0">
                <a:effectLst/>
                <a:latin typeface="Times New Roman" panose="02020603050405020304" pitchFamily="18" charset="0"/>
                <a:cs typeface="Times New Roman" panose="02020603050405020304" pitchFamily="18" charset="0"/>
              </a:rPr>
              <a:t>主语 </a:t>
            </a:r>
            <a:r>
              <a:rPr lang="en-US" altLang="zh-CN" dirty="0">
                <a:effectLst/>
                <a:latin typeface="Times New Roman" panose="02020603050405020304" pitchFamily="18" charset="0"/>
                <a:cs typeface="Times New Roman" panose="02020603050405020304" pitchFamily="18" charset="0"/>
              </a:rPr>
              <a:t>+ </a:t>
            </a:r>
            <a:r>
              <a:rPr lang="zh-CN" altLang="en-US" dirty="0">
                <a:effectLst/>
                <a:latin typeface="Times New Roman" panose="02020603050405020304" pitchFamily="18" charset="0"/>
                <a:cs typeface="Times New Roman" panose="02020603050405020304" pitchFamily="18" charset="0"/>
              </a:rPr>
              <a:t>谓语动词 </a:t>
            </a:r>
            <a:r>
              <a:rPr lang="en-US" altLang="zh-CN" dirty="0">
                <a:effectLst/>
                <a:latin typeface="Times New Roman" panose="02020603050405020304" pitchFamily="18" charset="0"/>
                <a:cs typeface="Times New Roman" panose="02020603050405020304" pitchFamily="18" charset="0"/>
              </a:rPr>
              <a:t>A + D…</a:t>
            </a:r>
            <a:r>
              <a:rPr lang="zh-CN" altLang="en-US" dirty="0">
                <a:effectLst/>
                <a:latin typeface="Times New Roman" panose="02020603050405020304" pitchFamily="18" charset="0"/>
                <a:cs typeface="Times New Roman" panose="02020603050405020304" pitchFamily="18" charset="0"/>
              </a:rPr>
              <a:t>）</a:t>
            </a:r>
            <a:endParaRPr lang="zh-CN" altLang="en-US" dirty="0">
              <a:effectLs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动作拆解：听到自己的名字，</a:t>
            </a:r>
            <a:r>
              <a:rPr lang="en-US" altLang="zh-CN" dirty="0">
                <a:effectLst/>
                <a:latin typeface="Times New Roman" panose="02020603050405020304" pitchFamily="18" charset="0"/>
                <a:cs typeface="Times New Roman" panose="02020603050405020304" pitchFamily="18" charset="0"/>
              </a:rPr>
              <a:t>Peter</a:t>
            </a:r>
            <a:r>
              <a:rPr lang="zh-CN" altLang="en-US" dirty="0">
                <a:effectLst/>
                <a:latin typeface="Times New Roman" panose="02020603050405020304" pitchFamily="18" charset="0"/>
                <a:cs typeface="Times New Roman" panose="02020603050405020304" pitchFamily="18" charset="0"/>
              </a:rPr>
              <a:t>眼睛一亮，立刻露出了灿烂的笑容。</a:t>
            </a:r>
            <a:endParaRPr lang="zh-CN" altLang="en-US" dirty="0">
              <a:effectLst/>
              <a:latin typeface="Times New Roman" panose="02020603050405020304" pitchFamily="18" charset="0"/>
              <a:cs typeface="Times New Roman" panose="02020603050405020304" pitchFamily="18" charset="0"/>
            </a:endParaRPr>
          </a:p>
          <a:p>
            <a:r>
              <a:rPr lang="en-US" altLang="zh-CN" dirty="0">
                <a:effectLst/>
                <a:latin typeface="Times New Roman" panose="02020603050405020304" pitchFamily="18" charset="0"/>
                <a:cs typeface="Times New Roman" panose="02020603050405020304" pitchFamily="18" charset="0"/>
              </a:rPr>
              <a:t>When he heard his name called, Peter’s eyes lit up and he immediately showed a bright smile.</a:t>
            </a:r>
            <a:endParaRPr lang="en-US" altLang="zh-CN" dirty="0">
              <a:effectLst/>
              <a:latin typeface="Times New Roman" panose="02020603050405020304" pitchFamily="18" charset="0"/>
              <a:cs typeface="Times New Roman" panose="02020603050405020304" pitchFamily="18" charset="0"/>
            </a:endParaRPr>
          </a:p>
          <a:p>
            <a:endParaRPr lang="zh-CN" altLang="en-US" dirty="0"/>
          </a:p>
        </p:txBody>
      </p:sp>
      <p:sp>
        <p:nvSpPr>
          <p:cNvPr id="2" name="内容占位符 2"/>
          <p:cNvSpPr txBox="1"/>
          <p:nvPr/>
        </p:nvSpPr>
        <p:spPr>
          <a:xfrm>
            <a:off x="476364" y="3241466"/>
            <a:ext cx="10877436" cy="38820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zh-CN" altLang="en-US" b="1">
                <a:highlight>
                  <a:srgbClr val="FFFF00"/>
                </a:highlight>
                <a:latin typeface="Times New Roman" panose="02020603050405020304" pitchFamily="18" charset="0"/>
                <a:cs typeface="Times New Roman" panose="02020603050405020304" pitchFamily="18" charset="0"/>
              </a:rPr>
              <a:t>场景</a:t>
            </a:r>
            <a:r>
              <a:rPr lang="en-US" altLang="zh-CN" b="1">
                <a:highlight>
                  <a:srgbClr val="FFFF00"/>
                </a:highlight>
                <a:latin typeface="Times New Roman" panose="02020603050405020304" pitchFamily="18" charset="0"/>
                <a:cs typeface="Times New Roman" panose="02020603050405020304" pitchFamily="18" charset="0"/>
              </a:rPr>
              <a:t>6</a:t>
            </a:r>
            <a:r>
              <a:rPr lang="zh-CN" altLang="en-US" b="1">
                <a:highlight>
                  <a:srgbClr val="FFFF00"/>
                </a:highlight>
                <a:latin typeface="Times New Roman" panose="02020603050405020304" pitchFamily="18" charset="0"/>
                <a:cs typeface="Times New Roman" panose="02020603050405020304" pitchFamily="18" charset="0"/>
              </a:rPr>
              <a:t>：疯狂击掌→眼泪掉落→边走边擦</a:t>
            </a:r>
            <a:endParaRPr lang="en-US" altLang="zh-CN" b="1">
              <a:highlight>
                <a:srgbClr val="FFFF00"/>
              </a:highlight>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zh-CN" altLang="en-US">
                <a:latin typeface="Times New Roman" panose="02020603050405020304" pitchFamily="18" charset="0"/>
                <a:cs typeface="Times New Roman" panose="02020603050405020304" pitchFamily="18" charset="0"/>
              </a:rPr>
              <a:t>（主动伴随链 </a:t>
            </a:r>
            <a:r>
              <a:rPr lang="en-US" altLang="zh-CN">
                <a:latin typeface="Times New Roman" panose="02020603050405020304" pitchFamily="18" charset="0"/>
                <a:cs typeface="Times New Roman" panose="02020603050405020304" pitchFamily="18" charset="0"/>
              </a:rPr>
              <a:t>Doing B+C, </a:t>
            </a:r>
            <a:r>
              <a:rPr lang="zh-CN" altLang="en-US">
                <a:latin typeface="Times New Roman" panose="02020603050405020304" pitchFamily="18" charset="0"/>
                <a:cs typeface="Times New Roman" panose="02020603050405020304" pitchFamily="18" charset="0"/>
              </a:rPr>
              <a:t>主语 </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谓语动词 </a:t>
            </a:r>
            <a:r>
              <a:rPr lang="en-US" altLang="zh-CN">
                <a:latin typeface="Times New Roman" panose="02020603050405020304" pitchFamily="18" charset="0"/>
                <a:cs typeface="Times New Roman" panose="02020603050405020304" pitchFamily="18" charset="0"/>
              </a:rPr>
              <a:t>A + D…</a:t>
            </a:r>
            <a:r>
              <a:rPr lang="zh-CN" altLang="en-US">
                <a:latin typeface="Times New Roman" panose="02020603050405020304" pitchFamily="18" charset="0"/>
                <a:cs typeface="Times New Roman" panose="02020603050405020304" pitchFamily="18" charset="0"/>
              </a:rPr>
              <a:t>）</a:t>
            </a:r>
            <a:endParaRPr lang="zh-CN" altLang="en-US">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zh-CN" altLang="en-US">
                <a:latin typeface="Times New Roman" panose="02020603050405020304" pitchFamily="18" charset="0"/>
                <a:cs typeface="Times New Roman" panose="02020603050405020304" pitchFamily="18" charset="0"/>
              </a:rPr>
              <a:t>动作拆解：脸上挂着笑容，</a:t>
            </a:r>
            <a:r>
              <a:rPr lang="en-US" altLang="zh-CN">
                <a:latin typeface="Times New Roman" panose="02020603050405020304" pitchFamily="18" charset="0"/>
                <a:cs typeface="Times New Roman" panose="02020603050405020304" pitchFamily="18" charset="0"/>
              </a:rPr>
              <a:t>Peter</a:t>
            </a:r>
            <a:r>
              <a:rPr lang="zh-CN" altLang="en-US">
                <a:latin typeface="Times New Roman" panose="02020603050405020304" pitchFamily="18" charset="0"/>
                <a:cs typeface="Times New Roman" panose="02020603050405020304" pitchFamily="18" charset="0"/>
              </a:rPr>
              <a:t>猛地站起来，转身和周围的同学疯狂击掌，然后在走向讲台的路上，激动的眼泪掉了下来，他一边快步走，一边用手背擦去眼角的泪水。</a:t>
            </a:r>
            <a:endParaRPr lang="zh-CN" altLang="en-US">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zh-CN">
                <a:latin typeface="Times New Roman" panose="02020603050405020304" pitchFamily="18" charset="0"/>
                <a:cs typeface="Times New Roman" panose="02020603050405020304" pitchFamily="18" charset="0"/>
              </a:rPr>
              <a:t>With a smile on his face, Peter jumped to his feet, turned around and high-fived his classmates crazily. Then, as he walked toward the platform, excited tears fell down, and he wiped the tears from the corner of his eyes with the back of his hand while walking quickly.</a:t>
            </a:r>
            <a:endParaRPr lang="en-US" altLang="zh-CN">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6364" y="383281"/>
            <a:ext cx="10877436" cy="5793682"/>
          </a:xfrm>
        </p:spPr>
        <p:txBody>
          <a:bodyPr>
            <a:normAutofit/>
          </a:bodyPr>
          <a:lstStyle/>
          <a:p>
            <a:r>
              <a:rPr lang="zh-CN" altLang="en-US" b="1" dirty="0">
                <a:effectLst/>
                <a:highlight>
                  <a:srgbClr val="FFFF00"/>
                </a:highlight>
                <a:latin typeface="Times New Roman" panose="02020603050405020304" pitchFamily="18" charset="0"/>
                <a:cs typeface="Times New Roman" panose="02020603050405020304" pitchFamily="18" charset="0"/>
              </a:rPr>
              <a:t>场景</a:t>
            </a:r>
            <a:r>
              <a:rPr lang="en-US" altLang="zh-CN" b="1" dirty="0">
                <a:effectLst/>
                <a:highlight>
                  <a:srgbClr val="FFFF00"/>
                </a:highlight>
                <a:latin typeface="Times New Roman" panose="02020603050405020304" pitchFamily="18" charset="0"/>
                <a:cs typeface="Times New Roman" panose="02020603050405020304" pitchFamily="18" charset="0"/>
              </a:rPr>
              <a:t>7</a:t>
            </a:r>
            <a:r>
              <a:rPr lang="zh-CN" altLang="en-US" b="1" dirty="0">
                <a:effectLst/>
                <a:highlight>
                  <a:srgbClr val="FFFF00"/>
                </a:highlight>
                <a:latin typeface="Times New Roman" panose="02020603050405020304" pitchFamily="18" charset="0"/>
                <a:cs typeface="Times New Roman" panose="02020603050405020304" pitchFamily="18" charset="0"/>
              </a:rPr>
              <a:t>：老师的反应和领奖瞬间</a:t>
            </a:r>
            <a:endParaRPr lang="zh-CN" altLang="en-US" b="1" dirty="0">
              <a:effectLst/>
              <a:highlight>
                <a:srgbClr val="FFFF00"/>
              </a:highligh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（被动完成链 </a:t>
            </a:r>
            <a:r>
              <a:rPr lang="en-US" altLang="zh-CN" dirty="0">
                <a:effectLst/>
                <a:latin typeface="Times New Roman" panose="02020603050405020304" pitchFamily="18" charset="0"/>
                <a:cs typeface="Times New Roman" panose="02020603050405020304" pitchFamily="18" charset="0"/>
              </a:rPr>
              <a:t>Done C, </a:t>
            </a:r>
            <a:r>
              <a:rPr lang="zh-CN" altLang="en-US" dirty="0">
                <a:effectLst/>
                <a:latin typeface="Times New Roman" panose="02020603050405020304" pitchFamily="18" charset="0"/>
                <a:cs typeface="Times New Roman" panose="02020603050405020304" pitchFamily="18" charset="0"/>
              </a:rPr>
              <a:t>主语 </a:t>
            </a:r>
            <a:r>
              <a:rPr lang="en-US" altLang="zh-CN" dirty="0">
                <a:effectLst/>
                <a:latin typeface="Times New Roman" panose="02020603050405020304" pitchFamily="18" charset="0"/>
                <a:cs typeface="Times New Roman" panose="02020603050405020304" pitchFamily="18" charset="0"/>
              </a:rPr>
              <a:t>+ </a:t>
            </a:r>
            <a:r>
              <a:rPr lang="zh-CN" altLang="en-US" dirty="0">
                <a:effectLst/>
                <a:latin typeface="Times New Roman" panose="02020603050405020304" pitchFamily="18" charset="0"/>
                <a:cs typeface="Times New Roman" panose="02020603050405020304" pitchFamily="18" charset="0"/>
              </a:rPr>
              <a:t>谓语动词 </a:t>
            </a:r>
            <a:r>
              <a:rPr lang="en-US" altLang="zh-CN" dirty="0">
                <a:effectLst/>
                <a:latin typeface="Times New Roman" panose="02020603050405020304" pitchFamily="18" charset="0"/>
                <a:cs typeface="Times New Roman" panose="02020603050405020304" pitchFamily="18" charset="0"/>
              </a:rPr>
              <a:t>A + B… + </a:t>
            </a:r>
            <a:r>
              <a:rPr lang="zh-CN" altLang="en-US" dirty="0">
                <a:effectLst/>
                <a:latin typeface="Times New Roman" panose="02020603050405020304" pitchFamily="18" charset="0"/>
                <a:cs typeface="Times New Roman" panose="02020603050405020304" pitchFamily="18" charset="0"/>
              </a:rPr>
              <a:t>主动伴随链）</a:t>
            </a:r>
            <a:endParaRPr lang="zh-CN" altLang="en-US" dirty="0">
              <a:effectLst/>
              <a:latin typeface="Times New Roman" panose="02020603050405020304" pitchFamily="18" charset="0"/>
              <a:cs typeface="Times New Roman" panose="02020603050405020304" pitchFamily="18" charset="0"/>
            </a:endParaRPr>
          </a:p>
          <a:p>
            <a:r>
              <a:rPr lang="zh-CN" altLang="en-US" dirty="0">
                <a:effectLst/>
                <a:latin typeface="Times New Roman" panose="02020603050405020304" pitchFamily="18" charset="0"/>
                <a:cs typeface="Times New Roman" panose="02020603050405020304" pitchFamily="18" charset="0"/>
              </a:rPr>
              <a:t>动作拆解：看到</a:t>
            </a:r>
            <a:r>
              <a:rPr lang="en-US" altLang="zh-CN" dirty="0">
                <a:effectLst/>
                <a:latin typeface="Times New Roman" panose="02020603050405020304" pitchFamily="18" charset="0"/>
                <a:cs typeface="Times New Roman" panose="02020603050405020304" pitchFamily="18" charset="0"/>
              </a:rPr>
              <a:t>Peter</a:t>
            </a:r>
            <a:r>
              <a:rPr lang="zh-CN" altLang="en-US" dirty="0">
                <a:effectLst/>
                <a:latin typeface="Times New Roman" panose="02020603050405020304" pitchFamily="18" charset="0"/>
                <a:cs typeface="Times New Roman" panose="02020603050405020304" pitchFamily="18" charset="0"/>
              </a:rPr>
              <a:t>又笑又哭的可爱模样，老师心里满是温柔，主动走上前，轻轻拍了拍他的头，还温柔地帮他擦了擦脸颊上的泪痕。</a:t>
            </a:r>
            <a:r>
              <a:rPr lang="en-US" altLang="zh-CN" dirty="0">
                <a:effectLst/>
                <a:latin typeface="Times New Roman" panose="02020603050405020304" pitchFamily="18" charset="0"/>
                <a:cs typeface="Times New Roman" panose="02020603050405020304" pitchFamily="18" charset="0"/>
              </a:rPr>
              <a:t>Peter</a:t>
            </a:r>
            <a:r>
              <a:rPr lang="zh-CN" altLang="en-US" dirty="0">
                <a:effectLst/>
                <a:latin typeface="Times New Roman" panose="02020603050405020304" pitchFamily="18" charset="0"/>
                <a:cs typeface="Times New Roman" panose="02020603050405020304" pitchFamily="18" charset="0"/>
              </a:rPr>
              <a:t>不好意思地笑了笑，双手接过奖状，眼含泪水、一脸严肃又自豪地把奖状紧紧举在胸前，腰板挺得笔直，接受同学们的掌声。</a:t>
            </a:r>
            <a:endParaRPr lang="zh-CN" altLang="en-US" dirty="0">
              <a:effectLst/>
              <a:latin typeface="Times New Roman" panose="02020603050405020304" pitchFamily="18" charset="0"/>
              <a:cs typeface="Times New Roman" panose="02020603050405020304" pitchFamily="18" charset="0"/>
            </a:endParaRPr>
          </a:p>
          <a:p>
            <a:r>
              <a:rPr lang="en-US" altLang="zh-CN" dirty="0">
                <a:effectLst/>
                <a:latin typeface="Times New Roman" panose="02020603050405020304" pitchFamily="18" charset="0"/>
                <a:cs typeface="Times New Roman" panose="02020603050405020304" pitchFamily="18" charset="0"/>
              </a:rPr>
              <a:t>Seeing Peter’s lovely look of laughing and crying, the teacher felt full of warmth. She stepped forward actively, patted him gently on the head, and also wiped the remaining tears on his cheeks softly. Peter smiled embarrassedly, took the certificate with both hands, held it tightly against his chest seriously and proudly with tears in his eyes, straightened his back, and accepted the applause from his classmates.</a:t>
            </a:r>
            <a:endParaRPr lang="en-US" altLang="zh-CN" dirty="0">
              <a:effectLst/>
              <a:latin typeface="Times New Roman" panose="02020603050405020304" pitchFamily="18" charset="0"/>
              <a:cs typeface="Times New Roman" panose="02020603050405020304" pitchFamily="18" charset="0"/>
            </a:endParaRPr>
          </a:p>
          <a:p>
            <a:endParaRPr lang="zh-CN" altLang="en-US" dirty="0"/>
          </a:p>
        </p:txBody>
      </p:sp>
      <p:pic>
        <p:nvPicPr>
          <p:cNvPr id="2" name="图片 1"/>
          <p:cNvPicPr>
            <a:picLocks noChangeAspect="1"/>
          </p:cNvPicPr>
          <p:nvPr/>
        </p:nvPicPr>
        <p:blipFill>
          <a:blip r:embed="rId1"/>
          <a:stretch>
            <a:fillRect/>
          </a:stretch>
        </p:blipFill>
        <p:spPr>
          <a:xfrm>
            <a:off x="8790955" y="5198512"/>
            <a:ext cx="3097036" cy="143268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4232" y="259656"/>
            <a:ext cx="10959568" cy="5314351"/>
          </a:xfrm>
        </p:spPr>
        <p:txBody>
          <a:bodyPr>
            <a:normAutofit fontScale="77500" lnSpcReduction="20000"/>
          </a:bodyPr>
          <a:lstStyle/>
          <a:p>
            <a:pPr indent="0">
              <a:lnSpc>
                <a:spcPct val="120000"/>
              </a:lnSpc>
              <a:spcBef>
                <a:spcPts val="0"/>
              </a:spcBef>
            </a:pPr>
            <a:r>
              <a:rPr lang="en-US" altLang="zh-CN" dirty="0">
                <a:effectLst/>
                <a:latin typeface="Times New Roman" panose="02020603050405020304" pitchFamily="18" charset="0"/>
                <a:cs typeface="Times New Roman" panose="02020603050405020304" pitchFamily="18" charset="0"/>
              </a:rPr>
              <a:t>    The classroom was quiet as students waited anxiously for the award ceremony. Holding the corner of his shirt and staring at the certificate in the teacher’s hand, Peter waited nervously, his heart beating fast. </a:t>
            </a:r>
            <a:r>
              <a:rPr lang="en-US" altLang="zh-CN" dirty="0">
                <a:effectLst/>
                <a:highlight>
                  <a:srgbClr val="FFFF00"/>
                </a:highlight>
                <a:latin typeface="Times New Roman" panose="02020603050405020304" pitchFamily="18" charset="0"/>
                <a:cs typeface="Times New Roman" panose="02020603050405020304" pitchFamily="18" charset="0"/>
              </a:rPr>
              <a:t>When</a:t>
            </a:r>
            <a:r>
              <a:rPr lang="en-US" altLang="zh-CN" dirty="0">
                <a:effectLst/>
                <a:latin typeface="Times New Roman" panose="02020603050405020304" pitchFamily="18" charset="0"/>
                <a:cs typeface="Times New Roman" panose="02020603050405020304" pitchFamily="18" charset="0"/>
              </a:rPr>
              <a:t> the teacher paused, holding his breath and leaning forward, Peter almost stood up in excitement. </a:t>
            </a:r>
            <a:r>
              <a:rPr lang="en-US" altLang="zh-CN" dirty="0">
                <a:effectLst/>
                <a:highlight>
                  <a:srgbClr val="FFFF00"/>
                </a:highlight>
                <a:latin typeface="Times New Roman" panose="02020603050405020304" pitchFamily="18" charset="0"/>
                <a:cs typeface="Times New Roman" panose="02020603050405020304" pitchFamily="18" charset="0"/>
              </a:rPr>
              <a:t>But</a:t>
            </a:r>
            <a:r>
              <a:rPr lang="en-US" altLang="zh-CN" dirty="0">
                <a:effectLst/>
                <a:latin typeface="Times New Roman" panose="02020603050405020304" pitchFamily="18" charset="0"/>
                <a:cs typeface="Times New Roman" panose="02020603050405020304" pitchFamily="18" charset="0"/>
              </a:rPr>
              <a:t> the name called was not his. Hit by disappointment, Peter slumped back into his chair, his shoulders drooping. </a:t>
            </a:r>
            <a:r>
              <a:rPr lang="en-US" altLang="zh-CN" dirty="0">
                <a:effectLst/>
                <a:highlight>
                  <a:srgbClr val="FFFF00"/>
                </a:highlight>
                <a:latin typeface="Times New Roman" panose="02020603050405020304" pitchFamily="18" charset="0"/>
                <a:cs typeface="Times New Roman" panose="02020603050405020304" pitchFamily="18" charset="0"/>
              </a:rPr>
              <a:t>Still</a:t>
            </a:r>
            <a:r>
              <a:rPr lang="en-US" altLang="zh-CN" dirty="0">
                <a:effectLst/>
                <a:latin typeface="Times New Roman" panose="02020603050405020304" pitchFamily="18" charset="0"/>
                <a:cs typeface="Times New Roman" panose="02020603050405020304" pitchFamily="18" charset="0"/>
              </a:rPr>
              <a:t>, feeling disappointed as he was, Peter forced a weak smile and clapped politely for the winner.</a:t>
            </a:r>
            <a:endParaRPr lang="en-US" altLang="zh-CN" dirty="0">
              <a:effectLst/>
              <a:latin typeface="Times New Roman" panose="02020603050405020304" pitchFamily="18" charset="0"/>
              <a:cs typeface="Times New Roman" panose="02020603050405020304" pitchFamily="18" charset="0"/>
            </a:endParaRPr>
          </a:p>
          <a:p>
            <a:pPr indent="0">
              <a:lnSpc>
                <a:spcPct val="120000"/>
              </a:lnSpc>
              <a:spcBef>
                <a:spcPts val="0"/>
              </a:spcBef>
            </a:pPr>
            <a:r>
              <a:rPr lang="en-US" altLang="zh-CN" dirty="0">
                <a:effectLst/>
                <a:latin typeface="Times New Roman" panose="02020603050405020304" pitchFamily="18" charset="0"/>
                <a:cs typeface="Times New Roman" panose="02020603050405020304" pitchFamily="18" charset="0"/>
              </a:rPr>
              <a:t>     </a:t>
            </a:r>
            <a:r>
              <a:rPr lang="en-US" altLang="zh-CN" dirty="0">
                <a:effectLst/>
                <a:highlight>
                  <a:srgbClr val="FFFF00"/>
                </a:highlight>
                <a:latin typeface="Times New Roman" panose="02020603050405020304" pitchFamily="18" charset="0"/>
                <a:cs typeface="Times New Roman" panose="02020603050405020304" pitchFamily="18" charset="0"/>
              </a:rPr>
              <a:t>Finally, </a:t>
            </a:r>
            <a:r>
              <a:rPr lang="en-US" altLang="zh-CN" dirty="0">
                <a:effectLst/>
                <a:latin typeface="Times New Roman" panose="02020603050405020304" pitchFamily="18" charset="0"/>
                <a:cs typeface="Times New Roman" panose="02020603050405020304" pitchFamily="18" charset="0"/>
              </a:rPr>
              <a:t>“Peter!” the teacher called. When </a:t>
            </a:r>
            <a:r>
              <a:rPr lang="en-US" altLang="zh-CN">
                <a:effectLst/>
                <a:latin typeface="Times New Roman" panose="02020603050405020304" pitchFamily="18" charset="0"/>
                <a:cs typeface="Times New Roman" panose="02020603050405020304" pitchFamily="18" charset="0"/>
              </a:rPr>
              <a:t>he heard </a:t>
            </a:r>
            <a:r>
              <a:rPr lang="en-US" altLang="zh-CN" dirty="0">
                <a:effectLst/>
                <a:latin typeface="Times New Roman" panose="02020603050405020304" pitchFamily="18" charset="0"/>
                <a:cs typeface="Times New Roman" panose="02020603050405020304" pitchFamily="18" charset="0"/>
              </a:rPr>
              <a:t>his name called, Peter’s eyes lit up and he immediately showed a bright smile. With a smile on his face, Peter jumped to his feet, turned around and high-fived his classmates crazily. </a:t>
            </a:r>
            <a:r>
              <a:rPr lang="en-US" altLang="zh-CN" dirty="0">
                <a:effectLst/>
                <a:highlight>
                  <a:srgbClr val="FFFF00"/>
                </a:highlight>
                <a:latin typeface="Times New Roman" panose="02020603050405020304" pitchFamily="18" charset="0"/>
                <a:cs typeface="Times New Roman" panose="02020603050405020304" pitchFamily="18" charset="0"/>
              </a:rPr>
              <a:t>Then,</a:t>
            </a:r>
            <a:r>
              <a:rPr lang="en-US" altLang="zh-CN" dirty="0">
                <a:effectLst/>
                <a:latin typeface="Times New Roman" panose="02020603050405020304" pitchFamily="18" charset="0"/>
                <a:cs typeface="Times New Roman" panose="02020603050405020304" pitchFamily="18" charset="0"/>
              </a:rPr>
              <a:t> </a:t>
            </a:r>
            <a:r>
              <a:rPr lang="en-US" altLang="zh-CN" dirty="0">
                <a:effectLst/>
                <a:highlight>
                  <a:srgbClr val="FFFF00"/>
                </a:highlight>
                <a:latin typeface="Times New Roman" panose="02020603050405020304" pitchFamily="18" charset="0"/>
                <a:cs typeface="Times New Roman" panose="02020603050405020304" pitchFamily="18" charset="0"/>
              </a:rPr>
              <a:t>as</a:t>
            </a:r>
            <a:r>
              <a:rPr lang="en-US" altLang="zh-CN" dirty="0">
                <a:effectLst/>
                <a:latin typeface="Times New Roman" panose="02020603050405020304" pitchFamily="18" charset="0"/>
                <a:cs typeface="Times New Roman" panose="02020603050405020304" pitchFamily="18" charset="0"/>
              </a:rPr>
              <a:t> he walked toward the platform, excited tears fell down, and he wiped the tears from the corner of his eyes with the back of his hand </a:t>
            </a:r>
            <a:r>
              <a:rPr lang="en-US" altLang="zh-CN" dirty="0">
                <a:effectLst/>
                <a:highlight>
                  <a:srgbClr val="FFFF00"/>
                </a:highlight>
                <a:latin typeface="Times New Roman" panose="02020603050405020304" pitchFamily="18" charset="0"/>
                <a:cs typeface="Times New Roman" panose="02020603050405020304" pitchFamily="18" charset="0"/>
              </a:rPr>
              <a:t>while </a:t>
            </a:r>
            <a:r>
              <a:rPr lang="en-US" altLang="zh-CN" dirty="0">
                <a:effectLst/>
                <a:latin typeface="Times New Roman" panose="02020603050405020304" pitchFamily="18" charset="0"/>
                <a:cs typeface="Times New Roman" panose="02020603050405020304" pitchFamily="18" charset="0"/>
              </a:rPr>
              <a:t>walking quickly. Seeing Peter’s lovely look of laughing and crying, the teacher felt full of warmth. She stepped forward actively, patted him gently on the head, and also wiped the remaining tears on his cheeks softly. Peter smiled embarrassedly, took the certificate with both hands, held it tightly against his chest seriously and proudly with tears in his eyes, straightened his back, and accepted the warm applause from his classmates.</a:t>
            </a:r>
            <a:endParaRPr lang="en-US" altLang="zh-CN" dirty="0">
              <a:effectLst/>
              <a:latin typeface="Times New Roman" panose="02020603050405020304" pitchFamily="18" charset="0"/>
              <a:cs typeface="Times New Roman" panose="02020603050405020304" pitchFamily="18" charset="0"/>
            </a:endParaRPr>
          </a:p>
          <a:p>
            <a:endParaRPr lang="zh-CN" altLang="en-US" dirty="0"/>
          </a:p>
        </p:txBody>
      </p:sp>
      <p:pic>
        <p:nvPicPr>
          <p:cNvPr id="2" name="图片 1"/>
          <p:cNvPicPr>
            <a:picLocks noChangeAspect="1"/>
          </p:cNvPicPr>
          <p:nvPr/>
        </p:nvPicPr>
        <p:blipFill>
          <a:blip r:embed="rId1"/>
          <a:stretch>
            <a:fillRect/>
          </a:stretch>
        </p:blipFill>
        <p:spPr>
          <a:xfrm>
            <a:off x="9250893" y="5458158"/>
            <a:ext cx="2464743" cy="1140186"/>
          </a:xfrm>
          <a:prstGeom prst="rect">
            <a:avLst/>
          </a:prstGeom>
        </p:spPr>
      </p:pic>
      <p:sp>
        <p:nvSpPr>
          <p:cNvPr id="5" name="文本框 4"/>
          <p:cNvSpPr txBox="1"/>
          <p:nvPr/>
        </p:nvSpPr>
        <p:spPr>
          <a:xfrm>
            <a:off x="1033491" y="5716843"/>
            <a:ext cx="3001916" cy="461665"/>
          </a:xfrm>
          <a:prstGeom prst="rect">
            <a:avLst/>
          </a:prstGeom>
          <a:solidFill>
            <a:schemeClr val="accent2">
              <a:lumMod val="20000"/>
              <a:lumOff val="80000"/>
            </a:schemeClr>
          </a:solidFill>
        </p:spPr>
        <p:txBody>
          <a:bodyPr wrap="square">
            <a:spAutoFit/>
          </a:bodyPr>
          <a:lstStyle/>
          <a:p>
            <a:r>
              <a:rPr lang="zh-CN" altLang="en-US" sz="2400" dirty="0">
                <a:latin typeface="Times New Roman" panose="02020603050405020304" pitchFamily="18" charset="0"/>
                <a:ea typeface="隶书" panose="02010509060101010101" pitchFamily="49" charset="-122"/>
                <a:cs typeface="Times New Roman" panose="02020603050405020304" pitchFamily="18" charset="0"/>
              </a:rPr>
              <a:t>时间过渡</a:t>
            </a:r>
            <a:r>
              <a:rPr lang="en-US" altLang="zh-CN" sz="2400" dirty="0">
                <a:latin typeface="Times New Roman" panose="02020603050405020304" pitchFamily="18" charset="0"/>
                <a:ea typeface="隶书" panose="02010509060101010101" pitchFamily="49" charset="-122"/>
                <a:cs typeface="Times New Roman" panose="02020603050405020304" pitchFamily="18" charset="0"/>
              </a:rPr>
              <a:t>+</a:t>
            </a:r>
            <a:r>
              <a:rPr lang="zh-CN" altLang="en-US" sz="2400" dirty="0">
                <a:latin typeface="Times New Roman" panose="02020603050405020304" pitchFamily="18" charset="0"/>
                <a:ea typeface="隶书" panose="02010509060101010101" pitchFamily="49" charset="-122"/>
                <a:cs typeface="Times New Roman" panose="02020603050405020304" pitchFamily="18" charset="0"/>
              </a:rPr>
              <a:t>逻辑连词</a:t>
            </a:r>
            <a:endParaRPr lang="en-US" altLang="zh-CN" sz="2400"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6" name="文本框 5"/>
          <p:cNvSpPr txBox="1"/>
          <p:nvPr/>
        </p:nvSpPr>
        <p:spPr>
          <a:xfrm>
            <a:off x="5325331" y="5593732"/>
            <a:ext cx="1929639" cy="707886"/>
          </a:xfrm>
          <a:prstGeom prst="rect">
            <a:avLst/>
          </a:prstGeom>
          <a:solidFill>
            <a:schemeClr val="accent2">
              <a:lumMod val="60000"/>
              <a:lumOff val="40000"/>
            </a:schemeClr>
          </a:solidFill>
        </p:spPr>
        <p:txBody>
          <a:bodyPr wrap="square">
            <a:spAutoFit/>
          </a:bodyPr>
          <a:lstStyle/>
          <a:p>
            <a:r>
              <a:rPr lang="zh-CN" altLang="en-US" sz="4000" dirty="0">
                <a:latin typeface="Times New Roman" panose="02020603050405020304" pitchFamily="18" charset="0"/>
                <a:ea typeface="隶书" panose="02010509060101010101" pitchFamily="49" charset="-122"/>
                <a:cs typeface="Times New Roman" panose="02020603050405020304" pitchFamily="18" charset="0"/>
              </a:rPr>
              <a:t>动作面</a:t>
            </a:r>
            <a:endParaRPr lang="en-US" altLang="zh-CN" sz="4000"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7" name="箭头: 右 6"/>
          <p:cNvSpPr/>
          <p:nvPr/>
        </p:nvSpPr>
        <p:spPr>
          <a:xfrm>
            <a:off x="4191165" y="571684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左 7"/>
          <p:cNvSpPr/>
          <p:nvPr/>
        </p:nvSpPr>
        <p:spPr>
          <a:xfrm>
            <a:off x="7703956" y="569387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9904" y="288272"/>
            <a:ext cx="2994614" cy="545245"/>
          </a:xfrm>
          <a:solidFill>
            <a:schemeClr val="accent6">
              <a:lumMod val="40000"/>
              <a:lumOff val="60000"/>
            </a:schemeClr>
          </a:solidFill>
        </p:spPr>
        <p:txBody>
          <a:bodyPr/>
          <a:lstStyle/>
          <a:p>
            <a:r>
              <a:rPr lang="zh-CN" altLang="en-US" dirty="0"/>
              <a:t>实战演练</a:t>
            </a:r>
            <a:r>
              <a:rPr lang="en-US" altLang="zh-CN" dirty="0"/>
              <a:t>1</a:t>
            </a:r>
            <a:endParaRPr lang="zh-CN" altLang="en-US" dirty="0"/>
          </a:p>
        </p:txBody>
      </p:sp>
      <p:pic>
        <p:nvPicPr>
          <p:cNvPr id="4" name="生病的老师">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181968" y="200665"/>
            <a:ext cx="3745206" cy="6657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05181" y="202593"/>
          <a:ext cx="11509395" cy="6117827"/>
        </p:xfrm>
        <a:graphic>
          <a:graphicData uri="http://schemas.openxmlformats.org/drawingml/2006/table">
            <a:tbl>
              <a:tblPr/>
              <a:tblGrid>
                <a:gridCol w="1073190"/>
                <a:gridCol w="1795948"/>
                <a:gridCol w="3674026"/>
                <a:gridCol w="4966231"/>
              </a:tblGrid>
              <a:tr h="528830">
                <a:tc>
                  <a:txBody>
                    <a:bodyPr/>
                    <a:lstStyle/>
                    <a:p>
                      <a:pPr algn="ctr">
                        <a:buNone/>
                      </a:pPr>
                      <a:r>
                        <a:rPr lang="zh-CN" altLang="en-US" sz="2400" dirty="0">
                          <a:effectLst/>
                          <a:latin typeface="Times New Roman" panose="02020603050405020304" pitchFamily="18" charset="0"/>
                          <a:cs typeface="Times New Roman" panose="02020603050405020304" pitchFamily="18" charset="0"/>
                        </a:rPr>
                        <a:t>场景分类</a:t>
                      </a:r>
                      <a:endParaRPr lang="zh-CN"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400">
                          <a:effectLst/>
                          <a:latin typeface="Times New Roman" panose="02020603050405020304" pitchFamily="18" charset="0"/>
                          <a:cs typeface="Times New Roman" panose="02020603050405020304" pitchFamily="18" charset="0"/>
                        </a:rPr>
                        <a:t>动作描述</a:t>
                      </a: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400" dirty="0">
                          <a:effectLst/>
                          <a:latin typeface="Times New Roman" panose="02020603050405020304" pitchFamily="18" charset="0"/>
                          <a:cs typeface="Times New Roman" panose="02020603050405020304" pitchFamily="18" charset="0"/>
                        </a:rPr>
                        <a:t>基础词汇</a:t>
                      </a:r>
                      <a:endParaRPr lang="zh-CN"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400" dirty="0">
                          <a:effectLst/>
                          <a:latin typeface="Times New Roman" panose="02020603050405020304" pitchFamily="18" charset="0"/>
                          <a:cs typeface="Times New Roman" panose="02020603050405020304" pitchFamily="18" charset="0"/>
                        </a:rPr>
                        <a:t>进阶词汇</a:t>
                      </a:r>
                      <a:endParaRPr lang="zh-CN"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64940">
                <a:tc>
                  <a:txBody>
                    <a:bodyPr/>
                    <a:lstStyle/>
                    <a:p>
                      <a:pPr algn="ctr">
                        <a:buNone/>
                      </a:pPr>
                      <a:r>
                        <a:rPr lang="ja-JP" altLang="en-US" sz="2400" b="1" dirty="0">
                          <a:effectLst/>
                          <a:latin typeface="Times New Roman" panose="02020603050405020304" pitchFamily="18" charset="0"/>
                          <a:cs typeface="Times New Roman" panose="02020603050405020304" pitchFamily="18" charset="0"/>
                        </a:rPr>
                        <a:t>老师・不适</a:t>
                      </a:r>
                      <a:endParaRPr lang="ja-JP"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a:effectLst/>
                          <a:latin typeface="Times New Roman" panose="02020603050405020304" pitchFamily="18" charset="0"/>
                          <a:cs typeface="Times New Roman" panose="02020603050405020304" pitchFamily="18" charset="0"/>
                        </a:rPr>
                        <a:t>感到头晕</a:t>
                      </a: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feel dizzy</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dirty="0">
                          <a:effectLst/>
                          <a:latin typeface="Times New Roman" panose="02020603050405020304" pitchFamily="18" charset="0"/>
                          <a:cs typeface="Times New Roman" panose="02020603050405020304" pitchFamily="18" charset="0"/>
                        </a:rPr>
                        <a:t>feel light-headed; </a:t>
                      </a:r>
                      <a:endParaRPr lang="en-US" sz="2400" dirty="0">
                        <a:effectLst/>
                        <a:latin typeface="Times New Roman" panose="02020603050405020304" pitchFamily="18" charset="0"/>
                        <a:cs typeface="Times New Roman" panose="02020603050405020304" pitchFamily="18" charset="0"/>
                      </a:endParaRPr>
                    </a:p>
                    <a:p>
                      <a:pPr algn="ctr">
                        <a:buNone/>
                      </a:pPr>
                      <a:r>
                        <a:rPr lang="en-US" sz="2400" dirty="0">
                          <a:effectLst/>
                          <a:latin typeface="Times New Roman" panose="02020603050405020304" pitchFamily="18" charset="0"/>
                          <a:cs typeface="Times New Roman" panose="02020603050405020304" pitchFamily="18" charset="0"/>
                        </a:rPr>
                        <a:t>a wave of dizziness hits sb.</a:t>
                      </a:r>
                      <a:endParaRPr 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596824">
                <a:tc>
                  <a:txBody>
                    <a:bodyPr/>
                    <a:lstStyle/>
                    <a:p>
                      <a:pPr algn="ctr">
                        <a:buNone/>
                      </a:pP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a:effectLst/>
                          <a:latin typeface="Times New Roman" panose="02020603050405020304" pitchFamily="18" charset="0"/>
                          <a:cs typeface="Times New Roman" panose="02020603050405020304" pitchFamily="18" charset="0"/>
                        </a:rPr>
                        <a:t>撑住身体</a:t>
                      </a: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lean on; prop up</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hold oneself up with one’s elbow</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02317">
                <a:tc>
                  <a:txBody>
                    <a:bodyPr/>
                    <a:lstStyle/>
                    <a:p>
                      <a:pPr algn="ctr">
                        <a:buNone/>
                      </a:pP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dirty="0">
                          <a:effectLst/>
                          <a:latin typeface="Times New Roman" panose="02020603050405020304" pitchFamily="18" charset="0"/>
                          <a:cs typeface="Times New Roman" panose="02020603050405020304" pitchFamily="18" charset="0"/>
                        </a:rPr>
                        <a:t>撑不住 </a:t>
                      </a:r>
                      <a:r>
                        <a:rPr lang="en-US" altLang="zh-CN" sz="2400" dirty="0">
                          <a:effectLst/>
                          <a:latin typeface="Times New Roman" panose="02020603050405020304" pitchFamily="18" charset="0"/>
                          <a:cs typeface="Times New Roman" panose="02020603050405020304" pitchFamily="18" charset="0"/>
                        </a:rPr>
                        <a:t>/ </a:t>
                      </a:r>
                      <a:r>
                        <a:rPr lang="zh-CN" altLang="en-US" sz="2400" dirty="0">
                          <a:effectLst/>
                          <a:latin typeface="Times New Roman" panose="02020603050405020304" pitchFamily="18" charset="0"/>
                          <a:cs typeface="Times New Roman" panose="02020603050405020304" pitchFamily="18" charset="0"/>
                        </a:rPr>
                        <a:t>坚持不住</a:t>
                      </a:r>
                      <a:endParaRPr lang="zh-CN"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dirty="0">
                          <a:effectLst/>
                          <a:latin typeface="Times New Roman" panose="02020603050405020304" pitchFamily="18" charset="0"/>
                          <a:cs typeface="Times New Roman" panose="02020603050405020304" pitchFamily="18" charset="0"/>
                        </a:rPr>
                        <a:t>can’t hold on; </a:t>
                      </a:r>
                      <a:endParaRPr lang="en-US" sz="2400" dirty="0">
                        <a:effectLst/>
                        <a:latin typeface="Times New Roman" panose="02020603050405020304" pitchFamily="18" charset="0"/>
                        <a:cs typeface="Times New Roman" panose="02020603050405020304" pitchFamily="18" charset="0"/>
                      </a:endParaRPr>
                    </a:p>
                    <a:p>
                      <a:pPr algn="ctr">
                        <a:buNone/>
                      </a:pPr>
                      <a:r>
                        <a:rPr lang="en-US" sz="2400" dirty="0">
                          <a:effectLst/>
                          <a:latin typeface="Times New Roman" panose="02020603050405020304" pitchFamily="18" charset="0"/>
                          <a:cs typeface="Times New Roman" panose="02020603050405020304" pitchFamily="18" charset="0"/>
                        </a:rPr>
                        <a:t>can’t keep going</a:t>
                      </a:r>
                      <a:endParaRPr 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struggle to stay upright</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82495">
                <a:tc>
                  <a:txBody>
                    <a:bodyPr/>
                    <a:lstStyle/>
                    <a:p>
                      <a:pPr algn="ctr">
                        <a:buNone/>
                      </a:pP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a:effectLst/>
                          <a:latin typeface="Times New Roman" panose="02020603050405020304" pitchFamily="18" charset="0"/>
                          <a:cs typeface="Times New Roman" panose="02020603050405020304" pitchFamily="18" charset="0"/>
                        </a:rPr>
                        <a:t>摇摇晃晃地走</a:t>
                      </a: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dirty="0">
                          <a:effectLst/>
                          <a:latin typeface="Times New Roman" panose="02020603050405020304" pitchFamily="18" charset="0"/>
                          <a:cs typeface="Times New Roman" panose="02020603050405020304" pitchFamily="18" charset="0"/>
                        </a:rPr>
                        <a:t>walk unsteadily</a:t>
                      </a:r>
                      <a:endParaRPr 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stumble; sway; stagger</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29041">
                <a:tc>
                  <a:txBody>
                    <a:bodyPr/>
                    <a:lstStyle/>
                    <a:p>
                      <a:pPr algn="ctr">
                        <a:buNone/>
                      </a:pPr>
                      <a:r>
                        <a:rPr lang="ja-JP" altLang="en-US" sz="2400" b="1" dirty="0">
                          <a:effectLst/>
                          <a:latin typeface="Times New Roman" panose="02020603050405020304" pitchFamily="18" charset="0"/>
                          <a:cs typeface="Times New Roman" panose="02020603050405020304" pitchFamily="18" charset="0"/>
                        </a:rPr>
                        <a:t>老师・离开</a:t>
                      </a:r>
                      <a:endParaRPr lang="ja-JP"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a:effectLst/>
                          <a:latin typeface="Times New Roman" panose="02020603050405020304" pitchFamily="18" charset="0"/>
                          <a:cs typeface="Times New Roman" panose="02020603050405020304" pitchFamily="18" charset="0"/>
                        </a:rPr>
                        <a:t>走出教室</a:t>
                      </a: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walk out of the classroom</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head out of the classroom slowly</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862674">
                <a:tc>
                  <a:txBody>
                    <a:bodyPr/>
                    <a:lstStyle/>
                    <a:p>
                      <a:pPr algn="ctr">
                        <a:buNone/>
                      </a:pP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a:effectLst/>
                          <a:latin typeface="Times New Roman" panose="02020603050405020304" pitchFamily="18" charset="0"/>
                          <a:cs typeface="Times New Roman" panose="02020603050405020304" pitchFamily="18" charset="0"/>
                        </a:rPr>
                        <a:t>找地方休息</a:t>
                      </a: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dirty="0">
                          <a:effectLst/>
                          <a:latin typeface="Times New Roman" panose="02020603050405020304" pitchFamily="18" charset="0"/>
                          <a:cs typeface="Times New Roman" panose="02020603050405020304" pitchFamily="18" charset="0"/>
                        </a:rPr>
                        <a:t>want to find a place to rest</a:t>
                      </a:r>
                      <a:endParaRPr 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a:effectLst/>
                          <a:latin typeface="Times New Roman" panose="02020603050405020304" pitchFamily="18" charset="0"/>
                          <a:cs typeface="Times New Roman" panose="02020603050405020304" pitchFamily="18" charset="0"/>
                        </a:rPr>
                        <a:t>seek a quiet spot to catch one’s breath</a:t>
                      </a:r>
                      <a:endParaRPr 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809224">
                <a:tc>
                  <a:txBody>
                    <a:bodyPr/>
                    <a:lstStyle/>
                    <a:p>
                      <a:pPr algn="ctr">
                        <a:buNone/>
                      </a:pPr>
                      <a:endParaRPr lang="zh-CN" altLang="en-US" sz="24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400" dirty="0">
                          <a:effectLst/>
                          <a:latin typeface="Times New Roman" panose="02020603050405020304" pitchFamily="18" charset="0"/>
                          <a:cs typeface="Times New Roman" panose="02020603050405020304" pitchFamily="18" charset="0"/>
                        </a:rPr>
                        <a:t>快要晕倒</a:t>
                      </a:r>
                      <a:endParaRPr lang="zh-CN" alt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dirty="0">
                          <a:effectLst/>
                          <a:latin typeface="Times New Roman" panose="02020603050405020304" pitchFamily="18" charset="0"/>
                          <a:cs typeface="Times New Roman" panose="02020603050405020304" pitchFamily="18" charset="0"/>
                        </a:rPr>
                        <a:t>be about to faint; </a:t>
                      </a:r>
                      <a:endParaRPr lang="en-US" sz="2400" dirty="0">
                        <a:effectLst/>
                        <a:latin typeface="Times New Roman" panose="02020603050405020304" pitchFamily="18" charset="0"/>
                        <a:cs typeface="Times New Roman" panose="02020603050405020304" pitchFamily="18" charset="0"/>
                      </a:endParaRPr>
                    </a:p>
                    <a:p>
                      <a:pPr algn="ctr">
                        <a:buNone/>
                      </a:pPr>
                      <a:r>
                        <a:rPr lang="en-US" sz="2400" dirty="0">
                          <a:effectLst/>
                          <a:latin typeface="Times New Roman" panose="02020603050405020304" pitchFamily="18" charset="0"/>
                          <a:cs typeface="Times New Roman" panose="02020603050405020304" pitchFamily="18" charset="0"/>
                        </a:rPr>
                        <a:t>fall to the ground</a:t>
                      </a:r>
                      <a:endParaRPr 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400" dirty="0">
                          <a:effectLst/>
                          <a:latin typeface="Times New Roman" panose="02020603050405020304" pitchFamily="18" charset="0"/>
                          <a:cs typeface="Times New Roman" panose="02020603050405020304" pitchFamily="18" charset="0"/>
                        </a:rPr>
                        <a:t>be on the verge of collapsing</a:t>
                      </a:r>
                      <a:endParaRPr lang="en-US" sz="24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05181" y="202593"/>
          <a:ext cx="11421789" cy="6494757"/>
        </p:xfrm>
        <a:graphic>
          <a:graphicData uri="http://schemas.openxmlformats.org/drawingml/2006/table">
            <a:tbl>
              <a:tblPr/>
              <a:tblGrid>
                <a:gridCol w="854172"/>
                <a:gridCol w="1790472"/>
                <a:gridCol w="3444058"/>
                <a:gridCol w="5333087"/>
              </a:tblGrid>
              <a:tr h="396093">
                <a:tc>
                  <a:txBody>
                    <a:bodyPr/>
                    <a:lstStyle/>
                    <a:p>
                      <a:pPr algn="ctr">
                        <a:buNone/>
                      </a:pPr>
                      <a:r>
                        <a:rPr lang="zh-CN" altLang="en-US" sz="2000">
                          <a:effectLst/>
                          <a:latin typeface="Times New Roman" panose="02020603050405020304" pitchFamily="18" charset="0"/>
                          <a:cs typeface="Times New Roman" panose="02020603050405020304" pitchFamily="18" charset="0"/>
                        </a:rPr>
                        <a:t>场景分类</a:t>
                      </a:r>
                      <a:endParaRPr lang="zh-CN" alt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000">
                          <a:effectLst/>
                          <a:latin typeface="Times New Roman" panose="02020603050405020304" pitchFamily="18" charset="0"/>
                          <a:cs typeface="Times New Roman" panose="02020603050405020304" pitchFamily="18" charset="0"/>
                        </a:rPr>
                        <a:t>动作描述</a:t>
                      </a:r>
                      <a:endParaRPr lang="zh-CN" alt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000" dirty="0">
                          <a:effectLst/>
                          <a:latin typeface="Times New Roman" panose="02020603050405020304" pitchFamily="18" charset="0"/>
                          <a:cs typeface="Times New Roman" panose="02020603050405020304" pitchFamily="18" charset="0"/>
                        </a:rPr>
                        <a:t>基础词汇</a:t>
                      </a:r>
                      <a:endParaRPr lang="zh-CN" alt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zh-CN" altLang="en-US" sz="2000" dirty="0">
                          <a:effectLst/>
                          <a:latin typeface="Times New Roman" panose="02020603050405020304" pitchFamily="18" charset="0"/>
                          <a:cs typeface="Times New Roman" panose="02020603050405020304" pitchFamily="18" charset="0"/>
                        </a:rPr>
                        <a:t>进阶词汇</a:t>
                      </a:r>
                      <a:endParaRPr lang="zh-CN" alt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6069">
                <a:tc>
                  <a:txBody>
                    <a:bodyPr/>
                    <a:lstStyle/>
                    <a:p>
                      <a:pPr algn="ctr">
                        <a:buNone/>
                      </a:pPr>
                      <a:r>
                        <a:rPr lang="ja-JP" altLang="en-US" sz="2000" b="1" dirty="0">
                          <a:effectLst/>
                          <a:latin typeface="Times New Roman" panose="02020603050405020304" pitchFamily="18" charset="0"/>
                          <a:cs typeface="Times New Roman" panose="02020603050405020304" pitchFamily="18" charset="0"/>
                        </a:rPr>
                        <a:t>事后</a:t>
                      </a:r>
                      <a:endParaRPr lang="en-US" altLang="ja-JP" sz="2000" b="1" dirty="0">
                        <a:effectLst/>
                        <a:latin typeface="Times New Roman" panose="02020603050405020304" pitchFamily="18" charset="0"/>
                        <a:cs typeface="Times New Roman" panose="02020603050405020304" pitchFamily="18" charset="0"/>
                      </a:endParaRPr>
                    </a:p>
                    <a:p>
                      <a:pPr algn="ctr">
                        <a:buNone/>
                      </a:pPr>
                      <a:r>
                        <a:rPr lang="ja-JP" altLang="en-US" sz="2000" b="1" dirty="0">
                          <a:effectLst/>
                          <a:latin typeface="Times New Roman" panose="02020603050405020304" pitchFamily="18" charset="0"/>
                          <a:cs typeface="Times New Roman" panose="02020603050405020304" pitchFamily="18" charset="0"/>
                        </a:rPr>
                        <a:t>感动</a:t>
                      </a:r>
                      <a:endParaRPr lang="ja-JP" alt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000">
                          <a:effectLst/>
                          <a:latin typeface="Times New Roman" panose="02020603050405020304" pitchFamily="18" charset="0"/>
                          <a:cs typeface="Times New Roman" panose="02020603050405020304" pitchFamily="18" charset="0"/>
                        </a:rPr>
                        <a:t>看到监控视频</a:t>
                      </a:r>
                      <a:endParaRPr lang="zh-CN" alt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000">
                          <a:effectLst/>
                          <a:latin typeface="Times New Roman" panose="02020603050405020304" pitchFamily="18" charset="0"/>
                          <a:cs typeface="Times New Roman" panose="02020603050405020304" pitchFamily="18" charset="0"/>
                        </a:rPr>
                        <a:t>watch the video</a:t>
                      </a:r>
                      <a:endParaRPr 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000" dirty="0">
                          <a:effectLst/>
                          <a:latin typeface="Times New Roman" panose="02020603050405020304" pitchFamily="18" charset="0"/>
                          <a:cs typeface="Times New Roman" panose="02020603050405020304" pitchFamily="18" charset="0"/>
                        </a:rPr>
                        <a:t>look back at the security footage</a:t>
                      </a:r>
                      <a:endParaRPr 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26213">
                <a:tc>
                  <a:txBody>
                    <a:bodyPr/>
                    <a:lstStyle/>
                    <a:p>
                      <a:pPr algn="ctr">
                        <a:buNone/>
                      </a:pPr>
                      <a:endParaRPr lang="zh-CN" alt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000">
                          <a:effectLst/>
                          <a:latin typeface="Times New Roman" panose="02020603050405020304" pitchFamily="18" charset="0"/>
                          <a:cs typeface="Times New Roman" panose="02020603050405020304" pitchFamily="18" charset="0"/>
                        </a:rPr>
                        <a:t>深受感动</a:t>
                      </a:r>
                      <a:endParaRPr lang="zh-CN" alt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000" dirty="0">
                          <a:effectLst/>
                          <a:latin typeface="Times New Roman" panose="02020603050405020304" pitchFamily="18" charset="0"/>
                          <a:cs typeface="Times New Roman" panose="02020603050405020304" pitchFamily="18" charset="0"/>
                        </a:rPr>
                        <a:t>feel deeply moved</a:t>
                      </a:r>
                      <a:endParaRPr 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000" dirty="0">
                          <a:effectLst/>
                          <a:latin typeface="Times New Roman" panose="02020603050405020304" pitchFamily="18" charset="0"/>
                          <a:cs typeface="Times New Roman" panose="02020603050405020304" pitchFamily="18" charset="0"/>
                        </a:rPr>
                        <a:t>be touched to the heart; filled with warmth</a:t>
                      </a:r>
                      <a:endParaRPr 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485997">
                <a:tc>
                  <a:txBody>
                    <a:bodyPr/>
                    <a:lstStyle/>
                    <a:p>
                      <a:pPr algn="ctr">
                        <a:buNone/>
                      </a:pPr>
                      <a:endParaRPr lang="zh-CN" altLang="en-US" sz="200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zh-CN" altLang="en-US" sz="2000" dirty="0">
                          <a:effectLst/>
                          <a:latin typeface="Times New Roman" panose="02020603050405020304" pitchFamily="18" charset="0"/>
                          <a:cs typeface="Times New Roman" panose="02020603050405020304" pitchFamily="18" charset="0"/>
                        </a:rPr>
                        <a:t>感到幸福</a:t>
                      </a:r>
                      <a:endParaRPr lang="zh-CN" alt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000" dirty="0">
                          <a:effectLst/>
                          <a:latin typeface="Times New Roman" panose="02020603050405020304" pitchFamily="18" charset="0"/>
                          <a:cs typeface="Times New Roman" panose="02020603050405020304" pitchFamily="18" charset="0"/>
                        </a:rPr>
                        <a:t>feel happy; feel lucky</a:t>
                      </a:r>
                      <a:endParaRPr 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buNone/>
                      </a:pPr>
                      <a:r>
                        <a:rPr lang="en-US" sz="2000" dirty="0">
                          <a:effectLst/>
                          <a:latin typeface="Times New Roman" panose="02020603050405020304" pitchFamily="18" charset="0"/>
                          <a:cs typeface="Times New Roman" panose="02020603050405020304" pitchFamily="18" charset="0"/>
                        </a:rPr>
                        <a:t>feel fulfilled as a teacher</a:t>
                      </a:r>
                      <a:endParaRPr lang="en-US" sz="2000" dirty="0">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506016">
                <a:tc>
                  <a:txBody>
                    <a:bodyPr/>
                    <a:lstStyle/>
                    <a:p>
                      <a:pPr algn="ctr">
                        <a:buNone/>
                      </a:pPr>
                      <a:r>
                        <a:rPr lang="ja-JP" altLang="en-US" sz="2000" b="1" dirty="0">
                          <a:solidFill>
                            <a:schemeClr val="tx1"/>
                          </a:solidFill>
                          <a:effectLst/>
                          <a:latin typeface="Times New Roman" panose="02020603050405020304" pitchFamily="18" charset="0"/>
                          <a:cs typeface="Times New Roman" panose="02020603050405020304" pitchFamily="18" charset="0"/>
                        </a:rPr>
                        <a:t>发现</a:t>
                      </a:r>
                      <a:endParaRPr lang="en-US" altLang="ja-JP" sz="2000" b="1" dirty="0">
                        <a:solidFill>
                          <a:schemeClr val="tx1"/>
                        </a:solidFill>
                        <a:effectLst/>
                        <a:latin typeface="Times New Roman" panose="02020603050405020304" pitchFamily="18" charset="0"/>
                        <a:cs typeface="Times New Roman" panose="02020603050405020304" pitchFamily="18" charset="0"/>
                      </a:endParaRPr>
                    </a:p>
                    <a:p>
                      <a:pPr algn="ctr">
                        <a:buNone/>
                      </a:pPr>
                      <a:r>
                        <a:rPr lang="ja-JP" altLang="en-US" sz="2000" b="1" dirty="0">
                          <a:solidFill>
                            <a:schemeClr val="tx1"/>
                          </a:solidFill>
                          <a:effectLst/>
                          <a:latin typeface="Times New Roman" panose="02020603050405020304" pitchFamily="18" charset="0"/>
                          <a:cs typeface="Times New Roman" panose="02020603050405020304" pitchFamily="18" charset="0"/>
                        </a:rPr>
                        <a:t>异常</a:t>
                      </a:r>
                      <a:endParaRPr lang="ja-JP" alt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dirty="0">
                          <a:solidFill>
                            <a:schemeClr val="tx1"/>
                          </a:solidFill>
                          <a:effectLst/>
                          <a:latin typeface="Times New Roman" panose="02020603050405020304" pitchFamily="18" charset="0"/>
                          <a:cs typeface="Times New Roman" panose="02020603050405020304" pitchFamily="18" charset="0"/>
                        </a:rPr>
                        <a:t>察觉到不对劲</a:t>
                      </a:r>
                      <a:endParaRPr lang="zh-CN" alt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notice; find out</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sense something is wrong</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96093">
                <a:tc>
                  <a:txBody>
                    <a:bodyPr/>
                    <a:lstStyle/>
                    <a:p>
                      <a:pPr algn="ctr">
                        <a:buNone/>
                      </a:pP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a:solidFill>
                            <a:schemeClr val="tx1"/>
                          </a:solidFill>
                          <a:effectLst/>
                          <a:latin typeface="Times New Roman" panose="02020603050405020304" pitchFamily="18" charset="0"/>
                          <a:cs typeface="Times New Roman" panose="02020603050405020304" pitchFamily="18" charset="0"/>
                        </a:rPr>
                        <a:t>瞪大了眼睛</a:t>
                      </a: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open one’s eyes wide</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stare with wide eyes</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546050">
                <a:tc>
                  <a:txBody>
                    <a:bodyPr/>
                    <a:lstStyle/>
                    <a:p>
                      <a:pPr algn="ctr">
                        <a:buNone/>
                      </a:pP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dirty="0">
                          <a:solidFill>
                            <a:schemeClr val="tx1"/>
                          </a:solidFill>
                          <a:effectLst/>
                          <a:latin typeface="Times New Roman" panose="02020603050405020304" pitchFamily="18" charset="0"/>
                          <a:cs typeface="Times New Roman" panose="02020603050405020304" pitchFamily="18" charset="0"/>
                        </a:rPr>
                        <a:t>观察</a:t>
                      </a:r>
                      <a:endParaRPr lang="zh-CN" alt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watch; observe</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keep an eye on sb.</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586087">
                <a:tc>
                  <a:txBody>
                    <a:bodyPr/>
                    <a:lstStyle/>
                    <a:p>
                      <a:pPr algn="ctr">
                        <a:buNone/>
                      </a:pP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dirty="0">
                          <a:solidFill>
                            <a:schemeClr val="tx1"/>
                          </a:solidFill>
                          <a:effectLst/>
                          <a:latin typeface="Times New Roman" panose="02020603050405020304" pitchFamily="18" charset="0"/>
                          <a:cs typeface="Times New Roman" panose="02020603050405020304" pitchFamily="18" charset="0"/>
                        </a:rPr>
                        <a:t>窃窃私语</a:t>
                      </a:r>
                      <a:endParaRPr lang="zh-CN" alt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whisper to each other</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dirty="0">
                          <a:solidFill>
                            <a:schemeClr val="tx1"/>
                          </a:solidFill>
                          <a:effectLst/>
                          <a:latin typeface="Times New Roman" panose="02020603050405020304" pitchFamily="18" charset="0"/>
                          <a:cs typeface="Times New Roman" panose="02020603050405020304" pitchFamily="18" charset="0"/>
                        </a:rPr>
                        <a:t>murmur quietly; talk in low voices</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726213">
                <a:tc>
                  <a:txBody>
                    <a:bodyPr/>
                    <a:lstStyle/>
                    <a:p>
                      <a:pPr algn="ctr">
                        <a:buNone/>
                      </a:pPr>
                      <a:r>
                        <a:rPr lang="ja-JP" altLang="en-US" sz="2000" b="1" dirty="0">
                          <a:solidFill>
                            <a:schemeClr val="tx1"/>
                          </a:solidFill>
                          <a:effectLst/>
                          <a:latin typeface="Times New Roman" panose="02020603050405020304" pitchFamily="18" charset="0"/>
                          <a:cs typeface="Times New Roman" panose="02020603050405020304" pitchFamily="18" charset="0"/>
                        </a:rPr>
                        <a:t>救助老师</a:t>
                      </a:r>
                      <a:endParaRPr lang="ja-JP" alt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dirty="0">
                          <a:solidFill>
                            <a:schemeClr val="tx1"/>
                          </a:solidFill>
                          <a:effectLst/>
                          <a:latin typeface="Times New Roman" panose="02020603050405020304" pitchFamily="18" charset="0"/>
                          <a:cs typeface="Times New Roman" panose="02020603050405020304" pitchFamily="18" charset="0"/>
                        </a:rPr>
                        <a:t>快步冲出去</a:t>
                      </a:r>
                      <a:endParaRPr lang="zh-CN" alt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dirty="0">
                          <a:solidFill>
                            <a:schemeClr val="tx1"/>
                          </a:solidFill>
                          <a:effectLst/>
                          <a:latin typeface="Times New Roman" panose="02020603050405020304" pitchFamily="18" charset="0"/>
                          <a:cs typeface="Times New Roman" panose="02020603050405020304" pitchFamily="18" charset="0"/>
                        </a:rPr>
                        <a:t>run out quickly</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rush out; hurry out of the classroom</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766251">
                <a:tc>
                  <a:txBody>
                    <a:bodyPr/>
                    <a:lstStyle/>
                    <a:p>
                      <a:pPr algn="ctr">
                        <a:buNone/>
                      </a:pP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a:solidFill>
                            <a:schemeClr val="tx1"/>
                          </a:solidFill>
                          <a:effectLst/>
                          <a:latin typeface="Times New Roman" panose="02020603050405020304" pitchFamily="18" charset="0"/>
                          <a:cs typeface="Times New Roman" panose="02020603050405020304" pitchFamily="18" charset="0"/>
                        </a:rPr>
                        <a:t>接住 </a:t>
                      </a:r>
                      <a:r>
                        <a:rPr lang="en-US" altLang="zh-CN" sz="2000">
                          <a:solidFill>
                            <a:schemeClr val="tx1"/>
                          </a:solidFill>
                          <a:effectLst/>
                          <a:latin typeface="Times New Roman" panose="02020603050405020304" pitchFamily="18" charset="0"/>
                          <a:cs typeface="Times New Roman" panose="02020603050405020304" pitchFamily="18" charset="0"/>
                        </a:rPr>
                        <a:t>/ </a:t>
                      </a:r>
                      <a:r>
                        <a:rPr lang="zh-CN" altLang="en-US" sz="2000">
                          <a:solidFill>
                            <a:schemeClr val="tx1"/>
                          </a:solidFill>
                          <a:effectLst/>
                          <a:latin typeface="Times New Roman" panose="02020603050405020304" pitchFamily="18" charset="0"/>
                          <a:cs typeface="Times New Roman" panose="02020603050405020304" pitchFamily="18" charset="0"/>
                        </a:rPr>
                        <a:t>扶住</a:t>
                      </a: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dirty="0">
                          <a:solidFill>
                            <a:schemeClr val="tx1"/>
                          </a:solidFill>
                          <a:effectLst/>
                          <a:latin typeface="Times New Roman" panose="02020603050405020304" pitchFamily="18" charset="0"/>
                          <a:cs typeface="Times New Roman" panose="02020603050405020304" pitchFamily="18" charset="0"/>
                        </a:rPr>
                        <a:t>catch; hold</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dirty="0">
                          <a:solidFill>
                            <a:schemeClr val="tx1"/>
                          </a:solidFill>
                          <a:effectLst/>
                          <a:latin typeface="Times New Roman" panose="02020603050405020304" pitchFamily="18" charset="0"/>
                          <a:cs typeface="Times New Roman" panose="02020603050405020304" pitchFamily="18" charset="0"/>
                        </a:rPr>
                        <a:t>steady sb.; hold sb. up firmly</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5943">
                <a:tc>
                  <a:txBody>
                    <a:bodyPr/>
                    <a:lstStyle/>
                    <a:p>
                      <a:pPr algn="ctr">
                        <a:buNone/>
                      </a:pP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zh-CN" altLang="en-US" sz="2000">
                          <a:solidFill>
                            <a:schemeClr val="tx1"/>
                          </a:solidFill>
                          <a:effectLst/>
                          <a:latin typeface="Times New Roman" panose="02020603050405020304" pitchFamily="18" charset="0"/>
                          <a:cs typeface="Times New Roman" panose="02020603050405020304" pitchFamily="18" charset="0"/>
                        </a:rPr>
                        <a:t>稳稳地接住</a:t>
                      </a:r>
                      <a:endParaRPr lang="zh-CN" alt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a:solidFill>
                            <a:schemeClr val="tx1"/>
                          </a:solidFill>
                          <a:effectLst/>
                          <a:latin typeface="Times New Roman" panose="02020603050405020304" pitchFamily="18" charset="0"/>
                          <a:cs typeface="Times New Roman" panose="02020603050405020304" pitchFamily="18" charset="0"/>
                        </a:rPr>
                        <a:t>catch sb. steadily</a:t>
                      </a:r>
                      <a:endParaRPr lang="en-US" sz="200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buNone/>
                      </a:pPr>
                      <a:r>
                        <a:rPr lang="en-US" sz="2000" dirty="0">
                          <a:solidFill>
                            <a:schemeClr val="tx1"/>
                          </a:solidFill>
                          <a:effectLst/>
                          <a:latin typeface="Times New Roman" panose="02020603050405020304" pitchFamily="18" charset="0"/>
                          <a:cs typeface="Times New Roman" panose="02020603050405020304" pitchFamily="18" charset="0"/>
                        </a:rPr>
                        <a:t>support sb. just in time</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1185" marR="1185" marT="1185" marB="11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21610" y="372331"/>
            <a:ext cx="10932190" cy="5804632"/>
          </a:xfrm>
        </p:spPr>
        <p:txBody>
          <a:bodyPr>
            <a:normAutofit fontScale="85000" lnSpcReduction="10000"/>
          </a:bodyPr>
          <a:lstStyle/>
          <a:p>
            <a:pPr indent="0">
              <a:lnSpc>
                <a:spcPct val="150000"/>
              </a:lnSpc>
              <a:spcBef>
                <a:spcPts val="0"/>
              </a:spcBef>
            </a:pPr>
            <a:r>
              <a:rPr lang="en-US" altLang="zh-CN" sz="3300" dirty="0">
                <a:highlight>
                  <a:srgbClr val="FFFF00"/>
                </a:highlight>
                <a:latin typeface="Times New Roman" panose="02020603050405020304" pitchFamily="18" charset="0"/>
                <a:cs typeface="Times New Roman" panose="02020603050405020304" pitchFamily="18" charset="0"/>
              </a:rPr>
              <a:t>Hit </a:t>
            </a:r>
            <a:r>
              <a:rPr lang="en-US" altLang="zh-CN" sz="3300" dirty="0">
                <a:latin typeface="Times New Roman" panose="02020603050405020304" pitchFamily="18" charset="0"/>
                <a:cs typeface="Times New Roman" panose="02020603050405020304" pitchFamily="18" charset="0"/>
              </a:rPr>
              <a:t>by a sudden dizziness during class, the teacher </a:t>
            </a:r>
            <a:r>
              <a:rPr lang="en-US" altLang="zh-CN" sz="3300" dirty="0">
                <a:solidFill>
                  <a:srgbClr val="C00000"/>
                </a:solidFill>
                <a:latin typeface="Times New Roman" panose="02020603050405020304" pitchFamily="18" charset="0"/>
                <a:cs typeface="Times New Roman" panose="02020603050405020304" pitchFamily="18" charset="0"/>
              </a:rPr>
              <a:t>propped herself up </a:t>
            </a:r>
            <a:r>
              <a:rPr lang="en-US" altLang="zh-CN" sz="3300" dirty="0">
                <a:latin typeface="Times New Roman" panose="02020603050405020304" pitchFamily="18" charset="0"/>
                <a:cs typeface="Times New Roman" panose="02020603050405020304" pitchFamily="18" charset="0"/>
              </a:rPr>
              <a:t>with her arm, but still couldn’t </a:t>
            </a:r>
            <a:r>
              <a:rPr lang="en-US" altLang="zh-CN" sz="3300" dirty="0">
                <a:solidFill>
                  <a:srgbClr val="C00000"/>
                </a:solidFill>
                <a:latin typeface="Times New Roman" panose="02020603050405020304" pitchFamily="18" charset="0"/>
                <a:cs typeface="Times New Roman" panose="02020603050405020304" pitchFamily="18" charset="0"/>
              </a:rPr>
              <a:t>hold on</a:t>
            </a:r>
            <a:r>
              <a:rPr lang="en-US" altLang="zh-CN" sz="3300" dirty="0">
                <a:latin typeface="Times New Roman" panose="02020603050405020304" pitchFamily="18" charset="0"/>
                <a:cs typeface="Times New Roman" panose="02020603050405020304" pitchFamily="18" charset="0"/>
              </a:rPr>
              <a:t>. </a:t>
            </a:r>
            <a:r>
              <a:rPr lang="en-US" altLang="zh-CN" sz="3300" dirty="0">
                <a:highlight>
                  <a:srgbClr val="FFFF00"/>
                </a:highlight>
                <a:latin typeface="Times New Roman" panose="02020603050405020304" pitchFamily="18" charset="0"/>
                <a:cs typeface="Times New Roman" panose="02020603050405020304" pitchFamily="18" charset="0"/>
              </a:rPr>
              <a:t>Swaying and gathering </a:t>
            </a:r>
            <a:r>
              <a:rPr lang="en-US" altLang="zh-CN" sz="3300" dirty="0">
                <a:latin typeface="Times New Roman" panose="02020603050405020304" pitchFamily="18" charset="0"/>
                <a:cs typeface="Times New Roman" panose="02020603050405020304" pitchFamily="18" charset="0"/>
              </a:rPr>
              <a:t>her last strength, she </a:t>
            </a:r>
            <a:r>
              <a:rPr lang="en-US" altLang="zh-CN" sz="3300" dirty="0">
                <a:solidFill>
                  <a:srgbClr val="C00000"/>
                </a:solidFill>
                <a:latin typeface="Times New Roman" panose="02020603050405020304" pitchFamily="18" charset="0"/>
                <a:cs typeface="Times New Roman" panose="02020603050405020304" pitchFamily="18" charset="0"/>
              </a:rPr>
              <a:t>walked out of </a:t>
            </a:r>
            <a:r>
              <a:rPr lang="en-US" altLang="zh-CN" sz="3300" dirty="0">
                <a:latin typeface="Times New Roman" panose="02020603050405020304" pitchFamily="18" charset="0"/>
                <a:cs typeface="Times New Roman" panose="02020603050405020304" pitchFamily="18" charset="0"/>
              </a:rPr>
              <a:t>the classroom, </a:t>
            </a:r>
            <a:r>
              <a:rPr lang="en-US" altLang="zh-CN" sz="3300" dirty="0">
                <a:highlight>
                  <a:srgbClr val="FFFF00"/>
                </a:highlight>
                <a:latin typeface="Times New Roman" panose="02020603050405020304" pitchFamily="18" charset="0"/>
                <a:cs typeface="Times New Roman" panose="02020603050405020304" pitchFamily="18" charset="0"/>
              </a:rPr>
              <a:t>hoping to </a:t>
            </a:r>
            <a:r>
              <a:rPr lang="en-US" altLang="zh-CN" sz="3300" dirty="0">
                <a:latin typeface="Times New Roman" panose="02020603050405020304" pitchFamily="18" charset="0"/>
                <a:cs typeface="Times New Roman" panose="02020603050405020304" pitchFamily="18" charset="0"/>
              </a:rPr>
              <a:t>find a place to rest.</a:t>
            </a:r>
            <a:endParaRPr lang="en-US" altLang="zh-CN" sz="3300" dirty="0">
              <a:latin typeface="Times New Roman" panose="02020603050405020304" pitchFamily="18" charset="0"/>
              <a:cs typeface="Times New Roman" panose="02020603050405020304" pitchFamily="18" charset="0"/>
            </a:endParaRPr>
          </a:p>
          <a:p>
            <a:pPr indent="0">
              <a:lnSpc>
                <a:spcPct val="150000"/>
              </a:lnSpc>
              <a:spcBef>
                <a:spcPts val="0"/>
              </a:spcBef>
            </a:pPr>
            <a:r>
              <a:rPr lang="en-US" altLang="zh-CN" sz="3300" dirty="0">
                <a:highlight>
                  <a:srgbClr val="FFFF00"/>
                </a:highlight>
                <a:latin typeface="Times New Roman" panose="02020603050405020304" pitchFamily="18" charset="0"/>
                <a:cs typeface="Times New Roman" panose="02020603050405020304" pitchFamily="18" charset="0"/>
              </a:rPr>
              <a:t>Noticing</a:t>
            </a:r>
            <a:r>
              <a:rPr lang="en-US" altLang="zh-CN" sz="3300" dirty="0">
                <a:latin typeface="Times New Roman" panose="02020603050405020304" pitchFamily="18" charset="0"/>
                <a:cs typeface="Times New Roman" panose="02020603050405020304" pitchFamily="18" charset="0"/>
              </a:rPr>
              <a:t> something was wrong, the students </a:t>
            </a:r>
            <a:r>
              <a:rPr lang="en-US" altLang="zh-CN" sz="3300" dirty="0">
                <a:solidFill>
                  <a:srgbClr val="C00000"/>
                </a:solidFill>
                <a:latin typeface="Times New Roman" panose="02020603050405020304" pitchFamily="18" charset="0"/>
                <a:cs typeface="Times New Roman" panose="02020603050405020304" pitchFamily="18" charset="0"/>
              </a:rPr>
              <a:t>opened their eyes wide and then began to whisper </a:t>
            </a:r>
            <a:r>
              <a:rPr lang="en-US" altLang="zh-CN" sz="3300" dirty="0">
                <a:latin typeface="Times New Roman" panose="02020603050405020304" pitchFamily="18" charset="0"/>
                <a:cs typeface="Times New Roman" panose="02020603050405020304" pitchFamily="18" charset="0"/>
              </a:rPr>
              <a:t>to each other. </a:t>
            </a:r>
            <a:r>
              <a:rPr lang="en-US" altLang="zh-CN" sz="3300" dirty="0">
                <a:highlight>
                  <a:srgbClr val="FFFF00"/>
                </a:highlight>
                <a:latin typeface="Times New Roman" panose="02020603050405020304" pitchFamily="18" charset="0"/>
                <a:cs typeface="Times New Roman" panose="02020603050405020304" pitchFamily="18" charset="0"/>
              </a:rPr>
              <a:t>Worried about </a:t>
            </a:r>
            <a:r>
              <a:rPr lang="en-US" altLang="zh-CN" sz="3300" dirty="0">
                <a:latin typeface="Times New Roman" panose="02020603050405020304" pitchFamily="18" charset="0"/>
                <a:cs typeface="Times New Roman" panose="02020603050405020304" pitchFamily="18" charset="0"/>
              </a:rPr>
              <a:t>their teacher, several students </a:t>
            </a:r>
            <a:r>
              <a:rPr lang="en-US" altLang="zh-CN" sz="3300" b="1" dirty="0">
                <a:solidFill>
                  <a:srgbClr val="C00000"/>
                </a:solidFill>
                <a:latin typeface="Times New Roman" panose="02020603050405020304" pitchFamily="18" charset="0"/>
                <a:cs typeface="Times New Roman" panose="02020603050405020304" pitchFamily="18" charset="0"/>
              </a:rPr>
              <a:t>rushed out quickly and caught her steadily</a:t>
            </a:r>
            <a:r>
              <a:rPr lang="en-US" altLang="zh-CN" sz="3300" dirty="0">
                <a:latin typeface="Times New Roman" panose="02020603050405020304" pitchFamily="18" charset="0"/>
                <a:cs typeface="Times New Roman" panose="02020603050405020304" pitchFamily="18" charset="0"/>
              </a:rPr>
              <a:t> just as she </a:t>
            </a:r>
            <a:r>
              <a:rPr lang="en-US" altLang="zh-CN" sz="3300" b="1" dirty="0">
                <a:solidFill>
                  <a:srgbClr val="C00000"/>
                </a:solidFill>
                <a:latin typeface="Times New Roman" panose="02020603050405020304" pitchFamily="18" charset="0"/>
                <a:cs typeface="Times New Roman" panose="02020603050405020304" pitchFamily="18" charset="0"/>
              </a:rPr>
              <a:t>was about to fall to the ground</a:t>
            </a:r>
            <a:r>
              <a:rPr lang="en-US" altLang="zh-CN" sz="3300" dirty="0">
                <a:latin typeface="Times New Roman" panose="02020603050405020304" pitchFamily="18" charset="0"/>
                <a:cs typeface="Times New Roman" panose="02020603050405020304" pitchFamily="18" charset="0"/>
              </a:rPr>
              <a:t>.</a:t>
            </a:r>
            <a:endParaRPr lang="en-US" altLang="zh-CN" sz="3300" dirty="0">
              <a:latin typeface="Times New Roman" panose="02020603050405020304" pitchFamily="18" charset="0"/>
              <a:cs typeface="Times New Roman" panose="02020603050405020304" pitchFamily="18" charset="0"/>
            </a:endParaRPr>
          </a:p>
          <a:p>
            <a:pPr indent="0">
              <a:lnSpc>
                <a:spcPct val="150000"/>
              </a:lnSpc>
              <a:spcBef>
                <a:spcPts val="0"/>
              </a:spcBef>
            </a:pPr>
            <a:r>
              <a:rPr lang="en-US" altLang="zh-CN" sz="3300" dirty="0">
                <a:highlight>
                  <a:srgbClr val="FFFF00"/>
                </a:highlight>
                <a:latin typeface="Times New Roman" panose="02020603050405020304" pitchFamily="18" charset="0"/>
                <a:cs typeface="Times New Roman" panose="02020603050405020304" pitchFamily="18" charset="0"/>
              </a:rPr>
              <a:t>Watching</a:t>
            </a:r>
            <a:r>
              <a:rPr lang="en-US" altLang="zh-CN" sz="3300" dirty="0">
                <a:latin typeface="Times New Roman" panose="02020603050405020304" pitchFamily="18" charset="0"/>
                <a:cs typeface="Times New Roman" panose="02020603050405020304" pitchFamily="18" charset="0"/>
              </a:rPr>
              <a:t> the video footage later, the teacher was </a:t>
            </a:r>
            <a:r>
              <a:rPr lang="en-US" altLang="zh-CN" sz="3300" dirty="0">
                <a:solidFill>
                  <a:srgbClr val="C00000"/>
                </a:solidFill>
                <a:latin typeface="Times New Roman" panose="02020603050405020304" pitchFamily="18" charset="0"/>
                <a:cs typeface="Times New Roman" panose="02020603050405020304" pitchFamily="18" charset="0"/>
              </a:rPr>
              <a:t>deeply moved. </a:t>
            </a:r>
            <a:r>
              <a:rPr lang="en-US" altLang="zh-CN" sz="3300" dirty="0">
                <a:latin typeface="Times New Roman" panose="02020603050405020304" pitchFamily="18" charset="0"/>
                <a:cs typeface="Times New Roman" panose="02020603050405020304" pitchFamily="18" charset="0"/>
              </a:rPr>
              <a:t>She </a:t>
            </a:r>
            <a:r>
              <a:rPr lang="en-US" altLang="zh-CN" sz="3300" dirty="0">
                <a:solidFill>
                  <a:srgbClr val="C00000"/>
                </a:solidFill>
                <a:latin typeface="Times New Roman" panose="02020603050405020304" pitchFamily="18" charset="0"/>
                <a:cs typeface="Times New Roman" panose="02020603050405020304" pitchFamily="18" charset="0"/>
              </a:rPr>
              <a:t>felt</a:t>
            </a:r>
            <a:r>
              <a:rPr lang="en-US" altLang="zh-CN" sz="3300" dirty="0">
                <a:latin typeface="Times New Roman" panose="02020603050405020304" pitchFamily="18" charset="0"/>
                <a:cs typeface="Times New Roman" panose="02020603050405020304" pitchFamily="18" charset="0"/>
              </a:rPr>
              <a:t> so lucky and happy to be a teacher with such caring students.</a:t>
            </a:r>
            <a:endParaRPr lang="en-US" altLang="zh-CN" sz="3300"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7161" y="288272"/>
            <a:ext cx="2994614" cy="545245"/>
          </a:xfrm>
          <a:solidFill>
            <a:schemeClr val="accent6">
              <a:lumMod val="40000"/>
              <a:lumOff val="60000"/>
            </a:schemeClr>
          </a:solidFill>
        </p:spPr>
        <p:txBody>
          <a:bodyPr/>
          <a:lstStyle/>
          <a:p>
            <a:r>
              <a:rPr lang="zh-CN" altLang="en-US" dirty="0"/>
              <a:t>实战演练</a:t>
            </a:r>
            <a:r>
              <a:rPr lang="en-US" altLang="zh-CN" dirty="0"/>
              <a:t>2</a:t>
            </a:r>
            <a:endParaRPr lang="zh-CN" altLang="en-US" dirty="0"/>
          </a:p>
        </p:txBody>
      </p:sp>
      <p:pic>
        <p:nvPicPr>
          <p:cNvPr id="2" name="扶黑板的学生">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042817" y="83135"/>
            <a:ext cx="3702022" cy="6581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584957" y="1378446"/>
            <a:ext cx="6258438" cy="2491328"/>
          </a:xfrm>
          <a:solidFill>
            <a:schemeClr val="accent4">
              <a:lumMod val="20000"/>
              <a:lumOff val="80000"/>
            </a:schemeClr>
          </a:solidFill>
        </p:spPr>
        <p:txBody>
          <a:bodyPr>
            <a:normAutofit fontScale="90000"/>
          </a:bodyPr>
          <a:lstStyle/>
          <a:p>
            <a:pPr algn="l"/>
            <a:r>
              <a:rPr lang="zh-CN" altLang="en-US" dirty="0">
                <a:solidFill>
                  <a:srgbClr val="7030A0"/>
                </a:solidFill>
                <a:latin typeface="隶书" panose="02010509060101010101" pitchFamily="49" charset="-122"/>
                <a:ea typeface="隶书" panose="02010509060101010101" pitchFamily="49" charset="-122"/>
              </a:rPr>
              <a:t>动作链：</a:t>
            </a:r>
            <a:br>
              <a:rPr lang="en-US" altLang="zh-CN" dirty="0">
                <a:solidFill>
                  <a:srgbClr val="7030A0"/>
                </a:solidFill>
                <a:latin typeface="隶书" panose="02010509060101010101" pitchFamily="49" charset="-122"/>
                <a:ea typeface="隶书" panose="02010509060101010101" pitchFamily="49" charset="-122"/>
              </a:rPr>
            </a:br>
            <a:r>
              <a:rPr lang="en-US" altLang="zh-CN" dirty="0">
                <a:latin typeface="隶书" panose="02010509060101010101" pitchFamily="49" charset="-122"/>
                <a:ea typeface="隶书" panose="02010509060101010101" pitchFamily="49" charset="-122"/>
              </a:rPr>
              <a:t>1 </a:t>
            </a:r>
            <a:r>
              <a:rPr lang="zh-CN" altLang="en-US" dirty="0">
                <a:latin typeface="隶书" panose="02010509060101010101" pitchFamily="49" charset="-122"/>
                <a:ea typeface="隶书" panose="02010509060101010101" pitchFamily="49" charset="-122"/>
              </a:rPr>
              <a:t>写好</a:t>
            </a:r>
            <a:r>
              <a:rPr lang="zh-CN" altLang="en-US" dirty="0">
                <a:highlight>
                  <a:srgbClr val="00FFFF"/>
                </a:highlight>
                <a:latin typeface="隶书" panose="02010509060101010101" pitchFamily="49" charset="-122"/>
                <a:ea typeface="隶书" panose="02010509060101010101" pitchFamily="49" charset="-122"/>
              </a:rPr>
              <a:t>主语</a:t>
            </a:r>
            <a:br>
              <a:rPr lang="en-US" altLang="zh-CN" dirty="0">
                <a:latin typeface="隶书" panose="02010509060101010101" pitchFamily="49" charset="-122"/>
                <a:ea typeface="隶书" panose="02010509060101010101" pitchFamily="49" charset="-122"/>
              </a:rPr>
            </a:br>
            <a:r>
              <a:rPr lang="en-US" altLang="zh-CN" dirty="0">
                <a:latin typeface="隶书" panose="02010509060101010101" pitchFamily="49" charset="-122"/>
                <a:ea typeface="隶书" panose="02010509060101010101" pitchFamily="49" charset="-122"/>
              </a:rPr>
              <a:t>2 </a:t>
            </a:r>
            <a:r>
              <a:rPr lang="zh-CN" altLang="en-US" dirty="0">
                <a:latin typeface="隶书" panose="02010509060101010101" pitchFamily="49" charset="-122"/>
                <a:ea typeface="隶书" panose="02010509060101010101" pitchFamily="49" charset="-122"/>
              </a:rPr>
              <a:t>分清</a:t>
            </a:r>
            <a:r>
              <a:rPr lang="zh-CN" altLang="en-US" b="1" dirty="0">
                <a:latin typeface="隶书" panose="02010509060101010101" pitchFamily="49" charset="-122"/>
                <a:ea typeface="隶书" panose="02010509060101010101" pitchFamily="49" charset="-122"/>
              </a:rPr>
              <a:t>谓语</a:t>
            </a:r>
            <a:r>
              <a:rPr lang="zh-CN" altLang="en-US" dirty="0">
                <a:highlight>
                  <a:srgbClr val="00FF00"/>
                </a:highlight>
                <a:latin typeface="隶书" panose="02010509060101010101" pitchFamily="49" charset="-122"/>
                <a:ea typeface="隶书" panose="02010509060101010101" pitchFamily="49" charset="-122"/>
              </a:rPr>
              <a:t>非谓语</a:t>
            </a:r>
            <a:endParaRPr lang="zh-CN" altLang="en-US" dirty="0">
              <a:highlight>
                <a:srgbClr val="00FF00"/>
              </a:highlight>
              <a:latin typeface="隶书" panose="02010509060101010101" pitchFamily="49" charset="-122"/>
              <a:ea typeface="隶书" panose="02010509060101010101" pitchFamily="49" charset="-122"/>
            </a:endParaRPr>
          </a:p>
        </p:txBody>
      </p:sp>
      <p:sp>
        <p:nvSpPr>
          <p:cNvPr id="6" name="文本框 5"/>
          <p:cNvSpPr txBox="1"/>
          <p:nvPr/>
        </p:nvSpPr>
        <p:spPr>
          <a:xfrm>
            <a:off x="414309" y="316336"/>
            <a:ext cx="9385927" cy="523220"/>
          </a:xfrm>
          <a:prstGeom prst="rect">
            <a:avLst/>
          </a:prstGeom>
          <a:solidFill>
            <a:schemeClr val="bg2"/>
          </a:solidFill>
        </p:spPr>
        <p:txBody>
          <a:bodyPr wrap="square">
            <a:spAutoFit/>
          </a:bodyPr>
          <a:lstStyle/>
          <a:p>
            <a:r>
              <a:rPr lang="zh-CN" altLang="en-US" sz="2800" b="1" dirty="0"/>
              <a:t>高一期末读后续写微技能训练：</a:t>
            </a:r>
            <a:r>
              <a:rPr lang="zh-CN" altLang="en-US" sz="2800" b="1" dirty="0">
                <a:highlight>
                  <a:srgbClr val="FFFF00"/>
                </a:highlight>
              </a:rPr>
              <a:t>多模态 </a:t>
            </a:r>
            <a:r>
              <a:rPr lang="zh-CN" altLang="en-US" sz="2800" b="1" dirty="0"/>
              <a:t> </a:t>
            </a:r>
            <a:r>
              <a:rPr lang="en-US" altLang="zh-CN" sz="2800" b="1" dirty="0"/>
              <a:t>《</a:t>
            </a:r>
            <a:r>
              <a:rPr lang="zh-CN" altLang="en-US" sz="2800" b="1" dirty="0"/>
              <a:t>领奖状的小男孩</a:t>
            </a:r>
            <a:r>
              <a:rPr lang="en-US" altLang="zh-CN" sz="2800" b="1" dirty="0"/>
              <a:t>》</a:t>
            </a:r>
            <a:endParaRPr lang="zh-CN" altLang="en-US" sz="2800" b="1" dirty="0"/>
          </a:p>
        </p:txBody>
      </p:sp>
      <p:pic>
        <p:nvPicPr>
          <p:cNvPr id="7" name="图片 6"/>
          <p:cNvPicPr>
            <a:picLocks noChangeAspect="1"/>
          </p:cNvPicPr>
          <p:nvPr/>
        </p:nvPicPr>
        <p:blipFill>
          <a:blip r:embed="rId1"/>
          <a:srcRect l="33450" t="5207"/>
          <a:stretch>
            <a:fillRect/>
          </a:stretch>
        </p:blipFill>
        <p:spPr>
          <a:xfrm>
            <a:off x="414309" y="2376841"/>
            <a:ext cx="5212007" cy="3320364"/>
          </a:xfrm>
          <a:prstGeom prst="rect">
            <a:avLst/>
          </a:prstGeom>
        </p:spPr>
      </p:pic>
      <p:sp>
        <p:nvSpPr>
          <p:cNvPr id="4" name="文本框 3"/>
          <p:cNvSpPr txBox="1"/>
          <p:nvPr/>
        </p:nvSpPr>
        <p:spPr>
          <a:xfrm>
            <a:off x="9018066" y="5020987"/>
            <a:ext cx="1851252" cy="523220"/>
          </a:xfrm>
          <a:prstGeom prst="rect">
            <a:avLst/>
          </a:prstGeom>
          <a:solidFill>
            <a:schemeClr val="accent1">
              <a:lumMod val="20000"/>
              <a:lumOff val="80000"/>
            </a:schemeClr>
          </a:solidFill>
        </p:spPr>
        <p:txBody>
          <a:bodyPr wrap="square">
            <a:spAutoFit/>
          </a:bodyPr>
          <a:lstStyle/>
          <a:p>
            <a:pPr algn="ctr"/>
            <a:r>
              <a:rPr lang="zh-CN" altLang="en-US" sz="2800"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rPr>
              <a:t>刘艳</a:t>
            </a:r>
            <a:endParaRPr lang="en-US" altLang="zh-CN" sz="2800"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14310" y="251871"/>
          <a:ext cx="11454639" cy="6095542"/>
        </p:xfrm>
        <a:graphic>
          <a:graphicData uri="http://schemas.openxmlformats.org/drawingml/2006/table">
            <a:tbl>
              <a:tblPr/>
              <a:tblGrid>
                <a:gridCol w="777514"/>
                <a:gridCol w="3235990"/>
                <a:gridCol w="7441135"/>
              </a:tblGrid>
              <a:tr h="278203">
                <a:tc>
                  <a:txBody>
                    <a:bodyPr/>
                    <a:lstStyle/>
                    <a:p>
                      <a:pPr algn="l">
                        <a:buNone/>
                      </a:pPr>
                      <a:r>
                        <a:rPr lang="zh-CN" altLang="en-US" sz="2800" dirty="0">
                          <a:effectLst/>
                          <a:latin typeface="Times New Roman" panose="02020603050405020304" pitchFamily="18" charset="0"/>
                          <a:cs typeface="Times New Roman" panose="02020603050405020304" pitchFamily="18" charset="0"/>
                        </a:rPr>
                        <a:t>序号</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动作 </a:t>
                      </a:r>
                      <a:r>
                        <a:rPr lang="en-US" altLang="zh-CN" sz="2800" dirty="0">
                          <a:effectLst/>
                          <a:latin typeface="Times New Roman" panose="02020603050405020304" pitchFamily="18" charset="0"/>
                          <a:cs typeface="Times New Roman" panose="02020603050405020304" pitchFamily="18" charset="0"/>
                        </a:rPr>
                        <a:t>/ </a:t>
                      </a:r>
                      <a:r>
                        <a:rPr lang="zh-CN" altLang="en-US" sz="2800" dirty="0">
                          <a:effectLst/>
                          <a:latin typeface="Times New Roman" panose="02020603050405020304" pitchFamily="18" charset="0"/>
                          <a:cs typeface="Times New Roman" panose="02020603050405020304" pitchFamily="18" charset="0"/>
                        </a:rPr>
                        <a:t>神态</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英文表达（高一词汇）</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19572">
                <a:tc>
                  <a:txBody>
                    <a:bodyPr/>
                    <a:lstStyle/>
                    <a:p>
                      <a:pPr algn="l">
                        <a:buNone/>
                      </a:pPr>
                      <a:r>
                        <a:rPr lang="en-US" altLang="zh-CN" sz="2800" dirty="0">
                          <a:effectLst/>
                          <a:latin typeface="Times New Roman" panose="02020603050405020304" pitchFamily="18" charset="0"/>
                          <a:cs typeface="Times New Roman" panose="02020603050405020304" pitchFamily="18" charset="0"/>
                        </a:rPr>
                        <a:t>1</a:t>
                      </a:r>
                      <a:endParaRPr lang="en-US" altLang="zh-CN"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看到黑板要掉下来</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See the blackboard begin to fall</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5435">
                <a:tc>
                  <a:txBody>
                    <a:bodyPr/>
                    <a:lstStyle/>
                    <a:p>
                      <a:pPr algn="l">
                        <a:buNone/>
                      </a:pPr>
                      <a:r>
                        <a:rPr lang="en-US" altLang="zh-CN" sz="2800">
                          <a:effectLst/>
                          <a:latin typeface="Times New Roman" panose="02020603050405020304" pitchFamily="18" charset="0"/>
                          <a:cs typeface="Times New Roman" panose="02020603050405020304" pitchFamily="18" charset="0"/>
                        </a:rPr>
                        <a:t>2</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迅速站起来</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stood up quickly / stood up at once</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0613">
                <a:tc>
                  <a:txBody>
                    <a:bodyPr/>
                    <a:lstStyle/>
                    <a:p>
                      <a:pPr algn="l">
                        <a:buNone/>
                      </a:pPr>
                      <a:r>
                        <a:rPr lang="en-US" altLang="zh-CN" sz="2800">
                          <a:effectLst/>
                          <a:latin typeface="Times New Roman" panose="02020603050405020304" pitchFamily="18" charset="0"/>
                          <a:cs typeface="Times New Roman" panose="02020603050405020304" pitchFamily="18" charset="0"/>
                        </a:rPr>
                        <a:t>3</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伸出手</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put out their hands</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7161">
                <a:tc>
                  <a:txBody>
                    <a:bodyPr/>
                    <a:lstStyle/>
                    <a:p>
                      <a:pPr algn="l">
                        <a:buNone/>
                      </a:pPr>
                      <a:r>
                        <a:rPr lang="en-US" altLang="zh-CN" sz="2800">
                          <a:effectLst/>
                          <a:latin typeface="Times New Roman" panose="02020603050405020304" pitchFamily="18" charset="0"/>
                          <a:cs typeface="Times New Roman" panose="02020603050405020304" pitchFamily="18" charset="0"/>
                        </a:rPr>
                        <a:t>4</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扶住黑板框架</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held the blackboard’s frame</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5956">
                <a:tc>
                  <a:txBody>
                    <a:bodyPr/>
                    <a:lstStyle/>
                    <a:p>
                      <a:pPr algn="l">
                        <a:buNone/>
                      </a:pPr>
                      <a:r>
                        <a:rPr lang="en-US" altLang="zh-CN" sz="2800">
                          <a:effectLst/>
                          <a:latin typeface="Times New Roman" panose="02020603050405020304" pitchFamily="18" charset="0"/>
                          <a:cs typeface="Times New Roman" panose="02020603050405020304" pitchFamily="18" charset="0"/>
                        </a:rPr>
                        <a:t>5</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稳住、撑住</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kept it steady / held it up</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3025">
                <a:tc>
                  <a:txBody>
                    <a:bodyPr/>
                    <a:lstStyle/>
                    <a:p>
                      <a:pPr algn="l">
                        <a:buNone/>
                      </a:pPr>
                      <a:r>
                        <a:rPr lang="en-US" altLang="zh-CN" sz="2800">
                          <a:effectLst/>
                          <a:latin typeface="Times New Roman" panose="02020603050405020304" pitchFamily="18" charset="0"/>
                          <a:cs typeface="Times New Roman" panose="02020603050405020304" pitchFamily="18" charset="0"/>
                        </a:rPr>
                        <a:t>6</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靠在墙边</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leaned it against the wall</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71461">
                <a:tc>
                  <a:txBody>
                    <a:bodyPr/>
                    <a:lstStyle/>
                    <a:p>
                      <a:pPr algn="l">
                        <a:buNone/>
                      </a:pPr>
                      <a:r>
                        <a:rPr lang="en-US" altLang="zh-CN" sz="2800">
                          <a:effectLst/>
                          <a:latin typeface="Times New Roman" panose="02020603050405020304" pitchFamily="18" charset="0"/>
                          <a:cs typeface="Times New Roman" panose="02020603050405020304" pitchFamily="18" charset="0"/>
                        </a:rPr>
                        <a:t>7</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dirty="0">
                          <a:effectLst/>
                          <a:latin typeface="Times New Roman" panose="02020603050405020304" pitchFamily="18" charset="0"/>
                          <a:cs typeface="Times New Roman" panose="02020603050405020304" pitchFamily="18" charset="0"/>
                        </a:rPr>
                        <a:t>松了一口气</a:t>
                      </a:r>
                      <a:endParaRPr lang="zh-CN" alt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took a deep breath of relief / let out a sigh of relief</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30093">
                <a:tc>
                  <a:txBody>
                    <a:bodyPr/>
                    <a:lstStyle/>
                    <a:p>
                      <a:pPr algn="l">
                        <a:buNone/>
                      </a:pPr>
                      <a:r>
                        <a:rPr lang="en-US" altLang="zh-CN" sz="2800">
                          <a:effectLst/>
                          <a:latin typeface="Times New Roman" panose="02020603050405020304" pitchFamily="18" charset="0"/>
                          <a:cs typeface="Times New Roman" panose="02020603050405020304" pitchFamily="18" charset="0"/>
                        </a:rPr>
                        <a:t>8</a:t>
                      </a:r>
                      <a:endParaRPr lang="en-US" altLang="zh-CN"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zh-CN" altLang="en-US" sz="2800">
                          <a:effectLst/>
                          <a:latin typeface="Times New Roman" panose="02020603050405020304" pitchFamily="18" charset="0"/>
                          <a:cs typeface="Times New Roman" panose="02020603050405020304" pitchFamily="18" charset="0"/>
                        </a:rPr>
                        <a:t>安然无恙</a:t>
                      </a:r>
                      <a:endParaRPr lang="zh-CN" altLang="en-US" sz="280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buNone/>
                      </a:pPr>
                      <a:r>
                        <a:rPr lang="en-US" sz="2800" dirty="0">
                          <a:effectLst/>
                          <a:latin typeface="Times New Roman" panose="02020603050405020304" pitchFamily="18" charset="0"/>
                          <a:cs typeface="Times New Roman" panose="02020603050405020304" pitchFamily="18" charset="0"/>
                        </a:rPr>
                        <a:t>stayed safe / was not broken</a:t>
                      </a:r>
                      <a:endParaRPr lang="en-US" sz="2800" dirty="0">
                        <a:effectLst/>
                        <a:latin typeface="Times New Roman" panose="02020603050405020304" pitchFamily="18" charset="0"/>
                        <a:cs typeface="Times New Roman" panose="02020603050405020304" pitchFamily="18" charset="0"/>
                      </a:endParaRPr>
                    </a:p>
                  </a:txBody>
                  <a:tcPr marL="2753" marR="2753" marT="2753" marB="27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矩形: 圆角 4"/>
          <p:cNvSpPr/>
          <p:nvPr/>
        </p:nvSpPr>
        <p:spPr>
          <a:xfrm>
            <a:off x="4385836" y="1491289"/>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矩形: 圆角 5"/>
          <p:cNvSpPr/>
          <p:nvPr/>
        </p:nvSpPr>
        <p:spPr>
          <a:xfrm>
            <a:off x="4270851" y="758438"/>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圆角 6"/>
          <p:cNvSpPr/>
          <p:nvPr/>
        </p:nvSpPr>
        <p:spPr>
          <a:xfrm>
            <a:off x="4352982" y="2097182"/>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圆角 7"/>
          <p:cNvSpPr/>
          <p:nvPr/>
        </p:nvSpPr>
        <p:spPr>
          <a:xfrm>
            <a:off x="4270851" y="2730706"/>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圆角 8"/>
          <p:cNvSpPr/>
          <p:nvPr/>
        </p:nvSpPr>
        <p:spPr>
          <a:xfrm>
            <a:off x="4210620" y="3354907"/>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矩形: 圆角 9"/>
          <p:cNvSpPr/>
          <p:nvPr/>
        </p:nvSpPr>
        <p:spPr>
          <a:xfrm>
            <a:off x="4210619" y="3942492"/>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矩形: 圆角 10"/>
          <p:cNvSpPr/>
          <p:nvPr/>
        </p:nvSpPr>
        <p:spPr>
          <a:xfrm>
            <a:off x="4352982" y="4851160"/>
            <a:ext cx="7369955"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圆角 11"/>
          <p:cNvSpPr/>
          <p:nvPr/>
        </p:nvSpPr>
        <p:spPr>
          <a:xfrm>
            <a:off x="4391311" y="5695578"/>
            <a:ext cx="5037413" cy="6242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文本框 12"/>
          <p:cNvSpPr txBox="1"/>
          <p:nvPr/>
        </p:nvSpPr>
        <p:spPr>
          <a:xfrm>
            <a:off x="193237" y="65013"/>
            <a:ext cx="9428722" cy="584775"/>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动作链</a:t>
            </a:r>
            <a:r>
              <a:rPr kumimoji="0" lang="zh-CN" altLang="en-US"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done C  </a:t>
            </a:r>
            <a:r>
              <a:rPr kumimoji="0" lang="en-US" altLang="zh-CN"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主语（人）</a:t>
            </a:r>
            <a:r>
              <a:rPr kumimoji="0" lang="zh-CN" altLang="en-US" sz="2400" b="1"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谓语动词 </a:t>
            </a:r>
            <a:r>
              <a:rPr kumimoji="0" lang="en-US" altLang="zh-CN" sz="2400" b="1"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A</a:t>
            </a:r>
            <a:r>
              <a:rPr kumimoji="0" lang="zh-CN" altLang="en-US" sz="2400" b="1"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 </a:t>
            </a:r>
            <a:r>
              <a:rPr kumimoji="0" lang="en-US" altLang="zh-CN"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400" b="1" i="0" u="none" strike="noStrike" kern="1200" cap="none" spc="0" normalizeH="0" baseline="0" noProof="0" dirty="0">
                <a:ln>
                  <a:noFill/>
                </a:ln>
                <a:solidFill>
                  <a:prstClr val="black"/>
                </a:solidFill>
                <a:effectLst/>
                <a:highlight>
                  <a:srgbClr val="00FF00"/>
                </a:highlight>
                <a:uLnTx/>
                <a:uFillTx/>
                <a:latin typeface="等线" panose="02010600030101010101" charset="-122"/>
                <a:ea typeface="等线" panose="02010600030101010101" charset="-122"/>
                <a:cs typeface="+mn-cs"/>
              </a:rPr>
              <a:t>B</a:t>
            </a:r>
            <a:r>
              <a:rPr kumimoji="0" lang="en-US" altLang="zh-CN"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endParaRPr kumimoji="0" lang="zh-CN" altLang="en-US"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14" name="文本框 13"/>
          <p:cNvSpPr txBox="1"/>
          <p:nvPr/>
        </p:nvSpPr>
        <p:spPr>
          <a:xfrm>
            <a:off x="193237" y="6218377"/>
            <a:ext cx="9441270" cy="584775"/>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动作链</a:t>
            </a:r>
            <a:r>
              <a:rPr kumimoji="0" lang="zh-CN" altLang="en-US"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Doing B +C  </a:t>
            </a:r>
            <a:r>
              <a:rPr kumimoji="0" lang="en-US" altLang="zh-CN"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主语（人）</a:t>
            </a:r>
            <a:r>
              <a:rPr kumimoji="0" lang="zh-CN" altLang="en-US" sz="2400" b="1"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谓语动词 </a:t>
            </a:r>
            <a:r>
              <a:rPr kumimoji="0" lang="en-US" altLang="zh-CN" sz="2400" b="1"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A</a:t>
            </a:r>
            <a:r>
              <a:rPr kumimoji="0" lang="zh-CN" altLang="en-US" sz="2400" b="1" i="0" u="none" strike="noStrike" kern="1200" cap="none" spc="0" normalizeH="0" baseline="0" noProof="0" dirty="0">
                <a:ln>
                  <a:noFill/>
                </a:ln>
                <a:solidFill>
                  <a:prstClr val="black"/>
                </a:solidFill>
                <a:effectLst/>
                <a:highlight>
                  <a:srgbClr val="FFFF00"/>
                </a:highlight>
                <a:uLnTx/>
                <a:uFillTx/>
                <a:latin typeface="等线" panose="02010600030101010101" charset="-122"/>
                <a:ea typeface="等线" panose="02010600030101010101" charset="-122"/>
                <a:cs typeface="+mn-cs"/>
              </a:rPr>
              <a:t> </a:t>
            </a:r>
            <a:r>
              <a:rPr kumimoji="0" lang="en-US" altLang="zh-CN"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400" b="1" i="0" u="none" strike="noStrike" kern="1200" cap="none" spc="0" normalizeH="0" baseline="0" noProof="0" dirty="0">
                <a:ln>
                  <a:noFill/>
                </a:ln>
                <a:solidFill>
                  <a:prstClr val="black"/>
                </a:solidFill>
                <a:effectLst/>
                <a:highlight>
                  <a:srgbClr val="00FF00"/>
                </a:highlight>
                <a:uLnTx/>
                <a:uFillTx/>
                <a:latin typeface="等线" panose="02010600030101010101" charset="-122"/>
                <a:ea typeface="等线" panose="02010600030101010101" charset="-122"/>
                <a:cs typeface="+mn-cs"/>
              </a:rPr>
              <a:t>D</a:t>
            </a:r>
            <a:r>
              <a:rPr kumimoji="0" lang="en-US" altLang="zh-CN"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endParaRPr kumimoji="0" lang="zh-CN" altLang="en-US" sz="24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284723" y="279248"/>
            <a:ext cx="10841390" cy="6214635"/>
          </a:xfrm>
        </p:spPr>
        <p:txBody>
          <a:bodyPr>
            <a:normAutofit fontScale="77500" lnSpcReduction="20000"/>
          </a:bodyPr>
          <a:lstStyle/>
          <a:p>
            <a:pPr indent="0">
              <a:lnSpc>
                <a:spcPct val="170000"/>
              </a:lnSpc>
              <a:spcBef>
                <a:spcPts val="0"/>
              </a:spcBef>
            </a:pPr>
            <a:r>
              <a:rPr lang="en-US" altLang="zh-CN" sz="3500" dirty="0"/>
              <a:t> </a:t>
            </a:r>
            <a:r>
              <a:rPr lang="en-US" altLang="zh-CN" sz="3500" dirty="0">
                <a:latin typeface="Times New Roman" panose="02020603050405020304" pitchFamily="18" charset="0"/>
                <a:cs typeface="Times New Roman" panose="02020603050405020304" pitchFamily="18" charset="0"/>
              </a:rPr>
              <a:t>  </a:t>
            </a:r>
            <a:r>
              <a:rPr lang="en-US" altLang="zh-CN" sz="3500" dirty="0">
                <a:highlight>
                  <a:srgbClr val="FFFF00"/>
                </a:highlight>
                <a:latin typeface="Times New Roman" panose="02020603050405020304" pitchFamily="18" charset="0"/>
                <a:cs typeface="Times New Roman" panose="02020603050405020304" pitchFamily="18" charset="0"/>
              </a:rPr>
              <a:t>Seeing</a:t>
            </a:r>
            <a:r>
              <a:rPr lang="en-US" altLang="zh-CN" sz="3500" dirty="0">
                <a:latin typeface="Times New Roman" panose="02020603050405020304" pitchFamily="18" charset="0"/>
                <a:cs typeface="Times New Roman" panose="02020603050405020304" pitchFamily="18" charset="0"/>
              </a:rPr>
              <a:t> the blackboard start to fall, the two boys </a:t>
            </a:r>
            <a:r>
              <a:rPr lang="en-US" altLang="zh-CN" sz="3500" dirty="0">
                <a:highlight>
                  <a:srgbClr val="FFFF00"/>
                </a:highlight>
                <a:latin typeface="Times New Roman" panose="02020603050405020304" pitchFamily="18" charset="0"/>
                <a:cs typeface="Times New Roman" panose="02020603050405020304" pitchFamily="18" charset="0"/>
              </a:rPr>
              <a:t>sitting near the teacher’s desk </a:t>
            </a:r>
            <a:r>
              <a:rPr lang="en-US" altLang="zh-CN" sz="3500" b="1" dirty="0">
                <a:solidFill>
                  <a:srgbClr val="C00000"/>
                </a:solidFill>
                <a:latin typeface="Times New Roman" panose="02020603050405020304" pitchFamily="18" charset="0"/>
                <a:cs typeface="Times New Roman" panose="02020603050405020304" pitchFamily="18" charset="0"/>
              </a:rPr>
              <a:t>jumped up </a:t>
            </a:r>
            <a:r>
              <a:rPr lang="en-US" altLang="zh-CN" sz="3500" dirty="0">
                <a:latin typeface="Times New Roman" panose="02020603050405020304" pitchFamily="18" charset="0"/>
                <a:cs typeface="Times New Roman" panose="02020603050405020304" pitchFamily="18" charset="0"/>
              </a:rPr>
              <a:t>quickly and </a:t>
            </a:r>
            <a:r>
              <a:rPr lang="en-US" altLang="zh-CN" sz="3500" b="1" dirty="0">
                <a:solidFill>
                  <a:srgbClr val="C00000"/>
                </a:solidFill>
                <a:latin typeface="Times New Roman" panose="02020603050405020304" pitchFamily="18" charset="0"/>
                <a:cs typeface="Times New Roman" panose="02020603050405020304" pitchFamily="18" charset="0"/>
              </a:rPr>
              <a:t>reached out </a:t>
            </a:r>
            <a:r>
              <a:rPr lang="en-US" altLang="zh-CN" sz="3500" dirty="0">
                <a:latin typeface="Times New Roman" panose="02020603050405020304" pitchFamily="18" charset="0"/>
                <a:cs typeface="Times New Roman" panose="02020603050405020304" pitchFamily="18" charset="0"/>
              </a:rPr>
              <a:t>their hands to grab it. </a:t>
            </a:r>
            <a:r>
              <a:rPr lang="en-US" altLang="zh-CN" sz="3500" dirty="0">
                <a:highlight>
                  <a:srgbClr val="FFFF00"/>
                </a:highlight>
                <a:latin typeface="Times New Roman" panose="02020603050405020304" pitchFamily="18" charset="0"/>
                <a:cs typeface="Times New Roman" panose="02020603050405020304" pitchFamily="18" charset="0"/>
              </a:rPr>
              <a:t>Holding</a:t>
            </a:r>
            <a:r>
              <a:rPr lang="en-US" altLang="zh-CN" sz="3500" dirty="0">
                <a:latin typeface="Times New Roman" panose="02020603050405020304" pitchFamily="18" charset="0"/>
                <a:cs typeface="Times New Roman" panose="02020603050405020304" pitchFamily="18" charset="0"/>
              </a:rPr>
              <a:t> the blackboard’s frame tightly, they </a:t>
            </a:r>
            <a:r>
              <a:rPr lang="en-US" altLang="zh-CN" sz="3500" b="1" dirty="0">
                <a:solidFill>
                  <a:srgbClr val="C00000"/>
                </a:solidFill>
                <a:latin typeface="Times New Roman" panose="02020603050405020304" pitchFamily="18" charset="0"/>
                <a:cs typeface="Times New Roman" panose="02020603050405020304" pitchFamily="18" charset="0"/>
              </a:rPr>
              <a:t>pulled it back and leaned </a:t>
            </a:r>
            <a:r>
              <a:rPr lang="en-US" altLang="zh-CN" sz="3500" dirty="0">
                <a:latin typeface="Times New Roman" panose="02020603050405020304" pitchFamily="18" charset="0"/>
                <a:cs typeface="Times New Roman" panose="02020603050405020304" pitchFamily="18" charset="0"/>
              </a:rPr>
              <a:t>it safely against the wall.</a:t>
            </a:r>
            <a:endParaRPr lang="en-US" altLang="zh-CN" sz="3500" dirty="0">
              <a:latin typeface="Times New Roman" panose="02020603050405020304" pitchFamily="18" charset="0"/>
              <a:cs typeface="Times New Roman" panose="02020603050405020304" pitchFamily="18" charset="0"/>
            </a:endParaRPr>
          </a:p>
          <a:p>
            <a:pPr indent="0">
              <a:lnSpc>
                <a:spcPct val="170000"/>
              </a:lnSpc>
              <a:spcBef>
                <a:spcPts val="0"/>
              </a:spcBef>
            </a:pPr>
            <a:r>
              <a:rPr lang="en-US" altLang="zh-CN" sz="3500" dirty="0">
                <a:highlight>
                  <a:srgbClr val="00FFFF"/>
                </a:highlight>
                <a:latin typeface="Times New Roman" panose="02020603050405020304" pitchFamily="18" charset="0"/>
                <a:cs typeface="Times New Roman" panose="02020603050405020304" pitchFamily="18" charset="0"/>
              </a:rPr>
              <a:t>Meanwhile</a:t>
            </a:r>
            <a:r>
              <a:rPr lang="en-US" altLang="zh-CN" sz="3500" dirty="0">
                <a:latin typeface="Times New Roman" panose="02020603050405020304" pitchFamily="18" charset="0"/>
                <a:cs typeface="Times New Roman" panose="02020603050405020304" pitchFamily="18" charset="0"/>
              </a:rPr>
              <a:t>, </a:t>
            </a:r>
            <a:r>
              <a:rPr lang="en-US" altLang="zh-CN" sz="3500" dirty="0">
                <a:highlight>
                  <a:srgbClr val="FFFF00"/>
                </a:highlight>
                <a:latin typeface="Times New Roman" panose="02020603050405020304" pitchFamily="18" charset="0"/>
                <a:cs typeface="Times New Roman" panose="02020603050405020304" pitchFamily="18" charset="0"/>
              </a:rPr>
              <a:t>shocked </a:t>
            </a:r>
            <a:r>
              <a:rPr lang="en-US" altLang="zh-CN" sz="3500" dirty="0">
                <a:latin typeface="Times New Roman" panose="02020603050405020304" pitchFamily="18" charset="0"/>
                <a:cs typeface="Times New Roman" panose="02020603050405020304" pitchFamily="18" charset="0"/>
              </a:rPr>
              <a:t>by the sudden scene, the teacher </a:t>
            </a:r>
            <a:r>
              <a:rPr lang="en-US" altLang="zh-CN" sz="3500" b="1" dirty="0">
                <a:solidFill>
                  <a:srgbClr val="C00000"/>
                </a:solidFill>
                <a:latin typeface="Times New Roman" panose="02020603050405020304" pitchFamily="18" charset="0"/>
                <a:cs typeface="Times New Roman" panose="02020603050405020304" pitchFamily="18" charset="0"/>
              </a:rPr>
              <a:t>froze </a:t>
            </a:r>
            <a:r>
              <a:rPr lang="en-US" altLang="zh-CN" sz="3500" dirty="0">
                <a:latin typeface="Times New Roman" panose="02020603050405020304" pitchFamily="18" charset="0"/>
                <a:cs typeface="Times New Roman" panose="02020603050405020304" pitchFamily="18" charset="0"/>
              </a:rPr>
              <a:t>for a second and </a:t>
            </a:r>
            <a:r>
              <a:rPr lang="en-US" altLang="zh-CN" sz="3500" b="1" dirty="0">
                <a:solidFill>
                  <a:srgbClr val="C00000"/>
                </a:solidFill>
                <a:latin typeface="Times New Roman" panose="02020603050405020304" pitchFamily="18" charset="0"/>
                <a:cs typeface="Times New Roman" panose="02020603050405020304" pitchFamily="18" charset="0"/>
              </a:rPr>
              <a:t>stared at </a:t>
            </a:r>
            <a:r>
              <a:rPr lang="en-US" altLang="zh-CN" sz="3500" dirty="0">
                <a:latin typeface="Times New Roman" panose="02020603050405020304" pitchFamily="18" charset="0"/>
                <a:cs typeface="Times New Roman" panose="02020603050405020304" pitchFamily="18" charset="0"/>
              </a:rPr>
              <a:t>them in surprise. </a:t>
            </a:r>
            <a:r>
              <a:rPr lang="en-US" altLang="zh-CN" sz="3500" dirty="0">
                <a:highlight>
                  <a:srgbClr val="00FFFF"/>
                </a:highlight>
                <a:latin typeface="Times New Roman" panose="02020603050405020304" pitchFamily="18" charset="0"/>
                <a:cs typeface="Times New Roman" panose="02020603050405020304" pitchFamily="18" charset="0"/>
              </a:rPr>
              <a:t>Once</a:t>
            </a:r>
            <a:r>
              <a:rPr lang="en-US" altLang="zh-CN" sz="3500" dirty="0">
                <a:latin typeface="Times New Roman" panose="02020603050405020304" pitchFamily="18" charset="0"/>
                <a:cs typeface="Times New Roman" panose="02020603050405020304" pitchFamily="18" charset="0"/>
              </a:rPr>
              <a:t> the blackboard was steady, the teacher </a:t>
            </a:r>
            <a:r>
              <a:rPr lang="en-US" altLang="zh-CN" sz="3500" b="1" dirty="0">
                <a:solidFill>
                  <a:srgbClr val="C00000"/>
                </a:solidFill>
                <a:latin typeface="Times New Roman" panose="02020603050405020304" pitchFamily="18" charset="0"/>
                <a:cs typeface="Times New Roman" panose="02020603050405020304" pitchFamily="18" charset="0"/>
              </a:rPr>
              <a:t>let out a long sigh of relief and smiled softly </a:t>
            </a:r>
            <a:r>
              <a:rPr lang="en-US" altLang="zh-CN" sz="3500" dirty="0">
                <a:latin typeface="Times New Roman" panose="02020603050405020304" pitchFamily="18" charset="0"/>
                <a:cs typeface="Times New Roman" panose="02020603050405020304" pitchFamily="18" charset="0"/>
              </a:rPr>
              <a:t>at the class. </a:t>
            </a:r>
            <a:r>
              <a:rPr lang="en-US" altLang="zh-CN" sz="3500" dirty="0">
                <a:highlight>
                  <a:srgbClr val="00FFFF"/>
                </a:highlight>
                <a:latin typeface="Times New Roman" panose="02020603050405020304" pitchFamily="18" charset="0"/>
                <a:cs typeface="Times New Roman" panose="02020603050405020304" pitchFamily="18" charset="0"/>
              </a:rPr>
              <a:t>Finally</a:t>
            </a:r>
            <a:r>
              <a:rPr lang="en-US" altLang="zh-CN" sz="3500" dirty="0">
                <a:latin typeface="Times New Roman" panose="02020603050405020304" pitchFamily="18" charset="0"/>
                <a:cs typeface="Times New Roman" panose="02020603050405020304" pitchFamily="18" charset="0"/>
              </a:rPr>
              <a:t>, </a:t>
            </a:r>
            <a:r>
              <a:rPr lang="en-US" altLang="zh-CN" sz="3500" dirty="0">
                <a:highlight>
                  <a:srgbClr val="FFFF00"/>
                </a:highlight>
                <a:latin typeface="Times New Roman" panose="02020603050405020304" pitchFamily="18" charset="0"/>
                <a:cs typeface="Times New Roman" panose="02020603050405020304" pitchFamily="18" charset="0"/>
              </a:rPr>
              <a:t>feeling</a:t>
            </a:r>
            <a:r>
              <a:rPr lang="en-US" altLang="zh-CN" sz="3500" dirty="0">
                <a:latin typeface="Times New Roman" panose="02020603050405020304" pitchFamily="18" charset="0"/>
                <a:cs typeface="Times New Roman" panose="02020603050405020304" pitchFamily="18" charset="0"/>
              </a:rPr>
              <a:t> the danger had passed, the whole class </a:t>
            </a:r>
            <a:r>
              <a:rPr lang="en-US" altLang="zh-CN" sz="3500" b="1" dirty="0">
                <a:solidFill>
                  <a:srgbClr val="C00000"/>
                </a:solidFill>
                <a:latin typeface="Times New Roman" panose="02020603050405020304" pitchFamily="18" charset="0"/>
                <a:cs typeface="Times New Roman" panose="02020603050405020304" pitchFamily="18" charset="0"/>
              </a:rPr>
              <a:t>sighed with relief </a:t>
            </a:r>
            <a:r>
              <a:rPr lang="en-US" altLang="zh-CN" sz="3500" dirty="0">
                <a:latin typeface="Times New Roman" panose="02020603050405020304" pitchFamily="18" charset="0"/>
                <a:cs typeface="Times New Roman" panose="02020603050405020304" pitchFamily="18" charset="0"/>
              </a:rPr>
              <a:t>and </a:t>
            </a:r>
            <a:r>
              <a:rPr lang="en-US" altLang="zh-CN" sz="3500" dirty="0">
                <a:highlight>
                  <a:srgbClr val="00FFFF"/>
                </a:highlight>
                <a:latin typeface="Times New Roman" panose="02020603050405020304" pitchFamily="18" charset="0"/>
                <a:cs typeface="Times New Roman" panose="02020603050405020304" pitchFamily="18" charset="0"/>
              </a:rPr>
              <a:t>then</a:t>
            </a:r>
            <a:r>
              <a:rPr lang="en-US" altLang="zh-CN" sz="3500" dirty="0">
                <a:latin typeface="Times New Roman" panose="02020603050405020304" pitchFamily="18" charset="0"/>
                <a:cs typeface="Times New Roman" panose="02020603050405020304" pitchFamily="18" charset="0"/>
              </a:rPr>
              <a:t> </a:t>
            </a:r>
            <a:r>
              <a:rPr lang="en-US" altLang="zh-CN" sz="3500" b="1" dirty="0">
                <a:solidFill>
                  <a:srgbClr val="C00000"/>
                </a:solidFill>
                <a:latin typeface="Times New Roman" panose="02020603050405020304" pitchFamily="18" charset="0"/>
                <a:cs typeface="Times New Roman" panose="02020603050405020304" pitchFamily="18" charset="0"/>
              </a:rPr>
              <a:t> laughed </a:t>
            </a:r>
            <a:r>
              <a:rPr lang="en-US" altLang="zh-CN" sz="3500" dirty="0">
                <a:latin typeface="Times New Roman" panose="02020603050405020304" pitchFamily="18" charset="0"/>
                <a:cs typeface="Times New Roman" panose="02020603050405020304" pitchFamily="18" charset="0"/>
              </a:rPr>
              <a:t>quietly.</a:t>
            </a:r>
            <a:endParaRPr lang="en-US" altLang="zh-CN" sz="3500"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领奖状的小男孩">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87749" y="185158"/>
            <a:ext cx="11696567" cy="65793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7315" y="1724881"/>
            <a:ext cx="10866485" cy="4073620"/>
          </a:xfrm>
          <a:solidFill>
            <a:schemeClr val="accent6">
              <a:lumMod val="20000"/>
              <a:lumOff val="80000"/>
            </a:schemeClr>
          </a:solidFill>
        </p:spPr>
        <p:txBody>
          <a:bodyPr/>
          <a:lstStyle/>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 1 Waiting quietly in the classroom.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2 Holding the shirt, staring at the certificate.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3 Holding his breath, almost stand up.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4 Not his name.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5 Hit by disappointment, Peter slumping back.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6 Feeling sad, forced a smile and clapping.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7 Hearing his name called, eyes lighting up.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8 Jumped to feet, high-fiving classmates. </a:t>
            </a:r>
            <a:endParaRPr lang="en-US" altLang="zh-CN" dirty="0">
              <a:latin typeface="Times New Roman" panose="02020603050405020304" pitchFamily="18" charset="0"/>
              <a:cs typeface="Times New Roman" panose="02020603050405020304" pitchFamily="18" charset="0"/>
            </a:endParaRPr>
          </a:p>
          <a:p>
            <a:pPr indent="0">
              <a:lnSpc>
                <a:spcPct val="100000"/>
              </a:lnSpc>
              <a:spcBef>
                <a:spcPts val="0"/>
              </a:spcBef>
            </a:pPr>
            <a:r>
              <a:rPr lang="en-US" altLang="zh-CN" dirty="0">
                <a:latin typeface="Times New Roman" panose="02020603050405020304" pitchFamily="18" charset="0"/>
                <a:cs typeface="Times New Roman" panose="02020603050405020304" pitchFamily="18" charset="0"/>
              </a:rPr>
              <a:t>9 Seeing Peter crying, the teacher patting his head.</a:t>
            </a:r>
            <a:endParaRPr lang="zh-CN" altLang="en-US"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562601" y="357871"/>
            <a:ext cx="10415673" cy="1200329"/>
          </a:xfrm>
          <a:prstGeom prst="rect">
            <a:avLst/>
          </a:prstGeom>
          <a:noFill/>
        </p:spPr>
        <p:txBody>
          <a:bodyPr wrap="square">
            <a:spAutoFit/>
          </a:bodyPr>
          <a:lstStyle/>
          <a:p>
            <a:r>
              <a:rPr lang="en-US" altLang="zh-CN" sz="2400" dirty="0">
                <a:latin typeface="Times New Roman" panose="02020603050405020304" pitchFamily="18" charset="0"/>
                <a:ea typeface="隶书" panose="02010509060101010101" pitchFamily="49" charset="-122"/>
                <a:cs typeface="Times New Roman" panose="02020603050405020304" pitchFamily="18" charset="0"/>
              </a:rPr>
              <a:t>Step1</a:t>
            </a:r>
            <a:r>
              <a:rPr lang="zh-CN" altLang="en-US" sz="2400" dirty="0">
                <a:latin typeface="Times New Roman" panose="02020603050405020304" pitchFamily="18" charset="0"/>
                <a:ea typeface="隶书" panose="02010509060101010101" pitchFamily="49" charset="-122"/>
                <a:cs typeface="Times New Roman" panose="02020603050405020304" pitchFamily="18" charset="0"/>
              </a:rPr>
              <a:t>：改错练习</a:t>
            </a:r>
            <a:endParaRPr lang="en-US" altLang="zh-CN" sz="2400" dirty="0">
              <a:latin typeface="Times New Roman" panose="02020603050405020304" pitchFamily="18" charset="0"/>
              <a:ea typeface="隶书" panose="02010509060101010101" pitchFamily="49" charset="-122"/>
              <a:cs typeface="Times New Roman" panose="02020603050405020304" pitchFamily="18" charset="0"/>
            </a:endParaRPr>
          </a:p>
          <a:p>
            <a:r>
              <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句子要有</a:t>
            </a:r>
            <a:r>
              <a:rPr lang="zh-CN" altLang="en-US" sz="2400" dirty="0">
                <a:solidFill>
                  <a:srgbClr val="7030A0"/>
                </a:solidFill>
                <a:highlight>
                  <a:srgbClr val="FFFF00"/>
                </a:highlight>
                <a:latin typeface="Times New Roman" panose="02020603050405020304" pitchFamily="18" charset="0"/>
                <a:ea typeface="隶书" panose="02010509060101010101" pitchFamily="49" charset="-122"/>
                <a:cs typeface="Times New Roman" panose="02020603050405020304" pitchFamily="18" charset="0"/>
              </a:rPr>
              <a:t>主和谓</a:t>
            </a:r>
            <a:r>
              <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a:t>
            </a:r>
            <a:r>
              <a:rPr lang="zh-CN" altLang="en-US" sz="2400" dirty="0">
                <a:solidFill>
                  <a:srgbClr val="7030A0"/>
                </a:solidFill>
                <a:highlight>
                  <a:srgbClr val="00FFFF"/>
                </a:highlight>
                <a:latin typeface="Times New Roman" panose="02020603050405020304" pitchFamily="18" charset="0"/>
                <a:ea typeface="隶书" panose="02010509060101010101" pitchFamily="49" charset="-122"/>
                <a:cs typeface="Times New Roman" panose="02020603050405020304" pitchFamily="18" charset="0"/>
              </a:rPr>
              <a:t>主干动词变时态</a:t>
            </a:r>
            <a:r>
              <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；伴随动作 </a:t>
            </a:r>
            <a:r>
              <a:rPr lang="en-US" altLang="zh-CN"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doing/done</a:t>
            </a:r>
            <a:r>
              <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，永远不当谓语用；主动就用 </a:t>
            </a:r>
            <a:r>
              <a:rPr lang="en-US" altLang="zh-CN"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doing</a:t>
            </a:r>
            <a:r>
              <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，被动要用 </a:t>
            </a:r>
            <a:r>
              <a:rPr lang="en-US" altLang="zh-CN"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done</a:t>
            </a:r>
            <a:r>
              <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rPr>
              <a:t>。</a:t>
            </a:r>
            <a:endParaRPr lang="zh-CN" altLang="en-US" sz="2400" dirty="0">
              <a:solidFill>
                <a:srgbClr val="7030A0"/>
              </a:solidFill>
              <a:latin typeface="Times New Roman" panose="02020603050405020304" pitchFamily="18" charset="0"/>
              <a:ea typeface="隶书" panose="02010509060101010101" pitchFamily="49"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4953" y="465413"/>
            <a:ext cx="11008847" cy="4637706"/>
          </a:xfrm>
        </p:spPr>
        <p:txBody>
          <a:bodyPr/>
          <a:lstStyle/>
          <a:p>
            <a:r>
              <a:rPr lang="en-US" altLang="zh-CN" dirty="0">
                <a:latin typeface="Times New Roman" panose="02020603050405020304" pitchFamily="18" charset="0"/>
                <a:cs typeface="Times New Roman" panose="02020603050405020304" pitchFamily="18" charset="0"/>
              </a:rPr>
              <a:t>1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Waiting quietly in the classroom.</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FF"/>
                </a:highlight>
                <a:latin typeface="Times New Roman" panose="02020603050405020304" pitchFamily="18" charset="0"/>
                <a:cs typeface="Times New Roman" panose="02020603050405020304" pitchFamily="18" charset="0"/>
              </a:rPr>
              <a:t>The classroom </a:t>
            </a:r>
            <a:r>
              <a:rPr lang="en-US" altLang="zh-CN" b="1" dirty="0">
                <a:solidFill>
                  <a:srgbClr val="7030A0"/>
                </a:solidFill>
                <a:latin typeface="Times New Roman" panose="02020603050405020304" pitchFamily="18" charset="0"/>
                <a:cs typeface="Times New Roman" panose="02020603050405020304" pitchFamily="18" charset="0"/>
              </a:rPr>
              <a:t>was</a:t>
            </a:r>
            <a:r>
              <a:rPr lang="en-US" altLang="zh-CN" dirty="0">
                <a:latin typeface="Times New Roman" panose="02020603050405020304" pitchFamily="18" charset="0"/>
                <a:cs typeface="Times New Roman" panose="02020603050405020304" pitchFamily="18" charset="0"/>
              </a:rPr>
              <a:t> quiet</a:t>
            </a:r>
            <a:r>
              <a:rPr lang="zh-CN" altLang="en-US" dirty="0">
                <a:latin typeface="Times New Roman" panose="02020603050405020304" pitchFamily="18" charset="0"/>
                <a:cs typeface="Times New Roman" panose="02020603050405020304" pitchFamily="18" charset="0"/>
              </a:rPr>
              <a:t>，</a:t>
            </a:r>
            <a:r>
              <a:rPr lang="en-US" altLang="zh-CN" dirty="0">
                <a:solidFill>
                  <a:srgbClr val="C00000"/>
                </a:solidFill>
                <a:latin typeface="Times New Roman" panose="02020603050405020304" pitchFamily="18" charset="0"/>
                <a:cs typeface="Times New Roman" panose="02020603050405020304" pitchFamily="18" charset="0"/>
              </a:rPr>
              <a:t>and</a:t>
            </a:r>
            <a:r>
              <a:rPr lang="en-US" altLang="zh-CN" dirty="0">
                <a:latin typeface="Times New Roman" panose="02020603050405020304" pitchFamily="18" charset="0"/>
                <a:cs typeface="Times New Roman" panose="02020603050405020304" pitchFamily="18" charset="0"/>
              </a:rPr>
              <a:t> </a:t>
            </a:r>
            <a:r>
              <a:rPr lang="en-US" altLang="zh-CN" dirty="0">
                <a:highlight>
                  <a:srgbClr val="00FFFF"/>
                </a:highlight>
                <a:latin typeface="Times New Roman" panose="02020603050405020304" pitchFamily="18" charset="0"/>
                <a:cs typeface="Times New Roman" panose="02020603050405020304" pitchFamily="18" charset="0"/>
              </a:rPr>
              <a:t>Peter  </a:t>
            </a:r>
            <a:r>
              <a:rPr lang="en-US" altLang="zh-CN" b="1" dirty="0">
                <a:solidFill>
                  <a:srgbClr val="7030A0"/>
                </a:solidFill>
                <a:latin typeface="Times New Roman" panose="02020603050405020304" pitchFamily="18" charset="0"/>
                <a:cs typeface="Times New Roman" panose="02020603050405020304" pitchFamily="18" charset="0"/>
              </a:rPr>
              <a:t>waited.</a:t>
            </a:r>
            <a:endParaRPr lang="en-US" altLang="zh-CN" b="1" dirty="0">
              <a:solidFill>
                <a:srgbClr val="7030A0"/>
              </a:solidFill>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错误解析：整句只有非谓语 </a:t>
            </a:r>
            <a:r>
              <a:rPr lang="en-US" altLang="zh-CN" i="1" dirty="0">
                <a:latin typeface="Times New Roman" panose="02020603050405020304" pitchFamily="18" charset="0"/>
                <a:cs typeface="Times New Roman" panose="02020603050405020304" pitchFamily="18" charset="0"/>
              </a:rPr>
              <a:t>waiting</a:t>
            </a:r>
            <a:r>
              <a:rPr lang="zh-CN" altLang="en-US" dirty="0">
                <a:latin typeface="Times New Roman" panose="02020603050405020304" pitchFamily="18" charset="0"/>
                <a:cs typeface="Times New Roman" panose="02020603050405020304" pitchFamily="18" charset="0"/>
              </a:rPr>
              <a:t>，无主语、无谓语，不是完整句子。</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2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Holding the shirt, staring at the certificate.</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00"/>
                </a:highlight>
                <a:latin typeface="Times New Roman" panose="02020603050405020304" pitchFamily="18" charset="0"/>
                <a:cs typeface="Times New Roman" panose="02020603050405020304" pitchFamily="18" charset="0"/>
              </a:rPr>
              <a:t>Holding</a:t>
            </a:r>
            <a:r>
              <a:rPr lang="en-US" altLang="zh-CN" dirty="0">
                <a:latin typeface="Times New Roman" panose="02020603050405020304" pitchFamily="18" charset="0"/>
                <a:cs typeface="Times New Roman" panose="02020603050405020304" pitchFamily="18" charset="0"/>
              </a:rPr>
              <a:t> the corner of his shirt and </a:t>
            </a:r>
            <a:r>
              <a:rPr lang="en-US" altLang="zh-CN" dirty="0">
                <a:highlight>
                  <a:srgbClr val="00FF00"/>
                </a:highlight>
                <a:latin typeface="Times New Roman" panose="02020603050405020304" pitchFamily="18" charset="0"/>
                <a:cs typeface="Times New Roman" panose="02020603050405020304" pitchFamily="18" charset="0"/>
              </a:rPr>
              <a:t>staring</a:t>
            </a:r>
            <a:r>
              <a:rPr lang="en-US" altLang="zh-CN" dirty="0">
                <a:latin typeface="Times New Roman" panose="02020603050405020304" pitchFamily="18" charset="0"/>
                <a:cs typeface="Times New Roman" panose="02020603050405020304" pitchFamily="18" charset="0"/>
              </a:rPr>
              <a:t> at the certificate, </a:t>
            </a:r>
            <a:r>
              <a:rPr lang="en-US" altLang="zh-CN" dirty="0">
                <a:highlight>
                  <a:srgbClr val="00FFFF"/>
                </a:highlight>
                <a:latin typeface="Times New Roman" panose="02020603050405020304" pitchFamily="18" charset="0"/>
                <a:cs typeface="Times New Roman" panose="02020603050405020304" pitchFamily="18" charset="0"/>
              </a:rPr>
              <a:t>Peter </a:t>
            </a:r>
            <a:r>
              <a:rPr lang="en-US" altLang="zh-CN" b="1" dirty="0">
                <a:solidFill>
                  <a:srgbClr val="7030A0"/>
                </a:solidFill>
                <a:latin typeface="Times New Roman" panose="02020603050405020304" pitchFamily="18" charset="0"/>
                <a:cs typeface="Times New Roman" panose="02020603050405020304" pitchFamily="18" charset="0"/>
              </a:rPr>
              <a:t>waited</a:t>
            </a:r>
            <a:r>
              <a:rPr lang="en-US" altLang="zh-CN" dirty="0">
                <a:latin typeface="Times New Roman" panose="02020603050405020304" pitchFamily="18" charset="0"/>
                <a:cs typeface="Times New Roman" panose="02020603050405020304" pitchFamily="18" charset="0"/>
              </a:rPr>
              <a:t> nervously.</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错误解析：全为非谓语动词，缺少主干主语和谓语，句子成分残缺。</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4953" y="465413"/>
            <a:ext cx="11008847" cy="5711550"/>
          </a:xfrm>
        </p:spPr>
        <p:txBody>
          <a:bodyPr/>
          <a:lstStyle/>
          <a:p>
            <a:r>
              <a:rPr lang="en-US" altLang="zh-CN" dirty="0">
                <a:latin typeface="Times New Roman" panose="02020603050405020304" pitchFamily="18" charset="0"/>
                <a:cs typeface="Times New Roman" panose="02020603050405020304" pitchFamily="18" charset="0"/>
              </a:rPr>
              <a:t>3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Holding his breath, almost stand up.</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00"/>
                </a:highlight>
                <a:latin typeface="Times New Roman" panose="02020603050405020304" pitchFamily="18" charset="0"/>
                <a:cs typeface="Times New Roman" panose="02020603050405020304" pitchFamily="18" charset="0"/>
              </a:rPr>
              <a:t>Holding</a:t>
            </a:r>
            <a:r>
              <a:rPr lang="en-US" altLang="zh-CN" dirty="0">
                <a:latin typeface="Times New Roman" panose="02020603050405020304" pitchFamily="18" charset="0"/>
                <a:cs typeface="Times New Roman" panose="02020603050405020304" pitchFamily="18" charset="0"/>
              </a:rPr>
              <a:t> his breath and </a:t>
            </a:r>
            <a:r>
              <a:rPr lang="en-US" altLang="zh-CN" dirty="0">
                <a:highlight>
                  <a:srgbClr val="00FF00"/>
                </a:highlight>
                <a:latin typeface="Times New Roman" panose="02020603050405020304" pitchFamily="18" charset="0"/>
                <a:cs typeface="Times New Roman" panose="02020603050405020304" pitchFamily="18" charset="0"/>
              </a:rPr>
              <a:t>leaning </a:t>
            </a:r>
            <a:r>
              <a:rPr lang="en-US" altLang="zh-CN" dirty="0">
                <a:latin typeface="Times New Roman" panose="02020603050405020304" pitchFamily="18" charset="0"/>
                <a:cs typeface="Times New Roman" panose="02020603050405020304" pitchFamily="18" charset="0"/>
              </a:rPr>
              <a:t>forward, </a:t>
            </a:r>
            <a:r>
              <a:rPr lang="en-US" altLang="zh-CN" dirty="0">
                <a:highlight>
                  <a:srgbClr val="00FFFF"/>
                </a:highlight>
                <a:latin typeface="Times New Roman" panose="02020603050405020304" pitchFamily="18" charset="0"/>
                <a:cs typeface="Times New Roman" panose="02020603050405020304" pitchFamily="18" charset="0"/>
              </a:rPr>
              <a:t>Peter</a:t>
            </a:r>
            <a:r>
              <a:rPr lang="en-US" altLang="zh-CN" dirty="0">
                <a:latin typeface="Times New Roman" panose="02020603050405020304" pitchFamily="18" charset="0"/>
                <a:cs typeface="Times New Roman" panose="02020603050405020304" pitchFamily="18" charset="0"/>
              </a:rPr>
              <a:t> almost </a:t>
            </a:r>
            <a:r>
              <a:rPr lang="en-US" altLang="zh-CN" b="1" dirty="0">
                <a:solidFill>
                  <a:srgbClr val="7030A0"/>
                </a:solidFill>
                <a:latin typeface="Times New Roman" panose="02020603050405020304" pitchFamily="18" charset="0"/>
                <a:cs typeface="Times New Roman" panose="02020603050405020304" pitchFamily="18" charset="0"/>
              </a:rPr>
              <a:t>stood up</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错误解析：缺少主语；故事为过去时态，动词 </a:t>
            </a:r>
            <a:r>
              <a:rPr lang="en-US" altLang="zh-CN" i="1" dirty="0">
                <a:latin typeface="Times New Roman" panose="02020603050405020304" pitchFamily="18" charset="0"/>
                <a:cs typeface="Times New Roman" panose="02020603050405020304" pitchFamily="18" charset="0"/>
              </a:rPr>
              <a:t>stand</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时态错误。</a:t>
            </a:r>
            <a:endParaRPr lang="zh-CN" altLang="en-US"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4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Not his name.</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latin typeface="Times New Roman" panose="02020603050405020304" pitchFamily="18" charset="0"/>
                <a:cs typeface="Times New Roman" panose="02020603050405020304" pitchFamily="18" charset="0"/>
              </a:rPr>
              <a:t>But </a:t>
            </a:r>
            <a:r>
              <a:rPr lang="en-US" altLang="zh-CN" dirty="0">
                <a:highlight>
                  <a:srgbClr val="00FFFF"/>
                </a:highlight>
                <a:latin typeface="Times New Roman" panose="02020603050405020304" pitchFamily="18" charset="0"/>
                <a:cs typeface="Times New Roman" panose="02020603050405020304" pitchFamily="18" charset="0"/>
              </a:rPr>
              <a:t>the name </a:t>
            </a:r>
            <a:r>
              <a:rPr lang="en-US" altLang="zh-CN" dirty="0">
                <a:highlight>
                  <a:srgbClr val="00FF00"/>
                </a:highlight>
                <a:latin typeface="Times New Roman" panose="02020603050405020304" pitchFamily="18" charset="0"/>
                <a:cs typeface="Times New Roman" panose="02020603050405020304" pitchFamily="18" charset="0"/>
              </a:rPr>
              <a:t>called</a:t>
            </a:r>
            <a:r>
              <a:rPr lang="en-US" altLang="zh-CN" dirty="0">
                <a:latin typeface="Times New Roman" panose="02020603050405020304" pitchFamily="18" charset="0"/>
                <a:cs typeface="Times New Roman" panose="02020603050405020304" pitchFamily="18" charset="0"/>
              </a:rPr>
              <a:t> </a:t>
            </a:r>
            <a:r>
              <a:rPr lang="en-US" altLang="zh-CN" b="1" dirty="0">
                <a:solidFill>
                  <a:srgbClr val="7030A0"/>
                </a:solidFill>
                <a:latin typeface="Times New Roman" panose="02020603050405020304" pitchFamily="18" charset="0"/>
                <a:cs typeface="Times New Roman" panose="02020603050405020304" pitchFamily="18" charset="0"/>
              </a:rPr>
              <a:t>was</a:t>
            </a:r>
            <a:r>
              <a:rPr lang="en-US" altLang="zh-CN" dirty="0">
                <a:latin typeface="Times New Roman" panose="02020603050405020304" pitchFamily="18" charset="0"/>
                <a:cs typeface="Times New Roman" panose="02020603050405020304" pitchFamily="18" charset="0"/>
              </a:rPr>
              <a:t> not his.</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错误解析：只是短语，无主语、无谓语，无法构成完整句子。</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4953" y="465413"/>
            <a:ext cx="11008847" cy="5711550"/>
          </a:xfrm>
        </p:spPr>
        <p:txBody>
          <a:bodyPr/>
          <a:lstStyle/>
          <a:p>
            <a:r>
              <a:rPr lang="en-US" altLang="zh-CN" dirty="0">
                <a:latin typeface="Times New Roman" panose="02020603050405020304" pitchFamily="18" charset="0"/>
                <a:cs typeface="Times New Roman" panose="02020603050405020304" pitchFamily="18" charset="0"/>
              </a:rPr>
              <a:t>5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Hit by disappointment, Peter slumping back.</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00"/>
                </a:highlight>
                <a:latin typeface="Times New Roman" panose="02020603050405020304" pitchFamily="18" charset="0"/>
                <a:cs typeface="Times New Roman" panose="02020603050405020304" pitchFamily="18" charset="0"/>
              </a:rPr>
              <a:t>Hit</a:t>
            </a:r>
            <a:r>
              <a:rPr lang="en-US" altLang="zh-CN" dirty="0">
                <a:latin typeface="Times New Roman" panose="02020603050405020304" pitchFamily="18" charset="0"/>
                <a:cs typeface="Times New Roman" panose="02020603050405020304" pitchFamily="18" charset="0"/>
              </a:rPr>
              <a:t> by disappointment, </a:t>
            </a:r>
            <a:r>
              <a:rPr lang="en-US" altLang="zh-CN" dirty="0">
                <a:highlight>
                  <a:srgbClr val="00FFFF"/>
                </a:highlight>
                <a:latin typeface="Times New Roman" panose="02020603050405020304" pitchFamily="18" charset="0"/>
                <a:cs typeface="Times New Roman" panose="02020603050405020304" pitchFamily="18" charset="0"/>
              </a:rPr>
              <a:t>Peter</a:t>
            </a:r>
            <a:r>
              <a:rPr lang="en-US" altLang="zh-CN" dirty="0">
                <a:latin typeface="Times New Roman" panose="02020603050405020304" pitchFamily="18" charset="0"/>
                <a:cs typeface="Times New Roman" panose="02020603050405020304" pitchFamily="18" charset="0"/>
              </a:rPr>
              <a:t> </a:t>
            </a:r>
            <a:r>
              <a:rPr lang="en-US" altLang="zh-CN" b="1" dirty="0">
                <a:solidFill>
                  <a:srgbClr val="7030A0"/>
                </a:solidFill>
                <a:latin typeface="Times New Roman" panose="02020603050405020304" pitchFamily="18" charset="0"/>
                <a:cs typeface="Times New Roman" panose="02020603050405020304" pitchFamily="18" charset="0"/>
              </a:rPr>
              <a:t>slumped</a:t>
            </a:r>
            <a:r>
              <a:rPr lang="en-US" altLang="zh-CN" dirty="0">
                <a:latin typeface="Times New Roman" panose="02020603050405020304" pitchFamily="18" charset="0"/>
                <a:cs typeface="Times New Roman" panose="02020603050405020304" pitchFamily="18" charset="0"/>
              </a:rPr>
              <a:t> back into his chair.</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a:t>
            </a:r>
            <a:r>
              <a:rPr lang="en-US" altLang="zh-CN" i="1" dirty="0">
                <a:latin typeface="Times New Roman" panose="02020603050405020304" pitchFamily="18" charset="0"/>
                <a:cs typeface="Times New Roman" panose="02020603050405020304" pitchFamily="18" charset="0"/>
              </a:rPr>
              <a:t>slumping</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是非谓语，不能作谓语，需改为过去式谓语动词 </a:t>
            </a:r>
            <a:r>
              <a:rPr lang="en-US" altLang="zh-CN" i="1" dirty="0">
                <a:latin typeface="Times New Roman" panose="02020603050405020304" pitchFamily="18" charset="0"/>
                <a:cs typeface="Times New Roman" panose="02020603050405020304" pitchFamily="18" charset="0"/>
              </a:rPr>
              <a:t>slumped</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6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Feeling sad, forced a smile and clapping.</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00"/>
                </a:highlight>
                <a:latin typeface="Times New Roman" panose="02020603050405020304" pitchFamily="18" charset="0"/>
                <a:cs typeface="Times New Roman" panose="02020603050405020304" pitchFamily="18" charset="0"/>
              </a:rPr>
              <a:t>Feeling </a:t>
            </a:r>
            <a:r>
              <a:rPr lang="en-US" altLang="zh-CN" dirty="0">
                <a:latin typeface="Times New Roman" panose="02020603050405020304" pitchFamily="18" charset="0"/>
                <a:cs typeface="Times New Roman" panose="02020603050405020304" pitchFamily="18" charset="0"/>
              </a:rPr>
              <a:t>disappointed, </a:t>
            </a:r>
            <a:r>
              <a:rPr lang="en-US" altLang="zh-CN" dirty="0">
                <a:highlight>
                  <a:srgbClr val="00FFFF"/>
                </a:highlight>
                <a:latin typeface="Times New Roman" panose="02020603050405020304" pitchFamily="18" charset="0"/>
                <a:cs typeface="Times New Roman" panose="02020603050405020304" pitchFamily="18" charset="0"/>
              </a:rPr>
              <a:t>he</a:t>
            </a:r>
            <a:r>
              <a:rPr lang="en-US" altLang="zh-CN" dirty="0">
                <a:latin typeface="Times New Roman" panose="02020603050405020304" pitchFamily="18" charset="0"/>
                <a:cs typeface="Times New Roman" panose="02020603050405020304" pitchFamily="18" charset="0"/>
              </a:rPr>
              <a:t> </a:t>
            </a:r>
            <a:r>
              <a:rPr lang="en-US" altLang="zh-CN" b="1" dirty="0">
                <a:solidFill>
                  <a:srgbClr val="7030A0"/>
                </a:solidFill>
                <a:latin typeface="Times New Roman" panose="02020603050405020304" pitchFamily="18" charset="0"/>
                <a:cs typeface="Times New Roman" panose="02020603050405020304" pitchFamily="18" charset="0"/>
              </a:rPr>
              <a:t>forced </a:t>
            </a:r>
            <a:r>
              <a:rPr lang="en-US" altLang="zh-CN" dirty="0">
                <a:latin typeface="Times New Roman" panose="02020603050405020304" pitchFamily="18" charset="0"/>
                <a:cs typeface="Times New Roman" panose="02020603050405020304" pitchFamily="18" charset="0"/>
              </a:rPr>
              <a:t>a weak smile and </a:t>
            </a:r>
            <a:r>
              <a:rPr lang="en-US" altLang="zh-CN" b="1" dirty="0">
                <a:solidFill>
                  <a:srgbClr val="7030A0"/>
                </a:solidFill>
                <a:latin typeface="Times New Roman" panose="02020603050405020304" pitchFamily="18" charset="0"/>
                <a:cs typeface="Times New Roman" panose="02020603050405020304" pitchFamily="18" charset="0"/>
              </a:rPr>
              <a:t>clapped </a:t>
            </a:r>
            <a:r>
              <a:rPr lang="en-US" altLang="zh-CN" dirty="0">
                <a:latin typeface="Times New Roman" panose="02020603050405020304" pitchFamily="18" charset="0"/>
                <a:cs typeface="Times New Roman" panose="02020603050405020304" pitchFamily="18" charset="0"/>
              </a:rPr>
              <a:t>politely.</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错误解析：缺少主语；</a:t>
            </a:r>
            <a:r>
              <a:rPr lang="en-US" altLang="zh-CN" i="1" dirty="0">
                <a:latin typeface="Times New Roman" panose="02020603050405020304" pitchFamily="18" charset="0"/>
                <a:cs typeface="Times New Roman" panose="02020603050405020304" pitchFamily="18" charset="0"/>
              </a:rPr>
              <a:t>clapping</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为非谓语，需改为过去式谓语 </a:t>
            </a:r>
            <a:r>
              <a:rPr lang="en-US" altLang="zh-CN" i="1" dirty="0">
                <a:latin typeface="Times New Roman" panose="02020603050405020304" pitchFamily="18" charset="0"/>
                <a:cs typeface="Times New Roman" panose="02020603050405020304" pitchFamily="18" charset="0"/>
              </a:rPr>
              <a:t>clapped</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4953" y="465413"/>
            <a:ext cx="11008847" cy="5711550"/>
          </a:xfrm>
        </p:spPr>
        <p:txBody>
          <a:bodyPr/>
          <a:lstStyle/>
          <a:p>
            <a:r>
              <a:rPr lang="en-US" altLang="zh-CN" dirty="0">
                <a:latin typeface="Times New Roman" panose="02020603050405020304" pitchFamily="18" charset="0"/>
                <a:cs typeface="Times New Roman" panose="02020603050405020304" pitchFamily="18" charset="0"/>
              </a:rPr>
              <a:t>7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Hearing his name called, eyes lighting up.</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a:latin typeface="Times New Roman" panose="02020603050405020304" pitchFamily="18" charset="0"/>
                <a:cs typeface="Times New Roman" panose="02020603050405020304" pitchFamily="18" charset="0"/>
              </a:rPr>
              <a:t>When </a:t>
            </a:r>
            <a:r>
              <a:rPr lang="en-US" altLang="zh-CN" dirty="0">
                <a:highlight>
                  <a:srgbClr val="00FFFF"/>
                </a:highlight>
                <a:latin typeface="Times New Roman" panose="02020603050405020304" pitchFamily="18" charset="0"/>
                <a:cs typeface="Times New Roman" panose="02020603050405020304" pitchFamily="18" charset="0"/>
              </a:rPr>
              <a:t>he</a:t>
            </a:r>
            <a:r>
              <a:rPr lang="en-US" altLang="zh-CN" dirty="0">
                <a:latin typeface="Times New Roman" panose="02020603050405020304" pitchFamily="18" charset="0"/>
                <a:cs typeface="Times New Roman" panose="02020603050405020304" pitchFamily="18" charset="0"/>
              </a:rPr>
              <a:t> </a:t>
            </a:r>
            <a:r>
              <a:rPr lang="en-US" altLang="zh-CN" b="1" dirty="0">
                <a:solidFill>
                  <a:srgbClr val="7030A0"/>
                </a:solidFill>
                <a:latin typeface="Times New Roman" panose="02020603050405020304" pitchFamily="18" charset="0"/>
                <a:cs typeface="Times New Roman" panose="02020603050405020304" pitchFamily="18" charset="0"/>
              </a:rPr>
              <a:t>heard</a:t>
            </a:r>
            <a:r>
              <a:rPr lang="en-US" altLang="zh-CN" dirty="0">
                <a:latin typeface="Times New Roman" panose="02020603050405020304" pitchFamily="18" charset="0"/>
                <a:cs typeface="Times New Roman" panose="02020603050405020304" pitchFamily="18" charset="0"/>
              </a:rPr>
              <a:t> his name </a:t>
            </a:r>
            <a:r>
              <a:rPr lang="en-US" altLang="zh-CN" dirty="0">
                <a:highlight>
                  <a:srgbClr val="00FF00"/>
                </a:highlight>
                <a:latin typeface="Times New Roman" panose="02020603050405020304" pitchFamily="18" charset="0"/>
                <a:cs typeface="Times New Roman" panose="02020603050405020304" pitchFamily="18" charset="0"/>
              </a:rPr>
              <a:t>called</a:t>
            </a:r>
            <a:r>
              <a:rPr lang="en-US" altLang="zh-CN" dirty="0">
                <a:latin typeface="Times New Roman" panose="02020603050405020304" pitchFamily="18" charset="0"/>
                <a:cs typeface="Times New Roman" panose="02020603050405020304" pitchFamily="18" charset="0"/>
              </a:rPr>
              <a:t>, </a:t>
            </a:r>
            <a:r>
              <a:rPr lang="en-US" altLang="zh-CN" dirty="0">
                <a:highlight>
                  <a:srgbClr val="00FFFF"/>
                </a:highlight>
                <a:latin typeface="Times New Roman" panose="02020603050405020304" pitchFamily="18" charset="0"/>
                <a:cs typeface="Times New Roman" panose="02020603050405020304" pitchFamily="18" charset="0"/>
              </a:rPr>
              <a:t>Peter’s eyes </a:t>
            </a:r>
            <a:r>
              <a:rPr lang="en-US" altLang="zh-CN" b="1" dirty="0">
                <a:solidFill>
                  <a:srgbClr val="7030A0"/>
                </a:solidFill>
                <a:latin typeface="Times New Roman" panose="02020603050405020304" pitchFamily="18" charset="0"/>
                <a:cs typeface="Times New Roman" panose="02020603050405020304" pitchFamily="18" charset="0"/>
              </a:rPr>
              <a:t>lit up</a:t>
            </a:r>
            <a:r>
              <a:rPr lang="en-US" altLang="zh-CN"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a:t>
            </a:r>
            <a:r>
              <a:rPr lang="en-US" altLang="zh-CN" i="1" dirty="0">
                <a:latin typeface="Times New Roman" panose="02020603050405020304" pitchFamily="18" charset="0"/>
                <a:cs typeface="Times New Roman" panose="02020603050405020304" pitchFamily="18" charset="0"/>
              </a:rPr>
              <a:t>lighting</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是非谓语，无谓语动词，需改为过去式谓语 </a:t>
            </a:r>
            <a:r>
              <a:rPr lang="en-US" altLang="zh-CN" i="1" dirty="0">
                <a:latin typeface="Times New Roman" panose="02020603050405020304" pitchFamily="18" charset="0"/>
                <a:cs typeface="Times New Roman" panose="02020603050405020304" pitchFamily="18" charset="0"/>
              </a:rPr>
              <a:t>lit</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8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Jumped to feet, high-fiving classmates.</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FF"/>
                </a:highlight>
                <a:latin typeface="Times New Roman" panose="02020603050405020304" pitchFamily="18" charset="0"/>
                <a:cs typeface="Times New Roman" panose="02020603050405020304" pitchFamily="18" charset="0"/>
              </a:rPr>
              <a:t>He</a:t>
            </a:r>
            <a:r>
              <a:rPr lang="en-US" altLang="zh-CN" dirty="0">
                <a:latin typeface="Times New Roman" panose="02020603050405020304" pitchFamily="18" charset="0"/>
                <a:cs typeface="Times New Roman" panose="02020603050405020304" pitchFamily="18" charset="0"/>
              </a:rPr>
              <a:t> </a:t>
            </a:r>
            <a:r>
              <a:rPr lang="en-US" altLang="zh-CN" b="1" dirty="0">
                <a:solidFill>
                  <a:srgbClr val="7030A0"/>
                </a:solidFill>
                <a:latin typeface="Times New Roman" panose="02020603050405020304" pitchFamily="18" charset="0"/>
                <a:cs typeface="Times New Roman" panose="02020603050405020304" pitchFamily="18" charset="0"/>
              </a:rPr>
              <a:t>jumped</a:t>
            </a:r>
            <a:r>
              <a:rPr lang="en-US" altLang="zh-CN" dirty="0">
                <a:latin typeface="Times New Roman" panose="02020603050405020304" pitchFamily="18" charset="0"/>
                <a:cs typeface="Times New Roman" panose="02020603050405020304" pitchFamily="18" charset="0"/>
              </a:rPr>
              <a:t> to his feet and </a:t>
            </a:r>
            <a:r>
              <a:rPr lang="en-US" altLang="zh-CN" b="1" dirty="0">
                <a:solidFill>
                  <a:srgbClr val="7030A0"/>
                </a:solidFill>
                <a:latin typeface="Times New Roman" panose="02020603050405020304" pitchFamily="18" charset="0"/>
                <a:cs typeface="Times New Roman" panose="02020603050405020304" pitchFamily="18" charset="0"/>
              </a:rPr>
              <a:t>high-fived </a:t>
            </a:r>
            <a:r>
              <a:rPr lang="en-US" altLang="zh-CN" dirty="0">
                <a:latin typeface="Times New Roman" panose="02020603050405020304" pitchFamily="18" charset="0"/>
                <a:cs typeface="Times New Roman" panose="02020603050405020304" pitchFamily="18" charset="0"/>
              </a:rPr>
              <a:t>his classmates crazily.</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错误解析：前半部分缺主语；</a:t>
            </a:r>
            <a:r>
              <a:rPr lang="en-US" altLang="zh-CN" i="1" dirty="0">
                <a:latin typeface="Times New Roman" panose="02020603050405020304" pitchFamily="18" charset="0"/>
                <a:cs typeface="Times New Roman" panose="02020603050405020304" pitchFamily="18" charset="0"/>
              </a:rPr>
              <a:t>high-fiving</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是非谓语，需改为谓语动词 </a:t>
            </a:r>
            <a:r>
              <a:rPr lang="en-US" altLang="zh-CN" i="1" dirty="0">
                <a:latin typeface="Times New Roman" panose="02020603050405020304" pitchFamily="18" charset="0"/>
                <a:cs typeface="Times New Roman" panose="02020603050405020304" pitchFamily="18" charset="0"/>
              </a:rPr>
              <a:t>high-fived</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4953" y="465413"/>
            <a:ext cx="11008847" cy="5711550"/>
          </a:xfrm>
        </p:spPr>
        <p:txBody>
          <a:bodyPr/>
          <a:lstStyle/>
          <a:p>
            <a:r>
              <a:rPr lang="en-US" altLang="zh-CN" dirty="0">
                <a:latin typeface="Times New Roman" panose="02020603050405020304" pitchFamily="18" charset="0"/>
                <a:cs typeface="Times New Roman" panose="02020603050405020304" pitchFamily="18" charset="0"/>
              </a:rPr>
              <a:t>9 </a:t>
            </a:r>
            <a:r>
              <a:rPr lang="zh-CN" altLang="en-US" dirty="0">
                <a:latin typeface="Times New Roman" panose="02020603050405020304" pitchFamily="18" charset="0"/>
                <a:cs typeface="Times New Roman" panose="02020603050405020304" pitchFamily="18" charset="0"/>
              </a:rPr>
              <a:t>原错句：</a:t>
            </a:r>
            <a:r>
              <a:rPr lang="en-US" altLang="zh-CN" dirty="0">
                <a:latin typeface="Times New Roman" panose="02020603050405020304" pitchFamily="18" charset="0"/>
                <a:cs typeface="Times New Roman" panose="02020603050405020304" pitchFamily="18" charset="0"/>
              </a:rPr>
              <a:t>Seeing Peter crying, the teacher patting his head.</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改正句：</a:t>
            </a:r>
            <a:r>
              <a:rPr lang="en-US" altLang="zh-CN" dirty="0">
                <a:highlight>
                  <a:srgbClr val="00FF00"/>
                </a:highlight>
                <a:latin typeface="Times New Roman" panose="02020603050405020304" pitchFamily="18" charset="0"/>
                <a:cs typeface="Times New Roman" panose="02020603050405020304" pitchFamily="18" charset="0"/>
              </a:rPr>
              <a:t>Seeing </a:t>
            </a:r>
            <a:r>
              <a:rPr lang="en-US" altLang="zh-CN" dirty="0">
                <a:latin typeface="Times New Roman" panose="02020603050405020304" pitchFamily="18" charset="0"/>
                <a:cs typeface="Times New Roman" panose="02020603050405020304" pitchFamily="18" charset="0"/>
              </a:rPr>
              <a:t>Peter’s lovely look of </a:t>
            </a:r>
            <a:r>
              <a:rPr lang="en-US" altLang="zh-CN" dirty="0">
                <a:highlight>
                  <a:srgbClr val="00FF00"/>
                </a:highlight>
                <a:latin typeface="Times New Roman" panose="02020603050405020304" pitchFamily="18" charset="0"/>
                <a:cs typeface="Times New Roman" panose="02020603050405020304" pitchFamily="18" charset="0"/>
              </a:rPr>
              <a:t>laughing and crying</a:t>
            </a:r>
            <a:r>
              <a:rPr lang="en-US" altLang="zh-CN" dirty="0">
                <a:latin typeface="Times New Roman" panose="02020603050405020304" pitchFamily="18" charset="0"/>
                <a:cs typeface="Times New Roman" panose="02020603050405020304" pitchFamily="18" charset="0"/>
              </a:rPr>
              <a:t>, </a:t>
            </a:r>
            <a:r>
              <a:rPr lang="en-US" altLang="zh-CN" dirty="0">
                <a:highlight>
                  <a:srgbClr val="00FFFF"/>
                </a:highlight>
                <a:latin typeface="Times New Roman" panose="02020603050405020304" pitchFamily="18" charset="0"/>
                <a:cs typeface="Times New Roman" panose="02020603050405020304" pitchFamily="18" charset="0"/>
              </a:rPr>
              <a:t>the teacher </a:t>
            </a:r>
            <a:r>
              <a:rPr lang="en-US" altLang="zh-CN" b="1" dirty="0">
                <a:solidFill>
                  <a:srgbClr val="7030A0"/>
                </a:solidFill>
                <a:latin typeface="Times New Roman" panose="02020603050405020304" pitchFamily="18" charset="0"/>
                <a:cs typeface="Times New Roman" panose="02020603050405020304" pitchFamily="18" charset="0"/>
              </a:rPr>
              <a:t>patted</a:t>
            </a:r>
            <a:r>
              <a:rPr lang="en-US" altLang="zh-CN" dirty="0">
                <a:latin typeface="Times New Roman" panose="02020603050405020304" pitchFamily="18" charset="0"/>
                <a:cs typeface="Times New Roman" panose="02020603050405020304" pitchFamily="18" charset="0"/>
              </a:rPr>
              <a:t> him gently on the head.</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错误解析：</a:t>
            </a:r>
            <a:r>
              <a:rPr lang="en-US" altLang="zh-CN" i="1" dirty="0">
                <a:latin typeface="Times New Roman" panose="02020603050405020304" pitchFamily="18" charset="0"/>
                <a:cs typeface="Times New Roman" panose="02020603050405020304" pitchFamily="18" charset="0"/>
              </a:rPr>
              <a:t>patting</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是非谓语，不能作谓语，需改为过去式谓语动词 </a:t>
            </a:r>
            <a:r>
              <a:rPr lang="en-US" altLang="zh-CN" i="1" dirty="0">
                <a:latin typeface="Times New Roman" panose="02020603050405020304" pitchFamily="18" charset="0"/>
                <a:cs typeface="Times New Roman" panose="02020603050405020304" pitchFamily="18" charset="0"/>
              </a:rPr>
              <a:t>patted</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rcRect l="14521" t="2400" r="10504"/>
          <a:stretch>
            <a:fillRect/>
          </a:stretch>
        </p:blipFill>
        <p:spPr>
          <a:xfrm>
            <a:off x="6948345" y="3085080"/>
            <a:ext cx="4473070" cy="2976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7620</Words>
  <Application>WPS 演示</Application>
  <PresentationFormat>宽屏</PresentationFormat>
  <Paragraphs>325</Paragraphs>
  <Slides>21</Slides>
  <Notes>1</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vt:i4>
      </vt:variant>
    </vt:vector>
  </HeadingPairs>
  <TitlesOfParts>
    <vt:vector size="35" baseType="lpstr">
      <vt:lpstr>Arial</vt:lpstr>
      <vt:lpstr>宋体</vt:lpstr>
      <vt:lpstr>Wingdings</vt:lpstr>
      <vt:lpstr>隶书</vt:lpstr>
      <vt:lpstr>Times New Roman</vt:lpstr>
      <vt:lpstr>微软雅黑</vt:lpstr>
      <vt:lpstr>等线</vt:lpstr>
      <vt:lpstr>Arial Unicode MS</vt:lpstr>
      <vt:lpstr>等线 Light</vt:lpstr>
      <vt:lpstr>HelveticaNeue</vt:lpstr>
      <vt:lpstr>华文新魏</vt:lpstr>
      <vt:lpstr>Segoe Print</vt:lpstr>
      <vt:lpstr>Yu Gothic</vt:lpstr>
      <vt:lpstr>Office 主题​​</vt:lpstr>
      <vt:lpstr>PowerPoint 演示文稿</vt:lpstr>
      <vt:lpstr>动作链： 1 写好主语 2 分清谓语非谓语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11</cp:revision>
  <dcterms:created xsi:type="dcterms:W3CDTF">2026-05-07T10:43:00Z</dcterms:created>
  <dcterms:modified xsi:type="dcterms:W3CDTF">2026-06-15T08:36:39Z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