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77" r:id="rId3"/>
    <p:sldId id="256" r:id="rId4"/>
    <p:sldId id="257" r:id="rId5"/>
    <p:sldId id="258" r:id="rId6"/>
    <p:sldId id="259" r:id="rId7"/>
    <p:sldId id="262" r:id="rId8"/>
    <p:sldId id="263" r:id="rId10"/>
    <p:sldId id="265" r:id="rId11"/>
    <p:sldId id="261" r:id="rId12"/>
    <p:sldId id="266" r:id="rId13"/>
    <p:sldId id="267" r:id="rId14"/>
    <p:sldId id="268" r:id="rId15"/>
    <p:sldId id="269" r:id="rId16"/>
    <p:sldId id="270" r:id="rId17"/>
    <p:sldId id="271" r:id="rId18"/>
    <p:sldId id="272" r:id="rId19"/>
    <p:sldId id="273" r:id="rId20"/>
    <p:sldId id="274" r:id="rId21"/>
    <p:sldId id="275"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7" d="100"/>
          <a:sy n="87" d="100"/>
        </p:scale>
        <p:origin x="66" y="5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5" Type="http://schemas.openxmlformats.org/officeDocument/2006/relationships/tableStyles" Target="tableStyles.xml"/><Relationship Id="rId24" Type="http://schemas.openxmlformats.org/officeDocument/2006/relationships/viewProps" Target="viewProps.xml"/><Relationship Id="rId23" Type="http://schemas.openxmlformats.org/officeDocument/2006/relationships/presProps" Target="presProps.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3EFE96-4C91-4AB7-AAE4-CEC866FCBEA0}"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212ACA7-EBA1-4A94-A790-544719440B85}"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212ACA7-EBA1-4A94-A790-544719440B8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7F52E051-4600-45FC-A21D-7DC9FC76FA28}"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1A2CB5-0FDD-4DEB-9DB1-784B3CC121F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52E051-4600-45FC-A21D-7DC9FC76FA28}"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F1A2CB5-0FDD-4DEB-9DB1-784B3CC121F9}"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7.png"/><Relationship Id="rId2" Type="http://schemas.microsoft.com/office/2007/relationships/media" Target="../media/media1.mp4"/><Relationship Id="rId1" Type="http://schemas.openxmlformats.org/officeDocument/2006/relationships/video" Target="../media/media1.mp4"/></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8.png"/><Relationship Id="rId2" Type="http://schemas.microsoft.com/office/2007/relationships/media" Target="../media/media2.mp4"/><Relationship Id="rId1" Type="http://schemas.openxmlformats.org/officeDocument/2006/relationships/video" Target="../media/media2.mp4"/></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9.png"/><Relationship Id="rId2" Type="http://schemas.microsoft.com/office/2007/relationships/media" Target="../media/media3.mp4"/><Relationship Id="rId1" Type="http://schemas.openxmlformats.org/officeDocument/2006/relationships/video" Target="../media/media3.mp4"/></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34002" y="197116"/>
            <a:ext cx="7851794" cy="6660884"/>
          </a:xfrm>
        </p:spPr>
        <p:txBody>
          <a:bodyPr>
            <a:normAutofit fontScale="85000" lnSpcReduction="10000"/>
          </a:bodyPr>
          <a:lstStyle/>
          <a:p>
            <a:pPr marL="0" indent="0">
              <a:lnSpc>
                <a:spcPct val="120000"/>
              </a:lnSpc>
              <a:spcBef>
                <a:spcPts val="0"/>
              </a:spcBef>
            </a:pPr>
            <a:r>
              <a:rPr lang="zh-CN" altLang="en-US" b="1" dirty="0">
                <a:solidFill>
                  <a:srgbClr val="FF0000"/>
                </a:solidFill>
                <a:latin typeface="Times New Roman" panose="02020603050405020304" pitchFamily="18" charset="0"/>
                <a:cs typeface="Times New Roman" panose="02020603050405020304" pitchFamily="18" charset="0"/>
              </a:rPr>
              <a:t>阶段 </a:t>
            </a:r>
            <a:r>
              <a:rPr lang="en-US" altLang="zh-CN" b="1" dirty="0">
                <a:solidFill>
                  <a:srgbClr val="FF0000"/>
                </a:solidFill>
                <a:latin typeface="Times New Roman" panose="02020603050405020304" pitchFamily="18" charset="0"/>
                <a:cs typeface="Times New Roman" panose="02020603050405020304" pitchFamily="18" charset="0"/>
              </a:rPr>
              <a:t>1</a:t>
            </a:r>
            <a:r>
              <a:rPr lang="zh-CN" altLang="en-US" b="1" dirty="0">
                <a:solidFill>
                  <a:srgbClr val="FF0000"/>
                </a:solidFill>
                <a:latin typeface="Times New Roman" panose="02020603050405020304" pitchFamily="18" charset="0"/>
                <a:cs typeface="Times New Roman" panose="02020603050405020304" pitchFamily="18" charset="0"/>
              </a:rPr>
              <a:t>（第一次偷吃）</a:t>
            </a:r>
            <a:endParaRPr lang="en-US" altLang="zh-CN" b="1" dirty="0">
              <a:solidFill>
                <a:srgbClr val="FF0000"/>
              </a:solidFill>
              <a:latin typeface="Times New Roman" panose="02020603050405020304" pitchFamily="18" charset="0"/>
              <a:cs typeface="Times New Roman" panose="02020603050405020304" pitchFamily="18" charset="0"/>
            </a:endParaRPr>
          </a:p>
          <a:p>
            <a:pPr marL="0" indent="0">
              <a:lnSpc>
                <a:spcPct val="120000"/>
              </a:lnSpc>
              <a:spcBef>
                <a:spcPts val="0"/>
              </a:spcBef>
            </a:pPr>
            <a:r>
              <a:rPr lang="zh-CN" altLang="en-US" dirty="0">
                <a:highlight>
                  <a:srgbClr val="FFFF00"/>
                </a:highlight>
                <a:latin typeface="Times New Roman" panose="02020603050405020304" pitchFamily="18" charset="0"/>
                <a:cs typeface="Times New Roman" panose="02020603050405020304" pitchFamily="18" charset="0"/>
              </a:rPr>
              <a:t>基础版</a:t>
            </a:r>
            <a:endParaRPr lang="zh-CN" altLang="en-US" dirty="0">
              <a:highlight>
                <a:srgbClr val="FFFF00"/>
              </a:highlight>
              <a:latin typeface="Times New Roman" panose="02020603050405020304" pitchFamily="18" charset="0"/>
              <a:cs typeface="Times New Roman" panose="02020603050405020304" pitchFamily="18" charset="0"/>
            </a:endParaRPr>
          </a:p>
          <a:p>
            <a:pPr marL="0" indent="0">
              <a:lnSpc>
                <a:spcPct val="120000"/>
              </a:lnSpc>
              <a:spcBef>
                <a:spcPts val="0"/>
              </a:spcBef>
            </a:pPr>
            <a:r>
              <a:rPr lang="zh-CN" altLang="en-US" dirty="0">
                <a:latin typeface="Times New Roman" panose="02020603050405020304" pitchFamily="18" charset="0"/>
                <a:cs typeface="Times New Roman" panose="02020603050405020304" pitchFamily="18" charset="0"/>
              </a:rPr>
              <a:t>第一天，海鸟开心地飞下来，大口大口吃三明治。辣味刺痛嘴巴后，它们大叫着，还把剩下的食物扒得乱七八糟。</a:t>
            </a:r>
            <a:endParaRPr lang="zh-CN" altLang="en-US"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On the first day, the seabirds </a:t>
            </a:r>
            <a:r>
              <a:rPr lang="en-US" altLang="zh-CN" dirty="0">
                <a:solidFill>
                  <a:srgbClr val="7030A0"/>
                </a:solidFill>
                <a:latin typeface="Times New Roman" panose="02020603050405020304" pitchFamily="18" charset="0"/>
                <a:cs typeface="Times New Roman" panose="02020603050405020304" pitchFamily="18" charset="0"/>
              </a:rPr>
              <a:t>flew down </a:t>
            </a:r>
            <a:r>
              <a:rPr lang="en-US" altLang="zh-CN" dirty="0">
                <a:latin typeface="Times New Roman" panose="02020603050405020304" pitchFamily="18" charset="0"/>
                <a:cs typeface="Times New Roman" panose="02020603050405020304" pitchFamily="18" charset="0"/>
              </a:rPr>
              <a:t>happily and </a:t>
            </a:r>
            <a:r>
              <a:rPr lang="en-US" altLang="zh-CN" dirty="0">
                <a:solidFill>
                  <a:srgbClr val="7030A0"/>
                </a:solidFill>
                <a:latin typeface="Times New Roman" panose="02020603050405020304" pitchFamily="18" charset="0"/>
                <a:cs typeface="Times New Roman" panose="02020603050405020304" pitchFamily="18" charset="0"/>
              </a:rPr>
              <a:t>ate</a:t>
            </a:r>
            <a:r>
              <a:rPr lang="en-US" altLang="zh-CN" dirty="0">
                <a:latin typeface="Times New Roman" panose="02020603050405020304" pitchFamily="18" charset="0"/>
                <a:cs typeface="Times New Roman" panose="02020603050405020304" pitchFamily="18" charset="0"/>
              </a:rPr>
              <a:t> the sandwich quickly. The spicy taste </a:t>
            </a:r>
            <a:r>
              <a:rPr lang="en-US" altLang="zh-CN" dirty="0">
                <a:solidFill>
                  <a:srgbClr val="7030A0"/>
                </a:solidFill>
                <a:latin typeface="Times New Roman" panose="02020603050405020304" pitchFamily="18" charset="0"/>
                <a:cs typeface="Times New Roman" panose="02020603050405020304" pitchFamily="18" charset="0"/>
              </a:rPr>
              <a:t>hurt</a:t>
            </a:r>
            <a:r>
              <a:rPr lang="en-US" altLang="zh-CN" dirty="0">
                <a:latin typeface="Times New Roman" panose="02020603050405020304" pitchFamily="18" charset="0"/>
                <a:cs typeface="Times New Roman" panose="02020603050405020304" pitchFamily="18" charset="0"/>
              </a:rPr>
              <a:t> their mouths. They </a:t>
            </a:r>
            <a:r>
              <a:rPr lang="en-US" altLang="zh-CN" dirty="0">
                <a:solidFill>
                  <a:srgbClr val="7030A0"/>
                </a:solidFill>
                <a:latin typeface="Times New Roman" panose="02020603050405020304" pitchFamily="18" charset="0"/>
                <a:cs typeface="Times New Roman" panose="02020603050405020304" pitchFamily="18" charset="0"/>
              </a:rPr>
              <a:t>shouted</a:t>
            </a:r>
            <a:r>
              <a:rPr lang="en-US" altLang="zh-CN" dirty="0">
                <a:latin typeface="Times New Roman" panose="02020603050405020304" pitchFamily="18" charset="0"/>
                <a:cs typeface="Times New Roman" panose="02020603050405020304" pitchFamily="18" charset="0"/>
              </a:rPr>
              <a:t> loudly and </a:t>
            </a:r>
            <a:r>
              <a:rPr lang="en-US" altLang="zh-CN" dirty="0">
                <a:solidFill>
                  <a:srgbClr val="7030A0"/>
                </a:solidFill>
                <a:latin typeface="Times New Roman" panose="02020603050405020304" pitchFamily="18" charset="0"/>
                <a:cs typeface="Times New Roman" panose="02020603050405020304" pitchFamily="18" charset="0"/>
              </a:rPr>
              <a:t>messed up </a:t>
            </a:r>
            <a:r>
              <a:rPr lang="en-US" altLang="zh-CN" dirty="0">
                <a:latin typeface="Times New Roman" panose="02020603050405020304" pitchFamily="18" charset="0"/>
                <a:cs typeface="Times New Roman" panose="02020603050405020304" pitchFamily="18" charset="0"/>
              </a:rPr>
              <a:t>the rest food.</a:t>
            </a:r>
            <a:endParaRPr lang="en-US" altLang="zh-CN"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zh-CN" altLang="en-US" dirty="0">
                <a:highlight>
                  <a:srgbClr val="FFFF00"/>
                </a:highlight>
                <a:latin typeface="Times New Roman" panose="02020603050405020304" pitchFamily="18" charset="0"/>
                <a:cs typeface="Times New Roman" panose="02020603050405020304" pitchFamily="18" charset="0"/>
              </a:rPr>
              <a:t>进阶版</a:t>
            </a:r>
            <a:endParaRPr lang="zh-CN" altLang="en-US" dirty="0">
              <a:highlight>
                <a:srgbClr val="FFFF00"/>
              </a:highlight>
              <a:latin typeface="Times New Roman" panose="02020603050405020304" pitchFamily="18" charset="0"/>
              <a:cs typeface="Times New Roman" panose="02020603050405020304" pitchFamily="18" charset="0"/>
            </a:endParaRPr>
          </a:p>
          <a:p>
            <a:pPr marL="0" indent="0">
              <a:lnSpc>
                <a:spcPct val="120000"/>
              </a:lnSpc>
              <a:spcBef>
                <a:spcPts val="0"/>
              </a:spcBef>
            </a:pPr>
            <a:r>
              <a:rPr lang="zh-CN" altLang="en-US" dirty="0">
                <a:latin typeface="Times New Roman" panose="02020603050405020304" pitchFamily="18" charset="0"/>
                <a:cs typeface="Times New Roman" panose="02020603050405020304" pitchFamily="18" charset="0"/>
              </a:rPr>
              <a:t>首日正午，这群饥肠辘辘的海鸟欢快俯冲而下，狼吞虎咽地啃食三明治。灼热的辣味瞬间席卷口腔，它们尖声嘶鸣，还用利爪将剩余馅料翻得一片狼藉。</a:t>
            </a:r>
            <a:endParaRPr lang="zh-CN" altLang="en-US" dirty="0">
              <a:latin typeface="Times New Roman" panose="02020603050405020304" pitchFamily="18" charset="0"/>
              <a:cs typeface="Times New Roman" panose="02020603050405020304" pitchFamily="18" charset="0"/>
            </a:endParaRPr>
          </a:p>
          <a:p>
            <a:pPr marL="0" indent="0">
              <a:lnSpc>
                <a:spcPct val="120000"/>
              </a:lnSpc>
              <a:spcBef>
                <a:spcPts val="0"/>
              </a:spcBef>
            </a:pPr>
            <a:r>
              <a:rPr lang="en-US" altLang="zh-CN" dirty="0">
                <a:latin typeface="Times New Roman" panose="02020603050405020304" pitchFamily="18" charset="0"/>
                <a:cs typeface="Times New Roman" panose="02020603050405020304" pitchFamily="18" charset="0"/>
              </a:rPr>
              <a:t>On the first noon, the hungry seabirds </a:t>
            </a:r>
            <a:r>
              <a:rPr lang="en-US" altLang="zh-CN" b="1" dirty="0">
                <a:solidFill>
                  <a:srgbClr val="7030A0"/>
                </a:solidFill>
                <a:latin typeface="Times New Roman" panose="02020603050405020304" pitchFamily="18" charset="0"/>
                <a:cs typeface="Times New Roman" panose="02020603050405020304" pitchFamily="18" charset="0"/>
              </a:rPr>
              <a:t>swooped down </a:t>
            </a:r>
            <a:r>
              <a:rPr lang="en-US" altLang="zh-CN" dirty="0">
                <a:latin typeface="Times New Roman" panose="02020603050405020304" pitchFamily="18" charset="0"/>
                <a:cs typeface="Times New Roman" panose="02020603050405020304" pitchFamily="18" charset="0"/>
              </a:rPr>
              <a:t>joyfully and </a:t>
            </a:r>
            <a:r>
              <a:rPr lang="en-US" altLang="zh-CN" dirty="0">
                <a:solidFill>
                  <a:srgbClr val="7030A0"/>
                </a:solidFill>
                <a:latin typeface="Times New Roman" panose="02020603050405020304" pitchFamily="18" charset="0"/>
                <a:cs typeface="Times New Roman" panose="02020603050405020304" pitchFamily="18" charset="0"/>
              </a:rPr>
              <a:t>devoured</a:t>
            </a:r>
            <a:r>
              <a:rPr lang="en-US" altLang="zh-CN" dirty="0">
                <a:latin typeface="Times New Roman" panose="02020603050405020304" pitchFamily="18" charset="0"/>
                <a:cs typeface="Times New Roman" panose="02020603050405020304" pitchFamily="18" charset="0"/>
              </a:rPr>
              <a:t> the sandwich </a:t>
            </a:r>
            <a:r>
              <a:rPr lang="en-US" altLang="zh-CN" dirty="0">
                <a:solidFill>
                  <a:srgbClr val="7030A0"/>
                </a:solidFill>
                <a:latin typeface="Times New Roman" panose="02020603050405020304" pitchFamily="18" charset="0"/>
                <a:cs typeface="Times New Roman" panose="02020603050405020304" pitchFamily="18" charset="0"/>
              </a:rPr>
              <a:t>greedily. </a:t>
            </a:r>
            <a:r>
              <a:rPr lang="en-US" altLang="zh-CN" dirty="0">
                <a:latin typeface="Times New Roman" panose="02020603050405020304" pitchFamily="18" charset="0"/>
                <a:cs typeface="Times New Roman" panose="02020603050405020304" pitchFamily="18" charset="0"/>
              </a:rPr>
              <a:t>The burning spice </a:t>
            </a:r>
            <a:r>
              <a:rPr lang="en-US" altLang="zh-CN" b="1" dirty="0">
                <a:solidFill>
                  <a:srgbClr val="7030A0"/>
                </a:solidFill>
                <a:latin typeface="Times New Roman" panose="02020603050405020304" pitchFamily="18" charset="0"/>
                <a:cs typeface="Times New Roman" panose="02020603050405020304" pitchFamily="18" charset="0"/>
              </a:rPr>
              <a:t>flooded</a:t>
            </a:r>
            <a:r>
              <a:rPr lang="en-US" altLang="zh-CN" dirty="0">
                <a:latin typeface="Times New Roman" panose="02020603050405020304" pitchFamily="18" charset="0"/>
                <a:cs typeface="Times New Roman" panose="02020603050405020304" pitchFamily="18" charset="0"/>
              </a:rPr>
              <a:t> their mouths at once. They </a:t>
            </a:r>
            <a:r>
              <a:rPr lang="en-US" altLang="zh-CN" b="1" dirty="0">
                <a:solidFill>
                  <a:srgbClr val="7030A0"/>
                </a:solidFill>
                <a:latin typeface="Times New Roman" panose="02020603050405020304" pitchFamily="18" charset="0"/>
                <a:cs typeface="Times New Roman" panose="02020603050405020304" pitchFamily="18" charset="0"/>
              </a:rPr>
              <a:t>screamed sharply</a:t>
            </a:r>
            <a:r>
              <a:rPr lang="en-US" altLang="zh-CN" dirty="0">
                <a:latin typeface="Times New Roman" panose="02020603050405020304" pitchFamily="18" charset="0"/>
                <a:cs typeface="Times New Roman" panose="02020603050405020304" pitchFamily="18" charset="0"/>
              </a:rPr>
              <a:t> and messed the leftover fillings </a:t>
            </a:r>
            <a:r>
              <a:rPr lang="en-US" altLang="zh-CN" b="1" dirty="0">
                <a:solidFill>
                  <a:srgbClr val="7030A0"/>
                </a:solidFill>
                <a:latin typeface="Times New Roman" panose="02020603050405020304" pitchFamily="18" charset="0"/>
                <a:cs typeface="Times New Roman" panose="02020603050405020304" pitchFamily="18" charset="0"/>
              </a:rPr>
              <a:t>with sharp claws.</a:t>
            </a:r>
            <a:endParaRPr lang="en-US" altLang="zh-CN" b="1" dirty="0">
              <a:solidFill>
                <a:srgbClr val="7030A0"/>
              </a:solidFill>
              <a:latin typeface="Times New Roman" panose="02020603050405020304" pitchFamily="18" charset="0"/>
              <a:cs typeface="Times New Roman" panose="02020603050405020304" pitchFamily="18" charset="0"/>
            </a:endParaRPr>
          </a:p>
          <a:p>
            <a:endParaRPr lang="zh-CN" altLang="en-US" dirty="0"/>
          </a:p>
        </p:txBody>
      </p:sp>
      <p:pic>
        <p:nvPicPr>
          <p:cNvPr id="4" name="24452a88d7ab8e0cc18a06111f1beb60">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535216" y="141354"/>
            <a:ext cx="3594313" cy="6379906"/>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1004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5" fill="hold" display="0">
                  <p:stCondLst>
                    <p:cond delay="indefinite"/>
                  </p:stCondLst>
                </p:cTn>
                <p:tgtEl>
                  <p:spTgt spid="4"/>
                </p:tgtEl>
              </p:cMediaNode>
            </p:video>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4"/>
                                        </p:tgtEl>
                                      </p:cBhvr>
                                    </p:cmd>
                                  </p:childTnLst>
                                </p:cTn>
                              </p:par>
                            </p:childTnLst>
                          </p:cTn>
                        </p:par>
                      </p:childTnLst>
                    </p:cTn>
                  </p:par>
                </p:childTnLst>
              </p:cTn>
              <p:nextCondLst>
                <p:cond evt="onClick" delay="0">
                  <p:tgtEl>
                    <p:spTgt spid="4"/>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84724" y="191641"/>
            <a:ext cx="8092714" cy="6439128"/>
          </a:xfrm>
        </p:spPr>
        <p:txBody>
          <a:bodyPr>
            <a:normAutofit fontScale="92500" lnSpcReduction="10000"/>
          </a:bodyPr>
          <a:lstStyle/>
          <a:p>
            <a:pPr marL="0" indent="0">
              <a:lnSpc>
                <a:spcPct val="110000"/>
              </a:lnSpc>
              <a:spcBef>
                <a:spcPts val="0"/>
              </a:spcBef>
            </a:pPr>
            <a:r>
              <a:rPr lang="zh-CN" altLang="en-US" dirty="0">
                <a:solidFill>
                  <a:srgbClr val="FF0000"/>
                </a:solidFill>
                <a:latin typeface="Times New Roman" panose="02020603050405020304" pitchFamily="18" charset="0"/>
                <a:cs typeface="Times New Roman" panose="02020603050405020304" pitchFamily="18" charset="0"/>
              </a:rPr>
              <a:t>阶段 </a:t>
            </a:r>
            <a:r>
              <a:rPr lang="en-US" altLang="zh-CN" dirty="0">
                <a:solidFill>
                  <a:srgbClr val="FF0000"/>
                </a:solidFill>
                <a:latin typeface="Times New Roman" panose="02020603050405020304" pitchFamily="18" charset="0"/>
                <a:cs typeface="Times New Roman" panose="02020603050405020304" pitchFamily="18" charset="0"/>
              </a:rPr>
              <a:t>2</a:t>
            </a:r>
            <a:r>
              <a:rPr lang="zh-CN" altLang="en-US" dirty="0">
                <a:solidFill>
                  <a:srgbClr val="FF0000"/>
                </a:solidFill>
                <a:latin typeface="Times New Roman" panose="02020603050405020304" pitchFamily="18" charset="0"/>
                <a:cs typeface="Times New Roman" panose="02020603050405020304" pitchFamily="18" charset="0"/>
              </a:rPr>
              <a:t>（第二次偷吃）</a:t>
            </a:r>
            <a:endParaRPr lang="zh-CN" altLang="en-US" dirty="0">
              <a:solidFill>
                <a:srgbClr val="FF0000"/>
              </a:solidFill>
              <a:latin typeface="Times New Roman" panose="02020603050405020304" pitchFamily="18" charset="0"/>
              <a:cs typeface="Times New Roman" panose="02020603050405020304" pitchFamily="18" charset="0"/>
            </a:endParaRPr>
          </a:p>
          <a:p>
            <a:pPr marL="0" indent="0">
              <a:lnSpc>
                <a:spcPct val="110000"/>
              </a:lnSpc>
              <a:spcBef>
                <a:spcPts val="0"/>
              </a:spcBef>
            </a:pPr>
            <a:r>
              <a:rPr lang="zh-CN" altLang="en-US" dirty="0">
                <a:highlight>
                  <a:srgbClr val="FFFF00"/>
                </a:highlight>
                <a:latin typeface="Times New Roman" panose="02020603050405020304" pitchFamily="18" charset="0"/>
                <a:cs typeface="Times New Roman" panose="02020603050405020304" pitchFamily="18" charset="0"/>
              </a:rPr>
              <a:t>基础版</a:t>
            </a:r>
            <a:endParaRPr lang="zh-CN" altLang="en-US" dirty="0">
              <a:highlight>
                <a:srgbClr val="FFFF00"/>
              </a:highlight>
              <a:latin typeface="Times New Roman" panose="02020603050405020304" pitchFamily="18" charset="0"/>
              <a:cs typeface="Times New Roman" panose="02020603050405020304" pitchFamily="18" charset="0"/>
            </a:endParaRPr>
          </a:p>
          <a:p>
            <a:pPr marL="0" indent="0">
              <a:lnSpc>
                <a:spcPct val="110000"/>
              </a:lnSpc>
              <a:spcBef>
                <a:spcPts val="0"/>
              </a:spcBef>
            </a:pPr>
            <a:r>
              <a:rPr lang="zh-CN" altLang="en-US" dirty="0">
                <a:latin typeface="Times New Roman" panose="02020603050405020304" pitchFamily="18" charset="0"/>
                <a:cs typeface="Times New Roman" panose="02020603050405020304" pitchFamily="18" charset="0"/>
              </a:rPr>
              <a:t>第二天，鸟儿变得小心很多。它们只尝了几口，大部分三明治完好留在篮子里。</a:t>
            </a:r>
            <a:endParaRPr lang="zh-CN" altLang="en-US"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The next day, the birds </a:t>
            </a:r>
            <a:r>
              <a:rPr lang="en-US" altLang="zh-CN" dirty="0">
                <a:solidFill>
                  <a:srgbClr val="7030A0"/>
                </a:solidFill>
                <a:latin typeface="Times New Roman" panose="02020603050405020304" pitchFamily="18" charset="0"/>
                <a:cs typeface="Times New Roman" panose="02020603050405020304" pitchFamily="18" charset="0"/>
              </a:rPr>
              <a:t>became much more careful</a:t>
            </a:r>
            <a:r>
              <a:rPr lang="en-US" altLang="zh-CN" dirty="0">
                <a:latin typeface="Times New Roman" panose="02020603050405020304" pitchFamily="18" charset="0"/>
                <a:cs typeface="Times New Roman" panose="02020603050405020304" pitchFamily="18" charset="0"/>
              </a:rPr>
              <a:t>. They </a:t>
            </a:r>
            <a:r>
              <a:rPr lang="en-US" altLang="zh-CN" dirty="0">
                <a:solidFill>
                  <a:srgbClr val="7030A0"/>
                </a:solidFill>
                <a:latin typeface="Times New Roman" panose="02020603050405020304" pitchFamily="18" charset="0"/>
                <a:cs typeface="Times New Roman" panose="02020603050405020304" pitchFamily="18" charset="0"/>
              </a:rPr>
              <a:t>only took a few bites</a:t>
            </a:r>
            <a:r>
              <a:rPr lang="en-US" altLang="zh-CN" dirty="0">
                <a:latin typeface="Times New Roman" panose="02020603050405020304" pitchFamily="18" charset="0"/>
                <a:cs typeface="Times New Roman" panose="02020603050405020304" pitchFamily="18" charset="0"/>
              </a:rPr>
              <a:t>, and most of the sandwich stayed whole in the basket.</a:t>
            </a:r>
            <a:endParaRPr lang="en-US" altLang="zh-CN"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zh-CN" altLang="en-US" dirty="0">
                <a:latin typeface="Times New Roman" panose="02020603050405020304" pitchFamily="18" charset="0"/>
                <a:cs typeface="Times New Roman" panose="02020603050405020304" pitchFamily="18" charset="0"/>
              </a:rPr>
              <a:t>进阶版</a:t>
            </a:r>
            <a:endParaRPr lang="zh-CN" altLang="en-US"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zh-CN" altLang="en-US" dirty="0">
                <a:latin typeface="Times New Roman" panose="02020603050405020304" pitchFamily="18" charset="0"/>
                <a:cs typeface="Times New Roman" panose="02020603050405020304" pitchFamily="18" charset="0"/>
              </a:rPr>
              <a:t>次日，海鸟在空中久久盘旋，举止十分谨慎。它们小心翼翼落地，仅浅尝数口便立刻后退，大半三明治完整无损地留在篮中。</a:t>
            </a:r>
            <a:endParaRPr lang="zh-CN" altLang="en-US" dirty="0">
              <a:latin typeface="Times New Roman" panose="02020603050405020304" pitchFamily="18" charset="0"/>
              <a:cs typeface="Times New Roman" panose="02020603050405020304" pitchFamily="18" charset="0"/>
            </a:endParaRPr>
          </a:p>
          <a:p>
            <a:pPr marL="0" indent="0">
              <a:lnSpc>
                <a:spcPct val="110000"/>
              </a:lnSpc>
              <a:spcBef>
                <a:spcPts val="0"/>
              </a:spcBef>
            </a:pPr>
            <a:r>
              <a:rPr lang="en-US" altLang="zh-CN" dirty="0">
                <a:latin typeface="Times New Roman" panose="02020603050405020304" pitchFamily="18" charset="0"/>
                <a:cs typeface="Times New Roman" panose="02020603050405020304" pitchFamily="18" charset="0"/>
              </a:rPr>
              <a:t>The following day, the birds </a:t>
            </a:r>
            <a:r>
              <a:rPr lang="en-US" altLang="zh-CN" b="1" dirty="0">
                <a:solidFill>
                  <a:srgbClr val="7030A0"/>
                </a:solidFill>
                <a:latin typeface="Times New Roman" panose="02020603050405020304" pitchFamily="18" charset="0"/>
                <a:cs typeface="Times New Roman" panose="02020603050405020304" pitchFamily="18" charset="0"/>
              </a:rPr>
              <a:t>circled</a:t>
            </a:r>
            <a:r>
              <a:rPr lang="en-US" altLang="zh-CN" b="1"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overhead for a long time and </a:t>
            </a:r>
            <a:r>
              <a:rPr lang="en-US" altLang="zh-CN" b="1" dirty="0">
                <a:solidFill>
                  <a:srgbClr val="7030A0"/>
                </a:solidFill>
                <a:latin typeface="Times New Roman" panose="02020603050405020304" pitchFamily="18" charset="0"/>
                <a:cs typeface="Times New Roman" panose="02020603050405020304" pitchFamily="18" charset="0"/>
              </a:rPr>
              <a:t>acted extremely cautiously</a:t>
            </a:r>
            <a:r>
              <a:rPr lang="en-US" altLang="zh-CN" dirty="0">
                <a:latin typeface="Times New Roman" panose="02020603050405020304" pitchFamily="18" charset="0"/>
                <a:cs typeface="Times New Roman" panose="02020603050405020304" pitchFamily="18" charset="0"/>
              </a:rPr>
              <a:t>. They </a:t>
            </a:r>
            <a:r>
              <a:rPr lang="en-US" altLang="zh-CN" b="1" dirty="0">
                <a:solidFill>
                  <a:srgbClr val="7030A0"/>
                </a:solidFill>
                <a:latin typeface="Times New Roman" panose="02020603050405020304" pitchFamily="18" charset="0"/>
                <a:cs typeface="Times New Roman" panose="02020603050405020304" pitchFamily="18" charset="0"/>
              </a:rPr>
              <a:t>landed</a:t>
            </a:r>
            <a:r>
              <a:rPr lang="en-US" altLang="zh-CN" dirty="0">
                <a:latin typeface="Times New Roman" panose="02020603050405020304" pitchFamily="18" charset="0"/>
                <a:cs typeface="Times New Roman" panose="02020603050405020304" pitchFamily="18" charset="0"/>
              </a:rPr>
              <a:t> carefully, </a:t>
            </a:r>
            <a:r>
              <a:rPr lang="en-US" altLang="zh-CN" b="1" dirty="0">
                <a:solidFill>
                  <a:srgbClr val="7030A0"/>
                </a:solidFill>
                <a:latin typeface="Times New Roman" panose="02020603050405020304" pitchFamily="18" charset="0"/>
                <a:cs typeface="Times New Roman" panose="02020603050405020304" pitchFamily="18" charset="0"/>
              </a:rPr>
              <a:t>took merely several tiny bites </a:t>
            </a:r>
            <a:r>
              <a:rPr lang="en-US" altLang="zh-CN" dirty="0">
                <a:latin typeface="Times New Roman" panose="02020603050405020304" pitchFamily="18" charset="0"/>
                <a:cs typeface="Times New Roman" panose="02020603050405020304" pitchFamily="18" charset="0"/>
              </a:rPr>
              <a:t>and </a:t>
            </a:r>
            <a:r>
              <a:rPr lang="en-US" altLang="zh-CN" b="1" dirty="0">
                <a:solidFill>
                  <a:srgbClr val="7030A0"/>
                </a:solidFill>
                <a:latin typeface="Times New Roman" panose="02020603050405020304" pitchFamily="18" charset="0"/>
                <a:cs typeface="Times New Roman" panose="02020603050405020304" pitchFamily="18" charset="0"/>
              </a:rPr>
              <a:t>stepped back </a:t>
            </a:r>
            <a:r>
              <a:rPr lang="en-US" altLang="zh-CN" dirty="0">
                <a:latin typeface="Times New Roman" panose="02020603050405020304" pitchFamily="18" charset="0"/>
                <a:cs typeface="Times New Roman" panose="02020603050405020304" pitchFamily="18" charset="0"/>
              </a:rPr>
              <a:t>right away, leaving most of the sandwich intact in the basket.</a:t>
            </a:r>
            <a:endParaRPr lang="en-US" altLang="zh-CN" dirty="0">
              <a:latin typeface="Times New Roman" panose="02020603050405020304" pitchFamily="18" charset="0"/>
              <a:cs typeface="Times New Roman" panose="02020603050405020304" pitchFamily="18" charset="0"/>
            </a:endParaRPr>
          </a:p>
          <a:p>
            <a:endParaRPr lang="zh-CN" altLang="en-US" dirty="0"/>
          </a:p>
        </p:txBody>
      </p:sp>
      <p:pic>
        <p:nvPicPr>
          <p:cNvPr id="4" name="48a9e26f59d4fe8f3e7fa610ab6ae094">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661153" y="136302"/>
            <a:ext cx="3429000" cy="609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100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5" fill="hold" display="0">
                  <p:stCondLst>
                    <p:cond delay="indefinite"/>
                  </p:stCondLst>
                </p:cTn>
                <p:tgtEl>
                  <p:spTgt spid="4"/>
                </p:tgtEl>
              </p:cMediaNode>
            </p:video>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4"/>
                                        </p:tgtEl>
                                      </p:cBhvr>
                                    </p:cmd>
                                  </p:childTnLst>
                                </p:cTn>
                              </p:par>
                            </p:childTnLst>
                          </p:cTn>
                        </p:par>
                      </p:childTnLst>
                    </p:cTn>
                  </p:par>
                </p:childTnLst>
              </p:cTn>
              <p:nextCondLst>
                <p:cond evt="onClick" delay="0">
                  <p:tgtEl>
                    <p:spTgt spid="4"/>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9740" y="164263"/>
            <a:ext cx="7879170" cy="6247488"/>
          </a:xfrm>
        </p:spPr>
        <p:txBody>
          <a:bodyPr>
            <a:normAutofit fontScale="85000" lnSpcReduction="20000"/>
          </a:bodyPr>
          <a:lstStyle/>
          <a:p>
            <a:pPr indent="0">
              <a:lnSpc>
                <a:spcPct val="110000"/>
              </a:lnSpc>
              <a:spcBef>
                <a:spcPts val="0"/>
              </a:spcBef>
            </a:pPr>
            <a:r>
              <a:rPr lang="zh-CN" altLang="en-US" b="1" dirty="0">
                <a:solidFill>
                  <a:srgbClr val="FF0000"/>
                </a:solidFill>
                <a:latin typeface="Times New Roman" panose="02020603050405020304" pitchFamily="18" charset="0"/>
                <a:cs typeface="Times New Roman" panose="02020603050405020304" pitchFamily="18" charset="0"/>
              </a:rPr>
              <a:t>阶段 </a:t>
            </a:r>
            <a:r>
              <a:rPr lang="en-US" altLang="zh-CN" b="1" dirty="0">
                <a:solidFill>
                  <a:srgbClr val="FF0000"/>
                </a:solidFill>
                <a:latin typeface="Times New Roman" panose="02020603050405020304" pitchFamily="18" charset="0"/>
                <a:cs typeface="Times New Roman" panose="02020603050405020304" pitchFamily="18" charset="0"/>
              </a:rPr>
              <a:t>3</a:t>
            </a:r>
            <a:r>
              <a:rPr lang="zh-CN" altLang="en-US" b="1" dirty="0">
                <a:solidFill>
                  <a:srgbClr val="FF0000"/>
                </a:solidFill>
                <a:latin typeface="Times New Roman" panose="02020603050405020304" pitchFamily="18" charset="0"/>
                <a:cs typeface="Times New Roman" panose="02020603050405020304" pitchFamily="18" charset="0"/>
              </a:rPr>
              <a:t>（第三次偷吃，彻底放弃）</a:t>
            </a:r>
            <a:endParaRPr lang="en-US" altLang="zh-CN" b="1" dirty="0">
              <a:solidFill>
                <a:srgbClr val="FF0000"/>
              </a:solidFill>
              <a:latin typeface="Times New Roman" panose="02020603050405020304" pitchFamily="18" charset="0"/>
              <a:cs typeface="Times New Roman" panose="02020603050405020304" pitchFamily="18" charset="0"/>
            </a:endParaRPr>
          </a:p>
          <a:p>
            <a:pPr indent="0">
              <a:lnSpc>
                <a:spcPct val="110000"/>
              </a:lnSpc>
              <a:spcBef>
                <a:spcPts val="0"/>
              </a:spcBef>
            </a:pPr>
            <a:r>
              <a:rPr lang="zh-CN" altLang="en-US" dirty="0">
                <a:highlight>
                  <a:srgbClr val="FFFF00"/>
                </a:highlight>
                <a:latin typeface="Times New Roman" panose="02020603050405020304" pitchFamily="18" charset="0"/>
                <a:cs typeface="Times New Roman" panose="02020603050405020304" pitchFamily="18" charset="0"/>
              </a:rPr>
              <a:t>基础版</a:t>
            </a:r>
            <a:endParaRPr lang="zh-CN" altLang="en-US" dirty="0">
              <a:highlight>
                <a:srgbClr val="FFFF00"/>
              </a:highlight>
              <a:latin typeface="Times New Roman" panose="02020603050405020304" pitchFamily="18" charset="0"/>
              <a:cs typeface="Times New Roman" panose="02020603050405020304" pitchFamily="18" charset="0"/>
            </a:endParaRPr>
          </a:p>
          <a:p>
            <a:pPr indent="0">
              <a:lnSpc>
                <a:spcPct val="110000"/>
              </a:lnSpc>
              <a:spcBef>
                <a:spcPts val="0"/>
              </a:spcBef>
            </a:pPr>
            <a:r>
              <a:rPr lang="zh-CN" altLang="en-US" dirty="0">
                <a:latin typeface="Times New Roman" panose="02020603050405020304" pitchFamily="18" charset="0"/>
                <a:cs typeface="Times New Roman" panose="02020603050405020304" pitchFamily="18" charset="0"/>
              </a:rPr>
              <a:t>第三天，它们只在天上看着食物，没有靠近尝试，直接飞走了。从此再也不来偷午餐，史密斯的办法成功了。</a:t>
            </a:r>
            <a:endParaRPr lang="zh-CN" altLang="en-US" dirty="0">
              <a:latin typeface="Times New Roman" panose="02020603050405020304" pitchFamily="18" charset="0"/>
              <a:cs typeface="Times New Roman" panose="02020603050405020304" pitchFamily="18" charset="0"/>
            </a:endParaRPr>
          </a:p>
          <a:p>
            <a:pPr indent="0">
              <a:lnSpc>
                <a:spcPct val="110000"/>
              </a:lnSpc>
              <a:spcBef>
                <a:spcPts val="0"/>
              </a:spcBef>
            </a:pPr>
            <a:r>
              <a:rPr lang="zh-CN" altLang="en-US" dirty="0">
                <a:latin typeface="Times New Roman" panose="02020603050405020304" pitchFamily="18" charset="0"/>
                <a:cs typeface="Times New Roman" panose="02020603050405020304" pitchFamily="18" charset="0"/>
              </a:rPr>
              <a:t>英文：</a:t>
            </a:r>
            <a:r>
              <a:rPr lang="en-US" altLang="zh-CN" dirty="0">
                <a:latin typeface="Times New Roman" panose="02020603050405020304" pitchFamily="18" charset="0"/>
                <a:cs typeface="Times New Roman" panose="02020603050405020304" pitchFamily="18" charset="0"/>
              </a:rPr>
              <a:t>On the third day, they only watched the food in the sky and did not try it. They </a:t>
            </a:r>
            <a:r>
              <a:rPr lang="en-US" altLang="zh-CN" b="1" dirty="0">
                <a:solidFill>
                  <a:srgbClr val="7030A0"/>
                </a:solidFill>
                <a:latin typeface="Times New Roman" panose="02020603050405020304" pitchFamily="18" charset="0"/>
                <a:cs typeface="Times New Roman" panose="02020603050405020304" pitchFamily="18" charset="0"/>
              </a:rPr>
              <a:t>flew away</a:t>
            </a:r>
            <a:r>
              <a:rPr lang="en-US" altLang="zh-CN" dirty="0">
                <a:latin typeface="Times New Roman" panose="02020603050405020304" pitchFamily="18" charset="0"/>
                <a:cs typeface="Times New Roman" panose="02020603050405020304" pitchFamily="18" charset="0"/>
              </a:rPr>
              <a:t> directly. They never came to steal lunch again, and Mr. Smith’s idea worked well.</a:t>
            </a:r>
            <a:endParaRPr lang="en-US" altLang="zh-CN" dirty="0">
              <a:latin typeface="Times New Roman" panose="02020603050405020304" pitchFamily="18" charset="0"/>
              <a:cs typeface="Times New Roman" panose="02020603050405020304" pitchFamily="18" charset="0"/>
            </a:endParaRPr>
          </a:p>
          <a:p>
            <a:pPr indent="0">
              <a:lnSpc>
                <a:spcPct val="110000"/>
              </a:lnSpc>
              <a:spcBef>
                <a:spcPts val="0"/>
              </a:spcBef>
            </a:pPr>
            <a:r>
              <a:rPr lang="zh-CN" altLang="en-US" dirty="0">
                <a:highlight>
                  <a:srgbClr val="FFFF00"/>
                </a:highlight>
                <a:latin typeface="Times New Roman" panose="02020603050405020304" pitchFamily="18" charset="0"/>
                <a:cs typeface="Times New Roman" panose="02020603050405020304" pitchFamily="18" charset="0"/>
              </a:rPr>
              <a:t>进阶版</a:t>
            </a:r>
            <a:endParaRPr lang="zh-CN" altLang="en-US" dirty="0">
              <a:highlight>
                <a:srgbClr val="FFFF00"/>
              </a:highlight>
              <a:latin typeface="Times New Roman" panose="02020603050405020304" pitchFamily="18" charset="0"/>
              <a:cs typeface="Times New Roman" panose="02020603050405020304" pitchFamily="18" charset="0"/>
            </a:endParaRPr>
          </a:p>
          <a:p>
            <a:pPr indent="0">
              <a:lnSpc>
                <a:spcPct val="110000"/>
              </a:lnSpc>
              <a:spcBef>
                <a:spcPts val="0"/>
              </a:spcBef>
            </a:pPr>
            <a:r>
              <a:rPr lang="zh-CN" altLang="en-US" dirty="0">
                <a:latin typeface="Times New Roman" panose="02020603050405020304" pitchFamily="18" charset="0"/>
                <a:cs typeface="Times New Roman" panose="02020603050405020304" pitchFamily="18" charset="0"/>
              </a:rPr>
              <a:t>第三日，海鸟再度盘旋于绳索上空，只是低头凝视篮中餐食，忆起前两次灼痛便不敢靠近，盘旋片刻便径直飞向深海。自此它们彻底放弃偷食，史密斯的巧计大获成功。</a:t>
            </a:r>
            <a:endParaRPr lang="zh-CN" altLang="en-US" dirty="0">
              <a:latin typeface="Times New Roman" panose="02020603050405020304" pitchFamily="18" charset="0"/>
              <a:cs typeface="Times New Roman" panose="02020603050405020304" pitchFamily="18" charset="0"/>
            </a:endParaRPr>
          </a:p>
          <a:p>
            <a:pPr indent="0">
              <a:lnSpc>
                <a:spcPct val="110000"/>
              </a:lnSpc>
              <a:spcBef>
                <a:spcPts val="0"/>
              </a:spcBef>
            </a:pPr>
            <a:r>
              <a:rPr lang="en-US" altLang="zh-CN" dirty="0">
                <a:latin typeface="Times New Roman" panose="02020603050405020304" pitchFamily="18" charset="0"/>
                <a:cs typeface="Times New Roman" panose="02020603050405020304" pitchFamily="18" charset="0"/>
              </a:rPr>
              <a:t>On the third day, the seabirds circled above the rope once more, </a:t>
            </a:r>
            <a:r>
              <a:rPr lang="en-US" altLang="zh-CN" b="1" dirty="0">
                <a:solidFill>
                  <a:srgbClr val="7030A0"/>
                </a:solidFill>
                <a:latin typeface="Times New Roman" panose="02020603050405020304" pitchFamily="18" charset="0"/>
                <a:cs typeface="Times New Roman" panose="02020603050405020304" pitchFamily="18" charset="0"/>
              </a:rPr>
              <a:t>merely staring at </a:t>
            </a:r>
            <a:r>
              <a:rPr lang="en-US" altLang="zh-CN" dirty="0">
                <a:latin typeface="Times New Roman" panose="02020603050405020304" pitchFamily="18" charset="0"/>
                <a:cs typeface="Times New Roman" panose="02020603050405020304" pitchFamily="18" charset="0"/>
              </a:rPr>
              <a:t>the food below. Remembering the burning pain twice before, they dared not draw near. After circling a while, they </a:t>
            </a:r>
            <a:r>
              <a:rPr lang="en-US" altLang="zh-CN" b="1" dirty="0">
                <a:solidFill>
                  <a:srgbClr val="7030A0"/>
                </a:solidFill>
                <a:latin typeface="Times New Roman" panose="02020603050405020304" pitchFamily="18" charset="0"/>
                <a:cs typeface="Times New Roman" panose="02020603050405020304" pitchFamily="18" charset="0"/>
              </a:rPr>
              <a:t>flew straight toward </a:t>
            </a:r>
            <a:r>
              <a:rPr lang="en-US" altLang="zh-CN" dirty="0">
                <a:latin typeface="Times New Roman" panose="02020603050405020304" pitchFamily="18" charset="0"/>
                <a:cs typeface="Times New Roman" panose="02020603050405020304" pitchFamily="18" charset="0"/>
              </a:rPr>
              <a:t>the open sea. They gave up stealing food completely, and Mr. Smith’s clever trick turned out a huge success.</a:t>
            </a:r>
            <a:endParaRPr lang="en-US" altLang="zh-CN" dirty="0">
              <a:latin typeface="Times New Roman" panose="02020603050405020304" pitchFamily="18" charset="0"/>
              <a:cs typeface="Times New Roman" panose="02020603050405020304" pitchFamily="18" charset="0"/>
            </a:endParaRPr>
          </a:p>
          <a:p>
            <a:endParaRPr lang="zh-CN" altLang="en-US" dirty="0"/>
          </a:p>
        </p:txBody>
      </p:sp>
      <p:pic>
        <p:nvPicPr>
          <p:cNvPr id="4" name="41845c4b512546043fc68916513ce0bd">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8593260" y="164263"/>
            <a:ext cx="3429000" cy="60960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mediacall" presetSubtype="0" fill="hold" nodeType="clickEffect">
                                  <p:stCondLst>
                                    <p:cond delay="0"/>
                                  </p:stCondLst>
                                  <p:childTnLst>
                                    <p:cmd type="call" cmd="playFrom(0.0)">
                                      <p:cBhvr>
                                        <p:cTn id="34" dur="10080"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35" fill="hold" display="0">
                  <p:stCondLst>
                    <p:cond delay="indefinite"/>
                  </p:stCondLst>
                </p:cTn>
                <p:tgtEl>
                  <p:spTgt spid="4"/>
                </p:tgtEl>
              </p:cMediaNode>
            </p:video>
            <p:seq concurrent="1" nextAc="seek">
              <p:cTn id="36" restart="whenNotActive" fill="hold" evtFilter="cancelBubble" nodeType="interactiveSeq">
                <p:stCondLst>
                  <p:cond evt="onClick" delay="0">
                    <p:tgtEl>
                      <p:spTgt spid="4"/>
                    </p:tgtEl>
                  </p:cond>
                </p:stCondLst>
                <p:endSync evt="end" delay="0">
                  <p:rtn val="all"/>
                </p:endSync>
                <p:childTnLst>
                  <p:par>
                    <p:cTn id="37" fill="hold">
                      <p:stCondLst>
                        <p:cond delay="0"/>
                      </p:stCondLst>
                      <p:childTnLst>
                        <p:par>
                          <p:cTn id="38" fill="hold">
                            <p:stCondLst>
                              <p:cond delay="0"/>
                            </p:stCondLst>
                            <p:childTnLst>
                              <p:par>
                                <p:cTn id="39" presetID="2" presetClass="mediacall" presetSubtype="0" fill="hold" nodeType="clickEffect">
                                  <p:stCondLst>
                                    <p:cond delay="0"/>
                                  </p:stCondLst>
                                  <p:childTnLst>
                                    <p:cmd type="call" cmd="togglePause">
                                      <p:cBhvr>
                                        <p:cTn id="40" dur="1" fill="hold"/>
                                        <p:tgtEl>
                                          <p:spTgt spid="4"/>
                                        </p:tgtEl>
                                      </p:cBhvr>
                                    </p:cmd>
                                  </p:childTnLst>
                                </p:cTn>
                              </p:par>
                            </p:childTnLst>
                          </p:cTn>
                        </p:par>
                      </p:childTnLst>
                    </p:cTn>
                  </p:par>
                </p:childTnLst>
              </p:cTn>
              <p:nextCondLst>
                <p:cond evt="onClick" delay="0">
                  <p:tgtEl>
                    <p:spTgt spid="4"/>
                  </p:tgtEl>
                </p:cond>
              </p:nextCondLst>
            </p:seq>
          </p:childTnLst>
        </p:cTn>
      </p:par>
    </p:tnLst>
    <p:bldLst>
      <p:bldP spid="3"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7806" y="607774"/>
            <a:ext cx="11492968" cy="6050371"/>
          </a:xfrm>
        </p:spPr>
        <p:txBody>
          <a:bodyPr>
            <a:normAutofit/>
          </a:bodyPr>
          <a:lstStyle/>
          <a:p>
            <a:r>
              <a:rPr lang="en-US" altLang="zh-CN" dirty="0">
                <a:latin typeface="Times New Roman" panose="02020603050405020304" pitchFamily="18" charset="0"/>
                <a:cs typeface="Times New Roman" panose="02020603050405020304" pitchFamily="18" charset="0"/>
              </a:rPr>
              <a:t>A clever idea struck Mr. Smith. Staring at the jar of burning yellow mustard, a gentle and brilliant solution flashed across his mind. He covered every layer of meat filling with pungent mustard, packed the sandwich into the basket and clipped it firmly onto the rope, letting it drift slowly toward the distant lighthouse. On the first noon, the hungry seabirds swooped down joyfully and devoured the sandwich greedily. The sharp spice burned their mouths instantly. They screamed sharply and scratched the leftover fillings into a total mess with their sharp claws. The following day, the birds hovered overhead cautiously. They landed hesitantly and merely sampled several tiny bites before stepping back rapidly, leaving the majority of the sandwich intact. On the third day, the seabirds lingered above the rope, gazing down at the meal but daring not to approach. Recalling the painful burning sensation twice before, they wheeled away and headed for the open sea. They gave up stealing food permanently, proving that wisdom could settle conflicts between humans and wild creatures peacefully.</a:t>
            </a:r>
            <a:endParaRPr lang="zh-CN" altLang="en-US"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885653" y="152074"/>
            <a:ext cx="1956105" cy="369332"/>
          </a:xfrm>
          <a:prstGeom prst="rect">
            <a:avLst/>
          </a:prstGeom>
          <a:solidFill>
            <a:schemeClr val="accent2">
              <a:lumMod val="20000"/>
              <a:lumOff val="80000"/>
            </a:schemeClr>
          </a:solidFill>
        </p:spPr>
        <p:txBody>
          <a:bodyPr wrap="square">
            <a:spAutoFit/>
          </a:bodyPr>
          <a:lstStyle/>
          <a:p>
            <a:r>
              <a:rPr lang="zh-CN" altLang="en-US" b="1" dirty="0"/>
              <a:t>下水作文</a:t>
            </a:r>
            <a:endParaRPr lang="zh-CN" altLang="en-US"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50429" y="700857"/>
            <a:ext cx="3608321" cy="5476106"/>
          </a:xfrm>
          <a:solidFill>
            <a:schemeClr val="bg2"/>
          </a:solidFill>
        </p:spPr>
        <p:txBody>
          <a:bodyPr/>
          <a:lstStyle/>
          <a:p>
            <a:pPr indent="0">
              <a:lnSpc>
                <a:spcPct val="80000"/>
              </a:lnSpc>
              <a:spcBef>
                <a:spcPts val="0"/>
              </a:spcBef>
            </a:pPr>
            <a:r>
              <a:rPr lang="zh-CN" altLang="en-US" sz="3200" dirty="0">
                <a:solidFill>
                  <a:srgbClr val="000000"/>
                </a:solidFill>
                <a:highlight>
                  <a:srgbClr val="FFFF00"/>
                </a:highlight>
                <a:latin typeface="Times New Roman" panose="02020603050405020304" pitchFamily="18" charset="0"/>
                <a:cs typeface="Times New Roman" panose="02020603050405020304" pitchFamily="18" charset="0"/>
              </a:rPr>
              <a:t>名词</a:t>
            </a:r>
            <a:endParaRPr lang="zh-CN" altLang="en-US" sz="3200" dirty="0">
              <a:solidFill>
                <a:srgbClr val="000000"/>
              </a:solidFill>
              <a:highlight>
                <a:srgbClr val="FFFF00"/>
              </a:highlight>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海鸟 </a:t>
            </a:r>
            <a:r>
              <a:rPr lang="en-US" altLang="zh-CN" dirty="0">
                <a:solidFill>
                  <a:srgbClr val="000000"/>
                </a:solidFill>
                <a:latin typeface="Times New Roman" panose="02020603050405020304" pitchFamily="18" charset="0"/>
                <a:cs typeface="Times New Roman" panose="02020603050405020304" pitchFamily="18" charset="0"/>
              </a:rPr>
              <a:t>seabird</a:t>
            </a:r>
            <a:endParaRPr lang="en-US" altLang="zh-CN" dirty="0">
              <a:solidFill>
                <a:srgbClr val="000000"/>
              </a:solidFill>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鸟爪 </a:t>
            </a:r>
            <a:r>
              <a:rPr lang="en-US" altLang="zh-CN" dirty="0">
                <a:solidFill>
                  <a:srgbClr val="000000"/>
                </a:solidFill>
                <a:latin typeface="Times New Roman" panose="02020603050405020304" pitchFamily="18" charset="0"/>
                <a:cs typeface="Times New Roman" panose="02020603050405020304" pitchFamily="18" charset="0"/>
              </a:rPr>
              <a:t>sharp claws</a:t>
            </a:r>
            <a:endParaRPr lang="en-US" altLang="zh-CN" dirty="0">
              <a:solidFill>
                <a:srgbClr val="000000"/>
              </a:solidFill>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鸟喙 </a:t>
            </a:r>
            <a:r>
              <a:rPr lang="en-US" altLang="zh-CN" dirty="0">
                <a:solidFill>
                  <a:srgbClr val="000000"/>
                </a:solidFill>
                <a:latin typeface="Times New Roman" panose="02020603050405020304" pitchFamily="18" charset="0"/>
                <a:cs typeface="Times New Roman" panose="02020603050405020304" pitchFamily="18" charset="0"/>
              </a:rPr>
              <a:t>beak</a:t>
            </a:r>
            <a:endParaRPr lang="en-US" altLang="zh-CN" dirty="0">
              <a:solidFill>
                <a:srgbClr val="000000"/>
              </a:solidFill>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羽翼 </a:t>
            </a:r>
            <a:r>
              <a:rPr lang="en-US" altLang="zh-CN" dirty="0">
                <a:solidFill>
                  <a:srgbClr val="000000"/>
                </a:solidFill>
                <a:latin typeface="Times New Roman" panose="02020603050405020304" pitchFamily="18" charset="0"/>
                <a:cs typeface="Times New Roman" panose="02020603050405020304" pitchFamily="18" charset="0"/>
              </a:rPr>
              <a:t>wings</a:t>
            </a:r>
            <a:endParaRPr lang="en-US" altLang="zh-CN" dirty="0">
              <a:solidFill>
                <a:srgbClr val="000000"/>
              </a:solidFill>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鸟群 </a:t>
            </a:r>
            <a:r>
              <a:rPr lang="en-US" altLang="zh-CN" dirty="0">
                <a:solidFill>
                  <a:srgbClr val="000000"/>
                </a:solidFill>
                <a:latin typeface="Times New Roman" panose="02020603050405020304" pitchFamily="18" charset="0"/>
                <a:cs typeface="Times New Roman" panose="02020603050405020304" pitchFamily="18" charset="0"/>
              </a:rPr>
              <a:t>a flock of birds</a:t>
            </a:r>
            <a:endParaRPr lang="en-US" altLang="zh-CN" dirty="0">
              <a:solidFill>
                <a:srgbClr val="000000"/>
              </a:solidFill>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高空 </a:t>
            </a:r>
            <a:r>
              <a:rPr lang="en-US" altLang="zh-CN" dirty="0">
                <a:solidFill>
                  <a:srgbClr val="000000"/>
                </a:solidFill>
                <a:latin typeface="Times New Roman" panose="02020603050405020304" pitchFamily="18" charset="0"/>
                <a:cs typeface="Times New Roman" panose="02020603050405020304" pitchFamily="18" charset="0"/>
              </a:rPr>
              <a:t>the sky overhead</a:t>
            </a:r>
            <a:endParaRPr lang="en-US" altLang="zh-CN" dirty="0">
              <a:solidFill>
                <a:srgbClr val="000000"/>
              </a:solidFill>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海面上空 </a:t>
            </a:r>
            <a:r>
              <a:rPr lang="en-US" altLang="zh-CN" dirty="0">
                <a:solidFill>
                  <a:srgbClr val="000000"/>
                </a:solidFill>
                <a:latin typeface="Times New Roman" panose="02020603050405020304" pitchFamily="18" charset="0"/>
                <a:cs typeface="Times New Roman" panose="02020603050405020304" pitchFamily="18" charset="0"/>
              </a:rPr>
              <a:t>the sky above the sea</a:t>
            </a:r>
            <a:endParaRPr lang="en-US" altLang="zh-CN" dirty="0">
              <a:solidFill>
                <a:srgbClr val="000000"/>
              </a:solidFill>
              <a:latin typeface="Times New Roman" panose="02020603050405020304" pitchFamily="18" charset="0"/>
              <a:cs typeface="Times New Roman" panose="02020603050405020304" pitchFamily="18" charset="0"/>
            </a:endParaRPr>
          </a:p>
          <a:p>
            <a:pPr indent="0">
              <a:lnSpc>
                <a:spcPct val="100000"/>
              </a:lnSpc>
              <a:spcBef>
                <a:spcPts val="0"/>
              </a:spcBef>
            </a:pPr>
            <a:r>
              <a:rPr lang="zh-CN" altLang="en-US" dirty="0">
                <a:solidFill>
                  <a:srgbClr val="000000"/>
                </a:solidFill>
                <a:latin typeface="Times New Roman" panose="02020603050405020304" pitchFamily="18" charset="0"/>
                <a:cs typeface="Times New Roman" panose="02020603050405020304" pitchFamily="18" charset="0"/>
              </a:rPr>
              <a:t>飞鸟 </a:t>
            </a:r>
            <a:r>
              <a:rPr lang="en-US" altLang="zh-CN" dirty="0">
                <a:solidFill>
                  <a:srgbClr val="000000"/>
                </a:solidFill>
                <a:latin typeface="Times New Roman" panose="02020603050405020304" pitchFamily="18" charset="0"/>
                <a:cs typeface="Times New Roman" panose="02020603050405020304" pitchFamily="18" charset="0"/>
              </a:rPr>
              <a:t>flying birds</a:t>
            </a:r>
            <a:endParaRPr lang="en-US" altLang="zh-CN" dirty="0">
              <a:solidFill>
                <a:srgbClr val="000000"/>
              </a:solidFill>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442142" y="102795"/>
            <a:ext cx="6096912" cy="369332"/>
          </a:xfrm>
          <a:prstGeom prst="rect">
            <a:avLst/>
          </a:prstGeom>
          <a:solidFill>
            <a:schemeClr val="accent2">
              <a:lumMod val="40000"/>
              <a:lumOff val="60000"/>
            </a:schemeClr>
          </a:solidFill>
        </p:spPr>
        <p:txBody>
          <a:bodyPr wrap="square">
            <a:spAutoFit/>
          </a:bodyPr>
          <a:lstStyle/>
          <a:p>
            <a:r>
              <a:rPr lang="zh-CN" altLang="en-US" b="1" dirty="0"/>
              <a:t>鸟类主题词汇 </a:t>
            </a:r>
            <a:r>
              <a:rPr lang="en-US" altLang="zh-CN" b="1" dirty="0"/>
              <a:t>&amp; </a:t>
            </a:r>
            <a:r>
              <a:rPr lang="zh-CN" altLang="en-US" b="1" dirty="0"/>
              <a:t>经典表达  </a:t>
            </a:r>
            <a:r>
              <a:rPr lang="zh-CN" altLang="en-US" b="1" dirty="0">
                <a:highlight>
                  <a:srgbClr val="00FF00"/>
                </a:highlight>
              </a:rPr>
              <a:t>基础版  </a:t>
            </a:r>
            <a:endParaRPr lang="zh-CN" altLang="en-US" b="1" dirty="0">
              <a:highlight>
                <a:srgbClr val="00FF00"/>
              </a:highlight>
            </a:endParaRPr>
          </a:p>
        </p:txBody>
      </p:sp>
      <p:sp>
        <p:nvSpPr>
          <p:cNvPr id="8" name="内容占位符 2"/>
          <p:cNvSpPr txBox="1"/>
          <p:nvPr/>
        </p:nvSpPr>
        <p:spPr>
          <a:xfrm>
            <a:off x="4023543" y="700857"/>
            <a:ext cx="3608321" cy="5476106"/>
          </a:xfrm>
          <a:prstGeom prst="rect">
            <a:avLst/>
          </a:prstGeom>
          <a:solidFill>
            <a:schemeClr val="accent5">
              <a:lumMod val="20000"/>
              <a:lumOff val="80000"/>
            </a:schemeClr>
          </a:solidFill>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0" algn="l">
              <a:lnSpc>
                <a:spcPct val="100000"/>
              </a:lnSpc>
              <a:spcBef>
                <a:spcPts val="0"/>
              </a:spcBef>
              <a:buNone/>
            </a:pPr>
            <a:r>
              <a:rPr lang="zh-CN" altLang="en-US" b="0" dirty="0">
                <a:solidFill>
                  <a:srgbClr val="000000"/>
                </a:solidFill>
                <a:effectLst/>
                <a:highlight>
                  <a:srgbClr val="FFFF00"/>
                </a:highlight>
                <a:latin typeface="Times New Roman" panose="02020603050405020304" pitchFamily="18" charset="0"/>
                <a:cs typeface="Times New Roman" panose="02020603050405020304" pitchFamily="18" charset="0"/>
              </a:rPr>
              <a:t>形容词</a:t>
            </a:r>
            <a:endParaRPr lang="zh-CN" altLang="en-US" b="0" dirty="0">
              <a:solidFill>
                <a:srgbClr val="000000"/>
              </a:solidFill>
              <a:effectLst/>
              <a:highlight>
                <a:srgbClr val="FFFF00"/>
              </a:highligh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饥饿的 </a:t>
            </a:r>
            <a:r>
              <a:rPr lang="en-US" altLang="zh-CN" sz="3400" b="0" dirty="0">
                <a:solidFill>
                  <a:srgbClr val="000000"/>
                </a:solidFill>
                <a:effectLst/>
                <a:latin typeface="Times New Roman" panose="02020603050405020304" pitchFamily="18" charset="0"/>
                <a:cs typeface="Times New Roman" panose="02020603050405020304" pitchFamily="18" charset="0"/>
              </a:rPr>
              <a:t>hungry</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调皮淘气的 </a:t>
            </a:r>
            <a:r>
              <a:rPr lang="en-US" altLang="zh-CN" sz="3400" b="0" dirty="0">
                <a:solidFill>
                  <a:srgbClr val="000000"/>
                </a:solidFill>
                <a:effectLst/>
                <a:latin typeface="Times New Roman" panose="02020603050405020304" pitchFamily="18" charset="0"/>
                <a:cs typeface="Times New Roman" panose="02020603050405020304" pitchFamily="18" charset="0"/>
              </a:rPr>
              <a:t>naughty</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贪婪的 </a:t>
            </a:r>
            <a:r>
              <a:rPr lang="en-US" altLang="zh-CN" sz="3400" b="0" dirty="0">
                <a:solidFill>
                  <a:srgbClr val="000000"/>
                </a:solidFill>
                <a:effectLst/>
                <a:latin typeface="Times New Roman" panose="02020603050405020304" pitchFamily="18" charset="0"/>
                <a:cs typeface="Times New Roman" panose="02020603050405020304" pitchFamily="18" charset="0"/>
              </a:rPr>
              <a:t>greedy</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谨慎的、小心翼翼的 </a:t>
            </a:r>
            <a:r>
              <a:rPr lang="en-US" altLang="zh-CN" sz="3400" b="0" dirty="0">
                <a:solidFill>
                  <a:srgbClr val="000000"/>
                </a:solidFill>
                <a:effectLst/>
                <a:latin typeface="Times New Roman" panose="02020603050405020304" pitchFamily="18" charset="0"/>
                <a:cs typeface="Times New Roman" panose="02020603050405020304" pitchFamily="18" charset="0"/>
              </a:rPr>
              <a:t>cautious</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迟疑的 </a:t>
            </a:r>
            <a:r>
              <a:rPr lang="en-US" altLang="zh-CN" sz="3400" b="0" dirty="0">
                <a:solidFill>
                  <a:srgbClr val="000000"/>
                </a:solidFill>
                <a:effectLst/>
                <a:latin typeface="Times New Roman" panose="02020603050405020304" pitchFamily="18" charset="0"/>
                <a:cs typeface="Times New Roman" panose="02020603050405020304" pitchFamily="18" charset="0"/>
              </a:rPr>
              <a:t>hesitant</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受惊的 </a:t>
            </a:r>
            <a:r>
              <a:rPr lang="en-US" altLang="zh-CN" sz="3400" b="0" dirty="0">
                <a:solidFill>
                  <a:srgbClr val="000000"/>
                </a:solidFill>
                <a:effectLst/>
                <a:latin typeface="Times New Roman" panose="02020603050405020304" pitchFamily="18" charset="0"/>
                <a:cs typeface="Times New Roman" panose="02020603050405020304" pitchFamily="18" charset="0"/>
              </a:rPr>
              <a:t>frightened</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尖锐的（叫声）</a:t>
            </a:r>
            <a:r>
              <a:rPr lang="en-US" altLang="zh-CN" sz="3400" b="0" dirty="0">
                <a:solidFill>
                  <a:srgbClr val="000000"/>
                </a:solidFill>
                <a:effectLst/>
                <a:latin typeface="Times New Roman" panose="02020603050405020304" pitchFamily="18" charset="0"/>
                <a:cs typeface="Times New Roman" panose="02020603050405020304" pitchFamily="18" charset="0"/>
              </a:rPr>
              <a:t>sharp</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刺耳的（鸣叫）</a:t>
            </a:r>
            <a:r>
              <a:rPr lang="en-US" altLang="zh-CN" sz="3400" b="0" dirty="0">
                <a:solidFill>
                  <a:srgbClr val="000000"/>
                </a:solidFill>
                <a:effectLst/>
                <a:latin typeface="Times New Roman" panose="02020603050405020304" pitchFamily="18" charset="0"/>
                <a:cs typeface="Times New Roman" panose="02020603050405020304" pitchFamily="18" charset="0"/>
              </a:rPr>
              <a:t>piercing</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完好无损的 </a:t>
            </a:r>
            <a:r>
              <a:rPr lang="en-US" altLang="zh-CN" sz="3400" b="0" dirty="0">
                <a:solidFill>
                  <a:srgbClr val="000000"/>
                </a:solidFill>
                <a:effectLst/>
                <a:latin typeface="Times New Roman" panose="02020603050405020304" pitchFamily="18" charset="0"/>
                <a:cs typeface="Times New Roman" panose="02020603050405020304" pitchFamily="18" charset="0"/>
              </a:rPr>
              <a:t>intact</a:t>
            </a:r>
            <a:endParaRPr lang="en-US" altLang="zh-CN" sz="3400" b="0" dirty="0">
              <a:solidFill>
                <a:srgbClr val="000000"/>
              </a:solidFill>
              <a:effectLst/>
              <a:latin typeface="Times New Roman" panose="02020603050405020304" pitchFamily="18" charset="0"/>
              <a:cs typeface="Times New Roman" panose="02020603050405020304" pitchFamily="18" charset="0"/>
            </a:endParaRPr>
          </a:p>
          <a:p>
            <a:pPr indent="0" algn="l">
              <a:lnSpc>
                <a:spcPct val="120000"/>
              </a:lnSpc>
              <a:spcBef>
                <a:spcPts val="0"/>
              </a:spcBef>
              <a:buFont typeface="+mj-lt"/>
              <a:buAutoNum type="arabicPeriod"/>
            </a:pPr>
            <a:r>
              <a:rPr lang="zh-CN" altLang="en-US" sz="3400" b="0" dirty="0">
                <a:solidFill>
                  <a:srgbClr val="000000"/>
                </a:solidFill>
                <a:effectLst/>
                <a:latin typeface="Times New Roman" panose="02020603050405020304" pitchFamily="18" charset="0"/>
                <a:cs typeface="Times New Roman" panose="02020603050405020304" pitchFamily="18" charset="0"/>
              </a:rPr>
              <a:t>灼热辛辣的 </a:t>
            </a:r>
            <a:r>
              <a:rPr lang="en-US" altLang="zh-CN" sz="3400" b="0" dirty="0">
                <a:solidFill>
                  <a:srgbClr val="000000"/>
                </a:solidFill>
                <a:effectLst/>
                <a:latin typeface="Times New Roman" panose="02020603050405020304" pitchFamily="18" charset="0"/>
                <a:cs typeface="Times New Roman" panose="02020603050405020304" pitchFamily="18" charset="0"/>
              </a:rPr>
              <a:t>burning/spicy</a:t>
            </a:r>
            <a:r>
              <a:rPr lang="zh-CN" altLang="en-US" sz="3400" b="0" dirty="0">
                <a:solidFill>
                  <a:srgbClr val="000000"/>
                </a:solidFill>
                <a:effectLst/>
                <a:latin typeface="Times New Roman" panose="02020603050405020304" pitchFamily="18" charset="0"/>
                <a:cs typeface="Times New Roman" panose="02020603050405020304" pitchFamily="18" charset="0"/>
              </a:rPr>
              <a:t>（形容刺激鸟儿的芥末）</a:t>
            </a:r>
            <a:endParaRPr lang="zh-CN" altLang="en-US" sz="3400" b="0" dirty="0">
              <a:solidFill>
                <a:srgbClr val="000000"/>
              </a:solidFill>
              <a:effectLst/>
              <a:latin typeface="Times New Roman" panose="02020603050405020304" pitchFamily="18" charset="0"/>
              <a:cs typeface="Times New Roman" panose="02020603050405020304" pitchFamily="18" charset="0"/>
            </a:endParaRPr>
          </a:p>
          <a:p>
            <a:endParaRPr lang="zh-CN" altLang="en-US" dirty="0"/>
          </a:p>
        </p:txBody>
      </p:sp>
      <p:sp>
        <p:nvSpPr>
          <p:cNvPr id="9" name="内容占位符 2"/>
          <p:cNvSpPr txBox="1"/>
          <p:nvPr/>
        </p:nvSpPr>
        <p:spPr>
          <a:xfrm>
            <a:off x="7878259" y="565011"/>
            <a:ext cx="4100198" cy="5885067"/>
          </a:xfrm>
          <a:prstGeom prst="rect">
            <a:avLst/>
          </a:prstGeom>
          <a:solidFill>
            <a:schemeClr val="accent6">
              <a:lumMod val="20000"/>
              <a:lumOff val="80000"/>
            </a:schemeClr>
          </a:solidFill>
        </p:spPr>
        <p:txBody>
          <a:bodyPr vert="horz" lIns="91440" tIns="45720" rIns="91440" bIns="45720" rtlCol="0">
            <a:normAutofit fontScale="5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3600" b="1" dirty="0">
                <a:highlight>
                  <a:srgbClr val="FFFF00"/>
                </a:highlight>
              </a:rPr>
              <a:t>动词</a:t>
            </a:r>
            <a:endParaRPr lang="en-US" altLang="zh-CN" sz="3600" b="1" dirty="0">
              <a:highlight>
                <a:srgbClr val="FFFF00"/>
              </a:highlight>
            </a:endParaRPr>
          </a:p>
          <a:p>
            <a:r>
              <a:rPr lang="zh-CN" altLang="en-US" sz="3600" dirty="0">
                <a:latin typeface="Times New Roman" panose="02020603050405020304" pitchFamily="18" charset="0"/>
                <a:cs typeface="Times New Roman" panose="02020603050405020304" pitchFamily="18" charset="0"/>
              </a:rPr>
              <a:t> 俯冲而下 </a:t>
            </a:r>
            <a:r>
              <a:rPr lang="en-US" altLang="zh-CN" sz="3600" dirty="0">
                <a:latin typeface="Times New Roman" panose="02020603050405020304" pitchFamily="18" charset="0"/>
                <a:cs typeface="Times New Roman" panose="02020603050405020304" pitchFamily="18" charset="0"/>
              </a:rPr>
              <a:t>swoop down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盘旋 </a:t>
            </a:r>
            <a:r>
              <a:rPr lang="en-US" altLang="zh-CN" sz="3600" dirty="0">
                <a:latin typeface="Times New Roman" panose="02020603050405020304" pitchFamily="18" charset="0"/>
                <a:cs typeface="Times New Roman" panose="02020603050405020304" pitchFamily="18" charset="0"/>
              </a:rPr>
              <a:t>hover /circle overhead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狼吞虎咽地吃 </a:t>
            </a:r>
            <a:r>
              <a:rPr lang="en-US" altLang="zh-CN" sz="3600" dirty="0">
                <a:latin typeface="Times New Roman" panose="02020603050405020304" pitchFamily="18" charset="0"/>
                <a:cs typeface="Times New Roman" panose="02020603050405020304" pitchFamily="18" charset="0"/>
              </a:rPr>
              <a:t>devour greedily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偷吃食物 </a:t>
            </a:r>
            <a:r>
              <a:rPr lang="en-US" altLang="zh-CN" sz="3600" dirty="0">
                <a:latin typeface="Times New Roman" panose="02020603050405020304" pitchFamily="18" charset="0"/>
                <a:cs typeface="Times New Roman" panose="02020603050405020304" pitchFamily="18" charset="0"/>
              </a:rPr>
              <a:t>steal food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浅尝几口 </a:t>
            </a:r>
            <a:r>
              <a:rPr lang="en-US" altLang="zh-CN" sz="3600" dirty="0">
                <a:latin typeface="Times New Roman" panose="02020603050405020304" pitchFamily="18" charset="0"/>
                <a:cs typeface="Times New Roman" panose="02020603050405020304" pitchFamily="18" charset="0"/>
              </a:rPr>
              <a:t>sample several tiny bites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凝视、紧盯 </a:t>
            </a:r>
            <a:r>
              <a:rPr lang="en-US" altLang="zh-CN" sz="3600" dirty="0">
                <a:latin typeface="Times New Roman" panose="02020603050405020304" pitchFamily="18" charset="0"/>
                <a:cs typeface="Times New Roman" panose="02020603050405020304" pitchFamily="18" charset="0"/>
              </a:rPr>
              <a:t>stare at /gaze down at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扒挠、抓乱 </a:t>
            </a:r>
            <a:r>
              <a:rPr lang="en-US" altLang="zh-CN" sz="3600" dirty="0">
                <a:latin typeface="Times New Roman" panose="02020603050405020304" pitchFamily="18" charset="0"/>
                <a:cs typeface="Times New Roman" panose="02020603050405020304" pitchFamily="18" charset="0"/>
              </a:rPr>
              <a:t>scratch </a:t>
            </a:r>
            <a:r>
              <a:rPr lang="en-US" altLang="zh-CN" sz="3600" dirty="0" err="1">
                <a:latin typeface="Times New Roman" panose="02020603050405020304" pitchFamily="18" charset="0"/>
                <a:cs typeface="Times New Roman" panose="02020603050405020304" pitchFamily="18" charset="0"/>
              </a:rPr>
              <a:t>sth</a:t>
            </a:r>
            <a:r>
              <a:rPr lang="en-US" altLang="zh-CN" sz="3600" dirty="0">
                <a:latin typeface="Times New Roman" panose="02020603050405020304" pitchFamily="18" charset="0"/>
                <a:cs typeface="Times New Roman" panose="02020603050405020304" pitchFamily="18" charset="0"/>
              </a:rPr>
              <a:t> into a mess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尖叫、嘶鸣 </a:t>
            </a:r>
            <a:r>
              <a:rPr lang="en-US" altLang="zh-CN" sz="3600" dirty="0">
                <a:latin typeface="Times New Roman" panose="02020603050405020304" pitchFamily="18" charset="0"/>
                <a:cs typeface="Times New Roman" panose="02020603050405020304" pitchFamily="18" charset="0"/>
              </a:rPr>
              <a:t>scream sharply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后退 </a:t>
            </a:r>
            <a:r>
              <a:rPr lang="en-US" altLang="zh-CN" sz="3600" dirty="0">
                <a:latin typeface="Times New Roman" panose="02020603050405020304" pitchFamily="18" charset="0"/>
                <a:cs typeface="Times New Roman" panose="02020603050405020304" pitchFamily="18" charset="0"/>
              </a:rPr>
              <a:t>step back rapidly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径直飞向大海 </a:t>
            </a:r>
            <a:r>
              <a:rPr lang="en-US" altLang="zh-CN" sz="3600" dirty="0">
                <a:latin typeface="Times New Roman" panose="02020603050405020304" pitchFamily="18" charset="0"/>
                <a:cs typeface="Times New Roman" panose="02020603050405020304" pitchFamily="18" charset="0"/>
              </a:rPr>
              <a:t>fly straight toward the open sea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放弃偷食 </a:t>
            </a:r>
            <a:r>
              <a:rPr lang="en-US" altLang="zh-CN" sz="3600" dirty="0">
                <a:latin typeface="Times New Roman" panose="02020603050405020304" pitchFamily="18" charset="0"/>
                <a:cs typeface="Times New Roman" panose="02020603050405020304" pitchFamily="18" charset="0"/>
              </a:rPr>
              <a:t>give up stealing food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在空中盘旋徘徊 </a:t>
            </a:r>
            <a:r>
              <a:rPr lang="en-US" altLang="zh-CN" sz="3600" dirty="0">
                <a:latin typeface="Times New Roman" panose="02020603050405020304" pitchFamily="18" charset="0"/>
                <a:cs typeface="Times New Roman" panose="02020603050405020304" pitchFamily="18" charset="0"/>
              </a:rPr>
              <a:t>linger above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落地 </a:t>
            </a:r>
            <a:r>
              <a:rPr lang="en-US" altLang="zh-CN" sz="3600" dirty="0">
                <a:latin typeface="Times New Roman" panose="02020603050405020304" pitchFamily="18" charset="0"/>
                <a:cs typeface="Times New Roman" panose="02020603050405020304" pitchFamily="18" charset="0"/>
              </a:rPr>
              <a:t>land cautiously </a:t>
            </a:r>
            <a:endParaRPr lang="en-US" altLang="zh-CN" sz="3600" dirty="0">
              <a:latin typeface="Times New Roman" panose="02020603050405020304" pitchFamily="18" charset="0"/>
              <a:cs typeface="Times New Roman" panose="02020603050405020304" pitchFamily="18" charset="0"/>
            </a:endParaRPr>
          </a:p>
          <a:p>
            <a:r>
              <a:rPr lang="zh-CN" altLang="en-US" sz="3600" dirty="0">
                <a:latin typeface="Times New Roman" panose="02020603050405020304" pitchFamily="18" charset="0"/>
                <a:cs typeface="Times New Roman" panose="02020603050405020304" pitchFamily="18" charset="0"/>
              </a:rPr>
              <a:t>振翅飞走 </a:t>
            </a:r>
            <a:r>
              <a:rPr lang="en-US" altLang="zh-CN" sz="3600" dirty="0">
                <a:latin typeface="Times New Roman" panose="02020603050405020304" pitchFamily="18" charset="0"/>
                <a:cs typeface="Times New Roman" panose="02020603050405020304" pitchFamily="18" charset="0"/>
              </a:rPr>
              <a:t>wheel away and fly off </a:t>
            </a:r>
            <a:endParaRPr lang="zh-CN" altLang="en-US" sz="36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9739" y="700857"/>
            <a:ext cx="3789012" cy="5476106"/>
          </a:xfrm>
          <a:solidFill>
            <a:schemeClr val="bg2"/>
          </a:solidFill>
        </p:spPr>
        <p:txBody>
          <a:bodyPr>
            <a:normAutofit fontScale="92500" lnSpcReduction="10000"/>
          </a:bodyPr>
          <a:lstStyle/>
          <a:p>
            <a:pPr indent="0">
              <a:lnSpc>
                <a:spcPct val="80000"/>
              </a:lnSpc>
              <a:spcBef>
                <a:spcPts val="0"/>
              </a:spcBef>
            </a:pPr>
            <a:r>
              <a:rPr lang="zh-CN" altLang="en-US" sz="3200" dirty="0">
                <a:solidFill>
                  <a:srgbClr val="000000"/>
                </a:solidFill>
                <a:highlight>
                  <a:srgbClr val="FFFF00"/>
                </a:highlight>
                <a:latin typeface="Times New Roman" panose="02020603050405020304" pitchFamily="18" charset="0"/>
                <a:cs typeface="Times New Roman" panose="02020603050405020304" pitchFamily="18" charset="0"/>
              </a:rPr>
              <a:t>名词</a:t>
            </a:r>
            <a:endParaRPr lang="zh-CN" altLang="zh-CN" sz="3200" dirty="0">
              <a:solidFill>
                <a:srgbClr val="000000"/>
              </a:solidFill>
              <a:latin typeface="Times New Roman" panose="02020603050405020304" pitchFamily="18" charset="0"/>
              <a:ea typeface="ui-sans-serif"/>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雏鸟 chick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幼鸟 fledgling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羽翼 plumage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羽毛 feather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利爪 talons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尖喙 beak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翅膀 wing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鸟巢 nest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一窝鸟 a brood of birds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一群飞鸟 a flock of birds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120000"/>
              </a:lnSpc>
              <a:spcBef>
                <a:spcPts val="0"/>
              </a:spcBef>
              <a:buFont typeface="+mj-lt"/>
              <a:buAutoNum type="arabicPeriod"/>
            </a:pPr>
            <a:r>
              <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rPr>
              <a:t>候鸟 migratory birds </a:t>
            </a:r>
            <a:endParaRPr lang="zh-CN" altLang="zh-CN" sz="2600" dirty="0">
              <a:solidFill>
                <a:srgbClr val="000000"/>
              </a:solidFill>
              <a:latin typeface="Times New Roman" panose="02020603050405020304" pitchFamily="18" charset="0"/>
              <a:ea typeface="等线" panose="02010600030101010101" pitchFamily="2" charset="-122"/>
              <a:cs typeface="Times New Roman" panose="02020603050405020304" pitchFamily="18" charset="0"/>
            </a:endParaRPr>
          </a:p>
          <a:p>
            <a:pPr indent="0">
              <a:lnSpc>
                <a:spcPct val="80000"/>
              </a:lnSpc>
              <a:spcBef>
                <a:spcPts val="0"/>
              </a:spcBef>
            </a:pPr>
            <a:endParaRPr lang="zh-CN" altLang="en-US" sz="3200" dirty="0">
              <a:solidFill>
                <a:srgbClr val="000000"/>
              </a:solidFill>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442142" y="102795"/>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鸟类主题词汇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&amp;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经典表达  </a:t>
            </a: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rPr>
              <a:t>进阶版  </a:t>
            </a:r>
            <a:endPar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endParaRPr>
          </a:p>
        </p:txBody>
      </p:sp>
      <p:sp>
        <p:nvSpPr>
          <p:cNvPr id="8" name="内容占位符 2"/>
          <p:cNvSpPr txBox="1"/>
          <p:nvPr/>
        </p:nvSpPr>
        <p:spPr>
          <a:xfrm>
            <a:off x="4023543" y="700857"/>
            <a:ext cx="3608321" cy="5476106"/>
          </a:xfrm>
          <a:prstGeom prst="rect">
            <a:avLst/>
          </a:prstGeom>
          <a:solidFill>
            <a:schemeClr val="accent5">
              <a:lumMod val="20000"/>
              <a:lumOff val="80000"/>
            </a:schemeClr>
          </a:solidFill>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等线" panose="02010600030101010101" pitchFamily="2" charset="-122"/>
                <a:cs typeface="Times New Roman" panose="02020603050405020304" pitchFamily="18" charset="0"/>
              </a:rPr>
              <a:t>形容词</a:t>
            </a:r>
            <a:endParaRPr kumimoji="0" lang="zh-CN" altLang="en-US" sz="2800" b="0" i="0" u="none" strike="noStrike" kern="1200" cap="none" spc="0" normalizeH="0" baseline="0" noProof="0" dirty="0">
              <a:ln>
                <a:noFill/>
              </a:ln>
              <a:solidFill>
                <a:srgbClr val="000000"/>
              </a:solidFill>
              <a:effectLst/>
              <a:highlight>
                <a:srgbClr val="FFFF00"/>
              </a:highlight>
              <a:uLnTx/>
              <a:uFillTx/>
              <a:latin typeface="Times New Roman" panose="02020603050405020304" pitchFamily="18" charset="0"/>
              <a:ea typeface="等线" panose="02010600030101010101" pitchFamily="2" charset="-122"/>
              <a:cs typeface="Times New Roman" panose="02020603050405020304" pitchFamily="18" charset="0"/>
            </a:endParaRPr>
          </a:p>
          <a:p>
            <a:r>
              <a:rPr lang="zh-CN" altLang="en-US" dirty="0">
                <a:solidFill>
                  <a:srgbClr val="FF0000"/>
                </a:solidFill>
                <a:latin typeface="Times New Roman" panose="02020603050405020304" pitchFamily="18" charset="0"/>
                <a:cs typeface="Times New Roman" panose="02020603050405020304" pitchFamily="18" charset="0"/>
              </a:rPr>
              <a:t>外形外貌</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蓬松的 </a:t>
            </a:r>
            <a:r>
              <a:rPr lang="en-US" altLang="zh-CN" dirty="0">
                <a:latin typeface="Times New Roman" panose="02020603050405020304" pitchFamily="18" charset="0"/>
                <a:cs typeface="Times New Roman" panose="02020603050405020304" pitchFamily="18" charset="0"/>
              </a:rPr>
              <a:t>fluffy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光滑的 </a:t>
            </a:r>
            <a:r>
              <a:rPr lang="en-US" altLang="zh-CN" dirty="0">
                <a:latin typeface="Times New Roman" panose="02020603050405020304" pitchFamily="18" charset="0"/>
                <a:cs typeface="Times New Roman" panose="02020603050405020304" pitchFamily="18" charset="0"/>
              </a:rPr>
              <a:t>sleek</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色彩斑斓的 </a:t>
            </a:r>
            <a:r>
              <a:rPr lang="en-US" altLang="zh-CN" dirty="0">
                <a:latin typeface="Times New Roman" panose="02020603050405020304" pitchFamily="18" charset="0"/>
                <a:cs typeface="Times New Roman" panose="02020603050405020304" pitchFamily="18" charset="0"/>
              </a:rPr>
              <a:t>colorful</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雪白的 </a:t>
            </a:r>
            <a:r>
              <a:rPr lang="en-US" altLang="zh-CN" dirty="0">
                <a:latin typeface="Times New Roman" panose="02020603050405020304" pitchFamily="18" charset="0"/>
                <a:cs typeface="Times New Roman" panose="02020603050405020304" pitchFamily="18" charset="0"/>
              </a:rPr>
              <a:t>snow-white</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灰褐的 </a:t>
            </a:r>
            <a:r>
              <a:rPr lang="en-US" altLang="zh-CN" dirty="0">
                <a:latin typeface="Times New Roman" panose="02020603050405020304" pitchFamily="18" charset="0"/>
                <a:cs typeface="Times New Roman" panose="02020603050405020304" pitchFamily="18" charset="0"/>
              </a:rPr>
              <a:t>grey-brown</a:t>
            </a:r>
            <a:endParaRPr lang="en-US" altLang="zh-CN" dirty="0">
              <a:latin typeface="Times New Roman" panose="02020603050405020304" pitchFamily="18" charset="0"/>
              <a:cs typeface="Times New Roman" panose="02020603050405020304" pitchFamily="18" charset="0"/>
            </a:endParaRPr>
          </a:p>
          <a:p>
            <a:r>
              <a:rPr lang="zh-CN" altLang="en-US" dirty="0">
                <a:solidFill>
                  <a:srgbClr val="FF0000"/>
                </a:solidFill>
                <a:latin typeface="Times New Roman" panose="02020603050405020304" pitchFamily="18" charset="0"/>
                <a:cs typeface="Times New Roman" panose="02020603050405020304" pitchFamily="18" charset="0"/>
              </a:rPr>
              <a:t>神态性格</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警觉的 </a:t>
            </a:r>
            <a:r>
              <a:rPr lang="en-US" altLang="zh-CN" dirty="0">
                <a:latin typeface="Times New Roman" panose="02020603050405020304" pitchFamily="18" charset="0"/>
                <a:cs typeface="Times New Roman" panose="02020603050405020304" pitchFamily="18" charset="0"/>
              </a:rPr>
              <a:t>alert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胆怯的 </a:t>
            </a:r>
            <a:r>
              <a:rPr lang="en-US" altLang="zh-CN" dirty="0">
                <a:latin typeface="Times New Roman" panose="02020603050405020304" pitchFamily="18" charset="0"/>
                <a:cs typeface="Times New Roman" panose="02020603050405020304" pitchFamily="18" charset="0"/>
              </a:rPr>
              <a:t>timid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无畏的 </a:t>
            </a:r>
            <a:r>
              <a:rPr lang="en-US" altLang="zh-CN" dirty="0">
                <a:latin typeface="Times New Roman" panose="02020603050405020304" pitchFamily="18" charset="0"/>
                <a:cs typeface="Times New Roman" panose="02020603050405020304" pitchFamily="18" charset="0"/>
              </a:rPr>
              <a:t>fearless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焦躁的 </a:t>
            </a:r>
            <a:r>
              <a:rPr lang="en-US" altLang="zh-CN" dirty="0">
                <a:latin typeface="Times New Roman" panose="02020603050405020304" pitchFamily="18" charset="0"/>
                <a:cs typeface="Times New Roman" panose="02020603050405020304" pitchFamily="18" charset="0"/>
              </a:rPr>
              <a:t>restless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温顺的 </a:t>
            </a:r>
            <a:r>
              <a:rPr lang="en-US" altLang="zh-CN" dirty="0">
                <a:latin typeface="Times New Roman" panose="02020603050405020304" pitchFamily="18" charset="0"/>
                <a:cs typeface="Times New Roman" panose="02020603050405020304" pitchFamily="18" charset="0"/>
              </a:rPr>
              <a:t>tame</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蛮横的 </a:t>
            </a:r>
            <a:r>
              <a:rPr lang="en-US" altLang="zh-CN" dirty="0">
                <a:latin typeface="Times New Roman" panose="02020603050405020304" pitchFamily="18" charset="0"/>
                <a:cs typeface="Times New Roman" panose="02020603050405020304" pitchFamily="18" charset="0"/>
              </a:rPr>
              <a:t>aggressive</a:t>
            </a:r>
            <a:endParaRPr lang="en-US" altLang="zh-CN" dirty="0">
              <a:latin typeface="Times New Roman" panose="02020603050405020304" pitchFamily="18"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endParaRPr kumimoji="0" lang="zh-CN" altLang="en-US" sz="2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
        <p:nvSpPr>
          <p:cNvPr id="9" name="内容占位符 2"/>
          <p:cNvSpPr txBox="1"/>
          <p:nvPr/>
        </p:nvSpPr>
        <p:spPr>
          <a:xfrm>
            <a:off x="7878259" y="565011"/>
            <a:ext cx="4100198" cy="5885067"/>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感官声音</a:t>
            </a:r>
            <a:endParaRPr lang="zh-CN" altLang="en-US" dirty="0">
              <a:solidFill>
                <a:srgbClr val="FF0000"/>
              </a:solidFill>
            </a:endParaRPr>
          </a:p>
          <a:p>
            <a:r>
              <a:rPr lang="zh-CN" altLang="en-US" dirty="0">
                <a:latin typeface="Times New Roman" panose="02020603050405020304" pitchFamily="18" charset="0"/>
                <a:cs typeface="Times New Roman" panose="02020603050405020304" pitchFamily="18" charset="0"/>
              </a:rPr>
              <a:t>清脆的 </a:t>
            </a:r>
            <a:r>
              <a:rPr lang="en-US" altLang="zh-CN" dirty="0">
                <a:latin typeface="Times New Roman" panose="02020603050405020304" pitchFamily="18" charset="0"/>
                <a:cs typeface="Times New Roman" panose="02020603050405020304" pitchFamily="18" charset="0"/>
              </a:rPr>
              <a:t>clear</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沙哑的 </a:t>
            </a:r>
            <a:r>
              <a:rPr lang="en-US" altLang="zh-CN" dirty="0">
                <a:latin typeface="Times New Roman" panose="02020603050405020304" pitchFamily="18" charset="0"/>
                <a:cs typeface="Times New Roman" panose="02020603050405020304" pitchFamily="18" charset="0"/>
              </a:rPr>
              <a:t>hoarse</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低沉的 </a:t>
            </a:r>
            <a:r>
              <a:rPr lang="en-US" altLang="zh-CN" dirty="0">
                <a:latin typeface="Times New Roman" panose="02020603050405020304" pitchFamily="18" charset="0"/>
                <a:cs typeface="Times New Roman" panose="02020603050405020304" pitchFamily="18" charset="0"/>
              </a:rPr>
              <a:t>faint</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震耳的 </a:t>
            </a:r>
            <a:r>
              <a:rPr lang="en-US" altLang="zh-CN" dirty="0">
                <a:latin typeface="Times New Roman" panose="02020603050405020304" pitchFamily="18" charset="0"/>
                <a:cs typeface="Times New Roman" panose="02020603050405020304" pitchFamily="18" charset="0"/>
              </a:rPr>
              <a:t>loud</a:t>
            </a:r>
            <a:endParaRPr lang="en-US" altLang="zh-CN" dirty="0">
              <a:latin typeface="Times New Roman" panose="02020603050405020304" pitchFamily="18" charset="0"/>
              <a:cs typeface="Times New Roman" panose="02020603050405020304" pitchFamily="18" charset="0"/>
            </a:endParaRPr>
          </a:p>
          <a:p>
            <a:r>
              <a:rPr lang="zh-CN" altLang="en-US" dirty="0">
                <a:solidFill>
                  <a:srgbClr val="FF0000"/>
                </a:solidFill>
                <a:latin typeface="Times New Roman" panose="02020603050405020304" pitchFamily="18" charset="0"/>
                <a:cs typeface="Times New Roman" panose="02020603050405020304" pitchFamily="18" charset="0"/>
              </a:rPr>
              <a:t>状态</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疲惫的 </a:t>
            </a:r>
            <a:r>
              <a:rPr lang="en-US" altLang="zh-CN" dirty="0">
                <a:latin typeface="Times New Roman" panose="02020603050405020304" pitchFamily="18" charset="0"/>
                <a:cs typeface="Times New Roman" panose="02020603050405020304" pitchFamily="18" charset="0"/>
              </a:rPr>
              <a:t>exhausted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受伤的 </a:t>
            </a:r>
            <a:r>
              <a:rPr lang="en-US" altLang="zh-CN" dirty="0">
                <a:latin typeface="Times New Roman" panose="02020603050405020304" pitchFamily="18" charset="0"/>
                <a:cs typeface="Times New Roman" panose="02020603050405020304" pitchFamily="18" charset="0"/>
              </a:rPr>
              <a:t>wounded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虚弱的 </a:t>
            </a:r>
            <a:r>
              <a:rPr lang="en-US" altLang="zh-CN" dirty="0">
                <a:latin typeface="Times New Roman" panose="02020603050405020304" pitchFamily="18" charset="0"/>
                <a:cs typeface="Times New Roman" panose="02020603050405020304" pitchFamily="18" charset="0"/>
              </a:rPr>
              <a:t>weak</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完好无损的 </a:t>
            </a:r>
            <a:r>
              <a:rPr lang="en-US" altLang="zh-CN" dirty="0">
                <a:latin typeface="Times New Roman" panose="02020603050405020304" pitchFamily="18" charset="0"/>
                <a:cs typeface="Times New Roman" panose="02020603050405020304" pitchFamily="18" charset="0"/>
              </a:rPr>
              <a:t>intact</a:t>
            </a: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9739" y="700857"/>
            <a:ext cx="3526189" cy="5793026"/>
          </a:xfrm>
          <a:solidFill>
            <a:schemeClr val="bg2"/>
          </a:solidFill>
        </p:spPr>
        <p:txBody>
          <a:bodyPr>
            <a:normAutofit fontScale="77500" lnSpcReduction="20000"/>
          </a:bodyPr>
          <a:lstStyle/>
          <a:p>
            <a:r>
              <a:rPr lang="zh-CN" altLang="en-US" dirty="0">
                <a:solidFill>
                  <a:srgbClr val="FF0000"/>
                </a:solidFill>
              </a:rPr>
              <a:t>飞行类</a:t>
            </a:r>
            <a:endParaRPr lang="zh-CN" altLang="en-US" dirty="0">
              <a:solidFill>
                <a:srgbClr val="FF0000"/>
              </a:solidFill>
            </a:endParaRPr>
          </a:p>
          <a:p>
            <a:r>
              <a:rPr lang="zh-CN" altLang="en-US" dirty="0">
                <a:latin typeface="Times New Roman" panose="02020603050405020304" pitchFamily="18" charset="0"/>
                <a:cs typeface="Times New Roman" panose="02020603050405020304" pitchFamily="18" charset="0"/>
              </a:rPr>
              <a:t>振翅扇动翅膀 </a:t>
            </a:r>
            <a:r>
              <a:rPr lang="en-US" altLang="zh-CN" dirty="0">
                <a:latin typeface="Times New Roman" panose="02020603050405020304" pitchFamily="18" charset="0"/>
                <a:cs typeface="Times New Roman" panose="02020603050405020304" pitchFamily="18" charset="0"/>
              </a:rPr>
              <a:t>flap its wings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高空盘旋 </a:t>
            </a:r>
            <a:r>
              <a:rPr lang="en-US" altLang="zh-CN" dirty="0">
                <a:latin typeface="Times New Roman" panose="02020603050405020304" pitchFamily="18" charset="0"/>
                <a:cs typeface="Times New Roman" panose="02020603050405020304" pitchFamily="18" charset="0"/>
              </a:rPr>
              <a:t>circle high up in the sky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低空滑翔 </a:t>
            </a:r>
            <a:r>
              <a:rPr lang="en-US" altLang="zh-CN" dirty="0">
                <a:latin typeface="Times New Roman" panose="02020603050405020304" pitchFamily="18" charset="0"/>
                <a:cs typeface="Times New Roman" panose="02020603050405020304" pitchFamily="18" charset="0"/>
              </a:rPr>
              <a:t>glide close to the ground/water</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骤然俯冲 </a:t>
            </a:r>
            <a:r>
              <a:rPr lang="en-US" altLang="zh-CN" dirty="0">
                <a:latin typeface="Times New Roman" panose="02020603050405020304" pitchFamily="18" charset="0"/>
                <a:cs typeface="Times New Roman" panose="02020603050405020304" pitchFamily="18" charset="0"/>
              </a:rPr>
              <a:t>dive down sharply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掠过水面 </a:t>
            </a:r>
            <a:r>
              <a:rPr lang="en-US" altLang="zh-CN" dirty="0">
                <a:latin typeface="Times New Roman" panose="02020603050405020304" pitchFamily="18" charset="0"/>
                <a:cs typeface="Times New Roman" panose="02020603050405020304" pitchFamily="18" charset="0"/>
              </a:rPr>
              <a:t>skim over the water</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展翅高飞 </a:t>
            </a:r>
            <a:r>
              <a:rPr lang="en-US" altLang="zh-CN" dirty="0">
                <a:latin typeface="Times New Roman" panose="02020603050405020304" pitchFamily="18" charset="0"/>
                <a:cs typeface="Times New Roman" panose="02020603050405020304" pitchFamily="18" charset="0"/>
              </a:rPr>
              <a:t>soar into the sky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盘旋徘徊 </a:t>
            </a:r>
            <a:r>
              <a:rPr lang="en-US" altLang="zh-CN" dirty="0">
                <a:latin typeface="Times New Roman" panose="02020603050405020304" pitchFamily="18" charset="0"/>
                <a:cs typeface="Times New Roman" panose="02020603050405020304" pitchFamily="18" charset="0"/>
              </a:rPr>
              <a:t>linger in mid-air</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掉头飞走 </a:t>
            </a:r>
            <a:r>
              <a:rPr lang="en-US" altLang="zh-CN" dirty="0">
                <a:latin typeface="Times New Roman" panose="02020603050405020304" pitchFamily="18" charset="0"/>
                <a:cs typeface="Times New Roman" panose="02020603050405020304" pitchFamily="18" charset="0"/>
              </a:rPr>
              <a:t>wheel around and fly away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成群迁徙 </a:t>
            </a:r>
            <a:r>
              <a:rPr lang="en-US" altLang="zh-CN" dirty="0">
                <a:latin typeface="Times New Roman" panose="02020603050405020304" pitchFamily="18" charset="0"/>
                <a:cs typeface="Times New Roman" panose="02020603050405020304" pitchFamily="18" charset="0"/>
              </a:rPr>
              <a:t>migrate in flocks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稳稳降落 </a:t>
            </a:r>
            <a:r>
              <a:rPr lang="en-US" altLang="zh-CN" dirty="0">
                <a:latin typeface="Times New Roman" panose="02020603050405020304" pitchFamily="18" charset="0"/>
                <a:cs typeface="Times New Roman" panose="02020603050405020304" pitchFamily="18" charset="0"/>
              </a:rPr>
              <a:t>land softly</a:t>
            </a:r>
            <a:endParaRPr lang="en-US" altLang="zh-CN" dirty="0">
              <a:latin typeface="Times New Roman" panose="02020603050405020304" pitchFamily="18" charset="0"/>
              <a:cs typeface="Times New Roman" panose="02020603050405020304" pitchFamily="18" charset="0"/>
            </a:endParaRPr>
          </a:p>
          <a:p>
            <a:pPr indent="0">
              <a:lnSpc>
                <a:spcPct val="80000"/>
              </a:lnSpc>
              <a:spcBef>
                <a:spcPts val="0"/>
              </a:spcBef>
            </a:pPr>
            <a:endParaRPr lang="zh-CN" altLang="en-US" sz="3200" dirty="0">
              <a:solidFill>
                <a:srgbClr val="000000"/>
              </a:solidFill>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442142" y="102795"/>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鸟类主题词汇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&amp;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经典表达  </a:t>
            </a: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rPr>
              <a:t>进阶版     动词  </a:t>
            </a:r>
            <a:endPar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endParaRPr>
          </a:p>
        </p:txBody>
      </p:sp>
      <p:sp>
        <p:nvSpPr>
          <p:cNvPr id="8" name="内容占位符 2"/>
          <p:cNvSpPr txBox="1"/>
          <p:nvPr/>
        </p:nvSpPr>
        <p:spPr>
          <a:xfrm>
            <a:off x="4023543" y="700857"/>
            <a:ext cx="3608321" cy="5476106"/>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觅食进食类</a:t>
            </a:r>
            <a:endParaRPr lang="zh-CN" altLang="en-US" dirty="0">
              <a:solidFill>
                <a:srgbClr val="FF0000"/>
              </a:solidFill>
            </a:endParaRPr>
          </a:p>
          <a:p>
            <a:r>
              <a:rPr lang="zh-CN" altLang="en-US" dirty="0">
                <a:latin typeface="Times New Roman" panose="02020603050405020304" pitchFamily="18" charset="0"/>
                <a:cs typeface="Times New Roman" panose="02020603050405020304" pitchFamily="18" charset="0"/>
              </a:rPr>
              <a:t>啄食 </a:t>
            </a:r>
            <a:r>
              <a:rPr lang="en-US" altLang="zh-CN" dirty="0">
                <a:latin typeface="Times New Roman" panose="02020603050405020304" pitchFamily="18" charset="0"/>
                <a:cs typeface="Times New Roman" panose="02020603050405020304" pitchFamily="18" charset="0"/>
              </a:rPr>
              <a:t>peck at food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大口吞食 </a:t>
            </a:r>
            <a:r>
              <a:rPr lang="en-US" altLang="zh-CN" dirty="0">
                <a:latin typeface="Times New Roman" panose="02020603050405020304" pitchFamily="18" charset="0"/>
                <a:cs typeface="Times New Roman" panose="02020603050405020304" pitchFamily="18" charset="0"/>
              </a:rPr>
              <a:t>swallow greedily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细细啄尝 </a:t>
            </a:r>
            <a:r>
              <a:rPr lang="en-US" altLang="zh-CN" dirty="0">
                <a:latin typeface="Times New Roman" panose="02020603050405020304" pitchFamily="18" charset="0"/>
                <a:cs typeface="Times New Roman" panose="02020603050405020304" pitchFamily="18" charset="0"/>
              </a:rPr>
              <a:t>nibble at the food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争抢食物 </a:t>
            </a:r>
            <a:r>
              <a:rPr lang="en-US" altLang="zh-CN" dirty="0">
                <a:latin typeface="Times New Roman" panose="02020603050405020304" pitchFamily="18" charset="0"/>
                <a:cs typeface="Times New Roman" panose="02020603050405020304" pitchFamily="18" charset="0"/>
              </a:rPr>
              <a:t>fight over food</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叼走猎物 </a:t>
            </a:r>
            <a:r>
              <a:rPr lang="en-US" altLang="zh-CN" dirty="0">
                <a:latin typeface="Times New Roman" panose="02020603050405020304" pitchFamily="18" charset="0"/>
                <a:cs typeface="Times New Roman" panose="02020603050405020304" pitchFamily="18" charset="0"/>
              </a:rPr>
              <a:t>carry prey in its beak</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翻找食物 </a:t>
            </a:r>
            <a:r>
              <a:rPr lang="en-US" altLang="zh-CN" dirty="0">
                <a:latin typeface="Times New Roman" panose="02020603050405020304" pitchFamily="18" charset="0"/>
                <a:cs typeface="Times New Roman" panose="02020603050405020304" pitchFamily="18" charset="0"/>
              </a:rPr>
              <a:t>rummage for food</a:t>
            </a:r>
            <a:endParaRPr lang="en-US" altLang="zh-CN" dirty="0">
              <a:latin typeface="Times New Roman" panose="02020603050405020304" pitchFamily="18" charset="0"/>
              <a:cs typeface="Times New Roman" panose="02020603050405020304" pitchFamily="18" charset="0"/>
            </a:endParaRPr>
          </a:p>
        </p:txBody>
      </p:sp>
      <p:sp>
        <p:nvSpPr>
          <p:cNvPr id="9" name="内容占位符 2"/>
          <p:cNvSpPr txBox="1"/>
          <p:nvPr/>
        </p:nvSpPr>
        <p:spPr>
          <a:xfrm>
            <a:off x="7878259" y="548585"/>
            <a:ext cx="4100198" cy="5885067"/>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latin typeface="Times New Roman" panose="02020603050405020304" pitchFamily="18" charset="0"/>
                <a:cs typeface="Times New Roman" panose="02020603050405020304" pitchFamily="18" charset="0"/>
              </a:rPr>
              <a:t>情绪应激动作</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竖起羽毛 </a:t>
            </a:r>
            <a:r>
              <a:rPr lang="en-US" altLang="zh-CN" dirty="0">
                <a:latin typeface="Times New Roman" panose="02020603050405020304" pitchFamily="18" charset="0"/>
                <a:cs typeface="Times New Roman" panose="02020603050405020304" pitchFamily="18" charset="0"/>
              </a:rPr>
              <a:t>ruffle its feathers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猛地后退 </a:t>
            </a:r>
            <a:r>
              <a:rPr lang="en-US" altLang="zh-CN" dirty="0">
                <a:latin typeface="Times New Roman" panose="02020603050405020304" pitchFamily="18" charset="0"/>
                <a:cs typeface="Times New Roman" panose="02020603050405020304" pitchFamily="18" charset="0"/>
              </a:rPr>
              <a:t>shrink back sharply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慌乱逃窜 </a:t>
            </a:r>
            <a:r>
              <a:rPr lang="en-US" altLang="zh-CN" dirty="0">
                <a:latin typeface="Times New Roman" panose="02020603050405020304" pitchFamily="18" charset="0"/>
                <a:cs typeface="Times New Roman" panose="02020603050405020304" pitchFamily="18" charset="0"/>
              </a:rPr>
              <a:t>fly off in panic</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紧张颤抖 </a:t>
            </a:r>
            <a:r>
              <a:rPr lang="en-US" altLang="zh-CN" dirty="0">
                <a:latin typeface="Times New Roman" panose="02020603050405020304" pitchFamily="18" charset="0"/>
                <a:cs typeface="Times New Roman" panose="02020603050405020304" pitchFamily="18" charset="0"/>
              </a:rPr>
              <a:t>tremble nervously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警惕地侧头 </a:t>
            </a:r>
            <a:r>
              <a:rPr lang="en-US" altLang="zh-CN" dirty="0">
                <a:latin typeface="Times New Roman" panose="02020603050405020304" pitchFamily="18" charset="0"/>
                <a:cs typeface="Times New Roman" panose="02020603050405020304" pitchFamily="18" charset="0"/>
              </a:rPr>
              <a:t>tilt its head warily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戒备地盯着 </a:t>
            </a:r>
            <a:r>
              <a:rPr lang="en-US" altLang="zh-CN" dirty="0">
                <a:latin typeface="Times New Roman" panose="02020603050405020304" pitchFamily="18" charset="0"/>
                <a:cs typeface="Times New Roman" panose="02020603050405020304" pitchFamily="18" charset="0"/>
              </a:rPr>
              <a:t>stare warily at </a:t>
            </a:r>
            <a:r>
              <a:rPr lang="en-US" altLang="zh-CN" dirty="0" err="1">
                <a:latin typeface="Times New Roman" panose="02020603050405020304" pitchFamily="18" charset="0"/>
                <a:cs typeface="Times New Roman" panose="02020603050405020304" pitchFamily="18" charset="0"/>
              </a:rPr>
              <a:t>sth</a:t>
            </a:r>
            <a:endParaRPr lang="en-US" altLang="zh-CN" dirty="0">
              <a:latin typeface="Times New Roman" panose="02020603050405020304" pitchFamily="18"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endParaRPr kumimoji="0" lang="en-US" altLang="zh-CN" sz="2800" b="0"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69739" y="700857"/>
            <a:ext cx="3526189" cy="5793026"/>
          </a:xfrm>
          <a:solidFill>
            <a:schemeClr val="bg2"/>
          </a:solidFill>
        </p:spPr>
        <p:txBody>
          <a:bodyPr>
            <a:normAutofit/>
          </a:bodyPr>
          <a:lstStyle/>
          <a:p>
            <a:r>
              <a:rPr lang="zh-CN" altLang="en-US" dirty="0">
                <a:solidFill>
                  <a:srgbClr val="FF0000"/>
                </a:solidFill>
                <a:latin typeface="Times New Roman" panose="02020603050405020304" pitchFamily="18" charset="0"/>
                <a:cs typeface="Times New Roman" panose="02020603050405020304" pitchFamily="18" charset="0"/>
              </a:rPr>
              <a:t>鸣叫互动</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欢快鸣叫 </a:t>
            </a:r>
            <a:r>
              <a:rPr lang="en-US" altLang="zh-CN" dirty="0">
                <a:latin typeface="Times New Roman" panose="02020603050405020304" pitchFamily="18" charset="0"/>
                <a:cs typeface="Times New Roman" panose="02020603050405020304" pitchFamily="18" charset="0"/>
              </a:rPr>
              <a:t>chirp cheerfully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低声啾唧 </a:t>
            </a:r>
            <a:r>
              <a:rPr lang="en-US" altLang="zh-CN" dirty="0">
                <a:latin typeface="Times New Roman" panose="02020603050405020304" pitchFamily="18" charset="0"/>
                <a:cs typeface="Times New Roman" panose="02020603050405020304" pitchFamily="18" charset="0"/>
              </a:rPr>
              <a:t>twitter softly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厉声尖叫 </a:t>
            </a:r>
            <a:r>
              <a:rPr lang="en-US" altLang="zh-CN" dirty="0">
                <a:latin typeface="Times New Roman" panose="02020603050405020304" pitchFamily="18" charset="0"/>
                <a:cs typeface="Times New Roman" panose="02020603050405020304" pitchFamily="18" charset="0"/>
              </a:rPr>
              <a:t>shriek sharply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放声啼叫 </a:t>
            </a:r>
            <a:r>
              <a:rPr lang="en-US" altLang="zh-CN" dirty="0">
                <a:latin typeface="Times New Roman" panose="02020603050405020304" pitchFamily="18" charset="0"/>
                <a:cs typeface="Times New Roman" panose="02020603050405020304" pitchFamily="18" charset="0"/>
              </a:rPr>
              <a:t>cry out loudly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互相呼应 </a:t>
            </a:r>
            <a:r>
              <a:rPr lang="en-US" altLang="zh-CN" dirty="0">
                <a:latin typeface="Times New Roman" panose="02020603050405020304" pitchFamily="18" charset="0"/>
                <a:cs typeface="Times New Roman" panose="02020603050405020304" pitchFamily="18" charset="0"/>
              </a:rPr>
              <a:t>call to one another</a:t>
            </a:r>
            <a:endParaRPr lang="en-US" altLang="zh-CN" dirty="0">
              <a:latin typeface="Times New Roman" panose="02020603050405020304" pitchFamily="18" charset="0"/>
              <a:cs typeface="Times New Roman" panose="02020603050405020304" pitchFamily="18" charset="0"/>
            </a:endParaRPr>
          </a:p>
          <a:p>
            <a:pPr indent="0">
              <a:lnSpc>
                <a:spcPct val="80000"/>
              </a:lnSpc>
              <a:spcBef>
                <a:spcPts val="0"/>
              </a:spcBef>
              <a:buNone/>
            </a:pPr>
            <a:endParaRPr lang="zh-CN" altLang="en-US" sz="3200" dirty="0">
              <a:solidFill>
                <a:srgbClr val="000000"/>
              </a:solidFill>
              <a:highlight>
                <a:srgbClr val="FFFF00"/>
              </a:highlight>
              <a:latin typeface="Times New Roman" panose="02020603050405020304" pitchFamily="18" charset="0"/>
              <a:cs typeface="Times New Roman" panose="02020603050405020304" pitchFamily="18" charset="0"/>
            </a:endParaRPr>
          </a:p>
          <a:p>
            <a:endParaRPr lang="zh-CN" altLang="en-US" dirty="0"/>
          </a:p>
        </p:txBody>
      </p:sp>
      <p:sp>
        <p:nvSpPr>
          <p:cNvPr id="5" name="文本框 4"/>
          <p:cNvSpPr txBox="1"/>
          <p:nvPr/>
        </p:nvSpPr>
        <p:spPr>
          <a:xfrm>
            <a:off x="442142" y="102795"/>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鸟类主题词汇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&amp;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经典表达  </a:t>
            </a: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rPr>
              <a:t>进阶版</a:t>
            </a:r>
            <a:endPar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endParaRPr>
          </a:p>
        </p:txBody>
      </p:sp>
      <p:sp>
        <p:nvSpPr>
          <p:cNvPr id="8" name="内容占位符 2"/>
          <p:cNvSpPr txBox="1"/>
          <p:nvPr/>
        </p:nvSpPr>
        <p:spPr>
          <a:xfrm>
            <a:off x="4023543" y="700857"/>
            <a:ext cx="8093626" cy="5476106"/>
          </a:xfrm>
          <a:prstGeom prst="rect">
            <a:avLst/>
          </a:prstGeom>
          <a:solidFill>
            <a:schemeClr val="accent5">
              <a:lumMod val="20000"/>
              <a:lumOff val="80000"/>
            </a:schemeClr>
          </a:solidFill>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latin typeface="Times New Roman" panose="02020603050405020304" pitchFamily="18" charset="0"/>
                <a:cs typeface="Times New Roman" panose="02020603050405020304" pitchFamily="18" charset="0"/>
              </a:rPr>
              <a:t>1. </a:t>
            </a:r>
            <a:r>
              <a:rPr lang="zh-CN" altLang="en-US" dirty="0">
                <a:solidFill>
                  <a:srgbClr val="FF0000"/>
                </a:solidFill>
                <a:latin typeface="Times New Roman" panose="02020603050405020304" pitchFamily="18" charset="0"/>
                <a:cs typeface="Times New Roman" panose="02020603050405020304" pitchFamily="18" charset="0"/>
              </a:rPr>
              <a:t>外形静态描写</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鸟儿披着一身顺滑洁白的羽毛，尖爪紧紧勾住树枝。</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bird wore sleek snow-white plumage, its sharp talons clinging tightly to the branch.</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毛茸茸的幼鸟缩在鸟巢里，怯生生地打量四周。</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fluffy fledgling huddled in the nest, eyeing the surroundings timidly.</a:t>
            </a:r>
            <a:endParaRPr lang="en-US" altLang="zh-CN" dirty="0">
              <a:latin typeface="Times New Roman" panose="02020603050405020304" pitchFamily="18" charset="0"/>
              <a:cs typeface="Times New Roman" panose="02020603050405020304" pitchFamily="18" charset="0"/>
            </a:endParaRPr>
          </a:p>
          <a:p>
            <a:r>
              <a:rPr lang="en-US" altLang="zh-CN" dirty="0">
                <a:solidFill>
                  <a:srgbClr val="FF0000"/>
                </a:solidFill>
                <a:latin typeface="Times New Roman" panose="02020603050405020304" pitchFamily="18" charset="0"/>
                <a:cs typeface="Times New Roman" panose="02020603050405020304" pitchFamily="18" charset="0"/>
              </a:rPr>
              <a:t>2. </a:t>
            </a:r>
            <a:r>
              <a:rPr lang="zh-CN" altLang="en-US" dirty="0">
                <a:solidFill>
                  <a:srgbClr val="FF0000"/>
                </a:solidFill>
                <a:latin typeface="Times New Roman" panose="02020603050405020304" pitchFamily="18" charset="0"/>
                <a:cs typeface="Times New Roman" panose="02020603050405020304" pitchFamily="18" charset="0"/>
              </a:rPr>
              <a:t>飞行动态画面（适合环境、人与自然类续写）</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成群海鸟舒展双翼，在海面之上自由翱翔。</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Flocks of seabirds spread their wings and soar freely above the sea surface.</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它骤然从云端俯冲而下，轻巧掠过波光粼粼的海面。</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It dived sharply from the clouds and skimmed lightly over the sparkling water.</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察觉到危险后，所有鸟儿一齐振翅，四散飞向远方。</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Sensing danger, all the birds flapped their wings at once and scattered far away.</a:t>
            </a:r>
            <a:endParaRPr lang="en-US" altLang="zh-CN" dirty="0">
              <a:latin typeface="Times New Roman" panose="02020603050405020304" pitchFamily="18" charset="0"/>
              <a:cs typeface="Times New Roman" panose="02020603050405020304" pitchFamily="18" charset="0"/>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defRPr/>
            </a:pPr>
            <a:endParaRPr kumimoji="0" lang="en-US" altLang="zh-CN" sz="2800" b="0" i="0" u="none" strike="noStrike" kern="1200" cap="none" spc="0" normalizeH="0" baseline="0" noProof="0" dirty="0">
              <a:ln>
                <a:noFill/>
              </a:ln>
              <a:solidFill>
                <a:prstClr val="black"/>
              </a:solidFill>
              <a:effectLst/>
              <a:uLnTx/>
              <a:uFillTx/>
              <a:latin typeface="Times New Roman" panose="02020603050405020304" pitchFamily="18" charset="0"/>
              <a:ea typeface="等线" panose="02010600030101010101" pitchFamily="2" charset="-122"/>
              <a:cs typeface="Times New Roman" panose="02020603050405020304"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2142" y="102795"/>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鸟类主题词汇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&amp;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经典表达  </a:t>
            </a: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rPr>
              <a:t>进阶版</a:t>
            </a:r>
            <a:endPar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endParaRPr>
          </a:p>
        </p:txBody>
      </p:sp>
      <p:sp>
        <p:nvSpPr>
          <p:cNvPr id="8" name="内容占位符 2"/>
          <p:cNvSpPr txBox="1"/>
          <p:nvPr/>
        </p:nvSpPr>
        <p:spPr>
          <a:xfrm>
            <a:off x="284723" y="710111"/>
            <a:ext cx="11799593" cy="5437777"/>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dirty="0">
                <a:solidFill>
                  <a:srgbClr val="FF0000"/>
                </a:solidFill>
                <a:latin typeface="Times New Roman" panose="02020603050405020304" pitchFamily="18" charset="0"/>
                <a:cs typeface="Times New Roman" panose="02020603050405020304" pitchFamily="18" charset="0"/>
              </a:rPr>
              <a:t>3. </a:t>
            </a:r>
            <a:r>
              <a:rPr lang="zh-CN" altLang="en-US" dirty="0">
                <a:solidFill>
                  <a:srgbClr val="FF0000"/>
                </a:solidFill>
                <a:latin typeface="Times New Roman" panose="02020603050405020304" pitchFamily="18" charset="0"/>
                <a:cs typeface="Times New Roman" panose="02020603050405020304" pitchFamily="18" charset="0"/>
              </a:rPr>
              <a:t>进食、情绪细节描写</a:t>
            </a:r>
            <a:endParaRPr lang="zh-CN" altLang="en-US" dirty="0">
              <a:solidFill>
                <a:srgbClr val="FF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饥饿的鸥鸟不停啄食篮中食物，直到一股辛辣刺痛它的喙。</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hungry gull kept pecking at the food in the basket until a burning spiciness stung its beak.</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尝到辣味后，它猛地向后一跳，尖声嘶鸣，慌乱地扑腾着翅膀。</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After tasting the spice, it jumped backward sharply, shrieking and fluttering its wings in panic.</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鸟儿在空中久久盘旋，记起先前的刺痛，再也不敢靠近食物。</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The bird circled overhead for ages, remembering the previous burning pain and daring not approach the food again.</a:t>
            </a: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442142" y="102795"/>
            <a:ext cx="6096912" cy="369332"/>
          </a:xfrm>
          <a:prstGeom prst="rect">
            <a:avLst/>
          </a:prstGeom>
          <a:solidFill>
            <a:schemeClr val="accent2">
              <a:lumMod val="40000"/>
              <a:lumOff val="60000"/>
            </a:schemeClr>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鸟类主题词汇 </a:t>
            </a:r>
            <a:r>
              <a:rPr kumimoji="0" lang="en-US" altLang="zh-CN"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&amp; </a:t>
            </a:r>
            <a:r>
              <a:rPr kumimoji="0" lang="zh-CN" altLang="en-US" sz="1800" b="1" i="0" u="none" strike="noStrike" kern="1200" cap="none" spc="0" normalizeH="0" baseline="0" noProof="0" dirty="0">
                <a:ln>
                  <a:noFill/>
                </a:ln>
                <a:solidFill>
                  <a:prstClr val="black"/>
                </a:solidFill>
                <a:effectLst/>
                <a:uLnTx/>
                <a:uFillTx/>
                <a:latin typeface="等线" panose="02010600030101010101" pitchFamily="2" charset="-122"/>
                <a:ea typeface="等线" panose="02010600030101010101" pitchFamily="2" charset="-122"/>
                <a:cs typeface="+mn-cs"/>
              </a:rPr>
              <a:t>经典表达  </a:t>
            </a:r>
            <a:r>
              <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rPr>
              <a:t>进阶版</a:t>
            </a:r>
            <a:endParaRPr kumimoji="0" lang="zh-CN" altLang="en-US" sz="1800" b="1" i="0" u="none" strike="noStrike" kern="1200" cap="none" spc="0" normalizeH="0" baseline="0" noProof="0" dirty="0">
              <a:ln>
                <a:noFill/>
              </a:ln>
              <a:solidFill>
                <a:prstClr val="black"/>
              </a:solidFill>
              <a:effectLst/>
              <a:highlight>
                <a:srgbClr val="00FF00"/>
              </a:highlight>
              <a:uLnTx/>
              <a:uFillTx/>
              <a:latin typeface="等线" panose="02010600030101010101" pitchFamily="2" charset="-122"/>
              <a:ea typeface="等线" panose="02010600030101010101" pitchFamily="2" charset="-122"/>
              <a:cs typeface="+mn-cs"/>
            </a:endParaRPr>
          </a:p>
        </p:txBody>
      </p:sp>
      <p:sp>
        <p:nvSpPr>
          <p:cNvPr id="8" name="内容占位符 2"/>
          <p:cNvSpPr txBox="1"/>
          <p:nvPr/>
        </p:nvSpPr>
        <p:spPr>
          <a:xfrm>
            <a:off x="284723" y="710111"/>
            <a:ext cx="11799593" cy="5437777"/>
          </a:xfrm>
          <a:prstGeom prst="rect">
            <a:avLst/>
          </a:prstGeom>
          <a:solidFill>
            <a:schemeClr val="accent5">
              <a:lumMod val="20000"/>
              <a:lumOff val="80000"/>
            </a:schemeClr>
          </a:solidFill>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dirty="0">
                <a:solidFill>
                  <a:srgbClr val="FF0000"/>
                </a:solidFill>
              </a:rPr>
              <a:t>人与鸟类主题升华万能金句</a:t>
            </a:r>
            <a:endParaRPr lang="zh-CN" altLang="en-US" dirty="0">
              <a:solidFill>
                <a:srgbClr val="FF0000"/>
              </a:solidFill>
            </a:endParaRPr>
          </a:p>
          <a:p>
            <a:r>
              <a:rPr lang="zh-CN" altLang="en-US" dirty="0">
                <a:latin typeface="Times New Roman" panose="02020603050405020304" pitchFamily="18" charset="0"/>
                <a:cs typeface="Times New Roman" panose="02020603050405020304" pitchFamily="18" charset="0"/>
              </a:rPr>
              <a:t>每一只飞鸟都拥有自由生存的权利，人类应当温柔善待它们。</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Every flying bird has the right to live freely, and humans ought to treat them gently.</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静观飞鸟翱翔天际，我们方能体会自然生灵独有的美好。</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Watching birds soar across the sky quietly allows us to feel the unique beauty of wild creatures.</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温和包容远比驱赶伤害更能实现人与鸟类的和谐共处。</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Tolerance and gentleness achieve better harmony between humans and birds than driving them away or hurting them.</a:t>
            </a:r>
            <a:endParaRPr lang="en-US" altLang="zh-CN"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240814" y="2310460"/>
            <a:ext cx="5303886" cy="2237080"/>
          </a:xfrm>
        </p:spPr>
        <p:txBody>
          <a:bodyPr>
            <a:normAutofit fontScale="90000"/>
          </a:bodyPr>
          <a:lstStyle/>
          <a:p>
            <a:r>
              <a:rPr lang="ja-JP" altLang="en-US" dirty="0">
                <a:solidFill>
                  <a:schemeClr val="accent5">
                    <a:lumMod val="50000"/>
                  </a:schemeClr>
                </a:solidFill>
                <a:latin typeface="隶书" panose="02010509060101010101" pitchFamily="49" charset="-122"/>
                <a:ea typeface="隶书" panose="02010509060101010101" pitchFamily="49" charset="-122"/>
              </a:rPr>
              <a:t>巧抓伏笔・</a:t>
            </a:r>
            <a:br>
              <a:rPr lang="en-US" altLang="ja-JP" dirty="0">
                <a:solidFill>
                  <a:schemeClr val="accent5">
                    <a:lumMod val="50000"/>
                  </a:schemeClr>
                </a:solidFill>
                <a:latin typeface="隶书" panose="02010509060101010101" pitchFamily="49" charset="-122"/>
                <a:ea typeface="隶书" panose="02010509060101010101" pitchFamily="49" charset="-122"/>
              </a:rPr>
            </a:br>
            <a:r>
              <a:rPr lang="en-US" altLang="ja-JP" dirty="0">
                <a:solidFill>
                  <a:schemeClr val="accent5">
                    <a:lumMod val="50000"/>
                  </a:schemeClr>
                </a:solidFill>
                <a:latin typeface="隶书" panose="02010509060101010101" pitchFamily="49" charset="-122"/>
                <a:ea typeface="隶书" panose="02010509060101010101" pitchFamily="49" charset="-122"/>
              </a:rPr>
              <a:t>    </a:t>
            </a:r>
            <a:r>
              <a:rPr lang="ja-JP" altLang="en-US" dirty="0">
                <a:solidFill>
                  <a:schemeClr val="accent5">
                    <a:lumMod val="50000"/>
                  </a:schemeClr>
                </a:solidFill>
                <a:latin typeface="隶书" panose="02010509060101010101" pitchFamily="49" charset="-122"/>
                <a:ea typeface="隶书" panose="02010509060101010101" pitchFamily="49" charset="-122"/>
              </a:rPr>
              <a:t>分</a:t>
            </a:r>
            <a:r>
              <a:rPr lang="zh-CN" altLang="en-US" dirty="0">
                <a:solidFill>
                  <a:schemeClr val="accent5">
                    <a:lumMod val="50000"/>
                  </a:schemeClr>
                </a:solidFill>
                <a:latin typeface="隶书" panose="02010509060101010101" pitchFamily="49" charset="-122"/>
                <a:ea typeface="隶书" panose="02010509060101010101" pitchFamily="49" charset="-122"/>
              </a:rPr>
              <a:t>级</a:t>
            </a:r>
            <a:r>
              <a:rPr lang="ja-JP" altLang="en-US" dirty="0">
                <a:solidFill>
                  <a:schemeClr val="accent5">
                    <a:lumMod val="50000"/>
                  </a:schemeClr>
                </a:solidFill>
                <a:latin typeface="隶书" panose="02010509060101010101" pitchFamily="49" charset="-122"/>
                <a:ea typeface="隶书" panose="02010509060101010101" pitchFamily="49" charset="-122"/>
              </a:rPr>
              <a:t>叙事・</a:t>
            </a:r>
            <a:br>
              <a:rPr lang="en-US" altLang="ja-JP" dirty="0">
                <a:solidFill>
                  <a:schemeClr val="accent5">
                    <a:lumMod val="50000"/>
                  </a:schemeClr>
                </a:solidFill>
                <a:latin typeface="隶书" panose="02010509060101010101" pitchFamily="49" charset="-122"/>
                <a:ea typeface="隶书" panose="02010509060101010101" pitchFamily="49" charset="-122"/>
              </a:rPr>
            </a:br>
            <a:r>
              <a:rPr lang="en-US" altLang="ja-JP" dirty="0">
                <a:solidFill>
                  <a:schemeClr val="accent5">
                    <a:lumMod val="50000"/>
                  </a:schemeClr>
                </a:solidFill>
                <a:latin typeface="隶书" panose="02010509060101010101" pitchFamily="49" charset="-122"/>
                <a:ea typeface="隶书" panose="02010509060101010101" pitchFamily="49" charset="-122"/>
              </a:rPr>
              <a:t>      </a:t>
            </a:r>
            <a:r>
              <a:rPr lang="ja-JP" altLang="en-US" dirty="0">
                <a:solidFill>
                  <a:schemeClr val="accent5">
                    <a:lumMod val="50000"/>
                  </a:schemeClr>
                </a:solidFill>
                <a:latin typeface="隶书" panose="02010509060101010101" pitchFamily="49" charset="-122"/>
                <a:ea typeface="隶书" panose="02010509060101010101" pitchFamily="49" charset="-122"/>
              </a:rPr>
              <a:t>和谐立意</a:t>
            </a:r>
            <a:endParaRPr lang="zh-CN" altLang="en-US" dirty="0">
              <a:solidFill>
                <a:schemeClr val="accent5">
                  <a:lumMod val="50000"/>
                </a:schemeClr>
              </a:solidFill>
              <a:latin typeface="隶书" panose="02010509060101010101" pitchFamily="49" charset="-122"/>
              <a:ea typeface="隶书" panose="02010509060101010101" pitchFamily="49" charset="-122"/>
            </a:endParaRPr>
          </a:p>
        </p:txBody>
      </p:sp>
      <p:pic>
        <p:nvPicPr>
          <p:cNvPr id="5" name="图片 4"/>
          <p:cNvPicPr>
            <a:picLocks noChangeAspect="1"/>
          </p:cNvPicPr>
          <p:nvPr/>
        </p:nvPicPr>
        <p:blipFill>
          <a:blip r:embed="rId1"/>
          <a:srcRect b="7949"/>
          <a:stretch>
            <a:fillRect/>
          </a:stretch>
        </p:blipFill>
        <p:spPr>
          <a:xfrm>
            <a:off x="416133" y="1570984"/>
            <a:ext cx="5615537" cy="2902458"/>
          </a:xfrm>
          <a:prstGeom prst="rect">
            <a:avLst/>
          </a:prstGeom>
        </p:spPr>
      </p:pic>
      <p:sp>
        <p:nvSpPr>
          <p:cNvPr id="6" name="文本框 5"/>
          <p:cNvSpPr txBox="1"/>
          <p:nvPr/>
        </p:nvSpPr>
        <p:spPr>
          <a:xfrm>
            <a:off x="557126" y="507979"/>
            <a:ext cx="10300690" cy="523220"/>
          </a:xfrm>
          <a:prstGeom prst="rect">
            <a:avLst/>
          </a:prstGeom>
          <a:noFill/>
        </p:spPr>
        <p:txBody>
          <a:bodyPr wrap="square">
            <a:spAutoFit/>
          </a:bodyPr>
          <a:lstStyle/>
          <a:p>
            <a:r>
              <a:rPr lang="ja-JP" altLang="en-US" sz="2800" b="1" dirty="0">
                <a:solidFill>
                  <a:srgbClr val="FF0000"/>
                </a:solidFill>
                <a:latin typeface="华文楷体" panose="02010600040101010101" pitchFamily="2" charset="-122"/>
                <a:ea typeface="华文楷体" panose="02010600040101010101" pitchFamily="2" charset="-122"/>
              </a:rPr>
              <a:t>人与动物</a:t>
            </a:r>
            <a:r>
              <a:rPr lang="ja-JP" altLang="en-US" sz="2800" dirty="0">
                <a:latin typeface="华文楷体" panose="02010600040101010101" pitchFamily="2" charset="-122"/>
                <a:ea typeface="华文楷体" panose="02010600040101010101" pitchFamily="2" charset="-122"/>
              </a:rPr>
              <a:t>主题读后续写</a:t>
            </a:r>
            <a:r>
              <a:rPr lang="zh-CN" altLang="en-US" sz="2800" dirty="0">
                <a:latin typeface="华文楷体" panose="02010600040101010101" pitchFamily="2" charset="-122"/>
                <a:ea typeface="华文楷体" panose="02010600040101010101" pitchFamily="2" charset="-122"/>
              </a:rPr>
              <a:t>：</a:t>
            </a:r>
            <a:r>
              <a:rPr lang="en-US" altLang="zh-CN" sz="2800" dirty="0">
                <a:latin typeface="华文楷体" panose="02010600040101010101" pitchFamily="2" charset="-122"/>
                <a:ea typeface="华文楷体" panose="02010600040101010101" pitchFamily="2" charset="-122"/>
              </a:rPr>
              <a:t>202606</a:t>
            </a:r>
            <a:r>
              <a:rPr lang="zh-CN" altLang="en-US" sz="2800" dirty="0">
                <a:highlight>
                  <a:srgbClr val="00FFFF"/>
                </a:highlight>
                <a:latin typeface="华文楷体" panose="02010600040101010101" pitchFamily="2" charset="-122"/>
                <a:ea typeface="华文楷体" panose="02010600040101010101" pitchFamily="2" charset="-122"/>
              </a:rPr>
              <a:t>温州高一质检</a:t>
            </a:r>
            <a:r>
              <a:rPr lang="zh-CN" altLang="en-US" sz="2800" dirty="0">
                <a:latin typeface="华文楷体" panose="02010600040101010101" pitchFamily="2" charset="-122"/>
                <a:ea typeface="华文楷体" panose="02010600040101010101" pitchFamily="2" charset="-122"/>
              </a:rPr>
              <a:t>读后续写</a:t>
            </a:r>
            <a:endParaRPr lang="zh-CN" altLang="en-US" sz="2800" dirty="0">
              <a:latin typeface="华文楷体" panose="02010600040101010101" pitchFamily="2" charset="-122"/>
              <a:ea typeface="华文楷体" panose="02010600040101010101" pitchFamily="2" charset="-122"/>
            </a:endParaRPr>
          </a:p>
        </p:txBody>
      </p:sp>
      <p:sp>
        <p:nvSpPr>
          <p:cNvPr id="7" name="文本框 6"/>
          <p:cNvSpPr txBox="1"/>
          <p:nvPr/>
        </p:nvSpPr>
        <p:spPr>
          <a:xfrm>
            <a:off x="9958525" y="4923352"/>
            <a:ext cx="1586175" cy="369332"/>
          </a:xfrm>
          <a:prstGeom prst="rect">
            <a:avLst/>
          </a:prstGeom>
          <a:solidFill>
            <a:schemeClr val="accent4">
              <a:lumMod val="20000"/>
              <a:lumOff val="80000"/>
            </a:schemeClr>
          </a:solidFill>
        </p:spPr>
        <p:txBody>
          <a:bodyPr wrap="square">
            <a:spAutoFit/>
          </a:bodyPr>
          <a:lstStyle/>
          <a:p>
            <a:r>
              <a:rPr lang="zh-CN" altLang="en-US" b="1" dirty="0"/>
              <a:t>           刘艳</a:t>
            </a:r>
            <a:endParaRPr lang="zh-CN" altLang="en-US" b="1" dirty="0"/>
          </a:p>
        </p:txBody>
      </p:sp>
      <p:sp>
        <p:nvSpPr>
          <p:cNvPr id="4" name="文本框 3"/>
          <p:cNvSpPr txBox="1"/>
          <p:nvPr/>
        </p:nvSpPr>
        <p:spPr>
          <a:xfrm>
            <a:off x="6678679" y="1412116"/>
            <a:ext cx="4392679" cy="707886"/>
          </a:xfrm>
          <a:prstGeom prst="rect">
            <a:avLst/>
          </a:prstGeom>
          <a:noFill/>
        </p:spPr>
        <p:txBody>
          <a:bodyPr wrap="square">
            <a:spAutoFit/>
          </a:bodyPr>
          <a:lstStyle/>
          <a:p>
            <a:r>
              <a:rPr lang="zh-CN" altLang="en-US" sz="4000" dirty="0">
                <a:solidFill>
                  <a:srgbClr val="FF0000"/>
                </a:solidFill>
                <a:ea typeface="微软简隶书" pitchFamily="2" charset="-122"/>
              </a:rPr>
              <a:t>灯塔看守人与海鸟</a:t>
            </a:r>
            <a:endParaRPr lang="zh-CN" altLang="en-US" sz="4000" dirty="0">
              <a:solidFill>
                <a:srgbClr val="FF0000"/>
              </a:solidFill>
              <a:ea typeface="微软简隶书" pitchFamily="2"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57347" y="197115"/>
            <a:ext cx="11766740" cy="6274865"/>
          </a:xfrm>
        </p:spPr>
        <p:txBody>
          <a:bodyPr>
            <a:normAutofit fontScale="62500" lnSpcReduction="20000"/>
          </a:bodyPr>
          <a:lstStyle/>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Once there was a lighthouse keeper called Mr. Smith. At night, he lived in a small house located high on the mountain. Early in the day, he had to row out to his nearby lighthouse to tend the light, which was too early for his lunch to be ready. However, Mr. Smith was good at solving problems. Whenever anything went wrong, he always thought of a clever way to fix it. To enjoy a fresh lunch every day, he fixed a rope between his home and the lighthouse. Now, his lunch basket could travel along the rope to him easily.</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Each morning while Mr. Smith cleaned the light, Mrs. Smith worked in the kitchen at home. Since Mr. Smith was particularly fond of sandwiches and loved every flavor, Mrs. Smith always prepared a variety of fillings for him-from fresh vegetables to meats, and even extra spicy mustard (</a:t>
            </a:r>
            <a:r>
              <a:rPr lang="zh-CN" altLang="en-US" sz="3400" dirty="0">
                <a:latin typeface="Times New Roman" panose="02020603050405020304" pitchFamily="18" charset="0"/>
                <a:cs typeface="Times New Roman" panose="02020603050405020304" pitchFamily="18" charset="0"/>
              </a:rPr>
              <a:t>芥末</a:t>
            </a:r>
            <a:r>
              <a:rPr lang="en-US" altLang="zh-CN" sz="3400" dirty="0">
                <a:latin typeface="Times New Roman" panose="02020603050405020304" pitchFamily="18" charset="0"/>
                <a:cs typeface="Times New Roman" panose="02020603050405020304" pitchFamily="18" charset="0"/>
              </a:rPr>
              <a:t>). Once Mrs. Smith had prepared the lunch, she packed it into the basket, clipped (</a:t>
            </a:r>
            <a:r>
              <a:rPr lang="zh-CN" altLang="en-US" sz="3400" dirty="0">
                <a:latin typeface="Times New Roman" panose="02020603050405020304" pitchFamily="18" charset="0"/>
                <a:cs typeface="Times New Roman" panose="02020603050405020304" pitchFamily="18" charset="0"/>
              </a:rPr>
              <a:t>挂</a:t>
            </a:r>
            <a:r>
              <a:rPr lang="en-US" altLang="zh-CN" sz="3400" dirty="0">
                <a:latin typeface="Times New Roman" panose="02020603050405020304" pitchFamily="18" charset="0"/>
                <a:cs typeface="Times New Roman" panose="02020603050405020304" pitchFamily="18" charset="0"/>
              </a:rPr>
              <a:t>) it onto the rope and slid it down to her husband.</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One day something terrible happened. Mrs. Smith put a tasty meat sandwich in the basket as usual and sent it down the rope. But the lunch did not arrive. It was targeted by three hungry seabirds who set upon it and ate it very quickly. "Clear off, you naughty birds," shouted Mr. Smith, but the seabirds took not the slightest notice. They gave a loud cry and flew away happily into the sky. For the next few days, those birds came back every noon to steal and eat the lunch; even a covered lunchbox couldn't stop them.</a:t>
            </a:r>
            <a:endParaRPr lang="en-US" altLang="zh-CN" sz="3400" dirty="0">
              <a:latin typeface="Times New Roman" panose="02020603050405020304" pitchFamily="18" charset="0"/>
              <a:cs typeface="Times New Roman" panose="02020603050405020304" pitchFamily="18" charset="0"/>
            </a:endParaRPr>
          </a:p>
          <a:p>
            <a:pPr indent="0">
              <a:lnSpc>
                <a:spcPct val="120000"/>
              </a:lnSpc>
              <a:spcBef>
                <a:spcPts val="0"/>
              </a:spcBef>
            </a:pPr>
            <a:r>
              <a:rPr lang="en-US" altLang="zh-CN" sz="3400" dirty="0">
                <a:latin typeface="Times New Roman" panose="02020603050405020304" pitchFamily="18" charset="0"/>
                <a:cs typeface="Times New Roman" panose="02020603050405020304" pitchFamily="18" charset="0"/>
              </a:rPr>
              <a:t>Though Mrs. Smith was angry about the stolen lunch, Mr. Smith was already busy thinking of a good way to drive the birds away. He walked back and forth at home until he suddenly noticed the various ingredients (</a:t>
            </a:r>
            <a:r>
              <a:rPr lang="zh-CN" altLang="en-US" sz="3400" dirty="0">
                <a:latin typeface="Times New Roman" panose="02020603050405020304" pitchFamily="18" charset="0"/>
                <a:cs typeface="Times New Roman" panose="02020603050405020304" pitchFamily="18" charset="0"/>
              </a:rPr>
              <a:t>食材</a:t>
            </a:r>
            <a:r>
              <a:rPr lang="en-US" altLang="zh-CN" sz="3400" dirty="0">
                <a:latin typeface="Times New Roman" panose="02020603050405020304" pitchFamily="18" charset="0"/>
                <a:cs typeface="Times New Roman" panose="02020603050405020304" pitchFamily="18" charset="0"/>
              </a:rPr>
              <a:t>) in the kitchen. The yellow mustard suddenly caught his eye. It was so hot and spicy that even a tiny taste would make anyone jump back!</a:t>
            </a:r>
            <a:endParaRPr lang="en-US" altLang="zh-CN" sz="3400" dirty="0">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nvGraphicFramePr>
        <p:xfrm>
          <a:off x="498266" y="561484"/>
          <a:ext cx="11321616" cy="6130197"/>
        </p:xfrm>
        <a:graphic>
          <a:graphicData uri="http://schemas.openxmlformats.org/drawingml/2006/table">
            <a:tbl>
              <a:tblPr/>
              <a:tblGrid>
                <a:gridCol w="1148417"/>
                <a:gridCol w="4187526"/>
                <a:gridCol w="5985673"/>
              </a:tblGrid>
              <a:tr h="307847">
                <a:tc>
                  <a:txBody>
                    <a:bodyPr/>
                    <a:lstStyle/>
                    <a:p>
                      <a:pPr algn="l">
                        <a:buNone/>
                      </a:pPr>
                      <a:r>
                        <a:rPr lang="zh-CN" altLang="en-US" sz="1800" dirty="0">
                          <a:effectLst/>
                        </a:rPr>
                        <a:t>叙事要素</a:t>
                      </a:r>
                      <a:endParaRPr lang="zh-CN" altLang="en-US" sz="1800" dirty="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rPr>
                        <a:t>中文内容</a:t>
                      </a:r>
                      <a:endParaRPr lang="zh-CN" altLang="en-US" sz="180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a:effectLst/>
                          <a:latin typeface="Times New Roman" panose="02020603050405020304" pitchFamily="18" charset="0"/>
                          <a:cs typeface="Times New Roman" panose="02020603050405020304" pitchFamily="18" charset="0"/>
                        </a:rPr>
                        <a:t>English Version</a:t>
                      </a:r>
                      <a:endParaRPr lang="en-US" sz="1800">
                        <a:effectLst/>
                        <a:latin typeface="Times New Roman" panose="02020603050405020304" pitchFamily="18" charset="0"/>
                        <a:cs typeface="Times New Roman" panose="02020603050405020304" pitchFamily="18" charset="0"/>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920400">
                <a:tc>
                  <a:txBody>
                    <a:bodyPr/>
                    <a:lstStyle/>
                    <a:p>
                      <a:pPr algn="l">
                        <a:buNone/>
                      </a:pPr>
                      <a:r>
                        <a:rPr lang="zh-CN" altLang="en-US" sz="1800" dirty="0">
                          <a:effectLst/>
                        </a:rPr>
                        <a:t>人物 </a:t>
                      </a:r>
                      <a:r>
                        <a:rPr lang="en-US" sz="1800" dirty="0">
                          <a:effectLst/>
                        </a:rPr>
                        <a:t>Characters</a:t>
                      </a:r>
                      <a:endParaRPr lang="en-US" sz="1800" dirty="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rPr>
                        <a:t>1. Mr. Smith：</a:t>
                      </a:r>
                      <a:r>
                        <a:rPr lang="zh-CN" altLang="en-US" sz="1800" dirty="0">
                          <a:effectLst/>
                        </a:rPr>
                        <a:t>灯塔看守人，善于动脑、温和，擅长用巧妙办法解决难题</a:t>
                      </a:r>
                      <a:endParaRPr lang="zh-CN" altLang="en-US" sz="1800" dirty="0">
                        <a:effectLst/>
                      </a:endParaRPr>
                    </a:p>
                    <a:p>
                      <a:pPr algn="l">
                        <a:buNone/>
                      </a:pPr>
                      <a:r>
                        <a:rPr lang="en-US" altLang="zh-CN" sz="1800" dirty="0">
                          <a:effectLst/>
                        </a:rPr>
                        <a:t>2. </a:t>
                      </a:r>
                      <a:r>
                        <a:rPr lang="en-US" sz="1800" dirty="0">
                          <a:effectLst/>
                        </a:rPr>
                        <a:t>Mrs. Smith：</a:t>
                      </a:r>
                      <a:r>
                        <a:rPr lang="zh-CN" altLang="en-US" sz="1800" dirty="0">
                          <a:effectLst/>
                        </a:rPr>
                        <a:t>史密斯妻子，会制作多种馅料三明治，准备每日午餐</a:t>
                      </a:r>
                      <a:endParaRPr lang="zh-CN" altLang="en-US" sz="1800" dirty="0">
                        <a:effectLst/>
                      </a:endParaRPr>
                    </a:p>
                    <a:p>
                      <a:pPr algn="l">
                        <a:buNone/>
                      </a:pPr>
                      <a:r>
                        <a:rPr lang="en-US" altLang="zh-CN" sz="1800" dirty="0">
                          <a:effectLst/>
                        </a:rPr>
                        <a:t>3. </a:t>
                      </a:r>
                      <a:r>
                        <a:rPr lang="en-US" sz="1800" dirty="0">
                          <a:effectLst/>
                        </a:rPr>
                        <a:t>three naughty hungry seabirds：</a:t>
                      </a:r>
                      <a:r>
                        <a:rPr lang="zh-CN" altLang="en-US" sz="1800" dirty="0">
                          <a:effectLst/>
                        </a:rPr>
                        <a:t>三只饥饿调皮的海鸟，持续偷食午餐，无恶意，只为觅食</a:t>
                      </a:r>
                      <a:endParaRPr lang="zh-CN" altLang="en-US" sz="1800" dirty="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a:effectLst/>
                          <a:latin typeface="Times New Roman" panose="02020603050405020304" pitchFamily="18" charset="0"/>
                          <a:cs typeface="Times New Roman" panose="02020603050405020304" pitchFamily="18" charset="0"/>
                        </a:rPr>
                        <a:t>1. Mr. Smith: a lighthouse keeper, wise and mild-tempered, good at solving troubles with smart ideas</a:t>
                      </a:r>
                      <a:endParaRPr lang="en-US" sz="1800">
                        <a:effectLst/>
                        <a:latin typeface="Times New Roman" panose="02020603050405020304" pitchFamily="18" charset="0"/>
                        <a:cs typeface="Times New Roman" panose="02020603050405020304" pitchFamily="18" charset="0"/>
                      </a:endParaRPr>
                    </a:p>
                    <a:p>
                      <a:pPr algn="l">
                        <a:buNone/>
                      </a:pPr>
                      <a:r>
                        <a:rPr lang="en-US" sz="1800">
                          <a:effectLst/>
                          <a:latin typeface="Times New Roman" panose="02020603050405020304" pitchFamily="18" charset="0"/>
                          <a:cs typeface="Times New Roman" panose="02020603050405020304" pitchFamily="18" charset="0"/>
                        </a:rPr>
                        <a:t>2. Mrs. Smith: Mr. Smith’s wife, who makes sandwiches with various fillings and prepares lunch every day</a:t>
                      </a:r>
                      <a:endParaRPr lang="en-US" sz="1800">
                        <a:effectLst/>
                        <a:latin typeface="Times New Roman" panose="02020603050405020304" pitchFamily="18" charset="0"/>
                        <a:cs typeface="Times New Roman" panose="02020603050405020304" pitchFamily="18" charset="0"/>
                      </a:endParaRPr>
                    </a:p>
                    <a:p>
                      <a:pPr algn="l">
                        <a:buNone/>
                      </a:pPr>
                      <a:r>
                        <a:rPr lang="en-US" sz="1800">
                          <a:effectLst/>
                          <a:latin typeface="Times New Roman" panose="02020603050405020304" pitchFamily="18" charset="0"/>
                          <a:cs typeface="Times New Roman" panose="02020603050405020304" pitchFamily="18" charset="0"/>
                        </a:rPr>
                        <a:t>3. three naughty hungry seabirds: they keep stealing lunch out of hunger without bad intentions</a:t>
                      </a:r>
                      <a:endParaRPr lang="en-US" sz="1800">
                        <a:effectLst/>
                        <a:latin typeface="Times New Roman" panose="02020603050405020304" pitchFamily="18" charset="0"/>
                        <a:cs typeface="Times New Roman" panose="02020603050405020304" pitchFamily="18" charset="0"/>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556858">
                <a:tc>
                  <a:txBody>
                    <a:bodyPr/>
                    <a:lstStyle/>
                    <a:p>
                      <a:pPr algn="l">
                        <a:buNone/>
                      </a:pPr>
                      <a:r>
                        <a:rPr lang="zh-CN" altLang="en-US" sz="1800">
                          <a:effectLst/>
                        </a:rPr>
                        <a:t>地点 </a:t>
                      </a:r>
                      <a:r>
                        <a:rPr lang="en-US" sz="1800">
                          <a:effectLst/>
                        </a:rPr>
                        <a:t>Settings</a:t>
                      </a:r>
                      <a:endParaRPr lang="en-US" sz="180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altLang="zh-CN" sz="1800" dirty="0">
                          <a:effectLst/>
                        </a:rPr>
                        <a:t>1. </a:t>
                      </a:r>
                      <a:r>
                        <a:rPr lang="zh-CN" altLang="en-US" sz="1800" dirty="0">
                          <a:effectLst/>
                        </a:rPr>
                        <a:t>山顶小屋（史密斯家中，厨房存放黄芥末、制作午餐）</a:t>
                      </a:r>
                      <a:endParaRPr lang="zh-CN" altLang="en-US" sz="1800" dirty="0">
                        <a:effectLst/>
                      </a:endParaRPr>
                    </a:p>
                    <a:p>
                      <a:pPr algn="l">
                        <a:buNone/>
                      </a:pPr>
                      <a:r>
                        <a:rPr lang="en-US" altLang="zh-CN" sz="1800" dirty="0">
                          <a:effectLst/>
                        </a:rPr>
                        <a:t>2. </a:t>
                      </a:r>
                      <a:r>
                        <a:rPr lang="zh-CN" altLang="en-US" sz="1800" dirty="0">
                          <a:effectLst/>
                        </a:rPr>
                        <a:t>近海灯塔（史密斯工作处，绳索连接小屋与灯塔）</a:t>
                      </a:r>
                      <a:endParaRPr lang="zh-CN" altLang="en-US" sz="1800" dirty="0">
                        <a:effectLst/>
                      </a:endParaRPr>
                    </a:p>
                    <a:p>
                      <a:pPr algn="l">
                        <a:buNone/>
                      </a:pPr>
                      <a:r>
                        <a:rPr lang="en-US" altLang="zh-CN" sz="1800" dirty="0">
                          <a:effectLst/>
                        </a:rPr>
                        <a:t>3. </a:t>
                      </a:r>
                      <a:r>
                        <a:rPr lang="zh-CN" altLang="en-US" sz="1800" dirty="0">
                          <a:effectLst/>
                        </a:rPr>
                        <a:t>海面高空（海鸟盘旋、俯冲觅食的区域）</a:t>
                      </a:r>
                      <a:endParaRPr lang="zh-CN" altLang="en-US" sz="1800" dirty="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a:effectLst/>
                          <a:latin typeface="Times New Roman" panose="02020603050405020304" pitchFamily="18" charset="0"/>
                          <a:cs typeface="Times New Roman" panose="02020603050405020304" pitchFamily="18" charset="0"/>
                        </a:rPr>
                        <a:t>1. A small house on the mountain top (Mr. Smith’s home, where Mrs. Smith makes lunch and stores spicy mustard)</a:t>
                      </a:r>
                      <a:endParaRPr lang="en-US" sz="1800">
                        <a:effectLst/>
                        <a:latin typeface="Times New Roman" panose="02020603050405020304" pitchFamily="18" charset="0"/>
                        <a:cs typeface="Times New Roman" panose="02020603050405020304" pitchFamily="18" charset="0"/>
                      </a:endParaRPr>
                    </a:p>
                    <a:p>
                      <a:pPr algn="l">
                        <a:buNone/>
                      </a:pPr>
                      <a:r>
                        <a:rPr lang="en-US" sz="1800">
                          <a:effectLst/>
                          <a:latin typeface="Times New Roman" panose="02020603050405020304" pitchFamily="18" charset="0"/>
                          <a:cs typeface="Times New Roman" panose="02020603050405020304" pitchFamily="18" charset="0"/>
                        </a:rPr>
                        <a:t>2. A nearby lighthouse by the sea (Mr. Smith’s workplace, connected to the house by a long rope)</a:t>
                      </a:r>
                      <a:endParaRPr lang="en-US" sz="1800">
                        <a:effectLst/>
                        <a:latin typeface="Times New Roman" panose="02020603050405020304" pitchFamily="18" charset="0"/>
                        <a:cs typeface="Times New Roman" panose="02020603050405020304" pitchFamily="18" charset="0"/>
                      </a:endParaRPr>
                    </a:p>
                    <a:p>
                      <a:pPr algn="l">
                        <a:buNone/>
                      </a:pPr>
                      <a:r>
                        <a:rPr lang="en-US" sz="1800">
                          <a:effectLst/>
                          <a:latin typeface="Times New Roman" panose="02020603050405020304" pitchFamily="18" charset="0"/>
                          <a:cs typeface="Times New Roman" panose="02020603050405020304" pitchFamily="18" charset="0"/>
                        </a:rPr>
                        <a:t>3. The sky above the sea (where seabirds circle and swoop for food)</a:t>
                      </a:r>
                      <a:endParaRPr lang="en-US" sz="1800">
                        <a:effectLst/>
                        <a:latin typeface="Times New Roman" panose="02020603050405020304" pitchFamily="18" charset="0"/>
                        <a:cs typeface="Times New Roman" panose="02020603050405020304" pitchFamily="18" charset="0"/>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783471">
                <a:tc>
                  <a:txBody>
                    <a:bodyPr/>
                    <a:lstStyle/>
                    <a:p>
                      <a:pPr algn="l">
                        <a:buNone/>
                      </a:pPr>
                      <a:r>
                        <a:rPr lang="zh-CN" altLang="en-US" sz="1800">
                          <a:effectLst/>
                        </a:rPr>
                        <a:t>时间 </a:t>
                      </a:r>
                      <a:r>
                        <a:rPr lang="en-US" sz="1800">
                          <a:effectLst/>
                        </a:rPr>
                        <a:t>Time</a:t>
                      </a:r>
                      <a:endParaRPr lang="en-US" sz="180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rPr>
                        <a:t>日常每日正午；连续多日海鸟准时偷午餐；故事发生在白天</a:t>
                      </a:r>
                      <a:endParaRPr lang="zh-CN" altLang="en-US" sz="180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a:effectLst/>
                          <a:latin typeface="Times New Roman" panose="02020603050405020304" pitchFamily="18" charset="0"/>
                          <a:cs typeface="Times New Roman" panose="02020603050405020304" pitchFamily="18" charset="0"/>
                        </a:rPr>
                        <a:t>Every noon on a daily basis; the seabirds come to steal lunch for several days in a row; the whole story takes place in daytime</a:t>
                      </a:r>
                      <a:endParaRPr lang="en-US" sz="1800">
                        <a:effectLst/>
                        <a:latin typeface="Times New Roman" panose="02020603050405020304" pitchFamily="18" charset="0"/>
                        <a:cs typeface="Times New Roman" panose="02020603050405020304" pitchFamily="18" charset="0"/>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1470363">
                <a:tc>
                  <a:txBody>
                    <a:bodyPr/>
                    <a:lstStyle/>
                    <a:p>
                      <a:pPr algn="l">
                        <a:buNone/>
                      </a:pPr>
                      <a:r>
                        <a:rPr lang="zh-CN" altLang="en-US" sz="1800">
                          <a:effectLst/>
                        </a:rPr>
                        <a:t>主要矛盾冲突 </a:t>
                      </a:r>
                      <a:r>
                        <a:rPr lang="en-US" sz="1800">
                          <a:effectLst/>
                        </a:rPr>
                        <a:t>Main Conflicts</a:t>
                      </a:r>
                      <a:endParaRPr lang="en-US" sz="180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zh-CN" altLang="en-US" sz="1800">
                          <a:effectLst/>
                        </a:rPr>
                        <a:t>表层冲突：海鸟每日准时偷吃史密斯的午餐；大声驱赶、加盖饭盒等物理方式都无法阻止</a:t>
                      </a:r>
                      <a:endParaRPr lang="zh-CN" altLang="en-US" sz="1800">
                        <a:effectLst/>
                      </a:endParaRPr>
                    </a:p>
                    <a:p>
                      <a:pPr algn="l">
                        <a:buNone/>
                      </a:pPr>
                      <a:r>
                        <a:rPr lang="zh-CN" altLang="en-US" sz="1800">
                          <a:effectLst/>
                        </a:rPr>
                        <a:t>深层冲突：如何在不伤害饥饿海鸟的前提下，温和有效地制止偷食行为</a:t>
                      </a:r>
                      <a:endParaRPr lang="zh-CN" altLang="en-US" sz="180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buNone/>
                      </a:pPr>
                      <a:r>
                        <a:rPr lang="en-US" sz="1800" dirty="0">
                          <a:effectLst/>
                          <a:latin typeface="Times New Roman" panose="02020603050405020304" pitchFamily="18" charset="0"/>
                          <a:cs typeface="Times New Roman" panose="02020603050405020304" pitchFamily="18" charset="0"/>
                        </a:rPr>
                        <a:t>Surface conflict: The seabirds steal Mr. Smith’s lunch every noon; shouting and covered lunchboxes fail to stop them completely.</a:t>
                      </a:r>
                      <a:endParaRPr lang="en-US" sz="1800" dirty="0">
                        <a:effectLst/>
                        <a:latin typeface="Times New Roman" panose="02020603050405020304" pitchFamily="18" charset="0"/>
                        <a:cs typeface="Times New Roman" panose="02020603050405020304" pitchFamily="18" charset="0"/>
                      </a:endParaRPr>
                    </a:p>
                    <a:p>
                      <a:pPr algn="l">
                        <a:buNone/>
                      </a:pPr>
                      <a:r>
                        <a:rPr lang="en-US" sz="1800" dirty="0">
                          <a:effectLst/>
                          <a:latin typeface="Times New Roman" panose="02020603050405020304" pitchFamily="18" charset="0"/>
                          <a:cs typeface="Times New Roman" panose="02020603050405020304" pitchFamily="18" charset="0"/>
                        </a:rPr>
                        <a:t>Deep conflict: How to stop the birds from stealing food gently without hurting the hungry wild creatures</a:t>
                      </a:r>
                      <a:endParaRPr lang="en-US" sz="1800" dirty="0">
                        <a:effectLst/>
                        <a:latin typeface="Times New Roman" panose="02020603050405020304" pitchFamily="18" charset="0"/>
                        <a:cs typeface="Times New Roman" panose="02020603050405020304" pitchFamily="18" charset="0"/>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graphicFrame>
        <p:nvGraphicFramePr>
          <p:cNvPr id="2" name="表格 1"/>
          <p:cNvGraphicFramePr>
            <a:graphicFrameLocks noGrp="1"/>
          </p:cNvGraphicFramePr>
          <p:nvPr/>
        </p:nvGraphicFramePr>
        <p:xfrm>
          <a:off x="498266" y="2972615"/>
          <a:ext cx="11394410" cy="1503275"/>
        </p:xfrm>
        <a:graphic>
          <a:graphicData uri="http://schemas.openxmlformats.org/drawingml/2006/table">
            <a:tbl>
              <a:tblPr/>
              <a:tblGrid>
                <a:gridCol w="1155801"/>
                <a:gridCol w="3707311"/>
                <a:gridCol w="6531298"/>
              </a:tblGrid>
              <a:tr h="1503275">
                <a:tc>
                  <a:txBody>
                    <a:bodyPr/>
                    <a:lstStyle/>
                    <a:p>
                      <a:pPr algn="l">
                        <a:buNone/>
                      </a:pPr>
                      <a:r>
                        <a:rPr lang="zh-CN" altLang="en-US" sz="1600" dirty="0">
                          <a:effectLst/>
                        </a:rPr>
                        <a:t>文章主题 </a:t>
                      </a:r>
                      <a:r>
                        <a:rPr lang="en-US" sz="1600" dirty="0">
                          <a:effectLst/>
                        </a:rPr>
                        <a:t>Theme</a:t>
                      </a:r>
                      <a:endParaRPr lang="en-US" sz="1600" dirty="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a:buNone/>
                      </a:pPr>
                      <a:r>
                        <a:rPr lang="en-US" altLang="zh-CN" sz="1600" dirty="0">
                          <a:effectLst/>
                        </a:rPr>
                        <a:t>1. </a:t>
                      </a:r>
                      <a:r>
                        <a:rPr lang="zh-CN" altLang="en-US" sz="1600" dirty="0">
                          <a:effectLst/>
                        </a:rPr>
                        <a:t>遇事勤于思考，巧用智慧化解生活难题</a:t>
                      </a:r>
                      <a:endParaRPr lang="zh-CN" altLang="en-US" sz="1600" dirty="0">
                        <a:effectLst/>
                      </a:endParaRPr>
                    </a:p>
                    <a:p>
                      <a:pPr algn="l">
                        <a:buNone/>
                      </a:pPr>
                      <a:r>
                        <a:rPr lang="en-US" altLang="zh-CN" sz="1600" dirty="0">
                          <a:effectLst/>
                        </a:rPr>
                        <a:t>2. </a:t>
                      </a:r>
                      <a:r>
                        <a:rPr lang="zh-CN" altLang="en-US" sz="1600" dirty="0">
                          <a:effectLst/>
                        </a:rPr>
                        <a:t>人与野生动物和谐共处，拒绝暴力，采用温和方式平衡彼此需求</a:t>
                      </a:r>
                      <a:endParaRPr lang="zh-CN" altLang="en-US" sz="1600" dirty="0">
                        <a:effectLst/>
                      </a:endParaRPr>
                    </a:p>
                    <a:p>
                      <a:pPr algn="l">
                        <a:buNone/>
                      </a:pPr>
                      <a:r>
                        <a:rPr lang="en-US" altLang="zh-CN" sz="1600" dirty="0">
                          <a:effectLst/>
                        </a:rPr>
                        <a:t>3. </a:t>
                      </a:r>
                      <a:r>
                        <a:rPr lang="zh-CN" altLang="en-US" sz="1600" dirty="0">
                          <a:effectLst/>
                        </a:rPr>
                        <a:t>微小的日常事物（黄芥末）也能成为解决问题的关键</a:t>
                      </a:r>
                      <a:endParaRPr lang="zh-CN" altLang="en-US" sz="1600" dirty="0">
                        <a:effectLst/>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c>
                  <a:txBody>
                    <a:bodyPr/>
                    <a:lstStyle/>
                    <a:p>
                      <a:pPr algn="l">
                        <a:buNone/>
                      </a:pPr>
                      <a:r>
                        <a:rPr lang="en-US" sz="1600" dirty="0">
                          <a:effectLst/>
                          <a:latin typeface="Times New Roman" panose="02020603050405020304" pitchFamily="18" charset="0"/>
                          <a:cs typeface="Times New Roman" panose="02020603050405020304" pitchFamily="18" charset="0"/>
                        </a:rPr>
                        <a:t>1. We should think carefully and use wisdom to settle troubles in daily life.</a:t>
                      </a:r>
                      <a:endParaRPr lang="en-US" sz="1600" dirty="0">
                        <a:effectLst/>
                        <a:latin typeface="Times New Roman" panose="02020603050405020304" pitchFamily="18" charset="0"/>
                        <a:cs typeface="Times New Roman" panose="02020603050405020304" pitchFamily="18" charset="0"/>
                      </a:endParaRPr>
                    </a:p>
                    <a:p>
                      <a:pPr algn="l">
                        <a:buNone/>
                      </a:pPr>
                      <a:r>
                        <a:rPr lang="en-US" sz="1600" dirty="0">
                          <a:effectLst/>
                          <a:latin typeface="Times New Roman" panose="02020603050405020304" pitchFamily="18" charset="0"/>
                          <a:cs typeface="Times New Roman" panose="02020603050405020304" pitchFamily="18" charset="0"/>
                        </a:rPr>
                        <a:t>2. Humans should live in harmony with wild animals; instead of violence, mild methods can balance both sides’ needs.</a:t>
                      </a:r>
                      <a:endParaRPr lang="en-US" sz="1600" dirty="0">
                        <a:effectLst/>
                        <a:latin typeface="Times New Roman" panose="02020603050405020304" pitchFamily="18" charset="0"/>
                        <a:cs typeface="Times New Roman" panose="02020603050405020304" pitchFamily="18" charset="0"/>
                      </a:endParaRPr>
                    </a:p>
                    <a:p>
                      <a:pPr algn="l">
                        <a:buNone/>
                      </a:pPr>
                      <a:r>
                        <a:rPr lang="en-US" sz="1600" dirty="0">
                          <a:effectLst/>
                          <a:latin typeface="Times New Roman" panose="02020603050405020304" pitchFamily="18" charset="0"/>
                          <a:cs typeface="Times New Roman" panose="02020603050405020304" pitchFamily="18" charset="0"/>
                        </a:rPr>
                        <a:t>3. Small ordinary things (spicy mustard) can be the key to solving tough problems.</a:t>
                      </a:r>
                      <a:endParaRPr lang="en-US" sz="1600" dirty="0">
                        <a:effectLst/>
                        <a:latin typeface="Times New Roman" panose="02020603050405020304" pitchFamily="18" charset="0"/>
                        <a:cs typeface="Times New Roman" panose="02020603050405020304" pitchFamily="18" charset="0"/>
                      </a:endParaRPr>
                    </a:p>
                  </a:txBody>
                  <a:tcPr marL="589" marR="589" marT="589" marB="58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20000"/>
                        <a:lumOff val="80000"/>
                      </a:schemeClr>
                    </a:solidFill>
                  </a:tcPr>
                </a:tc>
              </a:tr>
            </a:tbl>
          </a:graphicData>
        </a:graphic>
      </p:graphicFrame>
      <p:sp>
        <p:nvSpPr>
          <p:cNvPr id="5" name="文本框 4"/>
          <p:cNvSpPr txBox="1"/>
          <p:nvPr/>
        </p:nvSpPr>
        <p:spPr>
          <a:xfrm>
            <a:off x="573604" y="87409"/>
            <a:ext cx="1586175" cy="369332"/>
          </a:xfrm>
          <a:prstGeom prst="rect">
            <a:avLst/>
          </a:prstGeom>
          <a:solidFill>
            <a:schemeClr val="accent6">
              <a:lumMod val="20000"/>
              <a:lumOff val="80000"/>
            </a:schemeClr>
          </a:solidFill>
        </p:spPr>
        <p:txBody>
          <a:bodyPr wrap="square">
            <a:spAutoFit/>
          </a:bodyPr>
          <a:lstStyle/>
          <a:p>
            <a:r>
              <a:rPr lang="zh-CN" altLang="en-US" b="1" dirty="0"/>
              <a:t>记叙文要素</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2101" y="180690"/>
            <a:ext cx="11879899" cy="5765648"/>
          </a:xfrm>
        </p:spPr>
        <p:txBody>
          <a:bodyPr>
            <a:normAutofit/>
          </a:bodyPr>
          <a:lstStyle/>
          <a:p>
            <a:r>
              <a:rPr lang="zh-CN" altLang="en-US" b="1" dirty="0">
                <a:solidFill>
                  <a:srgbClr val="FF0000"/>
                </a:solidFill>
                <a:latin typeface="Times New Roman" panose="02020603050405020304" pitchFamily="18" charset="0"/>
                <a:cs typeface="Times New Roman" panose="02020603050405020304" pitchFamily="18" charset="0"/>
              </a:rPr>
              <a:t>伏笔</a:t>
            </a:r>
            <a:r>
              <a:rPr lang="en-US" altLang="zh-CN" b="1" dirty="0">
                <a:solidFill>
                  <a:srgbClr val="FF0000"/>
                </a:solidFill>
                <a:latin typeface="Times New Roman" panose="02020603050405020304" pitchFamily="18" charset="0"/>
                <a:cs typeface="Times New Roman" panose="02020603050405020304" pitchFamily="18" charset="0"/>
              </a:rPr>
              <a:t>1</a:t>
            </a:r>
            <a:r>
              <a:rPr lang="zh-CN" altLang="en-US" dirty="0">
                <a:latin typeface="Times New Roman" panose="02020603050405020304" pitchFamily="18" charset="0"/>
                <a:cs typeface="Times New Roman" panose="02020603050405020304" pitchFamily="18" charset="0"/>
              </a:rPr>
              <a:t>：</a:t>
            </a:r>
            <a:r>
              <a:rPr lang="zh-CN" altLang="en-US" b="1" dirty="0">
                <a:solidFill>
                  <a:srgbClr val="FF0000"/>
                </a:solidFill>
                <a:latin typeface="Times New Roman" panose="02020603050405020304" pitchFamily="18" charset="0"/>
                <a:cs typeface="Times New Roman" panose="02020603050405020304" pitchFamily="18" charset="0"/>
              </a:rPr>
              <a:t>人物人设伏笔</a:t>
            </a:r>
            <a:endParaRPr lang="en-US" altLang="zh-CN" b="1" dirty="0">
              <a:solidFill>
                <a:srgbClr val="FF000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Mr. Smith was good at solving problems. Whenever anything went wrong, he always thought of a clever way to fix it.</a:t>
            </a:r>
            <a:endParaRPr lang="en-US" altLang="zh-CN"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基础版</a:t>
            </a:r>
            <a:endParaRPr lang="en-US" altLang="zh-CN"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他盯着厨房里的黄芥末，想到了一个简单又好用的办法。</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He </a:t>
            </a:r>
            <a:r>
              <a:rPr lang="en-US" altLang="zh-CN" dirty="0">
                <a:solidFill>
                  <a:srgbClr val="7030A0"/>
                </a:solidFill>
                <a:latin typeface="Times New Roman" panose="02020603050405020304" pitchFamily="18" charset="0"/>
                <a:cs typeface="Times New Roman" panose="02020603050405020304" pitchFamily="18" charset="0"/>
              </a:rPr>
              <a:t>looked at </a:t>
            </a:r>
            <a:r>
              <a:rPr lang="en-US" altLang="zh-CN" dirty="0">
                <a:latin typeface="Times New Roman" panose="02020603050405020304" pitchFamily="18" charset="0"/>
                <a:cs typeface="Times New Roman" panose="02020603050405020304" pitchFamily="18" charset="0"/>
              </a:rPr>
              <a:t>the mustard in the kitchen and </a:t>
            </a:r>
            <a:r>
              <a:rPr lang="en-US" altLang="zh-CN" dirty="0">
                <a:solidFill>
                  <a:srgbClr val="7030A0"/>
                </a:solidFill>
                <a:latin typeface="Times New Roman" panose="02020603050405020304" pitchFamily="18" charset="0"/>
                <a:cs typeface="Times New Roman" panose="02020603050405020304" pitchFamily="18" charset="0"/>
              </a:rPr>
              <a:t>came up with </a:t>
            </a:r>
            <a:r>
              <a:rPr lang="en-US" altLang="zh-CN" dirty="0">
                <a:latin typeface="Times New Roman" panose="02020603050405020304" pitchFamily="18" charset="0"/>
                <a:cs typeface="Times New Roman" panose="02020603050405020304" pitchFamily="18" charset="0"/>
              </a:rPr>
              <a:t>a simple and useful plan.</a:t>
            </a:r>
            <a:endParaRPr lang="en-US" altLang="zh-CN"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进阶版</a:t>
            </a:r>
            <a:endParaRPr lang="en-US" altLang="zh-CN"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望着罐中辛辣的黄芥末，一个温和又巧妙的对策浮现在他脑海。</a:t>
            </a:r>
            <a:endParaRPr lang="zh-CN" altLang="en-US" dirty="0">
              <a:latin typeface="Times New Roman" panose="02020603050405020304" pitchFamily="18" charset="0"/>
              <a:cs typeface="Times New Roman" panose="02020603050405020304" pitchFamily="18" charset="0"/>
            </a:endParaRPr>
          </a:p>
          <a:p>
            <a:r>
              <a:rPr lang="en-US" altLang="zh-CN" dirty="0">
                <a:solidFill>
                  <a:srgbClr val="7030A0"/>
                </a:solidFill>
                <a:latin typeface="Times New Roman" panose="02020603050405020304" pitchFamily="18" charset="0"/>
                <a:cs typeface="Times New Roman" panose="02020603050405020304" pitchFamily="18" charset="0"/>
              </a:rPr>
              <a:t>Staring at </a:t>
            </a:r>
            <a:r>
              <a:rPr lang="en-US" altLang="zh-CN" dirty="0">
                <a:latin typeface="Times New Roman" panose="02020603050405020304" pitchFamily="18" charset="0"/>
                <a:cs typeface="Times New Roman" panose="02020603050405020304" pitchFamily="18" charset="0"/>
              </a:rPr>
              <a:t>the jar of spicy yellow mustard, a gentle and brilliant solution </a:t>
            </a:r>
            <a:r>
              <a:rPr lang="en-US" altLang="zh-CN" dirty="0">
                <a:solidFill>
                  <a:srgbClr val="7030A0"/>
                </a:solidFill>
                <a:latin typeface="Times New Roman" panose="02020603050405020304" pitchFamily="18" charset="0"/>
                <a:cs typeface="Times New Roman" panose="02020603050405020304" pitchFamily="18" charset="0"/>
              </a:rPr>
              <a:t>occurred to </a:t>
            </a:r>
            <a:r>
              <a:rPr lang="en-US" altLang="zh-CN" dirty="0">
                <a:latin typeface="Times New Roman" panose="02020603050405020304" pitchFamily="18" charset="0"/>
                <a:cs typeface="Times New Roman" panose="02020603050405020304" pitchFamily="18" charset="0"/>
              </a:rPr>
              <a:t>him.</a:t>
            </a:r>
            <a:endParaRPr lang="en-US" altLang="zh-CN" dirty="0">
              <a:latin typeface="Times New Roman" panose="02020603050405020304" pitchFamily="18" charset="0"/>
              <a:cs typeface="Times New Roman" panose="02020603050405020304" pitchFamily="18" charset="0"/>
            </a:endParaRPr>
          </a:p>
          <a:p>
            <a:endParaRPr lang="zh-CN" altLang="en-US" dirty="0"/>
          </a:p>
        </p:txBody>
      </p:sp>
      <p:pic>
        <p:nvPicPr>
          <p:cNvPr id="6" name="图片 5"/>
          <p:cNvPicPr>
            <a:picLocks noChangeAspect="1"/>
          </p:cNvPicPr>
          <p:nvPr/>
        </p:nvPicPr>
        <p:blipFill>
          <a:blip r:embed="rId1"/>
          <a:srcRect b="9788"/>
          <a:stretch>
            <a:fillRect/>
          </a:stretch>
        </p:blipFill>
        <p:spPr>
          <a:xfrm>
            <a:off x="8240552" y="4963179"/>
            <a:ext cx="3540790" cy="1793526"/>
          </a:xfrm>
          <a:prstGeom prst="rect">
            <a:avLst/>
          </a:prstGeom>
        </p:spPr>
      </p:pic>
      <p:sp>
        <p:nvSpPr>
          <p:cNvPr id="2" name="文本框 1"/>
          <p:cNvSpPr txBox="1"/>
          <p:nvPr/>
        </p:nvSpPr>
        <p:spPr>
          <a:xfrm>
            <a:off x="410658" y="6259650"/>
            <a:ext cx="1586175" cy="369332"/>
          </a:xfrm>
          <a:prstGeom prst="rect">
            <a:avLst/>
          </a:prstGeom>
          <a:solidFill>
            <a:schemeClr val="accent6">
              <a:lumMod val="20000"/>
              <a:lumOff val="80000"/>
            </a:schemeClr>
          </a:solidFill>
        </p:spPr>
        <p:txBody>
          <a:bodyPr wrap="square">
            <a:spAutoFit/>
          </a:bodyPr>
          <a:lstStyle/>
          <a:p>
            <a:r>
              <a:rPr lang="zh-CN" altLang="en-US" b="1" dirty="0"/>
              <a:t>前文伏笔</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2101" y="180690"/>
            <a:ext cx="11879899" cy="5765648"/>
          </a:xfrm>
        </p:spPr>
        <p:txBody>
          <a:bodyPr>
            <a:normAutofit/>
          </a:bodyPr>
          <a:lstStyle/>
          <a:p>
            <a:r>
              <a:rPr lang="zh-CN" altLang="en-US" b="1" dirty="0">
                <a:solidFill>
                  <a:srgbClr val="FF0000"/>
                </a:solidFill>
              </a:rPr>
              <a:t>伏笔 </a:t>
            </a:r>
            <a:r>
              <a:rPr lang="en-US" altLang="zh-CN" b="1" dirty="0">
                <a:solidFill>
                  <a:srgbClr val="FF0000"/>
                </a:solidFill>
              </a:rPr>
              <a:t>2</a:t>
            </a:r>
            <a:r>
              <a:rPr lang="zh-CN" altLang="en-US" b="1" dirty="0">
                <a:solidFill>
                  <a:srgbClr val="FF0000"/>
                </a:solidFill>
              </a:rPr>
              <a:t>：核心道具伏笔（黄芥末极辣</a:t>
            </a:r>
            <a:r>
              <a:rPr lang="zh-CN" altLang="en-US" dirty="0"/>
              <a:t>）</a:t>
            </a:r>
            <a:endParaRPr lang="en-US" altLang="zh-CN" dirty="0"/>
          </a:p>
          <a:p>
            <a:r>
              <a:rPr lang="en-US" altLang="zh-CN" dirty="0">
                <a:latin typeface="Times New Roman" panose="02020603050405020304" pitchFamily="18" charset="0"/>
                <a:cs typeface="Times New Roman" panose="02020603050405020304" pitchFamily="18" charset="0"/>
              </a:rPr>
              <a:t>It was so hot and spicy that even a tiny taste would make anyone jump back!</a:t>
            </a:r>
            <a:endParaRPr lang="en-US" altLang="zh-CN"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基础版</a:t>
            </a:r>
            <a:endParaRPr lang="zh-CN" altLang="en-US"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他把厚厚的芥末均匀抹在整块肉三明治上。</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He </a:t>
            </a:r>
            <a:r>
              <a:rPr lang="en-US" altLang="zh-CN" dirty="0">
                <a:solidFill>
                  <a:srgbClr val="7030A0"/>
                </a:solidFill>
                <a:latin typeface="Times New Roman" panose="02020603050405020304" pitchFamily="18" charset="0"/>
                <a:cs typeface="Times New Roman" panose="02020603050405020304" pitchFamily="18" charset="0"/>
              </a:rPr>
              <a:t>spread</a:t>
            </a:r>
            <a:r>
              <a:rPr lang="en-US" altLang="zh-CN" dirty="0">
                <a:latin typeface="Times New Roman" panose="02020603050405020304" pitchFamily="18" charset="0"/>
                <a:cs typeface="Times New Roman" panose="02020603050405020304" pitchFamily="18" charset="0"/>
              </a:rPr>
              <a:t> thick mustard all over the whole meat sandwich.</a:t>
            </a:r>
            <a:endParaRPr lang="en-US" altLang="zh-CN"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进阶版</a:t>
            </a:r>
            <a:endParaRPr lang="en-US" altLang="zh-CN"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他将刺激性极强的黄芥末厚厚铺满每一层肉馅，以此警示贪吃的海鸟。</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He </a:t>
            </a:r>
            <a:r>
              <a:rPr lang="en-US" altLang="zh-CN" dirty="0">
                <a:solidFill>
                  <a:srgbClr val="7030A0"/>
                </a:solidFill>
                <a:latin typeface="Times New Roman" panose="02020603050405020304" pitchFamily="18" charset="0"/>
                <a:cs typeface="Times New Roman" panose="02020603050405020304" pitchFamily="18" charset="0"/>
              </a:rPr>
              <a:t>covered</a:t>
            </a:r>
            <a:r>
              <a:rPr lang="en-US" altLang="zh-CN" dirty="0">
                <a:latin typeface="Times New Roman" panose="02020603050405020304" pitchFamily="18" charset="0"/>
                <a:cs typeface="Times New Roman" panose="02020603050405020304" pitchFamily="18" charset="0"/>
              </a:rPr>
              <a:t> every layer of meat filling </a:t>
            </a:r>
            <a:r>
              <a:rPr lang="en-US" altLang="zh-CN" dirty="0">
                <a:solidFill>
                  <a:srgbClr val="7030A0"/>
                </a:solidFill>
                <a:latin typeface="Times New Roman" panose="02020603050405020304" pitchFamily="18" charset="0"/>
                <a:cs typeface="Times New Roman" panose="02020603050405020304" pitchFamily="18" charset="0"/>
              </a:rPr>
              <a:t>with</a:t>
            </a:r>
            <a:r>
              <a:rPr lang="en-US" altLang="zh-CN" dirty="0">
                <a:latin typeface="Times New Roman" panose="02020603050405020304" pitchFamily="18" charset="0"/>
                <a:cs typeface="Times New Roman" panose="02020603050405020304" pitchFamily="18" charset="0"/>
              </a:rPr>
              <a:t> strong hot mustard to warn the greedy seabirds.</a:t>
            </a:r>
            <a:endParaRPr lang="en-US" altLang="zh-CN" dirty="0">
              <a:latin typeface="Times New Roman" panose="02020603050405020304" pitchFamily="18" charset="0"/>
              <a:cs typeface="Times New Roman" panose="02020603050405020304" pitchFamily="18" charset="0"/>
            </a:endParaRPr>
          </a:p>
          <a:p>
            <a:endParaRPr lang="zh-CN" altLang="en-US" dirty="0"/>
          </a:p>
        </p:txBody>
      </p:sp>
      <p:pic>
        <p:nvPicPr>
          <p:cNvPr id="4" name="图片 3"/>
          <p:cNvPicPr>
            <a:picLocks noChangeAspect="1"/>
          </p:cNvPicPr>
          <p:nvPr/>
        </p:nvPicPr>
        <p:blipFill>
          <a:blip r:embed="rId1"/>
          <a:srcRect b="7069"/>
          <a:stretch>
            <a:fillRect/>
          </a:stretch>
        </p:blipFill>
        <p:spPr>
          <a:xfrm>
            <a:off x="8054385" y="4432016"/>
            <a:ext cx="3825514" cy="1996161"/>
          </a:xfrm>
          <a:prstGeom prst="rect">
            <a:avLst/>
          </a:prstGeom>
        </p:spPr>
      </p:pic>
      <p:sp>
        <p:nvSpPr>
          <p:cNvPr id="2" name="文本框 1"/>
          <p:cNvSpPr txBox="1"/>
          <p:nvPr/>
        </p:nvSpPr>
        <p:spPr>
          <a:xfrm>
            <a:off x="458621" y="6243511"/>
            <a:ext cx="1586175" cy="369332"/>
          </a:xfrm>
          <a:prstGeom prst="rect">
            <a:avLst/>
          </a:prstGeom>
          <a:solidFill>
            <a:schemeClr val="accent6">
              <a:lumMod val="20000"/>
              <a:lumOff val="80000"/>
            </a:schemeClr>
          </a:solidFill>
        </p:spPr>
        <p:txBody>
          <a:bodyPr wrap="square">
            <a:spAutoFit/>
          </a:bodyPr>
          <a:lstStyle/>
          <a:p>
            <a:r>
              <a:rPr lang="zh-CN" altLang="en-US" b="1" dirty="0"/>
              <a:t>前文伏笔</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12101" y="180690"/>
            <a:ext cx="11879899" cy="5765648"/>
          </a:xfrm>
        </p:spPr>
        <p:txBody>
          <a:bodyPr>
            <a:normAutofit/>
          </a:bodyPr>
          <a:lstStyle/>
          <a:p>
            <a:r>
              <a:rPr lang="zh-CN" altLang="en-US" b="1" dirty="0">
                <a:solidFill>
                  <a:srgbClr val="FF0000"/>
                </a:solidFill>
                <a:latin typeface="Times New Roman" panose="02020603050405020304" pitchFamily="18" charset="0"/>
                <a:cs typeface="Times New Roman" panose="02020603050405020304" pitchFamily="18" charset="0"/>
              </a:rPr>
              <a:t>伏笔 </a:t>
            </a:r>
            <a:r>
              <a:rPr lang="en-US" altLang="zh-CN" b="1" dirty="0">
                <a:solidFill>
                  <a:srgbClr val="FF0000"/>
                </a:solidFill>
                <a:latin typeface="Times New Roman" panose="02020603050405020304" pitchFamily="18" charset="0"/>
                <a:cs typeface="Times New Roman" panose="02020603050405020304" pitchFamily="18" charset="0"/>
              </a:rPr>
              <a:t>3</a:t>
            </a:r>
            <a:r>
              <a:rPr lang="zh-CN" altLang="en-US" b="1" dirty="0">
                <a:solidFill>
                  <a:srgbClr val="FF0000"/>
                </a:solidFill>
                <a:latin typeface="Times New Roman" panose="02020603050405020304" pitchFamily="18" charset="0"/>
                <a:cs typeface="Times New Roman" panose="02020603050405020304" pitchFamily="18" charset="0"/>
              </a:rPr>
              <a:t>：场景道具伏笔（绳索、餐篮）</a:t>
            </a:r>
            <a:endParaRPr lang="zh-CN" altLang="en-US" b="1" dirty="0">
              <a:solidFill>
                <a:srgbClr val="FF0000"/>
              </a:solidFill>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He fixed a rope between his home and the lighthouse. His lunch basket could travel along the rope to him easily.</a:t>
            </a:r>
            <a:endParaRPr lang="en-US" altLang="zh-CN"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基础版</a:t>
            </a:r>
            <a:endParaRPr lang="zh-CN" altLang="en-US"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装好午餐后，他把篮子挂在绳子上，让它滑向灯塔。</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After </a:t>
            </a:r>
            <a:r>
              <a:rPr lang="en-US" altLang="zh-CN" dirty="0">
                <a:solidFill>
                  <a:srgbClr val="7030A0"/>
                </a:solidFill>
                <a:latin typeface="Times New Roman" panose="02020603050405020304" pitchFamily="18" charset="0"/>
                <a:cs typeface="Times New Roman" panose="02020603050405020304" pitchFamily="18" charset="0"/>
              </a:rPr>
              <a:t>packing</a:t>
            </a:r>
            <a:r>
              <a:rPr lang="en-US" altLang="zh-CN" dirty="0">
                <a:latin typeface="Times New Roman" panose="02020603050405020304" pitchFamily="18" charset="0"/>
                <a:cs typeface="Times New Roman" panose="02020603050405020304" pitchFamily="18" charset="0"/>
              </a:rPr>
              <a:t> the lunch, he </a:t>
            </a:r>
            <a:r>
              <a:rPr lang="en-US" altLang="zh-CN" dirty="0">
                <a:solidFill>
                  <a:srgbClr val="7030A0"/>
                </a:solidFill>
                <a:latin typeface="Times New Roman" panose="02020603050405020304" pitchFamily="18" charset="0"/>
                <a:cs typeface="Times New Roman" panose="02020603050405020304" pitchFamily="18" charset="0"/>
              </a:rPr>
              <a:t>hung</a:t>
            </a:r>
            <a:r>
              <a:rPr lang="en-US" altLang="zh-CN" dirty="0">
                <a:latin typeface="Times New Roman" panose="02020603050405020304" pitchFamily="18" charset="0"/>
                <a:cs typeface="Times New Roman" panose="02020603050405020304" pitchFamily="18" charset="0"/>
              </a:rPr>
              <a:t> the basket on the rope and </a:t>
            </a:r>
            <a:r>
              <a:rPr lang="en-US" altLang="zh-CN" dirty="0">
                <a:solidFill>
                  <a:srgbClr val="7030A0"/>
                </a:solidFill>
                <a:latin typeface="Times New Roman" panose="02020603050405020304" pitchFamily="18" charset="0"/>
                <a:cs typeface="Times New Roman" panose="02020603050405020304" pitchFamily="18" charset="0"/>
              </a:rPr>
              <a:t>let it slide down </a:t>
            </a:r>
            <a:r>
              <a:rPr lang="en-US" altLang="zh-CN" dirty="0">
                <a:latin typeface="Times New Roman" panose="02020603050405020304" pitchFamily="18" charset="0"/>
                <a:cs typeface="Times New Roman" panose="02020603050405020304" pitchFamily="18" charset="0"/>
              </a:rPr>
              <a:t>to the lighthouse.</a:t>
            </a:r>
            <a:endParaRPr lang="en-US" altLang="zh-CN" dirty="0">
              <a:latin typeface="Times New Roman" panose="02020603050405020304" pitchFamily="18" charset="0"/>
              <a:cs typeface="Times New Roman" panose="02020603050405020304" pitchFamily="18" charset="0"/>
            </a:endParaRPr>
          </a:p>
          <a:p>
            <a:r>
              <a:rPr lang="zh-CN" altLang="en-US" dirty="0">
                <a:highlight>
                  <a:srgbClr val="FFFF00"/>
                </a:highlight>
                <a:latin typeface="Times New Roman" panose="02020603050405020304" pitchFamily="18" charset="0"/>
                <a:cs typeface="Times New Roman" panose="02020603050405020304" pitchFamily="18" charset="0"/>
              </a:rPr>
              <a:t>进阶版</a:t>
            </a:r>
            <a:endParaRPr lang="en-US" altLang="zh-CN" dirty="0">
              <a:highlight>
                <a:srgbClr val="FFFF00"/>
              </a:highlight>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一切准备妥当，他将餐篮扣在绳索上，缓缓滑向矗立在海边的灯塔。</a:t>
            </a:r>
            <a:endParaRPr lang="zh-CN" altLang="en-US"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With everything ready, he </a:t>
            </a:r>
            <a:r>
              <a:rPr lang="en-US" altLang="zh-CN" b="1" dirty="0">
                <a:solidFill>
                  <a:srgbClr val="7030A0"/>
                </a:solidFill>
                <a:latin typeface="Times New Roman" panose="02020603050405020304" pitchFamily="18" charset="0"/>
                <a:cs typeface="Times New Roman" panose="02020603050405020304" pitchFamily="18" charset="0"/>
              </a:rPr>
              <a:t>clipped</a:t>
            </a:r>
            <a:r>
              <a:rPr lang="en-US" altLang="zh-CN" dirty="0">
                <a:latin typeface="Times New Roman" panose="02020603050405020304" pitchFamily="18" charset="0"/>
                <a:cs typeface="Times New Roman" panose="02020603050405020304" pitchFamily="18" charset="0"/>
              </a:rPr>
              <a:t> the basket onto the rope and </a:t>
            </a:r>
            <a:r>
              <a:rPr lang="en-US" altLang="zh-CN" b="1" dirty="0">
                <a:solidFill>
                  <a:srgbClr val="7030A0"/>
                </a:solidFill>
                <a:latin typeface="Times New Roman" panose="02020603050405020304" pitchFamily="18" charset="0"/>
                <a:cs typeface="Times New Roman" panose="02020603050405020304" pitchFamily="18" charset="0"/>
              </a:rPr>
              <a:t>slid</a:t>
            </a:r>
            <a:r>
              <a:rPr lang="en-US" altLang="zh-CN" dirty="0">
                <a:latin typeface="Times New Roman" panose="02020603050405020304" pitchFamily="18" charset="0"/>
                <a:cs typeface="Times New Roman" panose="02020603050405020304" pitchFamily="18" charset="0"/>
              </a:rPr>
              <a:t> it slowly toward the lighthouse standing by the sea.</a:t>
            </a:r>
            <a:endParaRPr lang="en-US" altLang="zh-CN" dirty="0">
              <a:latin typeface="Times New Roman" panose="02020603050405020304" pitchFamily="18" charset="0"/>
              <a:cs typeface="Times New Roman" panose="02020603050405020304" pitchFamily="18" charset="0"/>
            </a:endParaRPr>
          </a:p>
          <a:p>
            <a:endParaRPr lang="zh-CN" altLang="en-US" dirty="0"/>
          </a:p>
        </p:txBody>
      </p:sp>
      <p:sp>
        <p:nvSpPr>
          <p:cNvPr id="2" name="文本框 1"/>
          <p:cNvSpPr txBox="1"/>
          <p:nvPr/>
        </p:nvSpPr>
        <p:spPr>
          <a:xfrm>
            <a:off x="469571" y="6204896"/>
            <a:ext cx="1586175" cy="369332"/>
          </a:xfrm>
          <a:prstGeom prst="rect">
            <a:avLst/>
          </a:prstGeom>
          <a:solidFill>
            <a:schemeClr val="accent6">
              <a:lumMod val="20000"/>
              <a:lumOff val="80000"/>
            </a:schemeClr>
          </a:solidFill>
        </p:spPr>
        <p:txBody>
          <a:bodyPr wrap="square">
            <a:spAutoFit/>
          </a:bodyPr>
          <a:lstStyle/>
          <a:p>
            <a:r>
              <a:rPr lang="zh-CN" altLang="en-US" b="1" dirty="0"/>
              <a:t>前文伏笔</a:t>
            </a:r>
            <a:endParaRPr lang="zh-CN" altLang="en-US"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77805" y="1363387"/>
            <a:ext cx="11058125" cy="3806555"/>
          </a:xfrm>
        </p:spPr>
        <p:txBody>
          <a:bodyPr/>
          <a:lstStyle/>
          <a:p>
            <a:r>
              <a:rPr lang="zh-CN" altLang="en-US" dirty="0"/>
              <a:t>动物的行为、心态、距离会随接触次数、情绪刺激、人类态度产生阶梯式变化，一般不会在一步到位；所有互动都遵循「</a:t>
            </a:r>
            <a:r>
              <a:rPr lang="zh-CN" altLang="en-US" dirty="0">
                <a:highlight>
                  <a:srgbClr val="00FF00"/>
                </a:highlight>
              </a:rPr>
              <a:t>三层梯度变化</a:t>
            </a:r>
            <a:r>
              <a:rPr lang="zh-CN" altLang="en-US" dirty="0"/>
              <a:t>」，每一层距离、胆量、行为、心理有变化和反差。</a:t>
            </a:r>
            <a:endParaRPr lang="zh-CN" altLang="en-US" dirty="0"/>
          </a:p>
          <a:p>
            <a:r>
              <a:rPr lang="zh-CN" altLang="en-US" dirty="0"/>
              <a:t>两大分类：</a:t>
            </a:r>
            <a:endParaRPr lang="en-US" altLang="zh-CN" dirty="0"/>
          </a:p>
          <a:p>
            <a:r>
              <a:rPr lang="zh-CN" altLang="en-US" b="1" dirty="0">
                <a:solidFill>
                  <a:srgbClr val="FF0000"/>
                </a:solidFill>
              </a:rPr>
              <a:t>①驱离型（动物捣乱、偷食、闯祸，温和劝退）</a:t>
            </a:r>
            <a:endParaRPr lang="en-US" altLang="zh-CN" b="1" dirty="0">
              <a:solidFill>
                <a:srgbClr val="FF0000"/>
              </a:solidFill>
            </a:endParaRPr>
          </a:p>
          <a:p>
            <a:r>
              <a:rPr lang="zh-CN" altLang="en-US" b="1" dirty="0">
                <a:solidFill>
                  <a:srgbClr val="FF0000"/>
                </a:solidFill>
              </a:rPr>
              <a:t>②和解亲近型（受伤 </a:t>
            </a:r>
            <a:r>
              <a:rPr lang="en-US" altLang="zh-CN" b="1" dirty="0">
                <a:solidFill>
                  <a:srgbClr val="FF0000"/>
                </a:solidFill>
              </a:rPr>
              <a:t>/ </a:t>
            </a:r>
            <a:r>
              <a:rPr lang="zh-CN" altLang="en-US" b="1" dirty="0">
                <a:solidFill>
                  <a:srgbClr val="FF0000"/>
                </a:solidFill>
              </a:rPr>
              <a:t>流浪 </a:t>
            </a:r>
            <a:r>
              <a:rPr lang="en-US" altLang="zh-CN" b="1" dirty="0">
                <a:solidFill>
                  <a:srgbClr val="FF0000"/>
                </a:solidFill>
              </a:rPr>
              <a:t>/ </a:t>
            </a:r>
            <a:r>
              <a:rPr lang="zh-CN" altLang="en-US" b="1" dirty="0">
                <a:solidFill>
                  <a:srgbClr val="FF0000"/>
                </a:solidFill>
              </a:rPr>
              <a:t>警惕野生动物，建立信任）</a:t>
            </a:r>
            <a:endParaRPr lang="zh-CN" altLang="en-US" b="1" dirty="0">
              <a:solidFill>
                <a:srgbClr val="FF0000"/>
              </a:solidFill>
            </a:endParaRPr>
          </a:p>
          <a:p>
            <a:r>
              <a:rPr lang="zh-CN" altLang="en-US" dirty="0">
                <a:highlight>
                  <a:srgbClr val="FFFF00"/>
                </a:highlight>
              </a:rPr>
              <a:t>统一准则：人与动物和谐，禁止暴力伤害、捕杀、虐待动物</a:t>
            </a:r>
            <a:endParaRPr lang="zh-CN" altLang="en-US" dirty="0">
              <a:highlight>
                <a:srgbClr val="FFFF00"/>
              </a:highlight>
            </a:endParaRPr>
          </a:p>
        </p:txBody>
      </p:sp>
      <p:pic>
        <p:nvPicPr>
          <p:cNvPr id="4" name="图片 3"/>
          <p:cNvPicPr>
            <a:picLocks noChangeAspect="1"/>
          </p:cNvPicPr>
          <p:nvPr/>
        </p:nvPicPr>
        <p:blipFill>
          <a:blip r:embed="rId1"/>
          <a:stretch>
            <a:fillRect/>
          </a:stretch>
        </p:blipFill>
        <p:spPr>
          <a:xfrm>
            <a:off x="8875703" y="5185320"/>
            <a:ext cx="2726502" cy="1419691"/>
          </a:xfrm>
          <a:prstGeom prst="rect">
            <a:avLst/>
          </a:prstGeom>
        </p:spPr>
      </p:pic>
      <p:sp>
        <p:nvSpPr>
          <p:cNvPr id="2" name="文本框 1"/>
          <p:cNvSpPr txBox="1"/>
          <p:nvPr/>
        </p:nvSpPr>
        <p:spPr>
          <a:xfrm>
            <a:off x="420292" y="5969451"/>
            <a:ext cx="1586175" cy="369332"/>
          </a:xfrm>
          <a:prstGeom prst="rect">
            <a:avLst/>
          </a:prstGeom>
          <a:solidFill>
            <a:schemeClr val="accent6">
              <a:lumMod val="20000"/>
              <a:lumOff val="80000"/>
            </a:schemeClr>
          </a:solidFill>
        </p:spPr>
        <p:txBody>
          <a:bodyPr wrap="square">
            <a:spAutoFit/>
          </a:bodyPr>
          <a:lstStyle/>
          <a:p>
            <a:r>
              <a:rPr lang="zh-CN" altLang="en-US" b="1" dirty="0"/>
              <a:t>前文伏笔</a:t>
            </a:r>
            <a:endParaRPr lang="zh-CN" altLang="en-US" b="1" dirty="0"/>
          </a:p>
        </p:txBody>
      </p:sp>
      <p:sp>
        <p:nvSpPr>
          <p:cNvPr id="5" name="内容占位符 2"/>
          <p:cNvSpPr txBox="1"/>
          <p:nvPr/>
        </p:nvSpPr>
        <p:spPr>
          <a:xfrm>
            <a:off x="377805" y="268298"/>
            <a:ext cx="11356082" cy="1007482"/>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b="1">
                <a:solidFill>
                  <a:srgbClr val="FF0000"/>
                </a:solidFill>
              </a:rPr>
              <a:t>伏笔 </a:t>
            </a:r>
            <a:r>
              <a:rPr lang="en-US" altLang="zh-CN" b="1">
                <a:solidFill>
                  <a:srgbClr val="FF0000"/>
                </a:solidFill>
              </a:rPr>
              <a:t>4</a:t>
            </a:r>
            <a:r>
              <a:rPr lang="zh-CN" altLang="en-US" b="1">
                <a:solidFill>
                  <a:srgbClr val="FF0000"/>
                </a:solidFill>
              </a:rPr>
              <a:t>：动物性格伏笔（饥饿、调皮、贪吃）</a:t>
            </a:r>
            <a:endParaRPr lang="zh-CN" altLang="en-US" b="1">
              <a:solidFill>
                <a:srgbClr val="FF0000"/>
              </a:solidFill>
            </a:endParaRPr>
          </a:p>
          <a:p>
            <a:r>
              <a:rPr lang="en-US" altLang="zh-CN">
                <a:latin typeface="Times New Roman" panose="02020603050405020304" pitchFamily="18" charset="0"/>
                <a:cs typeface="Times New Roman" panose="02020603050405020304" pitchFamily="18" charset="0"/>
              </a:rPr>
              <a:t>three hungry seabirds who set upon it and ate it very quickly... naughty birds</a:t>
            </a:r>
            <a:endParaRPr lang="en-US" altLang="zh-CN">
              <a:latin typeface="Times New Roman" panose="02020603050405020304" pitchFamily="18" charset="0"/>
              <a:cs typeface="Times New Roman" panose="02020603050405020304" pitchFamily="18" charset="0"/>
            </a:endParaRPr>
          </a:p>
          <a:p>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32560" y="487316"/>
            <a:ext cx="11361557" cy="6132502"/>
          </a:xfrm>
        </p:spPr>
        <p:txBody>
          <a:bodyPr/>
          <a:lstStyle/>
          <a:p>
            <a:r>
              <a:rPr lang="en-US" altLang="zh-CN" b="1" dirty="0">
                <a:solidFill>
                  <a:srgbClr val="C00000"/>
                </a:solidFill>
                <a:latin typeface="Times New Roman" panose="02020603050405020304" pitchFamily="18" charset="0"/>
                <a:cs typeface="Times New Roman" panose="02020603050405020304" pitchFamily="18" charset="0"/>
              </a:rPr>
              <a:t>1. Idea </a:t>
            </a:r>
            <a:r>
              <a:rPr lang="zh-CN" altLang="en-US" b="1" dirty="0">
                <a:solidFill>
                  <a:srgbClr val="C00000"/>
                </a:solidFill>
                <a:latin typeface="Times New Roman" panose="02020603050405020304" pitchFamily="18" charset="0"/>
                <a:cs typeface="Times New Roman" panose="02020603050405020304" pitchFamily="18" charset="0"/>
              </a:rPr>
              <a:t>展开</a:t>
            </a:r>
            <a:r>
              <a:rPr lang="zh-CN" altLang="en-US" dirty="0">
                <a:latin typeface="Times New Roman" panose="02020603050405020304" pitchFamily="18" charset="0"/>
                <a:cs typeface="Times New Roman" panose="02020603050405020304" pitchFamily="18" charset="0"/>
              </a:rPr>
              <a:t>（三层递进）</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涂芥末送餐→第一天鸟儿大吃被辣乱翻食物→第二天谨慎浅尝→第三天观望直接飞走，完整闭环叙事</a:t>
            </a:r>
            <a:endParaRPr lang="zh-CN" altLang="en-US" dirty="0">
              <a:latin typeface="Times New Roman" panose="02020603050405020304" pitchFamily="18" charset="0"/>
              <a:cs typeface="Times New Roman" panose="02020603050405020304" pitchFamily="18" charset="0"/>
            </a:endParaRPr>
          </a:p>
          <a:p>
            <a:r>
              <a:rPr lang="en-US" altLang="zh-CN" b="1" dirty="0">
                <a:solidFill>
                  <a:srgbClr val="C00000"/>
                </a:solidFill>
                <a:latin typeface="Times New Roman" panose="02020603050405020304" pitchFamily="18" charset="0"/>
                <a:cs typeface="Times New Roman" panose="02020603050405020304" pitchFamily="18" charset="0"/>
              </a:rPr>
              <a:t>2. </a:t>
            </a:r>
            <a:r>
              <a:rPr lang="zh-CN" altLang="en-US" b="1" dirty="0">
                <a:solidFill>
                  <a:srgbClr val="C00000"/>
                </a:solidFill>
                <a:latin typeface="Times New Roman" panose="02020603050405020304" pitchFamily="18" charset="0"/>
                <a:cs typeface="Times New Roman" panose="02020603050405020304" pitchFamily="18" charset="0"/>
              </a:rPr>
              <a:t>动物动作链</a:t>
            </a:r>
            <a:endParaRPr lang="en-US" altLang="zh-CN" b="1" dirty="0">
              <a:solidFill>
                <a:srgbClr val="C00000"/>
              </a:solidFill>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①第一次：</a:t>
            </a:r>
            <a:r>
              <a:rPr lang="en-US" altLang="zh-CN" dirty="0">
                <a:latin typeface="Times New Roman" panose="02020603050405020304" pitchFamily="18" charset="0"/>
                <a:cs typeface="Times New Roman" panose="02020603050405020304" pitchFamily="18" charset="0"/>
              </a:rPr>
              <a:t>swoop down happily → eat greedily → scream → mess up leftover food</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②</a:t>
            </a:r>
            <a:r>
              <a:rPr lang="zh-CN" altLang="en-US" dirty="0">
                <a:latin typeface="Times New Roman" panose="02020603050405020304" pitchFamily="18" charset="0"/>
                <a:cs typeface="Times New Roman" panose="02020603050405020304" pitchFamily="18" charset="0"/>
              </a:rPr>
              <a:t>第二次：</a:t>
            </a:r>
            <a:r>
              <a:rPr lang="en-US" altLang="zh-CN" dirty="0">
                <a:latin typeface="Times New Roman" panose="02020603050405020304" pitchFamily="18" charset="0"/>
                <a:cs typeface="Times New Roman" panose="02020603050405020304" pitchFamily="18" charset="0"/>
              </a:rPr>
              <a:t>circle far away → land cautiously → take a few bites → leave most food whole</a:t>
            </a:r>
            <a:endParaRPr lang="en-US" altLang="zh-CN" dirty="0">
              <a:latin typeface="Times New Roman" panose="02020603050405020304" pitchFamily="18" charset="0"/>
              <a:cs typeface="Times New Roman" panose="02020603050405020304" pitchFamily="18" charset="0"/>
            </a:endParaRPr>
          </a:p>
          <a:p>
            <a:r>
              <a:rPr lang="en-US" altLang="zh-CN" dirty="0">
                <a:latin typeface="Times New Roman" panose="02020603050405020304" pitchFamily="18" charset="0"/>
                <a:cs typeface="Times New Roman" panose="02020603050405020304" pitchFamily="18" charset="0"/>
              </a:rPr>
              <a:t>③</a:t>
            </a:r>
            <a:r>
              <a:rPr lang="zh-CN" altLang="en-US" dirty="0">
                <a:latin typeface="Times New Roman" panose="02020603050405020304" pitchFamily="18" charset="0"/>
                <a:cs typeface="Times New Roman" panose="02020603050405020304" pitchFamily="18" charset="0"/>
              </a:rPr>
              <a:t>第三次：</a:t>
            </a:r>
            <a:r>
              <a:rPr lang="en-US" altLang="zh-CN" dirty="0">
                <a:latin typeface="Times New Roman" panose="02020603050405020304" pitchFamily="18" charset="0"/>
                <a:cs typeface="Times New Roman" panose="02020603050405020304" pitchFamily="18" charset="0"/>
              </a:rPr>
              <a:t>fly overhead → stare at food → make no attempt → fly away directly</a:t>
            </a:r>
            <a:endParaRPr lang="en-US" altLang="zh-CN" dirty="0">
              <a:latin typeface="Times New Roman" panose="02020603050405020304" pitchFamily="18" charset="0"/>
              <a:cs typeface="Times New Roman" panose="02020603050405020304" pitchFamily="18" charset="0"/>
            </a:endParaRPr>
          </a:p>
          <a:p>
            <a:endParaRPr lang="zh-CN" altLang="en-US" dirty="0"/>
          </a:p>
        </p:txBody>
      </p:sp>
      <p:pic>
        <p:nvPicPr>
          <p:cNvPr id="4" name="图片 3"/>
          <p:cNvPicPr>
            <a:picLocks noChangeAspect="1"/>
          </p:cNvPicPr>
          <p:nvPr/>
        </p:nvPicPr>
        <p:blipFill>
          <a:blip r:embed="rId1"/>
          <a:stretch>
            <a:fillRect/>
          </a:stretch>
        </p:blipFill>
        <p:spPr>
          <a:xfrm>
            <a:off x="8576378" y="4944339"/>
            <a:ext cx="3217739" cy="1675479"/>
          </a:xfrm>
          <a:prstGeom prst="rect">
            <a:avLst/>
          </a:prstGeom>
        </p:spPr>
      </p:pic>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11049</Words>
  <Application>WPS 演示</Application>
  <PresentationFormat>宽屏</PresentationFormat>
  <Paragraphs>324</Paragraphs>
  <Slides>19</Slides>
  <Notes>1</Notes>
  <HiddenSlides>0</HiddenSlides>
  <MMClips>3</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19</vt:i4>
      </vt:variant>
    </vt:vector>
  </HeadingPairs>
  <TitlesOfParts>
    <vt:vector size="35" baseType="lpstr">
      <vt:lpstr>Arial</vt:lpstr>
      <vt:lpstr>宋体</vt:lpstr>
      <vt:lpstr>Wingdings</vt:lpstr>
      <vt:lpstr>隶书</vt:lpstr>
      <vt:lpstr>华文楷体</vt:lpstr>
      <vt:lpstr>微软简隶书</vt:lpstr>
      <vt:lpstr>Times New Roman</vt:lpstr>
      <vt:lpstr>ui-sans-serif</vt:lpstr>
      <vt:lpstr>等线</vt:lpstr>
      <vt:lpstr>微软雅黑</vt:lpstr>
      <vt:lpstr>Arial Unicode MS</vt:lpstr>
      <vt:lpstr>等线 Light</vt:lpstr>
      <vt:lpstr>Segoe Print</vt:lpstr>
      <vt:lpstr>HelveticaNeue</vt:lpstr>
      <vt:lpstr>华文新魏</vt:lpstr>
      <vt:lpstr>Office 主题​​</vt:lpstr>
      <vt:lpstr>PowerPoint 演示文稿</vt:lpstr>
      <vt:lpstr>巧抓伏笔・     分级叙事・       和谐立意</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艳 刘</dc:creator>
  <cp:lastModifiedBy>Administrator</cp:lastModifiedBy>
  <cp:revision>15</cp:revision>
  <dcterms:created xsi:type="dcterms:W3CDTF">2026-06-24T04:59:00Z</dcterms:created>
  <dcterms:modified xsi:type="dcterms:W3CDTF">2026-06-26T07:23:49Z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