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81" r:id="rId3"/>
    <p:sldId id="261" r:id="rId4"/>
    <p:sldId id="258" r:id="rId5"/>
    <p:sldId id="260" r:id="rId7"/>
    <p:sldId id="256" r:id="rId8"/>
    <p:sldId id="257" r:id="rId9"/>
    <p:sldId id="263" r:id="rId10"/>
    <p:sldId id="268" r:id="rId11"/>
    <p:sldId id="269" r:id="rId12"/>
    <p:sldId id="264" r:id="rId13"/>
    <p:sldId id="262" r:id="rId14"/>
    <p:sldId id="270" r:id="rId15"/>
    <p:sldId id="266" r:id="rId16"/>
    <p:sldId id="265" r:id="rId17"/>
    <p:sldId id="271" r:id="rId18"/>
    <p:sldId id="272" r:id="rId19"/>
    <p:sldId id="273" r:id="rId20"/>
    <p:sldId id="275" r:id="rId21"/>
    <p:sldId id="274" r:id="rId22"/>
    <p:sldId id="26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12"/>
        <p:guide pos="38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image" Target="../media/image21.jpe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0" Type="http://schemas.openxmlformats.org/officeDocument/2006/relationships/notesSlide" Target="../notesSlides/notesSlide1.xml"/><Relationship Id="rId2" Type="http://schemas.openxmlformats.org/officeDocument/2006/relationships/tags" Target="../tags/tag2.xml"/><Relationship Id="rId19" Type="http://schemas.openxmlformats.org/officeDocument/2006/relationships/slideLayout" Target="../slideLayouts/slideLayout1.xml"/><Relationship Id="rId18" Type="http://schemas.openxmlformats.org/officeDocument/2006/relationships/tags" Target="../tags/tag15.xml"/><Relationship Id="rId17" Type="http://schemas.openxmlformats.org/officeDocument/2006/relationships/image" Target="../media/image8.png"/><Relationship Id="rId16" Type="http://schemas.openxmlformats.org/officeDocument/2006/relationships/image" Target="../media/image7.png"/><Relationship Id="rId15" Type="http://schemas.openxmlformats.org/officeDocument/2006/relationships/image" Target="../media/image6.png"/><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1615" y="105728"/>
            <a:ext cx="5080000" cy="583565"/>
          </a:xfrm>
          <a:prstGeom prst="rect">
            <a:avLst/>
          </a:prstGeom>
          <a:noFill/>
        </p:spPr>
        <p:txBody>
          <a:bodyPr wrap="square" rtlCol="0">
            <a:spAutoFit/>
          </a:bodyPr>
          <a:p>
            <a:pPr lvl="0" algn="l">
              <a:buClrTx/>
              <a:buSzTx/>
              <a:buFontTx/>
            </a:pPr>
            <a:r>
              <a:rPr lang="en-US" sz="3200">
                <a:effectLst>
                  <a:reflection blurRad="6350" stA="50000" endA="300" endPos="50000" dist="29997" dir="5400000" sy="-100000" algn="bl" rotWithShape="0"/>
                </a:effectLst>
                <a:sym typeface="+mn-ea"/>
              </a:rPr>
              <a:t>Practice makes perfect</a:t>
            </a:r>
            <a:endParaRPr lang="en-US" sz="3200">
              <a:effectLst>
                <a:reflection blurRad="6350" stA="50000" endA="300" endPos="50000" dist="29997" dir="5400000" sy="-100000" algn="bl" rotWithShape="0"/>
              </a:effectLst>
              <a:sym typeface="+mn-ea"/>
            </a:endParaRPr>
          </a:p>
        </p:txBody>
      </p:sp>
      <p:sp>
        <p:nvSpPr>
          <p:cNvPr id="4" name="文本框 3"/>
          <p:cNvSpPr txBox="1"/>
          <p:nvPr/>
        </p:nvSpPr>
        <p:spPr>
          <a:xfrm>
            <a:off x="1314450" y="982345"/>
            <a:ext cx="9338945" cy="583565"/>
          </a:xfrm>
          <a:prstGeom prst="rect">
            <a:avLst/>
          </a:prstGeom>
          <a:noFill/>
        </p:spPr>
        <p:txBody>
          <a:bodyPr wrap="square" rtlCol="0">
            <a:spAutoFit/>
          </a:bodyPr>
          <a:p>
            <a:r>
              <a:rPr lang="en-US" altLang="zh-CN" sz="3200">
                <a:highlight>
                  <a:srgbClr val="FFFF00"/>
                </a:highlight>
              </a:rPr>
              <a:t>reply ending (</a:t>
            </a:r>
            <a:r>
              <a:rPr lang="en-US" altLang="zh-CN" sz="3200" b="1">
                <a:solidFill>
                  <a:srgbClr val="FF0000"/>
                </a:solidFill>
                <a:highlight>
                  <a:srgbClr val="FFFF00"/>
                </a:highlight>
              </a:rPr>
              <a:t>progress</a:t>
            </a:r>
            <a:r>
              <a:rPr lang="zh-CN" altLang="en-US" sz="2000" b="1">
                <a:solidFill>
                  <a:srgbClr val="FF0000"/>
                </a:solidFill>
                <a:highlight>
                  <a:srgbClr val="FFFF00"/>
                </a:highlight>
              </a:rPr>
              <a:t>进展</a:t>
            </a:r>
            <a:r>
              <a:rPr lang="en-US" altLang="zh-CN" sz="3200" b="1">
                <a:solidFill>
                  <a:srgbClr val="FF0000"/>
                </a:solidFill>
                <a:highlight>
                  <a:srgbClr val="FFFF00"/>
                </a:highlight>
              </a:rPr>
              <a:t>/confidence/advice/share</a:t>
            </a:r>
            <a:r>
              <a:rPr lang="en-US" altLang="zh-CN" sz="3200">
                <a:highlight>
                  <a:srgbClr val="FFFF00"/>
                </a:highlight>
              </a:rPr>
              <a:t>)</a:t>
            </a:r>
            <a:endParaRPr lang="en-US" altLang="zh-CN" sz="3200">
              <a:highlight>
                <a:srgbClr val="FFFF00"/>
              </a:highlight>
            </a:endParaRPr>
          </a:p>
        </p:txBody>
      </p:sp>
      <p:sp>
        <p:nvSpPr>
          <p:cNvPr id="2" name="文本框 1"/>
          <p:cNvSpPr txBox="1"/>
          <p:nvPr/>
        </p:nvSpPr>
        <p:spPr>
          <a:xfrm>
            <a:off x="349885" y="1858645"/>
            <a:ext cx="11129010" cy="922020"/>
          </a:xfrm>
          <a:prstGeom prst="rect">
            <a:avLst/>
          </a:prstGeom>
          <a:solidFill>
            <a:schemeClr val="accent5">
              <a:lumMod val="40000"/>
              <a:lumOff val="60000"/>
            </a:schemeClr>
          </a:solidFill>
        </p:spPr>
        <p:txBody>
          <a:bodyPr wrap="square" rtlCol="0">
            <a:spAutoFit/>
          </a:bodyPr>
          <a:p>
            <a:pPr indent="0" algn="just" fontAlgn="auto"/>
            <a:r>
              <a:rPr lang="en-US" altLang="zh-CN">
                <a:sym typeface="+mn-ea"/>
              </a:rPr>
              <a:t>Currently, we are busy rehearsing every day and we firmly believe our performance will impress the audience and be a great success.</a:t>
            </a:r>
            <a:endParaRPr lang="en-US" altLang="zh-CN"/>
          </a:p>
          <a:p>
            <a:r>
              <a:rPr lang="zh-CN" altLang="en-US">
                <a:latin typeface="楷体" panose="02010609060101010101" charset="-122"/>
                <a:ea typeface="楷体" panose="02010609060101010101" charset="-122"/>
                <a:cs typeface="楷体" panose="02010609060101010101" charset="-122"/>
                <a:sym typeface="+mn-ea"/>
              </a:rPr>
              <a:t>目前，我们每天都在紧张排练，我们坚信我们的表演会给观众留下深刻印象，并取得圆满成功。</a:t>
            </a:r>
            <a:endParaRPr lang="zh-CN" altLang="en-US"/>
          </a:p>
        </p:txBody>
      </p:sp>
      <p:sp>
        <p:nvSpPr>
          <p:cNvPr id="5" name="文本框 4"/>
          <p:cNvSpPr txBox="1"/>
          <p:nvPr/>
        </p:nvSpPr>
        <p:spPr>
          <a:xfrm>
            <a:off x="349885" y="2858135"/>
            <a:ext cx="11129645" cy="922020"/>
          </a:xfrm>
          <a:prstGeom prst="rect">
            <a:avLst/>
          </a:prstGeom>
          <a:solidFill>
            <a:schemeClr val="accent6">
              <a:lumMod val="20000"/>
              <a:lumOff val="80000"/>
            </a:schemeClr>
          </a:solidFill>
        </p:spPr>
        <p:txBody>
          <a:bodyPr wrap="square" rtlCol="0">
            <a:spAutoFit/>
          </a:bodyPr>
          <a:p>
            <a:pPr lvl="0" algn="just">
              <a:buClrTx/>
              <a:buSzTx/>
              <a:buFontTx/>
            </a:pPr>
            <a:r>
              <a:rPr lang="en-US" altLang="zh-CN">
                <a:sym typeface="+mn-ea"/>
              </a:rPr>
              <a:t>Our rehearsals have been going smoothly and we've made great progress.I'd welcome any performance suggestions you might have on our chosen play.</a:t>
            </a:r>
            <a:endParaRPr lang="en-US" altLang="zh-CN">
              <a:sym typeface="+mn-ea"/>
            </a:endParaRPr>
          </a:p>
          <a:p>
            <a:pPr lvl="0" algn="just">
              <a:buClrTx/>
              <a:buSzTx/>
              <a:buFontTx/>
            </a:pPr>
            <a:r>
              <a:rPr lang="en-US" altLang="zh-CN">
                <a:latin typeface="楷体" panose="02010609060101010101" charset="-122"/>
                <a:ea typeface="楷体" panose="02010609060101010101" charset="-122"/>
                <a:sym typeface="+mn-ea"/>
              </a:rPr>
              <a:t>我们的排练进展顺利，取得了很大进步。如果你对我们选的剧目有任何表演建议，欢迎提出。</a:t>
            </a:r>
            <a:endParaRPr lang="en-US" altLang="zh-CN">
              <a:latin typeface="楷体" panose="02010609060101010101" charset="-122"/>
              <a:ea typeface="楷体" panose="02010609060101010101" charset="-122"/>
              <a:sym typeface="+mn-ea"/>
            </a:endParaRPr>
          </a:p>
        </p:txBody>
      </p:sp>
      <p:sp>
        <p:nvSpPr>
          <p:cNvPr id="6" name="文本框 5"/>
          <p:cNvSpPr txBox="1"/>
          <p:nvPr/>
        </p:nvSpPr>
        <p:spPr>
          <a:xfrm>
            <a:off x="328295" y="3949700"/>
            <a:ext cx="11151235" cy="1476375"/>
          </a:xfrm>
          <a:prstGeom prst="rect">
            <a:avLst/>
          </a:prstGeom>
          <a:solidFill>
            <a:schemeClr val="accent5">
              <a:lumMod val="20000"/>
              <a:lumOff val="80000"/>
            </a:schemeClr>
          </a:solidFill>
        </p:spPr>
        <p:txBody>
          <a:bodyPr wrap="square" rtlCol="0" anchor="t">
            <a:spAutoFit/>
          </a:bodyPr>
          <a:p>
            <a:pPr lvl="0" algn="just">
              <a:buClrTx/>
              <a:buSzTx/>
              <a:buFontTx/>
            </a:pPr>
            <a:r>
              <a:rPr lang="en-US" altLang="zh-CN">
                <a:sym typeface="+mn-ea"/>
              </a:rPr>
              <a:t>All our performers take rehearsing very seriously, so the rehearsals have been going quite smoothly. We are sure that our performance will be a success. Have you ever taken part in any similar stage performances? I'd really like to hear about it.</a:t>
            </a:r>
            <a:endParaRPr lang="en-US" altLang="zh-CN">
              <a:sym typeface="+mn-ea"/>
            </a:endParaRPr>
          </a:p>
          <a:p>
            <a:pPr lvl="0" algn="just">
              <a:buClrTx/>
              <a:buSzTx/>
              <a:buFontTx/>
            </a:pPr>
            <a:r>
              <a:rPr lang="en-US" altLang="zh-CN">
                <a:latin typeface="楷体" panose="02010609060101010101" charset="-122"/>
                <a:ea typeface="楷体" panose="02010609060101010101" charset="-122"/>
                <a:sym typeface="+mn-ea"/>
              </a:rPr>
              <a:t>我们所有的演员都非常认真地对待排练，所以排练一直进行得相当顺利。我们确信我们的演出一定会成功。你有参加过类似的舞台表演活动吗？我很想听听你的经历。</a:t>
            </a:r>
            <a:endParaRPr lang="en-US" altLang="zh-CN">
              <a:latin typeface="楷体" panose="02010609060101010101" charset="-122"/>
              <a:ea typeface="楷体" panose="02010609060101010101" charset="-122"/>
              <a:sym typeface="+mn-ea"/>
            </a:endParaRPr>
          </a:p>
        </p:txBody>
      </p:sp>
      <p:sp>
        <p:nvSpPr>
          <p:cNvPr id="7" name="文本框 6"/>
          <p:cNvSpPr txBox="1"/>
          <p:nvPr/>
        </p:nvSpPr>
        <p:spPr>
          <a:xfrm>
            <a:off x="328295" y="5595620"/>
            <a:ext cx="11150600" cy="645160"/>
          </a:xfrm>
          <a:prstGeom prst="rect">
            <a:avLst/>
          </a:prstGeom>
          <a:solidFill>
            <a:schemeClr val="accent6">
              <a:lumMod val="20000"/>
              <a:lumOff val="80000"/>
            </a:schemeClr>
          </a:solidFill>
        </p:spPr>
        <p:txBody>
          <a:bodyPr wrap="square" rtlCol="0" anchor="t">
            <a:spAutoFit/>
          </a:bodyPr>
          <a:p>
            <a:pPr lvl="0" algn="just">
              <a:buClrTx/>
              <a:buSzTx/>
              <a:buFontTx/>
            </a:pPr>
            <a:r>
              <a:rPr lang="en-US" altLang="zh-CN">
                <a:sym typeface="+mn-ea"/>
              </a:rPr>
              <a:t>After our showcase, I look forward to sharing my reflections with you.</a:t>
            </a:r>
            <a:endParaRPr lang="en-US" altLang="zh-CN">
              <a:sym typeface="+mn-ea"/>
            </a:endParaRPr>
          </a:p>
          <a:p>
            <a:pPr lvl="0" algn="just">
              <a:buClrTx/>
              <a:buSzTx/>
              <a:buFontTx/>
            </a:pPr>
            <a:r>
              <a:rPr lang="en-US" altLang="zh-CN">
                <a:latin typeface="楷体" panose="02010609060101010101" charset="-122"/>
                <a:ea typeface="楷体" panose="02010609060101010101" charset="-122"/>
                <a:sym typeface="+mn-ea"/>
              </a:rPr>
              <a:t>展演结束后，我期待与你分享我的心得感悟。</a:t>
            </a:r>
            <a:endParaRPr lang="en-US" altLang="zh-CN">
              <a:latin typeface="楷体" panose="02010609060101010101" charset="-122"/>
              <a:ea typeface="楷体" panose="02010609060101010101"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blinds(horizontal)">
                                      <p:cBhvr>
                                        <p:cTn id="27" dur="500"/>
                                        <p:tgtEl>
                                          <p:spTgt spid="6">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Effect transition="in" filter="blinds(horizontal)">
                                      <p:cBhvr>
                                        <p:cTn id="37" dur="500"/>
                                        <p:tgtEl>
                                          <p:spTgt spid="7">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blinds(horizontal)">
                                      <p:cBhvr>
                                        <p:cTn id="4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6090" y="613410"/>
            <a:ext cx="5856605" cy="5631180"/>
          </a:xfrm>
          <a:prstGeom prst="rect">
            <a:avLst/>
          </a:prstGeom>
          <a:noFill/>
          <a:ln>
            <a:solidFill>
              <a:schemeClr val="tx1"/>
            </a:solidFill>
          </a:ln>
        </p:spPr>
        <p:txBody>
          <a:bodyPr wrap="square" rtlCol="0">
            <a:spAutoFit/>
          </a:bodyPr>
          <a:p>
            <a:pPr algn="just"/>
            <a:r>
              <a:rPr lang="en-US" altLang="zh-CN"/>
              <a:t>Dear Chris,</a:t>
            </a:r>
            <a:endParaRPr lang="en-US" altLang="zh-CN"/>
          </a:p>
          <a:p>
            <a:pPr indent="457200" algn="just" fontAlgn="auto"/>
            <a:r>
              <a:rPr lang="en-US" altLang="zh-CN">
                <a:sym typeface="+mn-ea"/>
              </a:rPr>
              <a:t>Delighted to receive your email! I’m thrilled to share our group’s preparation for the upcoming “From Page to Stage” drama showcase.</a:t>
            </a:r>
            <a:endParaRPr lang="en-US" altLang="zh-CN">
              <a:sym typeface="+mn-ea"/>
            </a:endParaRPr>
          </a:p>
          <a:p>
            <a:pPr indent="457200" algn="just" fontAlgn="auto"/>
            <a:r>
              <a:rPr lang="en-US" altLang="zh-CN"/>
              <a:t>After intense discussion, our group has decided to adapt and perform The Million Pound Bank Note. Firstly, as a classic comedy, it features vivid characters and brilliant dialogues, enabling us to get immersed in the charm of English literature. Additionally, the humorous and lively lines are highly practical. Rehearsing them will not only help us refine our pronunciation and intonation but also boost our confidence in using English in expressive, natural ways. It’s a fantastic opportunity to combine our passion for drama with language learning.</a:t>
            </a:r>
            <a:endParaRPr lang="en-US" altLang="zh-CN"/>
          </a:p>
          <a:p>
            <a:pPr indent="457200" algn="just" fontAlgn="auto"/>
            <a:r>
              <a:rPr lang="en-US" altLang="zh-CN"/>
              <a:t>Currently, we are busy rehearsing every day and we firmly believe our performance will impress the audience and be a great success.</a:t>
            </a:r>
            <a:endParaRPr lang="en-US" altLang="zh-CN"/>
          </a:p>
          <a:p>
            <a:pPr algn="just"/>
            <a:endParaRPr lang="en-US" altLang="zh-CN"/>
          </a:p>
          <a:p>
            <a:pPr algn="r"/>
            <a:r>
              <a:rPr lang="en-US" altLang="zh-CN"/>
              <a:t>Yours,</a:t>
            </a:r>
            <a:endParaRPr lang="en-US" altLang="zh-CN"/>
          </a:p>
          <a:p>
            <a:pPr algn="r"/>
            <a:r>
              <a:rPr lang="en-US" altLang="zh-CN"/>
              <a:t>Li Hua</a:t>
            </a:r>
            <a:endParaRPr lang="en-US" altLang="zh-CN"/>
          </a:p>
        </p:txBody>
      </p:sp>
      <p:sp>
        <p:nvSpPr>
          <p:cNvPr id="3" name="文本框 2"/>
          <p:cNvSpPr txBox="1"/>
          <p:nvPr/>
        </p:nvSpPr>
        <p:spPr>
          <a:xfrm>
            <a:off x="6511925" y="822325"/>
            <a:ext cx="5132705" cy="5077460"/>
          </a:xfrm>
          <a:prstGeom prst="rect">
            <a:avLst/>
          </a:prstGeom>
          <a:noFill/>
        </p:spPr>
        <p:txBody>
          <a:bodyPr wrap="square" rtlCol="0">
            <a:spAutoFit/>
          </a:bodyPr>
          <a:p>
            <a:r>
              <a:rPr lang="zh-CN" altLang="en-US">
                <a:latin typeface="楷体" panose="02010609060101010101" charset="-122"/>
                <a:ea typeface="楷体" panose="02010609060101010101" charset="-122"/>
                <a:cs typeface="楷体" panose="02010609060101010101" charset="-122"/>
              </a:rPr>
              <a:t>亲爱的克里斯：</a:t>
            </a:r>
            <a:endParaRPr lang="en-US" altLang="zh-CN">
              <a:latin typeface="楷体" panose="02010609060101010101" charset="-122"/>
              <a:ea typeface="楷体" panose="02010609060101010101" charset="-122"/>
              <a:cs typeface="楷体" panose="02010609060101010101" charset="-122"/>
            </a:endParaRPr>
          </a:p>
          <a:p>
            <a:pPr indent="457200"/>
            <a:r>
              <a:rPr lang="zh-CN" altLang="en-US">
                <a:latin typeface="楷体" panose="02010609060101010101" charset="-122"/>
                <a:ea typeface="楷体" panose="02010609060101010101" charset="-122"/>
                <a:cs typeface="楷体" panose="02010609060101010101" charset="-122"/>
              </a:rPr>
              <a:t>很高兴收到你的来信！我很激动能和你分享我们小组为即将到来的“从书页到舞台”戏剧展演所做的准备。</a:t>
            </a:r>
            <a:endParaRPr lang="en-US" altLang="zh-CN">
              <a:latin typeface="楷体" panose="02010609060101010101" charset="-122"/>
              <a:ea typeface="楷体" panose="02010609060101010101" charset="-122"/>
              <a:cs typeface="楷体" panose="02010609060101010101" charset="-122"/>
            </a:endParaRPr>
          </a:p>
          <a:p>
            <a:pPr indent="457200"/>
            <a:r>
              <a:rPr lang="zh-CN" altLang="en-US">
                <a:latin typeface="楷体" panose="02010609060101010101" charset="-122"/>
                <a:ea typeface="楷体" panose="02010609060101010101" charset="-122"/>
                <a:cs typeface="楷体" panose="02010609060101010101" charset="-122"/>
              </a:rPr>
              <a:t>经过激烈讨论，我们小组决定改编并表演《百万英镑》。首先，作为一部经典喜剧，它人物形象鲜明、对白精彩，能让我们沉浸在英语文学的魅力中。此外，它幽默生动的台词非常实用。排练这些台词不仅能帮助我们改善语音语调，还能增强我们用英语进行富有表现力、自然交流的信心。这是一个将我们对戏剧的热爱与语言学习相结合的绝佳机会。</a:t>
            </a:r>
            <a:endParaRPr lang="en-US" altLang="zh-CN">
              <a:latin typeface="楷体" panose="02010609060101010101" charset="-122"/>
              <a:ea typeface="楷体" panose="02010609060101010101" charset="-122"/>
              <a:cs typeface="楷体" panose="02010609060101010101" charset="-122"/>
            </a:endParaRPr>
          </a:p>
          <a:p>
            <a:pPr indent="457200"/>
            <a:r>
              <a:rPr lang="zh-CN" altLang="en-US">
                <a:latin typeface="楷体" panose="02010609060101010101" charset="-122"/>
                <a:ea typeface="楷体" panose="02010609060101010101" charset="-122"/>
                <a:cs typeface="楷体" panose="02010609060101010101" charset="-122"/>
              </a:rPr>
              <a:t>目前，我们每天都在紧张排练，我们坚信我们的表演会给观众留下深刻印象，并取得圆满成功。</a:t>
            </a:r>
            <a:endParaRPr lang="en-US" altLang="zh-CN">
              <a:latin typeface="楷体" panose="02010609060101010101" charset="-122"/>
              <a:ea typeface="楷体" panose="02010609060101010101" charset="-122"/>
              <a:cs typeface="楷体" panose="02010609060101010101" charset="-122"/>
            </a:endParaRPr>
          </a:p>
          <a:p>
            <a:pPr algn="r"/>
            <a:r>
              <a:rPr lang="zh-CN" altLang="en-US">
                <a:latin typeface="楷体" panose="02010609060101010101" charset="-122"/>
                <a:ea typeface="楷体" panose="02010609060101010101" charset="-122"/>
                <a:cs typeface="楷体" panose="02010609060101010101" charset="-122"/>
              </a:rPr>
              <a:t>李华</a:t>
            </a:r>
            <a:endParaRPr lang="zh-CN" altLang="en-US">
              <a:latin typeface="楷体" panose="02010609060101010101" charset="-122"/>
              <a:ea typeface="楷体" panose="02010609060101010101" charset="-122"/>
              <a:cs typeface="楷体" panose="02010609060101010101" charset="-122"/>
            </a:endParaRPr>
          </a:p>
          <a:p>
            <a:endParaRPr lang="en-US" altLang="zh-CN">
              <a:latin typeface="楷体" panose="02010609060101010101" charset="-122"/>
              <a:ea typeface="楷体" panose="02010609060101010101" charset="-122"/>
              <a:cs typeface="楷体" panose="02010609060101010101" charset="-122"/>
            </a:endParaRPr>
          </a:p>
          <a:p>
            <a:endParaRPr lang="en-US" altLang="zh-CN">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4398645" y="97155"/>
            <a:ext cx="5734685" cy="583565"/>
          </a:xfrm>
          <a:prstGeom prst="rect">
            <a:avLst/>
          </a:prstGeom>
          <a:noFill/>
        </p:spPr>
        <p:txBody>
          <a:bodyPr wrap="square" rtlCol="0">
            <a:spAutoFit/>
          </a:bodyPr>
          <a:p>
            <a:pPr lvl="0" algn="l">
              <a:buClrTx/>
              <a:buSzTx/>
              <a:buFontTx/>
            </a:pPr>
            <a:r>
              <a:rPr lang="en-US" sz="3200">
                <a:effectLst>
                  <a:reflection blurRad="6350" stA="50000" endA="300" endPos="50000" dist="29997" dir="5400000" sy="-100000" algn="bl" rotWithShape="0"/>
                </a:effectLst>
                <a:sym typeface="+mn-ea"/>
              </a:rPr>
              <a:t>Official Sample Writing</a:t>
            </a:r>
            <a:endParaRPr lang="en-US" sz="3200">
              <a:effectLst>
                <a:reflection blurRad="6350" stA="50000" endA="300" endPos="50000" dist="29997" dir="5400000" sy="-100000" algn="bl" rotWithShape="0"/>
              </a:effectLst>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3995" y="613410"/>
            <a:ext cx="6108700" cy="6185535"/>
          </a:xfrm>
          <a:prstGeom prst="rect">
            <a:avLst/>
          </a:prstGeom>
          <a:noFill/>
          <a:ln>
            <a:solidFill>
              <a:schemeClr val="tx1"/>
            </a:solidFill>
          </a:ln>
        </p:spPr>
        <p:txBody>
          <a:bodyPr wrap="square" rtlCol="0">
            <a:spAutoFit/>
          </a:bodyPr>
          <a:p>
            <a:pPr algn="just"/>
            <a:r>
              <a:rPr lang="en-US" altLang="zh-CN"/>
              <a:t>Dear Chris,</a:t>
            </a:r>
            <a:endParaRPr lang="en-US" altLang="zh-CN"/>
          </a:p>
          <a:p>
            <a:pPr indent="457200" algn="just" fontAlgn="auto"/>
            <a:r>
              <a:rPr lang="en-US" altLang="zh-CN">
                <a:uFillTx/>
                <a:latin typeface="Times New Roman" panose="02020603050405020304" charset="0"/>
                <a:ea typeface="楷体" panose="02010609060101010101" charset="-122"/>
                <a:sym typeface="+mn-ea"/>
              </a:rPr>
              <a:t>Exceedingly delighted to learn that you're concerned about our performance,I can't wait to share our group's preparation for the upcoming "From Page to Stage" drama showcase, which we've been busy rehearsing for over three weeks now. </a:t>
            </a:r>
            <a:endParaRPr lang="en-US" altLang="zh-CN"/>
          </a:p>
          <a:p>
            <a:pPr indent="457200" algn="just" fontAlgn="auto"/>
            <a:r>
              <a:rPr lang="en-US" altLang="zh-CN">
                <a:sym typeface="+mn-ea"/>
              </a:rPr>
              <a:t>Having shared our ideas, our group has reached a consensus on performing the classic fable The Stone in the Road. Firstly, as a thought-provoking tale, it presents a simple yet meaningful plot — a king places a stone on the road to test his people's responses, which allows us to delve into profound moral themes such as responsibility and courage. Moreover, the dialogues are concise yet impactful, offering performers ample room to unleash their full potential, while the minimalist stage setting can be easily arranged with basic props and lighting.</a:t>
            </a:r>
            <a:endParaRPr lang="en-US" altLang="zh-CN"/>
          </a:p>
          <a:p>
            <a:pPr indent="457200" algn="just"/>
            <a:r>
              <a:rPr lang="en-US" altLang="zh-CN">
                <a:sym typeface="+mn-ea"/>
              </a:rPr>
              <a:t>All our performers take rehearsing very seriously, so the rehearsals have been going quite smoothly. We are sure that our performance will be a success. Have you ever taken part in any similar stage performances? I'd really like to hear about it.</a:t>
            </a:r>
            <a:endParaRPr lang="en-US" altLang="zh-CN">
              <a:sym typeface="+mn-ea"/>
            </a:endParaRPr>
          </a:p>
          <a:p>
            <a:pPr algn="just"/>
            <a:endParaRPr lang="en-US" altLang="zh-CN"/>
          </a:p>
          <a:p>
            <a:pPr algn="r"/>
            <a:r>
              <a:rPr lang="en-US" altLang="zh-CN"/>
              <a:t>Yours,</a:t>
            </a:r>
            <a:endParaRPr lang="en-US" altLang="zh-CN"/>
          </a:p>
          <a:p>
            <a:pPr algn="r"/>
            <a:r>
              <a:rPr lang="en-US" altLang="zh-CN"/>
              <a:t>Li Hua</a:t>
            </a:r>
            <a:endParaRPr lang="en-US" altLang="zh-CN"/>
          </a:p>
        </p:txBody>
      </p:sp>
      <p:sp>
        <p:nvSpPr>
          <p:cNvPr id="3" name="文本框 2"/>
          <p:cNvSpPr txBox="1"/>
          <p:nvPr/>
        </p:nvSpPr>
        <p:spPr>
          <a:xfrm>
            <a:off x="6435725" y="680720"/>
            <a:ext cx="5427980" cy="6185535"/>
          </a:xfrm>
          <a:prstGeom prst="rect">
            <a:avLst/>
          </a:prstGeom>
          <a:noFill/>
        </p:spPr>
        <p:txBody>
          <a:bodyPr wrap="square" rtlCol="0">
            <a:spAutoFit/>
          </a:bodyPr>
          <a:p>
            <a:r>
              <a:rPr lang="zh-CN" altLang="en-US">
                <a:latin typeface="楷体" panose="02010609060101010101" charset="-122"/>
                <a:ea typeface="楷体" panose="02010609060101010101" charset="-122"/>
                <a:cs typeface="楷体" panose="02010609060101010101" charset="-122"/>
              </a:rPr>
              <a:t>亲爱的</a:t>
            </a:r>
            <a:r>
              <a:rPr lang="en-US" altLang="zh-CN">
                <a:sym typeface="+mn-ea"/>
              </a:rPr>
              <a:t>Chris</a:t>
            </a:r>
            <a:r>
              <a:rPr lang="zh-CN" altLang="en-US">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r>
              <a:rPr lang="zh-CN" altLang="en-US">
                <a:latin typeface="楷体" panose="02010609060101010101" charset="-122"/>
                <a:ea typeface="楷体" panose="02010609060101010101" charset="-122"/>
                <a:cs typeface="楷体" panose="02010609060101010101" charset="-122"/>
              </a:rPr>
              <a:t>得知你关心我们的演出，我非常高兴。我迫不及待地想和你分享我们小组为即将到来的“从书本到舞台”戏剧展演所做的准备了——为此</a:t>
            </a:r>
            <a:r>
              <a:rPr lang="zh-CN" altLang="en-US">
                <a:latin typeface="楷体" panose="02010609060101010101" charset="-122"/>
                <a:ea typeface="楷体" panose="02010609060101010101" charset="-122"/>
                <a:cs typeface="楷体" panose="02010609060101010101" charset="-122"/>
                <a:sym typeface="+mn-ea"/>
              </a:rPr>
              <a:t>我们</a:t>
            </a:r>
            <a:r>
              <a:rPr lang="zh-CN" altLang="en-US">
                <a:latin typeface="楷体" panose="02010609060101010101" charset="-122"/>
                <a:ea typeface="楷体" panose="02010609060101010101" charset="-122"/>
                <a:cs typeface="楷体" panose="02010609060101010101" charset="-122"/>
              </a:rPr>
              <a:t>已经紧张排练了三个多星期。</a:t>
            </a:r>
            <a:endParaRPr lang="en-US" altLang="zh-CN">
              <a:latin typeface="楷体" panose="02010609060101010101" charset="-122"/>
              <a:ea typeface="楷体" panose="02010609060101010101" charset="-122"/>
              <a:cs typeface="楷体" panose="02010609060101010101" charset="-122"/>
            </a:endParaRPr>
          </a:p>
          <a:p>
            <a:pPr indent="457200"/>
            <a:r>
              <a:rPr lang="zh-CN" altLang="en-US">
                <a:latin typeface="楷体" panose="02010609060101010101" charset="-122"/>
                <a:ea typeface="楷体" panose="02010609060101010101" charset="-122"/>
                <a:cs typeface="楷体" panose="02010609060101010101" charset="-122"/>
              </a:rPr>
              <a:t>经过交流想法，我们小组达成一致，决定表演经典寓言《路上的石头》。首先，作为一个发人深省的故事，它情节简单却意义深远——一位国王把一块石头放在路上，以测试他子民们的反应。这让我们能够深入探讨责任、勇气等深刻的道德主题。此外，剧本对白简洁而有力，给表演者留下了充足的空间来充分发挥他们的潜力，同时简约的舞台布景用基本的道具和灯光就能轻松布置。</a:t>
            </a:r>
            <a:endParaRPr lang="en-US" altLang="zh-CN">
              <a:latin typeface="楷体" panose="02010609060101010101" charset="-122"/>
              <a:ea typeface="楷体" panose="02010609060101010101" charset="-122"/>
              <a:cs typeface="楷体" panose="02010609060101010101" charset="-122"/>
            </a:endParaRPr>
          </a:p>
          <a:p>
            <a:pPr indent="457200"/>
            <a:r>
              <a:rPr lang="zh-CN" altLang="en-US">
                <a:latin typeface="楷体" panose="02010609060101010101" charset="-122"/>
                <a:ea typeface="楷体" panose="02010609060101010101" charset="-122"/>
                <a:cs typeface="楷体" panose="02010609060101010101" charset="-122"/>
              </a:rPr>
              <a:t>我们所有的演员都非常认真地对待排练，所以排练一直进行得相当顺利。我们确信我们的演出一定会成功。你有参加过类似的舞台表演活动吗？我很想听听你的经历。展演结束后，我期待与你分享我的心得感悟。</a:t>
            </a:r>
            <a:endParaRPr lang="zh-CN" altLang="en-US">
              <a:latin typeface="楷体" panose="02010609060101010101" charset="-122"/>
              <a:ea typeface="楷体" panose="02010609060101010101" charset="-122"/>
              <a:cs typeface="楷体" panose="02010609060101010101" charset="-122"/>
            </a:endParaRPr>
          </a:p>
          <a:p>
            <a:pPr indent="457200"/>
            <a:endParaRPr lang="en-US" altLang="zh-CN">
              <a:latin typeface="楷体" panose="02010609060101010101" charset="-122"/>
              <a:ea typeface="楷体" panose="02010609060101010101" charset="-122"/>
              <a:cs typeface="楷体" panose="02010609060101010101" charset="-122"/>
            </a:endParaRPr>
          </a:p>
          <a:p>
            <a:pPr algn="r"/>
            <a:r>
              <a:rPr lang="zh-CN" altLang="en-US">
                <a:latin typeface="楷体" panose="02010609060101010101" charset="-122"/>
                <a:ea typeface="楷体" panose="02010609060101010101" charset="-122"/>
                <a:cs typeface="楷体" panose="02010609060101010101" charset="-122"/>
              </a:rPr>
              <a:t>李华</a:t>
            </a:r>
            <a:endParaRPr lang="zh-CN" altLang="en-US">
              <a:latin typeface="楷体" panose="02010609060101010101" charset="-122"/>
              <a:ea typeface="楷体" panose="02010609060101010101" charset="-122"/>
              <a:cs typeface="楷体" panose="02010609060101010101" charset="-122"/>
            </a:endParaRPr>
          </a:p>
          <a:p>
            <a:endParaRPr lang="en-US" altLang="zh-CN">
              <a:latin typeface="楷体" panose="02010609060101010101" charset="-122"/>
              <a:ea typeface="楷体" panose="02010609060101010101" charset="-122"/>
              <a:cs typeface="楷体" panose="02010609060101010101" charset="-122"/>
            </a:endParaRPr>
          </a:p>
          <a:p>
            <a:endParaRPr lang="en-US" altLang="zh-CN">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4398645" y="97155"/>
            <a:ext cx="5734685" cy="583565"/>
          </a:xfrm>
          <a:prstGeom prst="rect">
            <a:avLst/>
          </a:prstGeom>
          <a:noFill/>
        </p:spPr>
        <p:txBody>
          <a:bodyPr wrap="square" rtlCol="0">
            <a:spAutoFit/>
          </a:bodyPr>
          <a:p>
            <a:pPr lvl="0" algn="l">
              <a:buClrTx/>
              <a:buSzTx/>
              <a:buFontTx/>
            </a:pPr>
            <a:r>
              <a:rPr lang="en-US" sz="3200">
                <a:effectLst>
                  <a:reflection blurRad="6350" stA="50000" endA="300" endPos="50000" dist="29997" dir="5400000" sy="-100000" algn="bl" rotWithShape="0"/>
                </a:effectLst>
                <a:sym typeface="+mn-ea"/>
              </a:rPr>
              <a:t>Sample Writing</a:t>
            </a:r>
            <a:endParaRPr lang="en-US" sz="3200">
              <a:effectLst>
                <a:reflection blurRad="6350" stA="50000" endA="300" endPos="50000" dist="29997" dir="5400000" sy="-100000" algn="bl" rotWithShape="0"/>
              </a:effectLst>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9395" y="158750"/>
            <a:ext cx="5427345" cy="706755"/>
          </a:xfrm>
          <a:prstGeom prst="rect">
            <a:avLst/>
          </a:prstGeom>
          <a:noFill/>
        </p:spPr>
        <p:txBody>
          <a:bodyPr wrap="square" rtlCol="0">
            <a:spAutoFit/>
          </a:bodyPr>
          <a:p>
            <a:pPr lvl="0" algn="l">
              <a:buClrTx/>
              <a:buSzTx/>
              <a:buFontTx/>
            </a:pPr>
            <a:r>
              <a:rPr lang="en-US" sz="4000">
                <a:effectLst>
                  <a:reflection blurRad="6350" stA="50000" endA="300" endPos="50000" dist="29997" dir="5400000" sy="-100000" algn="bl" rotWithShape="0"/>
                </a:effectLst>
                <a:sym typeface="+mn-ea"/>
              </a:rPr>
              <a:t>Summarize &amp; Reflect</a:t>
            </a:r>
            <a:endParaRPr lang="en-US" sz="4000">
              <a:effectLst>
                <a:reflection blurRad="6350" stA="50000" endA="300" endPos="50000" dist="29997" dir="5400000" sy="-100000" algn="bl" rotWithShape="0"/>
              </a:effectLst>
              <a:sym typeface="+mn-ea"/>
            </a:endParaRPr>
          </a:p>
        </p:txBody>
      </p:sp>
      <p:sp>
        <p:nvSpPr>
          <p:cNvPr id="4" name="文本框 3"/>
          <p:cNvSpPr txBox="1"/>
          <p:nvPr/>
        </p:nvSpPr>
        <p:spPr>
          <a:xfrm>
            <a:off x="3638550" y="970280"/>
            <a:ext cx="8358505" cy="583565"/>
          </a:xfrm>
          <a:prstGeom prst="rect">
            <a:avLst/>
          </a:prstGeom>
          <a:noFill/>
        </p:spPr>
        <p:txBody>
          <a:bodyPr wrap="square" rtlCol="0">
            <a:spAutoFit/>
          </a:bodyPr>
          <a:p>
            <a:r>
              <a:rPr lang="en-US" altLang="zh-CN" sz="3200">
                <a:highlight>
                  <a:srgbClr val="FFFF00"/>
                </a:highlight>
              </a:rPr>
              <a:t>beginning (greeting/delight/background/purpose)</a:t>
            </a:r>
            <a:endParaRPr lang="en-US" altLang="zh-CN" sz="3200">
              <a:highlight>
                <a:srgbClr val="FFFF00"/>
              </a:highlight>
            </a:endParaRPr>
          </a:p>
        </p:txBody>
      </p:sp>
      <p:sp>
        <p:nvSpPr>
          <p:cNvPr id="3" name="文本框 2"/>
          <p:cNvSpPr txBox="1"/>
          <p:nvPr/>
        </p:nvSpPr>
        <p:spPr>
          <a:xfrm>
            <a:off x="3638550" y="1658620"/>
            <a:ext cx="7821295" cy="583565"/>
          </a:xfrm>
          <a:prstGeom prst="rect">
            <a:avLst/>
          </a:prstGeom>
          <a:noFill/>
        </p:spPr>
        <p:txBody>
          <a:bodyPr wrap="square" rtlCol="0">
            <a:spAutoFit/>
          </a:bodyPr>
          <a:p>
            <a:r>
              <a:rPr lang="en-US" altLang="zh-CN" sz="3200">
                <a:highlight>
                  <a:srgbClr val="FFFF00"/>
                </a:highlight>
              </a:rPr>
              <a:t>body (</a:t>
            </a:r>
            <a:r>
              <a:rPr lang="en-US" altLang="zh-CN" sz="3200" b="1">
                <a:solidFill>
                  <a:srgbClr val="FF0000"/>
                </a:solidFill>
                <a:highlight>
                  <a:srgbClr val="FFFF00"/>
                </a:highlight>
              </a:rPr>
              <a:t>decision-making method</a:t>
            </a:r>
            <a:r>
              <a:rPr lang="en-US" altLang="zh-CN" sz="3200">
                <a:highlight>
                  <a:srgbClr val="FFFF00"/>
                </a:highlight>
              </a:rPr>
              <a:t>/story/reasons)</a:t>
            </a:r>
            <a:endParaRPr lang="en-US" altLang="zh-CN" sz="3200">
              <a:highlight>
                <a:srgbClr val="FFFF00"/>
              </a:highlight>
            </a:endParaRPr>
          </a:p>
        </p:txBody>
      </p:sp>
      <p:sp>
        <p:nvSpPr>
          <p:cNvPr id="5" name="文本框 4"/>
          <p:cNvSpPr txBox="1"/>
          <p:nvPr/>
        </p:nvSpPr>
        <p:spPr>
          <a:xfrm>
            <a:off x="3702050" y="2346960"/>
            <a:ext cx="9338945" cy="583565"/>
          </a:xfrm>
          <a:prstGeom prst="rect">
            <a:avLst/>
          </a:prstGeom>
          <a:noFill/>
        </p:spPr>
        <p:txBody>
          <a:bodyPr wrap="square" rtlCol="0">
            <a:spAutoFit/>
          </a:bodyPr>
          <a:p>
            <a:r>
              <a:rPr lang="en-US" altLang="zh-CN" sz="3200">
                <a:highlight>
                  <a:srgbClr val="FFFF00"/>
                </a:highlight>
              </a:rPr>
              <a:t>reply ending (</a:t>
            </a:r>
            <a:r>
              <a:rPr lang="en-US" altLang="zh-CN" sz="3200" b="1">
                <a:solidFill>
                  <a:srgbClr val="FF0000"/>
                </a:solidFill>
                <a:highlight>
                  <a:srgbClr val="FFFF00"/>
                </a:highlight>
              </a:rPr>
              <a:t>progress/confidence/advice/share</a:t>
            </a:r>
            <a:r>
              <a:rPr lang="en-US" altLang="zh-CN" sz="3200">
                <a:highlight>
                  <a:srgbClr val="FFFF00"/>
                </a:highlight>
              </a:rPr>
              <a:t>)</a:t>
            </a:r>
            <a:endParaRPr lang="en-US" altLang="zh-CN" sz="3200">
              <a:highlight>
                <a:srgbClr val="FFFF00"/>
              </a:highlight>
            </a:endParaRPr>
          </a:p>
        </p:txBody>
      </p:sp>
      <p:sp>
        <p:nvSpPr>
          <p:cNvPr id="6" name="文本框 5"/>
          <p:cNvSpPr txBox="1"/>
          <p:nvPr/>
        </p:nvSpPr>
        <p:spPr>
          <a:xfrm>
            <a:off x="1404620" y="1658620"/>
            <a:ext cx="1536700" cy="583565"/>
          </a:xfrm>
          <a:prstGeom prst="rect">
            <a:avLst/>
          </a:prstGeom>
          <a:noFill/>
        </p:spPr>
        <p:txBody>
          <a:bodyPr wrap="square" rtlCol="0">
            <a:spAutoFit/>
          </a:bodyPr>
          <a:p>
            <a:r>
              <a:rPr lang="en-US" altLang="zh-CN" sz="3200" b="1"/>
              <a:t>Outline</a:t>
            </a:r>
            <a:endParaRPr lang="en-US" altLang="zh-CN" sz="3200" b="1"/>
          </a:p>
        </p:txBody>
      </p:sp>
      <p:sp>
        <p:nvSpPr>
          <p:cNvPr id="7" name="文本框 6"/>
          <p:cNvSpPr txBox="1"/>
          <p:nvPr/>
        </p:nvSpPr>
        <p:spPr>
          <a:xfrm>
            <a:off x="318135" y="3220085"/>
            <a:ext cx="5734685" cy="583565"/>
          </a:xfrm>
          <a:prstGeom prst="rect">
            <a:avLst/>
          </a:prstGeom>
          <a:noFill/>
        </p:spPr>
        <p:txBody>
          <a:bodyPr wrap="square" rtlCol="0">
            <a:spAutoFit/>
          </a:bodyPr>
          <a:p>
            <a:pPr lvl="0" algn="l">
              <a:buClrTx/>
              <a:buSzTx/>
              <a:buFontTx/>
            </a:pPr>
            <a:r>
              <a:rPr lang="en-US" altLang="zh-CN" sz="3200" b="1">
                <a:sym typeface="+mn-ea"/>
              </a:rPr>
              <a:t>Official Sample Writing</a:t>
            </a:r>
            <a:endParaRPr lang="en-US" altLang="zh-CN" sz="3200" b="1">
              <a:sym typeface="+mn-ea"/>
            </a:endParaRPr>
          </a:p>
        </p:txBody>
      </p:sp>
      <p:sp>
        <p:nvSpPr>
          <p:cNvPr id="8" name="文本框 7"/>
          <p:cNvSpPr txBox="1"/>
          <p:nvPr/>
        </p:nvSpPr>
        <p:spPr>
          <a:xfrm>
            <a:off x="318135" y="3815715"/>
            <a:ext cx="11521440" cy="953135"/>
          </a:xfrm>
          <a:prstGeom prst="rect">
            <a:avLst/>
          </a:prstGeom>
          <a:solidFill>
            <a:schemeClr val="accent6">
              <a:lumMod val="20000"/>
              <a:lumOff val="80000"/>
            </a:schemeClr>
          </a:solidFill>
        </p:spPr>
        <p:txBody>
          <a:bodyPr wrap="square" rtlCol="0">
            <a:spAutoFit/>
          </a:bodyPr>
          <a:p>
            <a:r>
              <a:rPr lang="en-US" altLang="zh-CN" sz="2800"/>
              <a:t>logic chain:</a:t>
            </a:r>
            <a:r>
              <a:rPr lang="zh-CN" altLang="en-US" sz="2800">
                <a:latin typeface="楷体" panose="02010609060101010101" charset="-122"/>
                <a:ea typeface="楷体" panose="02010609060101010101" charset="-122"/>
                <a:cs typeface="楷体" panose="02010609060101010101" charset="-122"/>
              </a:rPr>
              <a:t>高兴回应 → 选《百万英镑》→ 理由①文学价值 + 理由②语言价值 → 总结（戏剧+学习）→ 排练顺利 + 信心十足</a:t>
            </a:r>
            <a:endParaRPr lang="zh-CN" altLang="en-US" sz="28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387985" y="4652010"/>
            <a:ext cx="5734685" cy="583565"/>
          </a:xfrm>
          <a:prstGeom prst="rect">
            <a:avLst/>
          </a:prstGeom>
          <a:noFill/>
        </p:spPr>
        <p:txBody>
          <a:bodyPr wrap="square" rtlCol="0">
            <a:spAutoFit/>
          </a:bodyPr>
          <a:p>
            <a:pPr lvl="0" algn="l">
              <a:buClrTx/>
              <a:buSzTx/>
              <a:buFontTx/>
            </a:pPr>
            <a:r>
              <a:rPr lang="en-US" altLang="zh-CN" sz="3200" b="1">
                <a:sym typeface="+mn-ea"/>
              </a:rPr>
              <a:t>Sample Writing</a:t>
            </a:r>
            <a:endParaRPr lang="en-US" altLang="zh-CN" sz="3200" b="1">
              <a:sym typeface="+mn-ea"/>
            </a:endParaRPr>
          </a:p>
        </p:txBody>
      </p:sp>
      <p:sp>
        <p:nvSpPr>
          <p:cNvPr id="12" name="左大括号 11"/>
          <p:cNvSpPr/>
          <p:nvPr/>
        </p:nvSpPr>
        <p:spPr>
          <a:xfrm>
            <a:off x="3136265" y="1229360"/>
            <a:ext cx="307340" cy="153670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3" name="圆角矩形 12"/>
          <p:cNvSpPr/>
          <p:nvPr/>
        </p:nvSpPr>
        <p:spPr>
          <a:xfrm>
            <a:off x="8931275" y="28575"/>
            <a:ext cx="2528570" cy="96774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bg1"/>
                </a:solidFill>
              </a:rPr>
              <a:t>communicative</a:t>
            </a:r>
            <a:endParaRPr lang="en-US" altLang="zh-CN" sz="2800">
              <a:solidFill>
                <a:schemeClr val="bg1"/>
              </a:solidFill>
            </a:endParaRPr>
          </a:p>
          <a:p>
            <a:pPr algn="ctr"/>
            <a:r>
              <a:rPr lang="zh-CN" altLang="en-US" sz="2800">
                <a:solidFill>
                  <a:schemeClr val="bg1"/>
                </a:solidFill>
              </a:rPr>
              <a:t>交际性</a:t>
            </a:r>
            <a:r>
              <a:rPr lang="en-US" altLang="zh-CN" sz="2800">
                <a:solidFill>
                  <a:schemeClr val="bg1"/>
                </a:solidFill>
              </a:rPr>
              <a:t> </a:t>
            </a:r>
            <a:endParaRPr lang="en-US" altLang="zh-CN" sz="2800">
              <a:solidFill>
                <a:schemeClr val="bg1"/>
              </a:solidFill>
            </a:endParaRPr>
          </a:p>
        </p:txBody>
      </p:sp>
      <p:sp>
        <p:nvSpPr>
          <p:cNvPr id="14" name="文本框 13"/>
          <p:cNvSpPr txBox="1"/>
          <p:nvPr/>
        </p:nvSpPr>
        <p:spPr>
          <a:xfrm>
            <a:off x="4744085" y="509905"/>
            <a:ext cx="1933575" cy="460375"/>
          </a:xfrm>
          <a:prstGeom prst="rect">
            <a:avLst/>
          </a:prstGeom>
          <a:noFill/>
        </p:spPr>
        <p:txBody>
          <a:bodyPr wrap="square" rtlCol="0" anchor="t">
            <a:spAutoFit/>
          </a:bodyPr>
          <a:p>
            <a:pPr lvl="0" algn="l">
              <a:buClrTx/>
              <a:buSzTx/>
              <a:buFontTx/>
            </a:pPr>
            <a:r>
              <a:rPr lang="en-US" altLang="zh-CN" sz="2400" b="1">
                <a:solidFill>
                  <a:srgbClr val="FF0000"/>
                </a:solidFill>
                <a:highlight>
                  <a:srgbClr val="FFFF00"/>
                </a:highlight>
                <a:sym typeface="+mn-ea"/>
              </a:rPr>
              <a:t>main points</a:t>
            </a:r>
            <a:endParaRPr lang="en-US" altLang="zh-CN" sz="2400" b="1">
              <a:solidFill>
                <a:srgbClr val="FF0000"/>
              </a:solidFill>
              <a:highlight>
                <a:srgbClr val="FFFF00"/>
              </a:highlight>
              <a:sym typeface="+mn-ea"/>
            </a:endParaRPr>
          </a:p>
        </p:txBody>
      </p:sp>
      <p:sp>
        <p:nvSpPr>
          <p:cNvPr id="15" name="文本框 14"/>
          <p:cNvSpPr txBox="1"/>
          <p:nvPr/>
        </p:nvSpPr>
        <p:spPr>
          <a:xfrm>
            <a:off x="6460490" y="509905"/>
            <a:ext cx="1933575" cy="460375"/>
          </a:xfrm>
          <a:prstGeom prst="rect">
            <a:avLst/>
          </a:prstGeom>
          <a:noFill/>
        </p:spPr>
        <p:txBody>
          <a:bodyPr wrap="square" rtlCol="0" anchor="t">
            <a:spAutoFit/>
          </a:bodyPr>
          <a:p>
            <a:pPr lvl="0" algn="l">
              <a:buClrTx/>
              <a:buSzTx/>
              <a:buFontTx/>
            </a:pPr>
            <a:r>
              <a:rPr lang="en-US" altLang="zh-CN" sz="2400" b="1">
                <a:solidFill>
                  <a:srgbClr val="FF0000"/>
                </a:solidFill>
                <a:highlight>
                  <a:srgbClr val="00FF00"/>
                </a:highlight>
                <a:sym typeface="+mn-ea"/>
              </a:rPr>
              <a:t>minor points</a:t>
            </a:r>
            <a:endParaRPr lang="en-US" altLang="zh-CN" sz="2400" b="1">
              <a:solidFill>
                <a:srgbClr val="FF0000"/>
              </a:solidFill>
              <a:highlight>
                <a:srgbClr val="00FF00"/>
              </a:highlight>
              <a:sym typeface="+mn-ea"/>
            </a:endParaRPr>
          </a:p>
        </p:txBody>
      </p:sp>
      <p:sp>
        <p:nvSpPr>
          <p:cNvPr id="16" name="文本框 15"/>
          <p:cNvSpPr txBox="1"/>
          <p:nvPr/>
        </p:nvSpPr>
        <p:spPr>
          <a:xfrm>
            <a:off x="318135" y="5235575"/>
            <a:ext cx="11465560" cy="1383665"/>
          </a:xfrm>
          <a:prstGeom prst="rect">
            <a:avLst/>
          </a:prstGeom>
          <a:solidFill>
            <a:schemeClr val="accent5">
              <a:lumMod val="20000"/>
              <a:lumOff val="80000"/>
            </a:schemeClr>
          </a:solidFill>
        </p:spPr>
        <p:txBody>
          <a:bodyPr wrap="square" rtlCol="0">
            <a:spAutoFit/>
          </a:bodyPr>
          <a:p>
            <a:pPr lvl="0" algn="l">
              <a:buClrTx/>
              <a:buSzTx/>
              <a:buFontTx/>
            </a:pPr>
            <a:r>
              <a:rPr lang="en-US" altLang="zh-CN" sz="2800">
                <a:sym typeface="+mn-ea"/>
              </a:rPr>
              <a:t>logic chain:</a:t>
            </a:r>
            <a:r>
              <a:rPr lang="zh-CN" altLang="en-US" sz="2800">
                <a:latin typeface="楷体" panose="02010609060101010101" charset="-122"/>
                <a:ea typeface="楷体" panose="02010609060101010101" charset="-122"/>
                <a:cs typeface="楷体" panose="02010609060101010101" charset="-122"/>
                <a:sym typeface="+mn-ea"/>
              </a:rPr>
              <a:t>高兴回应 → 已排三周 → 《路上的石头》→ 理由①思想（寓言/道德）→ 理由②语言表演（对话/布景）→ 认真排练 → 坚信成功 → 问对方经历</a:t>
            </a:r>
            <a:endParaRPr lang="zh-CN" altLang="en-US" sz="2800">
              <a:latin typeface="楷体" panose="02010609060101010101" charset="-122"/>
              <a:ea typeface="楷体" panose="02010609060101010101" charset="-122"/>
              <a:cs typeface="楷体" panose="02010609060101010101"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animBg="1"/>
      <p:bldP spid="7" grpId="0"/>
      <p:bldP spid="8" grpId="0" animBg="1"/>
      <p:bldP spid="10" grpId="0"/>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1615" y="106045"/>
            <a:ext cx="6969760" cy="583565"/>
          </a:xfrm>
          <a:prstGeom prst="rect">
            <a:avLst/>
          </a:prstGeom>
          <a:noFill/>
        </p:spPr>
        <p:txBody>
          <a:bodyPr wrap="square" rtlCol="0">
            <a:spAutoFit/>
          </a:bodyPr>
          <a:p>
            <a:pPr lvl="0" algn="l">
              <a:buClrTx/>
              <a:buSzTx/>
              <a:buFontTx/>
            </a:pPr>
            <a:r>
              <a:rPr lang="en-US" sz="3200">
                <a:effectLst>
                  <a:reflection blurRad="6350" stA="50000" endA="300" endPos="50000" dist="29997" dir="5400000" sy="-100000" algn="bl" rotWithShape="0"/>
                </a:effectLst>
                <a:sym typeface="+mn-ea"/>
              </a:rPr>
              <a:t>Accumulate useful expressions</a:t>
            </a:r>
            <a:endParaRPr lang="en-US" sz="3200">
              <a:effectLst>
                <a:reflection blurRad="6350" stA="50000" endA="300" endPos="50000" dist="29997" dir="5400000" sy="-100000" algn="bl" rotWithShape="0"/>
              </a:effectLst>
              <a:sym typeface="+mn-ea"/>
            </a:endParaRPr>
          </a:p>
        </p:txBody>
      </p:sp>
      <p:sp>
        <p:nvSpPr>
          <p:cNvPr id="4" name="文本框 3"/>
          <p:cNvSpPr txBox="1"/>
          <p:nvPr/>
        </p:nvSpPr>
        <p:spPr>
          <a:xfrm>
            <a:off x="6288405" y="890905"/>
            <a:ext cx="6383655" cy="5477510"/>
          </a:xfrm>
          <a:prstGeom prst="rect">
            <a:avLst/>
          </a:prstGeom>
          <a:noFill/>
        </p:spPr>
        <p:txBody>
          <a:bodyPr wrap="square" rtlCol="0">
            <a:spAutoFit/>
          </a:bodyPr>
          <a:p>
            <a:pPr marL="342900" indent="-342900">
              <a:lnSpc>
                <a:spcPct val="110000"/>
              </a:lnSpc>
              <a:buFont typeface="+mj-lt"/>
              <a:buAutoNum type="arabicPeriod"/>
            </a:pPr>
            <a:r>
              <a:rPr lang="zh-CN" altLang="en-US" sz="2000"/>
              <a:t>收到你的邮件极其高兴</a:t>
            </a:r>
            <a:endParaRPr lang="en-US" altLang="zh-CN" sz="2000"/>
          </a:p>
          <a:p>
            <a:pPr marL="342900" indent="-342900">
              <a:lnSpc>
                <a:spcPct val="110000"/>
              </a:lnSpc>
              <a:buFont typeface="+mj-lt"/>
              <a:buAutoNum type="arabicPeriod"/>
            </a:pPr>
            <a:r>
              <a:rPr lang="zh-CN" altLang="en-US" sz="2000"/>
              <a:t>我很激动/迫不及待想分享……</a:t>
            </a:r>
            <a:endParaRPr lang="en-US" altLang="zh-CN" sz="2000"/>
          </a:p>
          <a:p>
            <a:pPr marL="342900" indent="-342900">
              <a:lnSpc>
                <a:spcPct val="110000"/>
              </a:lnSpc>
              <a:buFont typeface="+mj-lt"/>
              <a:buAutoNum type="arabicPeriod"/>
            </a:pPr>
            <a:r>
              <a:rPr lang="zh-CN" altLang="en-US" sz="2000"/>
              <a:t>分享我们小组为……所做的准备</a:t>
            </a:r>
            <a:endParaRPr lang="en-US" altLang="zh-CN" sz="2000"/>
          </a:p>
          <a:p>
            <a:pPr marL="342900" indent="-342900">
              <a:lnSpc>
                <a:spcPct val="110000"/>
              </a:lnSpc>
              <a:buFont typeface="+mj-lt"/>
              <a:buAutoNum type="arabicPeriod"/>
            </a:pPr>
            <a:r>
              <a:rPr lang="zh-CN" altLang="en-US" sz="2000"/>
              <a:t>即将到来的“从书本到舞台”戏剧展演</a:t>
            </a:r>
            <a:endParaRPr lang="en-US" altLang="zh-CN" sz="2000"/>
          </a:p>
          <a:p>
            <a:pPr marL="342900" indent="-342900">
              <a:lnSpc>
                <a:spcPct val="110000"/>
              </a:lnSpc>
              <a:buFont typeface="+mj-lt"/>
              <a:buAutoNum type="arabicPeriod"/>
            </a:pPr>
            <a:r>
              <a:rPr lang="zh-CN" altLang="en-US" sz="2000"/>
              <a:t>经过激烈讨论</a:t>
            </a:r>
            <a:endParaRPr lang="en-US" altLang="zh-CN" sz="2000"/>
          </a:p>
          <a:p>
            <a:pPr marL="342900" indent="-342900">
              <a:lnSpc>
                <a:spcPct val="110000"/>
              </a:lnSpc>
              <a:buFont typeface="+mj-lt"/>
              <a:buAutoNum type="arabicPeriod"/>
            </a:pPr>
            <a:r>
              <a:rPr lang="zh-CN" altLang="en-US" sz="2000"/>
              <a:t>就……达成一致</a:t>
            </a:r>
            <a:endParaRPr lang="en-US" altLang="zh-CN" sz="2000"/>
          </a:p>
          <a:p>
            <a:pPr marL="342900" indent="-342900">
              <a:lnSpc>
                <a:spcPct val="110000"/>
              </a:lnSpc>
              <a:buFont typeface="+mj-lt"/>
              <a:buAutoNum type="arabicPeriod"/>
            </a:pPr>
            <a:r>
              <a:rPr lang="zh-CN" altLang="en-US" sz="2000"/>
              <a:t>改编并表演《百万英镑》</a:t>
            </a:r>
            <a:endParaRPr lang="en-US" altLang="zh-CN" sz="2000"/>
          </a:p>
          <a:p>
            <a:pPr marL="342900" indent="-342900">
              <a:lnSpc>
                <a:spcPct val="110000"/>
              </a:lnSpc>
              <a:buFont typeface="+mj-lt"/>
              <a:buAutoNum type="arabicPeriod"/>
            </a:pPr>
            <a:r>
              <a:rPr lang="zh-CN" altLang="en-US" sz="2000"/>
              <a:t>表演经典寓言</a:t>
            </a:r>
            <a:endParaRPr lang="en-US" altLang="zh-CN" sz="2000"/>
          </a:p>
          <a:p>
            <a:pPr marL="342900" indent="-342900">
              <a:lnSpc>
                <a:spcPct val="110000"/>
              </a:lnSpc>
              <a:buFont typeface="+mj-lt"/>
              <a:buAutoNum type="arabicPeriod"/>
            </a:pPr>
            <a:r>
              <a:rPr lang="zh-CN" altLang="en-US" sz="2000"/>
              <a:t>作为一部经典喜剧</a:t>
            </a:r>
            <a:r>
              <a:rPr lang="en-US" altLang="zh-CN" sz="2000"/>
              <a:t>/</a:t>
            </a:r>
            <a:r>
              <a:rPr lang="zh-CN" altLang="en-US" sz="2000"/>
              <a:t>向经典致敬</a:t>
            </a:r>
            <a:endParaRPr lang="en-US" altLang="zh-CN" sz="2000"/>
          </a:p>
          <a:p>
            <a:pPr marL="342900" indent="-342900">
              <a:lnSpc>
                <a:spcPct val="110000"/>
              </a:lnSpc>
              <a:buFont typeface="+mj-lt"/>
              <a:buAutoNum type="arabicPeriod"/>
            </a:pPr>
            <a:r>
              <a:rPr lang="zh-CN" altLang="en-US" sz="2000"/>
              <a:t>作为一个发人深省的故事</a:t>
            </a:r>
            <a:endParaRPr lang="en-US" altLang="zh-CN" sz="2000"/>
          </a:p>
          <a:p>
            <a:pPr marL="342900" indent="-342900">
              <a:lnSpc>
                <a:spcPct val="110000"/>
              </a:lnSpc>
              <a:buFont typeface="+mj-lt"/>
              <a:buAutoNum type="arabicPeriod"/>
            </a:pPr>
            <a:r>
              <a:rPr lang="zh-CN" altLang="en-US" sz="2000"/>
              <a:t>拥有鲜明的人物和精彩的对白</a:t>
            </a:r>
            <a:endParaRPr lang="en-US" altLang="zh-CN" sz="2000"/>
          </a:p>
          <a:p>
            <a:pPr marL="342900" indent="-342900">
              <a:lnSpc>
                <a:spcPct val="110000"/>
              </a:lnSpc>
              <a:buFont typeface="+mj-lt"/>
              <a:buAutoNum type="arabicPeriod"/>
            </a:pPr>
            <a:r>
              <a:rPr lang="zh-CN" altLang="en-US" sz="2000"/>
              <a:t>呈现一个简单而意义深远的故事情节</a:t>
            </a:r>
            <a:endParaRPr lang="en-US" altLang="zh-CN" sz="2000"/>
          </a:p>
          <a:p>
            <a:pPr marL="342900" indent="-342900">
              <a:lnSpc>
                <a:spcPct val="110000"/>
              </a:lnSpc>
              <a:buFont typeface="+mj-lt"/>
              <a:buAutoNum type="arabicPeriod"/>
            </a:pPr>
            <a:r>
              <a:rPr lang="zh-CN" altLang="en-US" sz="2000"/>
              <a:t>使我们能够沉浸在英语文学的魅力中</a:t>
            </a:r>
            <a:endParaRPr lang="en-US" altLang="zh-CN" sz="2000"/>
          </a:p>
          <a:p>
            <a:pPr marL="342900" indent="-342900">
              <a:lnSpc>
                <a:spcPct val="110000"/>
              </a:lnSpc>
              <a:buFont typeface="+mj-lt"/>
              <a:buAutoNum type="arabicPeriod"/>
            </a:pPr>
            <a:r>
              <a:rPr lang="zh-CN" altLang="en-US" sz="2000"/>
              <a:t>深入探讨深刻的道德主题</a:t>
            </a:r>
            <a:endParaRPr lang="en-US" altLang="zh-CN" sz="2000"/>
          </a:p>
          <a:p>
            <a:pPr marL="342900" indent="-342900">
              <a:lnSpc>
                <a:spcPct val="110000"/>
              </a:lnSpc>
              <a:buFont typeface="+mj-lt"/>
              <a:buAutoNum type="arabicPeriod"/>
            </a:pPr>
            <a:r>
              <a:rPr lang="zh-CN" altLang="en-US" sz="2000"/>
              <a:t>幽默生动的台词非常实用</a:t>
            </a:r>
            <a:endParaRPr lang="en-US" altLang="zh-CN" sz="2000"/>
          </a:p>
          <a:p>
            <a:pPr marL="342900" indent="-342900">
              <a:buFont typeface="+mj-lt"/>
              <a:buAutoNum type="arabicPeriod"/>
            </a:pPr>
            <a:endParaRPr lang="en-US" altLang="zh-CN" sz="2000"/>
          </a:p>
        </p:txBody>
      </p:sp>
      <p:sp>
        <p:nvSpPr>
          <p:cNvPr id="5" name="文本框 4"/>
          <p:cNvSpPr txBox="1"/>
          <p:nvPr/>
        </p:nvSpPr>
        <p:spPr>
          <a:xfrm>
            <a:off x="221615" y="890905"/>
            <a:ext cx="5969635" cy="5323205"/>
          </a:xfrm>
          <a:prstGeom prst="rect">
            <a:avLst/>
          </a:prstGeom>
          <a:noFill/>
        </p:spPr>
        <p:txBody>
          <a:bodyPr wrap="square" rtlCol="0">
            <a:spAutoFit/>
          </a:bodyPr>
          <a:p>
            <a:pPr marL="342900" indent="-342900">
              <a:buFont typeface="+mj-lt"/>
              <a:buAutoNum type="arabicPeriod"/>
            </a:pPr>
            <a:r>
              <a:rPr lang="en-US" altLang="zh-CN" sz="2000"/>
              <a:t>exceedingly delighted to receive your email</a:t>
            </a:r>
            <a:endParaRPr lang="en-US" altLang="zh-CN" sz="2000"/>
          </a:p>
          <a:p>
            <a:pPr marL="342900" indent="-342900">
              <a:buFont typeface="+mj-lt"/>
              <a:buAutoNum type="arabicPeriod"/>
            </a:pPr>
            <a:r>
              <a:rPr lang="en-US" altLang="zh-CN" sz="2000"/>
              <a:t>I'm thrilled to share.../I can't wait to share...</a:t>
            </a:r>
            <a:endParaRPr lang="en-US" altLang="zh-CN" sz="2000"/>
          </a:p>
          <a:p>
            <a:pPr marL="342900" indent="-342900">
              <a:buFont typeface="+mj-lt"/>
              <a:buAutoNum type="arabicPeriod"/>
            </a:pPr>
            <a:r>
              <a:rPr lang="en-US" altLang="zh-CN" sz="2000"/>
              <a:t>share our group's preparation for ...</a:t>
            </a:r>
            <a:endParaRPr lang="en-US" altLang="zh-CN" sz="2000"/>
          </a:p>
          <a:p>
            <a:pPr marL="342900" indent="-342900">
              <a:buFont typeface="+mj-lt"/>
              <a:buAutoNum type="arabicPeriod"/>
            </a:pPr>
            <a:r>
              <a:rPr lang="en-US" altLang="zh-CN" sz="2000"/>
              <a:t>the upcoming “From Page to Stage” drama showcase</a:t>
            </a:r>
            <a:endParaRPr lang="en-US" altLang="zh-CN" sz="2000"/>
          </a:p>
          <a:p>
            <a:pPr marL="342900" indent="-342900">
              <a:buFont typeface="+mj-lt"/>
              <a:buAutoNum type="arabicPeriod"/>
            </a:pPr>
            <a:r>
              <a:rPr lang="en-US" altLang="zh-CN" sz="2000"/>
              <a:t>after intense discussion</a:t>
            </a:r>
            <a:endParaRPr lang="en-US" altLang="zh-CN" sz="2000"/>
          </a:p>
          <a:p>
            <a:pPr marL="342900" indent="-342900">
              <a:buFont typeface="+mj-lt"/>
              <a:buAutoNum type="arabicPeriod"/>
            </a:pPr>
            <a:r>
              <a:rPr lang="en-US" altLang="zh-CN" sz="2000"/>
              <a:t>reach a consensus on</a:t>
            </a:r>
            <a:endParaRPr lang="en-US" altLang="zh-CN" sz="2000"/>
          </a:p>
          <a:p>
            <a:pPr marL="342900" indent="-342900">
              <a:buFont typeface="+mj-lt"/>
              <a:buAutoNum type="arabicPeriod"/>
            </a:pPr>
            <a:r>
              <a:rPr lang="en-US" altLang="zh-CN" sz="2000"/>
              <a:t>adapt and perform The Million Pound Bank Note</a:t>
            </a:r>
            <a:endParaRPr lang="en-US" altLang="zh-CN" sz="2000"/>
          </a:p>
          <a:p>
            <a:pPr marL="342900" indent="-342900">
              <a:buFont typeface="+mj-lt"/>
              <a:buAutoNum type="arabicPeriod"/>
            </a:pPr>
            <a:r>
              <a:rPr lang="en-US" altLang="zh-CN" sz="2000"/>
              <a:t>perform the classic fable</a:t>
            </a:r>
            <a:endParaRPr lang="en-US" altLang="zh-CN" sz="2000"/>
          </a:p>
          <a:p>
            <a:pPr marL="342900" indent="-342900">
              <a:buFont typeface="+mj-lt"/>
              <a:buAutoNum type="arabicPeriod"/>
            </a:pPr>
            <a:r>
              <a:rPr lang="en-US" altLang="zh-CN" sz="2000"/>
              <a:t>as a classic comedy/pay tribute to classic literature</a:t>
            </a:r>
            <a:endParaRPr lang="en-US" altLang="zh-CN" sz="2000"/>
          </a:p>
          <a:p>
            <a:pPr marL="342900" indent="-342900">
              <a:buFont typeface="+mj-lt"/>
              <a:buAutoNum type="arabicPeriod"/>
            </a:pPr>
            <a:r>
              <a:rPr lang="en-US" altLang="zh-CN" sz="2000"/>
              <a:t>as a thought-provoking tale</a:t>
            </a:r>
            <a:endParaRPr lang="en-US" altLang="zh-CN" sz="2000"/>
          </a:p>
          <a:p>
            <a:pPr marL="342900" indent="-342900">
              <a:buFont typeface="+mj-lt"/>
              <a:buAutoNum type="arabicPeriod"/>
            </a:pPr>
            <a:r>
              <a:rPr lang="en-US" altLang="zh-CN" sz="2000"/>
              <a:t>feature vivid characters and brilliant dialogues</a:t>
            </a:r>
            <a:endParaRPr lang="en-US" altLang="zh-CN" sz="2000"/>
          </a:p>
          <a:p>
            <a:pPr marL="342900" indent="-342900">
              <a:buFont typeface="+mj-lt"/>
              <a:buAutoNum type="arabicPeriod"/>
            </a:pPr>
            <a:r>
              <a:rPr lang="en-US" altLang="zh-CN" sz="2000"/>
              <a:t>present a simple yet meaningful plot</a:t>
            </a:r>
            <a:endParaRPr lang="en-US" altLang="zh-CN" sz="2000"/>
          </a:p>
          <a:p>
            <a:pPr marL="342900" indent="-342900">
              <a:buFont typeface="+mj-lt"/>
              <a:buAutoNum type="arabicPeriod"/>
            </a:pPr>
            <a:r>
              <a:rPr lang="en-US" altLang="zh-CN" sz="2000"/>
              <a:t>enable us to get immersed in the charm of English literature</a:t>
            </a:r>
            <a:endParaRPr lang="en-US" altLang="zh-CN" sz="2000"/>
          </a:p>
          <a:p>
            <a:pPr marL="342900" indent="-342900">
              <a:buFont typeface="+mj-lt"/>
              <a:buAutoNum type="arabicPeriod"/>
            </a:pPr>
            <a:r>
              <a:rPr lang="en-US" altLang="zh-CN" sz="2000"/>
              <a:t>delve into profound moral themes </a:t>
            </a:r>
            <a:endParaRPr lang="en-US" altLang="zh-CN" sz="2000"/>
          </a:p>
          <a:p>
            <a:pPr marL="342900" indent="-342900">
              <a:buFont typeface="+mj-lt"/>
              <a:buAutoNum type="arabicPeriod"/>
            </a:pPr>
            <a:r>
              <a:rPr lang="en-US" altLang="zh-CN" sz="2000"/>
              <a:t>the humorous and lively lines are highly practical</a:t>
            </a:r>
            <a:endParaRPr lang="en-US" altLang="zh-CN" sz="2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311900" y="779145"/>
            <a:ext cx="6096000" cy="6000750"/>
          </a:xfrm>
          <a:prstGeom prst="rect">
            <a:avLst/>
          </a:prstGeom>
          <a:noFill/>
        </p:spPr>
        <p:txBody>
          <a:bodyPr wrap="square" rtlCol="0" anchor="t">
            <a:spAutoFit/>
          </a:bodyPr>
          <a:p>
            <a:pPr marL="342900" indent="-342900">
              <a:lnSpc>
                <a:spcPct val="120000"/>
              </a:lnSpc>
              <a:buFont typeface="+mj-lt"/>
              <a:buAutoNum type="arabicPeriod" startAt="16"/>
            </a:pPr>
            <a:r>
              <a:rPr lang="zh-CN" altLang="en-US" sz="2000">
                <a:sym typeface="+mn-ea"/>
              </a:rPr>
              <a:t>对白简洁而有力</a:t>
            </a:r>
            <a:endParaRPr lang="en-US" altLang="zh-CN" sz="2000"/>
          </a:p>
          <a:p>
            <a:pPr marL="342900" indent="-342900">
              <a:lnSpc>
                <a:spcPct val="120000"/>
              </a:lnSpc>
              <a:buFont typeface="+mj-lt"/>
              <a:buAutoNum type="arabicPeriod" startAt="16"/>
            </a:pPr>
            <a:r>
              <a:rPr lang="zh-CN" altLang="en-US" sz="2000">
                <a:sym typeface="+mn-ea"/>
              </a:rPr>
              <a:t>每天忙于排练</a:t>
            </a:r>
            <a:endParaRPr lang="en-US" altLang="zh-CN" sz="2000"/>
          </a:p>
          <a:p>
            <a:pPr marL="342900" indent="-342900">
              <a:lnSpc>
                <a:spcPct val="120000"/>
              </a:lnSpc>
              <a:buFont typeface="+mj-lt"/>
              <a:buAutoNum type="arabicPeriod" startAt="16"/>
            </a:pPr>
            <a:r>
              <a:rPr lang="zh-CN" altLang="en-US" sz="2000">
                <a:sym typeface="+mn-ea"/>
              </a:rPr>
              <a:t>改善我们的语音语调</a:t>
            </a:r>
            <a:endParaRPr lang="en-US" altLang="zh-CN" sz="2000"/>
          </a:p>
          <a:p>
            <a:pPr marL="342900" indent="-342900">
              <a:lnSpc>
                <a:spcPct val="120000"/>
              </a:lnSpc>
              <a:buFont typeface="+mj-lt"/>
              <a:buAutoNum type="arabicPeriod" startAt="16"/>
            </a:pPr>
            <a:r>
              <a:rPr lang="zh-CN" altLang="en-US" sz="2000">
                <a:sym typeface="+mn-ea"/>
              </a:rPr>
              <a:t>增强我们在……方面的信心</a:t>
            </a:r>
            <a:endParaRPr lang="en-US" altLang="zh-CN" sz="2000"/>
          </a:p>
          <a:p>
            <a:pPr marL="342900" indent="-342900">
              <a:lnSpc>
                <a:spcPct val="120000"/>
              </a:lnSpc>
              <a:buFont typeface="+mj-lt"/>
              <a:buAutoNum type="arabicPeriod" startAt="16"/>
            </a:pPr>
            <a:r>
              <a:rPr lang="zh-CN" altLang="en-US" sz="2000">
                <a:sym typeface="+mn-ea"/>
              </a:rPr>
              <a:t>用英语进行富有表现力、自然的交流</a:t>
            </a:r>
            <a:endParaRPr lang="en-US" altLang="zh-CN" sz="2000"/>
          </a:p>
          <a:p>
            <a:pPr marL="342900" indent="-342900">
              <a:lnSpc>
                <a:spcPct val="120000"/>
              </a:lnSpc>
              <a:buFont typeface="+mj-lt"/>
              <a:buAutoNum type="arabicPeriod" startAt="16"/>
            </a:pPr>
            <a:r>
              <a:rPr lang="zh-CN" altLang="en-US" sz="2000">
                <a:sym typeface="+mn-ea"/>
              </a:rPr>
              <a:t>简约的舞台布景</a:t>
            </a:r>
            <a:endParaRPr lang="en-US" altLang="zh-CN" sz="2000"/>
          </a:p>
          <a:p>
            <a:pPr marL="342900" indent="-342900">
              <a:lnSpc>
                <a:spcPct val="120000"/>
              </a:lnSpc>
              <a:buFont typeface="+mj-lt"/>
              <a:buAutoNum type="arabicPeriod" startAt="16"/>
            </a:pPr>
            <a:r>
              <a:rPr lang="zh-CN" altLang="en-US" sz="2000">
                <a:sym typeface="+mn-ea"/>
              </a:rPr>
              <a:t>给表演者充足的空间来充分发挥他们的潜力</a:t>
            </a:r>
            <a:endParaRPr lang="en-US" altLang="zh-CN" sz="2000"/>
          </a:p>
          <a:p>
            <a:pPr marL="342900" indent="-342900">
              <a:lnSpc>
                <a:spcPct val="120000"/>
              </a:lnSpc>
              <a:buFont typeface="+mj-lt"/>
              <a:buAutoNum type="arabicPeriod" startAt="16"/>
            </a:pPr>
            <a:r>
              <a:rPr lang="zh-CN" altLang="en-US" sz="2000">
                <a:sym typeface="+mn-ea"/>
              </a:rPr>
              <a:t>做某事的绝佳机会</a:t>
            </a:r>
            <a:endParaRPr lang="en-US" altLang="zh-CN" sz="2000"/>
          </a:p>
          <a:p>
            <a:pPr marL="342900" indent="-342900">
              <a:lnSpc>
                <a:spcPct val="120000"/>
              </a:lnSpc>
              <a:buFont typeface="+mj-lt"/>
              <a:buAutoNum type="arabicPeriod" startAt="16"/>
            </a:pPr>
            <a:r>
              <a:rPr lang="zh-CN" altLang="en-US" sz="2000">
                <a:sym typeface="+mn-ea"/>
              </a:rPr>
              <a:t>表演者对待排练非常认真</a:t>
            </a:r>
            <a:endParaRPr lang="en-US" altLang="zh-CN" sz="2000"/>
          </a:p>
          <a:p>
            <a:pPr marL="342900" indent="-342900">
              <a:lnSpc>
                <a:spcPct val="120000"/>
              </a:lnSpc>
              <a:buFont typeface="+mj-lt"/>
              <a:buAutoNum type="arabicPeriod" startAt="16"/>
            </a:pPr>
            <a:r>
              <a:rPr lang="zh-CN" altLang="en-US" sz="2000">
                <a:sym typeface="+mn-ea"/>
              </a:rPr>
              <a:t>将我们对戏剧的热爱与语言学习相结合</a:t>
            </a:r>
            <a:endParaRPr lang="en-US" altLang="zh-CN" sz="2000"/>
          </a:p>
          <a:p>
            <a:pPr marL="342900" indent="-342900">
              <a:lnSpc>
                <a:spcPct val="120000"/>
              </a:lnSpc>
              <a:buFont typeface="+mj-lt"/>
              <a:buAutoNum type="arabicPeriod" startAt="16"/>
            </a:pPr>
            <a:r>
              <a:rPr lang="zh-CN" altLang="en-US" sz="2000">
                <a:sym typeface="+mn-ea"/>
              </a:rPr>
              <a:t>用基本道具和灯光就能轻松布置</a:t>
            </a:r>
            <a:endParaRPr lang="en-US" altLang="zh-CN" sz="2000"/>
          </a:p>
          <a:p>
            <a:pPr marL="342900" indent="-342900">
              <a:lnSpc>
                <a:spcPct val="120000"/>
              </a:lnSpc>
              <a:buFont typeface="+mj-lt"/>
              <a:buAutoNum type="arabicPeriod" startAt="16"/>
            </a:pPr>
            <a:r>
              <a:rPr lang="zh-CN" altLang="en-US" sz="2000">
                <a:sym typeface="+mn-ea"/>
              </a:rPr>
              <a:t>目前</a:t>
            </a:r>
            <a:endParaRPr lang="en-US" altLang="zh-CN" sz="2000"/>
          </a:p>
          <a:p>
            <a:pPr marL="342900" indent="-342900">
              <a:lnSpc>
                <a:spcPct val="120000"/>
              </a:lnSpc>
              <a:buFont typeface="+mj-lt"/>
              <a:buAutoNum type="arabicPeriod" startAt="16"/>
            </a:pPr>
            <a:r>
              <a:rPr lang="zh-CN" altLang="en-US" sz="2000">
                <a:sym typeface="+mn-ea"/>
              </a:rPr>
              <a:t>进展相当顺利</a:t>
            </a:r>
            <a:endParaRPr lang="en-US" altLang="zh-CN" sz="2000"/>
          </a:p>
          <a:p>
            <a:pPr marL="342900" indent="-342900">
              <a:lnSpc>
                <a:spcPct val="120000"/>
              </a:lnSpc>
              <a:buFont typeface="+mj-lt"/>
              <a:buAutoNum type="arabicPeriod" startAt="16"/>
            </a:pPr>
            <a:r>
              <a:rPr lang="zh-CN" altLang="en-US" sz="2000">
                <a:sym typeface="+mn-ea"/>
              </a:rPr>
              <a:t>坚信</a:t>
            </a:r>
            <a:endParaRPr lang="en-US" altLang="zh-CN" sz="2000"/>
          </a:p>
          <a:p>
            <a:pPr marL="342900" indent="-342900">
              <a:lnSpc>
                <a:spcPct val="120000"/>
              </a:lnSpc>
              <a:buFont typeface="+mj-lt"/>
              <a:buAutoNum type="arabicPeriod" startAt="16"/>
            </a:pPr>
            <a:r>
              <a:rPr lang="zh-CN" altLang="en-US" sz="2000">
                <a:sym typeface="+mn-ea"/>
              </a:rPr>
              <a:t>我们的演出会给观众留下深刻印象，并取得巨大成功</a:t>
            </a:r>
            <a:endParaRPr lang="zh-CN" altLang="en-US" sz="2000">
              <a:sym typeface="+mn-ea"/>
            </a:endParaRPr>
          </a:p>
        </p:txBody>
      </p:sp>
      <p:sp>
        <p:nvSpPr>
          <p:cNvPr id="5" name="文本框 4"/>
          <p:cNvSpPr txBox="1"/>
          <p:nvPr/>
        </p:nvSpPr>
        <p:spPr>
          <a:xfrm>
            <a:off x="221615" y="106045"/>
            <a:ext cx="6969760" cy="583565"/>
          </a:xfrm>
          <a:prstGeom prst="rect">
            <a:avLst/>
          </a:prstGeom>
          <a:noFill/>
        </p:spPr>
        <p:txBody>
          <a:bodyPr wrap="square" rtlCol="0">
            <a:spAutoFit/>
          </a:bodyPr>
          <a:p>
            <a:pPr lvl="0" algn="l">
              <a:buClrTx/>
              <a:buSzTx/>
              <a:buFontTx/>
            </a:pPr>
            <a:r>
              <a:rPr lang="en-US" sz="3200">
                <a:effectLst>
                  <a:reflection blurRad="6350" stA="50000" endA="300" endPos="50000" dist="29997" dir="5400000" sy="-100000" algn="bl" rotWithShape="0"/>
                </a:effectLst>
                <a:sym typeface="+mn-ea"/>
              </a:rPr>
              <a:t>Accumulate useful expressions</a:t>
            </a:r>
            <a:endParaRPr lang="en-US" sz="3200">
              <a:effectLst>
                <a:reflection blurRad="6350" stA="50000" endA="300" endPos="50000" dist="29997" dir="5400000" sy="-100000" algn="bl" rotWithShape="0"/>
              </a:effectLst>
              <a:sym typeface="+mn-ea"/>
            </a:endParaRPr>
          </a:p>
        </p:txBody>
      </p:sp>
      <p:sp>
        <p:nvSpPr>
          <p:cNvPr id="6" name="文本框 5"/>
          <p:cNvSpPr txBox="1"/>
          <p:nvPr/>
        </p:nvSpPr>
        <p:spPr>
          <a:xfrm>
            <a:off x="221615" y="963930"/>
            <a:ext cx="6157595" cy="5631180"/>
          </a:xfrm>
          <a:prstGeom prst="rect">
            <a:avLst/>
          </a:prstGeom>
          <a:noFill/>
        </p:spPr>
        <p:txBody>
          <a:bodyPr wrap="square" rtlCol="0">
            <a:spAutoFit/>
          </a:bodyPr>
          <a:p>
            <a:pPr marL="457200" lvl="0" indent="-457200" algn="l">
              <a:buClrTx/>
              <a:buSzTx/>
              <a:buFont typeface="+mj-lt"/>
              <a:buAutoNum type="arabicPeriod" startAt="16"/>
            </a:pPr>
            <a:r>
              <a:rPr lang="en-US" altLang="zh-CN" sz="2000">
                <a:sym typeface="+mn-ea"/>
              </a:rPr>
              <a:t>the dialogues are concise yet impactful</a:t>
            </a:r>
            <a:endParaRPr lang="en-US" altLang="zh-CN" sz="2000">
              <a:sym typeface="+mn-ea"/>
            </a:endParaRPr>
          </a:p>
          <a:p>
            <a:pPr marL="342900" lvl="0" indent="-342900" algn="l">
              <a:buClrTx/>
              <a:buSzTx/>
              <a:buFont typeface="+mj-lt"/>
              <a:buAutoNum type="arabicPeriod" startAt="16"/>
            </a:pPr>
            <a:r>
              <a:rPr lang="en-US" altLang="zh-CN" sz="2000">
                <a:sym typeface="+mn-ea"/>
              </a:rPr>
              <a:t>be busy rehearsing every day</a:t>
            </a:r>
            <a:endParaRPr lang="en-US" altLang="zh-CN" sz="2000">
              <a:sym typeface="+mn-ea"/>
            </a:endParaRPr>
          </a:p>
          <a:p>
            <a:pPr marL="342900" lvl="0" indent="-342900" algn="l">
              <a:buClrTx/>
              <a:buSzTx/>
              <a:buFont typeface="+mj-lt"/>
              <a:buAutoNum type="arabicPeriod" startAt="16"/>
            </a:pPr>
            <a:r>
              <a:rPr lang="en-US" altLang="zh-CN" sz="2000">
                <a:sym typeface="+mn-ea"/>
              </a:rPr>
              <a:t>refine our pronunciation and intonation </a:t>
            </a:r>
            <a:endParaRPr lang="en-US" altLang="zh-CN" sz="2000">
              <a:sym typeface="+mn-ea"/>
            </a:endParaRPr>
          </a:p>
          <a:p>
            <a:pPr marL="342900" lvl="0" indent="-342900" algn="l">
              <a:buClrTx/>
              <a:buSzTx/>
              <a:buFont typeface="+mj-lt"/>
              <a:buAutoNum type="arabicPeriod" startAt="16"/>
            </a:pPr>
            <a:r>
              <a:rPr lang="en-US" altLang="zh-CN" sz="2000">
                <a:sym typeface="+mn-ea"/>
              </a:rPr>
              <a:t>boost our confidence in</a:t>
            </a:r>
            <a:endParaRPr lang="en-US" altLang="zh-CN" sz="2000">
              <a:sym typeface="+mn-ea"/>
            </a:endParaRPr>
          </a:p>
          <a:p>
            <a:pPr marL="342900" lvl="0" indent="-342900" algn="l">
              <a:buClrTx/>
              <a:buSzTx/>
              <a:buFont typeface="+mj-lt"/>
              <a:buAutoNum type="arabicPeriod" startAt="16"/>
            </a:pPr>
            <a:r>
              <a:rPr lang="en-US" altLang="zh-CN" sz="2000">
                <a:sym typeface="+mn-ea"/>
              </a:rPr>
              <a:t>use English in expressive, natural ways</a:t>
            </a:r>
            <a:endParaRPr lang="en-US" altLang="zh-CN" sz="2000">
              <a:sym typeface="+mn-ea"/>
            </a:endParaRPr>
          </a:p>
          <a:p>
            <a:pPr marL="342900" lvl="0" indent="-342900" algn="l">
              <a:buClrTx/>
              <a:buSzTx/>
              <a:buFont typeface="+mj-lt"/>
              <a:buAutoNum type="arabicPeriod" startAt="16"/>
            </a:pPr>
            <a:r>
              <a:rPr lang="en-US" altLang="zh-CN" sz="2000">
                <a:sym typeface="+mn-ea"/>
              </a:rPr>
              <a:t>the minimalist stage setting</a:t>
            </a:r>
            <a:endParaRPr lang="en-US" altLang="zh-CN" sz="2000">
              <a:sym typeface="+mn-ea"/>
            </a:endParaRPr>
          </a:p>
          <a:p>
            <a:pPr marL="342900" lvl="0" indent="-342900" algn="l">
              <a:buClrTx/>
              <a:buSzTx/>
              <a:buFont typeface="+mj-lt"/>
              <a:buAutoNum type="arabicPeriod" startAt="16"/>
            </a:pPr>
            <a:r>
              <a:rPr lang="en-US" altLang="zh-CN" sz="2000">
                <a:sym typeface="+mn-ea"/>
              </a:rPr>
              <a:t>offer performers ample room to unleash their full potential</a:t>
            </a:r>
            <a:endParaRPr lang="en-US" altLang="zh-CN" sz="2000">
              <a:sym typeface="+mn-ea"/>
            </a:endParaRPr>
          </a:p>
          <a:p>
            <a:pPr marL="342900" lvl="0" indent="-342900" algn="l">
              <a:buClrTx/>
              <a:buSzTx/>
              <a:buFont typeface="+mj-lt"/>
              <a:buAutoNum type="arabicPeriod" startAt="16"/>
            </a:pPr>
            <a:r>
              <a:rPr lang="en-US" altLang="zh-CN" sz="2000">
                <a:sym typeface="+mn-ea"/>
              </a:rPr>
              <a:t>a fantastic opportunity to do sth</a:t>
            </a:r>
            <a:endParaRPr lang="en-US" altLang="zh-CN" sz="2000">
              <a:sym typeface="+mn-ea"/>
            </a:endParaRPr>
          </a:p>
          <a:p>
            <a:pPr marL="342900" lvl="0" indent="-342900" algn="l">
              <a:buClrTx/>
              <a:buSzTx/>
              <a:buFont typeface="+mj-lt"/>
              <a:buAutoNum type="arabicPeriod" startAt="16"/>
            </a:pPr>
            <a:r>
              <a:rPr lang="en-US" altLang="zh-CN" sz="2000">
                <a:sym typeface="+mn-ea"/>
              </a:rPr>
              <a:t>performers take rehearsing very seriously</a:t>
            </a:r>
            <a:endParaRPr lang="en-US" altLang="zh-CN" sz="2000">
              <a:sym typeface="+mn-ea"/>
            </a:endParaRPr>
          </a:p>
          <a:p>
            <a:pPr marL="342900" lvl="0" indent="-342900" algn="l">
              <a:buClrTx/>
              <a:buSzTx/>
              <a:buFont typeface="+mj-lt"/>
              <a:buAutoNum type="arabicPeriod" startAt="16"/>
            </a:pPr>
            <a:r>
              <a:rPr lang="en-US" altLang="zh-CN" sz="2000">
                <a:sym typeface="+mn-ea"/>
              </a:rPr>
              <a:t>combine our passion for drama with language learning</a:t>
            </a:r>
            <a:endParaRPr lang="en-US" altLang="zh-CN" sz="2000">
              <a:sym typeface="+mn-ea"/>
            </a:endParaRPr>
          </a:p>
          <a:p>
            <a:pPr marL="342900" lvl="0" indent="-342900" algn="l">
              <a:buClrTx/>
              <a:buSzTx/>
              <a:buFont typeface="+mj-lt"/>
              <a:buAutoNum type="arabicPeriod" startAt="16"/>
            </a:pPr>
            <a:r>
              <a:rPr lang="en-US" altLang="zh-CN" sz="2000">
                <a:sym typeface="+mn-ea"/>
              </a:rPr>
              <a:t>be easily arranged with basic props and lighting.</a:t>
            </a:r>
            <a:endParaRPr lang="en-US" altLang="zh-CN" sz="2000">
              <a:sym typeface="+mn-ea"/>
            </a:endParaRPr>
          </a:p>
          <a:p>
            <a:pPr marL="342900" lvl="0" indent="-342900" algn="l">
              <a:buClrTx/>
              <a:buSzTx/>
              <a:buFont typeface="+mj-lt"/>
              <a:buAutoNum type="arabicPeriod" startAt="16"/>
            </a:pPr>
            <a:r>
              <a:rPr lang="en-US" altLang="zh-CN" sz="2000">
                <a:sym typeface="+mn-ea"/>
              </a:rPr>
              <a:t>Currently/at present</a:t>
            </a:r>
            <a:endParaRPr lang="en-US" altLang="zh-CN" sz="2000">
              <a:sym typeface="+mn-ea"/>
            </a:endParaRPr>
          </a:p>
          <a:p>
            <a:pPr marL="342900" lvl="0" indent="-342900" algn="l">
              <a:buClrTx/>
              <a:buSzTx/>
              <a:buFont typeface="+mj-lt"/>
              <a:buAutoNum type="arabicPeriod" startAt="16"/>
            </a:pPr>
            <a:r>
              <a:rPr lang="en-US" altLang="zh-CN" sz="2000">
                <a:sym typeface="+mn-ea"/>
              </a:rPr>
              <a:t>go quite smoothly</a:t>
            </a:r>
            <a:endParaRPr lang="en-US" altLang="zh-CN" sz="2000">
              <a:sym typeface="+mn-ea"/>
            </a:endParaRPr>
          </a:p>
          <a:p>
            <a:pPr marL="342900" lvl="0" indent="-342900" algn="l">
              <a:buClrTx/>
              <a:buSzTx/>
              <a:buFont typeface="+mj-lt"/>
              <a:buAutoNum type="arabicPeriod" startAt="16"/>
            </a:pPr>
            <a:r>
              <a:rPr lang="en-US" altLang="zh-CN" sz="2000">
                <a:sym typeface="+mn-ea"/>
              </a:rPr>
              <a:t>firmly believe </a:t>
            </a:r>
            <a:endParaRPr lang="en-US" altLang="zh-CN" sz="2000">
              <a:sym typeface="+mn-ea"/>
            </a:endParaRPr>
          </a:p>
          <a:p>
            <a:pPr marL="342900" lvl="0" indent="-342900" algn="l">
              <a:buClrTx/>
              <a:buSzTx/>
              <a:buFont typeface="+mj-lt"/>
              <a:buAutoNum type="arabicPeriod" startAt="16"/>
            </a:pPr>
            <a:r>
              <a:rPr lang="en-US" altLang="zh-CN" sz="2000">
                <a:sym typeface="+mn-ea"/>
              </a:rPr>
              <a:t>our performance will impress the audience and be a great success/hit</a:t>
            </a:r>
            <a:endParaRPr lang="en-US" altLang="zh-CN" sz="2000">
              <a:sym typeface="+mn-ea"/>
            </a:endParaRPr>
          </a:p>
          <a:p>
            <a:pPr marL="342900" lvl="0" indent="-342900" algn="l">
              <a:buClrTx/>
              <a:buSzTx/>
              <a:buFont typeface="+mj-lt"/>
              <a:buAutoNum type="arabicPeriod" startAt="16"/>
            </a:pPr>
            <a:endParaRPr lang="en-US" altLang="zh-CN" sz="20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6870" y="345440"/>
            <a:ext cx="2729865" cy="460375"/>
          </a:xfrm>
          <a:prstGeom prst="rect">
            <a:avLst/>
          </a:prstGeom>
          <a:noFill/>
        </p:spPr>
        <p:txBody>
          <a:bodyPr wrap="square" rtlCol="0">
            <a:spAutoFit/>
          </a:bodyPr>
          <a:p>
            <a:r>
              <a:rPr lang="zh-CN" altLang="en-US" sz="2400" b="1"/>
              <a:t>考生作文</a:t>
            </a:r>
            <a:endParaRPr lang="zh-CN" altLang="en-US" sz="2400" b="1"/>
          </a:p>
        </p:txBody>
      </p:sp>
      <p:pic>
        <p:nvPicPr>
          <p:cNvPr id="5" name="图片 4"/>
          <p:cNvPicPr>
            <a:picLocks noChangeAspect="1"/>
          </p:cNvPicPr>
          <p:nvPr/>
        </p:nvPicPr>
        <p:blipFill>
          <a:blip r:embed="rId1"/>
          <a:stretch>
            <a:fillRect/>
          </a:stretch>
        </p:blipFill>
        <p:spPr>
          <a:xfrm>
            <a:off x="356870" y="920750"/>
            <a:ext cx="4320540" cy="2136140"/>
          </a:xfrm>
          <a:prstGeom prst="rect">
            <a:avLst/>
          </a:prstGeom>
        </p:spPr>
      </p:pic>
      <p:pic>
        <p:nvPicPr>
          <p:cNvPr id="6" name="图片 5"/>
          <p:cNvPicPr>
            <a:picLocks noChangeAspect="1"/>
          </p:cNvPicPr>
          <p:nvPr/>
        </p:nvPicPr>
        <p:blipFill>
          <a:blip r:embed="rId2"/>
          <a:stretch>
            <a:fillRect/>
          </a:stretch>
        </p:blipFill>
        <p:spPr>
          <a:xfrm>
            <a:off x="190500" y="3873500"/>
            <a:ext cx="4970145" cy="1498600"/>
          </a:xfrm>
          <a:prstGeom prst="rect">
            <a:avLst/>
          </a:prstGeom>
        </p:spPr>
      </p:pic>
      <p:pic>
        <p:nvPicPr>
          <p:cNvPr id="7" name="图片 6"/>
          <p:cNvPicPr>
            <a:picLocks noChangeAspect="1"/>
          </p:cNvPicPr>
          <p:nvPr/>
        </p:nvPicPr>
        <p:blipFill>
          <a:blip r:embed="rId3"/>
          <a:stretch>
            <a:fillRect/>
          </a:stretch>
        </p:blipFill>
        <p:spPr>
          <a:xfrm>
            <a:off x="6287135" y="3384550"/>
            <a:ext cx="4762500" cy="2476500"/>
          </a:xfrm>
          <a:prstGeom prst="rect">
            <a:avLst/>
          </a:prstGeom>
        </p:spPr>
      </p:pic>
      <p:pic>
        <p:nvPicPr>
          <p:cNvPr id="8" name="图片 7"/>
          <p:cNvPicPr>
            <a:picLocks noChangeAspect="1"/>
          </p:cNvPicPr>
          <p:nvPr/>
        </p:nvPicPr>
        <p:blipFill>
          <a:blip r:embed="rId4"/>
          <a:stretch>
            <a:fillRect/>
          </a:stretch>
        </p:blipFill>
        <p:spPr>
          <a:xfrm>
            <a:off x="6226810" y="920750"/>
            <a:ext cx="4295775" cy="1762125"/>
          </a:xfrm>
          <a:prstGeom prst="rect">
            <a:avLst/>
          </a:prstGeom>
        </p:spPr>
      </p:pic>
      <p:sp>
        <p:nvSpPr>
          <p:cNvPr id="9" name="文本框 8"/>
          <p:cNvSpPr txBox="1"/>
          <p:nvPr/>
        </p:nvSpPr>
        <p:spPr>
          <a:xfrm>
            <a:off x="906780" y="3168650"/>
            <a:ext cx="3235325" cy="368300"/>
          </a:xfrm>
          <a:prstGeom prst="rect">
            <a:avLst/>
          </a:prstGeom>
          <a:noFill/>
        </p:spPr>
        <p:txBody>
          <a:bodyPr wrap="square" rtlCol="0">
            <a:spAutoFit/>
          </a:bodyPr>
          <a:p>
            <a:r>
              <a:rPr lang="zh-CN" altLang="en-US">
                <a:solidFill>
                  <a:srgbClr val="FF0000"/>
                </a:solidFill>
              </a:rPr>
              <a:t>背景信息理解有误</a:t>
            </a:r>
            <a:endParaRPr lang="zh-CN" altLang="en-US">
              <a:solidFill>
                <a:srgbClr val="FF0000"/>
              </a:solidFill>
            </a:endParaRPr>
          </a:p>
        </p:txBody>
      </p:sp>
      <p:sp>
        <p:nvSpPr>
          <p:cNvPr id="10" name="文本框 9"/>
          <p:cNvSpPr txBox="1"/>
          <p:nvPr/>
        </p:nvSpPr>
        <p:spPr>
          <a:xfrm>
            <a:off x="273685" y="5593080"/>
            <a:ext cx="4886325" cy="645160"/>
          </a:xfrm>
          <a:prstGeom prst="rect">
            <a:avLst/>
          </a:prstGeom>
          <a:noFill/>
        </p:spPr>
        <p:txBody>
          <a:bodyPr wrap="square" rtlCol="0">
            <a:spAutoFit/>
          </a:bodyPr>
          <a:p>
            <a:r>
              <a:rPr lang="zh-CN" altLang="en-US">
                <a:solidFill>
                  <a:srgbClr val="FF0000"/>
                </a:solidFill>
              </a:rPr>
              <a:t>内容过于单薄、</a:t>
            </a:r>
            <a:r>
              <a:rPr lang="en-US" altLang="zh-CN">
                <a:solidFill>
                  <a:srgbClr val="FF0000"/>
                </a:solidFill>
              </a:rPr>
              <a:t>surprise</a:t>
            </a:r>
            <a:r>
              <a:rPr lang="zh-CN" altLang="en-US">
                <a:solidFill>
                  <a:srgbClr val="FF0000"/>
                </a:solidFill>
              </a:rPr>
              <a:t>一词使用不当，没有明确点出“展演准备情况”这一邮件核心任务</a:t>
            </a:r>
            <a:endParaRPr lang="zh-CN" altLang="en-US">
              <a:solidFill>
                <a:srgbClr val="FF0000"/>
              </a:solidFill>
            </a:endParaRPr>
          </a:p>
        </p:txBody>
      </p:sp>
      <p:sp>
        <p:nvSpPr>
          <p:cNvPr id="11" name="文本框 10"/>
          <p:cNvSpPr txBox="1"/>
          <p:nvPr/>
        </p:nvSpPr>
        <p:spPr>
          <a:xfrm>
            <a:off x="5305425" y="2682875"/>
            <a:ext cx="5968365" cy="690880"/>
          </a:xfrm>
          <a:prstGeom prst="rect">
            <a:avLst/>
          </a:prstGeom>
          <a:noFill/>
        </p:spPr>
        <p:txBody>
          <a:bodyPr wrap="square" rtlCol="0">
            <a:noAutofit/>
          </a:bodyPr>
          <a:p>
            <a:r>
              <a:rPr lang="zh-CN" altLang="en-US">
                <a:solidFill>
                  <a:srgbClr val="FF0000"/>
                </a:solidFill>
              </a:rPr>
              <a:t>语法有错（</a:t>
            </a:r>
            <a:r>
              <a:rPr lang="en-US" altLang="zh-CN">
                <a:solidFill>
                  <a:srgbClr val="FF0000"/>
                </a:solidFill>
              </a:rPr>
              <a:t>share...for you）</a:t>
            </a:r>
            <a:r>
              <a:rPr lang="zh-CN" altLang="en-US">
                <a:solidFill>
                  <a:srgbClr val="FF0000"/>
                </a:solidFill>
              </a:rPr>
              <a:t>且信息不具体，未扣住“</a:t>
            </a:r>
            <a:r>
              <a:rPr lang="en-US" altLang="zh-CN">
                <a:solidFill>
                  <a:srgbClr val="FF0000"/>
                </a:solidFill>
              </a:rPr>
              <a:t>From Page to Stage”</a:t>
            </a:r>
            <a:r>
              <a:rPr lang="zh-CN" altLang="en-US">
                <a:solidFill>
                  <a:srgbClr val="FF0000"/>
                </a:solidFill>
              </a:rPr>
              <a:t>和“准备情况”这两个关键点。</a:t>
            </a:r>
            <a:endParaRPr lang="zh-CN" altLang="en-US">
              <a:solidFill>
                <a:srgbClr val="FF0000"/>
              </a:solidFill>
            </a:endParaRPr>
          </a:p>
          <a:p>
            <a:endParaRPr lang="en-US" altLang="zh-CN">
              <a:solidFill>
                <a:srgbClr val="FF0000"/>
              </a:solidFill>
            </a:endParaRPr>
          </a:p>
          <a:p>
            <a:endParaRPr lang="en-US" altLang="zh-CN">
              <a:solidFill>
                <a:srgbClr val="FF0000"/>
              </a:solidFill>
            </a:endParaRPr>
          </a:p>
        </p:txBody>
      </p:sp>
      <p:sp>
        <p:nvSpPr>
          <p:cNvPr id="12" name="文本框 11"/>
          <p:cNvSpPr txBox="1"/>
          <p:nvPr/>
        </p:nvSpPr>
        <p:spPr>
          <a:xfrm>
            <a:off x="6193790" y="5994083"/>
            <a:ext cx="5080000" cy="337185"/>
          </a:xfrm>
          <a:prstGeom prst="rect">
            <a:avLst/>
          </a:prstGeom>
          <a:noFill/>
        </p:spPr>
        <p:txBody>
          <a:bodyPr wrap="square" rtlCol="0">
            <a:noAutofit/>
          </a:bodyPr>
          <a:p>
            <a:pPr lvl="0" algn="l">
              <a:buClrTx/>
              <a:buSzTx/>
              <a:buFontTx/>
            </a:pPr>
            <a:r>
              <a:rPr lang="zh-CN" altLang="en-US">
                <a:solidFill>
                  <a:srgbClr val="FF0000"/>
                </a:solidFill>
                <a:sym typeface="+mn-ea"/>
              </a:rPr>
              <a:t>结构完整、紧扣主题</a:t>
            </a:r>
            <a:endParaRPr lang="zh-CN" altLang="en-US">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0"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52730" y="90170"/>
            <a:ext cx="2729865" cy="460375"/>
          </a:xfrm>
          <a:prstGeom prst="rect">
            <a:avLst/>
          </a:prstGeom>
          <a:noFill/>
        </p:spPr>
        <p:txBody>
          <a:bodyPr wrap="square" rtlCol="0">
            <a:spAutoFit/>
          </a:bodyPr>
          <a:p>
            <a:r>
              <a:rPr lang="zh-CN" altLang="en-US" sz="2400" b="1"/>
              <a:t>考生作文</a:t>
            </a:r>
            <a:endParaRPr lang="zh-CN" altLang="en-US" sz="2400" b="1"/>
          </a:p>
        </p:txBody>
      </p:sp>
      <p:pic>
        <p:nvPicPr>
          <p:cNvPr id="2" name="图片 1"/>
          <p:cNvPicPr>
            <a:picLocks noChangeAspect="1"/>
          </p:cNvPicPr>
          <p:nvPr/>
        </p:nvPicPr>
        <p:blipFill>
          <a:blip r:embed="rId1"/>
          <a:stretch>
            <a:fillRect/>
          </a:stretch>
        </p:blipFill>
        <p:spPr>
          <a:xfrm>
            <a:off x="591185" y="550545"/>
            <a:ext cx="5334000" cy="4909820"/>
          </a:xfrm>
          <a:prstGeom prst="rect">
            <a:avLst/>
          </a:prstGeom>
        </p:spPr>
      </p:pic>
      <p:pic>
        <p:nvPicPr>
          <p:cNvPr id="3" name="图片 2"/>
          <p:cNvPicPr>
            <a:picLocks noChangeAspect="1"/>
          </p:cNvPicPr>
          <p:nvPr/>
        </p:nvPicPr>
        <p:blipFill>
          <a:blip r:embed="rId2"/>
          <a:stretch>
            <a:fillRect/>
          </a:stretch>
        </p:blipFill>
        <p:spPr>
          <a:xfrm>
            <a:off x="6967855" y="396875"/>
            <a:ext cx="4665345" cy="4910455"/>
          </a:xfrm>
          <a:prstGeom prst="rect">
            <a:avLst/>
          </a:prstGeom>
        </p:spPr>
      </p:pic>
      <p:sp>
        <p:nvSpPr>
          <p:cNvPr id="7" name="文本框 6"/>
          <p:cNvSpPr txBox="1"/>
          <p:nvPr/>
        </p:nvSpPr>
        <p:spPr>
          <a:xfrm>
            <a:off x="591185" y="5563235"/>
            <a:ext cx="5334000" cy="922020"/>
          </a:xfrm>
          <a:prstGeom prst="rect">
            <a:avLst/>
          </a:prstGeom>
          <a:noFill/>
        </p:spPr>
        <p:txBody>
          <a:bodyPr wrap="square" rtlCol="0">
            <a:spAutoFit/>
          </a:bodyPr>
          <a:p>
            <a:pPr lvl="0" algn="l">
              <a:buClrTx/>
              <a:buSzTx/>
              <a:buFontTx/>
            </a:pPr>
            <a:r>
              <a:rPr lang="zh-CN" altLang="en-US">
                <a:solidFill>
                  <a:srgbClr val="FF0000"/>
                </a:solidFill>
                <a:sym typeface="+mn-ea"/>
              </a:rPr>
              <a:t>结构清晰（有“For one thing...For another”），但语言错误密集（拼写、搭配、逻辑混乱），框架正确但表达失败</a:t>
            </a:r>
            <a:endParaRPr lang="zh-CN" altLang="en-US">
              <a:solidFill>
                <a:srgbClr val="FF0000"/>
              </a:solidFill>
              <a:sym typeface="+mn-ea"/>
            </a:endParaRPr>
          </a:p>
        </p:txBody>
      </p:sp>
      <p:sp>
        <p:nvSpPr>
          <p:cNvPr id="8" name="文本框 7"/>
          <p:cNvSpPr txBox="1"/>
          <p:nvPr/>
        </p:nvSpPr>
        <p:spPr>
          <a:xfrm>
            <a:off x="6901180" y="5460682"/>
            <a:ext cx="5080000" cy="829945"/>
          </a:xfrm>
          <a:prstGeom prst="rect">
            <a:avLst/>
          </a:prstGeom>
          <a:noFill/>
        </p:spPr>
        <p:txBody>
          <a:bodyPr wrap="square" rtlCol="0">
            <a:spAutoFit/>
          </a:bodyPr>
          <a:p>
            <a:pPr lvl="0" algn="l">
              <a:buClrTx/>
              <a:buSzTx/>
              <a:buFontTx/>
            </a:pPr>
            <a:r>
              <a:rPr lang="zh-CN" altLang="en-US">
                <a:solidFill>
                  <a:srgbClr val="FF0000"/>
                </a:solidFill>
                <a:sym typeface="+mn-ea"/>
              </a:rPr>
              <a:t>内容完整、逻辑清晰，明确给出了选择（《百万英镑》）和两个理由（寓意深刻、综合考虑因素），完全符合题目要求</a:t>
            </a:r>
            <a:endParaRPr lang="zh-CN" altLang="en-US">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6870" y="345440"/>
            <a:ext cx="2729865" cy="460375"/>
          </a:xfrm>
          <a:prstGeom prst="rect">
            <a:avLst/>
          </a:prstGeom>
          <a:noFill/>
        </p:spPr>
        <p:txBody>
          <a:bodyPr wrap="square" rtlCol="0">
            <a:spAutoFit/>
          </a:bodyPr>
          <a:p>
            <a:r>
              <a:rPr lang="zh-CN" altLang="en-US" sz="2400" b="1"/>
              <a:t>考生作文</a:t>
            </a:r>
            <a:endParaRPr lang="zh-CN" altLang="en-US" sz="2400" b="1"/>
          </a:p>
        </p:txBody>
      </p:sp>
      <p:pic>
        <p:nvPicPr>
          <p:cNvPr id="5" name="图片 4"/>
          <p:cNvPicPr>
            <a:picLocks noChangeAspect="1"/>
          </p:cNvPicPr>
          <p:nvPr/>
        </p:nvPicPr>
        <p:blipFill>
          <a:blip r:embed="rId1"/>
          <a:stretch>
            <a:fillRect/>
          </a:stretch>
        </p:blipFill>
        <p:spPr>
          <a:xfrm>
            <a:off x="551815" y="1207135"/>
            <a:ext cx="4162425" cy="3819525"/>
          </a:xfrm>
          <a:prstGeom prst="rect">
            <a:avLst/>
          </a:prstGeom>
        </p:spPr>
      </p:pic>
      <p:pic>
        <p:nvPicPr>
          <p:cNvPr id="6" name="图片 5"/>
          <p:cNvPicPr>
            <a:picLocks noChangeAspect="1"/>
          </p:cNvPicPr>
          <p:nvPr/>
        </p:nvPicPr>
        <p:blipFill>
          <a:blip r:embed="rId2"/>
          <a:stretch>
            <a:fillRect/>
          </a:stretch>
        </p:blipFill>
        <p:spPr>
          <a:xfrm>
            <a:off x="6036310" y="805815"/>
            <a:ext cx="4916170" cy="3754120"/>
          </a:xfrm>
          <a:prstGeom prst="rect">
            <a:avLst/>
          </a:prstGeom>
        </p:spPr>
      </p:pic>
      <p:sp>
        <p:nvSpPr>
          <p:cNvPr id="7" name="文本框 6"/>
          <p:cNvSpPr txBox="1"/>
          <p:nvPr/>
        </p:nvSpPr>
        <p:spPr>
          <a:xfrm>
            <a:off x="301625" y="5240020"/>
            <a:ext cx="4967605" cy="922020"/>
          </a:xfrm>
          <a:prstGeom prst="rect">
            <a:avLst/>
          </a:prstGeom>
          <a:noFill/>
        </p:spPr>
        <p:txBody>
          <a:bodyPr wrap="square" rtlCol="0">
            <a:spAutoFit/>
          </a:bodyPr>
          <a:p>
            <a:pPr lvl="0" algn="l">
              <a:buClrTx/>
              <a:buSzTx/>
              <a:buFontTx/>
            </a:pPr>
            <a:r>
              <a:rPr lang="zh-CN" altLang="en-US">
                <a:solidFill>
                  <a:srgbClr val="FF0000"/>
                </a:solidFill>
                <a:sym typeface="+mn-ea"/>
              </a:rPr>
              <a:t>内容有选择（《海的女儿》）和简单理由，存在严重错误—主人公性别混淆（写成了“his”）、用词不当（warns应为warnings）</a:t>
            </a:r>
            <a:endParaRPr lang="zh-CN" altLang="en-US">
              <a:solidFill>
                <a:srgbClr val="FF0000"/>
              </a:solidFill>
              <a:sym typeface="+mn-ea"/>
            </a:endParaRPr>
          </a:p>
        </p:txBody>
      </p:sp>
      <p:sp>
        <p:nvSpPr>
          <p:cNvPr id="8" name="文本框 7"/>
          <p:cNvSpPr txBox="1"/>
          <p:nvPr/>
        </p:nvSpPr>
        <p:spPr>
          <a:xfrm>
            <a:off x="5901055" y="5249545"/>
            <a:ext cx="5108575" cy="645160"/>
          </a:xfrm>
          <a:prstGeom prst="rect">
            <a:avLst/>
          </a:prstGeom>
          <a:noFill/>
        </p:spPr>
        <p:txBody>
          <a:bodyPr wrap="square" rtlCol="0">
            <a:spAutoFit/>
          </a:bodyPr>
          <a:p>
            <a:pPr lvl="0" algn="l">
              <a:buClrTx/>
              <a:buSzTx/>
              <a:buFontTx/>
            </a:pPr>
            <a:r>
              <a:rPr lang="zh-CN" altLang="en-US">
                <a:solidFill>
                  <a:srgbClr val="FF0000"/>
                </a:solidFill>
                <a:sym typeface="+mn-ea"/>
              </a:rPr>
              <a:t>虽字迹整齐，但错写为建议信的开头，不是回复信，完全跑题</a:t>
            </a:r>
            <a:endParaRPr lang="zh-CN" altLang="en-US">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6870" y="124460"/>
            <a:ext cx="2729865" cy="460375"/>
          </a:xfrm>
          <a:prstGeom prst="rect">
            <a:avLst/>
          </a:prstGeom>
          <a:noFill/>
        </p:spPr>
        <p:txBody>
          <a:bodyPr wrap="square" rtlCol="0">
            <a:spAutoFit/>
          </a:bodyPr>
          <a:p>
            <a:r>
              <a:rPr lang="zh-CN" altLang="en-US" sz="2400" b="1"/>
              <a:t>考生作文</a:t>
            </a:r>
            <a:endParaRPr lang="zh-CN" altLang="en-US" sz="2400" b="1"/>
          </a:p>
        </p:txBody>
      </p:sp>
      <p:pic>
        <p:nvPicPr>
          <p:cNvPr id="2" name="图片 1"/>
          <p:cNvPicPr>
            <a:picLocks noChangeAspect="1"/>
          </p:cNvPicPr>
          <p:nvPr/>
        </p:nvPicPr>
        <p:blipFill>
          <a:blip r:embed="rId1"/>
          <a:stretch>
            <a:fillRect/>
          </a:stretch>
        </p:blipFill>
        <p:spPr>
          <a:xfrm>
            <a:off x="295910" y="3171825"/>
            <a:ext cx="5267325" cy="1955800"/>
          </a:xfrm>
          <a:prstGeom prst="rect">
            <a:avLst/>
          </a:prstGeom>
        </p:spPr>
      </p:pic>
      <p:pic>
        <p:nvPicPr>
          <p:cNvPr id="3" name="图片 2"/>
          <p:cNvPicPr>
            <a:picLocks noChangeAspect="1"/>
          </p:cNvPicPr>
          <p:nvPr/>
        </p:nvPicPr>
        <p:blipFill>
          <a:blip r:embed="rId2"/>
          <a:stretch>
            <a:fillRect/>
          </a:stretch>
        </p:blipFill>
        <p:spPr>
          <a:xfrm>
            <a:off x="6497955" y="3752215"/>
            <a:ext cx="5111750" cy="1855470"/>
          </a:xfrm>
          <a:prstGeom prst="rect">
            <a:avLst/>
          </a:prstGeom>
        </p:spPr>
      </p:pic>
      <p:pic>
        <p:nvPicPr>
          <p:cNvPr id="7" name="图片 6"/>
          <p:cNvPicPr>
            <a:picLocks noChangeAspect="1"/>
          </p:cNvPicPr>
          <p:nvPr/>
        </p:nvPicPr>
        <p:blipFill>
          <a:blip r:embed="rId3"/>
          <a:stretch>
            <a:fillRect/>
          </a:stretch>
        </p:blipFill>
        <p:spPr>
          <a:xfrm>
            <a:off x="136525" y="895985"/>
            <a:ext cx="5868670" cy="1263015"/>
          </a:xfrm>
          <a:prstGeom prst="rect">
            <a:avLst/>
          </a:prstGeom>
        </p:spPr>
      </p:pic>
      <p:pic>
        <p:nvPicPr>
          <p:cNvPr id="8" name="图片 7"/>
          <p:cNvPicPr>
            <a:picLocks noChangeAspect="1"/>
          </p:cNvPicPr>
          <p:nvPr/>
        </p:nvPicPr>
        <p:blipFill>
          <a:blip r:embed="rId4"/>
          <a:stretch>
            <a:fillRect/>
          </a:stretch>
        </p:blipFill>
        <p:spPr>
          <a:xfrm>
            <a:off x="6306185" y="685165"/>
            <a:ext cx="5665470" cy="1685290"/>
          </a:xfrm>
          <a:prstGeom prst="rect">
            <a:avLst/>
          </a:prstGeom>
        </p:spPr>
      </p:pic>
      <p:sp>
        <p:nvSpPr>
          <p:cNvPr id="9" name="文本框 8"/>
          <p:cNvSpPr txBox="1"/>
          <p:nvPr/>
        </p:nvSpPr>
        <p:spPr>
          <a:xfrm>
            <a:off x="295910" y="2370138"/>
            <a:ext cx="5080000" cy="337185"/>
          </a:xfrm>
          <a:prstGeom prst="rect">
            <a:avLst/>
          </a:prstGeom>
          <a:noFill/>
        </p:spPr>
        <p:txBody>
          <a:bodyPr wrap="square" rtlCol="0">
            <a:spAutoFit/>
          </a:bodyPr>
          <a:p>
            <a:pPr lvl="0" algn="l">
              <a:buClrTx/>
              <a:buSzTx/>
              <a:buFontTx/>
            </a:pPr>
            <a:r>
              <a:rPr lang="zh-CN" altLang="en-US">
                <a:solidFill>
                  <a:srgbClr val="FF0000"/>
                </a:solidFill>
                <a:sym typeface="+mn-ea"/>
              </a:rPr>
              <a:t>属于“场合错位”的结尾；且存在语法错误</a:t>
            </a:r>
            <a:endParaRPr lang="zh-CN" altLang="en-US">
              <a:solidFill>
                <a:srgbClr val="FF0000"/>
              </a:solidFill>
              <a:sym typeface="+mn-ea"/>
            </a:endParaRPr>
          </a:p>
        </p:txBody>
      </p:sp>
      <p:sp>
        <p:nvSpPr>
          <p:cNvPr id="10" name="文本框 9"/>
          <p:cNvSpPr txBox="1"/>
          <p:nvPr/>
        </p:nvSpPr>
        <p:spPr>
          <a:xfrm>
            <a:off x="356870" y="5464493"/>
            <a:ext cx="5080000" cy="368300"/>
          </a:xfrm>
          <a:prstGeom prst="rect">
            <a:avLst/>
          </a:prstGeom>
          <a:noFill/>
        </p:spPr>
        <p:txBody>
          <a:bodyPr wrap="square" rtlCol="0">
            <a:spAutoFit/>
          </a:bodyPr>
          <a:p>
            <a:pPr lvl="0" algn="l">
              <a:buClrTx/>
              <a:buSzTx/>
              <a:buFontTx/>
            </a:pPr>
            <a:r>
              <a:rPr lang="zh-CN" altLang="en-US">
                <a:solidFill>
                  <a:srgbClr val="FF0000"/>
                </a:solidFill>
                <a:sym typeface="+mn-ea"/>
              </a:rPr>
              <a:t>考虑到交际性</a:t>
            </a:r>
            <a:endParaRPr lang="zh-CN" altLang="en-US">
              <a:solidFill>
                <a:srgbClr val="FF0000"/>
              </a:solidFill>
              <a:sym typeface="+mn-ea"/>
            </a:endParaRPr>
          </a:p>
        </p:txBody>
      </p:sp>
      <p:sp>
        <p:nvSpPr>
          <p:cNvPr id="11" name="文本框 10"/>
          <p:cNvSpPr txBox="1"/>
          <p:nvPr/>
        </p:nvSpPr>
        <p:spPr>
          <a:xfrm>
            <a:off x="6415405" y="2383155"/>
            <a:ext cx="5022850" cy="922020"/>
          </a:xfrm>
          <a:prstGeom prst="rect">
            <a:avLst/>
          </a:prstGeom>
          <a:noFill/>
        </p:spPr>
        <p:txBody>
          <a:bodyPr wrap="square" rtlCol="0">
            <a:spAutoFit/>
          </a:bodyPr>
          <a:p>
            <a:pPr lvl="0" algn="l">
              <a:buClrTx/>
              <a:buSzTx/>
              <a:buFontTx/>
            </a:pPr>
            <a:r>
              <a:rPr lang="zh-CN" altLang="en-US">
                <a:solidFill>
                  <a:srgbClr val="FF0000"/>
                </a:solidFill>
                <a:sym typeface="+mn-ea"/>
              </a:rPr>
              <a:t>有总结意识，且句式有变化（用了倒装句Not only...）但错误太多believed，will时态混乱，有想法但基本功不扎实</a:t>
            </a:r>
            <a:endParaRPr lang="zh-CN" altLang="en-US">
              <a:solidFill>
                <a:srgbClr val="FF0000"/>
              </a:solidFill>
              <a:sym typeface="+mn-ea"/>
            </a:endParaRPr>
          </a:p>
        </p:txBody>
      </p:sp>
      <p:sp>
        <p:nvSpPr>
          <p:cNvPr id="12" name="文本框 11"/>
          <p:cNvSpPr txBox="1"/>
          <p:nvPr/>
        </p:nvSpPr>
        <p:spPr>
          <a:xfrm>
            <a:off x="6415405" y="5766435"/>
            <a:ext cx="5120640" cy="645160"/>
          </a:xfrm>
          <a:prstGeom prst="rect">
            <a:avLst/>
          </a:prstGeom>
          <a:noFill/>
        </p:spPr>
        <p:txBody>
          <a:bodyPr wrap="square" rtlCol="0">
            <a:spAutoFit/>
          </a:bodyPr>
          <a:p>
            <a:pPr lvl="0" algn="l">
              <a:buClrTx/>
              <a:buSzTx/>
              <a:buFontTx/>
            </a:pPr>
            <a:r>
              <a:rPr lang="zh-CN" altLang="en-US">
                <a:solidFill>
                  <a:srgbClr val="FF0000"/>
                </a:solidFill>
                <a:sym typeface="+mn-ea"/>
              </a:rPr>
              <a:t>结尾简洁有力，表达了对演出成功的信心，且有团队意识</a:t>
            </a:r>
            <a:endParaRPr lang="zh-CN" altLang="en-US">
              <a:solidFill>
                <a:srgbClr val="FF0000"/>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0"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p:nvPr/>
        </p:nvPicPr>
        <p:blipFill>
          <a:blip r:embed="rId1"/>
          <a:stretch>
            <a:fillRect/>
          </a:stretch>
        </p:blipFill>
        <p:spPr>
          <a:xfrm>
            <a:off x="-63500" y="0"/>
            <a:ext cx="12256135" cy="6858000"/>
          </a:xfrm>
          <a:prstGeom prst="rect">
            <a:avLst/>
          </a:prstGeom>
        </p:spPr>
      </p:pic>
      <p:sp>
        <p:nvSpPr>
          <p:cNvPr id="4" name="矩形 3"/>
          <p:cNvSpPr/>
          <p:nvPr/>
        </p:nvSpPr>
        <p:spPr>
          <a:xfrm>
            <a:off x="-64135" y="2254250"/>
            <a:ext cx="12257405" cy="2280920"/>
          </a:xfrm>
          <a:prstGeom prst="rect">
            <a:avLst/>
          </a:prstGeom>
          <a:solidFill>
            <a:schemeClr val="bg1">
              <a:alpha val="5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noFill/>
              </a:ln>
              <a:solidFill>
                <a:schemeClr val="bg1"/>
              </a:solidFill>
            </a:endParaRPr>
          </a:p>
        </p:txBody>
      </p:sp>
      <p:sp>
        <p:nvSpPr>
          <p:cNvPr id="2" name="文本框 1"/>
          <p:cNvSpPr txBox="1"/>
          <p:nvPr/>
        </p:nvSpPr>
        <p:spPr>
          <a:xfrm>
            <a:off x="2241550" y="2397760"/>
            <a:ext cx="7356475" cy="2306955"/>
          </a:xfrm>
          <a:prstGeom prst="rect">
            <a:avLst/>
          </a:prstGeom>
          <a:noFill/>
        </p:spPr>
        <p:txBody>
          <a:bodyPr wrap="square" rtlCol="0" anchor="t">
            <a:spAutoFit/>
          </a:bodyPr>
          <a:p>
            <a:pPr algn="ctr"/>
            <a:r>
              <a:rPr lang="en-US" altLang="zh-CN" sz="4800" b="1">
                <a:solidFill>
                  <a:schemeClr val="tx1"/>
                </a:solidFill>
                <a:latin typeface="Pristina" panose="03060402040406080204" charset="0"/>
                <a:ea typeface="华文宋体" panose="02010600040101010101" charset="-122"/>
                <a:cs typeface="Pristina" panose="03060402040406080204" charset="0"/>
                <a:sym typeface="+mn-ea"/>
              </a:rPr>
              <a:t>From Page to Stage </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ct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ct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英文剧小组展演剧目选择介绍</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ct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2026.6</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绍兴高一期末考应用文解析</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gn="ct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0" y="-78105"/>
            <a:ext cx="12192635" cy="6936740"/>
          </a:xfrm>
          <a:prstGeom prst="rect">
            <a:avLst/>
          </a:prstGeom>
        </p:spPr>
      </p:pic>
      <p:sp>
        <p:nvSpPr>
          <p:cNvPr id="4" name="矩形 3"/>
          <p:cNvSpPr/>
          <p:nvPr/>
        </p:nvSpPr>
        <p:spPr>
          <a:xfrm>
            <a:off x="-64135" y="2254250"/>
            <a:ext cx="12257405" cy="2280920"/>
          </a:xfrm>
          <a:prstGeom prst="rect">
            <a:avLst/>
          </a:prstGeom>
          <a:solidFill>
            <a:schemeClr val="bg1">
              <a:alpha val="5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noFill/>
              </a:ln>
              <a:solidFill>
                <a:schemeClr val="bg1"/>
              </a:solidFill>
            </a:endParaRPr>
          </a:p>
        </p:txBody>
      </p:sp>
      <p:sp>
        <p:nvSpPr>
          <p:cNvPr id="3" name="文本框 2"/>
          <p:cNvSpPr txBox="1"/>
          <p:nvPr/>
        </p:nvSpPr>
        <p:spPr>
          <a:xfrm>
            <a:off x="1599565" y="2914650"/>
            <a:ext cx="9334500" cy="1029335"/>
          </a:xfrm>
          <a:prstGeom prst="rect">
            <a:avLst/>
          </a:prstGeom>
          <a:noFill/>
        </p:spPr>
        <p:txBody>
          <a:bodyPr wrap="square" rtlCol="0" anchor="t">
            <a:noAutofit/>
          </a:bodyPr>
          <a:p>
            <a:pPr algn="ctr" defTabSz="914400">
              <a:tabLst>
                <a:tab pos="1253490" algn="l"/>
              </a:tabLst>
            </a:pPr>
            <a:r>
              <a:rPr lang="en-US" sz="4800" b="1">
                <a:solidFill>
                  <a:schemeClr val="tx1"/>
                </a:solidFill>
                <a:latin typeface="MV Boli" panose="02000500030200090000" charset="0"/>
                <a:ea typeface="华文宋体" panose="02010600040101010101" charset="-122"/>
                <a:cs typeface="MV Boli" panose="02000500030200090000" charset="0"/>
                <a:sym typeface="+mn-ea"/>
              </a:rPr>
              <a:t>Analyze </a:t>
            </a:r>
            <a:r>
              <a:rPr lang="en-US" sz="4800" b="1">
                <a:solidFill>
                  <a:schemeClr val="tx1"/>
                </a:solidFill>
                <a:latin typeface="微软雅黑" panose="020B0503020204020204" charset="-122"/>
                <a:ea typeface="微软雅黑" panose="020B0503020204020204" charset="-122"/>
                <a:cs typeface="MV Boli" panose="02000500030200090000" charset="0"/>
                <a:sym typeface="+mn-ea"/>
              </a:rPr>
              <a:t>·</a:t>
            </a:r>
            <a:r>
              <a:rPr lang="en-US" sz="4800" b="1">
                <a:solidFill>
                  <a:schemeClr val="tx1"/>
                </a:solidFill>
                <a:latin typeface="MV Boli" panose="02000500030200090000" charset="0"/>
                <a:ea typeface="华文宋体" panose="02010600040101010101" charset="-122"/>
                <a:cs typeface="MV Boli" panose="02000500030200090000" charset="0"/>
                <a:sym typeface="+mn-ea"/>
              </a:rPr>
              <a:t>Construct </a:t>
            </a:r>
            <a:r>
              <a:rPr lang="en-US" sz="4800" b="1">
                <a:latin typeface="微软雅黑" panose="020B0503020204020204" charset="-122"/>
                <a:ea typeface="微软雅黑" panose="020B0503020204020204" charset="-122"/>
                <a:cs typeface="MV Boli" panose="02000500030200090000" charset="0"/>
                <a:sym typeface="+mn-ea"/>
              </a:rPr>
              <a:t>·</a:t>
            </a:r>
            <a:r>
              <a:rPr lang="en-US" sz="4800" b="1">
                <a:solidFill>
                  <a:schemeClr val="tx1"/>
                </a:solidFill>
                <a:latin typeface="MV Boli" panose="02000500030200090000" charset="0"/>
                <a:ea typeface="华文宋体" panose="02010600040101010101" charset="-122"/>
                <a:cs typeface="MV Boli" panose="02000500030200090000" charset="0"/>
                <a:sym typeface="+mn-ea"/>
              </a:rPr>
              <a:t>Practice</a:t>
            </a:r>
            <a:endParaRPr lang="en-US" sz="4800" b="1">
              <a:solidFill>
                <a:schemeClr val="tx1"/>
              </a:solidFill>
              <a:latin typeface="MV Boli" panose="02000500030200090000" charset="0"/>
              <a:ea typeface="华文宋体" panose="02010600040101010101" charset="-122"/>
              <a:cs typeface="MV Boli" panose="02000500030200090000"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97230" y="242570"/>
            <a:ext cx="11102340" cy="829945"/>
          </a:xfrm>
          <a:prstGeom prst="rect">
            <a:avLst/>
          </a:prstGeom>
          <a:noFill/>
        </p:spPr>
        <p:txBody>
          <a:bodyPr wrap="square" rtlCol="0">
            <a:spAutoFit/>
          </a:bodyPr>
          <a:p>
            <a:r>
              <a:rPr lang="en-US" altLang="zh-CN" sz="2400" i="1">
                <a:latin typeface="Myriad Pro" panose="020B0703030403090204" charset="0"/>
                <a:cs typeface="Myriad Pro" panose="020B0703030403090204" charset="0"/>
              </a:rPr>
              <a:t>What factors would you consider if you need to </a:t>
            </a:r>
            <a:r>
              <a:rPr lang="en-US" altLang="zh-CN" sz="2400" i="1">
                <a:latin typeface="Myriad Pro" panose="020B0703030403090204" charset="0"/>
                <a:cs typeface="Myriad Pro" panose="020B0703030403090204" charset="0"/>
                <a:sym typeface="+mn-ea"/>
              </a:rPr>
              <a:t>choose a play for the school drama showcase</a:t>
            </a:r>
            <a:r>
              <a:rPr lang="en-US" altLang="zh-CN" sz="2400" i="1">
                <a:latin typeface="Myriad Pro" panose="020B0703030403090204" charset="0"/>
                <a:cs typeface="Myriad Pro" panose="020B0703030403090204" charset="0"/>
              </a:rPr>
              <a:t>?</a:t>
            </a:r>
            <a:endParaRPr lang="en-US" altLang="zh-CN" sz="2400" i="1">
              <a:latin typeface="Myriad Pro" panose="020B0703030403090204" charset="0"/>
              <a:cs typeface="Myriad Pro" panose="020B0703030403090204" charset="0"/>
            </a:endParaRPr>
          </a:p>
        </p:txBody>
      </p:sp>
      <p:sp>
        <p:nvSpPr>
          <p:cNvPr id="4" name="文本框 3"/>
          <p:cNvSpPr txBox="1"/>
          <p:nvPr/>
        </p:nvSpPr>
        <p:spPr>
          <a:xfrm>
            <a:off x="97155" y="1158875"/>
            <a:ext cx="4484370" cy="460375"/>
          </a:xfrm>
          <a:prstGeom prst="rect">
            <a:avLst/>
          </a:prstGeom>
          <a:noFill/>
        </p:spPr>
        <p:txBody>
          <a:bodyPr wrap="square" rtlCol="0">
            <a:spAutoFit/>
          </a:bodyPr>
          <a:p>
            <a:r>
              <a:rPr lang="en-US" altLang="zh-CN" sz="2400" b="1" i="1"/>
              <a:t> The Million Pound Bank Note </a:t>
            </a:r>
            <a:endParaRPr lang="en-US" altLang="zh-CN" sz="2400" b="1" i="1"/>
          </a:p>
        </p:txBody>
      </p:sp>
      <p:pic>
        <p:nvPicPr>
          <p:cNvPr id="14" name="图片 13"/>
          <p:cNvPicPr>
            <a:picLocks noChangeAspect="1"/>
          </p:cNvPicPr>
          <p:nvPr/>
        </p:nvPicPr>
        <p:blipFill>
          <a:blip r:embed="rId1"/>
          <a:stretch>
            <a:fillRect/>
          </a:stretch>
        </p:blipFill>
        <p:spPr>
          <a:xfrm>
            <a:off x="822960" y="1692275"/>
            <a:ext cx="2612390" cy="1921510"/>
          </a:xfrm>
          <a:prstGeom prst="rect">
            <a:avLst/>
          </a:prstGeom>
        </p:spPr>
      </p:pic>
      <p:sp>
        <p:nvSpPr>
          <p:cNvPr id="15" name="任意多边形: 形状 40"/>
          <p:cNvSpPr/>
          <p:nvPr>
            <p:custDataLst>
              <p:tags r:id="rId2"/>
            </p:custDataLst>
          </p:nvPr>
        </p:nvSpPr>
        <p:spPr>
          <a:xfrm>
            <a:off x="805815" y="4862830"/>
            <a:ext cx="11012170" cy="1111250"/>
          </a:xfrm>
          <a:custGeom>
            <a:avLst/>
            <a:gdLst>
              <a:gd name="connsiteX0" fmla="*/ 7850595 w 7877676"/>
              <a:gd name="connsiteY0" fmla="*/ 794766 h 794766"/>
              <a:gd name="connsiteX1" fmla="*/ 27141 w 7877676"/>
              <a:gd name="connsiteY1" fmla="*/ 794766 h 794766"/>
              <a:gd name="connsiteX2" fmla="*/ 6567 w 7877676"/>
              <a:gd name="connsiteY2" fmla="*/ 750094 h 794766"/>
              <a:gd name="connsiteX3" fmla="*/ 639504 w 7877676"/>
              <a:gd name="connsiteY3" fmla="*/ 9525 h 794766"/>
              <a:gd name="connsiteX4" fmla="*/ 660078 w 7877676"/>
              <a:gd name="connsiteY4" fmla="*/ 0 h 794766"/>
              <a:gd name="connsiteX5" fmla="*/ 7217660 w 7877676"/>
              <a:gd name="connsiteY5" fmla="*/ 0 h 794766"/>
              <a:gd name="connsiteX6" fmla="*/ 7238233 w 7877676"/>
              <a:gd name="connsiteY6" fmla="*/ 9525 h 794766"/>
              <a:gd name="connsiteX7" fmla="*/ 7871170 w 7877676"/>
              <a:gd name="connsiteY7" fmla="*/ 750094 h 794766"/>
              <a:gd name="connsiteX8" fmla="*/ 7850595 w 7877676"/>
              <a:gd name="connsiteY8" fmla="*/ 794766 h 79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7676" h="794766">
                <a:moveTo>
                  <a:pt x="7850595" y="794766"/>
                </a:moveTo>
                <a:lnTo>
                  <a:pt x="27141" y="794766"/>
                </a:lnTo>
                <a:cubicBezTo>
                  <a:pt x="3996" y="794766"/>
                  <a:pt x="-8482" y="767715"/>
                  <a:pt x="6567" y="750094"/>
                </a:cubicBezTo>
                <a:lnTo>
                  <a:pt x="639504" y="9525"/>
                </a:lnTo>
                <a:cubicBezTo>
                  <a:pt x="644647" y="3524"/>
                  <a:pt x="652172" y="0"/>
                  <a:pt x="660078" y="0"/>
                </a:cubicBezTo>
                <a:lnTo>
                  <a:pt x="7217660" y="0"/>
                </a:lnTo>
                <a:cubicBezTo>
                  <a:pt x="7225565" y="0"/>
                  <a:pt x="7233090" y="3429"/>
                  <a:pt x="7238233" y="9525"/>
                </a:cubicBezTo>
                <a:lnTo>
                  <a:pt x="7871170" y="750094"/>
                </a:lnTo>
                <a:cubicBezTo>
                  <a:pt x="7886124" y="767715"/>
                  <a:pt x="7873646" y="794766"/>
                  <a:pt x="7850595" y="794766"/>
                </a:cubicBezTo>
                <a:close/>
              </a:path>
            </a:pathLst>
          </a:custGeom>
          <a:gradFill>
            <a:gsLst>
              <a:gs pos="96000">
                <a:schemeClr val="accent1">
                  <a:lumMod val="60000"/>
                  <a:lumOff val="40000"/>
                  <a:alpha val="0"/>
                </a:schemeClr>
              </a:gs>
              <a:gs pos="0">
                <a:schemeClr val="accent1">
                  <a:lumMod val="60000"/>
                  <a:lumOff val="40000"/>
                  <a:alpha val="20000"/>
                </a:schemeClr>
              </a:gs>
            </a:gsLst>
            <a:lin ang="16200000" scaled="0"/>
          </a:gradFill>
          <a:ln w="9525" cap="flat">
            <a:gradFill>
              <a:gsLst>
                <a:gs pos="60000">
                  <a:schemeClr val="accent1">
                    <a:alpha val="0"/>
                  </a:schemeClr>
                </a:gs>
                <a:gs pos="86000">
                  <a:schemeClr val="accent1">
                    <a:alpha val="30000"/>
                  </a:schemeClr>
                </a:gs>
              </a:gsLst>
              <a:lin ang="5400000" scaled="0"/>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ea typeface="+mn-lt"/>
              <a:sym typeface="+mn-ea"/>
            </a:endParaRPr>
          </a:p>
        </p:txBody>
      </p:sp>
      <p:sp>
        <p:nvSpPr>
          <p:cNvPr id="16" name="任意多边形: 形状 39"/>
          <p:cNvSpPr/>
          <p:nvPr>
            <p:custDataLst>
              <p:tags r:id="rId3"/>
            </p:custDataLst>
          </p:nvPr>
        </p:nvSpPr>
        <p:spPr>
          <a:xfrm>
            <a:off x="513080" y="5697855"/>
            <a:ext cx="11012170" cy="1111250"/>
          </a:xfrm>
          <a:custGeom>
            <a:avLst/>
            <a:gdLst>
              <a:gd name="connsiteX0" fmla="*/ 7850595 w 7877676"/>
              <a:gd name="connsiteY0" fmla="*/ 794766 h 794765"/>
              <a:gd name="connsiteX1" fmla="*/ 27141 w 7877676"/>
              <a:gd name="connsiteY1" fmla="*/ 794766 h 794765"/>
              <a:gd name="connsiteX2" fmla="*/ 6567 w 7877676"/>
              <a:gd name="connsiteY2" fmla="*/ 750094 h 794765"/>
              <a:gd name="connsiteX3" fmla="*/ 639504 w 7877676"/>
              <a:gd name="connsiteY3" fmla="*/ 9525 h 794765"/>
              <a:gd name="connsiteX4" fmla="*/ 660078 w 7877676"/>
              <a:gd name="connsiteY4" fmla="*/ 0 h 794765"/>
              <a:gd name="connsiteX5" fmla="*/ 7217660 w 7877676"/>
              <a:gd name="connsiteY5" fmla="*/ 0 h 794765"/>
              <a:gd name="connsiteX6" fmla="*/ 7238233 w 7877676"/>
              <a:gd name="connsiteY6" fmla="*/ 9525 h 794765"/>
              <a:gd name="connsiteX7" fmla="*/ 7871170 w 7877676"/>
              <a:gd name="connsiteY7" fmla="*/ 750094 h 794765"/>
              <a:gd name="connsiteX8" fmla="*/ 7850595 w 7877676"/>
              <a:gd name="connsiteY8" fmla="*/ 794766 h 79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7676" h="794765">
                <a:moveTo>
                  <a:pt x="7850595" y="794766"/>
                </a:moveTo>
                <a:lnTo>
                  <a:pt x="27141" y="794766"/>
                </a:lnTo>
                <a:cubicBezTo>
                  <a:pt x="3996" y="794766"/>
                  <a:pt x="-8482" y="767715"/>
                  <a:pt x="6567" y="750094"/>
                </a:cubicBezTo>
                <a:lnTo>
                  <a:pt x="639504" y="9525"/>
                </a:lnTo>
                <a:cubicBezTo>
                  <a:pt x="644647" y="3524"/>
                  <a:pt x="652172" y="0"/>
                  <a:pt x="660078" y="0"/>
                </a:cubicBezTo>
                <a:lnTo>
                  <a:pt x="7217660" y="0"/>
                </a:lnTo>
                <a:cubicBezTo>
                  <a:pt x="7225565" y="0"/>
                  <a:pt x="7233090" y="3429"/>
                  <a:pt x="7238233" y="9525"/>
                </a:cubicBezTo>
                <a:lnTo>
                  <a:pt x="7871170" y="750094"/>
                </a:lnTo>
                <a:cubicBezTo>
                  <a:pt x="7886124" y="767715"/>
                  <a:pt x="7873646" y="794766"/>
                  <a:pt x="7850595" y="794766"/>
                </a:cubicBezTo>
                <a:close/>
              </a:path>
            </a:pathLst>
          </a:custGeom>
          <a:gradFill>
            <a:gsLst>
              <a:gs pos="96000">
                <a:schemeClr val="accent1">
                  <a:lumMod val="60000"/>
                  <a:lumOff val="40000"/>
                  <a:alpha val="0"/>
                </a:schemeClr>
              </a:gs>
              <a:gs pos="0">
                <a:schemeClr val="accent1">
                  <a:lumMod val="60000"/>
                  <a:lumOff val="40000"/>
                  <a:alpha val="20000"/>
                </a:schemeClr>
              </a:gs>
            </a:gsLst>
            <a:lin ang="16200000" scaled="0"/>
          </a:gradFill>
          <a:ln w="9525" cap="flat">
            <a:gradFill>
              <a:gsLst>
                <a:gs pos="60000">
                  <a:schemeClr val="accent1">
                    <a:alpha val="0"/>
                  </a:schemeClr>
                </a:gs>
                <a:gs pos="86000">
                  <a:schemeClr val="accent1">
                    <a:alpha val="30000"/>
                  </a:schemeClr>
                </a:gs>
              </a:gsLst>
              <a:lin ang="5400000" scaled="0"/>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ea typeface="+mn-lt"/>
              <a:sym typeface="+mn-ea"/>
            </a:endParaRPr>
          </a:p>
        </p:txBody>
      </p:sp>
      <p:sp>
        <p:nvSpPr>
          <p:cNvPr id="17" name="文本框 16"/>
          <p:cNvSpPr txBox="1"/>
          <p:nvPr>
            <p:custDataLst>
              <p:tags r:id="rId4"/>
            </p:custDataLst>
          </p:nvPr>
        </p:nvSpPr>
        <p:spPr>
          <a:xfrm>
            <a:off x="989965" y="3448685"/>
            <a:ext cx="2626360" cy="854710"/>
          </a:xfrm>
          <a:prstGeom prst="rect">
            <a:avLst/>
          </a:prstGeom>
          <a:noFill/>
        </p:spPr>
        <p:txBody>
          <a:bodyPr wrap="square" lIns="91440" tIns="45720" rIns="91440" bIns="45720" rtlCol="0" anchor="b" anchorCtr="0">
            <a:noAutofit/>
          </a:bodyPr>
          <a:lstStyle/>
          <a:p>
            <a:pPr lvl="0" algn="ctr">
              <a:buClrTx/>
              <a:buSzTx/>
              <a:buFontTx/>
            </a:pPr>
            <a:r>
              <a:rPr lang="en-US" altLang="zh-CN" sz="3600" b="1">
                <a:gradFill>
                  <a:gsLst>
                    <a:gs pos="40000">
                      <a:schemeClr val="accent1">
                        <a:alpha val="100000"/>
                      </a:schemeClr>
                    </a:gs>
                    <a:gs pos="100000">
                      <a:schemeClr val="accent1">
                        <a:lumMod val="40000"/>
                        <a:lumOff val="60000"/>
                        <a:alpha val="100000"/>
                      </a:schemeClr>
                    </a:gs>
                  </a:gsLst>
                  <a:lin ang="16860000" scaled="0"/>
                </a:gradFill>
                <a:sym typeface="+mn-ea"/>
              </a:rPr>
              <a:t>work itself</a:t>
            </a:r>
            <a:endParaRPr lang="en-US" altLang="zh-CN" sz="3600" b="1">
              <a:gradFill>
                <a:gsLst>
                  <a:gs pos="40000">
                    <a:schemeClr val="accent1">
                      <a:alpha val="100000"/>
                    </a:schemeClr>
                  </a:gs>
                  <a:gs pos="100000">
                    <a:schemeClr val="accent1">
                      <a:lumMod val="40000"/>
                      <a:lumOff val="60000"/>
                      <a:alpha val="100000"/>
                    </a:schemeClr>
                  </a:gs>
                </a:gsLst>
                <a:lin ang="16860000" scaled="0"/>
              </a:gradFill>
              <a:sym typeface="+mn-ea"/>
            </a:endParaRPr>
          </a:p>
        </p:txBody>
      </p:sp>
      <p:sp>
        <p:nvSpPr>
          <p:cNvPr id="18" name="文本框 17"/>
          <p:cNvSpPr txBox="1"/>
          <p:nvPr>
            <p:custDataLst>
              <p:tags r:id="rId5"/>
            </p:custDataLst>
          </p:nvPr>
        </p:nvSpPr>
        <p:spPr>
          <a:xfrm>
            <a:off x="1228725" y="4363085"/>
            <a:ext cx="3703955" cy="793750"/>
          </a:xfrm>
          <a:prstGeom prst="rect">
            <a:avLst/>
          </a:prstGeom>
          <a:noFill/>
        </p:spPr>
        <p:txBody>
          <a:bodyPr wrap="square" lIns="144145" tIns="0" rIns="179705" bIns="0" rtlCol="0" anchor="t" anchorCtr="0">
            <a:noAutofit/>
          </a:bodyPr>
          <a:lstStyle/>
          <a:p>
            <a:pPr lvl="0" algn="l">
              <a:lnSpc>
                <a:spcPct val="130000"/>
              </a:lnSpc>
              <a:spcAft>
                <a:spcPts val="0"/>
              </a:spcAft>
              <a:buClrTx/>
              <a:buSzTx/>
              <a:buFontTx/>
            </a:pPr>
            <a:r>
              <a:rPr lang="en-US" altLang="zh-CN" dirty="0">
                <a:solidFill>
                  <a:schemeClr val="tx1">
                    <a:lumMod val="85000"/>
                    <a:lumOff val="15000"/>
                  </a:schemeClr>
                </a:solidFill>
                <a:latin typeface="+mn-ea"/>
                <a:sym typeface="+mn-ea"/>
              </a:rPr>
              <a:t>classic</a:t>
            </a:r>
            <a:endParaRPr lang="en-US" altLang="zh-CN" dirty="0">
              <a:solidFill>
                <a:schemeClr val="tx1">
                  <a:lumMod val="85000"/>
                  <a:lumOff val="15000"/>
                </a:schemeClr>
              </a:solidFill>
              <a:latin typeface="+mn-ea"/>
              <a:sym typeface="+mn-ea"/>
            </a:endParaRPr>
          </a:p>
          <a:p>
            <a:pPr lvl="0" algn="l">
              <a:lnSpc>
                <a:spcPct val="130000"/>
              </a:lnSpc>
              <a:spcAft>
                <a:spcPts val="0"/>
              </a:spcAft>
              <a:buClrTx/>
              <a:buSzTx/>
              <a:buFontTx/>
            </a:pPr>
            <a:r>
              <a:rPr lang="en-US" altLang="zh-CN" dirty="0">
                <a:solidFill>
                  <a:schemeClr val="tx1">
                    <a:lumMod val="85000"/>
                    <a:lumOff val="15000"/>
                  </a:schemeClr>
                </a:solidFill>
                <a:latin typeface="+mn-ea"/>
                <a:sym typeface="+mn-ea"/>
              </a:rPr>
              <a:t>thought-provoking</a:t>
            </a:r>
            <a:endParaRPr lang="en-US" altLang="zh-CN" dirty="0">
              <a:solidFill>
                <a:schemeClr val="tx1">
                  <a:lumMod val="85000"/>
                  <a:lumOff val="15000"/>
                </a:schemeClr>
              </a:solidFill>
              <a:latin typeface="+mn-ea"/>
              <a:sym typeface="+mn-ea"/>
            </a:endParaRPr>
          </a:p>
          <a:p>
            <a:pPr lvl="0" algn="l">
              <a:lnSpc>
                <a:spcPct val="130000"/>
              </a:lnSpc>
              <a:spcAft>
                <a:spcPts val="0"/>
              </a:spcAft>
              <a:buClrTx/>
              <a:buSzTx/>
              <a:buFontTx/>
            </a:pPr>
            <a:r>
              <a:rPr lang="en-US" altLang="zh-CN" dirty="0">
                <a:solidFill>
                  <a:schemeClr val="tx1">
                    <a:lumMod val="85000"/>
                    <a:lumOff val="15000"/>
                  </a:schemeClr>
                </a:solidFill>
                <a:latin typeface="+mn-ea"/>
                <a:sym typeface="+mn-ea"/>
              </a:rPr>
              <a:t>entertaining </a:t>
            </a:r>
            <a:endParaRPr lang="en-US" altLang="zh-CN" dirty="0">
              <a:solidFill>
                <a:schemeClr val="tx1">
                  <a:lumMod val="85000"/>
                  <a:lumOff val="15000"/>
                </a:schemeClr>
              </a:solidFill>
              <a:latin typeface="+mn-ea"/>
              <a:sym typeface="+mn-ea"/>
            </a:endParaRPr>
          </a:p>
          <a:p>
            <a:pPr lvl="0" algn="l">
              <a:lnSpc>
                <a:spcPct val="130000"/>
              </a:lnSpc>
              <a:spcAft>
                <a:spcPts val="0"/>
              </a:spcAft>
              <a:buClrTx/>
              <a:buSzTx/>
              <a:buFontTx/>
            </a:pPr>
            <a:r>
              <a:rPr lang="en-US" altLang="zh-CN" dirty="0">
                <a:solidFill>
                  <a:schemeClr val="tx1">
                    <a:lumMod val="85000"/>
                    <a:lumOff val="15000"/>
                  </a:schemeClr>
                </a:solidFill>
                <a:latin typeface="+mn-ea"/>
                <a:sym typeface="+mn-ea"/>
              </a:rPr>
              <a:t>approachable</a:t>
            </a:r>
            <a:endParaRPr lang="en-US" altLang="zh-CN" dirty="0">
              <a:solidFill>
                <a:schemeClr val="tx1">
                  <a:lumMod val="85000"/>
                  <a:lumOff val="15000"/>
                </a:schemeClr>
              </a:solidFill>
              <a:latin typeface="+mn-ea"/>
              <a:sym typeface="+mn-ea"/>
            </a:endParaRPr>
          </a:p>
          <a:p>
            <a:pPr lvl="0" algn="l">
              <a:lnSpc>
                <a:spcPct val="130000"/>
              </a:lnSpc>
              <a:spcAft>
                <a:spcPts val="0"/>
              </a:spcAft>
              <a:buClrTx/>
              <a:buSzTx/>
              <a:buFontTx/>
            </a:pPr>
            <a:endParaRPr lang="en-US" altLang="zh-CN" dirty="0">
              <a:solidFill>
                <a:schemeClr val="tx1">
                  <a:lumMod val="85000"/>
                  <a:lumOff val="15000"/>
                </a:schemeClr>
              </a:solidFill>
              <a:latin typeface="+mn-ea"/>
              <a:sym typeface="+mn-ea"/>
            </a:endParaRPr>
          </a:p>
        </p:txBody>
      </p:sp>
      <p:sp>
        <p:nvSpPr>
          <p:cNvPr id="19" name="文本框 18"/>
          <p:cNvSpPr txBox="1"/>
          <p:nvPr>
            <p:custDataLst>
              <p:tags r:id="rId6"/>
            </p:custDataLst>
          </p:nvPr>
        </p:nvSpPr>
        <p:spPr>
          <a:xfrm>
            <a:off x="3678555" y="3448685"/>
            <a:ext cx="2894965" cy="854710"/>
          </a:xfrm>
          <a:prstGeom prst="rect">
            <a:avLst/>
          </a:prstGeom>
          <a:noFill/>
        </p:spPr>
        <p:txBody>
          <a:bodyPr wrap="square" lIns="91440" tIns="45720" rIns="91440" bIns="45720" rtlCol="0" anchor="b" anchorCtr="0">
            <a:noAutofit/>
          </a:bodyPr>
          <a:lstStyle/>
          <a:p>
            <a:pPr lvl="0" algn="ctr">
              <a:buClrTx/>
              <a:buSzTx/>
              <a:buFontTx/>
            </a:pPr>
            <a:r>
              <a:rPr lang="en-US" altLang="zh-CN" sz="3600" b="1">
                <a:gradFill>
                  <a:gsLst>
                    <a:gs pos="40000">
                      <a:schemeClr val="accent2">
                        <a:alpha val="100000"/>
                      </a:schemeClr>
                    </a:gs>
                    <a:gs pos="100000">
                      <a:schemeClr val="accent2">
                        <a:lumMod val="40000"/>
                        <a:lumOff val="60000"/>
                        <a:alpha val="100000"/>
                      </a:schemeClr>
                    </a:gs>
                  </a:gsLst>
                  <a:lin ang="16860000" scaled="0"/>
                </a:gradFill>
                <a:sym typeface="+mn-ea"/>
              </a:rPr>
              <a:t>performers</a:t>
            </a:r>
            <a:endParaRPr lang="en-US" altLang="zh-CN" sz="3600" b="1">
              <a:gradFill>
                <a:gsLst>
                  <a:gs pos="40000">
                    <a:schemeClr val="accent2">
                      <a:alpha val="100000"/>
                    </a:schemeClr>
                  </a:gs>
                  <a:gs pos="100000">
                    <a:schemeClr val="accent2">
                      <a:lumMod val="40000"/>
                      <a:lumOff val="60000"/>
                      <a:alpha val="100000"/>
                    </a:schemeClr>
                  </a:gs>
                </a:gsLst>
                <a:lin ang="16860000" scaled="0"/>
              </a:gradFill>
              <a:sym typeface="+mn-ea"/>
            </a:endParaRPr>
          </a:p>
        </p:txBody>
      </p:sp>
      <p:sp>
        <p:nvSpPr>
          <p:cNvPr id="22" name="文本框 21"/>
          <p:cNvSpPr txBox="1"/>
          <p:nvPr>
            <p:custDataLst>
              <p:tags r:id="rId7"/>
            </p:custDataLst>
          </p:nvPr>
        </p:nvSpPr>
        <p:spPr>
          <a:xfrm>
            <a:off x="3884295" y="4303395"/>
            <a:ext cx="2626360" cy="1723390"/>
          </a:xfrm>
          <a:prstGeom prst="rect">
            <a:avLst/>
          </a:prstGeom>
          <a:noFill/>
        </p:spPr>
        <p:txBody>
          <a:bodyPr wrap="square" lIns="144145" tIns="0" rIns="179705" bIns="0" rtlCol="0" anchor="t" anchorCtr="0">
            <a:noAutofit/>
          </a:bodyPr>
          <a:lstStyle/>
          <a:p>
            <a:pPr lvl="0" algn="l">
              <a:lnSpc>
                <a:spcPct val="130000"/>
              </a:lnSpc>
              <a:spcAft>
                <a:spcPts val="0"/>
              </a:spcAft>
              <a:buClrTx/>
              <a:buSzTx/>
              <a:buFontTx/>
            </a:pPr>
            <a:r>
              <a:rPr lang="en-US" altLang="zh-CN" dirty="0">
                <a:solidFill>
                  <a:schemeClr val="tx1">
                    <a:lumMod val="85000"/>
                    <a:lumOff val="15000"/>
                  </a:schemeClr>
                </a:solidFill>
                <a:latin typeface="+mn-ea"/>
                <a:sym typeface="+mn-ea"/>
              </a:rPr>
              <a:t>interesting</a:t>
            </a:r>
            <a:endParaRPr lang="en-US" altLang="zh-CN" dirty="0">
              <a:solidFill>
                <a:schemeClr val="tx1">
                  <a:lumMod val="85000"/>
                  <a:lumOff val="15000"/>
                </a:schemeClr>
              </a:solidFill>
              <a:latin typeface="+mn-ea"/>
              <a:sym typeface="+mn-ea"/>
            </a:endParaRPr>
          </a:p>
          <a:p>
            <a:pPr lvl="0" algn="l">
              <a:lnSpc>
                <a:spcPct val="130000"/>
              </a:lnSpc>
              <a:spcAft>
                <a:spcPts val="0"/>
              </a:spcAft>
              <a:buClrTx/>
              <a:buSzTx/>
              <a:buFontTx/>
            </a:pPr>
            <a:r>
              <a:rPr lang="en-US" altLang="zh-CN" dirty="0">
                <a:solidFill>
                  <a:schemeClr val="tx1">
                    <a:lumMod val="85000"/>
                    <a:lumOff val="15000"/>
                  </a:schemeClr>
                </a:solidFill>
                <a:latin typeface="+mn-ea"/>
                <a:sym typeface="+mn-ea"/>
              </a:rPr>
              <a:t>familiar</a:t>
            </a:r>
            <a:endParaRPr lang="en-US" altLang="zh-CN" dirty="0">
              <a:solidFill>
                <a:schemeClr val="tx1">
                  <a:lumMod val="85000"/>
                  <a:lumOff val="15000"/>
                </a:schemeClr>
              </a:solidFill>
              <a:latin typeface="+mn-ea"/>
              <a:sym typeface="+mn-ea"/>
            </a:endParaRPr>
          </a:p>
          <a:p>
            <a:pPr lvl="0" algn="l">
              <a:lnSpc>
                <a:spcPct val="130000"/>
              </a:lnSpc>
              <a:spcAft>
                <a:spcPts val="0"/>
              </a:spcAft>
              <a:buClrTx/>
              <a:buSzTx/>
              <a:buFontTx/>
            </a:pPr>
            <a:r>
              <a:rPr lang="en-US" altLang="zh-CN" dirty="0">
                <a:solidFill>
                  <a:schemeClr val="tx1">
                    <a:lumMod val="85000"/>
                    <a:lumOff val="15000"/>
                  </a:schemeClr>
                </a:solidFill>
                <a:latin typeface="+mn-ea"/>
                <a:sym typeface="+mn-ea"/>
              </a:rPr>
              <a:t>well-matched</a:t>
            </a:r>
            <a:endParaRPr lang="en-US" altLang="zh-CN" dirty="0">
              <a:solidFill>
                <a:schemeClr val="tx1">
                  <a:lumMod val="85000"/>
                  <a:lumOff val="15000"/>
                </a:schemeClr>
              </a:solidFill>
              <a:latin typeface="+mn-ea"/>
              <a:sym typeface="+mn-ea"/>
            </a:endParaRPr>
          </a:p>
          <a:p>
            <a:pPr lvl="0" algn="l">
              <a:lnSpc>
                <a:spcPct val="130000"/>
              </a:lnSpc>
              <a:spcAft>
                <a:spcPts val="0"/>
              </a:spcAft>
              <a:buClrTx/>
              <a:buSzTx/>
              <a:buFontTx/>
            </a:pPr>
            <a:r>
              <a:rPr lang="en-US" altLang="zh-CN" dirty="0">
                <a:solidFill>
                  <a:schemeClr val="tx1">
                    <a:lumMod val="85000"/>
                    <a:lumOff val="15000"/>
                  </a:schemeClr>
                </a:solidFill>
                <a:latin typeface="+mn-ea"/>
                <a:sym typeface="+mn-ea"/>
              </a:rPr>
              <a:t>everyone gets a role</a:t>
            </a:r>
            <a:endParaRPr lang="en-US" altLang="zh-CN" dirty="0">
              <a:solidFill>
                <a:schemeClr val="tx1">
                  <a:lumMod val="85000"/>
                  <a:lumOff val="15000"/>
                </a:schemeClr>
              </a:solidFill>
              <a:latin typeface="+mn-ea"/>
              <a:sym typeface="+mn-ea"/>
            </a:endParaRPr>
          </a:p>
        </p:txBody>
      </p:sp>
      <p:sp>
        <p:nvSpPr>
          <p:cNvPr id="20" name="文本框 19"/>
          <p:cNvSpPr txBox="1"/>
          <p:nvPr>
            <p:custDataLst>
              <p:tags r:id="rId8"/>
            </p:custDataLst>
          </p:nvPr>
        </p:nvSpPr>
        <p:spPr>
          <a:xfrm>
            <a:off x="6704330" y="3448685"/>
            <a:ext cx="1912620" cy="854710"/>
          </a:xfrm>
          <a:prstGeom prst="rect">
            <a:avLst/>
          </a:prstGeom>
          <a:noFill/>
        </p:spPr>
        <p:txBody>
          <a:bodyPr wrap="square" lIns="91440" tIns="45720" rIns="91440" bIns="45720" rtlCol="0" anchor="b" anchorCtr="0">
            <a:noAutofit/>
          </a:bodyPr>
          <a:lstStyle/>
          <a:p>
            <a:pPr lvl="0" algn="ctr">
              <a:buClrTx/>
              <a:buSzTx/>
              <a:buFontTx/>
            </a:pPr>
            <a:r>
              <a:rPr lang="en-US" altLang="zh-CN" sz="3600" b="1">
                <a:gradFill>
                  <a:gsLst>
                    <a:gs pos="40000">
                      <a:schemeClr val="accent1">
                        <a:alpha val="100000"/>
                      </a:schemeClr>
                    </a:gs>
                    <a:gs pos="100000">
                      <a:schemeClr val="accent1">
                        <a:lumMod val="40000"/>
                        <a:lumOff val="60000"/>
                        <a:alpha val="100000"/>
                      </a:schemeClr>
                    </a:gs>
                  </a:gsLst>
                  <a:lin ang="16860000" scaled="0"/>
                </a:gradFill>
                <a:sym typeface="+mn-ea"/>
              </a:rPr>
              <a:t>audience</a:t>
            </a:r>
            <a:endParaRPr lang="en-US" altLang="zh-CN" sz="3600" b="1">
              <a:gradFill>
                <a:gsLst>
                  <a:gs pos="40000">
                    <a:schemeClr val="accent1">
                      <a:alpha val="100000"/>
                    </a:schemeClr>
                  </a:gs>
                  <a:gs pos="100000">
                    <a:schemeClr val="accent1">
                      <a:lumMod val="40000"/>
                      <a:lumOff val="60000"/>
                      <a:alpha val="100000"/>
                    </a:schemeClr>
                  </a:gs>
                </a:gsLst>
                <a:lin ang="16860000" scaled="0"/>
              </a:gradFill>
              <a:sym typeface="+mn-ea"/>
            </a:endParaRPr>
          </a:p>
        </p:txBody>
      </p:sp>
      <p:sp>
        <p:nvSpPr>
          <p:cNvPr id="21" name="文本框 20"/>
          <p:cNvSpPr txBox="1"/>
          <p:nvPr>
            <p:custDataLst>
              <p:tags r:id="rId9"/>
            </p:custDataLst>
          </p:nvPr>
        </p:nvSpPr>
        <p:spPr>
          <a:xfrm>
            <a:off x="6877050" y="4363085"/>
            <a:ext cx="1765300" cy="793750"/>
          </a:xfrm>
          <a:prstGeom prst="rect">
            <a:avLst/>
          </a:prstGeom>
          <a:noFill/>
        </p:spPr>
        <p:txBody>
          <a:bodyPr wrap="square" lIns="144145" tIns="0" rIns="179705" bIns="0" rtlCol="0" anchor="t" anchorCtr="0">
            <a:noAutofit/>
          </a:bodyPr>
          <a:lstStyle/>
          <a:p>
            <a:pPr lvl="0" algn="l">
              <a:lnSpc>
                <a:spcPct val="130000"/>
              </a:lnSpc>
              <a:spcAft>
                <a:spcPts val="0"/>
              </a:spcAft>
              <a:buClrTx/>
              <a:buSzTx/>
              <a:buFontTx/>
            </a:pPr>
            <a:r>
              <a:rPr lang="en-US" altLang="zh-CN" dirty="0">
                <a:solidFill>
                  <a:schemeClr val="tx1">
                    <a:lumMod val="85000"/>
                    <a:lumOff val="15000"/>
                  </a:schemeClr>
                </a:solidFill>
                <a:latin typeface="+mn-ea"/>
                <a:sym typeface="+mn-ea"/>
              </a:rPr>
              <a:t>enjoyable</a:t>
            </a:r>
            <a:endParaRPr lang="en-US" altLang="zh-CN" dirty="0">
              <a:solidFill>
                <a:schemeClr val="tx1">
                  <a:lumMod val="85000"/>
                  <a:lumOff val="15000"/>
                </a:schemeClr>
              </a:solidFill>
              <a:latin typeface="+mn-ea"/>
              <a:sym typeface="+mn-ea"/>
            </a:endParaRPr>
          </a:p>
          <a:p>
            <a:pPr lvl="0" algn="l">
              <a:lnSpc>
                <a:spcPct val="130000"/>
              </a:lnSpc>
              <a:spcAft>
                <a:spcPts val="0"/>
              </a:spcAft>
              <a:buClrTx/>
              <a:buSzTx/>
              <a:buFontTx/>
            </a:pPr>
            <a:r>
              <a:rPr lang="en-US" altLang="zh-CN" dirty="0">
                <a:solidFill>
                  <a:schemeClr val="tx1">
                    <a:lumMod val="85000"/>
                    <a:lumOff val="15000"/>
                  </a:schemeClr>
                </a:solidFill>
                <a:latin typeface="+mn-ea"/>
                <a:sym typeface="+mn-ea"/>
              </a:rPr>
              <a:t>resonant</a:t>
            </a:r>
            <a:endParaRPr lang="en-US" altLang="zh-CN" dirty="0">
              <a:solidFill>
                <a:schemeClr val="tx1">
                  <a:lumMod val="85000"/>
                  <a:lumOff val="15000"/>
                </a:schemeClr>
              </a:solidFill>
              <a:latin typeface="+mn-ea"/>
              <a:sym typeface="+mn-ea"/>
            </a:endParaRPr>
          </a:p>
          <a:p>
            <a:pPr lvl="0" algn="l">
              <a:lnSpc>
                <a:spcPct val="130000"/>
              </a:lnSpc>
              <a:spcAft>
                <a:spcPts val="0"/>
              </a:spcAft>
              <a:buClrTx/>
              <a:buSzTx/>
              <a:buFontTx/>
            </a:pPr>
            <a:r>
              <a:rPr lang="en-US" altLang="zh-CN" dirty="0">
                <a:solidFill>
                  <a:schemeClr val="tx1">
                    <a:lumMod val="85000"/>
                    <a:lumOff val="15000"/>
                  </a:schemeClr>
                </a:solidFill>
                <a:latin typeface="+mn-ea"/>
                <a:sym typeface="+mn-ea"/>
              </a:rPr>
              <a:t>memorable</a:t>
            </a:r>
            <a:endParaRPr lang="en-US" altLang="zh-CN" dirty="0">
              <a:solidFill>
                <a:schemeClr val="tx1">
                  <a:lumMod val="85000"/>
                  <a:lumOff val="15000"/>
                </a:schemeClr>
              </a:solidFill>
              <a:latin typeface="+mn-ea"/>
              <a:sym typeface="+mn-ea"/>
            </a:endParaRPr>
          </a:p>
        </p:txBody>
      </p:sp>
      <p:sp>
        <p:nvSpPr>
          <p:cNvPr id="25" name="文本框 24"/>
          <p:cNvSpPr txBox="1"/>
          <p:nvPr>
            <p:custDataLst>
              <p:tags r:id="rId10"/>
            </p:custDataLst>
          </p:nvPr>
        </p:nvSpPr>
        <p:spPr>
          <a:xfrm>
            <a:off x="8747760" y="3613785"/>
            <a:ext cx="3097530" cy="689610"/>
          </a:xfrm>
          <a:prstGeom prst="rect">
            <a:avLst/>
          </a:prstGeom>
          <a:noFill/>
        </p:spPr>
        <p:txBody>
          <a:bodyPr wrap="square" lIns="91440" tIns="45720" rIns="91440" bIns="45720" rtlCol="0" anchor="b" anchorCtr="0">
            <a:noAutofit/>
          </a:bodyPr>
          <a:lstStyle/>
          <a:p>
            <a:pPr lvl="0" algn="ctr">
              <a:buClrTx/>
              <a:buSzTx/>
              <a:buFontTx/>
            </a:pPr>
            <a:r>
              <a:rPr lang="en-US" altLang="zh-CN" sz="3600" b="1">
                <a:gradFill>
                  <a:gsLst>
                    <a:gs pos="40000">
                      <a:schemeClr val="accent2">
                        <a:alpha val="100000"/>
                      </a:schemeClr>
                    </a:gs>
                    <a:gs pos="100000">
                      <a:schemeClr val="accent2">
                        <a:lumMod val="40000"/>
                        <a:lumOff val="60000"/>
                        <a:alpha val="100000"/>
                      </a:schemeClr>
                    </a:gs>
                  </a:gsLst>
                  <a:lin ang="16860000" scaled="0"/>
                </a:gradFill>
                <a:sym typeface="+mn-ea"/>
              </a:rPr>
              <a:t>stage effects</a:t>
            </a:r>
            <a:endParaRPr lang="en-US" altLang="zh-CN" sz="3600" b="1">
              <a:gradFill>
                <a:gsLst>
                  <a:gs pos="40000">
                    <a:schemeClr val="accent2">
                      <a:alpha val="100000"/>
                    </a:schemeClr>
                  </a:gs>
                  <a:gs pos="100000">
                    <a:schemeClr val="accent2">
                      <a:lumMod val="40000"/>
                      <a:lumOff val="60000"/>
                      <a:alpha val="100000"/>
                    </a:schemeClr>
                  </a:gs>
                </a:gsLst>
                <a:lin ang="16860000" scaled="0"/>
              </a:gradFill>
              <a:sym typeface="+mn-ea"/>
            </a:endParaRPr>
          </a:p>
        </p:txBody>
      </p:sp>
      <p:sp>
        <p:nvSpPr>
          <p:cNvPr id="26" name="文本框 25"/>
          <p:cNvSpPr txBox="1"/>
          <p:nvPr>
            <p:custDataLst>
              <p:tags r:id="rId11"/>
            </p:custDataLst>
          </p:nvPr>
        </p:nvSpPr>
        <p:spPr>
          <a:xfrm>
            <a:off x="9206865" y="4320540"/>
            <a:ext cx="2693035" cy="1359535"/>
          </a:xfrm>
          <a:prstGeom prst="rect">
            <a:avLst/>
          </a:prstGeom>
          <a:noFill/>
        </p:spPr>
        <p:txBody>
          <a:bodyPr wrap="square" lIns="144145" tIns="0" rIns="179705" bIns="0" rtlCol="0" anchor="t" anchorCtr="0">
            <a:noAutofit/>
          </a:bodyPr>
          <a:lstStyle/>
          <a:p>
            <a:pPr lvl="0" algn="l">
              <a:lnSpc>
                <a:spcPct val="130000"/>
              </a:lnSpc>
              <a:spcAft>
                <a:spcPts val="0"/>
              </a:spcAft>
              <a:buClrTx/>
              <a:buSzTx/>
              <a:buFontTx/>
            </a:pPr>
            <a:r>
              <a:rPr lang="en-US" altLang="zh-CN" dirty="0">
                <a:solidFill>
                  <a:schemeClr val="tx1">
                    <a:lumMod val="85000"/>
                    <a:lumOff val="15000"/>
                  </a:schemeClr>
                </a:solidFill>
                <a:latin typeface="+mn-ea"/>
                <a:sym typeface="+mn-ea"/>
              </a:rPr>
              <a:t>cost effective manageable </a:t>
            </a:r>
            <a:endParaRPr lang="en-US" altLang="zh-CN" dirty="0">
              <a:solidFill>
                <a:schemeClr val="tx1">
                  <a:lumMod val="85000"/>
                  <a:lumOff val="15000"/>
                </a:schemeClr>
              </a:solidFill>
              <a:latin typeface="+mn-ea"/>
              <a:sym typeface="+mn-ea"/>
            </a:endParaRPr>
          </a:p>
        </p:txBody>
      </p:sp>
      <p:cxnSp>
        <p:nvCxnSpPr>
          <p:cNvPr id="28" name="直接连接符 27"/>
          <p:cNvCxnSpPr/>
          <p:nvPr>
            <p:custDataLst>
              <p:tags r:id="rId12"/>
            </p:custDataLst>
          </p:nvPr>
        </p:nvCxnSpPr>
        <p:spPr>
          <a:xfrm>
            <a:off x="3877310" y="3338195"/>
            <a:ext cx="0" cy="1181735"/>
          </a:xfrm>
          <a:prstGeom prst="line">
            <a:avLst/>
          </a:prstGeom>
          <a:ln>
            <a:solidFill>
              <a:schemeClr val="accent2">
                <a:lumMod val="40000"/>
                <a:lumOff val="60000"/>
              </a:schemeClr>
            </a:soli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13"/>
            </p:custDataLst>
          </p:nvPr>
        </p:nvCxnSpPr>
        <p:spPr>
          <a:xfrm>
            <a:off x="6312535" y="3338195"/>
            <a:ext cx="0" cy="1181735"/>
          </a:xfrm>
          <a:prstGeom prst="line">
            <a:avLst/>
          </a:prstGeom>
          <a:ln>
            <a:solidFill>
              <a:schemeClr val="accent1">
                <a:lumMod val="40000"/>
                <a:lumOff val="60000"/>
              </a:schemeClr>
            </a:solidFill>
          </a:ln>
        </p:spPr>
        <p:style>
          <a:lnRef idx="2">
            <a:schemeClr val="accent1"/>
          </a:lnRef>
          <a:fillRef idx="0">
            <a:srgbClr val="FFFFFF"/>
          </a:fillRef>
          <a:effectRef idx="0">
            <a:srgbClr val="FFFFFF"/>
          </a:effectRef>
          <a:fontRef idx="minor">
            <a:schemeClr val="tx1"/>
          </a:fontRef>
        </p:style>
      </p:cxnSp>
      <p:cxnSp>
        <p:nvCxnSpPr>
          <p:cNvPr id="30" name="直接连接符 29"/>
          <p:cNvCxnSpPr/>
          <p:nvPr>
            <p:custDataLst>
              <p:tags r:id="rId14"/>
            </p:custDataLst>
          </p:nvPr>
        </p:nvCxnSpPr>
        <p:spPr>
          <a:xfrm>
            <a:off x="8747760" y="3338195"/>
            <a:ext cx="0" cy="1181735"/>
          </a:xfrm>
          <a:prstGeom prst="line">
            <a:avLst/>
          </a:prstGeom>
          <a:ln>
            <a:solidFill>
              <a:schemeClr val="accent2">
                <a:lumMod val="40000"/>
                <a:lumOff val="60000"/>
              </a:schemeClr>
            </a:solidFill>
          </a:ln>
        </p:spPr>
        <p:style>
          <a:lnRef idx="2">
            <a:schemeClr val="accent1"/>
          </a:lnRef>
          <a:fillRef idx="0">
            <a:srgbClr val="FFFFFF"/>
          </a:fillRef>
          <a:effectRef idx="0">
            <a:srgbClr val="FFFFFF"/>
          </a:effectRef>
          <a:fontRef idx="minor">
            <a:schemeClr val="tx1"/>
          </a:fontRef>
        </p:style>
      </p:cxnSp>
      <p:pic>
        <p:nvPicPr>
          <p:cNvPr id="24" name="图片 23"/>
          <p:cNvPicPr>
            <a:picLocks noChangeAspect="1"/>
          </p:cNvPicPr>
          <p:nvPr/>
        </p:nvPicPr>
        <p:blipFill>
          <a:blip r:embed="rId15"/>
          <a:stretch>
            <a:fillRect/>
          </a:stretch>
        </p:blipFill>
        <p:spPr>
          <a:xfrm>
            <a:off x="3639185" y="1705610"/>
            <a:ext cx="2861945" cy="1834515"/>
          </a:xfrm>
          <a:prstGeom prst="rect">
            <a:avLst/>
          </a:prstGeom>
        </p:spPr>
      </p:pic>
      <p:pic>
        <p:nvPicPr>
          <p:cNvPr id="27" name="图片 26"/>
          <p:cNvPicPr>
            <a:picLocks noChangeAspect="1"/>
          </p:cNvPicPr>
          <p:nvPr/>
        </p:nvPicPr>
        <p:blipFill>
          <a:blip r:embed="rId16"/>
          <a:stretch>
            <a:fillRect/>
          </a:stretch>
        </p:blipFill>
        <p:spPr>
          <a:xfrm>
            <a:off x="6744335" y="1648460"/>
            <a:ext cx="2797810" cy="1801495"/>
          </a:xfrm>
          <a:prstGeom prst="rect">
            <a:avLst/>
          </a:prstGeom>
        </p:spPr>
      </p:pic>
      <p:pic>
        <p:nvPicPr>
          <p:cNvPr id="31" name="图片 30"/>
          <p:cNvPicPr>
            <a:picLocks noChangeAspect="1"/>
          </p:cNvPicPr>
          <p:nvPr/>
        </p:nvPicPr>
        <p:blipFill>
          <a:blip r:embed="rId17"/>
          <a:stretch>
            <a:fillRect/>
          </a:stretch>
        </p:blipFill>
        <p:spPr>
          <a:xfrm>
            <a:off x="9785350" y="1562735"/>
            <a:ext cx="2245360" cy="1885950"/>
          </a:xfrm>
          <a:prstGeom prst="rect">
            <a:avLst/>
          </a:prstGeom>
        </p:spPr>
      </p:pic>
      <p:sp>
        <p:nvSpPr>
          <p:cNvPr id="32" name="文本框 31"/>
          <p:cNvSpPr txBox="1"/>
          <p:nvPr/>
        </p:nvSpPr>
        <p:spPr>
          <a:xfrm>
            <a:off x="1101725" y="6026785"/>
            <a:ext cx="2868930" cy="521970"/>
          </a:xfrm>
          <a:prstGeom prst="rect">
            <a:avLst/>
          </a:prstGeom>
          <a:noFill/>
        </p:spPr>
        <p:txBody>
          <a:bodyPr wrap="square" rtlCol="0">
            <a:spAutoFit/>
          </a:bodyPr>
          <a:p>
            <a:r>
              <a:rPr lang="en-US" altLang="zh-CN" sz="2800" b="1">
                <a:highlight>
                  <a:srgbClr val="FFFF00"/>
                </a:highlight>
              </a:rPr>
              <a:t>Classic fiction</a:t>
            </a:r>
            <a:endParaRPr lang="en-US" altLang="zh-CN" sz="2800" b="1">
              <a:highlight>
                <a:srgbClr val="FFFF00"/>
              </a:highlight>
            </a:endParaRPr>
          </a:p>
        </p:txBody>
      </p:sp>
      <p:sp>
        <p:nvSpPr>
          <p:cNvPr id="33" name="文本框 32"/>
          <p:cNvSpPr txBox="1"/>
          <p:nvPr/>
        </p:nvSpPr>
        <p:spPr>
          <a:xfrm>
            <a:off x="3970655" y="6014085"/>
            <a:ext cx="2868930" cy="521970"/>
          </a:xfrm>
          <a:prstGeom prst="rect">
            <a:avLst/>
          </a:prstGeom>
          <a:noFill/>
        </p:spPr>
        <p:txBody>
          <a:bodyPr wrap="square" rtlCol="0">
            <a:spAutoFit/>
          </a:bodyPr>
          <a:p>
            <a:r>
              <a:rPr lang="en-US" altLang="zh-CN" sz="2800" b="1">
                <a:highlight>
                  <a:srgbClr val="00FFFF"/>
                </a:highlight>
              </a:rPr>
              <a:t>fable</a:t>
            </a:r>
            <a:endParaRPr lang="en-US" altLang="zh-CN" sz="2800" b="1">
              <a:highlight>
                <a:srgbClr val="00FFFF"/>
              </a:highlight>
            </a:endParaRPr>
          </a:p>
        </p:txBody>
      </p:sp>
      <p:sp>
        <p:nvSpPr>
          <p:cNvPr id="34" name="文本框 33"/>
          <p:cNvSpPr txBox="1"/>
          <p:nvPr/>
        </p:nvSpPr>
        <p:spPr>
          <a:xfrm>
            <a:off x="6673215" y="5974080"/>
            <a:ext cx="2868930" cy="521970"/>
          </a:xfrm>
          <a:prstGeom prst="rect">
            <a:avLst/>
          </a:prstGeom>
          <a:noFill/>
        </p:spPr>
        <p:txBody>
          <a:bodyPr wrap="square" rtlCol="0">
            <a:spAutoFit/>
          </a:bodyPr>
          <a:p>
            <a:r>
              <a:rPr lang="en-US" altLang="zh-CN" sz="2800" b="1">
                <a:highlight>
                  <a:srgbClr val="C0C0C0"/>
                </a:highlight>
              </a:rPr>
              <a:t>Chinese drama</a:t>
            </a:r>
            <a:endParaRPr lang="en-US" altLang="zh-CN" sz="2800" b="1">
              <a:highlight>
                <a:srgbClr val="C0C0C0"/>
              </a:highlight>
            </a:endParaRPr>
          </a:p>
        </p:txBody>
      </p:sp>
      <p:sp>
        <p:nvSpPr>
          <p:cNvPr id="35" name="文本框 34"/>
          <p:cNvSpPr txBox="1"/>
          <p:nvPr/>
        </p:nvSpPr>
        <p:spPr>
          <a:xfrm>
            <a:off x="9807575" y="5974080"/>
            <a:ext cx="2868930" cy="521970"/>
          </a:xfrm>
          <a:prstGeom prst="rect">
            <a:avLst/>
          </a:prstGeom>
          <a:noFill/>
        </p:spPr>
        <p:txBody>
          <a:bodyPr wrap="square" rtlCol="0">
            <a:spAutoFit/>
          </a:bodyPr>
          <a:p>
            <a:r>
              <a:rPr lang="en-US" altLang="zh-CN" sz="2800" b="1">
                <a:highlight>
                  <a:srgbClr val="FF00FF"/>
                </a:highlight>
              </a:rPr>
              <a:t>Fantasy fiction</a:t>
            </a:r>
            <a:endParaRPr lang="en-US" altLang="zh-CN" sz="2800" b="1">
              <a:highlight>
                <a:srgbClr val="FF00FF"/>
              </a:highlight>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linds(horizontal)">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linds(horizontal)">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blinds(horizontal)">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linds(horizontal)">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blinds(horizontal)">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blinds(horizontal)">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blinds(horizontal)">
                                      <p:cBhvr>
                                        <p:cTn id="82" dur="500"/>
                                        <p:tgtEl>
                                          <p:spTgt spid="25"/>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blinds(horizontal)">
                                      <p:cBhvr>
                                        <p:cTn id="8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2" grpId="0"/>
      <p:bldP spid="33" grpId="0"/>
      <p:bldP spid="34" grpId="0"/>
      <p:bldP spid="35" grpId="0"/>
      <p:bldP spid="17" grpId="0"/>
      <p:bldP spid="18" grpId="0"/>
      <p:bldP spid="19" grpId="0"/>
      <p:bldP spid="22" grpId="0"/>
      <p:bldP spid="20" grpId="0"/>
      <p:bldP spid="21"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78155" y="398145"/>
            <a:ext cx="5280660" cy="768350"/>
          </a:xfrm>
          <a:prstGeom prst="rect">
            <a:avLst/>
          </a:prstGeom>
          <a:noFill/>
        </p:spPr>
        <p:txBody>
          <a:bodyPr wrap="square" rtlCol="0">
            <a:spAutoFit/>
          </a:bodyPr>
          <a:p>
            <a:r>
              <a:rPr lang="en-US" altLang="zh-CN" sz="4400"/>
              <a:t>Top student choices</a:t>
            </a:r>
            <a:endParaRPr lang="en-US" altLang="zh-CN" sz="4400"/>
          </a:p>
        </p:txBody>
      </p:sp>
      <p:sp>
        <p:nvSpPr>
          <p:cNvPr id="6" name="文本框 5"/>
          <p:cNvSpPr txBox="1"/>
          <p:nvPr/>
        </p:nvSpPr>
        <p:spPr>
          <a:xfrm>
            <a:off x="637540" y="1397000"/>
            <a:ext cx="8009890" cy="4523105"/>
          </a:xfrm>
          <a:prstGeom prst="rect">
            <a:avLst/>
          </a:prstGeom>
          <a:noFill/>
        </p:spPr>
        <p:txBody>
          <a:bodyPr wrap="square" rtlCol="0">
            <a:spAutoFit/>
          </a:bodyPr>
          <a:p>
            <a:pPr marL="457200" indent="-457200">
              <a:buFont typeface="Wingdings" panose="05000000000000000000" charset="0"/>
              <a:buChar char="p"/>
            </a:pPr>
            <a:r>
              <a:rPr lang="en-US" altLang="zh-CN" sz="3200"/>
              <a:t>Hamlet</a:t>
            </a:r>
            <a:endParaRPr lang="en-US" altLang="zh-CN" sz="3200"/>
          </a:p>
          <a:p>
            <a:pPr marL="457200" indent="-457200">
              <a:buFont typeface="Wingdings" panose="05000000000000000000" charset="0"/>
              <a:buChar char="p"/>
            </a:pPr>
            <a:r>
              <a:rPr lang="en-US" altLang="zh-CN" sz="3200"/>
              <a:t>King Lear</a:t>
            </a:r>
            <a:endParaRPr lang="en-US" altLang="zh-CN" sz="3200"/>
          </a:p>
          <a:p>
            <a:pPr marL="457200" indent="-457200">
              <a:buFont typeface="Wingdings" panose="05000000000000000000" charset="0"/>
              <a:buChar char="p"/>
            </a:pPr>
            <a:r>
              <a:rPr lang="en-US" altLang="zh-CN" sz="3200"/>
              <a:t>The Old Man and the Sea</a:t>
            </a:r>
            <a:endParaRPr lang="en-US" altLang="zh-CN" sz="3200"/>
          </a:p>
          <a:p>
            <a:pPr marL="457200" indent="-457200">
              <a:buFont typeface="Wingdings" panose="05000000000000000000" charset="0"/>
              <a:buChar char="p"/>
            </a:pPr>
            <a:r>
              <a:rPr lang="en-US" altLang="zh-CN" sz="3200"/>
              <a:t>The Little Prince</a:t>
            </a:r>
            <a:endParaRPr lang="en-US" altLang="zh-CN" sz="3200"/>
          </a:p>
          <a:p>
            <a:pPr marL="457200" indent="-457200">
              <a:buFont typeface="Wingdings" panose="05000000000000000000" charset="0"/>
              <a:buChar char="p"/>
            </a:pPr>
            <a:r>
              <a:rPr lang="en-US" altLang="zh-CN" sz="3200"/>
              <a:t>Snow White</a:t>
            </a:r>
            <a:endParaRPr lang="en-US" altLang="zh-CN" sz="3200"/>
          </a:p>
          <a:p>
            <a:pPr marL="457200" indent="-457200">
              <a:buFont typeface="Wingdings" panose="05000000000000000000" charset="0"/>
              <a:buChar char="p"/>
            </a:pPr>
            <a:r>
              <a:rPr lang="en-US" altLang="zh-CN" sz="3200"/>
              <a:t>The Foolish Old Man Moves the Mountains</a:t>
            </a:r>
            <a:endParaRPr lang="en-US" altLang="zh-CN" sz="3200"/>
          </a:p>
          <a:p>
            <a:pPr marL="457200" indent="-457200">
              <a:buFont typeface="Wingdings" panose="05000000000000000000" charset="0"/>
              <a:buChar char="p"/>
            </a:pPr>
            <a:r>
              <a:rPr lang="en-US" altLang="zh-CN" sz="3200"/>
              <a:t>The Phantom of the Opera</a:t>
            </a:r>
            <a:endParaRPr lang="en-US" altLang="zh-CN" sz="3200"/>
          </a:p>
          <a:p>
            <a:pPr marL="457200" indent="-457200">
              <a:buFont typeface="Wingdings" panose="05000000000000000000" charset="0"/>
              <a:buChar char="p"/>
            </a:pPr>
            <a:r>
              <a:rPr lang="en-US" altLang="zh-CN" sz="3200"/>
              <a:t>The Farmer and the Snake</a:t>
            </a:r>
            <a:endParaRPr lang="en-US" altLang="zh-CN" sz="3200"/>
          </a:p>
          <a:p>
            <a:pPr marL="457200" indent="-457200">
              <a:buFont typeface="Wingdings" panose="05000000000000000000" charset="0"/>
              <a:buChar char="p"/>
            </a:pPr>
            <a:r>
              <a:rPr lang="en-US" altLang="zh-CN" sz="3200"/>
              <a:t>Journey to the West</a:t>
            </a:r>
            <a:endParaRPr lang="en-US" altLang="zh-CN" sz="3200"/>
          </a:p>
        </p:txBody>
      </p:sp>
      <p:sp>
        <p:nvSpPr>
          <p:cNvPr id="7" name="矩形 6"/>
          <p:cNvSpPr/>
          <p:nvPr/>
        </p:nvSpPr>
        <p:spPr>
          <a:xfrm>
            <a:off x="7906703" y="467360"/>
            <a:ext cx="3621405" cy="1198880"/>
          </a:xfrm>
          <a:prstGeom prst="rect">
            <a:avLst/>
          </a:prstGeom>
          <a:noFill/>
          <a:ln>
            <a:noFill/>
          </a:ln>
        </p:spPr>
        <p:txBody>
          <a:bodyPr wrap="none" rtlCol="0" anchor="t">
            <a:spAutoFit/>
          </a:bodyPr>
          <a:p>
            <a:pPr algn="ctr"/>
            <a:r>
              <a:rPr lang="en-US" altLang="zh-CN" sz="7200" b="1">
                <a:ln w="15875"/>
                <a:gradFill>
                  <a:gsLst>
                    <a:gs pos="0">
                      <a:schemeClr val="accent1"/>
                    </a:gs>
                    <a:gs pos="100000">
                      <a:schemeClr val="accent6"/>
                    </a:gs>
                  </a:gsLst>
                  <a:lin ang="2700000" scaled="0"/>
                </a:gradFill>
                <a:effectLst/>
              </a:rPr>
              <a:t>suitable?</a:t>
            </a:r>
            <a:endParaRPr lang="en-US" altLang="zh-CN" sz="7200" b="1">
              <a:ln w="15875"/>
              <a:gradFill>
                <a:gsLst>
                  <a:gs pos="0">
                    <a:schemeClr val="accent1"/>
                  </a:gs>
                  <a:gs pos="100000">
                    <a:schemeClr val="accent6"/>
                  </a:gs>
                </a:gsLst>
                <a:lin ang="2700000" scaled="0"/>
              </a:gradFill>
              <a:effectLst/>
            </a:endParaRPr>
          </a:p>
        </p:txBody>
      </p:sp>
      <p:sp>
        <p:nvSpPr>
          <p:cNvPr id="8" name="右箭头 7"/>
          <p:cNvSpPr/>
          <p:nvPr>
            <p:custDataLst>
              <p:tags r:id="rId1"/>
            </p:custDataLst>
          </p:nvPr>
        </p:nvSpPr>
        <p:spPr>
          <a:xfrm>
            <a:off x="5489575" y="2529840"/>
            <a:ext cx="2749550" cy="22860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custDataLst>
              <p:tags r:id="rId2"/>
            </p:custDataLst>
          </p:nvPr>
        </p:nvSpPr>
        <p:spPr>
          <a:xfrm>
            <a:off x="8308975" y="2082800"/>
            <a:ext cx="3286760" cy="953135"/>
          </a:xfrm>
          <a:prstGeom prst="rect">
            <a:avLst/>
          </a:prstGeom>
          <a:noFill/>
        </p:spPr>
        <p:txBody>
          <a:bodyPr wrap="square" rtlCol="0">
            <a:spAutoFit/>
          </a:bodyPr>
          <a:p>
            <a:r>
              <a:rPr lang="en-US" altLang="zh-CN" sz="2800"/>
              <a:t>few characters</a:t>
            </a:r>
            <a:endParaRPr lang="en-US" altLang="zh-CN" sz="2800"/>
          </a:p>
          <a:p>
            <a:r>
              <a:rPr lang="en-US" altLang="zh-CN" sz="2800"/>
              <a:t>hard scenery</a:t>
            </a:r>
            <a:endParaRPr lang="en-US" altLang="zh-CN" sz="2800"/>
          </a:p>
        </p:txBody>
      </p:sp>
      <p:sp>
        <p:nvSpPr>
          <p:cNvPr id="10" name="右箭头 9"/>
          <p:cNvSpPr/>
          <p:nvPr>
            <p:custDataLst>
              <p:tags r:id="rId3"/>
            </p:custDataLst>
          </p:nvPr>
        </p:nvSpPr>
        <p:spPr>
          <a:xfrm>
            <a:off x="5616575" y="4573270"/>
            <a:ext cx="2749550" cy="22860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4"/>
            </p:custDataLst>
          </p:nvPr>
        </p:nvSpPr>
        <p:spPr>
          <a:xfrm>
            <a:off x="8435975" y="4294505"/>
            <a:ext cx="3286760" cy="953135"/>
          </a:xfrm>
          <a:prstGeom prst="rect">
            <a:avLst/>
          </a:prstGeom>
          <a:noFill/>
        </p:spPr>
        <p:txBody>
          <a:bodyPr wrap="square" rtlCol="0">
            <a:spAutoFit/>
          </a:bodyPr>
          <a:p>
            <a:r>
              <a:rPr lang="en-US" altLang="zh-CN" sz="2800"/>
              <a:t>high performance demand</a:t>
            </a:r>
            <a:endParaRPr lang="en-US" altLang="zh-CN" sz="2800"/>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824865" y="979805"/>
            <a:ext cx="11069955" cy="4523105"/>
          </a:xfrm>
          <a:prstGeom prst="rect">
            <a:avLst/>
          </a:prstGeom>
          <a:noFill/>
          <a:ln>
            <a:solidFill>
              <a:schemeClr val="tx1"/>
            </a:solidFill>
          </a:ln>
        </p:spPr>
        <p:txBody>
          <a:bodyPr wrap="square" rtlCol="0">
            <a:spAutoFit/>
          </a:bodyPr>
          <a:p>
            <a:pPr indent="457200">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假定你是李华。你的英国笔友 </a:t>
            </a:r>
            <a:r>
              <a:rPr lang="en-US" altLang="zh-CN" sz="2400" b="1">
                <a:latin typeface="宋体" panose="02010600030101010101" pitchFamily="2" charset="-122"/>
                <a:ea typeface="宋体" panose="02010600030101010101" pitchFamily="2" charset="-122"/>
                <a:cs typeface="宋体" panose="02010600030101010101" pitchFamily="2" charset="-122"/>
              </a:rPr>
              <a:t>Chris </a:t>
            </a:r>
            <a:r>
              <a:rPr lang="zh-CN" altLang="en-US" sz="2400" b="1">
                <a:latin typeface="宋体" panose="02010600030101010101" pitchFamily="2" charset="-122"/>
                <a:ea typeface="宋体" panose="02010600030101010101" pitchFamily="2" charset="-122"/>
                <a:cs typeface="宋体" panose="02010600030101010101" pitchFamily="2" charset="-122"/>
              </a:rPr>
              <a:t>来信询问学校英语戏剧社将举办的主题为“</a:t>
            </a:r>
            <a:r>
              <a:rPr lang="en-US" altLang="zh-CN" sz="2400" b="1">
                <a:latin typeface="宋体" panose="02010600030101010101" pitchFamily="2" charset="-122"/>
                <a:ea typeface="宋体" panose="02010600030101010101" pitchFamily="2" charset="-122"/>
                <a:cs typeface="宋体" panose="02010600030101010101" pitchFamily="2" charset="-122"/>
              </a:rPr>
              <a:t>From Page to Stage”</a:t>
            </a:r>
            <a:r>
              <a:rPr lang="zh-CN" altLang="en-US" sz="2400" b="1">
                <a:latin typeface="宋体" panose="02010600030101010101" pitchFamily="2" charset="-122"/>
                <a:ea typeface="宋体" panose="02010600030101010101" pitchFamily="2" charset="-122"/>
                <a:cs typeface="宋体" panose="02010600030101010101" pitchFamily="2" charset="-122"/>
              </a:rPr>
              <a:t>的英语剧小组展演活动准备情况。请你用英语回复邮件，内容包括：</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r>
              <a:rPr lang="en-US" altLang="zh-CN" sz="2400" b="1">
                <a:latin typeface="宋体" panose="02010600030101010101" pitchFamily="2" charset="-122"/>
                <a:ea typeface="宋体" panose="02010600030101010101" pitchFamily="2" charset="-122"/>
                <a:cs typeface="宋体" panose="02010600030101010101" pitchFamily="2" charset="-122"/>
              </a:rPr>
              <a:t>1.</a:t>
            </a:r>
            <a:r>
              <a:rPr lang="zh-CN" altLang="en-US" sz="2400" b="1">
                <a:latin typeface="宋体" panose="02010600030101010101" pitchFamily="2" charset="-122"/>
                <a:ea typeface="宋体" panose="02010600030101010101" pitchFamily="2" charset="-122"/>
                <a:cs typeface="宋体" panose="02010600030101010101" pitchFamily="2" charset="-122"/>
              </a:rPr>
              <a:t>具体选择；</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说明理由。</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注意：</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写作词数应为 120 个左右；</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请按如下格式在答题纸的相应位置作答。</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87325" y="97790"/>
            <a:ext cx="3295650" cy="583565"/>
          </a:xfrm>
          <a:prstGeom prst="rect">
            <a:avLst/>
          </a:prstGeom>
          <a:noFill/>
        </p:spPr>
        <p:txBody>
          <a:bodyPr wrap="square" rtlCol="0">
            <a:spAutoFit/>
          </a:bodyPr>
          <a:p>
            <a:r>
              <a:rPr lang="en-US" sz="3200">
                <a:effectLst>
                  <a:reflection blurRad="6350" stA="50000" endA="300" endPos="50000" dist="29997" dir="5400000" sy="-100000" algn="bl" rotWithShape="0"/>
                </a:effectLst>
              </a:rPr>
              <a:t>Analyze the task</a:t>
            </a:r>
            <a:endParaRPr lang="en-US" sz="3200">
              <a:effectLst>
                <a:reflection blurRad="6350" stA="50000" endA="300" endPos="50000" dist="29997" dir="5400000" sy="-100000" algn="bl" rotWithShape="0"/>
              </a:effectLst>
            </a:endParaRPr>
          </a:p>
        </p:txBody>
      </p:sp>
      <p:sp>
        <p:nvSpPr>
          <p:cNvPr id="2" name="圆角矩形 1"/>
          <p:cNvSpPr/>
          <p:nvPr/>
        </p:nvSpPr>
        <p:spPr>
          <a:xfrm>
            <a:off x="6450330" y="1069975"/>
            <a:ext cx="5203190" cy="498475"/>
          </a:xfrm>
          <a:prstGeom prst="roundRec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nvSpPr>
        <p:spPr>
          <a:xfrm>
            <a:off x="5803265" y="488315"/>
            <a:ext cx="5962650" cy="706755"/>
          </a:xfrm>
          <a:prstGeom prst="rect">
            <a:avLst/>
          </a:prstGeom>
          <a:noFill/>
        </p:spPr>
        <p:txBody>
          <a:bodyPr wrap="square" rtlCol="0">
            <a:spAutoFit/>
          </a:bodyPr>
          <a:p>
            <a:r>
              <a:rPr lang="en-US" altLang="zh-CN" sz="2000" b="1">
                <a:solidFill>
                  <a:srgbClr val="FF0000"/>
                </a:solidFill>
                <a:sym typeface="+mn-ea"/>
              </a:rPr>
              <a:t>the upcoming “</a:t>
            </a:r>
            <a:r>
              <a:rPr lang="en-US" altLang="zh-CN" sz="2000" b="1" u="sng">
                <a:solidFill>
                  <a:srgbClr val="FF0000"/>
                </a:solidFill>
                <a:sym typeface="+mn-ea"/>
              </a:rPr>
              <a:t>From Page to Stage</a:t>
            </a:r>
            <a:r>
              <a:rPr lang="en-US" altLang="zh-CN" sz="2000" b="1">
                <a:solidFill>
                  <a:srgbClr val="FF0000"/>
                </a:solidFill>
                <a:sym typeface="+mn-ea"/>
              </a:rPr>
              <a:t>” </a:t>
            </a:r>
            <a:r>
              <a:rPr lang="en-US" altLang="zh-CN" sz="2000" b="1" u="sng">
                <a:solidFill>
                  <a:srgbClr val="FF0000"/>
                </a:solidFill>
                <a:sym typeface="+mn-ea"/>
              </a:rPr>
              <a:t>drama showcase</a:t>
            </a:r>
            <a:endParaRPr lang="en-US" altLang="zh-CN" sz="2000" b="1">
              <a:solidFill>
                <a:srgbClr val="FF0000"/>
              </a:solidFill>
            </a:endParaRPr>
          </a:p>
          <a:p>
            <a:r>
              <a:rPr lang="en-US" altLang="zh-CN" sz="2000" b="1">
                <a:solidFill>
                  <a:srgbClr val="FF0000"/>
                </a:solidFill>
              </a:rPr>
              <a:t> </a:t>
            </a:r>
            <a:endParaRPr lang="en-US" altLang="zh-CN" sz="2000" b="1">
              <a:solidFill>
                <a:srgbClr val="FF0000"/>
              </a:solidFill>
            </a:endParaRPr>
          </a:p>
        </p:txBody>
      </p:sp>
      <p:sp>
        <p:nvSpPr>
          <p:cNvPr id="4" name="矩形 3"/>
          <p:cNvSpPr/>
          <p:nvPr/>
        </p:nvSpPr>
        <p:spPr>
          <a:xfrm>
            <a:off x="9809163" y="0"/>
            <a:ext cx="1370965" cy="706755"/>
          </a:xfrm>
          <a:prstGeom prst="rect">
            <a:avLst/>
          </a:prstGeom>
          <a:noFill/>
          <a:ln>
            <a:noFill/>
          </a:ln>
        </p:spPr>
        <p:txBody>
          <a:bodyPr wrap="none" rtlCol="0" anchor="t">
            <a:spAutoFit/>
          </a:bodyPr>
          <a:p>
            <a:pPr algn="ctr"/>
            <a:r>
              <a:rPr lang="en-US" altLang="zh-CN" sz="4000" b="1">
                <a:ln w="15875"/>
                <a:gradFill>
                  <a:gsLst>
                    <a:gs pos="0">
                      <a:schemeClr val="accent1"/>
                    </a:gs>
                    <a:gs pos="100000">
                      <a:schemeClr val="accent6"/>
                    </a:gs>
                  </a:gsLst>
                  <a:lin ang="2700000" scaled="0"/>
                </a:gradFill>
                <a:effectLst/>
              </a:rPr>
              <a:t>event</a:t>
            </a:r>
            <a:endParaRPr lang="en-US" altLang="zh-CN" sz="4000" b="1">
              <a:ln w="15875"/>
              <a:gradFill>
                <a:gsLst>
                  <a:gs pos="0">
                    <a:schemeClr val="accent1"/>
                  </a:gs>
                  <a:gs pos="100000">
                    <a:schemeClr val="accent6"/>
                  </a:gs>
                </a:gsLst>
                <a:lin ang="2700000" scaled="0"/>
              </a:gradFill>
              <a:effectLst/>
            </a:endParaRPr>
          </a:p>
        </p:txBody>
      </p:sp>
      <p:sp>
        <p:nvSpPr>
          <p:cNvPr id="7" name="矩形 6"/>
          <p:cNvSpPr/>
          <p:nvPr/>
        </p:nvSpPr>
        <p:spPr>
          <a:xfrm>
            <a:off x="7786688" y="0"/>
            <a:ext cx="1556385" cy="706755"/>
          </a:xfrm>
          <a:prstGeom prst="rect">
            <a:avLst/>
          </a:prstGeom>
          <a:noFill/>
          <a:ln>
            <a:noFill/>
          </a:ln>
        </p:spPr>
        <p:txBody>
          <a:bodyPr wrap="none" rtlCol="0" anchor="t">
            <a:spAutoFit/>
          </a:bodyPr>
          <a:p>
            <a:pPr algn="ctr"/>
            <a:r>
              <a:rPr lang="en-US" altLang="zh-CN" sz="4000" b="1">
                <a:ln w="15875"/>
                <a:gradFill>
                  <a:gsLst>
                    <a:gs pos="0">
                      <a:schemeClr val="accent1"/>
                    </a:gs>
                    <a:gs pos="100000">
                      <a:schemeClr val="accent6"/>
                    </a:gs>
                  </a:gsLst>
                  <a:lin ang="2700000" scaled="0"/>
                </a:gradFill>
                <a:effectLst/>
              </a:rPr>
              <a:t>theme</a:t>
            </a:r>
            <a:endParaRPr lang="en-US" altLang="zh-CN" sz="4000" b="1">
              <a:ln w="15875"/>
              <a:gradFill>
                <a:gsLst>
                  <a:gs pos="0">
                    <a:schemeClr val="accent1"/>
                  </a:gs>
                  <a:gs pos="100000">
                    <a:schemeClr val="accent6"/>
                  </a:gs>
                </a:gsLst>
                <a:lin ang="2700000" scaled="0"/>
              </a:gradFill>
              <a:effectLst/>
            </a:endParaRPr>
          </a:p>
        </p:txBody>
      </p:sp>
      <p:sp>
        <p:nvSpPr>
          <p:cNvPr id="9" name="左箭头 8"/>
          <p:cNvSpPr/>
          <p:nvPr/>
        </p:nvSpPr>
        <p:spPr>
          <a:xfrm>
            <a:off x="9380855" y="317500"/>
            <a:ext cx="392430" cy="137795"/>
          </a:xfrm>
          <a:prstGeom prst="lef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圆角矩形 9"/>
          <p:cNvSpPr/>
          <p:nvPr/>
        </p:nvSpPr>
        <p:spPr>
          <a:xfrm>
            <a:off x="927100" y="1631950"/>
            <a:ext cx="8161020" cy="445770"/>
          </a:xfrm>
          <a:prstGeom prst="roundRec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1" name="文本框 10"/>
          <p:cNvSpPr txBox="1"/>
          <p:nvPr/>
        </p:nvSpPr>
        <p:spPr>
          <a:xfrm>
            <a:off x="8191500" y="2038350"/>
            <a:ext cx="4212590" cy="398780"/>
          </a:xfrm>
          <a:prstGeom prst="rect">
            <a:avLst/>
          </a:prstGeom>
          <a:noFill/>
        </p:spPr>
        <p:txBody>
          <a:bodyPr wrap="square" rtlCol="0">
            <a:spAutoFit/>
          </a:bodyPr>
          <a:p>
            <a:pPr lvl="0" algn="l">
              <a:buClrTx/>
              <a:buSzTx/>
              <a:buFontTx/>
            </a:pPr>
            <a:r>
              <a:rPr lang="en-US" altLang="zh-CN" sz="2000" b="1">
                <a:solidFill>
                  <a:schemeClr val="accent1"/>
                </a:solidFill>
                <a:sym typeface="+mn-ea"/>
              </a:rPr>
              <a:t>preparations for the event</a:t>
            </a:r>
            <a:endParaRPr lang="en-US" altLang="zh-CN" sz="2000" b="1">
              <a:solidFill>
                <a:schemeClr val="accent1"/>
              </a:solidFill>
              <a:sym typeface="+mn-ea"/>
            </a:endParaRPr>
          </a:p>
        </p:txBody>
      </p:sp>
      <p:cxnSp>
        <p:nvCxnSpPr>
          <p:cNvPr id="13" name="直接连接符 12"/>
          <p:cNvCxnSpPr/>
          <p:nvPr/>
        </p:nvCxnSpPr>
        <p:spPr>
          <a:xfrm flipV="1">
            <a:off x="7646035" y="2045335"/>
            <a:ext cx="1293495" cy="1016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cxnSp>
        <p:nvCxnSpPr>
          <p:cNvPr id="14" name="直接连接符 13"/>
          <p:cNvCxnSpPr/>
          <p:nvPr/>
        </p:nvCxnSpPr>
        <p:spPr>
          <a:xfrm flipV="1">
            <a:off x="5803265" y="2077720"/>
            <a:ext cx="1293495" cy="1016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sp>
        <p:nvSpPr>
          <p:cNvPr id="15" name="文本框 14"/>
          <p:cNvSpPr txBox="1"/>
          <p:nvPr/>
        </p:nvSpPr>
        <p:spPr>
          <a:xfrm>
            <a:off x="3044825" y="1986915"/>
            <a:ext cx="6043295" cy="706755"/>
          </a:xfrm>
          <a:prstGeom prst="rect">
            <a:avLst/>
          </a:prstGeom>
          <a:noFill/>
        </p:spPr>
        <p:txBody>
          <a:bodyPr wrap="square" rtlCol="0">
            <a:spAutoFit/>
          </a:bodyPr>
          <a:p>
            <a:pPr lvl="0" algn="l">
              <a:buClrTx/>
              <a:buSzTx/>
              <a:buFontTx/>
            </a:pPr>
            <a:r>
              <a:rPr lang="en-US" altLang="zh-CN" sz="2000" b="1">
                <a:solidFill>
                  <a:srgbClr val="FF0000"/>
                </a:solidFill>
                <a:sym typeface="+mn-ea"/>
              </a:rPr>
              <a:t>group presentation/demonstration/performance</a:t>
            </a:r>
            <a:endParaRPr lang="en-US" altLang="zh-CN" sz="2000" b="1">
              <a:solidFill>
                <a:srgbClr val="FF0000"/>
              </a:solidFill>
              <a:sym typeface="+mn-ea"/>
            </a:endParaRPr>
          </a:p>
          <a:p>
            <a:pPr lvl="0" algn="l">
              <a:buClrTx/>
              <a:buSzTx/>
              <a:buFontTx/>
            </a:pPr>
            <a:r>
              <a:rPr lang="en-US" altLang="zh-CN" sz="2000" b="1">
                <a:solidFill>
                  <a:srgbClr val="FF0000"/>
                </a:solidFill>
                <a:sym typeface="+mn-ea"/>
              </a:rPr>
              <a:t>(teamwork)</a:t>
            </a:r>
            <a:endParaRPr lang="en-US" altLang="zh-CN" sz="2000" b="1">
              <a:solidFill>
                <a:srgbClr val="FF0000"/>
              </a:solidFill>
              <a:sym typeface="+mn-ea"/>
            </a:endParaRPr>
          </a:p>
        </p:txBody>
      </p:sp>
      <p:sp>
        <p:nvSpPr>
          <p:cNvPr id="16" name="文本框 15"/>
          <p:cNvSpPr txBox="1"/>
          <p:nvPr/>
        </p:nvSpPr>
        <p:spPr>
          <a:xfrm>
            <a:off x="6958330" y="1108710"/>
            <a:ext cx="828675" cy="460375"/>
          </a:xfrm>
          <a:prstGeom prst="rect">
            <a:avLst/>
          </a:prstGeom>
          <a:noFill/>
        </p:spPr>
        <p:txBody>
          <a:bodyPr wrap="square" rtlCol="0" anchor="t">
            <a:spAutoFit/>
          </a:bodyPr>
          <a:p>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询问</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nvSpPr>
        <p:spPr>
          <a:xfrm>
            <a:off x="10644505" y="1680210"/>
            <a:ext cx="1327150" cy="460375"/>
          </a:xfrm>
          <a:prstGeom prst="rect">
            <a:avLst/>
          </a:prstGeom>
          <a:noFill/>
        </p:spPr>
        <p:txBody>
          <a:bodyPr wrap="square" rtlCol="0" anchor="t">
            <a:spAutoFit/>
          </a:bodyPr>
          <a:p>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回复邮</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左箭头 17"/>
          <p:cNvSpPr/>
          <p:nvPr/>
        </p:nvSpPr>
        <p:spPr>
          <a:xfrm>
            <a:off x="7357110" y="328295"/>
            <a:ext cx="392430" cy="137795"/>
          </a:xfrm>
          <a:prstGeom prst="lef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矩形 18"/>
          <p:cNvSpPr/>
          <p:nvPr/>
        </p:nvSpPr>
        <p:spPr>
          <a:xfrm>
            <a:off x="4217353" y="78105"/>
            <a:ext cx="3101975" cy="521970"/>
          </a:xfrm>
          <a:prstGeom prst="rect">
            <a:avLst/>
          </a:prstGeom>
          <a:noFill/>
          <a:ln>
            <a:noFill/>
          </a:ln>
        </p:spPr>
        <p:txBody>
          <a:bodyPr wrap="none" rtlCol="0" anchor="t">
            <a:spAutoFit/>
          </a:bodyPr>
          <a:p>
            <a:pPr algn="ctr"/>
            <a:r>
              <a:rPr lang="en-US" altLang="zh-CN" sz="2800" b="1">
                <a:ln w="15875"/>
                <a:gradFill>
                  <a:gsLst>
                    <a:gs pos="0">
                      <a:schemeClr val="accent1"/>
                    </a:gs>
                    <a:gs pos="100000">
                      <a:schemeClr val="accent6"/>
                    </a:gs>
                  </a:gsLst>
                  <a:lin ang="2700000" scaled="0"/>
                </a:gradFill>
                <a:effectLst/>
              </a:rPr>
              <a:t>Writing background</a:t>
            </a:r>
            <a:endParaRPr lang="en-US" altLang="zh-CN" sz="2800" b="1">
              <a:ln w="15875"/>
              <a:gradFill>
                <a:gsLst>
                  <a:gs pos="0">
                    <a:schemeClr val="accent1"/>
                  </a:gs>
                  <a:gs pos="100000">
                    <a:schemeClr val="accent6"/>
                  </a:gs>
                </a:gsLst>
                <a:lin ang="2700000" scaled="0"/>
              </a:gradFill>
              <a:effectLst/>
            </a:endParaRPr>
          </a:p>
        </p:txBody>
      </p:sp>
      <p:sp>
        <p:nvSpPr>
          <p:cNvPr id="20" name="矩形 19"/>
          <p:cNvSpPr/>
          <p:nvPr/>
        </p:nvSpPr>
        <p:spPr>
          <a:xfrm>
            <a:off x="9087803" y="3110865"/>
            <a:ext cx="2572385" cy="521970"/>
          </a:xfrm>
          <a:prstGeom prst="rect">
            <a:avLst/>
          </a:prstGeom>
          <a:noFill/>
          <a:ln>
            <a:noFill/>
          </a:ln>
        </p:spPr>
        <p:txBody>
          <a:bodyPr wrap="none" rtlCol="0" anchor="t">
            <a:spAutoFit/>
          </a:bodyPr>
          <a:p>
            <a:pPr algn="ctr"/>
            <a:r>
              <a:rPr lang="en-US" altLang="zh-CN" sz="2800" b="1">
                <a:ln w="15875"/>
                <a:gradFill>
                  <a:gsLst>
                    <a:gs pos="0">
                      <a:schemeClr val="accent1"/>
                    </a:gs>
                    <a:gs pos="100000">
                      <a:schemeClr val="accent6"/>
                    </a:gs>
                  </a:gsLst>
                  <a:lin ang="2700000" scaled="0"/>
                </a:gradFill>
                <a:effectLst/>
              </a:rPr>
              <a:t>Writing purpose</a:t>
            </a:r>
            <a:endParaRPr lang="en-US" altLang="zh-CN" sz="2800" b="1">
              <a:ln w="15875"/>
              <a:gradFill>
                <a:gsLst>
                  <a:gs pos="0">
                    <a:schemeClr val="accent1"/>
                  </a:gs>
                  <a:gs pos="100000">
                    <a:schemeClr val="accent6"/>
                  </a:gs>
                </a:gsLst>
                <a:lin ang="2700000" scaled="0"/>
              </a:gradFill>
              <a:effectLst/>
            </a:endParaRPr>
          </a:p>
        </p:txBody>
      </p:sp>
      <p:cxnSp>
        <p:nvCxnSpPr>
          <p:cNvPr id="21" name="直接连接符 20"/>
          <p:cNvCxnSpPr/>
          <p:nvPr/>
        </p:nvCxnSpPr>
        <p:spPr>
          <a:xfrm flipV="1">
            <a:off x="1647825" y="3243580"/>
            <a:ext cx="1293495" cy="10160"/>
          </a:xfrm>
          <a:prstGeom prst="line">
            <a:avLst/>
          </a:prstGeom>
          <a:ln w="31750">
            <a:gradFill>
              <a:gsLst>
                <a:gs pos="0">
                  <a:schemeClr val="accent6">
                    <a:hueOff val="-4200000"/>
                  </a:schemeClr>
                </a:gs>
                <a:gs pos="100000">
                  <a:schemeClr val="accent6"/>
                </a:gs>
              </a:gsLst>
            </a:gradFill>
          </a:ln>
        </p:spPr>
        <p:style>
          <a:lnRef idx="0">
            <a:srgbClr val="FFFFFF"/>
          </a:lnRef>
          <a:fillRef idx="0">
            <a:srgbClr val="FFFFFF"/>
          </a:fillRef>
          <a:effectRef idx="0">
            <a:srgbClr val="FFFFFF"/>
          </a:effectRef>
          <a:fontRef idx="minor">
            <a:schemeClr val="tx1"/>
          </a:fontRef>
        </p:style>
      </p:cxnSp>
      <p:cxnSp>
        <p:nvCxnSpPr>
          <p:cNvPr id="22" name="直接连接符 21"/>
          <p:cNvCxnSpPr/>
          <p:nvPr/>
        </p:nvCxnSpPr>
        <p:spPr>
          <a:xfrm flipV="1">
            <a:off x="1647825" y="3752215"/>
            <a:ext cx="1293495" cy="10160"/>
          </a:xfrm>
          <a:prstGeom prst="line">
            <a:avLst/>
          </a:prstGeom>
          <a:ln w="31750">
            <a:gradFill>
              <a:gsLst>
                <a:gs pos="0">
                  <a:schemeClr val="accent6">
                    <a:hueOff val="-4200000"/>
                  </a:schemeClr>
                </a:gs>
                <a:gs pos="100000">
                  <a:schemeClr val="accent6"/>
                </a:gs>
              </a:gsLst>
            </a:gradFill>
          </a:ln>
        </p:spPr>
        <p:style>
          <a:lnRef idx="0">
            <a:srgbClr val="FFFFFF"/>
          </a:lnRef>
          <a:fillRef idx="0">
            <a:srgbClr val="FFFFFF"/>
          </a:fillRef>
          <a:effectRef idx="0">
            <a:srgbClr val="FFFFFF"/>
          </a:effectRef>
          <a:fontRef idx="minor">
            <a:schemeClr val="tx1"/>
          </a:fontRef>
        </p:style>
      </p:cxnSp>
      <p:sp>
        <p:nvSpPr>
          <p:cNvPr id="23" name="文本框 22"/>
          <p:cNvSpPr txBox="1"/>
          <p:nvPr/>
        </p:nvSpPr>
        <p:spPr>
          <a:xfrm>
            <a:off x="3074035" y="2797810"/>
            <a:ext cx="2395220" cy="368300"/>
          </a:xfrm>
          <a:prstGeom prst="rect">
            <a:avLst/>
          </a:prstGeom>
          <a:noFill/>
        </p:spPr>
        <p:txBody>
          <a:bodyPr wrap="square" rtlCol="0">
            <a:spAutoFit/>
          </a:bodyPr>
          <a:p>
            <a:pPr lvl="0" algn="l">
              <a:buClrTx/>
              <a:buSzTx/>
              <a:buFontTx/>
            </a:pPr>
            <a:r>
              <a:rPr lang="en-US" altLang="zh-CN" sz="2000" b="1">
                <a:solidFill>
                  <a:srgbClr val="FF0000"/>
                </a:solidFill>
                <a:sym typeface="+mn-ea"/>
              </a:rPr>
              <a:t>specific story/play</a:t>
            </a:r>
            <a:endParaRPr lang="en-US" altLang="zh-CN" sz="2000" b="1">
              <a:solidFill>
                <a:srgbClr val="FF0000"/>
              </a:solidFill>
              <a:sym typeface="+mn-ea"/>
            </a:endParaRPr>
          </a:p>
        </p:txBody>
      </p:sp>
      <p:sp>
        <p:nvSpPr>
          <p:cNvPr id="24" name="文本框 23"/>
          <p:cNvSpPr txBox="1"/>
          <p:nvPr/>
        </p:nvSpPr>
        <p:spPr>
          <a:xfrm>
            <a:off x="3074035" y="3383915"/>
            <a:ext cx="2395220" cy="398780"/>
          </a:xfrm>
          <a:prstGeom prst="rect">
            <a:avLst/>
          </a:prstGeom>
          <a:noFill/>
        </p:spPr>
        <p:txBody>
          <a:bodyPr wrap="square" rtlCol="0">
            <a:spAutoFit/>
          </a:bodyPr>
          <a:p>
            <a:pPr lvl="0" algn="l">
              <a:buClrTx/>
              <a:buSzTx/>
              <a:buFontTx/>
            </a:pPr>
            <a:r>
              <a:rPr lang="en-US" altLang="zh-CN" sz="2000" b="1">
                <a:solidFill>
                  <a:srgbClr val="FF0000"/>
                </a:solidFill>
                <a:sym typeface="+mn-ea"/>
              </a:rPr>
              <a:t>state the reasons</a:t>
            </a:r>
            <a:endParaRPr lang="en-US" altLang="zh-CN" sz="2000" b="1">
              <a:solidFill>
                <a:srgbClr val="FF0000"/>
              </a:solidFill>
              <a:sym typeface="+mn-ea"/>
            </a:endParaRPr>
          </a:p>
        </p:txBody>
      </p:sp>
      <p:sp>
        <p:nvSpPr>
          <p:cNvPr id="25" name="圆角矩形 24"/>
          <p:cNvSpPr/>
          <p:nvPr/>
        </p:nvSpPr>
        <p:spPr>
          <a:xfrm>
            <a:off x="1950720" y="4345305"/>
            <a:ext cx="648000" cy="504000"/>
          </a:xfrm>
          <a:prstGeom prst="roundRect">
            <a:avLst/>
          </a:prstGeom>
          <a:ln>
            <a:solidFill>
              <a:srgbClr val="FF0000"/>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6" name="圆角矩形 25"/>
          <p:cNvSpPr/>
          <p:nvPr/>
        </p:nvSpPr>
        <p:spPr>
          <a:xfrm>
            <a:off x="2598420" y="4976495"/>
            <a:ext cx="648000" cy="504000"/>
          </a:xfrm>
          <a:prstGeom prst="roundRect">
            <a:avLst/>
          </a:prstGeom>
          <a:ln>
            <a:solidFill>
              <a:srgbClr val="FF0000"/>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7" name="文本框 26"/>
          <p:cNvSpPr txBox="1"/>
          <p:nvPr/>
        </p:nvSpPr>
        <p:spPr>
          <a:xfrm>
            <a:off x="2261235" y="3823335"/>
            <a:ext cx="10584815" cy="460375"/>
          </a:xfrm>
          <a:prstGeom prst="rect">
            <a:avLst/>
          </a:prstGeom>
          <a:noFill/>
        </p:spPr>
        <p:txBody>
          <a:bodyPr wrap="square" rtlCol="0">
            <a:spAutoFit/>
          </a:bodyPr>
          <a:p>
            <a:r>
              <a:rPr lang="en-US" altLang="zh-CN" sz="2400">
                <a:solidFill>
                  <a:srgbClr val="FF0000"/>
                </a:solidFill>
                <a:highlight>
                  <a:srgbClr val="FFFF00"/>
                </a:highlight>
              </a:rPr>
              <a:t>Main task:</a:t>
            </a:r>
            <a:r>
              <a:rPr lang="en-US" altLang="zh-CN" sz="2400">
                <a:solidFill>
                  <a:srgbClr val="FF0000"/>
                </a:solidFill>
              </a:rPr>
              <a:t> </a:t>
            </a:r>
            <a:r>
              <a:rPr lang="en-US" altLang="zh-CN" sz="2400">
                <a:solidFill>
                  <a:srgbClr val="FF0000"/>
                </a:solidFill>
                <a:highlight>
                  <a:srgbClr val="FFFF00"/>
                </a:highlight>
              </a:rPr>
              <a:t>introduce your group’s play choice+reasons </a:t>
            </a:r>
            <a:endParaRPr lang="en-US" altLang="zh-CN" sz="2400">
              <a:solidFill>
                <a:srgbClr val="FF0000"/>
              </a:solidFill>
              <a:highlight>
                <a:srgbClr val="FFFF00"/>
              </a:highlight>
            </a:endParaRPr>
          </a:p>
        </p:txBody>
      </p:sp>
      <p:sp>
        <p:nvSpPr>
          <p:cNvPr id="28" name="文本框 27"/>
          <p:cNvSpPr txBox="1"/>
          <p:nvPr/>
        </p:nvSpPr>
        <p:spPr>
          <a:xfrm>
            <a:off x="824865" y="2196465"/>
            <a:ext cx="532130" cy="460375"/>
          </a:xfrm>
          <a:prstGeom prst="rect">
            <a:avLst/>
          </a:prstGeom>
          <a:noFill/>
        </p:spPr>
        <p:txBody>
          <a:bodyPr wrap="square" rtlCol="0" anchor="t">
            <a:spAutoFit/>
          </a:bodyPr>
          <a:p>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件</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9" name="文本框 28"/>
          <p:cNvSpPr txBox="1"/>
          <p:nvPr/>
        </p:nvSpPr>
        <p:spPr>
          <a:xfrm>
            <a:off x="5300345" y="5669915"/>
            <a:ext cx="4144645" cy="706755"/>
          </a:xfrm>
          <a:prstGeom prst="rect">
            <a:avLst/>
          </a:prstGeom>
          <a:noFill/>
        </p:spPr>
        <p:txBody>
          <a:bodyPr wrap="square" rtlCol="0">
            <a:spAutoFit/>
          </a:bodyPr>
          <a:p>
            <a:r>
              <a:rPr lang="zh-CN" altLang="en-US" sz="2000">
                <a:highlight>
                  <a:srgbClr val="00FFFF"/>
                </a:highlight>
              </a:rPr>
              <a:t>介绍活动流程</a:t>
            </a:r>
            <a:endParaRPr lang="zh-CN" altLang="en-US" sz="2000">
              <a:highlight>
                <a:srgbClr val="00FFFF"/>
              </a:highlight>
            </a:endParaRPr>
          </a:p>
          <a:p>
            <a:r>
              <a:rPr lang="zh-CN" altLang="en-US" sz="2000">
                <a:highlight>
                  <a:srgbClr val="00FFFF"/>
                </a:highlight>
              </a:rPr>
              <a:t>介绍排练过程</a:t>
            </a:r>
            <a:endParaRPr lang="zh-CN" altLang="en-US" sz="2000">
              <a:highlight>
                <a:srgbClr val="00FFFF"/>
              </a:highlight>
            </a:endParaRPr>
          </a:p>
        </p:txBody>
      </p:sp>
      <p:sp>
        <p:nvSpPr>
          <p:cNvPr id="30" name="文本框 29"/>
          <p:cNvSpPr txBox="1"/>
          <p:nvPr/>
        </p:nvSpPr>
        <p:spPr>
          <a:xfrm>
            <a:off x="4643755" y="5669915"/>
            <a:ext cx="656590" cy="645160"/>
          </a:xfrm>
          <a:prstGeom prst="rect">
            <a:avLst/>
          </a:prstGeom>
          <a:noFill/>
        </p:spPr>
        <p:txBody>
          <a:bodyPr wrap="square" rtlCol="0">
            <a:spAutoFit/>
          </a:bodyPr>
          <a:p>
            <a:r>
              <a:rPr lang="zh-CN" altLang="en-US" sz="3600" b="1">
                <a:solidFill>
                  <a:srgbClr val="FF0000"/>
                </a:solidFill>
                <a:latin typeface="Arial" panose="020B0604020202020204" pitchFamily="34" charset="0"/>
                <a:sym typeface="+mn-ea"/>
              </a:rPr>
              <a:t>×</a:t>
            </a:r>
            <a:endParaRPr lang="zh-CN" altLang="en-US" sz="3600" b="1">
              <a:solidFill>
                <a:srgbClr val="FF0000"/>
              </a:solidFill>
              <a:latin typeface="Arial" panose="020B0604020202020204" pitchFamily="34"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linds(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linds(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linds(horizontal)">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linds(horizontal)">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blinds(horizontal)">
                                      <p:cBhvr>
                                        <p:cTn id="77" dur="500"/>
                                        <p:tgtEl>
                                          <p:spTgt spid="2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linds(horizontal)">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blinds(horizontal)">
                                      <p:cBhvr>
                                        <p:cTn id="87" dur="500"/>
                                        <p:tgtEl>
                                          <p:spTgt spid="2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blinds(horizontal)">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blinds(horizontal)">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blinds(horizontal)">
                                      <p:cBhvr>
                                        <p:cTn id="102" dur="500"/>
                                        <p:tgtEl>
                                          <p:spTgt spid="20"/>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blinds(horizontal)">
                                      <p:cBhvr>
                                        <p:cTn id="107" dur="500"/>
                                        <p:tgtEl>
                                          <p:spTgt spid="27"/>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blinds(horizontal)">
                                      <p:cBhvr>
                                        <p:cTn id="112" dur="500"/>
                                        <p:tgtEl>
                                          <p:spTgt spid="2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blinds(horizontal)">
                                      <p:cBhvr>
                                        <p:cTn id="117" dur="500"/>
                                        <p:tgtEl>
                                          <p:spTgt spid="26"/>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blinds(horizontal)">
                                      <p:cBhvr>
                                        <p:cTn id="122" dur="500"/>
                                        <p:tgtEl>
                                          <p:spTgt spid="29"/>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blinds(horizontal)">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3" grpId="0"/>
      <p:bldP spid="4" grpId="0"/>
      <p:bldP spid="9" grpId="0" animBg="1"/>
      <p:bldP spid="7" grpId="0"/>
      <p:bldP spid="18" grpId="0" animBg="1"/>
      <p:bldP spid="19" grpId="0"/>
      <p:bldP spid="15" grpId="0"/>
      <p:bldP spid="11" grpId="0"/>
      <p:bldP spid="16" grpId="0"/>
      <p:bldP spid="17" grpId="0"/>
      <p:bldP spid="23" grpId="0"/>
      <p:bldP spid="24" grpId="0"/>
      <p:bldP spid="20" grpId="0"/>
      <p:bldP spid="27" grpId="0"/>
      <p:bldP spid="25" grpId="0" animBg="1"/>
      <p:bldP spid="26" grpId="0" animBg="1"/>
      <p:bldP spid="29" grpId="0"/>
      <p:bldP spid="30"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87325" y="97790"/>
            <a:ext cx="3295650" cy="583565"/>
          </a:xfrm>
          <a:prstGeom prst="rect">
            <a:avLst/>
          </a:prstGeom>
          <a:noFill/>
        </p:spPr>
        <p:txBody>
          <a:bodyPr wrap="square" rtlCol="0">
            <a:spAutoFit/>
          </a:bodyPr>
          <a:p>
            <a:pPr lvl="0" algn="l">
              <a:buClrTx/>
              <a:buSzTx/>
              <a:buFontTx/>
            </a:pPr>
            <a:r>
              <a:rPr lang="en-US" sz="3200">
                <a:effectLst>
                  <a:reflection blurRad="6350" stA="50000" endA="300" endPos="50000" dist="29997" dir="5400000" sy="-100000" algn="bl" rotWithShape="0"/>
                </a:effectLst>
                <a:sym typeface="+mn-ea"/>
              </a:rPr>
              <a:t>Draft the outline</a:t>
            </a:r>
            <a:endParaRPr lang="en-US" sz="3200">
              <a:effectLst>
                <a:reflection blurRad="6350" stA="50000" endA="300" endPos="50000" dist="29997" dir="5400000" sy="-100000" algn="bl" rotWithShape="0"/>
              </a:effectLst>
              <a:sym typeface="+mn-ea"/>
            </a:endParaRPr>
          </a:p>
        </p:txBody>
      </p:sp>
      <p:sp>
        <p:nvSpPr>
          <p:cNvPr id="4" name="文本框 3"/>
          <p:cNvSpPr txBox="1"/>
          <p:nvPr/>
        </p:nvSpPr>
        <p:spPr>
          <a:xfrm>
            <a:off x="5080" y="3121025"/>
            <a:ext cx="2734945" cy="891540"/>
          </a:xfrm>
          <a:prstGeom prst="rect">
            <a:avLst/>
          </a:prstGeom>
          <a:noFill/>
        </p:spPr>
        <p:txBody>
          <a:bodyPr wrap="square" rtlCol="0">
            <a:spAutoFit/>
          </a:bodyPr>
          <a:p>
            <a:r>
              <a:rPr lang="en-US" altLang="zh-CN" sz="2400" b="1"/>
              <a:t>A</a:t>
            </a:r>
            <a:r>
              <a:rPr lang="en-US" altLang="zh-CN" sz="2400" b="1">
                <a:solidFill>
                  <a:srgbClr val="FF0000"/>
                </a:solidFill>
              </a:rPr>
              <a:t> </a:t>
            </a:r>
            <a:r>
              <a:rPr lang="en-US" altLang="zh-CN" sz="2800" b="1" i="1" u="sng">
                <a:solidFill>
                  <a:srgbClr val="FF0000"/>
                </a:solidFill>
              </a:rPr>
              <a:t>reply</a:t>
            </a:r>
            <a:r>
              <a:rPr lang="en-US" altLang="zh-CN" sz="2400" b="1">
                <a:solidFill>
                  <a:srgbClr val="FF0000"/>
                </a:solidFill>
              </a:rPr>
              <a:t> </a:t>
            </a:r>
            <a:endParaRPr lang="en-US" altLang="zh-CN" sz="2400" b="1"/>
          </a:p>
          <a:p>
            <a:r>
              <a:rPr lang="en-US" altLang="zh-CN" sz="2400" b="1"/>
              <a:t>to Chris</a:t>
            </a:r>
            <a:endParaRPr lang="en-US" altLang="zh-CN" sz="2400" b="1"/>
          </a:p>
        </p:txBody>
      </p:sp>
      <p:sp>
        <p:nvSpPr>
          <p:cNvPr id="5" name="左大括号 4"/>
          <p:cNvSpPr/>
          <p:nvPr/>
        </p:nvSpPr>
        <p:spPr>
          <a:xfrm>
            <a:off x="1224915" y="1496695"/>
            <a:ext cx="603885" cy="425005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 name="文本框 6"/>
          <p:cNvSpPr txBox="1"/>
          <p:nvPr/>
        </p:nvSpPr>
        <p:spPr>
          <a:xfrm>
            <a:off x="1646555" y="1289050"/>
            <a:ext cx="2618105" cy="521970"/>
          </a:xfrm>
          <a:prstGeom prst="rect">
            <a:avLst/>
          </a:prstGeom>
          <a:noFill/>
        </p:spPr>
        <p:txBody>
          <a:bodyPr wrap="square" rtlCol="0">
            <a:spAutoFit/>
          </a:bodyPr>
          <a:p>
            <a:r>
              <a:rPr lang="en-US" altLang="zh-CN" sz="2800"/>
              <a:t>beginning</a:t>
            </a:r>
            <a:endParaRPr lang="en-US" altLang="zh-CN" sz="2800"/>
          </a:p>
        </p:txBody>
      </p:sp>
      <p:sp>
        <p:nvSpPr>
          <p:cNvPr id="8" name="文本框 7"/>
          <p:cNvSpPr txBox="1"/>
          <p:nvPr/>
        </p:nvSpPr>
        <p:spPr>
          <a:xfrm>
            <a:off x="1570355" y="3254375"/>
            <a:ext cx="2618105" cy="521970"/>
          </a:xfrm>
          <a:prstGeom prst="rect">
            <a:avLst/>
          </a:prstGeom>
          <a:noFill/>
        </p:spPr>
        <p:txBody>
          <a:bodyPr wrap="square" rtlCol="0">
            <a:spAutoFit/>
          </a:bodyPr>
          <a:p>
            <a:r>
              <a:rPr lang="en-US" altLang="zh-CN" sz="2800"/>
              <a:t>body</a:t>
            </a:r>
            <a:endParaRPr lang="en-US" altLang="zh-CN" sz="2800"/>
          </a:p>
        </p:txBody>
      </p:sp>
      <p:sp>
        <p:nvSpPr>
          <p:cNvPr id="19" name="文本框 18"/>
          <p:cNvSpPr txBox="1"/>
          <p:nvPr/>
        </p:nvSpPr>
        <p:spPr>
          <a:xfrm>
            <a:off x="3482658" y="901065"/>
            <a:ext cx="3101975" cy="460375"/>
          </a:xfrm>
          <a:prstGeom prst="rect">
            <a:avLst/>
          </a:prstGeom>
          <a:noFill/>
        </p:spPr>
        <p:txBody>
          <a:bodyPr wrap="square" rtlCol="0" anchor="t">
            <a:spAutoFit/>
          </a:bodyPr>
          <a:p>
            <a:pPr lvl="0" algn="l">
              <a:buClrTx/>
              <a:buSzTx/>
              <a:buFontTx/>
            </a:pPr>
            <a:r>
              <a:rPr lang="en-US" altLang="zh-CN" sz="2400" b="1">
                <a:solidFill>
                  <a:srgbClr val="FF0000"/>
                </a:solidFill>
                <a:sym typeface="+mn-ea"/>
              </a:rPr>
              <a:t>background</a:t>
            </a:r>
            <a:endParaRPr lang="en-US" altLang="zh-CN" sz="2400" b="1">
              <a:solidFill>
                <a:srgbClr val="FF0000"/>
              </a:solidFill>
              <a:sym typeface="+mn-ea"/>
            </a:endParaRPr>
          </a:p>
        </p:txBody>
      </p:sp>
      <p:sp>
        <p:nvSpPr>
          <p:cNvPr id="20" name="文本框 19"/>
          <p:cNvSpPr txBox="1"/>
          <p:nvPr/>
        </p:nvSpPr>
        <p:spPr>
          <a:xfrm>
            <a:off x="3482658" y="1751965"/>
            <a:ext cx="2572385" cy="460375"/>
          </a:xfrm>
          <a:prstGeom prst="rect">
            <a:avLst/>
          </a:prstGeom>
          <a:noFill/>
        </p:spPr>
        <p:txBody>
          <a:bodyPr wrap="square" rtlCol="0" anchor="t">
            <a:spAutoFit/>
          </a:bodyPr>
          <a:p>
            <a:pPr lvl="0" algn="l">
              <a:buClrTx/>
              <a:buSzTx/>
              <a:buFontTx/>
            </a:pPr>
            <a:r>
              <a:rPr lang="en-US" altLang="zh-CN" sz="2400" b="1">
                <a:solidFill>
                  <a:srgbClr val="FF0000"/>
                </a:solidFill>
                <a:sym typeface="+mn-ea"/>
              </a:rPr>
              <a:t>purpose</a:t>
            </a:r>
            <a:endParaRPr lang="en-US" altLang="zh-CN" sz="2400" b="1">
              <a:solidFill>
                <a:srgbClr val="FF0000"/>
              </a:solidFill>
              <a:sym typeface="+mn-ea"/>
            </a:endParaRPr>
          </a:p>
        </p:txBody>
      </p:sp>
      <p:sp>
        <p:nvSpPr>
          <p:cNvPr id="23" name="文本框 22"/>
          <p:cNvSpPr txBox="1"/>
          <p:nvPr/>
        </p:nvSpPr>
        <p:spPr>
          <a:xfrm>
            <a:off x="2617470" y="2957195"/>
            <a:ext cx="2998470" cy="460375"/>
          </a:xfrm>
          <a:prstGeom prst="rect">
            <a:avLst/>
          </a:prstGeom>
          <a:noFill/>
        </p:spPr>
        <p:txBody>
          <a:bodyPr wrap="square" rtlCol="0">
            <a:spAutoFit/>
          </a:bodyPr>
          <a:p>
            <a:pPr lvl="0" algn="l">
              <a:buClrTx/>
              <a:buSzTx/>
              <a:buFontTx/>
            </a:pPr>
            <a:r>
              <a:rPr lang="en-US" altLang="zh-CN" sz="2400" b="1">
                <a:solidFill>
                  <a:srgbClr val="FF0000"/>
                </a:solidFill>
                <a:sym typeface="+mn-ea"/>
              </a:rPr>
              <a:t>specific story/play</a:t>
            </a:r>
            <a:endParaRPr lang="en-US" altLang="zh-CN" sz="2400" b="1">
              <a:solidFill>
                <a:srgbClr val="FF0000"/>
              </a:solidFill>
              <a:sym typeface="+mn-ea"/>
            </a:endParaRPr>
          </a:p>
        </p:txBody>
      </p:sp>
      <p:sp>
        <p:nvSpPr>
          <p:cNvPr id="24" name="文本框 23"/>
          <p:cNvSpPr txBox="1"/>
          <p:nvPr/>
        </p:nvSpPr>
        <p:spPr>
          <a:xfrm>
            <a:off x="2655570" y="3798570"/>
            <a:ext cx="2395220" cy="398780"/>
          </a:xfrm>
          <a:prstGeom prst="rect">
            <a:avLst/>
          </a:prstGeom>
          <a:noFill/>
        </p:spPr>
        <p:txBody>
          <a:bodyPr wrap="square" rtlCol="0">
            <a:spAutoFit/>
          </a:bodyPr>
          <a:p>
            <a:pPr lvl="0" algn="l">
              <a:buClrTx/>
              <a:buSzTx/>
              <a:buFontTx/>
            </a:pPr>
            <a:r>
              <a:rPr lang="en-US" altLang="zh-CN" sz="2400" b="1">
                <a:solidFill>
                  <a:srgbClr val="FF0000"/>
                </a:solidFill>
                <a:sym typeface="+mn-ea"/>
              </a:rPr>
              <a:t>state the reasons</a:t>
            </a:r>
            <a:endParaRPr lang="en-US" altLang="zh-CN" sz="2400" b="1">
              <a:solidFill>
                <a:srgbClr val="FF0000"/>
              </a:solidFill>
              <a:sym typeface="+mn-ea"/>
            </a:endParaRPr>
          </a:p>
        </p:txBody>
      </p:sp>
      <p:sp>
        <p:nvSpPr>
          <p:cNvPr id="10" name="圆角矩形 9"/>
          <p:cNvSpPr/>
          <p:nvPr/>
        </p:nvSpPr>
        <p:spPr>
          <a:xfrm>
            <a:off x="9001760" y="133985"/>
            <a:ext cx="2528570" cy="96774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rgbClr val="FF0000"/>
                </a:solidFill>
              </a:rPr>
              <a:t>communicative</a:t>
            </a:r>
            <a:endParaRPr lang="en-US" altLang="zh-CN" sz="2800">
              <a:solidFill>
                <a:srgbClr val="FF0000"/>
              </a:solidFill>
            </a:endParaRPr>
          </a:p>
          <a:p>
            <a:pPr algn="ctr"/>
            <a:r>
              <a:rPr lang="zh-CN" altLang="en-US" sz="2800">
                <a:solidFill>
                  <a:srgbClr val="FF0000"/>
                </a:solidFill>
              </a:rPr>
              <a:t>交际性</a:t>
            </a:r>
            <a:r>
              <a:rPr lang="en-US" altLang="zh-CN" sz="2800">
                <a:solidFill>
                  <a:srgbClr val="FF0000"/>
                </a:solidFill>
              </a:rPr>
              <a:t> </a:t>
            </a:r>
            <a:endParaRPr lang="en-US" altLang="zh-CN" sz="2800">
              <a:solidFill>
                <a:srgbClr val="FF0000"/>
              </a:solidFill>
            </a:endParaRPr>
          </a:p>
        </p:txBody>
      </p:sp>
      <p:sp>
        <p:nvSpPr>
          <p:cNvPr id="11" name="文本框 10"/>
          <p:cNvSpPr txBox="1"/>
          <p:nvPr/>
        </p:nvSpPr>
        <p:spPr>
          <a:xfrm>
            <a:off x="3366135" y="249555"/>
            <a:ext cx="1933575" cy="460375"/>
          </a:xfrm>
          <a:prstGeom prst="rect">
            <a:avLst/>
          </a:prstGeom>
          <a:noFill/>
        </p:spPr>
        <p:txBody>
          <a:bodyPr wrap="square" rtlCol="0" anchor="t">
            <a:spAutoFit/>
          </a:bodyPr>
          <a:p>
            <a:pPr lvl="0" algn="l">
              <a:buClrTx/>
              <a:buSzTx/>
              <a:buFontTx/>
            </a:pPr>
            <a:r>
              <a:rPr lang="en-US" altLang="zh-CN" sz="2400" b="1">
                <a:solidFill>
                  <a:srgbClr val="FF0000"/>
                </a:solidFill>
                <a:highlight>
                  <a:srgbClr val="FFFF00"/>
                </a:highlight>
                <a:sym typeface="+mn-ea"/>
              </a:rPr>
              <a:t>main points</a:t>
            </a:r>
            <a:endParaRPr lang="en-US" altLang="zh-CN" sz="2400" b="1">
              <a:solidFill>
                <a:srgbClr val="FF0000"/>
              </a:solidFill>
              <a:highlight>
                <a:srgbClr val="FFFF00"/>
              </a:highlight>
              <a:sym typeface="+mn-ea"/>
            </a:endParaRPr>
          </a:p>
        </p:txBody>
      </p:sp>
      <p:sp>
        <p:nvSpPr>
          <p:cNvPr id="12" name="文本框 11"/>
          <p:cNvSpPr txBox="1"/>
          <p:nvPr/>
        </p:nvSpPr>
        <p:spPr>
          <a:xfrm>
            <a:off x="5877560" y="338455"/>
            <a:ext cx="1933575" cy="460375"/>
          </a:xfrm>
          <a:prstGeom prst="rect">
            <a:avLst/>
          </a:prstGeom>
          <a:noFill/>
        </p:spPr>
        <p:txBody>
          <a:bodyPr wrap="square" rtlCol="0" anchor="t">
            <a:spAutoFit/>
          </a:bodyPr>
          <a:p>
            <a:pPr lvl="0" algn="l">
              <a:buClrTx/>
              <a:buSzTx/>
              <a:buFontTx/>
            </a:pPr>
            <a:r>
              <a:rPr lang="en-US" altLang="zh-CN" sz="2400" b="1">
                <a:solidFill>
                  <a:srgbClr val="FF0000"/>
                </a:solidFill>
                <a:highlight>
                  <a:srgbClr val="00FF00"/>
                </a:highlight>
                <a:sym typeface="+mn-ea"/>
              </a:rPr>
              <a:t>minor points</a:t>
            </a:r>
            <a:endParaRPr lang="en-US" altLang="zh-CN" sz="2400" b="1">
              <a:solidFill>
                <a:srgbClr val="FF0000"/>
              </a:solidFill>
              <a:highlight>
                <a:srgbClr val="00FF00"/>
              </a:highlight>
              <a:sym typeface="+mn-ea"/>
            </a:endParaRPr>
          </a:p>
        </p:txBody>
      </p:sp>
      <p:sp>
        <p:nvSpPr>
          <p:cNvPr id="13" name="矩形 12"/>
          <p:cNvSpPr/>
          <p:nvPr/>
        </p:nvSpPr>
        <p:spPr>
          <a:xfrm>
            <a:off x="5615940" y="1193165"/>
            <a:ext cx="5168265" cy="39878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400">
                <a:sym typeface="+mn-ea"/>
              </a:rPr>
              <a:t>delighted to receive your email!</a:t>
            </a:r>
            <a:endParaRPr lang="en-US" altLang="zh-CN" sz="2400">
              <a:sym typeface="+mn-ea"/>
            </a:endParaRPr>
          </a:p>
        </p:txBody>
      </p:sp>
      <p:sp>
        <p:nvSpPr>
          <p:cNvPr id="14" name="左箭头 13"/>
          <p:cNvSpPr/>
          <p:nvPr/>
        </p:nvSpPr>
        <p:spPr>
          <a:xfrm>
            <a:off x="7870825" y="353060"/>
            <a:ext cx="392430" cy="384810"/>
          </a:xfrm>
          <a:prstGeom prst="leftArrow">
            <a:avLst/>
          </a:prstGeom>
          <a:solidFill>
            <a:schemeClr val="accent6">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圆角矩形 14"/>
          <p:cNvSpPr/>
          <p:nvPr/>
        </p:nvSpPr>
        <p:spPr>
          <a:xfrm>
            <a:off x="9526270" y="1986280"/>
            <a:ext cx="2528570" cy="96774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rgbClr val="FF0000"/>
                </a:solidFill>
              </a:rPr>
              <a:t>team</a:t>
            </a:r>
            <a:r>
              <a:rPr lang="en-US" altLang="zh-CN" sz="2800"/>
              <a:t>-based</a:t>
            </a:r>
            <a:endParaRPr lang="en-US" altLang="zh-CN" sz="2800"/>
          </a:p>
          <a:p>
            <a:pPr algn="ctr"/>
            <a:r>
              <a:rPr lang="zh-CN" altLang="en-US" sz="2800"/>
              <a:t>小组活动</a:t>
            </a:r>
            <a:r>
              <a:rPr lang="en-US" altLang="zh-CN" sz="2800"/>
              <a:t> </a:t>
            </a:r>
            <a:endParaRPr lang="en-US" altLang="zh-CN" sz="2800"/>
          </a:p>
        </p:txBody>
      </p:sp>
      <p:sp>
        <p:nvSpPr>
          <p:cNvPr id="17" name="矩形 16"/>
          <p:cNvSpPr/>
          <p:nvPr/>
        </p:nvSpPr>
        <p:spPr>
          <a:xfrm>
            <a:off x="2512695" y="2419350"/>
            <a:ext cx="6920230" cy="430530"/>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400">
                <a:sym typeface="+mn-ea"/>
              </a:rPr>
              <a:t>after intense discussion, our group has decided to... </a:t>
            </a:r>
            <a:endParaRPr lang="en-US" altLang="zh-CN" sz="2400">
              <a:sym typeface="+mn-ea"/>
            </a:endParaRPr>
          </a:p>
        </p:txBody>
      </p:sp>
      <p:sp>
        <p:nvSpPr>
          <p:cNvPr id="21" name="文本框 20"/>
          <p:cNvSpPr txBox="1"/>
          <p:nvPr/>
        </p:nvSpPr>
        <p:spPr>
          <a:xfrm>
            <a:off x="1570355" y="5462905"/>
            <a:ext cx="2395220" cy="460375"/>
          </a:xfrm>
          <a:prstGeom prst="rect">
            <a:avLst/>
          </a:prstGeom>
          <a:noFill/>
        </p:spPr>
        <p:txBody>
          <a:bodyPr wrap="square" rtlCol="0">
            <a:spAutoFit/>
          </a:bodyPr>
          <a:p>
            <a:pPr lvl="0" algn="l">
              <a:buClrTx/>
              <a:buSzTx/>
              <a:buFontTx/>
            </a:pPr>
            <a:r>
              <a:rPr lang="en-US" altLang="zh-CN" sz="2400" b="1" i="1" u="sng">
                <a:solidFill>
                  <a:srgbClr val="FF0000"/>
                </a:solidFill>
                <a:sym typeface="+mn-ea"/>
              </a:rPr>
              <a:t>reply ending</a:t>
            </a:r>
            <a:endParaRPr lang="en-US" altLang="zh-CN" sz="2400" b="1" i="1" u="sng">
              <a:solidFill>
                <a:srgbClr val="FF0000"/>
              </a:solidFill>
              <a:sym typeface="+mn-ea"/>
            </a:endParaRPr>
          </a:p>
        </p:txBody>
      </p:sp>
      <p:sp>
        <p:nvSpPr>
          <p:cNvPr id="22" name="矩形 21"/>
          <p:cNvSpPr/>
          <p:nvPr/>
        </p:nvSpPr>
        <p:spPr>
          <a:xfrm>
            <a:off x="3412490" y="4763135"/>
            <a:ext cx="7371715" cy="175323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400">
                <a:sym typeface="+mn-ea"/>
              </a:rPr>
              <a:t>convey gratitude for Chris's concern感谢Chris关心</a:t>
            </a:r>
            <a:endParaRPr lang="en-US" altLang="zh-CN" sz="2400">
              <a:sym typeface="+mn-ea"/>
            </a:endParaRPr>
          </a:p>
          <a:p>
            <a:pPr lvl="0" algn="l">
              <a:buClrTx/>
              <a:buSzTx/>
              <a:buFontTx/>
            </a:pPr>
            <a:r>
              <a:rPr lang="en-US" altLang="zh-CN" sz="2400">
                <a:sym typeface="+mn-ea"/>
              </a:rPr>
              <a:t>briefly introduce the rehearsal progress</a:t>
            </a:r>
            <a:r>
              <a:rPr lang="en-US" altLang="zh-CN">
                <a:sym typeface="+mn-ea"/>
              </a:rPr>
              <a:t>简要介绍排练进展</a:t>
            </a:r>
            <a:endParaRPr lang="en-US" altLang="zh-CN">
              <a:sym typeface="+mn-ea"/>
            </a:endParaRPr>
          </a:p>
          <a:p>
            <a:pPr lvl="0" algn="l">
              <a:buClrTx/>
              <a:buSzTx/>
              <a:buFontTx/>
            </a:pPr>
            <a:r>
              <a:rPr lang="en-US" altLang="zh-CN" sz="2400">
                <a:sym typeface="+mn-ea"/>
              </a:rPr>
              <a:t>express confidence in the performance. </a:t>
            </a:r>
            <a:r>
              <a:rPr lang="en-US" altLang="zh-CN" sz="1800">
                <a:sym typeface="+mn-ea"/>
              </a:rPr>
              <a:t>表达对演出的信心</a:t>
            </a:r>
            <a:endParaRPr lang="en-US" altLang="zh-CN" sz="2400">
              <a:sym typeface="+mn-ea"/>
            </a:endParaRPr>
          </a:p>
          <a:p>
            <a:pPr lvl="0" algn="l">
              <a:buClrTx/>
              <a:buSzTx/>
              <a:buFontTx/>
            </a:pPr>
            <a:r>
              <a:rPr lang="en-US" altLang="zh-CN" sz="2400">
                <a:sym typeface="+mn-ea"/>
              </a:rPr>
              <a:t>ask for his opinions on the play choice or any suggestions</a:t>
            </a:r>
            <a:endParaRPr lang="en-US" altLang="zh-CN" sz="2400">
              <a:sym typeface="+mn-ea"/>
            </a:endParaRPr>
          </a:p>
          <a:p>
            <a:pPr lvl="0" algn="l">
              <a:buClrTx/>
              <a:buSzTx/>
              <a:buFontTx/>
            </a:pPr>
            <a:r>
              <a:rPr lang="en-US" altLang="zh-CN" sz="1600">
                <a:sym typeface="+mn-ea"/>
              </a:rPr>
              <a:t>询问选剧看法或建议</a:t>
            </a:r>
            <a:endParaRPr lang="en-US" altLang="zh-CN" sz="1600">
              <a:sym typeface="+mn-ea"/>
            </a:endParaRPr>
          </a:p>
          <a:p>
            <a:pPr lvl="0" algn="l">
              <a:buClrTx/>
              <a:buSzTx/>
              <a:buFontTx/>
            </a:pPr>
            <a:r>
              <a:rPr lang="en-US" altLang="zh-CN" sz="2400">
                <a:sym typeface="+mn-ea"/>
              </a:rPr>
              <a:t>share the experience/reflections</a:t>
            </a:r>
            <a:r>
              <a:rPr lang="en-US" altLang="zh-CN" sz="1800">
                <a:sym typeface="+mn-ea"/>
              </a:rPr>
              <a:t>分享经历/感悟</a:t>
            </a:r>
            <a:endParaRPr lang="en-US" altLang="zh-CN" sz="1800">
              <a:sym typeface="+mn-ea"/>
            </a:endParaRPr>
          </a:p>
          <a:p>
            <a:pPr lvl="0" algn="ctr">
              <a:buClrTx/>
              <a:buSzTx/>
              <a:buFontTx/>
            </a:pPr>
            <a:r>
              <a:rPr lang="en-US" altLang="zh-CN" sz="2400">
                <a:sym typeface="+mn-ea"/>
              </a:rPr>
              <a:t>discuss the show with him later事后讨论演出</a:t>
            </a:r>
            <a:endParaRPr lang="en-US" altLang="zh-CN" sz="2400">
              <a:sym typeface="+mn-ea"/>
            </a:endParaRPr>
          </a:p>
        </p:txBody>
      </p:sp>
      <p:sp>
        <p:nvSpPr>
          <p:cNvPr id="25" name="左大括号 24"/>
          <p:cNvSpPr/>
          <p:nvPr/>
        </p:nvSpPr>
        <p:spPr>
          <a:xfrm>
            <a:off x="2396490" y="3254375"/>
            <a:ext cx="259080" cy="812165"/>
          </a:xfrm>
          <a:prstGeom prst="leftBrace">
            <a:avLst>
              <a:gd name="adj1" fmla="val 8333"/>
              <a:gd name="adj2" fmla="val 50039"/>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6" name="左大括号 25"/>
          <p:cNvSpPr/>
          <p:nvPr/>
        </p:nvSpPr>
        <p:spPr>
          <a:xfrm>
            <a:off x="3107055" y="1202690"/>
            <a:ext cx="259080" cy="812165"/>
          </a:xfrm>
          <a:prstGeom prst="leftBrace">
            <a:avLst>
              <a:gd name="adj1" fmla="val 8333"/>
              <a:gd name="adj2" fmla="val 50039"/>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7" name="右箭头 26"/>
          <p:cNvSpPr/>
          <p:nvPr/>
        </p:nvSpPr>
        <p:spPr>
          <a:xfrm>
            <a:off x="5080635" y="3052445"/>
            <a:ext cx="826770" cy="285750"/>
          </a:xfrm>
          <a:prstGeom prst="righ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ln>
                <a:noFill/>
              </a:ln>
              <a:solidFill>
                <a:schemeClr val="accent6"/>
              </a:solidFill>
            </a:endParaRPr>
          </a:p>
        </p:txBody>
      </p:sp>
      <p:sp>
        <p:nvSpPr>
          <p:cNvPr id="28" name="文本框 27"/>
          <p:cNvSpPr txBox="1"/>
          <p:nvPr/>
        </p:nvSpPr>
        <p:spPr>
          <a:xfrm>
            <a:off x="5907405" y="2957195"/>
            <a:ext cx="6285230" cy="829945"/>
          </a:xfrm>
          <a:prstGeom prst="rect">
            <a:avLst/>
          </a:prstGeom>
          <a:noFill/>
        </p:spPr>
        <p:txBody>
          <a:bodyPr wrap="square" rtlCol="0">
            <a:spAutoFit/>
          </a:bodyPr>
          <a:p>
            <a:pPr lvl="0" algn="l">
              <a:buClrTx/>
              <a:buSzTx/>
              <a:buFontTx/>
            </a:pPr>
            <a:r>
              <a:rPr lang="en-US" altLang="zh-CN" sz="2400" b="1">
                <a:solidFill>
                  <a:schemeClr val="bg1"/>
                </a:solidFill>
                <a:highlight>
                  <a:srgbClr val="808080"/>
                </a:highlight>
                <a:sym typeface="+mn-ea"/>
              </a:rPr>
              <a:t>name/writer/content/meaning/highlights/adaptations</a:t>
            </a:r>
            <a:endParaRPr lang="en-US" altLang="zh-CN" sz="2400" b="1">
              <a:solidFill>
                <a:schemeClr val="bg1"/>
              </a:solidFill>
              <a:highlight>
                <a:srgbClr val="808080"/>
              </a:highlight>
              <a:sym typeface="+mn-ea"/>
            </a:endParaRPr>
          </a:p>
        </p:txBody>
      </p:sp>
      <p:sp>
        <p:nvSpPr>
          <p:cNvPr id="29" name="右箭头 28"/>
          <p:cNvSpPr/>
          <p:nvPr/>
        </p:nvSpPr>
        <p:spPr>
          <a:xfrm>
            <a:off x="5050790" y="3907790"/>
            <a:ext cx="826770" cy="285750"/>
          </a:xfrm>
          <a:prstGeom prst="righ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ln>
                <a:noFill/>
              </a:ln>
              <a:solidFill>
                <a:schemeClr val="accent6"/>
              </a:solidFill>
            </a:endParaRPr>
          </a:p>
        </p:txBody>
      </p:sp>
      <p:sp>
        <p:nvSpPr>
          <p:cNvPr id="30" name="文本框 29"/>
          <p:cNvSpPr txBox="1"/>
          <p:nvPr/>
        </p:nvSpPr>
        <p:spPr>
          <a:xfrm>
            <a:off x="5877560" y="3790315"/>
            <a:ext cx="6456680" cy="829945"/>
          </a:xfrm>
          <a:prstGeom prst="rect">
            <a:avLst/>
          </a:prstGeom>
          <a:noFill/>
        </p:spPr>
        <p:txBody>
          <a:bodyPr wrap="square" rtlCol="0">
            <a:spAutoFit/>
          </a:bodyPr>
          <a:p>
            <a:pPr lvl="0" algn="l">
              <a:buClrTx/>
              <a:buSzTx/>
              <a:buFontTx/>
            </a:pPr>
            <a:r>
              <a:rPr lang="en-US" altLang="zh-CN" sz="2400" b="1">
                <a:solidFill>
                  <a:srgbClr val="FF0000"/>
                </a:solidFill>
                <a:highlight>
                  <a:srgbClr val="C0C0C0"/>
                </a:highlight>
                <a:sym typeface="+mn-ea"/>
              </a:rPr>
              <a:t>different angles:</a:t>
            </a:r>
            <a:endParaRPr lang="en-US" altLang="zh-CN" sz="2400" b="1">
              <a:solidFill>
                <a:srgbClr val="FF0000"/>
              </a:solidFill>
              <a:highlight>
                <a:srgbClr val="C0C0C0"/>
              </a:highlight>
              <a:sym typeface="+mn-ea"/>
            </a:endParaRPr>
          </a:p>
          <a:p>
            <a:pPr lvl="0" algn="l">
              <a:buClrTx/>
              <a:buSzTx/>
              <a:buFontTx/>
            </a:pPr>
            <a:r>
              <a:rPr lang="en-US" altLang="zh-CN" sz="2400" b="1">
                <a:solidFill>
                  <a:srgbClr val="FF0000"/>
                </a:solidFill>
                <a:highlight>
                  <a:srgbClr val="C0C0C0"/>
                </a:highlight>
                <a:sym typeface="+mn-ea"/>
              </a:rPr>
              <a:t>work itself/performers/audience/stage effects</a:t>
            </a:r>
            <a:endParaRPr lang="en-US" altLang="zh-CN" sz="2400" b="1">
              <a:solidFill>
                <a:srgbClr val="FF0000"/>
              </a:solidFill>
              <a:highlight>
                <a:srgbClr val="C0C0C0"/>
              </a:highlight>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linds(horizont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linds(horizontal)">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1"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linds(horizontal)">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12" grpId="0"/>
      <p:bldP spid="14" grpId="0" animBg="1"/>
      <p:bldP spid="10" grpId="1" animBg="1"/>
      <p:bldP spid="13" grpId="0" animBg="1"/>
      <p:bldP spid="15" grpId="0" animBg="1"/>
      <p:bldP spid="17"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1615" y="105728"/>
            <a:ext cx="5080000" cy="583565"/>
          </a:xfrm>
          <a:prstGeom prst="rect">
            <a:avLst/>
          </a:prstGeom>
          <a:noFill/>
        </p:spPr>
        <p:txBody>
          <a:bodyPr wrap="square" rtlCol="0">
            <a:spAutoFit/>
          </a:bodyPr>
          <a:p>
            <a:pPr lvl="0" algn="l">
              <a:buClrTx/>
              <a:buSzTx/>
              <a:buFontTx/>
            </a:pPr>
            <a:r>
              <a:rPr lang="en-US" sz="3200">
                <a:effectLst>
                  <a:reflection blurRad="6350" stA="50000" endA="300" endPos="50000" dist="29997" dir="5400000" sy="-100000" algn="bl" rotWithShape="0"/>
                </a:effectLst>
                <a:sym typeface="+mn-ea"/>
              </a:rPr>
              <a:t>Practice makes perfect</a:t>
            </a:r>
            <a:endParaRPr lang="en-US" sz="3200">
              <a:effectLst>
                <a:reflection blurRad="6350" stA="50000" endA="300" endPos="50000" dist="29997" dir="5400000" sy="-100000" algn="bl" rotWithShape="0"/>
              </a:effectLst>
              <a:sym typeface="+mn-ea"/>
            </a:endParaRPr>
          </a:p>
        </p:txBody>
      </p:sp>
      <p:sp>
        <p:nvSpPr>
          <p:cNvPr id="4" name="文本框 3"/>
          <p:cNvSpPr txBox="1"/>
          <p:nvPr/>
        </p:nvSpPr>
        <p:spPr>
          <a:xfrm>
            <a:off x="2419985" y="895985"/>
            <a:ext cx="8358505" cy="583565"/>
          </a:xfrm>
          <a:prstGeom prst="rect">
            <a:avLst/>
          </a:prstGeom>
          <a:noFill/>
        </p:spPr>
        <p:txBody>
          <a:bodyPr wrap="square" rtlCol="0">
            <a:spAutoFit/>
          </a:bodyPr>
          <a:p>
            <a:r>
              <a:rPr lang="en-US" altLang="zh-CN" sz="3200">
                <a:highlight>
                  <a:srgbClr val="FFFF00"/>
                </a:highlight>
              </a:rPr>
              <a:t>beginning (greeting/delight/background/purpose)</a:t>
            </a:r>
            <a:endParaRPr lang="en-US" altLang="zh-CN" sz="3200">
              <a:highlight>
                <a:srgbClr val="FFFF00"/>
              </a:highlight>
            </a:endParaRPr>
          </a:p>
        </p:txBody>
      </p:sp>
      <p:sp>
        <p:nvSpPr>
          <p:cNvPr id="5" name="文本框 4"/>
          <p:cNvSpPr txBox="1"/>
          <p:nvPr/>
        </p:nvSpPr>
        <p:spPr>
          <a:xfrm>
            <a:off x="354965" y="1750060"/>
            <a:ext cx="11256010" cy="1999615"/>
          </a:xfrm>
          <a:prstGeom prst="rect">
            <a:avLst/>
          </a:prstGeom>
          <a:solidFill>
            <a:schemeClr val="accent5">
              <a:lumMod val="20000"/>
              <a:lumOff val="80000"/>
            </a:schemeClr>
          </a:solidFill>
          <a:ln>
            <a:noFill/>
          </a:ln>
        </p:spPr>
        <p:txBody>
          <a:bodyPr wrap="square" rtlCol="0">
            <a:spAutoFit/>
          </a:bodyPr>
          <a:p>
            <a:pPr>
              <a:lnSpc>
                <a:spcPct val="130000"/>
              </a:lnSpc>
            </a:pPr>
            <a:r>
              <a:rPr lang="en-US" altLang="zh-CN" sz="2000">
                <a:solidFill>
                  <a:schemeClr val="tx1"/>
                </a:solidFill>
                <a:uFillTx/>
                <a:latin typeface="Times New Roman" panose="02020603050405020304" charset="0"/>
                <a:ea typeface="楷体" panose="02010609060101010101" charset="-122"/>
                <a:sym typeface="+mn-ea"/>
              </a:rPr>
              <a:t>Delighted to receive your email! I’m thrilled to share our group’s preparation for the upcoming “From Page to Stage” drama showcase.</a:t>
            </a:r>
            <a:endParaRPr lang="en-US" altLang="zh-CN" sz="2000">
              <a:solidFill>
                <a:schemeClr val="tx1"/>
              </a:solidFill>
              <a:uFillTx/>
              <a:latin typeface="Times New Roman" panose="02020603050405020304" charset="0"/>
              <a:ea typeface="楷体" panose="02010609060101010101" charset="-122"/>
              <a:sym typeface="+mn-ea"/>
            </a:endParaRPr>
          </a:p>
          <a:p>
            <a:pPr>
              <a:lnSpc>
                <a:spcPct val="130000"/>
              </a:lnSpc>
            </a:pPr>
            <a:r>
              <a:rPr lang="zh-CN" altLang="en-US" sz="2000">
                <a:solidFill>
                  <a:schemeClr val="tx1"/>
                </a:solidFill>
                <a:uFillTx/>
                <a:latin typeface="Times New Roman" panose="02020603050405020304" charset="0"/>
                <a:ea typeface="楷体" panose="02010609060101010101" charset="-122"/>
              </a:rPr>
              <a:t>很高兴收到你的邮件！我很激动能和你分享我们小组为即将到来的"从书本到舞台"戏剧展演所做的准备。</a:t>
            </a:r>
            <a:endParaRPr lang="zh-CN" altLang="en-US" sz="2000">
              <a:solidFill>
                <a:schemeClr val="tx1"/>
              </a:solidFill>
              <a:uFillTx/>
              <a:latin typeface="Times New Roman" panose="02020603050405020304" charset="0"/>
              <a:ea typeface="楷体" panose="02010609060101010101" charset="-122"/>
            </a:endParaRPr>
          </a:p>
          <a:p>
            <a:endParaRPr lang="zh-CN" altLang="en-US" sz="2000">
              <a:solidFill>
                <a:schemeClr val="tx1"/>
              </a:solidFill>
              <a:uFillTx/>
              <a:latin typeface="Times New Roman" panose="02020603050405020304" charset="0"/>
              <a:ea typeface="楷体" panose="02010609060101010101" charset="-122"/>
            </a:endParaRPr>
          </a:p>
        </p:txBody>
      </p:sp>
      <p:sp>
        <p:nvSpPr>
          <p:cNvPr id="6" name="文本框 5"/>
          <p:cNvSpPr txBox="1"/>
          <p:nvPr/>
        </p:nvSpPr>
        <p:spPr>
          <a:xfrm>
            <a:off x="354965" y="3749675"/>
            <a:ext cx="11255375" cy="2602230"/>
          </a:xfrm>
          <a:prstGeom prst="rect">
            <a:avLst/>
          </a:prstGeom>
          <a:solidFill>
            <a:schemeClr val="accent6">
              <a:lumMod val="20000"/>
              <a:lumOff val="80000"/>
            </a:schemeClr>
          </a:solidFill>
        </p:spPr>
        <p:txBody>
          <a:bodyPr wrap="square" rtlCol="0">
            <a:noAutofit/>
          </a:bodyPr>
          <a:p>
            <a:pPr lvl="0" algn="l">
              <a:lnSpc>
                <a:spcPct val="130000"/>
              </a:lnSpc>
              <a:buClrTx/>
              <a:buSzTx/>
              <a:buFontTx/>
            </a:pPr>
            <a:r>
              <a:rPr lang="en-US" altLang="zh-CN" sz="2000">
                <a:uFillTx/>
                <a:latin typeface="Times New Roman" panose="02020603050405020304" charset="0"/>
                <a:ea typeface="楷体" panose="02010609060101010101" charset="-122"/>
                <a:sym typeface="+mn-ea"/>
              </a:rPr>
              <a:t>Exceedingly delighted to learn that you're concerned about our performance,I can't wait to share our group's preparation for the upcoming "From Page to Stage" drama showcase, which we've been busy rehearsing for over three weeks now. </a:t>
            </a:r>
            <a:endParaRPr lang="en-US" altLang="zh-CN" sz="2000">
              <a:uFillTx/>
              <a:latin typeface="Times New Roman" panose="02020603050405020304" charset="0"/>
              <a:ea typeface="楷体" panose="02010609060101010101" charset="-122"/>
              <a:sym typeface="+mn-ea"/>
            </a:endParaRPr>
          </a:p>
          <a:p>
            <a:pPr lvl="0" algn="l">
              <a:lnSpc>
                <a:spcPct val="130000"/>
              </a:lnSpc>
              <a:buClrTx/>
              <a:buSzTx/>
              <a:buFontTx/>
            </a:pPr>
            <a:r>
              <a:rPr lang="en-US" altLang="zh-CN" sz="2000">
                <a:uFillTx/>
                <a:latin typeface="Times New Roman" panose="02020603050405020304" charset="0"/>
                <a:ea typeface="楷体" panose="02010609060101010101" charset="-122"/>
                <a:sym typeface="+mn-ea"/>
              </a:rPr>
              <a:t>得知你关心我们的演出，我极其高兴。我已经迫不及待想和你分享我们小组为即将到来的"从书本到舞台"戏剧展演所做的准备了——我们为此已经紧张排练了三个多星期。</a:t>
            </a:r>
            <a:endParaRPr lang="en-US" altLang="zh-CN" sz="2000">
              <a:uFillTx/>
              <a:latin typeface="Times New Roman" panose="02020603050405020304" charset="0"/>
              <a:ea typeface="楷体" panose="02010609060101010101"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1615" y="105728"/>
            <a:ext cx="5080000" cy="583565"/>
          </a:xfrm>
          <a:prstGeom prst="rect">
            <a:avLst/>
          </a:prstGeom>
          <a:noFill/>
        </p:spPr>
        <p:txBody>
          <a:bodyPr wrap="square" rtlCol="0">
            <a:spAutoFit/>
          </a:bodyPr>
          <a:p>
            <a:pPr lvl="0" algn="l">
              <a:buClrTx/>
              <a:buSzTx/>
              <a:buFontTx/>
            </a:pPr>
            <a:r>
              <a:rPr lang="en-US" sz="3200">
                <a:effectLst>
                  <a:reflection blurRad="6350" stA="50000" endA="300" endPos="50000" dist="29997" dir="5400000" sy="-100000" algn="bl" rotWithShape="0"/>
                </a:effectLst>
                <a:sym typeface="+mn-ea"/>
              </a:rPr>
              <a:t>Practice makes perfect</a:t>
            </a:r>
            <a:endParaRPr lang="en-US" sz="3200">
              <a:effectLst>
                <a:reflection blurRad="6350" stA="50000" endA="300" endPos="50000" dist="29997" dir="5400000" sy="-100000" algn="bl" rotWithShape="0"/>
              </a:effectLst>
              <a:sym typeface="+mn-ea"/>
            </a:endParaRPr>
          </a:p>
        </p:txBody>
      </p:sp>
      <p:sp>
        <p:nvSpPr>
          <p:cNvPr id="4" name="文本框 3"/>
          <p:cNvSpPr txBox="1"/>
          <p:nvPr/>
        </p:nvSpPr>
        <p:spPr>
          <a:xfrm>
            <a:off x="2384425" y="927735"/>
            <a:ext cx="7821295" cy="583565"/>
          </a:xfrm>
          <a:prstGeom prst="rect">
            <a:avLst/>
          </a:prstGeom>
          <a:noFill/>
        </p:spPr>
        <p:txBody>
          <a:bodyPr wrap="square" rtlCol="0">
            <a:spAutoFit/>
          </a:bodyPr>
          <a:p>
            <a:r>
              <a:rPr lang="en-US" altLang="zh-CN" sz="3200">
                <a:highlight>
                  <a:srgbClr val="FFFF00"/>
                </a:highlight>
              </a:rPr>
              <a:t>body (decision-making method/story/reasons)</a:t>
            </a:r>
            <a:endParaRPr lang="en-US" altLang="zh-CN" sz="3200">
              <a:highlight>
                <a:srgbClr val="FFFF00"/>
              </a:highlight>
            </a:endParaRPr>
          </a:p>
        </p:txBody>
      </p:sp>
      <p:sp>
        <p:nvSpPr>
          <p:cNvPr id="5" name="文本框 4"/>
          <p:cNvSpPr txBox="1"/>
          <p:nvPr/>
        </p:nvSpPr>
        <p:spPr>
          <a:xfrm>
            <a:off x="354965" y="1749425"/>
            <a:ext cx="11256010" cy="3169285"/>
          </a:xfrm>
          <a:prstGeom prst="rect">
            <a:avLst/>
          </a:prstGeom>
          <a:solidFill>
            <a:schemeClr val="accent5">
              <a:lumMod val="20000"/>
              <a:lumOff val="80000"/>
            </a:schemeClr>
          </a:solidFill>
          <a:ln>
            <a:noFill/>
          </a:ln>
        </p:spPr>
        <p:txBody>
          <a:bodyPr wrap="square" rtlCol="0">
            <a:spAutoFit/>
          </a:bodyPr>
          <a:p>
            <a:pPr indent="457200" fontAlgn="auto">
              <a:lnSpc>
                <a:spcPct val="100000"/>
              </a:lnSpc>
            </a:pPr>
            <a:r>
              <a:rPr lang="en-US" altLang="zh-CN" sz="2000">
                <a:sym typeface="+mn-ea"/>
              </a:rPr>
              <a:t>After intense discussion, our group has decided to adapt and perform The Million Pound Bank Note. Firstly, as a classic comedy, it features vivid characters and brilliant dialogues, enabling us to get immersed in the charm of English literature. Additionally, the humorous and lively </a:t>
            </a:r>
            <a:r>
              <a:rPr lang="en-US" altLang="zh-CN" sz="2000" b="1">
                <a:sym typeface="+mn-ea"/>
              </a:rPr>
              <a:t>lines </a:t>
            </a:r>
            <a:r>
              <a:rPr lang="en-US" altLang="zh-CN" sz="2000">
                <a:sym typeface="+mn-ea"/>
              </a:rPr>
              <a:t>are highly practical. Rehearsing them will not only help us refine our pronunciation and intonation but also boost our confidence in using English in expressive, natural ways. It’s a fantastic opportunity to combine our passion for drama with language learning.</a:t>
            </a:r>
            <a:endParaRPr lang="en-US" altLang="zh-CN" sz="2000"/>
          </a:p>
          <a:p>
            <a:pPr indent="457200" fontAlgn="auto">
              <a:lnSpc>
                <a:spcPct val="100000"/>
              </a:lnSpc>
            </a:pPr>
            <a:r>
              <a:rPr lang="zh-CN" altLang="en-US" sz="2000">
                <a:latin typeface="楷体" panose="02010609060101010101" charset="-122"/>
                <a:ea typeface="楷体" panose="02010609060101010101" charset="-122"/>
                <a:cs typeface="楷体" panose="02010609060101010101" charset="-122"/>
                <a:sym typeface="+mn-ea"/>
              </a:rPr>
              <a:t>经过激烈讨论，我们小组决定改编并表演《百万英镑》。首先，作为一部经典喜剧，它人物形象鲜明、对白精彩，能让我们沉浸在英语文学的魅力中。此外，它幽默生动的台词非常实用。排练这些台词不仅能帮助我们改善语音语调，还能增强我们用英语进行富有表现力、自然交流的信心。这是一个将我们对戏剧的热爱与语言学习相结合的绝佳机会。</a:t>
            </a:r>
            <a:endParaRPr lang="zh-CN" altLang="en-US" sz="2000">
              <a:solidFill>
                <a:schemeClr val="tx1"/>
              </a:solidFill>
              <a:uFillTx/>
              <a:latin typeface="Times New Roman" panose="02020603050405020304" charset="0"/>
              <a:ea typeface="楷体" panose="02010609060101010101" charset="-122"/>
            </a:endParaRPr>
          </a:p>
        </p:txBody>
      </p:sp>
      <p:sp>
        <p:nvSpPr>
          <p:cNvPr id="2" name="矩形 1"/>
          <p:cNvSpPr/>
          <p:nvPr/>
        </p:nvSpPr>
        <p:spPr>
          <a:xfrm>
            <a:off x="369888" y="4918710"/>
            <a:ext cx="1298575" cy="706755"/>
          </a:xfrm>
          <a:prstGeom prst="rect">
            <a:avLst/>
          </a:prstGeom>
          <a:noFill/>
          <a:ln>
            <a:noFill/>
          </a:ln>
        </p:spPr>
        <p:txBody>
          <a:bodyPr wrap="none" rtlCol="0" anchor="t">
            <a:spAutoFit/>
          </a:bodyPr>
          <a:p>
            <a:pPr algn="ctr"/>
            <a:r>
              <a:rPr lang="en-US" altLang="zh-CN" sz="4000" b="1">
                <a:ln w="15875"/>
                <a:gradFill>
                  <a:gsLst>
                    <a:gs pos="0">
                      <a:schemeClr val="accent1"/>
                    </a:gs>
                    <a:gs pos="100000">
                      <a:schemeClr val="accent6"/>
                    </a:gs>
                  </a:gsLst>
                  <a:lin ang="2700000" scaled="0"/>
                </a:gradFill>
                <a:effectLst/>
              </a:rPr>
              <a:t>logic:</a:t>
            </a:r>
            <a:endParaRPr lang="en-US" altLang="zh-CN" sz="4000" b="1">
              <a:ln w="15875"/>
              <a:gradFill>
                <a:gsLst>
                  <a:gs pos="0">
                    <a:schemeClr val="accent1"/>
                  </a:gs>
                  <a:gs pos="100000">
                    <a:schemeClr val="accent6"/>
                  </a:gs>
                </a:gsLst>
                <a:lin ang="2700000" scaled="0"/>
              </a:gradFill>
              <a:effectLst/>
            </a:endParaRPr>
          </a:p>
        </p:txBody>
      </p:sp>
      <p:sp>
        <p:nvSpPr>
          <p:cNvPr id="7" name="文本框 6"/>
          <p:cNvSpPr txBox="1"/>
          <p:nvPr/>
        </p:nvSpPr>
        <p:spPr>
          <a:xfrm>
            <a:off x="1668780" y="5036185"/>
            <a:ext cx="9286240" cy="1252855"/>
          </a:xfrm>
          <a:prstGeom prst="rect">
            <a:avLst/>
          </a:prstGeom>
          <a:noFill/>
        </p:spPr>
        <p:txBody>
          <a:bodyPr wrap="square" rtlCol="0">
            <a:spAutoFit/>
          </a:bodyPr>
          <a:p>
            <a:pPr>
              <a:lnSpc>
                <a:spcPct val="140000"/>
              </a:lnSpc>
            </a:pPr>
            <a:r>
              <a:rPr lang="zh-CN" altLang="en-US"/>
              <a:t>激烈讨论选定《百万英镑》</a:t>
            </a:r>
            <a:endParaRPr lang="zh-CN" altLang="en-US">
              <a:latin typeface="Arial" panose="020B0604020202020204" pitchFamily="34" charset="0"/>
              <a:cs typeface="Arial" panose="020B0604020202020204" pitchFamily="34" charset="0"/>
            </a:endParaRPr>
          </a:p>
          <a:p>
            <a:pPr>
              <a:lnSpc>
                <a:spcPct val="140000"/>
              </a:lnSpc>
            </a:pPr>
            <a:r>
              <a:rPr lang="zh-CN" altLang="en-US"/>
              <a:t>因为</a:t>
            </a:r>
            <a:r>
              <a:rPr lang="zh-CN" altLang="en-US" b="1"/>
              <a:t>文学价值高</a:t>
            </a:r>
            <a:r>
              <a:rPr lang="zh-CN" altLang="en-US"/>
              <a:t>（经典喜剧/人物对白好/感受英语魅力）</a:t>
            </a:r>
            <a:endParaRPr lang="en-US" altLang="zh-CN"/>
          </a:p>
          <a:p>
            <a:pPr>
              <a:lnSpc>
                <a:spcPct val="140000"/>
              </a:lnSpc>
            </a:pPr>
            <a:r>
              <a:rPr lang="zh-CN" altLang="en-US"/>
              <a:t>加上</a:t>
            </a:r>
            <a:r>
              <a:rPr lang="zh-CN" altLang="en-US" b="1"/>
              <a:t>语言价值高</a:t>
            </a:r>
            <a:r>
              <a:rPr lang="zh-CN" altLang="en-US"/>
              <a:t>（台词幽默实用/练语音/增自信）</a:t>
            </a:r>
            <a:r>
              <a:rPr lang="zh-CN" altLang="en-US">
                <a:latin typeface="Arial" panose="020B0604020202020204" pitchFamily="34" charset="0"/>
                <a:cs typeface="Arial" panose="020B0604020202020204" pitchFamily="34" charset="0"/>
                <a:sym typeface="+mn-ea"/>
              </a:rPr>
              <a:t>→这是</a:t>
            </a:r>
            <a:r>
              <a:rPr lang="zh-CN" altLang="en-US"/>
              <a:t>戏剧+学习的好机会。</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1615" y="105728"/>
            <a:ext cx="5080000" cy="583565"/>
          </a:xfrm>
          <a:prstGeom prst="rect">
            <a:avLst/>
          </a:prstGeom>
          <a:noFill/>
        </p:spPr>
        <p:txBody>
          <a:bodyPr wrap="square" rtlCol="0">
            <a:spAutoFit/>
          </a:bodyPr>
          <a:p>
            <a:pPr lvl="0" algn="l">
              <a:buClrTx/>
              <a:buSzTx/>
              <a:buFontTx/>
            </a:pPr>
            <a:r>
              <a:rPr lang="en-US" sz="3200">
                <a:effectLst>
                  <a:reflection blurRad="6350" stA="50000" endA="300" endPos="50000" dist="29997" dir="5400000" sy="-100000" algn="bl" rotWithShape="0"/>
                </a:effectLst>
                <a:sym typeface="+mn-ea"/>
              </a:rPr>
              <a:t>Practice makes perfect</a:t>
            </a:r>
            <a:endParaRPr lang="en-US" sz="3200">
              <a:effectLst>
                <a:reflection blurRad="6350" stA="50000" endA="300" endPos="50000" dist="29997" dir="5400000" sy="-100000" algn="bl" rotWithShape="0"/>
              </a:effectLst>
              <a:sym typeface="+mn-ea"/>
            </a:endParaRPr>
          </a:p>
        </p:txBody>
      </p:sp>
      <p:sp>
        <p:nvSpPr>
          <p:cNvPr id="4" name="文本框 3"/>
          <p:cNvSpPr txBox="1"/>
          <p:nvPr/>
        </p:nvSpPr>
        <p:spPr>
          <a:xfrm>
            <a:off x="2185670" y="982345"/>
            <a:ext cx="7821295" cy="583565"/>
          </a:xfrm>
          <a:prstGeom prst="rect">
            <a:avLst/>
          </a:prstGeom>
          <a:noFill/>
        </p:spPr>
        <p:txBody>
          <a:bodyPr wrap="square" rtlCol="0">
            <a:spAutoFit/>
          </a:bodyPr>
          <a:p>
            <a:r>
              <a:rPr lang="en-US" altLang="zh-CN" sz="3200">
                <a:highlight>
                  <a:srgbClr val="FFFF00"/>
                </a:highlight>
              </a:rPr>
              <a:t>body (</a:t>
            </a:r>
            <a:r>
              <a:rPr lang="en-US" altLang="zh-CN" sz="3200" b="1">
                <a:solidFill>
                  <a:srgbClr val="FF0000"/>
                </a:solidFill>
                <a:highlight>
                  <a:srgbClr val="FFFF00"/>
                </a:highlight>
              </a:rPr>
              <a:t>decision-making method</a:t>
            </a:r>
            <a:r>
              <a:rPr lang="en-US" altLang="zh-CN" sz="3200">
                <a:highlight>
                  <a:srgbClr val="FFFF00"/>
                </a:highlight>
              </a:rPr>
              <a:t>/story/reasons)</a:t>
            </a:r>
            <a:endParaRPr lang="en-US" altLang="zh-CN" sz="3200">
              <a:highlight>
                <a:srgbClr val="FFFF00"/>
              </a:highlight>
            </a:endParaRPr>
          </a:p>
        </p:txBody>
      </p:sp>
      <p:sp>
        <p:nvSpPr>
          <p:cNvPr id="5" name="文本框 4"/>
          <p:cNvSpPr txBox="1"/>
          <p:nvPr/>
        </p:nvSpPr>
        <p:spPr>
          <a:xfrm>
            <a:off x="354965" y="1749425"/>
            <a:ext cx="11694795" cy="3969385"/>
          </a:xfrm>
          <a:prstGeom prst="rect">
            <a:avLst/>
          </a:prstGeom>
          <a:solidFill>
            <a:schemeClr val="accent5">
              <a:lumMod val="20000"/>
              <a:lumOff val="80000"/>
            </a:schemeClr>
          </a:solidFill>
          <a:ln>
            <a:noFill/>
          </a:ln>
        </p:spPr>
        <p:txBody>
          <a:bodyPr wrap="square" rtlCol="0">
            <a:spAutoFit/>
          </a:bodyPr>
          <a:p>
            <a:pPr indent="457200" fontAlgn="auto">
              <a:lnSpc>
                <a:spcPct val="90000"/>
              </a:lnSpc>
            </a:pPr>
            <a:r>
              <a:rPr lang="en-US" altLang="zh-CN" sz="2000">
                <a:sym typeface="+mn-ea"/>
              </a:rPr>
              <a:t>Having shared our ideas, our group has </a:t>
            </a:r>
            <a:r>
              <a:rPr lang="en-US" altLang="zh-CN" sz="2000">
                <a:solidFill>
                  <a:srgbClr val="FF0000"/>
                </a:solidFill>
                <a:sym typeface="+mn-ea"/>
              </a:rPr>
              <a:t>reached a consensus on</a:t>
            </a:r>
            <a:r>
              <a:rPr lang="en-US" altLang="zh-CN" sz="2000">
                <a:sym typeface="+mn-ea"/>
              </a:rPr>
              <a:t> performing the classic fable The Stone in the Road. Firstly, </a:t>
            </a:r>
            <a:r>
              <a:rPr lang="en-US" altLang="zh-CN" sz="2000">
                <a:solidFill>
                  <a:srgbClr val="FF0000"/>
                </a:solidFill>
                <a:sym typeface="+mn-ea"/>
              </a:rPr>
              <a:t>as a thought-provoking tale</a:t>
            </a:r>
            <a:r>
              <a:rPr lang="en-US" altLang="zh-CN" sz="2000">
                <a:sym typeface="+mn-ea"/>
              </a:rPr>
              <a:t>, it </a:t>
            </a:r>
            <a:r>
              <a:rPr lang="en-US" altLang="zh-CN" sz="2000">
                <a:solidFill>
                  <a:srgbClr val="FF0000"/>
                </a:solidFill>
                <a:sym typeface="+mn-ea"/>
              </a:rPr>
              <a:t>presents a simple yet meaningful plot</a:t>
            </a:r>
            <a:r>
              <a:rPr lang="en-US" altLang="zh-CN" sz="2000">
                <a:sym typeface="+mn-ea"/>
              </a:rPr>
              <a:t> — a king places a stone on the road to test his people's responses, which allows us to </a:t>
            </a:r>
            <a:r>
              <a:rPr lang="en-US" altLang="zh-CN" sz="2000">
                <a:solidFill>
                  <a:srgbClr val="FF0000"/>
                </a:solidFill>
                <a:sym typeface="+mn-ea"/>
              </a:rPr>
              <a:t>delve into profound moral themes such as responsibility and courage</a:t>
            </a:r>
            <a:r>
              <a:rPr lang="en-US" altLang="zh-CN" sz="2000">
                <a:sym typeface="+mn-ea"/>
              </a:rPr>
              <a:t>. Moreover, the dialogues are</a:t>
            </a:r>
            <a:r>
              <a:rPr lang="en-US" altLang="zh-CN" sz="2000">
                <a:solidFill>
                  <a:srgbClr val="FF0000"/>
                </a:solidFill>
                <a:sym typeface="+mn-ea"/>
              </a:rPr>
              <a:t> concise yet impactful</a:t>
            </a:r>
            <a:r>
              <a:rPr lang="en-US" altLang="zh-CN" sz="2000">
                <a:sym typeface="+mn-ea"/>
              </a:rPr>
              <a:t>, </a:t>
            </a:r>
            <a:r>
              <a:rPr lang="en-US" altLang="zh-CN" sz="2000">
                <a:solidFill>
                  <a:srgbClr val="FF0000"/>
                </a:solidFill>
                <a:sym typeface="+mn-ea"/>
              </a:rPr>
              <a:t>offering performers ample room to unleash their full potential</a:t>
            </a:r>
            <a:r>
              <a:rPr lang="en-US" altLang="zh-CN" sz="2000">
                <a:sym typeface="+mn-ea"/>
              </a:rPr>
              <a:t>, while the </a:t>
            </a:r>
            <a:r>
              <a:rPr lang="en-US" altLang="zh-CN" sz="2000">
                <a:solidFill>
                  <a:srgbClr val="FF0000"/>
                </a:solidFill>
                <a:sym typeface="+mn-ea"/>
              </a:rPr>
              <a:t>minimalist stage setting </a:t>
            </a:r>
            <a:r>
              <a:rPr lang="en-US" altLang="zh-CN" sz="2000">
                <a:sym typeface="+mn-ea"/>
              </a:rPr>
              <a:t>can be easily arranged </a:t>
            </a:r>
            <a:r>
              <a:rPr lang="en-US" altLang="zh-CN" sz="2000">
                <a:solidFill>
                  <a:srgbClr val="FF0000"/>
                </a:solidFill>
                <a:sym typeface="+mn-ea"/>
              </a:rPr>
              <a:t>with basic props and lighting</a:t>
            </a:r>
            <a:r>
              <a:rPr lang="en-US" altLang="zh-CN" sz="2000">
                <a:sym typeface="+mn-ea"/>
              </a:rPr>
              <a:t>. </a:t>
            </a:r>
            <a:r>
              <a:rPr lang="zh-CN" altLang="en-US" sz="2000">
                <a:sym typeface="+mn-ea"/>
              </a:rPr>
              <a:t>（</a:t>
            </a:r>
            <a:r>
              <a:rPr lang="en-US" altLang="zh-CN" sz="2000">
                <a:sym typeface="+mn-ea"/>
              </a:rPr>
              <a:t>Rehearsing these lines will not only </a:t>
            </a:r>
            <a:r>
              <a:rPr lang="en-US" altLang="zh-CN" sz="2000">
                <a:solidFill>
                  <a:srgbClr val="FF0000"/>
                </a:solidFill>
                <a:sym typeface="+mn-ea"/>
              </a:rPr>
              <a:t>sharpen our oral proficiency</a:t>
            </a:r>
            <a:r>
              <a:rPr lang="en-US" altLang="zh-CN" sz="2000">
                <a:sym typeface="+mn-ea"/>
              </a:rPr>
              <a:t> and acting skills but also </a:t>
            </a:r>
            <a:r>
              <a:rPr lang="en-US" altLang="zh-CN" sz="2000">
                <a:solidFill>
                  <a:srgbClr val="FF0000"/>
                </a:solidFill>
                <a:sym typeface="+mn-ea"/>
              </a:rPr>
              <a:t>prompt us to reflect upon our own attitudes toward</a:t>
            </a:r>
            <a:r>
              <a:rPr lang="en-US" altLang="zh-CN" sz="2000">
                <a:sym typeface="+mn-ea"/>
              </a:rPr>
              <a:t> challenges in daily life. It is truly </a:t>
            </a:r>
            <a:r>
              <a:rPr lang="en-US" altLang="zh-CN" sz="2000">
                <a:solidFill>
                  <a:srgbClr val="FF0000"/>
                </a:solidFill>
                <a:sym typeface="+mn-ea"/>
              </a:rPr>
              <a:t>an invaluable opportunity</a:t>
            </a:r>
            <a:r>
              <a:rPr lang="en-US" altLang="zh-CN" sz="2000">
                <a:sym typeface="+mn-ea"/>
              </a:rPr>
              <a:t> to</a:t>
            </a:r>
            <a:r>
              <a:rPr lang="en-US" altLang="zh-CN" sz="2000">
                <a:solidFill>
                  <a:srgbClr val="FF0000"/>
                </a:solidFill>
                <a:sym typeface="+mn-ea"/>
              </a:rPr>
              <a:t> integrate </a:t>
            </a:r>
            <a:r>
              <a:rPr lang="en-US" altLang="zh-CN" sz="2000">
                <a:sym typeface="+mn-ea"/>
              </a:rPr>
              <a:t>dramatic art </a:t>
            </a:r>
            <a:r>
              <a:rPr lang="en-US" altLang="zh-CN" sz="2000">
                <a:solidFill>
                  <a:srgbClr val="FF0000"/>
                </a:solidFill>
                <a:sym typeface="+mn-ea"/>
              </a:rPr>
              <a:t>with </a:t>
            </a:r>
            <a:r>
              <a:rPr lang="en-US" altLang="zh-CN" sz="2000">
                <a:sym typeface="+mn-ea"/>
              </a:rPr>
              <a:t>virtue education.</a:t>
            </a:r>
            <a:r>
              <a:rPr lang="zh-CN" altLang="en-US" sz="2000">
                <a:sym typeface="+mn-ea"/>
              </a:rPr>
              <a:t>）</a:t>
            </a:r>
            <a:endParaRPr lang="en-US" altLang="zh-CN" sz="2000">
              <a:sym typeface="+mn-ea"/>
            </a:endParaRPr>
          </a:p>
          <a:p>
            <a:pPr indent="457200" fontAlgn="auto">
              <a:lnSpc>
                <a:spcPct val="90000"/>
              </a:lnSpc>
            </a:pPr>
            <a:r>
              <a:rPr lang="zh-CN" altLang="en-US" sz="2000">
                <a:latin typeface="楷体" panose="02010609060101010101" charset="-122"/>
                <a:ea typeface="楷体" panose="02010609060101010101" charset="-122"/>
                <a:cs typeface="楷体" panose="02010609060101010101" charset="-122"/>
                <a:sym typeface="+mn-ea"/>
              </a:rPr>
              <a:t>经过交流想法，我们小组达成一致，决定表演经典寓言《路上的石头》。首先，作为一个发人深省的故事，它情节简单却意义深远——一位国王把一块石头放在路上，以测试他子民们的反应。这让我们能够深入探讨责任、勇气等深刻的道德主题。此外，剧本对白简洁而有力，给表演者留下了充足的空间来充分发挥他们的潜力，同时简约的舞台布景用基本的道具和灯光就能轻松布置。排练这些台词不仅能提高我们的英语口语和表演技巧，还能促使我们反思自己在日常生活中面对挑战时的态度。这确实是一个将戏剧艺术与美德教育相结合的宝贵机会。</a:t>
            </a:r>
            <a:endParaRPr lang="zh-CN" altLang="en-US" sz="2000">
              <a:latin typeface="楷体" panose="02010609060101010101" charset="-122"/>
              <a:ea typeface="楷体" panose="02010609060101010101" charset="-122"/>
              <a:cs typeface="楷体" panose="02010609060101010101" charset="-122"/>
              <a:sym typeface="+mn-ea"/>
            </a:endParaRPr>
          </a:p>
        </p:txBody>
      </p:sp>
      <p:sp>
        <p:nvSpPr>
          <p:cNvPr id="2" name="矩形 1"/>
          <p:cNvSpPr/>
          <p:nvPr/>
        </p:nvSpPr>
        <p:spPr>
          <a:xfrm>
            <a:off x="221298" y="5793740"/>
            <a:ext cx="1298575" cy="706755"/>
          </a:xfrm>
          <a:prstGeom prst="rect">
            <a:avLst/>
          </a:prstGeom>
          <a:noFill/>
          <a:ln>
            <a:noFill/>
          </a:ln>
        </p:spPr>
        <p:txBody>
          <a:bodyPr wrap="none" rtlCol="0" anchor="t">
            <a:spAutoFit/>
          </a:bodyPr>
          <a:p>
            <a:pPr algn="ctr"/>
            <a:r>
              <a:rPr lang="en-US" altLang="zh-CN" sz="4000" b="1">
                <a:ln w="15875"/>
                <a:gradFill>
                  <a:gsLst>
                    <a:gs pos="0">
                      <a:schemeClr val="accent1"/>
                    </a:gs>
                    <a:gs pos="100000">
                      <a:schemeClr val="accent6"/>
                    </a:gs>
                  </a:gsLst>
                  <a:lin ang="2700000" scaled="0"/>
                </a:gradFill>
                <a:effectLst/>
              </a:rPr>
              <a:t>logic:</a:t>
            </a:r>
            <a:endParaRPr lang="en-US" altLang="zh-CN" sz="4000" b="1">
              <a:ln w="15875"/>
              <a:gradFill>
                <a:gsLst>
                  <a:gs pos="0">
                    <a:schemeClr val="accent1"/>
                  </a:gs>
                  <a:gs pos="100000">
                    <a:schemeClr val="accent6"/>
                  </a:gs>
                </a:gsLst>
                <a:lin ang="2700000" scaled="0"/>
              </a:gradFill>
              <a:effectLst/>
            </a:endParaRPr>
          </a:p>
        </p:txBody>
      </p:sp>
      <p:sp>
        <p:nvSpPr>
          <p:cNvPr id="7" name="文本框 6"/>
          <p:cNvSpPr txBox="1"/>
          <p:nvPr/>
        </p:nvSpPr>
        <p:spPr>
          <a:xfrm>
            <a:off x="1788795" y="5605145"/>
            <a:ext cx="9286240" cy="1252855"/>
          </a:xfrm>
          <a:prstGeom prst="rect">
            <a:avLst/>
          </a:prstGeom>
          <a:noFill/>
        </p:spPr>
        <p:txBody>
          <a:bodyPr wrap="square" rtlCol="0">
            <a:spAutoFit/>
          </a:bodyPr>
          <a:p>
            <a:pPr>
              <a:lnSpc>
                <a:spcPct val="140000"/>
              </a:lnSpc>
            </a:pPr>
            <a:r>
              <a:rPr lang="zh-CN" altLang="en-US"/>
              <a:t>交流一致选定《路上石头》</a:t>
            </a:r>
            <a:endParaRPr lang="zh-CN" altLang="en-US"/>
          </a:p>
          <a:p>
            <a:pPr>
              <a:lnSpc>
                <a:spcPct val="140000"/>
              </a:lnSpc>
            </a:pPr>
            <a:r>
              <a:rPr lang="zh-CN" altLang="en-US" b="1">
                <a:latin typeface="Arial" panose="020B0604020202020204" pitchFamily="34" charset="0"/>
                <a:cs typeface="Arial" panose="020B0604020202020204" pitchFamily="34" charset="0"/>
              </a:rPr>
              <a:t>寓言经典</a:t>
            </a:r>
            <a:r>
              <a:rPr lang="zh-CN" altLang="en-US">
                <a:latin typeface="Arial" panose="020B0604020202020204" pitchFamily="34" charset="0"/>
                <a:cs typeface="Arial" panose="020B0604020202020204" pitchFamily="34" charset="0"/>
              </a:rPr>
              <a:t>，</a:t>
            </a:r>
            <a:r>
              <a:rPr lang="zh-CN" altLang="en-US" b="1">
                <a:latin typeface="Arial" panose="020B0604020202020204" pitchFamily="34" charset="0"/>
                <a:cs typeface="Arial" panose="020B0604020202020204" pitchFamily="34" charset="0"/>
              </a:rPr>
              <a:t>意义深</a:t>
            </a:r>
            <a:r>
              <a:rPr lang="zh-CN" altLang="en-US">
                <a:latin typeface="Arial" panose="020B0604020202020204" pitchFamily="34" charset="0"/>
                <a:cs typeface="Arial" panose="020B0604020202020204" pitchFamily="34" charset="0"/>
              </a:rPr>
              <a:t>，教我们责任和勇气；</a:t>
            </a:r>
            <a:endParaRPr lang="zh-CN" altLang="en-US">
              <a:latin typeface="Arial" panose="020B0604020202020204" pitchFamily="34" charset="0"/>
              <a:cs typeface="Arial" panose="020B0604020202020204" pitchFamily="34" charset="0"/>
            </a:endParaRPr>
          </a:p>
          <a:p>
            <a:pPr>
              <a:lnSpc>
                <a:spcPct val="140000"/>
              </a:lnSpc>
            </a:pPr>
            <a:r>
              <a:rPr lang="zh-CN" altLang="en-US" b="1">
                <a:latin typeface="Arial" panose="020B0604020202020204" pitchFamily="34" charset="0"/>
                <a:cs typeface="Arial" panose="020B0604020202020204" pitchFamily="34" charset="0"/>
              </a:rPr>
              <a:t>对白简洁</a:t>
            </a:r>
            <a:r>
              <a:rPr lang="zh-CN" altLang="en-US">
                <a:latin typeface="Arial" panose="020B0604020202020204" pitchFamily="34" charset="0"/>
                <a:cs typeface="Arial" panose="020B0604020202020204" pitchFamily="34" charset="0"/>
              </a:rPr>
              <a:t>，好发挥，</a:t>
            </a:r>
            <a:r>
              <a:rPr lang="zh-CN" altLang="en-US" b="1">
                <a:latin typeface="Arial" panose="020B0604020202020204" pitchFamily="34" charset="0"/>
                <a:cs typeface="Arial" panose="020B0604020202020204" pitchFamily="34" charset="0"/>
              </a:rPr>
              <a:t>布景简单</a:t>
            </a:r>
            <a:r>
              <a:rPr lang="zh-CN" altLang="en-US">
                <a:latin typeface="Arial" panose="020B0604020202020204" pitchFamily="34" charset="0"/>
                <a:cs typeface="Arial" panose="020B0604020202020204" pitchFamily="34" charset="0"/>
              </a:rPr>
              <a:t>不费劲；（练口语，练表演，还能反思我自己）</a:t>
            </a:r>
            <a:endParaRPr lang="zh-CN" altLang="en-US">
              <a:latin typeface="Arial" panose="020B0604020202020204" pitchFamily="34" charset="0"/>
              <a:cs typeface="Arial" panose="020B0604020202020204" pitchFamily="34" charset="0"/>
            </a:endParaRPr>
          </a:p>
        </p:txBody>
      </p:sp>
      <p:sp>
        <p:nvSpPr>
          <p:cNvPr id="6" name="文本框 5"/>
          <p:cNvSpPr txBox="1"/>
          <p:nvPr/>
        </p:nvSpPr>
        <p:spPr>
          <a:xfrm>
            <a:off x="4278630" y="33655"/>
            <a:ext cx="2534920" cy="1014730"/>
          </a:xfrm>
          <a:prstGeom prst="rect">
            <a:avLst/>
          </a:prstGeom>
          <a:noFill/>
        </p:spPr>
        <p:txBody>
          <a:bodyPr wrap="square" rtlCol="0">
            <a:spAutoFit/>
          </a:bodyPr>
          <a:p>
            <a:pPr marL="342900" indent="-342900">
              <a:buFont typeface="Arial" panose="020B0604020202020204" pitchFamily="34" charset="0"/>
              <a:buChar char="•"/>
            </a:pPr>
            <a:r>
              <a:rPr lang="en-US" altLang="zh-CN" sz="2000" b="1">
                <a:solidFill>
                  <a:srgbClr val="FF0000"/>
                </a:solidFill>
              </a:rPr>
              <a:t>full discussion</a:t>
            </a:r>
            <a:endParaRPr lang="en-US" altLang="zh-CN" sz="2000" b="1">
              <a:solidFill>
                <a:srgbClr val="FF0000"/>
              </a:solidFill>
            </a:endParaRPr>
          </a:p>
          <a:p>
            <a:pPr marL="342900" indent="-342900">
              <a:buFont typeface="Arial" panose="020B0604020202020204" pitchFamily="34" charset="0"/>
              <a:buChar char="•"/>
            </a:pPr>
            <a:r>
              <a:rPr lang="en-US" altLang="zh-CN" sz="2000" b="1">
                <a:solidFill>
                  <a:srgbClr val="FF0000"/>
                </a:solidFill>
              </a:rPr>
              <a:t>share our ideas</a:t>
            </a:r>
            <a:endParaRPr lang="en-US" altLang="zh-CN" sz="2000" b="1">
              <a:solidFill>
                <a:srgbClr val="FF0000"/>
              </a:solidFill>
            </a:endParaRPr>
          </a:p>
          <a:p>
            <a:pPr marL="342900" indent="-342900">
              <a:buFont typeface="Arial" panose="020B0604020202020204" pitchFamily="34" charset="0"/>
              <a:buChar char="•"/>
            </a:pPr>
            <a:r>
              <a:rPr lang="en-US" altLang="zh-CN" sz="2000" b="1">
                <a:solidFill>
                  <a:srgbClr val="FF0000"/>
                </a:solidFill>
              </a:rPr>
              <a:t>vote</a:t>
            </a:r>
            <a:endParaRPr lang="en-US" altLang="zh-CN" sz="2000" b="1">
              <a:solidFill>
                <a:srgbClr val="FF0000"/>
              </a:solidFill>
            </a:endParaRPr>
          </a:p>
        </p:txBody>
      </p:sp>
      <p:sp>
        <p:nvSpPr>
          <p:cNvPr id="29" name="右箭头 28"/>
          <p:cNvSpPr/>
          <p:nvPr/>
        </p:nvSpPr>
        <p:spPr>
          <a:xfrm>
            <a:off x="6343650" y="403860"/>
            <a:ext cx="826770" cy="285750"/>
          </a:xfrm>
          <a:prstGeom prst="rightArrow">
            <a:avLst/>
          </a:prstGeom>
        </p:spPr>
        <p:style>
          <a:lnRef idx="0">
            <a:srgbClr val="FFFFFF"/>
          </a:lnRef>
          <a:fillRef idx="1">
            <a:schemeClr val="accent6"/>
          </a:fillRef>
          <a:effectRef idx="0">
            <a:srgbClr val="FFFFFF"/>
          </a:effectRef>
          <a:fontRef idx="minor">
            <a:schemeClr val="lt1"/>
          </a:fontRef>
        </p:style>
        <p:txBody>
          <a:bodyPr rtlCol="0" anchor="ctr"/>
          <a:p>
            <a:pPr algn="ctr"/>
            <a:endParaRPr lang="zh-CN" altLang="en-US">
              <a:ln>
                <a:noFill/>
              </a:ln>
              <a:solidFill>
                <a:schemeClr val="accent6"/>
              </a:solidFill>
            </a:endParaRPr>
          </a:p>
        </p:txBody>
      </p:sp>
      <p:sp>
        <p:nvSpPr>
          <p:cNvPr id="8" name="文本框 7"/>
          <p:cNvSpPr txBox="1"/>
          <p:nvPr/>
        </p:nvSpPr>
        <p:spPr>
          <a:xfrm>
            <a:off x="7170420" y="41910"/>
            <a:ext cx="4879975" cy="1014730"/>
          </a:xfrm>
          <a:prstGeom prst="rect">
            <a:avLst/>
          </a:prstGeom>
          <a:noFill/>
        </p:spPr>
        <p:txBody>
          <a:bodyPr wrap="square" rtlCol="0">
            <a:spAutoFit/>
          </a:bodyPr>
          <a:p>
            <a:pPr marL="342900" lvl="0" indent="-342900" algn="l">
              <a:buClrTx/>
              <a:buSzTx/>
              <a:buFont typeface="Arial" panose="020B0604020202020204" pitchFamily="34" charset="0"/>
              <a:buChar char="•"/>
            </a:pPr>
            <a:r>
              <a:rPr lang="en-US" altLang="zh-CN" sz="2000" b="1">
                <a:solidFill>
                  <a:srgbClr val="0070C0"/>
                </a:solidFill>
                <a:sym typeface="+mn-ea"/>
              </a:rPr>
              <a:t>our group reached a consensus on...</a:t>
            </a:r>
            <a:endParaRPr lang="en-US" altLang="zh-CN" sz="2000" b="1">
              <a:solidFill>
                <a:srgbClr val="0070C0"/>
              </a:solidFill>
              <a:sym typeface="+mn-ea"/>
            </a:endParaRPr>
          </a:p>
          <a:p>
            <a:pPr marL="342900" lvl="0" indent="-342900" algn="l">
              <a:buClrTx/>
              <a:buSzTx/>
              <a:buFont typeface="Arial" panose="020B0604020202020204" pitchFamily="34" charset="0"/>
              <a:buChar char="•"/>
            </a:pPr>
            <a:r>
              <a:rPr lang="en-US" altLang="zh-CN" sz="2000" b="1">
                <a:solidFill>
                  <a:srgbClr val="0070C0"/>
                </a:solidFill>
                <a:sym typeface="+mn-ea"/>
              </a:rPr>
              <a:t>we all showed great interest in...</a:t>
            </a:r>
            <a:endParaRPr lang="en-US" altLang="zh-CN" sz="2000" b="1">
              <a:solidFill>
                <a:srgbClr val="0070C0"/>
              </a:solidFill>
              <a:sym typeface="+mn-ea"/>
            </a:endParaRPr>
          </a:p>
          <a:p>
            <a:pPr marL="342900" lvl="0" indent="-342900" algn="l">
              <a:buClrTx/>
              <a:buSzTx/>
              <a:buFont typeface="Arial" panose="020B0604020202020204" pitchFamily="34" charset="0"/>
              <a:buChar char="•"/>
            </a:pPr>
            <a:r>
              <a:rPr lang="en-US" altLang="zh-CN" sz="2000" b="1">
                <a:solidFill>
                  <a:srgbClr val="0070C0"/>
                </a:solidFill>
                <a:sym typeface="+mn-ea"/>
              </a:rPr>
              <a:t>we all chose...</a:t>
            </a:r>
            <a:endParaRPr lang="en-US" altLang="zh-CN" sz="2000" b="1">
              <a:solidFill>
                <a:srgbClr val="0070C0"/>
              </a:solidFill>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animBg="1"/>
      <p:bldP spid="8" grpId="0"/>
      <p:bldP spid="2" grpId="0"/>
      <p:bldP spid="7" grpId="0"/>
    </p:bldLst>
  </p:timing>
</p:sld>
</file>

<file path=ppt/tags/tag1.xml><?xml version="1.0" encoding="utf-8"?>
<p:tagLst xmlns:p="http://schemas.openxmlformats.org/presentationml/2006/main">
  <p:tag name="KSO_WM_NEW_CREAT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f*1_4_1"/>
  <p:tag name="KSO_WM_TEMPLATE_CATEGORY" val="diagram"/>
  <p:tag name="KSO_WM_TEMPLATE_INDEX" val="20235206"/>
  <p:tag name="KSO_WM_UNIT_LAYERLEVEL" val="1_1_1"/>
  <p:tag name="KSO_WM_TAG_VERSION" val="3.0"/>
  <p:tag name="KSO_WM_UNIT_SUBTYPE" val="a"/>
  <p:tag name="KSO_WM_UNIT_TEXT_LAYER_COUNT" val="1"/>
  <p:tag name="KSO_WM_UNIT_NOCLEAR" val="0"/>
  <p:tag name="KSO_WM_UNIT_TEXT_TYPE" val="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400000005960464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38人"/>
  <p:tag name="KSO_WM_UNIT_LINE_FORE_SCHEMECOLOR_INDEX" val="-2"/>
  <p:tag name="KSO_WM_UNIT_TEXT_FILL_FORE_SCHEMECOLOR_INDEX" val="3"/>
  <p:tag name="KSO_WM_UNIT_TEXT_FILL_TYPE" val="3"/>
  <p:tag name="KSO_WM_DIAGRAM_USE_COLOR_VALUE" val="{&quot;color_scheme&quot;:1,&quot;color_type&quot;:1,&quot;theme_color_indexes&quot;:[5,6,5,6,5,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a*1_4_1"/>
  <p:tag name="KSO_WM_TEMPLATE_CATEGORY" val="diagram"/>
  <p:tag name="KSO_WM_TEMPLATE_INDEX" val="20235206"/>
  <p:tag name="KSO_WM_UNIT_LAYERLEVEL" val="1_1_1"/>
  <p:tag name="KSO_WM_TAG_VERSION" val="3.0"/>
  <p:tag name="KSO_WM_UNIT_ISCONTENTSTITLE" val="0"/>
  <p:tag name="KSO_WM_UNIT_ISNUMDGMTITLE" val="0"/>
  <p:tag name="KSO_WM_UNIT_NOCLEAR" val="0"/>
  <p:tag name="KSO_WM_UNIT_TEXT_TYPE" val="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单击此处添加正文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i*1_2_1"/>
  <p:tag name="KSO_WM_TEMPLATE_CATEGORY" val="diagram"/>
  <p:tag name="KSO_WM_TEMPLATE_INDEX" val="20235206"/>
  <p:tag name="KSO_WM_UNIT_LAYERLEVEL" val="1_1_1"/>
  <p:tag name="KSO_WM_TAG_VERSION" val="3.0"/>
  <p:tag name="KSO_WM_UNIT_TYPE" val="l_h_i"/>
  <p:tag name="KSO_WM_UNIT_INDEX" val="1_2_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i*1_3_1"/>
  <p:tag name="KSO_WM_TEMPLATE_CATEGORY" val="diagram"/>
  <p:tag name="KSO_WM_TEMPLATE_INDEX" val="20235206"/>
  <p:tag name="KSO_WM_UNIT_LAYERLEVEL" val="1_1_1"/>
  <p:tag name="KSO_WM_TAG_VERSION" val="3.0"/>
  <p:tag name="KSO_WM_UNIT_TYPE" val="l_h_i"/>
  <p:tag name="KSO_WM_UNIT_INDEX" val="1_3_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i*1_4_1"/>
  <p:tag name="KSO_WM_TEMPLATE_CATEGORY" val="diagram"/>
  <p:tag name="KSO_WM_TEMPLATE_INDEX" val="20235206"/>
  <p:tag name="KSO_WM_UNIT_LAYERLEVEL" val="1_1_1"/>
  <p:tag name="KSO_WM_TAG_VERSION" val="3.0"/>
  <p:tag name="KSO_WM_UNIT_TYPE" val="l_h_i"/>
  <p:tag name="KSO_WM_UNIT_INDEX" val="1_4_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5,6,5,6,5,6]}"/>
</p:tagLst>
</file>

<file path=ppt/tags/tag15.xml><?xml version="1.0" encoding="utf-8"?>
<p:tagLst xmlns:p="http://schemas.openxmlformats.org/presentationml/2006/main">
  <p:tag name="KSO_WM_NEW_CREATE" val="1"/>
  <p:tag name="resource_record_key" val="{&quot;70&quot;:[3402553]}"/>
</p:tagLst>
</file>

<file path=ppt/tags/tag16.xml><?xml version="1.0" encoding="utf-8"?>
<p:tagLst xmlns:p="http://schemas.openxmlformats.org/presentationml/2006/main">
  <p:tag name="KSO_WM_DIAGRAM_VIRTUALLY_FRAME" val="{&quot;height&quot;:249.2,&quot;left&quot;:432.25,&quot;top&quot;:164,&quot;width&quot;:490.8}"/>
</p:tagLst>
</file>

<file path=ppt/tags/tag17.xml><?xml version="1.0" encoding="utf-8"?>
<p:tagLst xmlns:p="http://schemas.openxmlformats.org/presentationml/2006/main">
  <p:tag name="KSO_WM_DIAGRAM_VIRTUALLY_FRAME" val="{&quot;height&quot;:249.2,&quot;left&quot;:432.25,&quot;top&quot;:164,&quot;width&quot;:490.8}"/>
</p:tagLst>
</file>

<file path=ppt/tags/tag18.xml><?xml version="1.0" encoding="utf-8"?>
<p:tagLst xmlns:p="http://schemas.openxmlformats.org/presentationml/2006/main">
  <p:tag name="KSO_WM_DIAGRAM_VIRTUALLY_FRAME" val="{&quot;height&quot;:249.2,&quot;left&quot;:432.25,&quot;top&quot;:164,&quot;width&quot;:490.8}"/>
</p:tagLst>
</file>

<file path=ppt/tags/tag19.xml><?xml version="1.0" encoding="utf-8"?>
<p:tagLst xmlns:p="http://schemas.openxmlformats.org/presentationml/2006/main">
  <p:tag name="KSO_WM_DIAGRAM_VIRTUALLY_FRAME" val="{&quot;height&quot;:249.2,&quot;left&quot;:432.25,&quot;top&quot;:164,&quot;width&quot;:490.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i*1_2"/>
  <p:tag name="KSO_WM_TEMPLATE_CATEGORY" val="diagram"/>
  <p:tag name="KSO_WM_TEMPLATE_INDEX" val="20235206"/>
  <p:tag name="KSO_WM_UNIT_LAYERLEVEL" val="1_1"/>
  <p:tag name="KSO_WM_TAG_VERSION" val="3.0"/>
  <p:tag name="KSO_WM_UNIT_TYPE" val="l_i"/>
  <p:tag name="KSO_WM_UNIT_INDEX" val="1_2"/>
  <p:tag name="KSO_WM_DIAGRAM_MAX_ITEMCNT" val="6"/>
  <p:tag name="KSO_WM_DIAGRAM_MIN_ITEMCNT" val="2"/>
  <p:tag name="KSO_WM_DIAGRAM_VIRTUALLY_FRAME" val="{&quot;height&quot;:380.65,&quot;left&quot;:40.4,&quot;top&quot;:155.5,&quot;width&quot;:912.85}"/>
  <p:tag name="KSO_WM_DIAGRAM_COLOR_MATCH_VALUE" val="{&quot;shape&quot;:{&quot;fill&quot;:{&quot;gradient&quot;:[{&quot;brightness&quot;:0.4000000059604645,&quot;colorType&quot;:1,&quot;foreColorIndex&quot;:5,&quot;pos&quot;:0.9599999785423279,&quot;transparency&quot;:1},{&quot;brightness&quot;:0.4000000059604645,&quot;colorType&quot;:1,&quot;foreColorIndex&quot;:5,&quot;pos&quot;:0,&quot;transparency&quot;:0.800000011920929}],&quot;type&quot;:3},&quot;glow&quot;:{&quot;colorType&quot;:0},&quot;line&quot;:{&quot;gradient&quot;:[{&quot;brightness&quot;:0,&quot;colorType&quot;:1,&quot;foreColorIndex&quot;:5,&quot;pos&quot;:0.6000000238418579,&quot;transparency&quot;:1},{&quot;brightness&quot;:0,&quot;colorType&quot;:1,&quot;foreColorIndex&quot;:5,&quot;pos&quot;:0.8600000143051147,&quot;transparency&quot;:0.69999998807907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FILL_TYPE" val="3"/>
  <p:tag name="KSO_WM_UNIT_LINE_FORE_SCHEMECOLOR_INDEX" val="-2"/>
  <p:tag name="KSO_WM_DIAGRAM_USE_COLOR_VALUE" val="{&quot;color_scheme&quot;:1,&quot;color_type&quot;:1,&quot;theme_color_indexes&quot;:[5,6,5,6,5,6]}"/>
</p:tagLst>
</file>

<file path=ppt/tags/tag20.xml><?xml version="1.0" encoding="utf-8"?>
<p:tagLst xmlns:p="http://schemas.openxmlformats.org/presentationml/2006/main">
  <p:tag name="KSO_WM_NEW_CREATE" val="1"/>
</p:tagLst>
</file>

<file path=ppt/tags/tag21.xml><?xml version="1.0" encoding="utf-8"?>
<p:tagLst xmlns:p="http://schemas.openxmlformats.org/presentationml/2006/main">
  <p:tag name="KSO_WM_NEW_CREATE" val="1"/>
</p:tagLst>
</file>

<file path=ppt/tags/tag22.xml><?xml version="1.0" encoding="utf-8"?>
<p:tagLst xmlns:p="http://schemas.openxmlformats.org/presentationml/2006/main">
  <p:tag name="KSO_WM_NEW_CREATE" val="1"/>
</p:tagLst>
</file>

<file path=ppt/tags/tag23.xml><?xml version="1.0" encoding="utf-8"?>
<p:tagLst xmlns:p="http://schemas.openxmlformats.org/presentationml/2006/main">
  <p:tag name="KSO_WM_NEW_CREATE" val="1"/>
</p:tagLst>
</file>

<file path=ppt/tags/tag24.xml><?xml version="1.0" encoding="utf-8"?>
<p:tagLst xmlns:p="http://schemas.openxmlformats.org/presentationml/2006/main">
  <p:tag name="KSO_WM_NEW_CREATE" val="1"/>
</p:tagLst>
</file>

<file path=ppt/tags/tag25.xml><?xml version="1.0" encoding="utf-8"?>
<p:tagLst xmlns:p="http://schemas.openxmlformats.org/presentationml/2006/main">
  <p:tag name="KSO_WM_NEW_CREATE" val="1"/>
</p:tagLst>
</file>

<file path=ppt/tags/tag26.xml><?xml version="1.0" encoding="utf-8"?>
<p:tagLst xmlns:p="http://schemas.openxmlformats.org/presentationml/2006/main">
  <p:tag name="KSO_WM_NEW_CREATE" val="1"/>
</p:tagLst>
</file>

<file path=ppt/tags/tag27.xml><?xml version="1.0" encoding="utf-8"?>
<p:tagLst xmlns:p="http://schemas.openxmlformats.org/presentationml/2006/main">
  <p:tag name="KSO_WM_NEW_CREATE" val="1"/>
</p:tagLst>
</file>

<file path=ppt/tags/tag28.xml><?xml version="1.0" encoding="utf-8"?>
<p:tagLst xmlns:p="http://schemas.openxmlformats.org/presentationml/2006/main">
  <p:tag name="KSO_WM_NEW_CREATE" val="1"/>
</p:tagLst>
</file>

<file path=ppt/tags/tag29.xml><?xml version="1.0" encoding="utf-8"?>
<p:tagLst xmlns:p="http://schemas.openxmlformats.org/presentationml/2006/main">
  <p:tag name="KSO_WM_NEW_CREAT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i*1_1"/>
  <p:tag name="KSO_WM_TEMPLATE_CATEGORY" val="diagram"/>
  <p:tag name="KSO_WM_TEMPLATE_INDEX" val="20235206"/>
  <p:tag name="KSO_WM_UNIT_LAYERLEVEL" val="1_1"/>
  <p:tag name="KSO_WM_TAG_VERSION" val="3.0"/>
  <p:tag name="KSO_WM_UNIT_TYPE" val="l_i"/>
  <p:tag name="KSO_WM_UNIT_INDEX" val="1_1"/>
  <p:tag name="KSO_WM_DIAGRAM_MAX_ITEMCNT" val="6"/>
  <p:tag name="KSO_WM_DIAGRAM_MIN_ITEMCNT" val="2"/>
  <p:tag name="KSO_WM_DIAGRAM_VIRTUALLY_FRAME" val="{&quot;height&quot;:380.65,&quot;left&quot;:40.4,&quot;top&quot;:155.5,&quot;width&quot;:912.85}"/>
  <p:tag name="KSO_WM_DIAGRAM_COLOR_MATCH_VALUE" val="{&quot;shape&quot;:{&quot;fill&quot;:{&quot;gradient&quot;:[{&quot;brightness&quot;:0.4000000059604645,&quot;colorType&quot;:1,&quot;foreColorIndex&quot;:5,&quot;pos&quot;:0.9599999785423279,&quot;transparency&quot;:1},{&quot;brightness&quot;:0.4000000059604645,&quot;colorType&quot;:1,&quot;foreColorIndex&quot;:5,&quot;pos&quot;:0,&quot;transparency&quot;:0.800000011920929}],&quot;type&quot;:3},&quot;glow&quot;:{&quot;colorType&quot;:0},&quot;line&quot;:{&quot;gradient&quot;:[{&quot;brightness&quot;:0,&quot;colorType&quot;:1,&quot;foreColorIndex&quot;:5,&quot;pos&quot;:0.6000000238418579,&quot;transparency&quot;:1},{&quot;brightness&quot;:0,&quot;colorType&quot;:1,&quot;foreColorIndex&quot;:5,&quot;pos&quot;:0.8600000143051147,&quot;transparency&quot;:0.69999998807907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FILL_TYPE" val="3"/>
  <p:tag name="KSO_WM_UNIT_LINE_FORE_SCHEMECOLOR_INDEX" val="-2"/>
  <p:tag name="KSO_WM_DIAGRAM_USE_COLOR_VALUE" val="{&quot;color_scheme&quot;:1,&quot;color_type&quot;:1,&quot;theme_color_indexes&quot;:[5,6,5,6,5,6]}"/>
</p:tagLst>
</file>

<file path=ppt/tags/tag30.xml><?xml version="1.0" encoding="utf-8"?>
<p:tagLst xmlns:p="http://schemas.openxmlformats.org/presentationml/2006/main">
  <p:tag name="KSO_WM_NEW_CREATE" val="1"/>
</p:tagLst>
</file>

<file path=ppt/tags/tag31.xml><?xml version="1.0" encoding="utf-8"?>
<p:tagLst xmlns:p="http://schemas.openxmlformats.org/presentationml/2006/main">
  <p:tag name="KSO_WM_NEW_CREAT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f*1_1_1"/>
  <p:tag name="KSO_WM_TEMPLATE_CATEGORY" val="diagram"/>
  <p:tag name="KSO_WM_TEMPLATE_INDEX" val="20235206"/>
  <p:tag name="KSO_WM_UNIT_LAYERLEVEL" val="1_1_1"/>
  <p:tag name="KSO_WM_TAG_VERSION" val="3.0"/>
  <p:tag name="KSO_WM_UNIT_SUBTYPE" val="a"/>
  <p:tag name="KSO_WM_UNIT_TEXT_LAYER_COUNT" val="1"/>
  <p:tag name="KSO_WM_UNIT_NOCLEAR" val="0"/>
  <p:tag name="KSO_WM_UNIT_TEXT_TYPE" val="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400000005960464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10亿"/>
  <p:tag name="KSO_WM_UNIT_LINE_FORE_SCHEMECOLOR_INDEX" val="-2"/>
  <p:tag name="KSO_WM_UNIT_TEXT_FILL_FORE_SCHEMECOLOR_INDEX" val="3"/>
  <p:tag name="KSO_WM_UNIT_TEXT_FILL_TYPE" val="3"/>
  <p:tag name="KSO_WM_DIAGRAM_USE_COLOR_VALUE" val="{&quot;color_scheme&quot;:1,&quot;color_type&quot;:1,&quot;theme_color_indexes&quot;:[5,6,5,6,5,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a*1_1_1"/>
  <p:tag name="KSO_WM_TEMPLATE_CATEGORY" val="diagram"/>
  <p:tag name="KSO_WM_TEMPLATE_INDEX" val="20235206"/>
  <p:tag name="KSO_WM_UNIT_LAYERLEVEL" val="1_1_1"/>
  <p:tag name="KSO_WM_TAG_VERSION" val="3.0"/>
  <p:tag name="KSO_WM_UNIT_ISCONTENTSTITLE" val="0"/>
  <p:tag name="KSO_WM_UNIT_ISNUMDGMTITLE" val="0"/>
  <p:tag name="KSO_WM_UNIT_NOCLEAR" val="0"/>
  <p:tag name="KSO_WM_UNIT_TEXT_TYPE" val="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单击此处编辑添加正文"/>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f*1_2_1"/>
  <p:tag name="KSO_WM_TEMPLATE_CATEGORY" val="diagram"/>
  <p:tag name="KSO_WM_TEMPLATE_INDEX" val="20235206"/>
  <p:tag name="KSO_WM_UNIT_LAYERLEVEL" val="1_1_1"/>
  <p:tag name="KSO_WM_TAG_VERSION" val="3.0"/>
  <p:tag name="KSO_WM_UNIT_SUBTYPE" val="a"/>
  <p:tag name="KSO_WM_UNIT_TEXT_LAYER_COUNT" val="1"/>
  <p:tag name="KSO_WM_UNIT_NOCLEAR" val="0"/>
  <p:tag name="KSO_WM_UNIT_TEXT_TYPE" val="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400000005960464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85%"/>
  <p:tag name="KSO_WM_UNIT_LINE_FORE_SCHEMECOLOR_INDEX" val="-2"/>
  <p:tag name="KSO_WM_UNIT_TEXT_FILL_FORE_SCHEMECOLOR_INDEX" val="3"/>
  <p:tag name="KSO_WM_UNIT_TEXT_FILL_TYPE" val="3"/>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a*1_2_1"/>
  <p:tag name="KSO_WM_TEMPLATE_CATEGORY" val="diagram"/>
  <p:tag name="KSO_WM_TEMPLATE_INDEX" val="20235206"/>
  <p:tag name="KSO_WM_UNIT_LAYERLEVEL" val="1_1_1"/>
  <p:tag name="KSO_WM_TAG_VERSION" val="3.0"/>
  <p:tag name="KSO_WM_UNIT_ISCONTENTSTITLE" val="0"/>
  <p:tag name="KSO_WM_UNIT_ISNUMDGMTITLE" val="0"/>
  <p:tag name="KSO_WM_UNIT_NOCLEAR" val="0"/>
  <p:tag name="KSO_WM_UNIT_TEXT_TYPE" val="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单击此处添加正文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a*1_3_1"/>
  <p:tag name="KSO_WM_TEMPLATE_CATEGORY" val="diagram"/>
  <p:tag name="KSO_WM_TEMPLATE_INDEX" val="20235206"/>
  <p:tag name="KSO_WM_UNIT_LAYERLEVEL" val="1_1_1"/>
  <p:tag name="KSO_WM_TAG_VERSION" val="3.0"/>
  <p:tag name="KSO_WM_UNIT_ISCONTENTSTITLE" val="0"/>
  <p:tag name="KSO_WM_UNIT_ISNUMDGMTITLE" val="0"/>
  <p:tag name="KSO_WM_UNIT_NOCLEAR" val="0"/>
  <p:tag name="KSO_WM_UNIT_TEXT_TYPE" val="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4000000059604645,&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128元"/>
  <p:tag name="KSO_WM_UNIT_LINE_FORE_SCHEMECOLOR_INDEX" val="-2"/>
  <p:tag name="KSO_WM_UNIT_TEXT_FILL_FORE_SCHEMECOLOR_INDEX" val="3"/>
  <p:tag name="KSO_WM_UNIT_TEXT_FILL_TYPE" val="3"/>
  <p:tag name="KSO_WM_DIAGRAM_USE_COLOR_VALUE" val="{&quot;color_scheme&quot;:1,&quot;color_type&quot;:1,&quot;theme_color_indexes&quot;:[5,6,5,6,5,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06_3*l_h_f*1_3_1"/>
  <p:tag name="KSO_WM_TEMPLATE_CATEGORY" val="diagram"/>
  <p:tag name="KSO_WM_TEMPLATE_INDEX" val="20235206"/>
  <p:tag name="KSO_WM_UNIT_LAYERLEVEL" val="1_1_1"/>
  <p:tag name="KSO_WM_TAG_VERSION" val="3.0"/>
  <p:tag name="KSO_WM_UNIT_SUBTYPE" val="a"/>
  <p:tag name="KSO_WM_UNIT_TEXT_LAYER_COUNT" val="1"/>
  <p:tag name="KSO_WM_UNIT_NOCLEAR" val="0"/>
  <p:tag name="KSO_WM_UNIT_TEXT_TYPE" val="1"/>
  <p:tag name="KSO_WM_DIAGRAM_MAX_ITEMCNT" val="6"/>
  <p:tag name="KSO_WM_DIAGRAM_MIN_ITEMCNT" val="2"/>
  <p:tag name="KSO_WM_DIAGRAM_VIRTUALLY_FRAME" val="{&quot;height&quot;:380.65,&quot;left&quot;:40.4,&quot;top&quot;:155.5,&quot;width&quot;:91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UNIT_PRESET_TEXT" val="单击此处编辑添加正文"/>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10330</Words>
  <Application>WPS 演示</Application>
  <PresentationFormat>宽屏</PresentationFormat>
  <Paragraphs>386</Paragraphs>
  <Slides>20</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20</vt:i4>
      </vt:variant>
    </vt:vector>
  </HeadingPairs>
  <TitlesOfParts>
    <vt:vector size="39" baseType="lpstr">
      <vt:lpstr>Arial</vt:lpstr>
      <vt:lpstr>宋体</vt:lpstr>
      <vt:lpstr>Wingdings</vt:lpstr>
      <vt:lpstr>Pristina</vt:lpstr>
      <vt:lpstr>华文宋体</vt:lpstr>
      <vt:lpstr>Myriad Pro</vt:lpstr>
      <vt:lpstr>Wingdings</vt:lpstr>
      <vt:lpstr>Times New Roman</vt:lpstr>
      <vt:lpstr>楷体</vt:lpstr>
      <vt:lpstr>MV Boli</vt:lpstr>
      <vt:lpstr>微软雅黑</vt:lpstr>
      <vt:lpstr>Calibri</vt:lpstr>
      <vt:lpstr>Mongolian Baiti</vt:lpstr>
      <vt:lpstr>Arial Unicode MS</vt:lpstr>
      <vt:lpstr>Yu Gothic UI Semibold</vt:lpstr>
      <vt:lpstr>HelveticaNeue</vt:lpstr>
      <vt:lpstr>华文新魏</vt:lpstr>
      <vt:lpstr>Segoe Print</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Administrator</cp:lastModifiedBy>
  <cp:revision>31</cp:revision>
  <dcterms:created xsi:type="dcterms:W3CDTF">2023-08-09T12:44:00Z</dcterms:created>
  <dcterms:modified xsi:type="dcterms:W3CDTF">2026-06-29T02:12:43Z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A1AD6254ED914CC2BF4DC2CCFC1F124E_12</vt:lpwstr>
  </property>
</Properties>
</file>