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29"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4"/>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en-US" altLang="zh-CN" sz="2400">
                <a:solidFill>
                  <a:srgbClr val="FF0000"/>
                </a:solidFill>
                <a:latin typeface="Times New Roman" panose="02020603050405020304" charset="0"/>
                <a:ea typeface="+mn-ea"/>
                <a:cs typeface="Times New Roman" panose="02020603050405020304" charset="0"/>
                <a:sym typeface="+mn-ea"/>
              </a:rPr>
              <a:t>has introduced</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5.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notesSlide" Target="../notesSlides/notesSlide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image" Target="../media/image12.png"/><Relationship Id="rId3" Type="http://schemas.openxmlformats.org/officeDocument/2006/relationships/tags" Target="../tags/tag48.xml"/><Relationship Id="rId2" Type="http://schemas.openxmlformats.org/officeDocument/2006/relationships/tags" Target="../tags/tag47.xml"/><Relationship Id="rId13" Type="http://schemas.openxmlformats.org/officeDocument/2006/relationships/notesSlide" Target="../notesSlides/notesSlide8.xml"/><Relationship Id="rId12" Type="http://schemas.openxmlformats.org/officeDocument/2006/relationships/slideLayout" Target="../slideLayouts/slideLayout2.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56.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tags" Target="../tags/tag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1" Type="http://schemas.openxmlformats.org/officeDocument/2006/relationships/notesSlide" Target="../notesSlides/notesSlide11.xml"/><Relationship Id="rId10" Type="http://schemas.openxmlformats.org/officeDocument/2006/relationships/slideLayout" Target="../slideLayouts/slideLayout2.xml"/><Relationship Id="rId1" Type="http://schemas.openxmlformats.org/officeDocument/2006/relationships/tags" Target="../tags/tag7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5.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did the study led by Grant find about teenagers?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They often complain about their parents’ phone use.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Parental phone use affects their emotional security.</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They use screens more than their parents do.</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They feel secure when parents put away phones.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800" y="3551555"/>
            <a:ext cx="9936480" cy="2917190"/>
          </a:xfrm>
          <a:prstGeom prst="rect">
            <a:avLst/>
          </a:prstGeom>
          <a:solidFill>
            <a:schemeClr val="accent6">
              <a:lumMod val="20000"/>
              <a:lumOff val="80000"/>
            </a:schemeClr>
          </a:solidFill>
          <a:ln w="34925" cmpd="sng">
            <a:noFill/>
            <a:prstDash val="sysDash"/>
          </a:ln>
        </p:spPr>
        <p:txBody>
          <a:bodyPr wrap="square">
            <a:no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smtClean="0">
                <a:latin typeface="Times New Roman" panose="02020603050405020304" charset="0"/>
                <a:ea typeface="华文中宋" panose="02010600040101010101" charset="-122"/>
                <a:cs typeface="Times New Roman" panose="02020603050405020304" charset="0"/>
                <a:sym typeface="+mn-ea"/>
              </a:rPr>
              <a:t>What is the main idea of the passage?</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A. Social media bans are the only solution for children.</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B. Parents are more addicted to screens than children.</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C. Parents’ screen habits may negatively affect children.</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D. Family meals should be completely device-free.</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0550" y="1863725"/>
            <a:ext cx="478155" cy="318135"/>
          </a:xfrm>
          <a:prstGeom prst="rect">
            <a:avLst/>
          </a:prstGeom>
        </p:spPr>
      </p:pic>
      <p:pic>
        <p:nvPicPr>
          <p:cNvPr id="8" name="图片 7"/>
          <p:cNvPicPr>
            <a:picLocks noChangeAspect="1"/>
          </p:cNvPicPr>
          <p:nvPr/>
        </p:nvPicPr>
        <p:blipFill>
          <a:blip r:embed="rId4"/>
          <a:stretch>
            <a:fillRect/>
          </a:stretch>
        </p:blipFill>
        <p:spPr>
          <a:xfrm>
            <a:off x="1858645" y="5267960"/>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04571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hijack</a:t>
            </a:r>
            <a:r>
              <a:rPr lang="en-US" altLang="zh-CN" sz="2800">
                <a:latin typeface="Times New Roman" panose="02020603050405020304" charset="0"/>
                <a:ea typeface="华文中宋" panose="02010600040101010101" charset="-122"/>
                <a:cs typeface="Times New Roman" panose="02020603050405020304" charset="0"/>
                <a:sym typeface="+mn-ea"/>
              </a:rPr>
              <a:t>:  to use or take control of sth, especially a meeting, in order to advertise your own aims and interests  </a:t>
            </a:r>
            <a:r>
              <a:rPr lang="zh-CN" altLang="en-US" sz="2800">
                <a:latin typeface="Times New Roman" panose="02020603050405020304" charset="0"/>
                <a:ea typeface="华文中宋" panose="02010600040101010101" charset="-122"/>
                <a:cs typeface="Times New Roman" panose="02020603050405020304" charset="0"/>
                <a:sym typeface="+mn-ea"/>
              </a:rPr>
              <a:t>操纵（会议等，以推销自己的意图）</a:t>
            </a:r>
            <a:r>
              <a:rPr lang="en-US" altLang="zh-CN" sz="2800">
                <a:latin typeface="Times New Roman" panose="02020603050405020304" charset="0"/>
                <a:ea typeface="华文中宋" panose="02010600040101010101" charset="-122"/>
                <a:cs typeface="Times New Roman" panose="02020603050405020304" charset="0"/>
                <a:sym typeface="+mn-ea"/>
              </a:rPr>
              <a:t> </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Well, it’s ideas — not worms — that hijack our brains.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那些入侵我们大脑的不是寄生虫，而是一些观念，它们操控了我们的大脑</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interaction</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mutual or reciprocal action or influence</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相互影响，相互作用</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Price is determined through the interaction of demand and supply.</a:t>
            </a:r>
            <a:r>
              <a:rPr lang="en-US" altLang="en-US" sz="2800">
                <a:latin typeface="华文中宋" panose="02010600040101010101" charset="-122"/>
                <a:ea typeface="华文中宋" panose="02010600040101010101" charset="-122"/>
                <a:cs typeface="华文中宋" panose="02010600040101010101" charset="-122"/>
              </a:rPr>
              <a:t>                                                                                       </a:t>
            </a:r>
            <a:endParaRPr lang="en-US" altLang="en-US" sz="2800">
              <a:latin typeface="华文中宋" panose="02010600040101010101" charset="-122"/>
              <a:ea typeface="华文中宋" panose="02010600040101010101" charset="-122"/>
              <a:cs typeface="华文中宋" panose="02010600040101010101" charset="-122"/>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 价格是由供求关系的相互作用决定的</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491490" y="2907030"/>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A peaceful talk was hijacked by someone intended for causing trouble.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81940" y="6005830"/>
            <a:ext cx="117011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Playing games  provides the opportunity for classroom interaction.</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21890" y="2294255"/>
            <a:ext cx="9084945" cy="521970"/>
          </a:xfrm>
          <a:prstGeom prst="rect">
            <a:avLst/>
          </a:prstGeom>
          <a:noFill/>
        </p:spPr>
        <p:txBody>
          <a:bodyPr wrap="square" rtlCol="0" anchor="t">
            <a:spAutoFit/>
          </a:bodyPr>
          <a:lstStyle/>
          <a:p>
            <a:r>
              <a:rPr lang="zh-CN" altLang="en-US" sz="2800">
                <a:ea typeface="华文中宋" panose="02010600040101010101" charset="-122"/>
              </a:rPr>
              <a:t>一次和平的谈话被意图制造麻烦的人</a:t>
            </a:r>
            <a:r>
              <a:rPr lang="zh-CN" altLang="en-US" sz="2800">
                <a:latin typeface="Times New Roman" panose="02020603050405020304" charset="0"/>
                <a:ea typeface="华文中宋" panose="02010600040101010101" charset="-122"/>
                <a:cs typeface="Times New Roman" panose="02020603050405020304" charset="0"/>
                <a:sym typeface="+mn-ea"/>
              </a:rPr>
              <a:t>操纵</a:t>
            </a:r>
            <a:r>
              <a:rPr lang="zh-CN" altLang="en-US" sz="2800">
                <a:ea typeface="华文中宋" panose="02010600040101010101" charset="-122"/>
              </a:rPr>
              <a:t>了。</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501015" y="3415030"/>
            <a:ext cx="10186670" cy="139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70205" y="6494145"/>
            <a:ext cx="9499600" cy="12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50799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玩游戏提供了课堂互动的机会。</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236855" y="229425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48386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blinds(horizontal)">
                                      <p:cBhvr>
                                        <p:cTn id="31" dur="500"/>
                                        <p:tgtEl>
                                          <p:spTgt spid="1048602">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blinds(horizontal)">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575310"/>
            <a:ext cx="11751310" cy="275463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88290" y="838835"/>
            <a:ext cx="11502390"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The findings are still at an early stage, but they point to a problem many families will recognise: children are being told to look up from their screens by adults who often cannot do the same.</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4810" y="2204085"/>
            <a:ext cx="11511915"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尽管这些研究发现尚处于初步阶段，但它们揭示了一个许多家庭都深有感触的问题：大人总叫孩子别老盯着屏幕，可自己却常常放不下手机。</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3698875"/>
            <a:ext cx="11751310" cy="264604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233680" y="3813810"/>
            <a:ext cx="11396345" cy="1640205"/>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Experts are not suggesting that parents should be banned from using phones around children. But Morris says it makes sense to draw boundaries.“If you must use your phone when you’re interacting with your child, keep it brief,” she said. </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4810" y="5170170"/>
            <a:ext cx="11386185" cy="768350"/>
          </a:xfrm>
          <a:prstGeom prst="rect">
            <a:avLst/>
          </a:prstGeom>
          <a:noFill/>
        </p:spPr>
        <p:txBody>
          <a:bodyPr wrap="square" rtlCol="0">
            <a:sp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专家并未建议父母应当避免在孩子周围使用手机。然而莫里斯指出，划定使用边界是明智之举。“若在与孩子交流期间确需使用手机，亦应尽量从简，”她如是说。</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9210" y="217805"/>
            <a:ext cx="12129135" cy="1014730"/>
          </a:xfrm>
          <a:prstGeom prst="rect">
            <a:avLst/>
          </a:prstGeom>
          <a:noFill/>
        </p:spPr>
        <p:txBody>
          <a:bodyPr wrap="square" rtlCol="0" anchor="t">
            <a:spAutoFit/>
          </a:bodyPr>
          <a:p>
            <a:pPr algn="ctr">
              <a:buClrTx/>
              <a:buSzTx/>
              <a:buFontTx/>
            </a:pPr>
            <a:r>
              <a:rPr lang="en-US" altLang="zh-CN" sz="3200" b="1">
                <a:sym typeface="+mn-ea"/>
              </a:rPr>
              <a:t>3. You wait all year in anticipation... And overnight your crop is gone </a:t>
            </a:r>
            <a:r>
              <a:rPr lang="zh-CN" altLang="en-US" sz="3200" b="1">
                <a:sym typeface="+mn-ea"/>
              </a:rPr>
              <a:t> </a:t>
            </a:r>
            <a:endParaRPr lang="zh-CN" altLang="en-US"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你一整年满怀期待……一夜之间，作物全没了 </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2409253" y="1542415"/>
            <a:ext cx="7373493" cy="4896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0" y="543560"/>
            <a:ext cx="12192000" cy="6164580"/>
          </a:xfrm>
          <a:prstGeom prst="rect">
            <a:avLst/>
          </a:prstGeom>
          <a:noFill/>
        </p:spPr>
        <p:txBody>
          <a:bodyPr wrap="square" rtlCol="0" anchor="t">
            <a:spAutoFit/>
          </a:bodyPr>
          <a:p>
            <a:pPr indent="0" fontAlgn="auto">
              <a:lnSpc>
                <a:spcPts val="2960"/>
              </a:lnSpc>
            </a:pPr>
            <a:r>
              <a:rPr lang="en-US" altLang="zh-CN" sz="2300">
                <a:latin typeface="Times New Roman" panose="02020603050405020304" charset="0"/>
                <a:cs typeface="Times New Roman" panose="02020603050405020304" charset="0"/>
              </a:rPr>
              <a:t>    How many of us plant and tender to a crop, whether it be fruit like apples and pears or a crop in the vegetable garden like delicious strawberries, only to have possums, rabbits or birds </a:t>
            </a:r>
            <a:r>
              <a:rPr lang="en-US" altLang="zh-CN" sz="2300">
                <a:solidFill>
                  <a:srgbClr val="0000FF"/>
                </a:solidFill>
                <a:latin typeface="Times New Roman" panose="02020603050405020304" charset="0"/>
                <a:cs typeface="Times New Roman" panose="02020603050405020304" charset="0"/>
              </a:rPr>
              <a:t>nibble </a:t>
            </a:r>
            <a:r>
              <a:rPr lang="en-US" altLang="zh-CN" sz="2300">
                <a:latin typeface="Times New Roman" panose="02020603050405020304" charset="0"/>
                <a:cs typeface="Times New Roman" panose="02020603050405020304" charset="0"/>
              </a:rPr>
              <a:t>away at them? It might not be so bad if these unwanted guests decided to eat just one item in your prized crop, but they seldom do this, instead preferring to </a:t>
            </a:r>
            <a:r>
              <a:rPr lang="en-US" altLang="zh-CN" sz="2300" u="sng">
                <a:latin typeface="Times New Roman" panose="02020603050405020304" charset="0"/>
                <a:cs typeface="Times New Roman" panose="02020603050405020304" charset="0"/>
              </a:rPr>
              <a:t>sample</a:t>
            </a:r>
            <a:r>
              <a:rPr lang="en-US" altLang="zh-CN" sz="2300">
                <a:latin typeface="Times New Roman" panose="02020603050405020304" charset="0"/>
                <a:cs typeface="Times New Roman" panose="02020603050405020304" charset="0"/>
              </a:rPr>
              <a:t> a bit of everything. You can muck around with hanging up all sorts of paraphernalia, but they seldom work for any length of time.  </a:t>
            </a:r>
            <a:endParaRPr lang="en-US" altLang="zh-CN" sz="2300">
              <a:latin typeface="Times New Roman" panose="02020603050405020304" charset="0"/>
              <a:cs typeface="Times New Roman" panose="02020603050405020304" charset="0"/>
            </a:endParaRPr>
          </a:p>
          <a:p>
            <a:pPr indent="0" fontAlgn="auto">
              <a:lnSpc>
                <a:spcPts val="2960"/>
              </a:lnSpc>
            </a:pPr>
            <a:r>
              <a:rPr lang="en-US" altLang="zh-CN" sz="2300">
                <a:latin typeface="Times New Roman" panose="02020603050405020304" charset="0"/>
                <a:cs typeface="Times New Roman" panose="02020603050405020304" charset="0"/>
              </a:rPr>
              <a:t>    The only real way to keep your crop for yourself is total exclusion of the vermin, but stretching bird netting over plants and then having to remove it to pick is </a:t>
            </a:r>
            <a:r>
              <a:rPr lang="en-US" altLang="zh-CN" sz="2300">
                <a:solidFill>
                  <a:srgbClr val="0000FF"/>
                </a:solidFill>
                <a:latin typeface="Times New Roman" panose="02020603050405020304" charset="0"/>
                <a:cs typeface="Times New Roman" panose="02020603050405020304" charset="0"/>
              </a:rPr>
              <a:t>tedious </a:t>
            </a:r>
            <a:r>
              <a:rPr lang="en-US" altLang="zh-CN" sz="2300">
                <a:latin typeface="Times New Roman" panose="02020603050405020304" charset="0"/>
                <a:cs typeface="Times New Roman" panose="02020603050405020304" charset="0"/>
              </a:rPr>
              <a:t>and time consuming. Would it not be so much better if you could walk into a vermin exclusion zone and pick at your leisure? Hunkin  Garden Products have such a product with their UK-made fruit and vegetable cages.  </a:t>
            </a:r>
            <a:endParaRPr lang="en-US" altLang="zh-CN" sz="2300">
              <a:latin typeface="Times New Roman" panose="02020603050405020304" charset="0"/>
              <a:cs typeface="Times New Roman" panose="02020603050405020304" charset="0"/>
            </a:endParaRPr>
          </a:p>
          <a:p>
            <a:pPr indent="0" fontAlgn="auto">
              <a:lnSpc>
                <a:spcPts val="2960"/>
              </a:lnSpc>
            </a:pPr>
            <a:r>
              <a:rPr lang="en-US" altLang="zh-CN" sz="2300">
                <a:latin typeface="Times New Roman" panose="02020603050405020304" charset="0"/>
                <a:cs typeface="Times New Roman" panose="02020603050405020304" charset="0"/>
              </a:rPr>
              <a:t>    Walk in aluminium fruit and vegetable cages are the most cost effective way to protect your crop. These cages feature 25mm diameter non-rusting aluminium poles, heavy duty fruit cage side netting and high quality anti-bird fruit cage roof netting. The cages provide 2 metres of working (and plant growing!) height and are supplied complete with a door, netting, clips, pegs, and ties along with a fully illustrated instruction booklet.  </a:t>
            </a:r>
            <a:endParaRPr lang="en-US" altLang="zh-CN" sz="2300">
              <a:latin typeface="Times New Roman" panose="02020603050405020304" charset="0"/>
              <a:cs typeface="Times New Roman" panose="02020603050405020304" charset="0"/>
            </a:endParaRPr>
          </a:p>
          <a:p>
            <a:pPr indent="0" fontAlgn="auto">
              <a:lnSpc>
                <a:spcPts val="2960"/>
              </a:lnSpc>
            </a:pPr>
            <a:r>
              <a:rPr lang="en-US" altLang="zh-CN" sz="2300">
                <a:latin typeface="Times New Roman" panose="02020603050405020304" charset="0"/>
                <a:cs typeface="Times New Roman" panose="02020603050405020304" charset="0"/>
              </a:rPr>
              <a:t>    So if you actually want to get to eat your crop this season install a fruit and vegetable cage - you will be amazed at just how much you have lost in the past to vermin.</a:t>
            </a:r>
            <a:endParaRPr lang="en-US" altLang="zh-CN" sz="2300">
              <a:latin typeface="Times New Roman" panose="02020603050405020304" charset="0"/>
              <a:cs typeface="Times New Roman" panose="02020603050405020304" charset="0"/>
            </a:endParaRPr>
          </a:p>
        </p:txBody>
      </p:sp>
      <p:sp>
        <p:nvSpPr>
          <p:cNvPr id="5"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773366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Kiwi Gardener</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（June, 2026 P7)</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191385" y="779145"/>
            <a:ext cx="8468360" cy="80899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1. The underlined word “sample” in paragraph 1 is closest in meaning to 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swallow               B. taste                C. ruin                     D. avoid</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190750" y="2245360"/>
            <a:ext cx="8468360" cy="1886585"/>
          </a:xfrm>
          <a:prstGeom prst="rect">
            <a:avLst/>
          </a:prstGeom>
          <a:solidFill>
            <a:schemeClr val="bg2"/>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2. What can be inferred about the traditional method of using bird netting?</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It works effectively for a long time.</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It makes picking fruits very convenient.</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It is troublesome to remove the netting when harvesting.</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It can completely prevent pests from eating the crop.</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8" name="图片 7"/>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a:stretch>
            <a:fillRect/>
          </a:stretch>
        </p:blipFill>
        <p:spPr>
          <a:xfrm>
            <a:off x="4214495" y="1172845"/>
            <a:ext cx="379466" cy="396000"/>
          </a:xfrm>
          <a:prstGeom prst="rect">
            <a:avLst/>
          </a:prstGeom>
        </p:spPr>
      </p:pic>
      <p:sp>
        <p:nvSpPr>
          <p:cNvPr id="13" name="矩形 12"/>
          <p:cNvSpPr/>
          <p:nvPr>
            <p:custDataLst>
              <p:tags r:id="rId5"/>
            </p:custDataLst>
          </p:nvPr>
        </p:nvSpPr>
        <p:spPr>
          <a:xfrm>
            <a:off x="2191385" y="4752340"/>
            <a:ext cx="8468360" cy="1856105"/>
          </a:xfrm>
          <a:prstGeom prst="rect">
            <a:avLst/>
          </a:prstGeom>
          <a:solidFill>
            <a:schemeClr val="accent6">
              <a:lumMod val="20000"/>
              <a:lumOff val="80000"/>
            </a:schemeClr>
          </a:solidFill>
          <a:ln w="34925" cmpd="sng">
            <a:noFill/>
            <a:prstDash val="sysDash"/>
          </a:ln>
        </p:spPr>
        <p:txBody>
          <a:bodyPr wrap="square" rtlCol="0" anchor="t">
            <a:no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What is the main purpose of this passage?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To introduce a new gardening technique.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To persuade readers to buy fruit and vegetable cages.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To compare different ways of keeping pests away.</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To explain how possums and rabbits damage crops.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6"/>
            </p:custDataLst>
          </p:nvPr>
        </p:nvPicPr>
        <p:blipFill>
          <a:blip r:embed="rId4">
            <a:clrChange>
              <a:clrFrom>
                <a:srgbClr val="FFFFFF">
                  <a:alpha val="100000"/>
                </a:srgbClr>
              </a:clrFrom>
              <a:clrTo>
                <a:srgbClr val="FFFFFF">
                  <a:alpha val="100000"/>
                  <a:alpha val="0"/>
                </a:srgbClr>
              </a:clrTo>
            </a:clrChange>
          </a:blip>
          <a:srcRect/>
          <a:stretch>
            <a:fillRect/>
          </a:stretch>
        </p:blipFill>
        <p:spPr>
          <a:xfrm>
            <a:off x="2133600" y="3394075"/>
            <a:ext cx="379466" cy="396000"/>
          </a:xfrm>
          <a:prstGeom prst="rect">
            <a:avLst/>
          </a:prstGeom>
        </p:spPr>
      </p:pic>
      <p:sp>
        <p:nvSpPr>
          <p:cNvPr id="15" name="文本框 16"/>
          <p:cNvSpPr txBox="1"/>
          <p:nvPr>
            <p:custDataLst>
              <p:tags r:id="rId7"/>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8"/>
            </p:custDataLst>
          </p:nvPr>
        </p:nvPicPr>
        <p:blipFill>
          <a:blip r:embed="rId4">
            <a:clrChange>
              <a:clrFrom>
                <a:srgbClr val="FFFFFF">
                  <a:alpha val="100000"/>
                </a:srgbClr>
              </a:clrFrom>
              <a:clrTo>
                <a:srgbClr val="FFFFFF">
                  <a:alpha val="100000"/>
                  <a:alpha val="0"/>
                </a:srgbClr>
              </a:clrTo>
            </a:clrChange>
          </a:blip>
          <a:srcRect/>
          <a:stretch>
            <a:fillRect/>
          </a:stretch>
        </p:blipFill>
        <p:spPr>
          <a:xfrm>
            <a:off x="2190750" y="5532120"/>
            <a:ext cx="379466" cy="396000"/>
          </a:xfrm>
          <a:prstGeom prst="rect">
            <a:avLst/>
          </a:prstGeom>
        </p:spPr>
      </p:pic>
      <p:sp>
        <p:nvSpPr>
          <p:cNvPr id="2" name="文本框 1"/>
          <p:cNvSpPr txBox="1"/>
          <p:nvPr>
            <p:custDataLst>
              <p:tags r:id="rId9"/>
            </p:custDataLst>
          </p:nvPr>
        </p:nvSpPr>
        <p:spPr>
          <a:xfrm>
            <a:off x="349250" y="1172845"/>
            <a:ext cx="1707515" cy="440055"/>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Vocabulary</a:t>
            </a:r>
            <a:endParaRPr kumimoji="1" lang="en-US" altLang="zh-CN" sz="2400" b="1" dirty="0">
              <a:solidFill>
                <a:schemeClr val="lt1"/>
              </a:solidFill>
              <a:sym typeface="+mn-ea"/>
            </a:endParaRPr>
          </a:p>
        </p:txBody>
      </p:sp>
      <p:sp>
        <p:nvSpPr>
          <p:cNvPr id="17" name="文本框 16"/>
          <p:cNvSpPr txBox="1"/>
          <p:nvPr>
            <p:custDataLst>
              <p:tags r:id="rId10"/>
            </p:custDataLst>
          </p:nvPr>
        </p:nvSpPr>
        <p:spPr>
          <a:xfrm>
            <a:off x="349250" y="2856230"/>
            <a:ext cx="1708150" cy="439420"/>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Inference</a:t>
            </a:r>
            <a:endParaRPr kumimoji="1" lang="en-US" altLang="zh-CN" sz="2400" b="1" dirty="0">
              <a:solidFill>
                <a:schemeClr val="lt1"/>
              </a:solidFill>
              <a:sym typeface="+mn-ea"/>
            </a:endParaRPr>
          </a:p>
        </p:txBody>
      </p:sp>
      <p:sp>
        <p:nvSpPr>
          <p:cNvPr id="18" name="文本框 17"/>
          <p:cNvSpPr txBox="1"/>
          <p:nvPr>
            <p:custDataLst>
              <p:tags r:id="rId11"/>
            </p:custDataLst>
          </p:nvPr>
        </p:nvSpPr>
        <p:spPr>
          <a:xfrm>
            <a:off x="349250" y="5467985"/>
            <a:ext cx="1707515" cy="460375"/>
          </a:xfrm>
          <a:prstGeom prst="rect">
            <a:avLst/>
          </a:prstGeom>
          <a:solidFill>
            <a:srgbClr val="0070C0"/>
          </a:solidFill>
        </p:spPr>
        <p:txBody>
          <a:bodyPr wrap="square" rtlCol="0" anchor="t">
            <a:spAutoFit/>
          </a:bodyPr>
          <a:p>
            <a:pPr lvl="0" algn="ctr">
              <a:buClrTx/>
              <a:buSzTx/>
              <a:buFontTx/>
            </a:pPr>
            <a:r>
              <a:rPr kumimoji="1" lang="en-US" altLang="zh-CN" sz="2400" b="1" dirty="0">
                <a:solidFill>
                  <a:schemeClr val="lt1"/>
                </a:solidFill>
                <a:sym typeface="+mn-ea"/>
              </a:rPr>
              <a:t>Gist</a:t>
            </a:r>
            <a:endParaRPr kumimoji="1" lang="zh-CN" altLang="en-US" sz="24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0" y="783590"/>
            <a:ext cx="12098020" cy="453009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nibble</a:t>
            </a:r>
            <a:r>
              <a:rPr lang="en-US" altLang="zh-CN" sz="2800">
                <a:latin typeface="Times New Roman" panose="02020603050405020304" charset="0"/>
                <a:ea typeface="华文中宋" panose="02010600040101010101" charset="-122"/>
                <a:cs typeface="Times New Roman" panose="02020603050405020304" charset="0"/>
                <a:sym typeface="+mn-ea"/>
              </a:rPr>
              <a:t>: to take small bites of sth, especially food</a:t>
            </a:r>
            <a:r>
              <a:rPr lang="zh-CN" altLang="en-US" sz="2800">
                <a:latin typeface="Times New Roman" panose="02020603050405020304" charset="0"/>
                <a:ea typeface="华文中宋" panose="02010600040101010101" charset="-122"/>
                <a:cs typeface="Times New Roman" panose="02020603050405020304" charset="0"/>
                <a:sym typeface="+mn-ea"/>
              </a:rPr>
              <a:t>小口咬，一点点地咬（食物）</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We sat drinking wine and nibbling olives.                                                                   </a:t>
            </a:r>
            <a:r>
              <a:rPr lang="zh-CN" altLang="en-US" sz="2800">
                <a:latin typeface="Times New Roman" panose="02020603050405020304" charset="0"/>
                <a:ea typeface="华文中宋" panose="02010600040101010101" charset="-122"/>
                <a:cs typeface="Times New Roman" panose="02020603050405020304" charset="0"/>
              </a:rPr>
              <a:t>我们坐在那儿，喝着葡萄酒嚼着橄榄。</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tedious</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lasting or taking too long and not interesting</a:t>
            </a:r>
            <a:r>
              <a:rPr lang="zh-CN" altLang="en-US" sz="2800">
                <a:latin typeface="Times New Roman" panose="02020603050405020304" charset="0"/>
                <a:ea typeface="华文中宋" panose="02010600040101010101" charset="-122"/>
                <a:cs typeface="Times New Roman" panose="02020603050405020304" charset="0"/>
              </a:rPr>
              <a:t>冗长的；啰唆的</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We had to listen to the tedious details of his operation.</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我们不得不听他唠叨他那次行动繁琐的细节。</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24409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785110"/>
            <a:ext cx="90404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She nibbled at a piece of dry toast.</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5855335"/>
            <a:ext cx="7713980"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 journey soon became tedious.</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227580"/>
            <a:ext cx="4210685" cy="521970"/>
          </a:xfrm>
          <a:prstGeom prst="rect">
            <a:avLst/>
          </a:prstGeom>
          <a:noFill/>
        </p:spPr>
        <p:txBody>
          <a:bodyPr wrap="square" rtlCol="0" anchor="t">
            <a:spAutoFit/>
          </a:bodyPr>
          <a:lstStyle/>
          <a:p>
            <a:r>
              <a:rPr lang="zh-CN" altLang="en-US" sz="2800">
                <a:ea typeface="华文中宋" panose="02010600040101010101" charset="-122"/>
              </a:rPr>
              <a:t>她小口啃着一片干面包。</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261360"/>
            <a:ext cx="4960620" cy="139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354445"/>
            <a:ext cx="5005705"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362575"/>
            <a:ext cx="7263765" cy="521970"/>
          </a:xfrm>
          <a:prstGeom prst="rect">
            <a:avLst/>
          </a:prstGeom>
          <a:noFill/>
        </p:spPr>
        <p:txBody>
          <a:bodyPr wrap="square" rtlCol="0" anchor="t">
            <a:spAutoFit/>
          </a:bodyPr>
          <a:p>
            <a:r>
              <a:rPr lang="zh-CN" altLang="en-US" sz="2800">
                <a:ea typeface="华文中宋" panose="02010600040101010101" charset="-122"/>
              </a:rPr>
              <a:t>那次旅行不久就变得乏味起来。</a:t>
            </a:r>
            <a:endParaRPr lang="zh-CN" altLang="en-US" sz="2800">
              <a:ea typeface="华文中宋" panose="02010600040101010101" charset="-122"/>
            </a:endParaRPr>
          </a:p>
        </p:txBody>
      </p:sp>
      <p:sp>
        <p:nvSpPr>
          <p:cNvPr id="2" name="文本框 1"/>
          <p:cNvSpPr txBox="1"/>
          <p:nvPr>
            <p:custDataLst>
              <p:tags r:id="rId8"/>
            </p:custDataLst>
          </p:nvPr>
        </p:nvSpPr>
        <p:spPr>
          <a:xfrm>
            <a:off x="269875" y="533971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88115" cy="212407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86080" y="800100"/>
            <a:ext cx="11330940" cy="1251585"/>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The only real way to keep your crop for yourself is total exclusion of the vermin, but stretching bird netting over plants and then having to remove it to pick is tedious and time consuming. </a:t>
            </a:r>
            <a:endParaRPr lang="en-US" altLang="zh-CN" sz="25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6080" y="2002155"/>
            <a:ext cx="11348085" cy="883285"/>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要想将作物完全据为己有，唯一的办法就是彻底杜绝害虫的侵扰。但要在作物周围拉上防鸟网，然后还得将其拆除以便采摘，这既繁琐又费时。</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80790"/>
            <a:ext cx="11588115" cy="283972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6080" y="3832225"/>
            <a:ext cx="11355705" cy="1604010"/>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These cages feature 25mm diameter non-rusting aluminium poles, heavy duty fruit cage side netting and high quality anti-bird fruit cage roof netting. The cages provide 2 metres of working (and plant growing!) height and are supplied complete with a door, netting, clips, pegs, and ties along with a fully illustrated instruction booklet.  </a:t>
            </a:r>
            <a:endParaRPr lang="en-US" altLang="zh-CN" sz="2500">
              <a:latin typeface="Times New Roman" panose="02020603050405020304" charset="0"/>
              <a:cs typeface="Times New Roman" panose="02020603050405020304" charset="0"/>
              <a:sym typeface="+mn-ea"/>
            </a:endParaRPr>
          </a:p>
          <a:p>
            <a:pPr algn="l"/>
            <a:endParaRPr lang="en-US" altLang="zh-CN" sz="25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5445" y="5401310"/>
            <a:ext cx="11356340" cy="110998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这些鸟笼采用了直径为 25 毫米的防锈铝杆，配有坚固耐用的水果笼侧网和高品质的防鸟水果笼顶网。这些鸟笼提供了 2 米的工作高度（以及植物种植高度），并且配有门、网、夹子、桩子和绳索，还附有一本详细说明的使用手册。</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29210" y="217805"/>
            <a:ext cx="12129135" cy="1014730"/>
          </a:xfrm>
          <a:prstGeom prst="rect">
            <a:avLst/>
          </a:prstGeom>
          <a:noFill/>
        </p:spPr>
        <p:txBody>
          <a:bodyPr wrap="square" rtlCol="0" anchor="t">
            <a:spAutoFit/>
          </a:bodyPr>
          <a:p>
            <a:pPr algn="ctr">
              <a:buClrTx/>
              <a:buSzTx/>
              <a:buFontTx/>
            </a:pPr>
            <a:r>
              <a:rPr lang="en-US" altLang="zh-CN" sz="3200" b="1">
                <a:sym typeface="+mn-ea"/>
              </a:rPr>
              <a:t>4. New scheme could save you money for doing laundry on sunny days</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新方案或可在晴天洗衣时帮你省钱</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3" name="图片 2"/>
          <p:cNvPicPr>
            <a:picLocks noChangeAspect="1"/>
          </p:cNvPicPr>
          <p:nvPr/>
        </p:nvPicPr>
        <p:blipFill>
          <a:blip r:embed="rId1"/>
          <a:stretch>
            <a:fillRect/>
          </a:stretch>
        </p:blipFill>
        <p:spPr>
          <a:xfrm>
            <a:off x="1255998" y="1657350"/>
            <a:ext cx="9680004" cy="4356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7785" y="481965"/>
            <a:ext cx="12133580" cy="6151880"/>
          </a:xfrm>
          <a:prstGeom prst="rect">
            <a:avLst/>
          </a:prstGeom>
          <a:noFill/>
        </p:spPr>
        <p:txBody>
          <a:bodyPr wrap="square" rtlCol="0" anchor="t">
            <a:spAutoFit/>
          </a:bodyPr>
          <a:p>
            <a:pPr indent="0" fontAlgn="auto">
              <a:lnSpc>
                <a:spcPts val="2780"/>
              </a:lnSpc>
            </a:pPr>
            <a:r>
              <a:rPr lang="en-US" altLang="zh-CN" sz="2400">
                <a:latin typeface="Times New Roman" panose="02020603050405020304" charset="0"/>
                <a:cs typeface="Times New Roman" panose="02020603050405020304" charset="0"/>
              </a:rPr>
              <a:t>   Doing the laundry ___ (be)</a:t>
            </a:r>
            <a:r>
              <a:rPr lang="en-US" altLang="zh-CN" sz="2400">
                <a:solidFill>
                  <a:srgbClr val="FF0000"/>
                </a:solidFill>
                <a:latin typeface="Times New Roman" panose="02020603050405020304" charset="0"/>
                <a:cs typeface="Times New Roman" panose="02020603050405020304" charset="0"/>
              </a:rPr>
              <a:t> </a:t>
            </a:r>
            <a:r>
              <a:rPr lang="en-US" altLang="zh-CN" sz="2400">
                <a:solidFill>
                  <a:schemeClr val="tx1"/>
                </a:solidFill>
                <a:latin typeface="Times New Roman" panose="02020603050405020304" charset="0"/>
                <a:cs typeface="Times New Roman" panose="02020603050405020304" charset="0"/>
              </a:rPr>
              <a:t>rarely </a:t>
            </a:r>
            <a:r>
              <a:rPr lang="en-US" altLang="zh-CN" sz="2400">
                <a:latin typeface="Times New Roman" panose="02020603050405020304" charset="0"/>
                <a:cs typeface="Times New Roman" panose="02020603050405020304" charset="0"/>
              </a:rPr>
              <a:t>anyone’s idea of fun. 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what if you could save money by being more selective about when you put on your next load?</a:t>
            </a:r>
            <a:endParaRPr lang="en-US" altLang="zh-CN" sz="2400">
              <a:latin typeface="Times New Roman" panose="02020603050405020304" charset="0"/>
              <a:cs typeface="Times New Roman" panose="02020603050405020304" charset="0"/>
            </a:endParaRPr>
          </a:p>
          <a:p>
            <a:pPr indent="0" fontAlgn="auto">
              <a:lnSpc>
                <a:spcPts val="2780"/>
              </a:lnSpc>
            </a:pPr>
            <a:r>
              <a:rPr lang="en-US" altLang="zh-CN" sz="2400">
                <a:latin typeface="Times New Roman" panose="02020603050405020304" charset="0"/>
                <a:cs typeface="Times New Roman" panose="02020603050405020304" charset="0"/>
              </a:rPr>
              <a:t>   Well, by using the Demand Flexibility Scheme, some households could get free or </a:t>
            </a:r>
            <a:r>
              <a:rPr lang="en-US" altLang="zh-CN" sz="2400">
                <a:solidFill>
                  <a:schemeClr val="tx1"/>
                </a:solidFill>
                <a:latin typeface="Times New Roman" panose="02020603050405020304" charset="0"/>
                <a:cs typeface="Times New Roman" panose="02020603050405020304" charset="0"/>
              </a:rPr>
              <a:t>cheaper </a:t>
            </a:r>
            <a:r>
              <a:rPr lang="en-US" altLang="zh-CN" sz="2400">
                <a:latin typeface="Times New Roman" panose="02020603050405020304" charset="0"/>
                <a:cs typeface="Times New Roman" panose="02020603050405020304" charset="0"/>
              </a:rPr>
              <a:t>electricity from energy suppliers by running their </a:t>
            </a:r>
            <a:r>
              <a:rPr lang="en-US" altLang="zh-CN" sz="2400">
                <a:solidFill>
                  <a:schemeClr val="tx1"/>
                </a:solidFill>
                <a:latin typeface="Times New Roman" panose="02020603050405020304" charset="0"/>
                <a:cs typeface="Times New Roman" panose="02020603050405020304" charset="0"/>
              </a:rPr>
              <a:t>appliances </a:t>
            </a:r>
            <a:r>
              <a:rPr lang="en-US" altLang="zh-CN" sz="2400">
                <a:latin typeface="Times New Roman" panose="02020603050405020304" charset="0"/>
                <a:cs typeface="Times New Roman" panose="02020603050405020304" charset="0"/>
              </a:rPr>
              <a:t>during periods of excess supply – such as during sunny weekends and bank holidays.</a:t>
            </a:r>
            <a:endParaRPr lang="en-US" altLang="zh-CN" sz="2400">
              <a:latin typeface="Times New Roman" panose="02020603050405020304" charset="0"/>
              <a:cs typeface="Times New Roman" panose="02020603050405020304" charset="0"/>
            </a:endParaRPr>
          </a:p>
          <a:p>
            <a:pPr indent="0" fontAlgn="auto">
              <a:lnSpc>
                <a:spcPts val="2780"/>
              </a:lnSpc>
            </a:pPr>
            <a:r>
              <a:rPr lang="en-US" altLang="zh-CN" sz="2400">
                <a:latin typeface="Times New Roman" panose="02020603050405020304" charset="0"/>
                <a:cs typeface="Times New Roman" panose="02020603050405020304" charset="0"/>
              </a:rPr>
              <a:t>    While a _________ (select) of providers already offer cheaper rates, aiming to shift our usage outside of peak times, this new scheme aims ______ (get) customers using their appliances when weather conditions result in more supply, ________ (help)</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avoid waste and keeping systems </a:t>
            </a:r>
            <a:r>
              <a:rPr lang="en-US" altLang="zh-CN" sz="2400">
                <a:solidFill>
                  <a:srgbClr val="0000FF"/>
                </a:solidFill>
                <a:latin typeface="Times New Roman" panose="02020603050405020304" charset="0"/>
                <a:cs typeface="Times New Roman" panose="02020603050405020304" charset="0"/>
              </a:rPr>
              <a:t>resilient </a:t>
            </a:r>
            <a:r>
              <a:rPr lang="en-US" altLang="zh-CN" sz="2400">
                <a:latin typeface="Times New Roman" panose="02020603050405020304" charset="0"/>
                <a:cs typeface="Times New Roman" panose="02020603050405020304" charset="0"/>
              </a:rPr>
              <a:t>over the summer season.</a:t>
            </a:r>
            <a:endParaRPr lang="en-US" altLang="zh-CN" sz="2400">
              <a:latin typeface="Times New Roman" panose="02020603050405020304" charset="0"/>
              <a:cs typeface="Times New Roman" panose="02020603050405020304" charset="0"/>
            </a:endParaRPr>
          </a:p>
          <a:p>
            <a:pPr indent="0" fontAlgn="auto">
              <a:lnSpc>
                <a:spcPts val="2780"/>
              </a:lnSpc>
            </a:pPr>
            <a:r>
              <a:rPr lang="en-US" altLang="zh-CN" sz="2400">
                <a:latin typeface="Times New Roman" panose="02020603050405020304" charset="0"/>
                <a:cs typeface="Times New Roman" panose="02020603050405020304" charset="0"/>
              </a:rPr>
              <a:t>    During warmer _______ (month), solar power generates more energy while demand is often lower. The National Energy System Operator (NESO) says these periods of </a:t>
            </a:r>
            <a:r>
              <a:rPr lang="en-US" altLang="zh-CN" sz="2400">
                <a:solidFill>
                  <a:srgbClr val="0000FF"/>
                </a:solidFill>
                <a:latin typeface="Times New Roman" panose="02020603050405020304" charset="0"/>
                <a:cs typeface="Times New Roman" panose="02020603050405020304" charset="0"/>
              </a:rPr>
              <a:t>surplus </a:t>
            </a:r>
            <a:r>
              <a:rPr lang="en-US" altLang="zh-CN" sz="2400">
                <a:latin typeface="Times New Roman" panose="02020603050405020304" charset="0"/>
                <a:cs typeface="Times New Roman" panose="02020603050405020304" charset="0"/>
              </a:rPr>
              <a:t>electricity are becoming ______________ (common) due </a:t>
            </a:r>
            <a:r>
              <a:rPr lang="en-US" altLang="zh-CN" sz="2400">
                <a:solidFill>
                  <a:schemeClr val="tx1"/>
                </a:solidFill>
                <a:latin typeface="Times New Roman" panose="02020603050405020304" charset="0"/>
                <a:cs typeface="Times New Roman" panose="02020603050405020304" charset="0"/>
              </a:rPr>
              <a:t>to</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changing weather patterns.</a:t>
            </a:r>
            <a:endParaRPr lang="en-US" altLang="zh-CN" sz="2400">
              <a:latin typeface="Times New Roman" panose="02020603050405020304" charset="0"/>
              <a:cs typeface="Times New Roman" panose="02020603050405020304" charset="0"/>
            </a:endParaRPr>
          </a:p>
          <a:p>
            <a:pPr indent="0" fontAlgn="auto">
              <a:lnSpc>
                <a:spcPts val="2780"/>
              </a:lnSpc>
            </a:pPr>
            <a:r>
              <a:rPr lang="en-US" altLang="zh-CN" sz="2400">
                <a:latin typeface="Times New Roman" panose="02020603050405020304" charset="0"/>
                <a:cs typeface="Times New Roman" panose="02020603050405020304" charset="0"/>
              </a:rPr>
              <a:t>    The scheme is open to households with smart meters _____ are also customers with participating energy providers–including British Gas, Octopus Energy, and Equiwatt–who will decide how to pass on the savings ____ customers.</a:t>
            </a:r>
            <a:endParaRPr lang="en-US" altLang="zh-CN" sz="2400">
              <a:latin typeface="Times New Roman" panose="02020603050405020304" charset="0"/>
              <a:cs typeface="Times New Roman" panose="02020603050405020304" charset="0"/>
            </a:endParaRPr>
          </a:p>
          <a:p>
            <a:pPr indent="0" fontAlgn="auto">
              <a:lnSpc>
                <a:spcPts val="2780"/>
              </a:lnSpc>
            </a:pPr>
            <a:r>
              <a:rPr lang="en-US" altLang="zh-CN" sz="2400">
                <a:latin typeface="Times New Roman" panose="02020603050405020304" charset="0"/>
                <a:cs typeface="Times New Roman" panose="02020603050405020304" charset="0"/>
              </a:rPr>
              <a:t>    So, next time the sun’s out, and the sky is blue, it might just be the perfect excuse to _______ (final) tackle the laundry pile, and feel good about it, too.</a:t>
            </a:r>
            <a:endParaRPr lang="en-US" altLang="zh-CN" sz="24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45055"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custDataLst>
              <p:tags r:id="rId2"/>
            </p:custDataLst>
          </p:nvPr>
        </p:nvSpPr>
        <p:spPr>
          <a:xfrm>
            <a:off x="311658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Happiful</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（ISSUE 111, 2026 P8)</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684145" y="445135"/>
            <a:ext cx="43243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is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7235825" y="445135"/>
            <a:ext cx="67373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But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1522095" y="2199005"/>
            <a:ext cx="129095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selection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5647055" y="2562225"/>
            <a:ext cx="9556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to get</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264150" y="2942590"/>
            <a:ext cx="11461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helping</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2430145" y="3658870"/>
            <a:ext cx="115443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months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522095" y="4342765"/>
            <a:ext cx="206248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more common</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6963410" y="4688205"/>
            <a:ext cx="75501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who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4" name="文本框 13"/>
          <p:cNvSpPr txBox="1"/>
          <p:nvPr/>
        </p:nvSpPr>
        <p:spPr>
          <a:xfrm>
            <a:off x="4438650" y="5378450"/>
            <a:ext cx="536575"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to</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10814050" y="5732780"/>
            <a:ext cx="1009650" cy="460375"/>
          </a:xfrm>
          <a:prstGeom prst="rect">
            <a:avLst/>
          </a:prstGeom>
          <a:noFill/>
        </p:spPr>
        <p:txBody>
          <a:bodyPr wrap="square" rtlCol="0" anchor="t">
            <a:spAutoFit/>
          </a:bodyPr>
          <a:p>
            <a:r>
              <a:rPr lang="en-US" altLang="zh-CN" sz="2400">
                <a:solidFill>
                  <a:srgbClr val="FF0000"/>
                </a:solidFill>
                <a:latin typeface="Times New Roman" panose="02020603050405020304" charset="0"/>
                <a:cs typeface="Times New Roman" panose="02020603050405020304" charset="0"/>
                <a:sym typeface="+mn-ea"/>
              </a:rPr>
              <a:t>finally </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2" grpId="0"/>
      <p:bldP spid="13" grpId="0"/>
      <p:bldP spid="14" grpId="0"/>
      <p:bldP spid="16" grpId="0"/>
      <p:bldP spid="7" grpId="1"/>
      <p:bldP spid="8" grpId="1"/>
      <p:bldP spid="9" grpId="1"/>
      <p:bldP spid="11" grpId="1"/>
      <p:bldP spid="12" grpId="1"/>
      <p:bldP spid="13" grpId="1"/>
      <p:bldP spid="14" grpId="1"/>
      <p:bldP spid="16" grpId="1"/>
      <p:bldP spid="5" grpId="0"/>
      <p:bldP spid="5" grpId="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June 16th</a:t>
            </a:r>
            <a:r>
              <a:t>-</a:t>
            </a:r>
            <a:r>
              <a:rPr lang="en-US"/>
              <a:t>30th</a:t>
            </a:r>
            <a:r>
              <a:t>, 202</a:t>
            </a:r>
            <a:r>
              <a:rPr lang="en-US"/>
              <a:t>6</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0" y="632460"/>
            <a:ext cx="12098020" cy="49174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resilient</a:t>
            </a:r>
            <a:r>
              <a:rPr lang="en-US" altLang="zh-CN" sz="2800">
                <a:latin typeface="Times New Roman" panose="02020603050405020304" charset="0"/>
                <a:ea typeface="华文中宋" panose="02010600040101010101" charset="-122"/>
                <a:cs typeface="Times New Roman" panose="02020603050405020304" charset="0"/>
                <a:sym typeface="+mn-ea"/>
              </a:rPr>
              <a:t>: able to feel better quickly after sth unpleasant such as shock, injury, etc.</a:t>
            </a:r>
            <a:r>
              <a:rPr lang="zh-CN" altLang="en-US" sz="2800">
                <a:latin typeface="Times New Roman" panose="02020603050405020304" charset="0"/>
                <a:ea typeface="华文中宋" panose="02010600040101010101" charset="-122"/>
                <a:cs typeface="Times New Roman" panose="02020603050405020304" charset="0"/>
                <a:sym typeface="+mn-ea"/>
              </a:rPr>
              <a:t>可迅速恢复的；有适应力的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He’ll get over it—young people are amazingly resilient.                                                       </a:t>
            </a:r>
            <a:r>
              <a:rPr lang="zh-CN" altLang="en-US" sz="2800">
                <a:latin typeface="Times New Roman" panose="02020603050405020304" charset="0"/>
                <a:ea typeface="华文中宋" panose="02010600040101010101" charset="-122"/>
                <a:cs typeface="Times New Roman" panose="02020603050405020304" charset="0"/>
              </a:rPr>
              <a:t>他会克服这些的—年轻人的适应力惊人。</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surplus</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more than is needed or used</a:t>
            </a:r>
            <a:r>
              <a:rPr lang="zh-CN" altLang="en-US" sz="2800">
                <a:latin typeface="Times New Roman" panose="02020603050405020304" charset="0"/>
                <a:ea typeface="华文中宋" panose="02010600040101010101" charset="-122"/>
                <a:cs typeface="Times New Roman" panose="02020603050405020304" charset="0"/>
              </a:rPr>
              <a:t>过剩的；剩余的；多余的</a:t>
            </a:r>
            <a:r>
              <a:rPr lang="en-US" altLang="zh-CN"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Army is auctioning off a lot of surplus equipment.</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陆军正在把大量剩余设备拍卖掉。</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9301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3034030"/>
            <a:ext cx="904049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We realised how resilient these women and children had to be.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738695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Few people have large sums of surplus cash.</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76500"/>
            <a:ext cx="9029065" cy="521970"/>
          </a:xfrm>
          <a:prstGeom prst="rect">
            <a:avLst/>
          </a:prstGeom>
          <a:noFill/>
        </p:spPr>
        <p:txBody>
          <a:bodyPr wrap="square" rtlCol="0" anchor="t">
            <a:spAutoFit/>
          </a:bodyPr>
          <a:lstStyle/>
          <a:p>
            <a:r>
              <a:rPr lang="zh-CN" altLang="en-US" sz="2800">
                <a:ea typeface="华文中宋" panose="02010600040101010101" charset="-122"/>
              </a:rPr>
              <a:t>我们意识到，这些妇女和儿童必须拥有多么强大的韧性。</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510280"/>
            <a:ext cx="8930005" cy="139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03365"/>
            <a:ext cx="6440805"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7263765" cy="521970"/>
          </a:xfrm>
          <a:prstGeom prst="rect">
            <a:avLst/>
          </a:prstGeom>
          <a:noFill/>
        </p:spPr>
        <p:txBody>
          <a:bodyPr wrap="square" rtlCol="0" anchor="t">
            <a:spAutoFit/>
          </a:bodyPr>
          <a:p>
            <a:r>
              <a:rPr lang="zh-CN" altLang="en-US" sz="2800">
                <a:ea typeface="华文中宋" panose="02010600040101010101" charset="-122"/>
              </a:rPr>
              <a:t>几乎没人有大笔的闲钱。</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88115" cy="223139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86080" y="800100"/>
            <a:ext cx="11330940" cy="1251585"/>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Well, by using the Demand Flexibility Scheme, some households could get free or cheaper electricity from energy suppliers by running their appliances during periods of excess supply – such as during sunny weekends and bank holidays.</a:t>
            </a:r>
            <a:endParaRPr lang="en-US" altLang="zh-CN" sz="25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16230" y="2016125"/>
            <a:ext cx="11517630" cy="85725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通过采用“需求灵活性计划”，一些家庭能够在电力供应过剩的时段（比如阳光明媚的周末和法定节假日）使用电器，从而从能源供应商那里获得免费或更便宜的电力。</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429635"/>
            <a:ext cx="11588115" cy="299466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86080" y="3569970"/>
            <a:ext cx="11448415" cy="1613535"/>
          </a:xfrm>
          <a:prstGeom prst="rect">
            <a:avLst/>
          </a:prstGeom>
          <a:noFill/>
        </p:spPr>
        <p:txBody>
          <a:bodyPr wrap="square">
            <a:noAutofit/>
          </a:bodyPr>
          <a:lstStyle/>
          <a:p>
            <a:pPr algn="l"/>
            <a:r>
              <a:rPr lang="en-US" altLang="zh-CN" sz="2500">
                <a:latin typeface="Times New Roman" panose="02020603050405020304" charset="0"/>
                <a:cs typeface="Times New Roman" panose="02020603050405020304" charset="0"/>
                <a:sym typeface="+mn-ea"/>
              </a:rPr>
              <a:t>While a selection of providers already offer cheaper rates, aiming to shift our usage outside of peak times, this new scheme aims to get customers using their appliances when weather conditions result in more supply, helping avoid waste and keeping systems resilient over the summer season.</a:t>
            </a:r>
            <a:endParaRPr lang="en-US" altLang="zh-CN" sz="2500">
              <a:latin typeface="Times New Roman" panose="02020603050405020304" charset="0"/>
              <a:cs typeface="Times New Roman" panose="02020603050405020304" charset="0"/>
              <a:sym typeface="+mn-ea"/>
            </a:endParaRPr>
          </a:p>
          <a:p>
            <a:pPr algn="l"/>
            <a:endParaRPr lang="en-US" altLang="zh-CN" sz="25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6080" y="5121910"/>
            <a:ext cx="11237595" cy="1109980"/>
          </a:xfrm>
          <a:prstGeom prst="rect">
            <a:avLst/>
          </a:prstGeom>
          <a:noFill/>
        </p:spPr>
        <p:txBody>
          <a:bodyPr wrap="square" rtlCol="0">
            <a:no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虽然目前已有部分供应商提供了更优惠的价格，旨在将我们的用电时间安排在非高峰时段，但这项新计划的目标是鼓励用户在天气状况导致电力供应充足时使用电器，从而避免浪费，并在夏季保障电力系统的稳定运行。</a:t>
            </a:r>
            <a:endParaRPr lang="zh-CN" altLang="en-US" sz="2400">
              <a:latin typeface="华文中宋" panose="02010600040101010101" charset="-122"/>
              <a:ea typeface="华文中宋" panose="02010600040101010101" charset="-122"/>
              <a:cs typeface="华文中宋" panose="02010600040101010101" charset="-122"/>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06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53340" y="528320"/>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Donald Trump says 6 people have now been 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over recent damage to the newly renovated Lincoln Memorial Reflecting Pool in Washington. In a social media post he again claimed, without (proving evidence) providing evidence, that a 100-meter </a:t>
            </a:r>
            <a:r>
              <a:rPr lang="en-US" altLang="zh-CN" sz="2400">
                <a:solidFill>
                  <a:srgbClr val="0000FF"/>
                </a:solidFill>
                <a:latin typeface="Times New Roman" panose="02020603050405020304" charset="0"/>
                <a:ea typeface="+mn-ea"/>
                <a:cs typeface="Times New Roman" panose="02020603050405020304" charset="0"/>
              </a:rPr>
              <a:t>gash </a:t>
            </a:r>
            <a:r>
              <a:rPr lang="en-US" altLang="zh-CN" sz="2400">
                <a:latin typeface="Times New Roman" panose="02020603050405020304" charset="0"/>
                <a:cs typeface="Times New Roman" panose="02020603050405020304" charset="0"/>
              </a:rPr>
              <a:t>had been _____________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slashed into the pool’s blue lining. From Washington, Brenda Busman reports.</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In late April this year, President Trump publicly unveiled plans to renovate the Reflecting Pool in Washington, a popular __________________ that has long been </a:t>
            </a:r>
            <a:r>
              <a:rPr lang="en-US" altLang="zh-CN" sz="2400">
                <a:solidFill>
                  <a:srgbClr val="0000FF"/>
                </a:solidFill>
                <a:latin typeface="Times New Roman" panose="02020603050405020304" charset="0"/>
                <a:ea typeface="+mn-ea"/>
                <a:cs typeface="Times New Roman" panose="02020603050405020304" charset="0"/>
              </a:rPr>
              <a:t>beset</a:t>
            </a:r>
            <a:r>
              <a:rPr lang="en-US" altLang="zh-CN" sz="2400">
                <a:latin typeface="Times New Roman" panose="02020603050405020304" charset="0"/>
                <a:cs typeface="Times New Roman" panose="02020603050405020304" charset="0"/>
              </a:rPr>
              <a:t> by leaks, faulty pipes, and algae growth. At the time, he promised it would be painted American flag blue and ready in time for the 4th of July _____________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planned in the American capital. But problems __________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within days of it being reopened to the public with algae blooms turning the water green, and large chunks of blue coating peeling off. The president has blamed the pool’s problems on vandals, claiming that someone cut a long gash and poured 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into the heavily patrolled public landmark. It will now be drained again for 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on an unclear timeline.</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New research suggests that office workers who take 5 minute walking breaks or movement snacks every hour can 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their well being without losing efficiency. The large study published in the British Journal of Sports Medicine indicates that short walks improve mood and lessen 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without affecting ___________________.</a:t>
            </a:r>
            <a:endParaRPr lang="en-US" altLang="zh-CN" sz="24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4" name="BBC.06.25.2026">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439525" y="6238875"/>
            <a:ext cx="619125" cy="619125"/>
          </a:xfrm>
          <a:prstGeom prst="rect">
            <a:avLst/>
          </a:prstGeom>
        </p:spPr>
      </p:pic>
      <p:sp>
        <p:nvSpPr>
          <p:cNvPr id="6" name="文本框 5"/>
          <p:cNvSpPr txBox="1"/>
          <p:nvPr/>
        </p:nvSpPr>
        <p:spPr>
          <a:xfrm>
            <a:off x="6241415" y="579120"/>
            <a:ext cx="134302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arrested</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7" name="文本框 6"/>
          <p:cNvSpPr txBox="1"/>
          <p:nvPr/>
        </p:nvSpPr>
        <p:spPr>
          <a:xfrm>
            <a:off x="3357880" y="2380615"/>
            <a:ext cx="2598420"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tourist attraction</a:t>
            </a:r>
            <a:endParaRPr lang="en-US" altLang="zh-CN" sz="2400" b="1">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7776845" y="4278630"/>
            <a:ext cx="259715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fertilizer</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7361555" y="4609465"/>
            <a:ext cx="172021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repairs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1036955" y="6073140"/>
            <a:ext cx="14928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fatigue</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4417060" y="6073140"/>
            <a:ext cx="36772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work performance</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0" name="文本框 9"/>
          <p:cNvSpPr txBox="1"/>
          <p:nvPr/>
        </p:nvSpPr>
        <p:spPr>
          <a:xfrm>
            <a:off x="2860040" y="5347335"/>
            <a:ext cx="144716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boost</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1" name="文本框 10"/>
          <p:cNvSpPr txBox="1"/>
          <p:nvPr/>
        </p:nvSpPr>
        <p:spPr>
          <a:xfrm>
            <a:off x="163830" y="3547110"/>
            <a:ext cx="131762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emerged</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133090" y="3140075"/>
            <a:ext cx="176149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celebrations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nvSpPr>
        <p:spPr>
          <a:xfrm>
            <a:off x="286385" y="1682115"/>
            <a:ext cx="176784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purposefully</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4"/>
                </p:tgtEl>
              </p:cMediaNode>
            </p:audio>
          </p:childTnLst>
        </p:cTn>
      </p:par>
    </p:tnLst>
    <p:bldLst>
      <p:bldP spid="6" grpId="0" bldLvl="0" animBg="1"/>
      <p:bldP spid="7" grpId="0" bldLvl="0" animBg="1"/>
      <p:bldP spid="8" grpId="0" bldLvl="0" animBg="1"/>
      <p:bldP spid="9" grpId="0" bldLvl="0" animBg="1"/>
      <p:bldP spid="18" grpId="0" bldLvl="0" animBg="1"/>
      <p:bldP spid="20" grpId="0" bldLvl="0" animBg="1"/>
      <p:bldP spid="10" grpId="0" bldLvl="0" animBg="1"/>
      <p:bldP spid="11" grpId="0" bldLvl="0" animBg="1"/>
      <p:bldP spid="12" grpId="0" bldLvl="0" animBg="1"/>
      <p:bldP spid="1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gash</a:t>
            </a:r>
            <a:r>
              <a:rPr lang="en-US" altLang="zh-CN" sz="2800">
                <a:latin typeface="Times New Roman" panose="02020603050405020304" charset="0"/>
                <a:ea typeface="华文中宋" panose="02010600040101010101" charset="-122"/>
                <a:cs typeface="Times New Roman" panose="02020603050405020304" charset="0"/>
                <a:sym typeface="+mn-ea"/>
              </a:rPr>
              <a:t>: a long deep cut or hole in the surface of something</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（物体表面的）深长的切口，裂口</a:t>
            </a:r>
            <a:r>
              <a:rPr lang="en-US" altLang="zh-CN"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knife made a clean gash in the fabric.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刀子在布料上划了一道整齐的口子。</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beset</a:t>
            </a:r>
            <a:r>
              <a:rPr lang="en-US" altLang="zh-CN" sz="2800"/>
              <a:t>: to </a:t>
            </a:r>
            <a:r>
              <a:rPr lang="en-US" altLang="zh-CN" sz="2800">
                <a:latin typeface="Times New Roman" panose="02020603050405020304" charset="0"/>
                <a:ea typeface="华文中宋" panose="02010600040101010101" charset="-122"/>
                <a:cs typeface="Times New Roman" panose="02020603050405020304" charset="0"/>
              </a:rPr>
              <a:t>trouble or harass persistently    </a:t>
            </a:r>
            <a:r>
              <a:rPr lang="zh-CN" altLang="en-US" sz="2800">
                <a:latin typeface="Times New Roman" panose="02020603050405020304" charset="0"/>
                <a:ea typeface="华文中宋" panose="02010600040101010101" charset="-122"/>
                <a:cs typeface="Times New Roman" panose="02020603050405020304" charset="0"/>
              </a:rPr>
              <a:t>困扰，烦扰</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She was beset with doubts about her decision.</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她对决定充满了疑虑。</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93345" y="3115945"/>
            <a:ext cx="1113345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earthquake left a deep gash in the side of the mountain.</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172085" y="6082665"/>
            <a:ext cx="101244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team was beset by injuries throughout the season.</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620645"/>
            <a:ext cx="9491980" cy="521970"/>
          </a:xfrm>
          <a:prstGeom prst="rect">
            <a:avLst/>
          </a:prstGeom>
          <a:noFill/>
        </p:spPr>
        <p:txBody>
          <a:bodyPr wrap="square" rtlCol="0" anchor="t">
            <a:spAutoFit/>
          </a:bodyPr>
          <a:lstStyle/>
          <a:p>
            <a:r>
              <a:rPr lang="zh-CN" altLang="en-US" sz="2800">
                <a:ea typeface="华文中宋" panose="02010600040101010101" charset="-122"/>
              </a:rPr>
              <a:t>地震在山的一侧留下了一道深深的裂口。</a:t>
            </a:r>
            <a:endParaRPr lang="zh-CN" altLang="en-US" sz="2800">
              <a:ea typeface="华文中宋" panose="02010600040101010101" charset="-122"/>
            </a:endParaRPr>
          </a:p>
        </p:txBody>
      </p:sp>
      <p:cxnSp>
        <p:nvCxnSpPr>
          <p:cNvPr id="3145728" name="直接连接符 8"/>
          <p:cNvCxnSpPr/>
          <p:nvPr/>
        </p:nvCxnSpPr>
        <p:spPr>
          <a:xfrm>
            <a:off x="203200" y="3561715"/>
            <a:ext cx="10903585" cy="69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213995" y="6552565"/>
            <a:ext cx="9974580" cy="88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476240"/>
            <a:ext cx="8297545" cy="521970"/>
          </a:xfrm>
          <a:prstGeom prst="rect">
            <a:avLst/>
          </a:prstGeom>
          <a:noFill/>
        </p:spPr>
        <p:txBody>
          <a:bodyPr wrap="square" rtlCol="0" anchor="t">
            <a:spAutoFit/>
          </a:bodyPr>
          <a:p>
            <a:r>
              <a:rPr lang="zh-CN" altLang="en-US" sz="2800">
                <a:ea typeface="华文中宋" panose="02010600040101010101" charset="-122"/>
              </a:rPr>
              <a:t>整个赛季球队都受到伤病的困扰。</a:t>
            </a:r>
            <a:endParaRPr lang="zh-CN" altLang="en-US" sz="2800">
              <a:ea typeface="华文中宋" panose="02010600040101010101" charset="-122"/>
            </a:endParaRPr>
          </a:p>
        </p:txBody>
      </p:sp>
      <p:sp>
        <p:nvSpPr>
          <p:cNvPr id="5" name="文本框 1"/>
          <p:cNvSpPr txBox="1"/>
          <p:nvPr>
            <p:custDataLst>
              <p:tags r:id="rId1"/>
            </p:custDataLst>
          </p:nvPr>
        </p:nvSpPr>
        <p:spPr>
          <a:xfrm>
            <a:off x="135255" y="263715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47624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3" end="3"/>
                                            </p:txEl>
                                          </p:spTgt>
                                        </p:tgtEl>
                                        <p:attrNameLst>
                                          <p:attrName>style.visibility</p:attrName>
                                        </p:attrNameLst>
                                      </p:cBhvr>
                                      <p:to>
                                        <p:strVal val="visible"/>
                                      </p:to>
                                    </p:set>
                                    <p:animEffect transition="in" filter="blinds(horizontal)">
                                      <p:cBhvr>
                                        <p:cTn id="10" dur="500"/>
                                        <p:tgtEl>
                                          <p:spTgt spid="104860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wipe(down)">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82625"/>
            <a:ext cx="11751310" cy="246253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9735" y="791210"/>
            <a:ext cx="11502390" cy="1198880"/>
          </a:xfrm>
          <a:prstGeom prst="rect">
            <a:avLst/>
          </a:prstGeom>
          <a:noFill/>
        </p:spPr>
        <p:txBody>
          <a:bodyPr wrap="square">
            <a:spAutoFit/>
          </a:bodyPr>
          <a:lstStyle/>
          <a:p>
            <a:pPr algn="l"/>
            <a:r>
              <a:rPr lang="en-US" altLang="zh-CN" sz="2400">
                <a:latin typeface="Times New Roman" panose="02020603050405020304" charset="0"/>
                <a:cs typeface="Times New Roman" panose="02020603050405020304" charset="0"/>
                <a:sym typeface="+mn-ea"/>
              </a:rPr>
              <a:t>The president has blamed the pool’s problems on vandals, claiming that someone cut a long gash and poured fertilizer into the heavily patrolled public landmark. It will now be drained again for repairs on an unclear timeline.</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nvSpPr>
        <p:spPr>
          <a:xfrm>
            <a:off x="424180" y="225806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总统将泳池的问题归咎于蓄意破坏者，声称有人在戒备森严的文化地标处划开了一道长口子，并倾倒了肥料。如今泳池将再次被排空以进行维修，时间表尚不明确。</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3429635"/>
            <a:ext cx="11751310" cy="323596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68300" y="3585845"/>
            <a:ext cx="11603355" cy="1568450"/>
          </a:xfrm>
          <a:prstGeom prst="rect">
            <a:avLst/>
          </a:prstGeom>
          <a:noFill/>
        </p:spPr>
        <p:txBody>
          <a:bodyPr wrap="square">
            <a:spAutoFit/>
          </a:bodyPr>
          <a:lstStyle/>
          <a:p>
            <a:pPr algn="l"/>
            <a:r>
              <a:rPr lang="en-US" altLang="zh-CN" sz="2400">
                <a:latin typeface="Times New Roman" panose="02020603050405020304" charset="0"/>
                <a:cs typeface="Times New Roman" panose="02020603050405020304" charset="0"/>
                <a:sym typeface="+mn-ea"/>
              </a:rPr>
              <a:t>New research suggests that office workers who take 5 minute walking breaks or movement snacks every hour can boost their well being without losing efficiency. The large study published in the British Journal of Sports Medicine indicates that short walks improve mood and lessen fatigue without affecting work performance.</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nvSpPr>
        <p:spPr>
          <a:xfrm>
            <a:off x="365125" y="5443220"/>
            <a:ext cx="11494135" cy="1060450"/>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新研究表明，办公室员工每小时起身进行</a:t>
            </a:r>
            <a:r>
              <a:rPr lang="en-US" altLang="zh-CN" sz="2100">
                <a:latin typeface="Times New Roman" panose="02020603050405020304" charset="0"/>
                <a:ea typeface="华文中宋" panose="02010600040101010101" charset="-122"/>
                <a:cs typeface="Times New Roman" panose="02020603050405020304" charset="0"/>
              </a:rPr>
              <a:t>5</a:t>
            </a:r>
            <a:r>
              <a:rPr lang="zh-CN" altLang="en-US" sz="2100">
                <a:latin typeface="Times New Roman" panose="02020603050405020304" charset="0"/>
                <a:ea typeface="华文中宋" panose="02010600040101010101" charset="-122"/>
                <a:cs typeface="Times New Roman" panose="02020603050405020304" charset="0"/>
              </a:rPr>
              <a:t>分钟步行休息或</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活动零食</a:t>
            </a:r>
            <a:r>
              <a:rPr lang="en-US" altLang="zh-CN" sz="2100">
                <a:latin typeface="Times New Roman" panose="02020603050405020304" charset="0"/>
                <a:ea typeface="华文中宋" panose="02010600040101010101" charset="-122"/>
                <a:cs typeface="Times New Roman" panose="02020603050405020304" charset="0"/>
              </a:rPr>
              <a:t>”</a:t>
            </a:r>
            <a:r>
              <a:rPr lang="zh-CN" altLang="en-US" sz="2100">
                <a:latin typeface="Times New Roman" panose="02020603050405020304" charset="0"/>
                <a:ea typeface="华文中宋" panose="02010600040101010101" charset="-122"/>
                <a:cs typeface="Times New Roman" panose="02020603050405020304" charset="0"/>
              </a:rPr>
              <a:t>式短暂运动，就能提升幸福感，且不会降低工作效率。这项发表于《英国运动医学杂志》的大型研究指出，短途散步能改善情绪、减轻疲劳，同时不影响工作表现。</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The Secret Revolution in Battery Technology: 3-D Printing</a:t>
            </a:r>
            <a:endParaRPr lang="en-US" altLang="zh-CN" sz="3000" b="1">
              <a:latin typeface="Times New Roman" panose="02020603050405020304" charset="0"/>
              <a:cs typeface="Times New Roman" panose="02020603050405020304" charset="0"/>
            </a:endParaRPr>
          </a:p>
          <a:p>
            <a:pPr algn="ctr"/>
            <a:r>
              <a:rPr lang="en-US" altLang="zh-CN" sz="3000" b="1">
                <a:latin typeface="Times New Roman" panose="02020603050405020304" charset="0"/>
                <a:cs typeface="Times New Roman" panose="02020603050405020304" charset="0"/>
              </a:rPr>
              <a:t> </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电池技术的隐秘革命：3</a:t>
            </a:r>
            <a:r>
              <a:rPr lang="en-US" altLang="zh-CN" sz="3000" b="1">
                <a:solidFill>
                  <a:srgbClr val="ED7D31"/>
                </a:solidFill>
                <a:latin typeface="微软雅黑" panose="020B0503020204020204" charset="-122"/>
                <a:ea typeface="微软雅黑" panose="020B0503020204020204" charset="-122"/>
                <a:cs typeface="微软雅黑" panose="020B0503020204020204" charset="-122"/>
              </a:rPr>
              <a:t>D</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打印</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362325" y="2199640"/>
            <a:ext cx="4341495" cy="3246755"/>
          </a:xfrm>
          <a:prstGeom prst="rect">
            <a:avLst/>
          </a:prstGeom>
          <a:noFill/>
          <a:ln>
            <a:noFill/>
          </a:ln>
        </p:spPr>
      </p:pic>
      <p:pic>
        <p:nvPicPr>
          <p:cNvPr id="3" name="图片 2"/>
          <p:cNvPicPr>
            <a:picLocks noChangeAspect="1"/>
          </p:cNvPicPr>
          <p:nvPr/>
        </p:nvPicPr>
        <p:blipFill>
          <a:blip r:embed="rId2"/>
          <a:stretch>
            <a:fillRect/>
          </a:stretch>
        </p:blipFill>
        <p:spPr>
          <a:xfrm>
            <a:off x="782320" y="1184275"/>
            <a:ext cx="2066290" cy="3200400"/>
          </a:xfrm>
          <a:prstGeom prst="rect">
            <a:avLst/>
          </a:prstGeom>
          <a:noFill/>
          <a:ln>
            <a:noFill/>
          </a:ln>
        </p:spPr>
      </p:pic>
      <p:pic>
        <p:nvPicPr>
          <p:cNvPr id="7" name="图片 3"/>
          <p:cNvPicPr>
            <a:picLocks noChangeAspect="1"/>
          </p:cNvPicPr>
          <p:nvPr/>
        </p:nvPicPr>
        <p:blipFill>
          <a:blip r:embed="rId3"/>
          <a:stretch>
            <a:fillRect/>
          </a:stretch>
        </p:blipFill>
        <p:spPr>
          <a:xfrm>
            <a:off x="8217535" y="3930015"/>
            <a:ext cx="3709670" cy="279336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860" y="445135"/>
            <a:ext cx="12084050" cy="6470015"/>
          </a:xfrm>
          <a:prstGeom prst="rect">
            <a:avLst/>
          </a:prstGeom>
          <a:noFill/>
        </p:spPr>
        <p:txBody>
          <a:bodyPr wrap="square" rtlCol="0" anchor="t">
            <a:noAutofit/>
          </a:bodyPr>
          <a:p>
            <a:pPr indent="0" algn="just" fontAlgn="auto">
              <a:lnSpc>
                <a:spcPts val="2220"/>
              </a:lnSpc>
            </a:pPr>
            <a:r>
              <a:rPr lang="en-US" sz="2100">
                <a:latin typeface="Times New Roman" panose="02020603050405020304" charset="0"/>
                <a:cs typeface="Times New Roman" panose="02020603050405020304" charset="0"/>
              </a:rPr>
              <a:t>    </a:t>
            </a:r>
            <a:r>
              <a:rPr lang="en-US" sz="22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There’s a revolution in battery technology hiding in </a:t>
            </a:r>
            <a:r>
              <a:rPr lang="en-US" altLang="zh-CN" sz="2200">
                <a:solidFill>
                  <a:srgbClr val="0000FF"/>
                </a:solidFill>
                <a:latin typeface="Times New Roman" panose="02020603050405020304" charset="0"/>
                <a:cs typeface="Times New Roman" panose="02020603050405020304" charset="0"/>
              </a:rPr>
              <a:t>plain</a:t>
            </a:r>
            <a:r>
              <a:rPr lang="en-US" altLang="zh-CN" sz="2200">
                <a:latin typeface="Times New Roman" panose="02020603050405020304" charset="0"/>
                <a:cs typeface="Times New Roman" panose="02020603050405020304" charset="0"/>
              </a:rPr>
              <a:t> sight: The 3-D printing of batteries has the potential _______ (put) energy storage inside any device. This will enable lightweight and long-lasting consumer gadgets, long-range military drones and even nanoscale robots.</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_____  way the world manufactures batteries has changed hardly at all in 30 years. Almost all the innovations we regularly hear about— from cheaper, tougher electric-vehicle batteries ___ “holy grail” solid-state batteries—are about changing the chemistry of batteries.</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The promise of battery-tech 3-D printing (aka additive manufacturing) is simple: What if batteries could fill any available space, even _________ (structure) elements of our gadgets, rather than always taking a rigid shape like a pouch or cylinder?</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The new approach has obvious appeal. The entire airframe of a drone could ________ (fill) with energy storage for increased range. Smart-glasses could have sleek battery packed frames, so they look like everyday eyewear rather than “Revenge of the Nerds” props.</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One of the biggest advantages of 3-D printing is _____ it works with any battery, regardless of its cell chemistry. It could advance today’s lithium-ion as well as emerging sodium-ion and solid-state tech.</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In 2025, researchers published around 25,000 papers about 3-D printing batteries and their components, yet only a handful of startups have even proposed _______________ (commercialize) the technology.</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Attempting to beat existing battery ______ (giant) has </a:t>
            </a:r>
            <a:r>
              <a:rPr lang="en-US" altLang="zh-CN" sz="2200">
                <a:solidFill>
                  <a:srgbClr val="0000FF"/>
                </a:solidFill>
                <a:latin typeface="Times New Roman" panose="02020603050405020304" charset="0"/>
                <a:cs typeface="Times New Roman" panose="02020603050405020304" charset="0"/>
              </a:rPr>
              <a:t>doomed</a:t>
            </a:r>
            <a:r>
              <a:rPr lang="en-US" altLang="zh-CN" sz="2200">
                <a:latin typeface="Times New Roman" panose="02020603050405020304" charset="0"/>
                <a:cs typeface="Times New Roman" panose="02020603050405020304" charset="0"/>
              </a:rPr>
              <a:t> many a company to the graveyard. New battery tech must compete on lifespan, durability, energy density, safety and cost—which is dependent on massive scale.</a:t>
            </a:r>
            <a:endParaRPr lang="en-US" altLang="zh-CN" sz="2200">
              <a:latin typeface="Times New Roman" panose="02020603050405020304" charset="0"/>
              <a:cs typeface="Times New Roman" panose="02020603050405020304" charset="0"/>
            </a:endParaRPr>
          </a:p>
          <a:p>
            <a:pPr indent="0" algn="just" fontAlgn="auto">
              <a:lnSpc>
                <a:spcPts val="2220"/>
              </a:lnSpc>
            </a:pPr>
            <a:r>
              <a:rPr lang="en-US" altLang="zh-CN" sz="2200">
                <a:latin typeface="Times New Roman" panose="02020603050405020304" charset="0"/>
                <a:cs typeface="Times New Roman" panose="02020603050405020304" charset="0"/>
              </a:rPr>
              <a:t>     Some are trying to use 3-D printing to create efficiencies in existing battery manufacturing systems. A brave handful of startups ____________ (pursue) radical new designs and approaches. They’re starting with defense applications, _______  cost and scale are less of an issue. </a:t>
            </a:r>
            <a:endParaRPr sz="22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The Wall Street Journal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June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20, 2026 B2</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250950" y="736600"/>
            <a:ext cx="1814830"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 to put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518160" y="1277620"/>
            <a:ext cx="142367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The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0104755" y="1584960"/>
            <a:ext cx="131254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 to</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4318635" y="2439670"/>
            <a:ext cx="126174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structural</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9657080" y="2992120"/>
            <a:ext cx="1005840"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be filled</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6026150" y="3860165"/>
            <a:ext cx="722630" cy="4381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that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800090" y="4659630"/>
            <a:ext cx="1914525"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commercializing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3162935" y="6072505"/>
            <a:ext cx="2007870"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are pursuing   </a:t>
            </a:r>
            <a:endParaRPr lang="en-US" altLang="zh-CN" sz="2200">
              <a:solidFill>
                <a:srgbClr val="FF0000"/>
              </a:solidFill>
              <a:latin typeface="Times New Roman" panose="02020603050405020304" charset="0"/>
              <a:cs typeface="Times New Roman" panose="02020603050405020304" charset="0"/>
              <a:sym typeface="+mn-ea"/>
            </a:endParaRPr>
          </a:p>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4398010" y="4958715"/>
            <a:ext cx="91821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giants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162935" y="6395085"/>
            <a:ext cx="2057400" cy="3130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where</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is the main challenge for 3-D printed batteries to enter the mass market?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 A. They are not compatible with existing lithium-ion cells.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Their energy density is lower than traditional batteries.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They must compete on cost and large-scale production.</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They are only suitable for military applications.</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 </a:t>
            </a:r>
            <a:r>
              <a:rPr lang="en-US" altLang="zh-CN" sz="2300" smtClean="0">
                <a:latin typeface="Times New Roman" panose="02020603050405020304" charset="0"/>
                <a:ea typeface="华文中宋" panose="02010600040101010101" charset="-122"/>
                <a:cs typeface="Times New Roman" panose="02020603050405020304" charset="0"/>
                <a:sym typeface="+mn-ea"/>
              </a:rPr>
              <a:t>What is the main idea of the passage?</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A. 3-D printing is revolutionizing battery chemistry.</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B. 3-D printing offers both promise and obstacles for batteries.</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C. The battery industry has seen little progress in three decades.</a:t>
            </a:r>
            <a:endParaRPr lang="en-US" altLang="zh-CN" sz="2300" smtClean="0">
              <a:latin typeface="Times New Roman" panose="02020603050405020304" charset="0"/>
              <a:ea typeface="华文中宋" panose="02010600040101010101" charset="-122"/>
              <a:cs typeface="Times New Roman" panose="02020603050405020304" charset="0"/>
              <a:sym typeface="+mn-ea"/>
            </a:endParaRPr>
          </a:p>
          <a:p>
            <a:pPr lvl="0" algn="just">
              <a:lnSpc>
                <a:spcPct val="150000"/>
              </a:lnSpc>
              <a:buClrTx/>
              <a:buSzTx/>
              <a:buFontTx/>
            </a:pPr>
            <a:r>
              <a:rPr lang="en-US" altLang="zh-CN" sz="2300" smtClean="0">
                <a:latin typeface="Times New Roman" panose="02020603050405020304" charset="0"/>
                <a:ea typeface="华文中宋" panose="02010600040101010101" charset="-122"/>
                <a:cs typeface="Times New Roman" panose="02020603050405020304" charset="0"/>
                <a:sym typeface="+mn-ea"/>
              </a:rPr>
              <a:t>D. Defense applications are the key to commercializing new batteries.</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2455" y="2426335"/>
            <a:ext cx="478155" cy="318135"/>
          </a:xfrm>
          <a:prstGeom prst="rect">
            <a:avLst/>
          </a:prstGeom>
        </p:spPr>
      </p:pic>
      <p:pic>
        <p:nvPicPr>
          <p:cNvPr id="8" name="图片 7"/>
          <p:cNvPicPr>
            <a:picLocks noChangeAspect="1"/>
          </p:cNvPicPr>
          <p:nvPr/>
        </p:nvPicPr>
        <p:blipFill>
          <a:blip r:embed="rId4"/>
          <a:stretch>
            <a:fillRect/>
          </a:stretch>
        </p:blipFill>
        <p:spPr>
          <a:xfrm>
            <a:off x="1860550"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2098655" cy="510159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plain</a:t>
            </a:r>
            <a:r>
              <a:rPr lang="en-US" altLang="zh-CN" sz="2800">
                <a:latin typeface="Times New Roman" panose="02020603050405020304" charset="0"/>
                <a:ea typeface="华文中宋" panose="02010600040101010101" charset="-122"/>
                <a:cs typeface="Times New Roman" panose="02020603050405020304" charset="0"/>
                <a:sym typeface="+mn-ea"/>
              </a:rPr>
              <a:t>: easy to see or understand    </a:t>
            </a:r>
            <a:r>
              <a:rPr lang="zh-CN" altLang="en-US" sz="2800">
                <a:latin typeface="Times New Roman" panose="02020603050405020304" charset="0"/>
                <a:ea typeface="华文中宋" panose="02010600040101010101" charset="-122"/>
                <a:cs typeface="Times New Roman" panose="02020603050405020304" charset="0"/>
                <a:sym typeface="+mn-ea"/>
              </a:rPr>
              <a:t>清楚的；明显的；浅白的</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He made it plain that we should leave</a:t>
            </a:r>
            <a:r>
              <a:rPr lang="en-US" alt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他明确表示要我们离开</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 doom</a:t>
            </a:r>
            <a:r>
              <a:rPr lang="en-US" altLang="zh-CN" sz="2800">
                <a:latin typeface="Times New Roman" panose="02020603050405020304" charset="0"/>
                <a:ea typeface="华文中宋" panose="02010600040101010101" charset="-122"/>
                <a:cs typeface="Times New Roman" panose="02020603050405020304" charset="0"/>
              </a:rPr>
              <a:t>: to make sb/sth certain to fail, suffer, die, etc. </a:t>
            </a:r>
            <a:r>
              <a:rPr lang="zh-CN" altLang="en-US" sz="2800">
                <a:latin typeface="Times New Roman" panose="02020603050405020304" charset="0"/>
                <a:ea typeface="华文中宋" panose="02010600040101010101" charset="-122"/>
                <a:cs typeface="Times New Roman" panose="02020603050405020304" charset="0"/>
              </a:rPr>
              <a:t>使…注定失败（或遭殃、死亡等）</a:t>
            </a:r>
            <a:r>
              <a:rPr lang="en-US" altLang="zh-CN" sz="2800">
                <a:latin typeface="Times New Roman" panose="02020603050405020304" charset="0"/>
                <a:ea typeface="华文中宋" panose="02010600040101010101" charset="-122"/>
                <a:cs typeface="Times New Roman" panose="02020603050405020304" charset="0"/>
              </a:rPr>
              <a:t>                 </a:t>
            </a:r>
            <a:r>
              <a:rPr lang="en-US" sz="2800">
                <a:latin typeface="Times New Roman" panose="02020603050405020304" charset="0"/>
                <a:ea typeface="华文中宋" panose="02010600040101010101" charset="-122"/>
                <a:cs typeface="Times New Roman" panose="02020603050405020304" charset="0"/>
              </a:rPr>
              <a:t>    </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The marriage was doomed from the start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这桩婚姻从一开始就注定要破裂</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490220" y="2630805"/>
            <a:ext cx="916114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facts were plain to see.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435610" y="620649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plan was doomed to failure </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266950" y="2108835"/>
            <a:ext cx="9862820" cy="521970"/>
          </a:xfrm>
          <a:prstGeom prst="rect">
            <a:avLst/>
          </a:prstGeom>
          <a:noFill/>
        </p:spPr>
        <p:txBody>
          <a:bodyPr wrap="square" rtlCol="0" anchor="t">
            <a:spAutoFit/>
          </a:bodyPr>
          <a:lstStyle/>
          <a:p>
            <a:r>
              <a:rPr lang="zh-CN" altLang="en-US" sz="2800">
                <a:ea typeface="华文中宋" panose="02010600040101010101" charset="-122"/>
              </a:rPr>
              <a:t>事实显而易见。</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590550" y="3088005"/>
            <a:ext cx="4321810" cy="647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490220" y="6666865"/>
            <a:ext cx="5212715"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5"/>
            </p:custDataLst>
          </p:nvPr>
        </p:nvSpPr>
        <p:spPr>
          <a:xfrm>
            <a:off x="2450465" y="5684520"/>
            <a:ext cx="8297545" cy="521970"/>
          </a:xfrm>
          <a:prstGeom prst="rect">
            <a:avLst/>
          </a:prstGeom>
          <a:noFill/>
        </p:spPr>
        <p:txBody>
          <a:bodyPr wrap="square" rtlCol="0" anchor="t">
            <a:spAutoFit/>
          </a:bodyPr>
          <a:p>
            <a:r>
              <a:rPr lang="zh-CN" altLang="en-US" sz="2800">
                <a:ea typeface="华文中宋" panose="02010600040101010101" charset="-122"/>
              </a:rPr>
              <a:t>这个计划注定要失败。</a:t>
            </a:r>
            <a:endParaRPr lang="zh-CN" altLang="en-US" sz="2800">
              <a:ea typeface="华文中宋" panose="02010600040101010101" charset="-122"/>
            </a:endParaRPr>
          </a:p>
        </p:txBody>
      </p:sp>
      <p:sp>
        <p:nvSpPr>
          <p:cNvPr id="2" name="文本框 1"/>
          <p:cNvSpPr txBox="1"/>
          <p:nvPr>
            <p:custDataLst>
              <p:tags r:id="rId6"/>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7"/>
            </p:custDataLst>
          </p:nvPr>
        </p:nvSpPr>
        <p:spPr>
          <a:xfrm>
            <a:off x="93345" y="210883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8"/>
            </p:custDataLst>
          </p:nvPr>
        </p:nvSpPr>
        <p:spPr>
          <a:xfrm>
            <a:off x="138430" y="568452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blinds(horizontal)">
                                      <p:cBhvr>
                                        <p:cTn id="31" dur="500"/>
                                        <p:tgtEl>
                                          <p:spTgt spid="1048602">
                                            <p:txEl>
                                              <p:pRg st="7" end="7"/>
                                            </p:txEl>
                                          </p:spTgt>
                                        </p:tgtEl>
                                      </p:cBhvr>
                                    </p:animEffect>
                                  </p:childTnLst>
                                </p:cTn>
                              </p:par>
                              <p:par>
                                <p:cTn id="32" presetID="3" presetClass="entr" presetSubtype="10" fill="hold" nodeType="withEffect">
                                  <p:stCondLst>
                                    <p:cond delay="0"/>
                                  </p:stCondLst>
                                  <p:childTnLst>
                                    <p:set>
                                      <p:cBhvr>
                                        <p:cTn id="33" dur="1" fill="hold">
                                          <p:stCondLst>
                                            <p:cond delay="0"/>
                                          </p:stCondLst>
                                        </p:cTn>
                                        <p:tgtEl>
                                          <p:spTgt spid="1048602">
                                            <p:txEl>
                                              <p:pRg st="8" end="8"/>
                                            </p:txEl>
                                          </p:spTgt>
                                        </p:tgtEl>
                                        <p:attrNameLst>
                                          <p:attrName>style.visibility</p:attrName>
                                        </p:attrNameLst>
                                      </p:cBhvr>
                                      <p:to>
                                        <p:strVal val="visible"/>
                                      </p:to>
                                    </p:set>
                                    <p:animEffect transition="in" filter="blinds(horizontal)">
                                      <p:cBhvr>
                                        <p:cTn id="34" dur="500"/>
                                        <p:tgtEl>
                                          <p:spTgt spid="1048602">
                                            <p:txEl>
                                              <p:pRg st="8" end="8"/>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385" y="647065"/>
            <a:ext cx="11828780" cy="239268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16636" y="647065"/>
            <a:ext cx="11578371"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The promise of battery-tech 3-D printing (aka additive manufacturing) is simple: What if batteries could fill any available space, even structural elements of our gadgets, rather than always taking a rigid shape like a pouch or cylinder?</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9230" y="1971073"/>
            <a:ext cx="11546411" cy="768350"/>
          </a:xfrm>
          <a:prstGeom prst="rect">
            <a:avLst/>
          </a:prstGeom>
          <a:noFill/>
        </p:spPr>
        <p:txBody>
          <a:bodyPr wrap="square" rtlCol="0">
            <a:spAutoFit/>
          </a:bodyPr>
          <a:lstStyle/>
          <a:p>
            <a:pPr algn="l">
              <a:buClrTx/>
              <a:buSzTx/>
              <a:buFontTx/>
            </a:pPr>
            <a:r>
              <a:rPr lang="zh-CN" altLang="en-US" sz="2200">
                <a:latin typeface="华文中宋" panose="02010600040101010101" charset="-122"/>
                <a:ea typeface="华文中宋" panose="02010600040101010101" charset="-122"/>
                <a:cs typeface="华文中宋" panose="02010600040101010101" charset="-122"/>
              </a:rPr>
              <a:t>电池技术3</a:t>
            </a:r>
            <a:r>
              <a:rPr lang="en-US" altLang="zh-CN" sz="2200">
                <a:latin typeface="华文中宋" panose="02010600040101010101" charset="-122"/>
                <a:ea typeface="华文中宋" panose="02010600040101010101" charset="-122"/>
                <a:cs typeface="华文中宋" panose="02010600040101010101" charset="-122"/>
              </a:rPr>
              <a:t>D</a:t>
            </a:r>
            <a:r>
              <a:rPr lang="zh-CN" altLang="en-US" sz="2200">
                <a:latin typeface="华文中宋" panose="02010600040101010101" charset="-122"/>
                <a:ea typeface="华文中宋" panose="02010600040101010101" charset="-122"/>
                <a:cs typeface="华文中宋" panose="02010600040101010101" charset="-122"/>
              </a:rPr>
              <a:t>打印（亦称增材制造）的愿景十分清晰：假如电池可以填充任何可用空间，甚至融入设备的结构组件，而不再局限于软包或圆柱等刚性形态，那将如何？</a:t>
            </a:r>
            <a:endParaRPr lang="zh-CN" altLang="en-US" sz="2200">
              <a:latin typeface="华文中宋" panose="02010600040101010101" charset="-122"/>
              <a:ea typeface="华文中宋" panose="02010600040101010101" charset="-122"/>
              <a:cs typeface="华文中宋" panose="02010600040101010101" charset="-122"/>
            </a:endParaRPr>
          </a:p>
        </p:txBody>
      </p:sp>
      <p:sp>
        <p:nvSpPr>
          <p:cNvPr id="5" name="圆角矩形 4"/>
          <p:cNvSpPr/>
          <p:nvPr>
            <p:custDataLst>
              <p:tags r:id="rId4"/>
            </p:custDataLst>
          </p:nvPr>
        </p:nvSpPr>
        <p:spPr>
          <a:xfrm>
            <a:off x="99695" y="3629660"/>
            <a:ext cx="11828780" cy="263144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224790" y="3788410"/>
            <a:ext cx="11523980" cy="2388870"/>
          </a:xfrm>
          <a:prstGeom prst="rect">
            <a:avLst/>
          </a:prstGeom>
          <a:noFill/>
        </p:spPr>
        <p:txBody>
          <a:bodyPr wrap="square">
            <a:noAutofit/>
          </a:bodyPr>
          <a:lstStyle/>
          <a:p>
            <a:pPr algn="just"/>
            <a:r>
              <a:rPr lang="en-US" altLang="zh-CN" sz="2400">
                <a:latin typeface="Times New Roman" panose="02020603050405020304" charset="0"/>
                <a:cs typeface="Times New Roman" panose="02020603050405020304" charset="0"/>
                <a:sym typeface="+mn-ea"/>
              </a:rPr>
              <a:t>In 2025, researchers published around 25,000 papers about 3-D printing batteries and their components, yet only a handful of startups have even proposed commercializing the technology.</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234950" y="5109210"/>
            <a:ext cx="11513820" cy="1222375"/>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2025年，有关3</a:t>
            </a:r>
            <a:r>
              <a:rPr lang="en-US" altLang="zh-CN" sz="2200">
                <a:latin typeface="Times New Roman" panose="02020603050405020304" charset="0"/>
                <a:ea typeface="华文中宋" panose="02010600040101010101" charset="-122"/>
                <a:cs typeface="Times New Roman" panose="02020603050405020304" charset="0"/>
              </a:rPr>
              <a:t>D</a:t>
            </a:r>
            <a:r>
              <a:rPr lang="zh-CN" altLang="en-US" sz="2200">
                <a:latin typeface="Times New Roman" panose="02020603050405020304" charset="0"/>
                <a:ea typeface="华文中宋" panose="02010600040101010101" charset="-122"/>
                <a:cs typeface="Times New Roman" panose="02020603050405020304" charset="0"/>
              </a:rPr>
              <a:t>打印电池及其组件的研究论文发表了约25,000篇，但仅有少数初创企业曾提出过将这一技术投入商业化。</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270" y="252095"/>
            <a:ext cx="12190730" cy="983615"/>
          </a:xfrm>
          <a:prstGeom prst="rect">
            <a:avLst/>
          </a:prstGeom>
          <a:noFill/>
        </p:spPr>
        <p:txBody>
          <a:bodyPr wrap="square" rtlCol="0" anchor="t">
            <a:spAutoFit/>
          </a:bodyPr>
          <a:p>
            <a:pPr algn="ctr"/>
            <a:r>
              <a:rPr lang="en-US" altLang="zh-CN" sz="2800" b="1">
                <a:latin typeface="Times New Roman" panose="02020603050405020304" charset="0"/>
                <a:cs typeface="Times New Roman" panose="02020603050405020304" charset="0"/>
              </a:rPr>
              <a:t>2. Parents’ screen habits harm children  </a:t>
            </a:r>
            <a:endParaRPr lang="en-US" altLang="zh-CN" sz="28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父母沉迷屏幕，孩子深受其害</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027045" y="2262505"/>
            <a:ext cx="6139180" cy="34785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339725"/>
            <a:ext cx="12129770" cy="6887845"/>
          </a:xfrm>
          <a:prstGeom prst="rect">
            <a:avLst/>
          </a:prstGeom>
          <a:noFill/>
        </p:spPr>
        <p:txBody>
          <a:bodyPr wrap="square" rtlCol="0" anchor="t">
            <a:spAutoFit/>
          </a:bodyPr>
          <a:p>
            <a:pPr indent="0" algn="just" fontAlgn="auto">
              <a:lnSpc>
                <a:spcPts val="2120"/>
              </a:lnSpc>
            </a:pPr>
            <a:r>
              <a:rPr lang="en-US" altLang="zh-CN" sz="2100">
                <a:latin typeface="Times New Roman" panose="02020603050405020304" charset="0"/>
                <a:cs typeface="Times New Roman" panose="02020603050405020304" charset="0"/>
              </a:rPr>
              <a:t>      As a psychologist, Don Grant spent years studying children’s relationships with screens. But he began to shift his focus ___  their parents when the teenagers he saw kept making the same complaint: the adults in their lives were always on their phones.</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The government’s plan to ban social media for under-16s ____________ (sell) as a mission to rescue childhood. The argument is familiar: these platforms are engineered to </a:t>
            </a:r>
            <a:r>
              <a:rPr lang="en-US" altLang="zh-CN" sz="2100">
                <a:solidFill>
                  <a:srgbClr val="0000FF"/>
                </a:solidFill>
                <a:latin typeface="Times New Roman" panose="02020603050405020304" charset="0"/>
                <a:cs typeface="Times New Roman" panose="02020603050405020304" charset="0"/>
              </a:rPr>
              <a:t>hijack</a:t>
            </a:r>
            <a:r>
              <a:rPr lang="en-US" altLang="zh-CN" sz="2100">
                <a:latin typeface="Times New Roman" panose="02020603050405020304" charset="0"/>
                <a:cs typeface="Times New Roman" panose="02020603050405020304" charset="0"/>
              </a:rPr>
              <a:t> attention; children are poorly equipped to resist them.</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_____ Grant is among those asking a more uncomfortable question: are their parents much better?</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A growing body of research suggests parental phone use may affect children’s language development, behaviour, attention, __________ (emotion) security and their own screen habits. The findings are still at an early stage, but they point to a problem many families will recognise: children are being told to look up from their screens by adults _____  often cannot do the same.</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Grant, who is based at the Newport Healthcare Center for Research and Innovation in Nashville, first began to notice the issue in ____________(restaurant): families sitting together, but each person absorbed by a separate device.</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Researchers call the phenomenon “technoference” — technology __________ (interfer) with human </a:t>
            </a:r>
            <a:r>
              <a:rPr lang="en-US" altLang="zh-CN" sz="2100">
                <a:solidFill>
                  <a:srgbClr val="0000FF"/>
                </a:solidFill>
                <a:latin typeface="Times New Roman" panose="02020603050405020304" charset="0"/>
                <a:cs typeface="Times New Roman" panose="02020603050405020304" charset="0"/>
              </a:rPr>
              <a:t>interaction</a:t>
            </a:r>
            <a:r>
              <a:rPr lang="en-US" altLang="zh-CN" sz="2100">
                <a:latin typeface="Times New Roman" panose="02020603050405020304" charset="0"/>
                <a:cs typeface="Times New Roman" panose="02020603050405020304" charset="0"/>
              </a:rPr>
              <a:t>.</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___  one American study, nearly three quarters of parents observed while eating out with small children used their phones during the meal. </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The latest evidence extends the concerns into adolescence. A study led by Grant, _________ (publish) this week in Frontiers in Psychology, looked at 600 American teenagers aged 12 to 17. The more ignored they felt by a parent’s phone use, the more likely they were _______ (feel) insecure in that relationship.</a:t>
            </a:r>
            <a:endParaRPr lang="en-US" altLang="zh-CN" sz="2100">
              <a:latin typeface="Times New Roman" panose="02020603050405020304" charset="0"/>
              <a:cs typeface="Times New Roman" panose="02020603050405020304" charset="0"/>
            </a:endParaRPr>
          </a:p>
          <a:p>
            <a:pPr indent="0" algn="just" fontAlgn="auto">
              <a:lnSpc>
                <a:spcPts val="2120"/>
              </a:lnSpc>
            </a:pPr>
            <a:r>
              <a:rPr lang="en-US" altLang="zh-CN" sz="2100">
                <a:latin typeface="Times New Roman" panose="02020603050405020304" charset="0"/>
                <a:cs typeface="Times New Roman" panose="02020603050405020304" charset="0"/>
              </a:rPr>
              <a:t>      Experts are not suggesting that parents should be banned from using phones around children. But Morris says it makes sense to draw boundaries.“If you must use your phone when you’re interacting with your child, keep it brief,” she said.</a:t>
            </a:r>
            <a:endParaRPr lang="en-US" altLang="zh-CN" sz="2100">
              <a:latin typeface="Times New Roman" panose="02020603050405020304" charset="0"/>
              <a:cs typeface="Times New Roman" panose="02020603050405020304" charset="0"/>
            </a:endParaRPr>
          </a:p>
          <a:p>
            <a:pPr indent="0" algn="just" fontAlgn="auto">
              <a:lnSpc>
                <a:spcPts val="2120"/>
              </a:lnSpc>
            </a:pPr>
            <a:endParaRPr lang="zh-CN" altLang="en-US" sz="21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  The Times   </a:t>
            </a:r>
            <a:r>
              <a:rPr lang="en-US" sz="2400" b="1">
                <a:solidFill>
                  <a:srgbClr val="ED7D31"/>
                </a:solidFill>
                <a:latin typeface="微软雅黑" panose="020B0503020204020204" charset="-122"/>
                <a:ea typeface="微软雅黑" panose="020B0503020204020204" charset="-122"/>
                <a:cs typeface="微软雅黑" panose="020B0503020204020204" charset="-122"/>
              </a:rPr>
              <a:t>(June</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 20</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2026  </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P21</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706880" y="640715"/>
            <a:ext cx="1831975"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to</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7210425" y="1113790"/>
            <a:ext cx="1847215" cy="39751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is being sold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2480945" y="2467610"/>
            <a:ext cx="1765935" cy="389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emotional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2593340" y="3037205"/>
            <a:ext cx="1395730"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who</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681355" y="1969135"/>
            <a:ext cx="47752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But</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2714625" y="3521075"/>
            <a:ext cx="1299210" cy="412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restaurants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8100060" y="4069715"/>
            <a:ext cx="1242060" cy="46926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interfering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9397365" y="5135245"/>
            <a:ext cx="1477010" cy="45656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published</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454025" y="4686935"/>
            <a:ext cx="166941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In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5610860" y="5765165"/>
            <a:ext cx="970915" cy="5067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to feel</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DIAGRAM_VIRTUALLY_FRAME" val="{&quot;height&quot;:387.55,&quot;left&quot;:10.9,&quot;top&quot;:140.25,&quot;width&quot;:956.85}"/>
</p:tagLst>
</file>

<file path=ppt/tags/tag12.xml><?xml version="1.0" encoding="utf-8"?>
<p:tagLst xmlns:p="http://schemas.openxmlformats.org/presentationml/2006/main">
  <p:tag name="KSO_WM_BEAUTIFY_FLAG" val=""/>
  <p:tag name="KSO_WM_DIAGRAM_VIRTUALLY_FRAME" val="{&quot;height&quot;:387.55,&quot;left&quot;:10.9,&quot;top&quot;:140.25,&quot;width&quot;:956.85}"/>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DIAGRAM_VIRTUALLY_FRAME" val="{&quot;height&quot;:467.8,&quot;left&quot;:7.85,&quot;top&quot;:49.45,&quot;width&quot;:952.15}"/>
</p:tagLst>
</file>

<file path=ppt/tags/tag15.xml><?xml version="1.0" encoding="utf-8"?>
<p:tagLst xmlns:p="http://schemas.openxmlformats.org/presentationml/2006/main">
  <p:tag name="KSO_WM_DIAGRAM_VIRTUALLY_FRAME" val="{&quot;height&quot;:467.8,&quot;left&quot;:7.85,&quot;top&quot;:49.45,&quot;width&quot;:952.15}"/>
</p:tagLst>
</file>

<file path=ppt/tags/tag16.xml><?xml version="1.0" encoding="utf-8"?>
<p:tagLst xmlns:p="http://schemas.openxmlformats.org/presentationml/2006/main">
  <p:tag name="KSO_WM_DIAGRAM_VIRTUALLY_FRAME" val="{&quot;height&quot;:467.8,&quot;left&quot;:7.85,&quot;top&quot;:49.45,&quot;width&quot;:952.15}"/>
</p:tagLst>
</file>

<file path=ppt/tags/tag17.xml><?xml version="1.0" encoding="utf-8"?>
<p:tagLst xmlns:p="http://schemas.openxmlformats.org/presentationml/2006/main">
  <p:tag name="KSO_WM_DIAGRAM_VIRTUALLY_FRAME" val="{&quot;height&quot;:467.8,&quot;left&quot;:7.85,&quot;top&quot;:49.45,&quot;width&quot;:952.15}"/>
</p:tagLst>
</file>

<file path=ppt/tags/tag18.xml><?xml version="1.0" encoding="utf-8"?>
<p:tagLst xmlns:p="http://schemas.openxmlformats.org/presentationml/2006/main">
  <p:tag name="KSO_WM_DIAGRAM_VIRTUALLY_FRAME" val="{&quot;height&quot;:467.8,&quot;left&quot;:7.85,&quot;top&quot;:49.45,&quot;width&quot;:952.15}"/>
</p:tagLst>
</file>

<file path=ppt/tags/tag19.xml><?xml version="1.0" encoding="utf-8"?>
<p:tagLst xmlns:p="http://schemas.openxmlformats.org/presentationml/2006/main">
  <p:tag name="KSO_WM_DIAGRAM_VIRTUALLY_FRAME" val="{&quot;height&quot;:467.8,&quot;left&quot;:7.85,&quot;top&quot;:49.45,&quot;width&quot;:952.1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485.85,&quot;left&quot;:37.85,&quot;top&quot;:45.25,&quot;width&quot;:781.95}"/>
</p:tagLst>
</file>

<file path=ppt/tags/tag25.xml><?xml version="1.0" encoding="utf-8"?>
<p:tagLst xmlns:p="http://schemas.openxmlformats.org/presentationml/2006/main">
  <p:tag name="KSO_WM_DIAGRAM_VIRTUALLY_FRAME" val="{&quot;height&quot;:485.85,&quot;left&quot;:37.85,&quot;top&quot;:45.25,&quot;width&quot;:781.95}"/>
</p:tagLst>
</file>

<file path=ppt/tags/tag26.xml><?xml version="1.0" encoding="utf-8"?>
<p:tagLst xmlns:p="http://schemas.openxmlformats.org/presentationml/2006/main">
  <p:tag name="KSO_WM_DIAGRAM_VIRTUALLY_FRAME" val="{&quot;height&quot;:410.65,&quot;left&quot;:10.95,&quot;top&quot;:152.5,&quot;width&quot;:908.55}"/>
</p:tagLst>
</file>

<file path=ppt/tags/tag27.xml><?xml version="1.0" encoding="utf-8"?>
<p:tagLst xmlns:p="http://schemas.openxmlformats.org/presentationml/2006/main">
  <p:tag name="KSO_WM_DIAGRAM_VIRTUALLY_FRAME" val="{&quot;height&quot;:410.65,&quot;left&quot;:10.95,&quot;top&quot;:152.5,&quot;width&quot;:908.55}"/>
</p:tagLst>
</file>

<file path=ppt/tags/tag28.xml><?xml version="1.0" encoding="utf-8"?>
<p:tagLst xmlns:p="http://schemas.openxmlformats.org/presentationml/2006/main">
  <p:tag name="KSO_WM_DIAGRAM_VIRTUALLY_FRAME" val="{&quot;height&quot;:410.65,&quot;left&quot;:10.95,&quot;top&quot;:152.5,&quot;width&quot;:908.55}"/>
</p:tagLst>
</file>

<file path=ppt/tags/tag29.xml><?xml version="1.0" encoding="utf-8"?>
<p:tagLst xmlns:p="http://schemas.openxmlformats.org/presentationml/2006/main">
  <p:tag name="KSO_WM_DIAGRAM_VIRTUALLY_FRAME" val="{&quot;height&quot;:410.65,&quot;left&quot;:10.95,&quot;top&quot;:152.5,&quot;width&quot;:908.5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DIAGRAM_VIRTUALLY_FRAME" val="{&quot;height&quot;:401.35,&quot;left&quot;:10.95,&quot;top&quot;:152.5,&quot;width&quot;:837.35}"/>
</p:tagLst>
</file>

<file path=ppt/tags/tag31.xml><?xml version="1.0" encoding="utf-8"?>
<p:tagLst xmlns:p="http://schemas.openxmlformats.org/presentationml/2006/main">
  <p:tag name="KSO_WM_DIAGRAM_VIRTUALLY_FRAME" val="{&quot;height&quot;:410.65,&quot;left&quot;:10.95,&quot;top&quot;:152.5,&quot;width&quot;:908.55}"/>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 name="KSO_WM_DIAGRAM_VIRTUALLY_FRAME" val="{&quot;height&quot;:410.65,&quot;left&quot;:10.95,&quot;top&quot;:152.5,&quot;width&quot;:908.55}"/>
</p:tagLst>
</file>

<file path=ppt/tags/tag34.xml><?xml version="1.0" encoding="utf-8"?>
<p:tagLst xmlns:p="http://schemas.openxmlformats.org/presentationml/2006/main">
  <p:tag name="KSO_WM_BEAUTIFY_FLAG" val=""/>
  <p:tag name="KSO_WM_DIAGRAM_VIRTUALLY_FRAME" val="{&quot;height&quot;:410.65,&quot;left&quot;:10.95,&quot;top&quot;:152.5,&quot;width&quot;:908.55}"/>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DIAGRAM_VIRTUALLY_FRAME" val="{&quot;height&quot;:499.55,&quot;left&quot;:11.45,&quot;top&quot;:45.3,&quot;width&quot;:933.25}"/>
</p:tagLst>
</file>

<file path=ppt/tags/tag37.xml><?xml version="1.0" encoding="utf-8"?>
<p:tagLst xmlns:p="http://schemas.openxmlformats.org/presentationml/2006/main">
  <p:tag name="KSO_WM_DIAGRAM_VIRTUALLY_FRAME" val="{&quot;height&quot;:499.55,&quot;left&quot;:11.45,&quot;top&quot;:45.3,&quot;width&quot;:933.25}"/>
</p:tagLst>
</file>

<file path=ppt/tags/tag38.xml><?xml version="1.0" encoding="utf-8"?>
<p:tagLst xmlns:p="http://schemas.openxmlformats.org/presentationml/2006/main">
  <p:tag name="KSO_WM_DIAGRAM_VIRTUALLY_FRAME" val="{&quot;height&quot;:499.55,&quot;left&quot;:11.45,&quot;top&quot;:45.3,&quot;width&quot;:933.25}"/>
</p:tagLst>
</file>

<file path=ppt/tags/tag39.xml><?xml version="1.0" encoding="utf-8"?>
<p:tagLst xmlns:p="http://schemas.openxmlformats.org/presentationml/2006/main">
  <p:tag name="KSO_WM_DIAGRAM_VIRTUALLY_FRAME" val="{&quot;height&quot;:499.55,&quot;left&quot;:11.45,&quot;top&quot;:45.3,&quot;width&quot;:933.25}"/>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DIAGRAM_VIRTUALLY_FRAME" val="{&quot;height&quot;:499.55,&quot;left&quot;:11.45,&quot;top&quot;:45.3,&quot;width&quot;:933.25}"/>
</p:tagLst>
</file>

<file path=ppt/tags/tag41.xml><?xml version="1.0" encoding="utf-8"?>
<p:tagLst xmlns:p="http://schemas.openxmlformats.org/presentationml/2006/main">
  <p:tag name="KSO_WM_DIAGRAM_VIRTUALLY_FRAME" val="{&quot;height&quot;:499.55,&quot;left&quot;:11.45,&quot;top&quot;:45.3,&quot;width&quot;:933.25}"/>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DIAGRAM_VIRTUALLY_FRAME" val="{&quot;height&quot;:485.85,&quot;left&quot;:27.5,&quot;top&quot;:45.25,&quot;width&quot;:792.3}"/>
</p:tagLst>
</file>

<file path=ppt/tags/tag47.xml><?xml version="1.0" encoding="utf-8"?>
<p:tagLst xmlns:p="http://schemas.openxmlformats.org/presentationml/2006/main">
  <p:tag name="KSO_WM_DIAGRAM_VIRTUALLY_FRAME" val="{&quot;height&quot;:485.85,&quot;left&quot;:27.5,&quot;top&quot;:45.25,&quot;width&quot;:792.3}"/>
</p:tagLst>
</file>

<file path=ppt/tags/tag48.xml><?xml version="1.0" encoding="utf-8"?>
<p:tagLst xmlns:p="http://schemas.openxmlformats.org/presentationml/2006/main">
  <p:tag name="KSO_WM_DIAGRAM_VIRTUALLY_FRAME" val="{&quot;height&quot;:485.85,&quot;left&quot;:27.5,&quot;top&quot;:45.25,&quot;width&quot;:792.3}"/>
</p:tagLst>
</file>

<file path=ppt/tags/tag49.xml><?xml version="1.0" encoding="utf-8"?>
<p:tagLst xmlns:p="http://schemas.openxmlformats.org/presentationml/2006/main">
  <p:tag name="KSO_WM_DIAGRAM_VIRTUALLY_FRAME" val="{&quot;height&quot;:632,&quot;left&quot;:33.2,&quot;top&quot;:-31.75,&quot;width&quot;:867.8}"/>
</p:tagLst>
</file>

<file path=ppt/tags/tag5.xml><?xml version="1.0" encoding="utf-8"?>
<p:tagLst xmlns:p="http://schemas.openxmlformats.org/presentationml/2006/main">
  <p:tag name="KSO_WM_DIAGRAM_VIRTUALLY_FRAME" val="{&quot;height&quot;:387.55,&quot;left&quot;:10.9,&quot;top&quot;:140.25,&quot;width&quot;:956.85}"/>
</p:tagLst>
</file>

<file path=ppt/tags/tag50.xml><?xml version="1.0" encoding="utf-8"?>
<p:tagLst xmlns:p="http://schemas.openxmlformats.org/presentationml/2006/main">
  <p:tag name="KSO_WM_DIAGRAM_VIRTUALLY_FRAME" val="{&quot;height&quot;:485.85,&quot;left&quot;:27.5,&quot;top&quot;:45.25,&quot;width&quot;:792.3}"/>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DIAGRAM_VIRTUALLY_FRAME" val="{&quot;height&quot;:632,&quot;left&quot;:33.2,&quot;top&quot;:-31.75,&quot;width&quot;:867.8}"/>
</p:tagLst>
</file>

<file path=ppt/tags/tag53.xml><?xml version="1.0" encoding="utf-8"?>
<p:tagLst xmlns:p="http://schemas.openxmlformats.org/presentationml/2006/main">
  <p:tag name="KSO_WM_DIAGRAM_VIRTUALLY_FRAME" val="{&quot;height&quot;:485.85,&quot;left&quot;:27.5,&quot;top&quot;:45.25,&quot;width&quot;:792.3}"/>
</p:tagLst>
</file>

<file path=ppt/tags/tag54.xml><?xml version="1.0" encoding="utf-8"?>
<p:tagLst xmlns:p="http://schemas.openxmlformats.org/presentationml/2006/main">
  <p:tag name="KSO_WM_DIAGRAM_VIRTUALLY_FRAME" val="{&quot;height&quot;:485.85,&quot;left&quot;:27.5,&quot;top&quot;:45.25,&quot;width&quot;:792.3}"/>
</p:tagLst>
</file>

<file path=ppt/tags/tag55.xml><?xml version="1.0" encoding="utf-8"?>
<p:tagLst xmlns:p="http://schemas.openxmlformats.org/presentationml/2006/main">
  <p:tag name="KSO_WM_BEAUTIFY_FLAG" val=""/>
  <p:tag name="KSO_WM_DIAGRAM_VIRTUALLY_FRAME" val="{&quot;height&quot;:485.85,&quot;left&quot;:37.85,&quot;top&quot;:45.25,&quot;width&quot;:781.95}"/>
</p:tagLst>
</file>

<file path=ppt/tags/tag56.xml><?xml version="1.0" encoding="utf-8"?>
<p:tagLst xmlns:p="http://schemas.openxmlformats.org/presentationml/2006/main">
  <p:tag name="KSO_WM_DIAGRAM_VIRTUALLY_FRAME" val="{&quot;height&quot;:389.9,&quot;left&quot;:14.6,&quot;top&quot;:162,&quot;width&quot;:934.45}"/>
</p:tagLst>
</file>

<file path=ppt/tags/tag57.xml><?xml version="1.0" encoding="utf-8"?>
<p:tagLst xmlns:p="http://schemas.openxmlformats.org/presentationml/2006/main">
  <p:tag name="KSO_WM_DIAGRAM_VIRTUALLY_FRAME" val="{&quot;height&quot;:389.9,&quot;left&quot;:14.6,&quot;top&quot;:162,&quot;width&quot;:934.45}"/>
</p:tagLst>
</file>

<file path=ppt/tags/tag58.xml><?xml version="1.0" encoding="utf-8"?>
<p:tagLst xmlns:p="http://schemas.openxmlformats.org/presentationml/2006/main">
  <p:tag name="KSO_WM_DIAGRAM_VIRTUALLY_FRAME" val="{&quot;height&quot;:389.9,&quot;left&quot;:14.6,&quot;top&quot;:162,&quot;width&quot;:934.45}"/>
</p:tagLst>
</file>

<file path=ppt/tags/tag59.xml><?xml version="1.0" encoding="utf-8"?>
<p:tagLst xmlns:p="http://schemas.openxmlformats.org/presentationml/2006/main">
  <p:tag name="KSO_WM_DIAGRAM_VIRTUALLY_FRAME" val="{&quot;height&quot;:389.9,&quot;left&quot;:14.6,&quot;top&quot;:162,&quot;width&quot;:934.45}"/>
</p:tagLst>
</file>

<file path=ppt/tags/tag6.xml><?xml version="1.0" encoding="utf-8"?>
<p:tagLst xmlns:p="http://schemas.openxmlformats.org/presentationml/2006/main">
  <p:tag name="KSO_WM_DIAGRAM_VIRTUALLY_FRAME" val="{&quot;height&quot;:387.55,&quot;left&quot;:10.9,&quot;top&quot;:140.25,&quot;width&quot;:956.85}"/>
</p:tagLst>
</file>

<file path=ppt/tags/tag60.xml><?xml version="1.0" encoding="utf-8"?>
<p:tagLst xmlns:p="http://schemas.openxmlformats.org/presentationml/2006/main">
  <p:tag name="KSO_WM_DIAGRAM_VIRTUALLY_FRAME" val="{&quot;height&quot;:389.9,&quot;left&quot;:14.6,&quot;top&quot;:162,&quot;width&quot;:934.45}"/>
</p:tagLst>
</file>

<file path=ppt/tags/tag61.xml><?xml version="1.0" encoding="utf-8"?>
<p:tagLst xmlns:p="http://schemas.openxmlformats.org/presentationml/2006/main">
  <p:tag name="KSO_WM_DIAGRAM_VIRTUALLY_FRAME" val="{&quot;height&quot;:379.8,&quot;left&quot;:14.6,&quot;top&quot;:172.5,&quot;width&quot;:899.4}"/>
</p:tagLst>
</file>

<file path=ppt/tags/tag62.xml><?xml version="1.0" encoding="utf-8"?>
<p:tagLst xmlns:p="http://schemas.openxmlformats.org/presentationml/2006/main">
  <p:tag name="KSO_WM_DIAGRAM_VIRTUALLY_FRAME" val="{&quot;height&quot;:389.9,&quot;left&quot;:14.6,&quot;top&quot;:162,&quot;width&quot;:934.45}"/>
</p:tagLst>
</file>

<file path=ppt/tags/tag63.xml><?xml version="1.0" encoding="utf-8"?>
<p:tagLst xmlns:p="http://schemas.openxmlformats.org/presentationml/2006/main">
  <p:tag name="KSO_WM_BEAUTIFY_FLAG" val=""/>
  <p:tag name="KSO_WM_DIAGRAM_VIRTUALLY_FRAME" val="{&quot;height&quot;:389.9,&quot;left&quot;:14.6,&quot;top&quot;:162,&quot;width&quot;:934.45}"/>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DIAGRAM_VIRTUALLY_FRAME" val="{&quot;height&quot;:443.6,&quot;left&quot;:18.6,&quot;top&quot;:61.25,&quot;width&quot;:925.8}"/>
</p:tagLst>
</file>

<file path=ppt/tags/tag66.xml><?xml version="1.0" encoding="utf-8"?>
<p:tagLst xmlns:p="http://schemas.openxmlformats.org/presentationml/2006/main">
  <p:tag name="KSO_WM_DIAGRAM_VIRTUALLY_FRAME" val="{&quot;height&quot;:443.6,&quot;left&quot;:18.6,&quot;top&quot;:61.25,&quot;width&quot;:925.8}"/>
</p:tagLst>
</file>

<file path=ppt/tags/tag67.xml><?xml version="1.0" encoding="utf-8"?>
<p:tagLst xmlns:p="http://schemas.openxmlformats.org/presentationml/2006/main">
  <p:tag name="KSO_WM_DIAGRAM_VIRTUALLY_FRAME" val="{&quot;height&quot;:443.6,&quot;left&quot;:18.6,&quot;top&quot;:61.25,&quot;width&quot;:925.8}"/>
</p:tagLst>
</file>

<file path=ppt/tags/tag68.xml><?xml version="1.0" encoding="utf-8"?>
<p:tagLst xmlns:p="http://schemas.openxmlformats.org/presentationml/2006/main">
  <p:tag name="KSO_WM_DIAGRAM_VIRTUALLY_FRAME" val="{&quot;height&quot;:443.6,&quot;left&quot;:18.6,&quot;top&quot;:61.25,&quot;width&quot;:925.8}"/>
</p:tagLst>
</file>

<file path=ppt/tags/tag69.xml><?xml version="1.0" encoding="utf-8"?>
<p:tagLst xmlns:p="http://schemas.openxmlformats.org/presentationml/2006/main">
  <p:tag name="KSO_WM_DIAGRAM_VIRTUALLY_FRAME" val="{&quot;height&quot;:443.6,&quot;left&quot;:18.6,&quot;top&quot;:61.25,&quot;width&quot;:925.8}"/>
</p:tagLst>
</file>

<file path=ppt/tags/tag7.xml><?xml version="1.0" encoding="utf-8"?>
<p:tagLst xmlns:p="http://schemas.openxmlformats.org/presentationml/2006/main">
  <p:tag name="KSO_WM_DIAGRAM_VIRTUALLY_FRAME" val="{&quot;height&quot;:387.55,&quot;left&quot;:10.9,&quot;top&quot;:140.25,&quot;width&quot;:956.85}"/>
</p:tagLst>
</file>

<file path=ppt/tags/tag70.xml><?xml version="1.0" encoding="utf-8"?>
<p:tagLst xmlns:p="http://schemas.openxmlformats.org/presentationml/2006/main">
  <p:tag name="KSO_WM_DIAGRAM_VIRTUALLY_FRAME" val="{&quot;height&quot;:443.6,&quot;left&quot;:18.6,&quot;top&quot;:61.25,&quot;width&quot;:925.8}"/>
</p:tagLst>
</file>

<file path=ppt/tags/tag71.xml><?xml version="1.0" encoding="utf-8"?>
<p:tagLst xmlns:p="http://schemas.openxmlformats.org/presentationml/2006/main">
  <p:tag name="KSO_WM_SPECIAL_SOURCE" val="bdnul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DIAGRAM_VIRTUALLY_FRAME" val="{&quot;height&quot;:389.9,&quot;left&quot;:14.6,&quot;top&quot;:162,&quot;width&quot;:934.45}"/>
</p:tagLst>
</file>

<file path=ppt/tags/tag75.xml><?xml version="1.0" encoding="utf-8"?>
<p:tagLst xmlns:p="http://schemas.openxmlformats.org/presentationml/2006/main">
  <p:tag name="KSO_WM_DIAGRAM_VIRTUALLY_FRAME" val="{&quot;height&quot;:389.9,&quot;left&quot;:14.6,&quot;top&quot;:162,&quot;width&quot;:934.45}"/>
</p:tagLst>
</file>

<file path=ppt/tags/tag76.xml><?xml version="1.0" encoding="utf-8"?>
<p:tagLst xmlns:p="http://schemas.openxmlformats.org/presentationml/2006/main">
  <p:tag name="KSO_WM_DIAGRAM_VIRTUALLY_FRAME" val="{&quot;height&quot;:389.9,&quot;left&quot;:14.6,&quot;top&quot;:162,&quot;width&quot;:934.45}"/>
</p:tagLst>
</file>

<file path=ppt/tags/tag77.xml><?xml version="1.0" encoding="utf-8"?>
<p:tagLst xmlns:p="http://schemas.openxmlformats.org/presentationml/2006/main">
  <p:tag name="KSO_WM_DIAGRAM_VIRTUALLY_FRAME" val="{&quot;height&quot;:389.9,&quot;left&quot;:14.6,&quot;top&quot;:162,&quot;width&quot;:934.45}"/>
</p:tagLst>
</file>

<file path=ppt/tags/tag78.xml><?xml version="1.0" encoding="utf-8"?>
<p:tagLst xmlns:p="http://schemas.openxmlformats.org/presentationml/2006/main">
  <p:tag name="KSO_WM_DIAGRAM_VIRTUALLY_FRAME" val="{&quot;height&quot;:389.9,&quot;left&quot;:14.6,&quot;top&quot;:162,&quot;width&quot;:934.45}"/>
</p:tagLst>
</file>

<file path=ppt/tags/tag79.xml><?xml version="1.0" encoding="utf-8"?>
<p:tagLst xmlns:p="http://schemas.openxmlformats.org/presentationml/2006/main">
  <p:tag name="KSO_WM_DIAGRAM_VIRTUALLY_FRAME" val="{&quot;height&quot;:379.8,&quot;left&quot;:14.6,&quot;top&quot;:172.5,&quot;width&quot;:899.4}"/>
</p:tagLst>
</file>

<file path=ppt/tags/tag8.xml><?xml version="1.0" encoding="utf-8"?>
<p:tagLst xmlns:p="http://schemas.openxmlformats.org/presentationml/2006/main">
  <p:tag name="KSO_WM_DIAGRAM_VIRTUALLY_FRAME" val="{&quot;height&quot;:387.55,&quot;left&quot;:10.9,&quot;top&quot;:140.25,&quot;width&quot;:956.85}"/>
</p:tagLst>
</file>

<file path=ppt/tags/tag80.xml><?xml version="1.0" encoding="utf-8"?>
<p:tagLst xmlns:p="http://schemas.openxmlformats.org/presentationml/2006/main">
  <p:tag name="KSO_WM_DIAGRAM_VIRTUALLY_FRAME" val="{&quot;height&quot;:389.9,&quot;left&quot;:14.6,&quot;top&quot;:162,&quot;width&quot;:934.45}"/>
</p:tagLst>
</file>

<file path=ppt/tags/tag81.xml><?xml version="1.0" encoding="utf-8"?>
<p:tagLst xmlns:p="http://schemas.openxmlformats.org/presentationml/2006/main">
  <p:tag name="KSO_WM_BEAUTIFY_FLAG" val=""/>
  <p:tag name="KSO_WM_DIAGRAM_VIRTUALLY_FRAME" val="{&quot;height&quot;:389.9,&quot;left&quot;:14.6,&quot;top&quot;:162,&quot;width&quot;:934.45}"/>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DIAGRAM_VIRTUALLY_FRAME" val="{&quot;height&quot;:449.7,&quot;left&quot;:18.6,&quot;top&quot;:61.25,&quot;width&quot;:925.8}"/>
</p:tagLst>
</file>

<file path=ppt/tags/tag84.xml><?xml version="1.0" encoding="utf-8"?>
<p:tagLst xmlns:p="http://schemas.openxmlformats.org/presentationml/2006/main">
  <p:tag name="KSO_WM_DIAGRAM_VIRTUALLY_FRAME" val="{&quot;height&quot;:449.7,&quot;left&quot;:18.6,&quot;top&quot;:61.25,&quot;width&quot;:925.8}"/>
</p:tagLst>
</file>

<file path=ppt/tags/tag85.xml><?xml version="1.0" encoding="utf-8"?>
<p:tagLst xmlns:p="http://schemas.openxmlformats.org/presentationml/2006/main">
  <p:tag name="KSO_WM_DIAGRAM_VIRTUALLY_FRAME" val="{&quot;height&quot;:449.7,&quot;left&quot;:18.6,&quot;top&quot;:61.25,&quot;width&quot;:925.8}"/>
</p:tagLst>
</file>

<file path=ppt/tags/tag86.xml><?xml version="1.0" encoding="utf-8"?>
<p:tagLst xmlns:p="http://schemas.openxmlformats.org/presentationml/2006/main">
  <p:tag name="KSO_WM_DIAGRAM_VIRTUALLY_FRAME" val="{&quot;height&quot;:449.7,&quot;left&quot;:18.6,&quot;top&quot;:61.25,&quot;width&quot;:925.8}"/>
</p:tagLst>
</file>

<file path=ppt/tags/tag87.xml><?xml version="1.0" encoding="utf-8"?>
<p:tagLst xmlns:p="http://schemas.openxmlformats.org/presentationml/2006/main">
  <p:tag name="KSO_WM_DIAGRAM_VIRTUALLY_FRAME" val="{&quot;height&quot;:449.7,&quot;left&quot;:18.6,&quot;top&quot;:61.25,&quot;width&quot;:925.8}"/>
</p:tagLst>
</file>

<file path=ppt/tags/tag88.xml><?xml version="1.0" encoding="utf-8"?>
<p:tagLst xmlns:p="http://schemas.openxmlformats.org/presentationml/2006/main">
  <p:tag name="KSO_WM_DIAGRAM_VIRTUALLY_FRAME" val="{&quot;height&quot;:449.7,&quot;left&quot;:18.6,&quot;top&quot;:61.25,&quot;width&quot;:925.8}"/>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387.55,&quot;left&quot;:10.9,&quot;top&quot;:140.25,&quot;width&quot;:956.8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SPECIAL_SOURCE" val="bdnul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17485</Words>
  <Application>WPS 演示</Application>
  <PresentationFormat>宽屏</PresentationFormat>
  <Paragraphs>388</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775</cp:revision>
  <dcterms:created xsi:type="dcterms:W3CDTF">2026-06-26T07:27:00Z</dcterms:created>
  <dcterms:modified xsi:type="dcterms:W3CDTF">2026-07-01T02:32:26Z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F79154E6502C4ECCBBE92D766D6FE891_13</vt:lpwstr>
  </property>
</Properties>
</file>