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87" r:id="rId3"/>
    <p:sldId id="256" r:id="rId4"/>
    <p:sldId id="257" r:id="rId5"/>
    <p:sldId id="263" r:id="rId6"/>
    <p:sldId id="260" r:id="rId7"/>
    <p:sldId id="268" r:id="rId8"/>
    <p:sldId id="269" r:id="rId9"/>
    <p:sldId id="270" r:id="rId10"/>
    <p:sldId id="271" r:id="rId11"/>
    <p:sldId id="258" r:id="rId12"/>
    <p:sldId id="264" r:id="rId13"/>
    <p:sldId id="261" r:id="rId14"/>
    <p:sldId id="273" r:id="rId16"/>
    <p:sldId id="274" r:id="rId17"/>
    <p:sldId id="275" r:id="rId18"/>
    <p:sldId id="276" r:id="rId19"/>
    <p:sldId id="259" r:id="rId20"/>
    <p:sldId id="265" r:id="rId21"/>
    <p:sldId id="262" r:id="rId22"/>
    <p:sldId id="278" r:id="rId23"/>
    <p:sldId id="279" r:id="rId24"/>
    <p:sldId id="280" r:id="rId25"/>
    <p:sldId id="281" r:id="rId26"/>
    <p:sldId id="266" r:id="rId27"/>
  </p:sldIdLst>
  <p:sldSz cx="1219136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2A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124" d="100"/>
          <a:sy n="124" d="100"/>
        </p:scale>
        <p:origin x="-1512" y="-112"/>
      </p:cViewPr>
      <p:guideLst>
        <p:guide orient="horz" pos="2248"/>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943" y="1143000"/>
            <a:ext cx="5486114"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1480800" y="6350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0"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5.png"/><Relationship Id="rId2" Type="http://schemas.microsoft.com/office/2007/relationships/media" Target="../media/media2.mp4"/><Relationship Id="rId1" Type="http://schemas.openxmlformats.org/officeDocument/2006/relationships/video" Target="../media/media2.mp4"/></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0" Type="http://schemas.openxmlformats.org/officeDocument/2006/relationships/slideLayout" Target="../slideLayouts/slideLayout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6.png"/><Relationship Id="rId2" Type="http://schemas.microsoft.com/office/2007/relationships/media" Target="../media/media3.mp4"/><Relationship Id="rId1" Type="http://schemas.openxmlformats.org/officeDocument/2006/relationships/video" Target="../media/media3.mp4"/></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7.xml"/><Relationship Id="rId16" Type="http://schemas.openxmlformats.org/officeDocument/2006/relationships/image" Target="../media/image1.jpeg"/><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7" Type="http://schemas.openxmlformats.org/officeDocument/2006/relationships/slideLayout" Target="../slideLayouts/slideLayout7.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slideLayout" Target="../slideLayouts/slideLayout7.xml"/><Relationship Id="rId10" Type="http://schemas.openxmlformats.org/officeDocument/2006/relationships/image" Target="../media/image1.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media" Target="../media/media1.mp4"/><Relationship Id="rId1" Type="http://schemas.openxmlformats.org/officeDocument/2006/relationships/video" Target="../media/media1.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3" Type="http://schemas.openxmlformats.org/officeDocument/2006/relationships/slideLayout" Target="../slideLayouts/slideLayout7.xml"/><Relationship Id="rId32" Type="http://schemas.openxmlformats.org/officeDocument/2006/relationships/tags" Target="../tags/tag55.xml"/><Relationship Id="rId31" Type="http://schemas.openxmlformats.org/officeDocument/2006/relationships/tags" Target="../tags/tag54.xml"/><Relationship Id="rId30" Type="http://schemas.openxmlformats.org/officeDocument/2006/relationships/tags" Target="../tags/tag53.xml"/><Relationship Id="rId3" Type="http://schemas.openxmlformats.org/officeDocument/2006/relationships/tags" Target="../tags/tag26.xml"/><Relationship Id="rId29" Type="http://schemas.openxmlformats.org/officeDocument/2006/relationships/tags" Target="../tags/tag52.xml"/><Relationship Id="rId28" Type="http://schemas.openxmlformats.org/officeDocument/2006/relationships/tags" Target="../tags/tag51.xml"/><Relationship Id="rId27" Type="http://schemas.openxmlformats.org/officeDocument/2006/relationships/tags" Target="../tags/tag50.xml"/><Relationship Id="rId26" Type="http://schemas.openxmlformats.org/officeDocument/2006/relationships/tags" Target="../tags/tag49.xml"/><Relationship Id="rId25" Type="http://schemas.openxmlformats.org/officeDocument/2006/relationships/tags" Target="../tags/tag48.xml"/><Relationship Id="rId24" Type="http://schemas.openxmlformats.org/officeDocument/2006/relationships/tags" Target="../tags/tag47.xml"/><Relationship Id="rId23" Type="http://schemas.openxmlformats.org/officeDocument/2006/relationships/tags" Target="../tags/tag46.xml"/><Relationship Id="rId22" Type="http://schemas.openxmlformats.org/officeDocument/2006/relationships/tags" Target="../tags/tag45.xml"/><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 name="Picture 1" descr="A_massive_super_typhoon_seen_f_2026-07-13T11-33-06.png"/>
          <p:cNvPicPr>
            <a:picLocks noChangeAspect="1"/>
          </p:cNvPicPr>
          <p:nvPr/>
        </p:nvPicPr>
        <p:blipFill>
          <a:blip r:embed="rId1"/>
          <a:stretch>
            <a:fillRect/>
          </a:stretch>
        </p:blipFill>
        <p:spPr>
          <a:xfrm>
            <a:off x="0" y="-631190"/>
            <a:ext cx="12192000" cy="8882380"/>
          </a:xfrm>
          <a:prstGeom prst="rect">
            <a:avLst/>
          </a:prstGeom>
        </p:spPr>
      </p:pic>
      <p:sp>
        <p:nvSpPr>
          <p:cNvPr id="3" name="Rectangle 2"/>
          <p:cNvSpPr/>
          <p:nvPr/>
        </p:nvSpPr>
        <p:spPr>
          <a:xfrm>
            <a:off x="0" y="0"/>
            <a:ext cx="6035040" cy="6858000"/>
          </a:xfrm>
          <a:prstGeom prst="rect">
            <a:avLst/>
          </a:prstGeom>
          <a:solidFill>
            <a:srgbClr val="1B3A5C">
              <a:alpha val="6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6035040" y="0"/>
            <a:ext cx="6156655" cy="6858000"/>
          </a:xfrm>
          <a:prstGeom prst="rect">
            <a:avLst/>
          </a:prstGeom>
          <a:solidFill>
            <a:srgbClr val="122840">
              <a:alpha val="8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05840"/>
            <a:ext cx="4572000" cy="457200"/>
          </a:xfrm>
          <a:prstGeom prst="rect">
            <a:avLst/>
          </a:prstGeom>
          <a:noFill/>
        </p:spPr>
        <p:txBody>
          <a:bodyPr wrap="square">
            <a:spAutoFit/>
          </a:bodyPr>
          <a:lstStyle/>
          <a:p>
            <a:pPr algn="l">
              <a:defRPr sz="1800" b="1">
                <a:solidFill>
                  <a:srgbClr val="177E89"/>
                </a:solidFill>
                <a:latin typeface="Arial" panose="020B0604020202020204"/>
              </a:defRPr>
            </a:pPr>
            <a:r>
              <a:t>PART 02 · 超强台风巴威</a:t>
            </a:r>
          </a:p>
        </p:txBody>
      </p:sp>
      <p:sp>
        <p:nvSpPr>
          <p:cNvPr id="6" name="TextBox 5"/>
          <p:cNvSpPr txBox="1"/>
          <p:nvPr/>
        </p:nvSpPr>
        <p:spPr>
          <a:xfrm>
            <a:off x="731520" y="1463040"/>
            <a:ext cx="4937760" cy="1645920"/>
          </a:xfrm>
          <a:prstGeom prst="rect">
            <a:avLst/>
          </a:prstGeom>
          <a:noFill/>
        </p:spPr>
        <p:txBody>
          <a:bodyPr wrap="square">
            <a:spAutoFit/>
          </a:bodyPr>
          <a:lstStyle/>
          <a:p>
            <a:pPr algn="l">
              <a:defRPr sz="3400" b="1">
                <a:solidFill>
                  <a:srgbClr val="FFFFFF"/>
                </a:solidFill>
                <a:latin typeface="Arial" panose="020B0604020202020204"/>
              </a:defRPr>
            </a:pPr>
            <a:r>
              <a:t>Super Typhoon Bavi</a:t>
            </a:r>
            <a:br/>
            <a:r>
              <a:t>A Monster Storm</a:t>
            </a:r>
          </a:p>
        </p:txBody>
      </p:sp>
      <p:sp>
        <p:nvSpPr>
          <p:cNvPr id="7" name="TextBox 6"/>
          <p:cNvSpPr txBox="1"/>
          <p:nvPr/>
        </p:nvSpPr>
        <p:spPr>
          <a:xfrm>
            <a:off x="731520" y="3200400"/>
            <a:ext cx="4937760" cy="548640"/>
          </a:xfrm>
          <a:prstGeom prst="rect">
            <a:avLst/>
          </a:prstGeom>
          <a:noFill/>
        </p:spPr>
        <p:txBody>
          <a:bodyPr wrap="square">
            <a:spAutoFit/>
          </a:bodyPr>
          <a:lstStyle/>
          <a:p>
            <a:pPr algn="l">
              <a:defRPr sz="2200" b="1">
                <a:solidFill>
                  <a:srgbClr val="FFFFFF"/>
                </a:solidFill>
                <a:latin typeface="Arial" panose="020B0604020202020204"/>
              </a:defRPr>
            </a:pPr>
            <a:r>
              <a:t>近 200 万人紧急疏散的巨风</a:t>
            </a:r>
          </a:p>
        </p:txBody>
      </p:sp>
      <p:sp>
        <p:nvSpPr>
          <p:cNvPr id="8" name="TextBox 7"/>
          <p:cNvSpPr txBox="1"/>
          <p:nvPr/>
        </p:nvSpPr>
        <p:spPr>
          <a:xfrm>
            <a:off x="731520" y="3840480"/>
            <a:ext cx="4937760" cy="1322070"/>
          </a:xfrm>
          <a:prstGeom prst="rect">
            <a:avLst/>
          </a:prstGeom>
          <a:noFill/>
        </p:spPr>
        <p:txBody>
          <a:bodyPr wrap="square">
            <a:spAutoFit/>
          </a:bodyPr>
          <a:lstStyle/>
          <a:p>
            <a:pPr algn="l">
              <a:defRPr sz="1500" b="0">
                <a:solidFill>
                  <a:srgbClr val="DDEEFF"/>
                </a:solidFill>
                <a:latin typeface="Arial" panose="020B0604020202020204"/>
              </a:defRPr>
            </a:pPr>
            <a:r>
              <a:rPr sz="2000"/>
              <a:t>One of the largest typhoons of 2026. Nearly 2 million people evacuated. Scientists warn: warmer oceans = stronger storms.</a:t>
            </a:r>
            <a:endParaRPr sz="2000"/>
          </a:p>
        </p:txBody>
      </p:sp>
      <p:sp>
        <p:nvSpPr>
          <p:cNvPr id="9" name="Rectangle 8"/>
          <p:cNvSpPr/>
          <p:nvPr/>
        </p:nvSpPr>
        <p:spPr>
          <a:xfrm>
            <a:off x="731520" y="5715000"/>
            <a:ext cx="3657600" cy="292608"/>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77240" y="5733288"/>
            <a:ext cx="3566160" cy="274320"/>
          </a:xfrm>
          <a:prstGeom prst="rect">
            <a:avLst/>
          </a:prstGeom>
          <a:noFill/>
        </p:spPr>
        <p:txBody>
          <a:bodyPr wrap="square">
            <a:spAutoFit/>
          </a:bodyPr>
          <a:lstStyle/>
          <a:p>
            <a:pPr algn="l">
              <a:defRPr sz="1100" b="0">
                <a:solidFill>
                  <a:srgbClr val="FFFFFF"/>
                </a:solidFill>
                <a:latin typeface="Arial" panose="020B0604020202020204"/>
              </a:defRPr>
            </a:pPr>
            <a:r>
              <a:t>Source · 素材来源: news.com.au, Global Times</a:t>
            </a:r>
          </a:p>
        </p:txBody>
      </p:sp>
      <p:sp>
        <p:nvSpPr>
          <p:cNvPr id="11" name="TextBox 10"/>
          <p:cNvSpPr txBox="1"/>
          <p:nvPr>
            <p:custDataLst>
              <p:tags r:id="rId2"/>
            </p:custDataLst>
          </p:nvPr>
        </p:nvSpPr>
        <p:spPr>
          <a:xfrm>
            <a:off x="6583680" y="1097280"/>
            <a:ext cx="4572000" cy="548640"/>
          </a:xfrm>
          <a:prstGeom prst="rect">
            <a:avLst/>
          </a:prstGeom>
          <a:noFill/>
        </p:spPr>
        <p:txBody>
          <a:bodyPr wrap="square">
            <a:spAutoFit/>
          </a:bodyPr>
          <a:lstStyle/>
          <a:p>
            <a:pPr algn="l">
              <a:defRPr sz="3600" b="1">
                <a:solidFill>
                  <a:srgbClr val="177E89"/>
                </a:solidFill>
                <a:latin typeface="Arial" panose="020B0604020202020204"/>
              </a:defRPr>
            </a:pPr>
            <a:r>
              <a:t>~2,000,000</a:t>
            </a:r>
          </a:p>
        </p:txBody>
      </p:sp>
      <p:sp>
        <p:nvSpPr>
          <p:cNvPr id="12" name="TextBox 11"/>
          <p:cNvSpPr txBox="1"/>
          <p:nvPr>
            <p:custDataLst>
              <p:tags r:id="rId3"/>
            </p:custDataLst>
          </p:nvPr>
        </p:nvSpPr>
        <p:spPr>
          <a:xfrm>
            <a:off x="6583680" y="1600200"/>
            <a:ext cx="3763645" cy="293370"/>
          </a:xfrm>
          <a:prstGeom prst="rect">
            <a:avLst/>
          </a:prstGeom>
          <a:solidFill>
            <a:srgbClr val="162A41"/>
          </a:solidFill>
          <a:ln>
            <a:noFill/>
          </a:ln>
        </p:spPr>
        <p:txBody>
          <a:bodyPr wrap="square">
            <a:noAutofit/>
          </a:bodyPr>
          <a:lstStyle/>
          <a:p>
            <a:pPr algn="l">
              <a:defRPr sz="1500" b="0">
                <a:solidFill>
                  <a:srgbClr val="CCDDEE"/>
                </a:solidFill>
                <a:latin typeface="Arial" panose="020B0604020202020204"/>
              </a:defRPr>
            </a:pPr>
            <a:r>
              <a:rPr sz="1800"/>
              <a:t>疏散人数 / people evacuated</a:t>
            </a:r>
            <a:endParaRPr sz="1800"/>
          </a:p>
        </p:txBody>
      </p:sp>
      <p:sp>
        <p:nvSpPr>
          <p:cNvPr id="13" name="TextBox 12"/>
          <p:cNvSpPr txBox="1"/>
          <p:nvPr>
            <p:custDataLst>
              <p:tags r:id="rId4"/>
            </p:custDataLst>
          </p:nvPr>
        </p:nvSpPr>
        <p:spPr>
          <a:xfrm>
            <a:off x="6583680" y="2423160"/>
            <a:ext cx="4572000" cy="548640"/>
          </a:xfrm>
          <a:prstGeom prst="rect">
            <a:avLst/>
          </a:prstGeom>
          <a:noFill/>
        </p:spPr>
        <p:txBody>
          <a:bodyPr wrap="square">
            <a:spAutoFit/>
          </a:bodyPr>
          <a:lstStyle/>
          <a:p>
            <a:pPr algn="l">
              <a:defRPr sz="3600" b="1">
                <a:solidFill>
                  <a:srgbClr val="177E89"/>
                </a:solidFill>
                <a:latin typeface="Arial" panose="020B0604020202020204"/>
              </a:defRPr>
            </a:pPr>
            <a:r>
              <a:t>1,300+ km</a:t>
            </a:r>
          </a:p>
        </p:txBody>
      </p:sp>
      <p:sp>
        <p:nvSpPr>
          <p:cNvPr id="14" name="TextBox 13"/>
          <p:cNvSpPr txBox="1"/>
          <p:nvPr>
            <p:custDataLst>
              <p:tags r:id="rId5"/>
            </p:custDataLst>
          </p:nvPr>
        </p:nvSpPr>
        <p:spPr>
          <a:xfrm>
            <a:off x="6583680" y="2926080"/>
            <a:ext cx="3763645" cy="293370"/>
          </a:xfrm>
          <a:prstGeom prst="rect">
            <a:avLst/>
          </a:prstGeom>
          <a:solidFill>
            <a:srgbClr val="162A41"/>
          </a:solidFill>
          <a:ln>
            <a:noFill/>
          </a:ln>
        </p:spPr>
        <p:txBody>
          <a:bodyPr wrap="square">
            <a:noAutofit/>
          </a:bodyPr>
          <a:lstStyle/>
          <a:p>
            <a:pPr algn="l">
              <a:defRPr sz="1500" b="0">
                <a:solidFill>
                  <a:srgbClr val="CCDDEE"/>
                </a:solidFill>
                <a:latin typeface="Arial" panose="020B0604020202020204"/>
              </a:defRPr>
            </a:pPr>
            <a:r>
              <a:rPr sz="1800"/>
              <a:t>云系直径 / cloud shield diameter</a:t>
            </a:r>
            <a:endParaRPr sz="1800"/>
          </a:p>
        </p:txBody>
      </p:sp>
      <p:sp>
        <p:nvSpPr>
          <p:cNvPr id="15" name="TextBox 14"/>
          <p:cNvSpPr txBox="1"/>
          <p:nvPr>
            <p:custDataLst>
              <p:tags r:id="rId6"/>
            </p:custDataLst>
          </p:nvPr>
        </p:nvSpPr>
        <p:spPr>
          <a:xfrm>
            <a:off x="6583680" y="3749039"/>
            <a:ext cx="4572000" cy="548640"/>
          </a:xfrm>
          <a:prstGeom prst="rect">
            <a:avLst/>
          </a:prstGeom>
          <a:noFill/>
        </p:spPr>
        <p:txBody>
          <a:bodyPr wrap="square">
            <a:spAutoFit/>
          </a:bodyPr>
          <a:lstStyle/>
          <a:p>
            <a:pPr algn="l">
              <a:defRPr sz="3600" b="1">
                <a:solidFill>
                  <a:srgbClr val="177E89"/>
                </a:solidFill>
                <a:latin typeface="Arial" panose="020B0604020202020204"/>
              </a:defRPr>
            </a:pPr>
            <a:r>
              <a:t>2,800+</a:t>
            </a:r>
          </a:p>
        </p:txBody>
      </p:sp>
      <p:sp>
        <p:nvSpPr>
          <p:cNvPr id="16" name="TextBox 15"/>
          <p:cNvSpPr txBox="1"/>
          <p:nvPr>
            <p:custDataLst>
              <p:tags r:id="rId7"/>
            </p:custDataLst>
          </p:nvPr>
        </p:nvSpPr>
        <p:spPr>
          <a:xfrm>
            <a:off x="6583680" y="4251960"/>
            <a:ext cx="3763645" cy="293370"/>
          </a:xfrm>
          <a:prstGeom prst="rect">
            <a:avLst/>
          </a:prstGeom>
          <a:solidFill>
            <a:srgbClr val="162A41"/>
          </a:solidFill>
          <a:ln>
            <a:noFill/>
          </a:ln>
        </p:spPr>
        <p:txBody>
          <a:bodyPr wrap="square">
            <a:noAutofit/>
          </a:bodyPr>
          <a:lstStyle/>
          <a:p>
            <a:pPr algn="l">
              <a:defRPr sz="1500" b="0">
                <a:solidFill>
                  <a:srgbClr val="CCDDEE"/>
                </a:solidFill>
                <a:latin typeface="Arial" panose="020B0604020202020204"/>
              </a:defRPr>
            </a:pPr>
            <a:r>
              <a:rPr sz="1800"/>
              <a:t>航班取消 / flights cancelled</a:t>
            </a:r>
            <a:endParaRPr sz="1800"/>
          </a:p>
        </p:txBody>
      </p:sp>
      <p:sp>
        <p:nvSpPr>
          <p:cNvPr id="17" name="TextBox 16"/>
          <p:cNvSpPr txBox="1"/>
          <p:nvPr>
            <p:custDataLst>
              <p:tags r:id="rId8"/>
            </p:custDataLst>
          </p:nvPr>
        </p:nvSpPr>
        <p:spPr>
          <a:xfrm>
            <a:off x="6583680" y="5074920"/>
            <a:ext cx="4572000" cy="548640"/>
          </a:xfrm>
          <a:prstGeom prst="rect">
            <a:avLst/>
          </a:prstGeom>
          <a:noFill/>
        </p:spPr>
        <p:txBody>
          <a:bodyPr wrap="square">
            <a:spAutoFit/>
          </a:bodyPr>
          <a:lstStyle/>
          <a:p>
            <a:pPr algn="l">
              <a:defRPr sz="3600" b="1">
                <a:solidFill>
                  <a:srgbClr val="177E89"/>
                </a:solidFill>
                <a:latin typeface="Arial" panose="020B0604020202020204"/>
              </a:defRPr>
            </a:pPr>
            <a:r>
              <a:t>16 provinces</a:t>
            </a:r>
          </a:p>
        </p:txBody>
      </p:sp>
      <p:sp>
        <p:nvSpPr>
          <p:cNvPr id="18" name="TextBox 17"/>
          <p:cNvSpPr txBox="1"/>
          <p:nvPr>
            <p:custDataLst>
              <p:tags r:id="rId9"/>
            </p:custDataLst>
          </p:nvPr>
        </p:nvSpPr>
        <p:spPr>
          <a:xfrm>
            <a:off x="6583680" y="5577840"/>
            <a:ext cx="3763645" cy="293370"/>
          </a:xfrm>
          <a:prstGeom prst="rect">
            <a:avLst/>
          </a:prstGeom>
          <a:solidFill>
            <a:srgbClr val="162A41"/>
          </a:solidFill>
          <a:ln>
            <a:noFill/>
          </a:ln>
        </p:spPr>
        <p:txBody>
          <a:bodyPr wrap="square">
            <a:noAutofit/>
          </a:bodyPr>
          <a:lstStyle/>
          <a:p>
            <a:pPr algn="l">
              <a:defRPr sz="1500" b="0">
                <a:solidFill>
                  <a:srgbClr val="CCDDEE"/>
                </a:solidFill>
                <a:latin typeface="Arial" panose="020B0604020202020204"/>
              </a:defRPr>
            </a:pPr>
            <a:r>
              <a:rPr sz="1800"/>
              <a:t>受雨省份 / affected by rain</a:t>
            </a:r>
            <a:endParaRPr sz="1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02 · 单词</a:t>
            </a:r>
          </a:p>
        </p:txBody>
      </p:sp>
      <p:sp>
        <p:nvSpPr>
          <p:cNvPr id="4" name="TextBox 3"/>
          <p:cNvSpPr txBox="1"/>
          <p:nvPr/>
        </p:nvSpPr>
        <p:spPr>
          <a:xfrm>
            <a:off x="731520" y="640080"/>
            <a:ext cx="10515600" cy="548640"/>
          </a:xfrm>
          <a:prstGeom prst="rect">
            <a:avLst/>
          </a:prstGeom>
          <a:noFill/>
        </p:spPr>
        <p:txBody>
          <a:bodyPr wrap="square">
            <a:spAutoFit/>
          </a:bodyPr>
          <a:lstStyle/>
          <a:p>
            <a:pPr algn="l">
              <a:defRPr sz="2800" b="1">
                <a:solidFill>
                  <a:srgbClr val="1B3A5C"/>
                </a:solidFill>
                <a:latin typeface="Arial" panose="020B0604020202020204"/>
              </a:defRPr>
            </a:pPr>
            <a:r>
              <a:t>单词卡 · Key Vocabulary</a:t>
            </a:r>
          </a:p>
        </p:txBody>
      </p:sp>
      <p:sp>
        <p:nvSpPr>
          <p:cNvPr id="5" name="Rectangle 4"/>
          <p:cNvSpPr/>
          <p:nvPr/>
        </p:nvSpPr>
        <p:spPr>
          <a:xfrm>
            <a:off x="731520" y="141732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481328"/>
            <a:ext cx="2560320" cy="457200"/>
          </a:xfrm>
          <a:prstGeom prst="rect">
            <a:avLst/>
          </a:prstGeom>
          <a:noFill/>
        </p:spPr>
        <p:txBody>
          <a:bodyPr wrap="square">
            <a:spAutoFit/>
          </a:bodyPr>
          <a:lstStyle/>
          <a:p>
            <a:pPr algn="l">
              <a:defRPr sz="1800" b="1">
                <a:solidFill>
                  <a:srgbClr val="177E89"/>
                </a:solidFill>
                <a:latin typeface="Georgia" panose="02040502050405020303"/>
              </a:defRPr>
            </a:pPr>
            <a:r>
              <a:t>make landfall</a:t>
            </a:r>
          </a:p>
        </p:txBody>
      </p:sp>
      <p:sp>
        <p:nvSpPr>
          <p:cNvPr id="7" name="TextBox 6"/>
          <p:cNvSpPr txBox="1"/>
          <p:nvPr/>
        </p:nvSpPr>
        <p:spPr>
          <a:xfrm>
            <a:off x="3383280" y="1481328"/>
            <a:ext cx="1554480" cy="457200"/>
          </a:xfrm>
          <a:prstGeom prst="rect">
            <a:avLst/>
          </a:prstGeom>
          <a:noFill/>
        </p:spPr>
        <p:txBody>
          <a:bodyPr wrap="square">
            <a:spAutoFit/>
          </a:bodyPr>
          <a:lstStyle/>
          <a:p>
            <a:pPr algn="l">
              <a:defRPr sz="1500" b="0">
                <a:solidFill>
                  <a:srgbClr val="666666"/>
                </a:solidFill>
                <a:latin typeface="Arial" panose="020B0604020202020204"/>
              </a:defRPr>
            </a:pPr>
            <a:r>
              <a:t>v. phr.  登陆</a:t>
            </a:r>
          </a:p>
        </p:txBody>
      </p:sp>
      <p:sp>
        <p:nvSpPr>
          <p:cNvPr id="8" name="TextBox 7"/>
          <p:cNvSpPr txBox="1"/>
          <p:nvPr/>
        </p:nvSpPr>
        <p:spPr>
          <a:xfrm>
            <a:off x="5120640" y="1481328"/>
            <a:ext cx="6126480" cy="457200"/>
          </a:xfrm>
          <a:prstGeom prst="rect">
            <a:avLst/>
          </a:prstGeom>
          <a:noFill/>
        </p:spPr>
        <p:txBody>
          <a:bodyPr wrap="square">
            <a:spAutoFit/>
          </a:bodyPr>
          <a:lstStyle/>
          <a:p>
            <a:pPr algn="l">
              <a:defRPr sz="1500" b="0">
                <a:solidFill>
                  <a:srgbClr val="555555"/>
                </a:solidFill>
                <a:latin typeface="Georgia" panose="02040502050405020303"/>
              </a:defRPr>
            </a:pPr>
            <a:r>
              <a:t>“made landfall in Zhejiang”</a:t>
            </a:r>
          </a:p>
        </p:txBody>
      </p:sp>
      <p:sp>
        <p:nvSpPr>
          <p:cNvPr id="9" name="Rectangle 8"/>
          <p:cNvSpPr/>
          <p:nvPr/>
        </p:nvSpPr>
        <p:spPr>
          <a:xfrm>
            <a:off x="731520" y="203911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2103120"/>
            <a:ext cx="2560320" cy="457200"/>
          </a:xfrm>
          <a:prstGeom prst="rect">
            <a:avLst/>
          </a:prstGeom>
          <a:noFill/>
        </p:spPr>
        <p:txBody>
          <a:bodyPr wrap="square">
            <a:spAutoFit/>
          </a:bodyPr>
          <a:lstStyle/>
          <a:p>
            <a:pPr algn="l">
              <a:defRPr sz="1800" b="1">
                <a:solidFill>
                  <a:srgbClr val="177E89"/>
                </a:solidFill>
                <a:latin typeface="Georgia" panose="02040502050405020303"/>
              </a:defRPr>
            </a:pPr>
            <a:r>
              <a:t>evacuate</a:t>
            </a:r>
          </a:p>
        </p:txBody>
      </p:sp>
      <p:sp>
        <p:nvSpPr>
          <p:cNvPr id="11" name="TextBox 10"/>
          <p:cNvSpPr txBox="1"/>
          <p:nvPr/>
        </p:nvSpPr>
        <p:spPr>
          <a:xfrm>
            <a:off x="3383280" y="2103120"/>
            <a:ext cx="1554480" cy="457200"/>
          </a:xfrm>
          <a:prstGeom prst="rect">
            <a:avLst/>
          </a:prstGeom>
          <a:noFill/>
        </p:spPr>
        <p:txBody>
          <a:bodyPr wrap="square">
            <a:spAutoFit/>
          </a:bodyPr>
          <a:lstStyle/>
          <a:p>
            <a:pPr algn="l">
              <a:defRPr sz="1500" b="0">
                <a:solidFill>
                  <a:srgbClr val="666666"/>
                </a:solidFill>
                <a:latin typeface="Arial" panose="020B0604020202020204"/>
              </a:defRPr>
            </a:pPr>
            <a:r>
              <a:t>v.  疏散，撤离</a:t>
            </a:r>
          </a:p>
        </p:txBody>
      </p:sp>
      <p:sp>
        <p:nvSpPr>
          <p:cNvPr id="12" name="TextBox 11"/>
          <p:cNvSpPr txBox="1"/>
          <p:nvPr/>
        </p:nvSpPr>
        <p:spPr>
          <a:xfrm>
            <a:off x="5120640" y="2103120"/>
            <a:ext cx="6126480" cy="457200"/>
          </a:xfrm>
          <a:prstGeom prst="rect">
            <a:avLst/>
          </a:prstGeom>
          <a:noFill/>
        </p:spPr>
        <p:txBody>
          <a:bodyPr wrap="square">
            <a:spAutoFit/>
          </a:bodyPr>
          <a:lstStyle/>
          <a:p>
            <a:pPr algn="l">
              <a:defRPr sz="1500" b="0">
                <a:solidFill>
                  <a:srgbClr val="555555"/>
                </a:solidFill>
                <a:latin typeface="Georgia" panose="02040502050405020303"/>
              </a:defRPr>
            </a:pPr>
            <a:r>
              <a:t>“nearly 2 million evacuated”</a:t>
            </a:r>
          </a:p>
        </p:txBody>
      </p:sp>
      <p:sp>
        <p:nvSpPr>
          <p:cNvPr id="13" name="Rectangle 12"/>
          <p:cNvSpPr/>
          <p:nvPr/>
        </p:nvSpPr>
        <p:spPr>
          <a:xfrm>
            <a:off x="731520" y="266090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31520" y="2724912"/>
            <a:ext cx="2560320" cy="457200"/>
          </a:xfrm>
          <a:prstGeom prst="rect">
            <a:avLst/>
          </a:prstGeom>
          <a:noFill/>
        </p:spPr>
        <p:txBody>
          <a:bodyPr wrap="square">
            <a:spAutoFit/>
          </a:bodyPr>
          <a:lstStyle/>
          <a:p>
            <a:pPr algn="l">
              <a:defRPr sz="1800" b="1">
                <a:solidFill>
                  <a:srgbClr val="177E89"/>
                </a:solidFill>
                <a:latin typeface="Georgia" panose="02040502050405020303"/>
              </a:defRPr>
            </a:pPr>
            <a:r>
              <a:t>lash</a:t>
            </a:r>
          </a:p>
        </p:txBody>
      </p:sp>
      <p:sp>
        <p:nvSpPr>
          <p:cNvPr id="15" name="TextBox 14"/>
          <p:cNvSpPr txBox="1"/>
          <p:nvPr/>
        </p:nvSpPr>
        <p:spPr>
          <a:xfrm>
            <a:off x="3383280" y="2724912"/>
            <a:ext cx="1554480" cy="457200"/>
          </a:xfrm>
          <a:prstGeom prst="rect">
            <a:avLst/>
          </a:prstGeom>
          <a:noFill/>
        </p:spPr>
        <p:txBody>
          <a:bodyPr wrap="square">
            <a:spAutoFit/>
          </a:bodyPr>
          <a:lstStyle/>
          <a:p>
            <a:pPr algn="l">
              <a:defRPr sz="1500" b="0">
                <a:solidFill>
                  <a:srgbClr val="666666"/>
                </a:solidFill>
                <a:latin typeface="Arial" panose="020B0604020202020204"/>
              </a:defRPr>
            </a:pPr>
            <a:r>
              <a:t>v.  猛烈击打，抽打</a:t>
            </a:r>
          </a:p>
        </p:txBody>
      </p:sp>
      <p:sp>
        <p:nvSpPr>
          <p:cNvPr id="16" name="TextBox 15"/>
          <p:cNvSpPr txBox="1"/>
          <p:nvPr/>
        </p:nvSpPr>
        <p:spPr>
          <a:xfrm>
            <a:off x="5120640" y="2724912"/>
            <a:ext cx="6126480" cy="457200"/>
          </a:xfrm>
          <a:prstGeom prst="rect">
            <a:avLst/>
          </a:prstGeom>
          <a:noFill/>
        </p:spPr>
        <p:txBody>
          <a:bodyPr wrap="square">
            <a:spAutoFit/>
          </a:bodyPr>
          <a:lstStyle/>
          <a:p>
            <a:pPr algn="l">
              <a:defRPr sz="1500" b="0">
                <a:solidFill>
                  <a:srgbClr val="555555"/>
                </a:solidFill>
                <a:latin typeface="Georgia" panose="02040502050405020303"/>
              </a:defRPr>
            </a:pPr>
            <a:r>
              <a:t>“the storm lashed Taiwan”</a:t>
            </a:r>
          </a:p>
        </p:txBody>
      </p:sp>
      <p:sp>
        <p:nvSpPr>
          <p:cNvPr id="17" name="Rectangle 16"/>
          <p:cNvSpPr/>
          <p:nvPr/>
        </p:nvSpPr>
        <p:spPr>
          <a:xfrm>
            <a:off x="731520" y="3282696"/>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731520" y="3346704"/>
            <a:ext cx="2560320" cy="457200"/>
          </a:xfrm>
          <a:prstGeom prst="rect">
            <a:avLst/>
          </a:prstGeom>
          <a:noFill/>
        </p:spPr>
        <p:txBody>
          <a:bodyPr wrap="square">
            <a:spAutoFit/>
          </a:bodyPr>
          <a:lstStyle/>
          <a:p>
            <a:pPr algn="l">
              <a:defRPr sz="1800" b="1">
                <a:solidFill>
                  <a:srgbClr val="177E89"/>
                </a:solidFill>
                <a:latin typeface="Georgia" panose="02040502050405020303"/>
              </a:defRPr>
            </a:pPr>
            <a:r>
              <a:t>staggering</a:t>
            </a:r>
          </a:p>
        </p:txBody>
      </p:sp>
      <p:sp>
        <p:nvSpPr>
          <p:cNvPr id="19" name="TextBox 18"/>
          <p:cNvSpPr txBox="1"/>
          <p:nvPr/>
        </p:nvSpPr>
        <p:spPr>
          <a:xfrm>
            <a:off x="3383280" y="3346704"/>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惊人的</a:t>
            </a:r>
          </a:p>
        </p:txBody>
      </p:sp>
      <p:sp>
        <p:nvSpPr>
          <p:cNvPr id="20" name="TextBox 19"/>
          <p:cNvSpPr txBox="1"/>
          <p:nvPr/>
        </p:nvSpPr>
        <p:spPr>
          <a:xfrm>
            <a:off x="5120640" y="3346704"/>
            <a:ext cx="6126480" cy="457200"/>
          </a:xfrm>
          <a:prstGeom prst="rect">
            <a:avLst/>
          </a:prstGeom>
          <a:noFill/>
        </p:spPr>
        <p:txBody>
          <a:bodyPr wrap="square">
            <a:spAutoFit/>
          </a:bodyPr>
          <a:lstStyle/>
          <a:p>
            <a:pPr algn="l">
              <a:defRPr sz="1500" b="0">
                <a:solidFill>
                  <a:srgbClr val="555555"/>
                </a:solidFill>
                <a:latin typeface="Georgia" panose="02040502050405020303"/>
              </a:defRPr>
            </a:pPr>
            <a:r>
              <a:t>“Bavi’s size was staggering”</a:t>
            </a:r>
          </a:p>
        </p:txBody>
      </p:sp>
      <p:sp>
        <p:nvSpPr>
          <p:cNvPr id="21" name="Rectangle 20"/>
          <p:cNvSpPr/>
          <p:nvPr/>
        </p:nvSpPr>
        <p:spPr>
          <a:xfrm>
            <a:off x="731520" y="3904488"/>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31520" y="3968496"/>
            <a:ext cx="2560320" cy="457200"/>
          </a:xfrm>
          <a:prstGeom prst="rect">
            <a:avLst/>
          </a:prstGeom>
          <a:noFill/>
        </p:spPr>
        <p:txBody>
          <a:bodyPr wrap="square">
            <a:spAutoFit/>
          </a:bodyPr>
          <a:lstStyle/>
          <a:p>
            <a:pPr algn="l">
              <a:defRPr sz="1800" b="1">
                <a:solidFill>
                  <a:srgbClr val="177E89"/>
                </a:solidFill>
                <a:latin typeface="Georgia" panose="02040502050405020303"/>
              </a:defRPr>
            </a:pPr>
            <a:r>
              <a:t>uproot</a:t>
            </a:r>
          </a:p>
        </p:txBody>
      </p:sp>
      <p:sp>
        <p:nvSpPr>
          <p:cNvPr id="23" name="TextBox 22"/>
          <p:cNvSpPr txBox="1"/>
          <p:nvPr/>
        </p:nvSpPr>
        <p:spPr>
          <a:xfrm>
            <a:off x="3383280" y="3968496"/>
            <a:ext cx="1554480" cy="457200"/>
          </a:xfrm>
          <a:prstGeom prst="rect">
            <a:avLst/>
          </a:prstGeom>
          <a:noFill/>
        </p:spPr>
        <p:txBody>
          <a:bodyPr wrap="square">
            <a:spAutoFit/>
          </a:bodyPr>
          <a:lstStyle/>
          <a:p>
            <a:pPr algn="l">
              <a:defRPr sz="1500" b="0">
                <a:solidFill>
                  <a:srgbClr val="666666"/>
                </a:solidFill>
                <a:latin typeface="Arial" panose="020B0604020202020204"/>
              </a:defRPr>
            </a:pPr>
            <a:r>
              <a:t>v.  连根拔起</a:t>
            </a:r>
          </a:p>
        </p:txBody>
      </p:sp>
      <p:sp>
        <p:nvSpPr>
          <p:cNvPr id="24" name="TextBox 23"/>
          <p:cNvSpPr txBox="1"/>
          <p:nvPr/>
        </p:nvSpPr>
        <p:spPr>
          <a:xfrm>
            <a:off x="5120640" y="3968496"/>
            <a:ext cx="6126480" cy="457200"/>
          </a:xfrm>
          <a:prstGeom prst="rect">
            <a:avLst/>
          </a:prstGeom>
          <a:noFill/>
        </p:spPr>
        <p:txBody>
          <a:bodyPr wrap="square">
            <a:spAutoFit/>
          </a:bodyPr>
          <a:lstStyle/>
          <a:p>
            <a:pPr algn="l">
              <a:defRPr sz="1500" b="0">
                <a:solidFill>
                  <a:srgbClr val="555555"/>
                </a:solidFill>
                <a:latin typeface="Georgia" panose="02040502050405020303"/>
              </a:defRPr>
            </a:pPr>
            <a:r>
              <a:t>“1,300 uprooted trees”</a:t>
            </a:r>
          </a:p>
        </p:txBody>
      </p:sp>
      <p:sp>
        <p:nvSpPr>
          <p:cNvPr id="25" name="Rectangle 24"/>
          <p:cNvSpPr/>
          <p:nvPr/>
        </p:nvSpPr>
        <p:spPr>
          <a:xfrm>
            <a:off x="731520" y="452628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731520" y="4590288"/>
            <a:ext cx="2560320" cy="457200"/>
          </a:xfrm>
          <a:prstGeom prst="rect">
            <a:avLst/>
          </a:prstGeom>
          <a:noFill/>
        </p:spPr>
        <p:txBody>
          <a:bodyPr wrap="square">
            <a:spAutoFit/>
          </a:bodyPr>
          <a:lstStyle/>
          <a:p>
            <a:pPr algn="l">
              <a:defRPr sz="1800" b="1">
                <a:solidFill>
                  <a:srgbClr val="177E89"/>
                </a:solidFill>
                <a:latin typeface="Georgia" panose="02040502050405020303"/>
              </a:defRPr>
            </a:pPr>
            <a:r>
              <a:t>torrential</a:t>
            </a:r>
          </a:p>
        </p:txBody>
      </p:sp>
      <p:sp>
        <p:nvSpPr>
          <p:cNvPr id="27" name="TextBox 26"/>
          <p:cNvSpPr txBox="1"/>
          <p:nvPr/>
        </p:nvSpPr>
        <p:spPr>
          <a:xfrm>
            <a:off x="3383280" y="4590288"/>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倾盆的，汹涌的</a:t>
            </a:r>
          </a:p>
        </p:txBody>
      </p:sp>
      <p:sp>
        <p:nvSpPr>
          <p:cNvPr id="28" name="TextBox 27"/>
          <p:cNvSpPr txBox="1"/>
          <p:nvPr/>
        </p:nvSpPr>
        <p:spPr>
          <a:xfrm>
            <a:off x="5120640" y="4590288"/>
            <a:ext cx="6126480" cy="457200"/>
          </a:xfrm>
          <a:prstGeom prst="rect">
            <a:avLst/>
          </a:prstGeom>
          <a:noFill/>
        </p:spPr>
        <p:txBody>
          <a:bodyPr wrap="square">
            <a:spAutoFit/>
          </a:bodyPr>
          <a:lstStyle/>
          <a:p>
            <a:pPr algn="l">
              <a:defRPr sz="1500" b="0">
                <a:solidFill>
                  <a:srgbClr val="555555"/>
                </a:solidFill>
                <a:latin typeface="Georgia" panose="02040502050405020303"/>
              </a:defRPr>
            </a:pPr>
            <a:r>
              <a:t>“torrential rain”</a:t>
            </a:r>
          </a:p>
        </p:txBody>
      </p:sp>
      <p:sp>
        <p:nvSpPr>
          <p:cNvPr id="29" name="Rectangle 28"/>
          <p:cNvSpPr/>
          <p:nvPr/>
        </p:nvSpPr>
        <p:spPr>
          <a:xfrm>
            <a:off x="731520" y="514807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731520" y="5212080"/>
            <a:ext cx="2560320" cy="457200"/>
          </a:xfrm>
          <a:prstGeom prst="rect">
            <a:avLst/>
          </a:prstGeom>
          <a:noFill/>
        </p:spPr>
        <p:txBody>
          <a:bodyPr wrap="square">
            <a:spAutoFit/>
          </a:bodyPr>
          <a:lstStyle/>
          <a:p>
            <a:pPr algn="l">
              <a:defRPr sz="1800" b="1">
                <a:solidFill>
                  <a:srgbClr val="177E89"/>
                </a:solidFill>
                <a:latin typeface="Georgia" panose="02040502050405020303"/>
              </a:defRPr>
            </a:pPr>
            <a:r>
              <a:t>downgrade</a:t>
            </a:r>
          </a:p>
        </p:txBody>
      </p:sp>
      <p:sp>
        <p:nvSpPr>
          <p:cNvPr id="31" name="TextBox 30"/>
          <p:cNvSpPr txBox="1"/>
          <p:nvPr/>
        </p:nvSpPr>
        <p:spPr>
          <a:xfrm>
            <a:off x="3383280" y="5212080"/>
            <a:ext cx="1554480" cy="457200"/>
          </a:xfrm>
          <a:prstGeom prst="rect">
            <a:avLst/>
          </a:prstGeom>
          <a:noFill/>
        </p:spPr>
        <p:txBody>
          <a:bodyPr wrap="square">
            <a:spAutoFit/>
          </a:bodyPr>
          <a:lstStyle/>
          <a:p>
            <a:pPr algn="l">
              <a:defRPr sz="1500" b="0">
                <a:solidFill>
                  <a:srgbClr val="666666"/>
                </a:solidFill>
                <a:latin typeface="Arial" panose="020B0604020202020204"/>
              </a:defRPr>
            </a:pPr>
            <a:r>
              <a:t>v.  降级</a:t>
            </a:r>
          </a:p>
        </p:txBody>
      </p:sp>
      <p:sp>
        <p:nvSpPr>
          <p:cNvPr id="32" name="TextBox 31"/>
          <p:cNvSpPr txBox="1"/>
          <p:nvPr/>
        </p:nvSpPr>
        <p:spPr>
          <a:xfrm>
            <a:off x="5120640" y="5212080"/>
            <a:ext cx="6126480" cy="457200"/>
          </a:xfrm>
          <a:prstGeom prst="rect">
            <a:avLst/>
          </a:prstGeom>
          <a:noFill/>
        </p:spPr>
        <p:txBody>
          <a:bodyPr wrap="square">
            <a:spAutoFit/>
          </a:bodyPr>
          <a:lstStyle/>
          <a:p>
            <a:pPr algn="l">
              <a:defRPr sz="1500" b="0">
                <a:solidFill>
                  <a:srgbClr val="555555"/>
                </a:solidFill>
                <a:latin typeface="Georgia" panose="02040502050405020303"/>
              </a:defRPr>
            </a:pPr>
            <a:r>
              <a:t>“downgraded to severe storm”</a:t>
            </a:r>
          </a:p>
        </p:txBody>
      </p:sp>
      <p:sp>
        <p:nvSpPr>
          <p:cNvPr id="33" name="Rectangle 32"/>
          <p:cNvSpPr/>
          <p:nvPr/>
        </p:nvSpPr>
        <p:spPr>
          <a:xfrm>
            <a:off x="731520" y="576986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731520" y="5833872"/>
            <a:ext cx="2560320" cy="457200"/>
          </a:xfrm>
          <a:prstGeom prst="rect">
            <a:avLst/>
          </a:prstGeom>
          <a:noFill/>
        </p:spPr>
        <p:txBody>
          <a:bodyPr wrap="square">
            <a:spAutoFit/>
          </a:bodyPr>
          <a:lstStyle/>
          <a:p>
            <a:pPr algn="l">
              <a:defRPr sz="1800" b="1">
                <a:solidFill>
                  <a:srgbClr val="177E89"/>
                </a:solidFill>
                <a:latin typeface="Georgia" panose="02040502050405020303"/>
              </a:defRPr>
            </a:pPr>
            <a:r>
              <a:t>intense</a:t>
            </a:r>
          </a:p>
        </p:txBody>
      </p:sp>
      <p:sp>
        <p:nvSpPr>
          <p:cNvPr id="35" name="TextBox 34"/>
          <p:cNvSpPr txBox="1"/>
          <p:nvPr/>
        </p:nvSpPr>
        <p:spPr>
          <a:xfrm>
            <a:off x="3383280" y="5833872"/>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剧烈的，强烈的</a:t>
            </a:r>
          </a:p>
        </p:txBody>
      </p:sp>
      <p:sp>
        <p:nvSpPr>
          <p:cNvPr id="36" name="TextBox 35"/>
          <p:cNvSpPr txBox="1"/>
          <p:nvPr/>
        </p:nvSpPr>
        <p:spPr>
          <a:xfrm>
            <a:off x="5120640" y="5833872"/>
            <a:ext cx="6126480" cy="457200"/>
          </a:xfrm>
          <a:prstGeom prst="rect">
            <a:avLst/>
          </a:prstGeom>
          <a:noFill/>
        </p:spPr>
        <p:txBody>
          <a:bodyPr wrap="square">
            <a:spAutoFit/>
          </a:bodyPr>
          <a:lstStyle/>
          <a:p>
            <a:pPr algn="l">
              <a:defRPr sz="1500" b="0">
                <a:solidFill>
                  <a:srgbClr val="555555"/>
                </a:solidFill>
                <a:latin typeface="Georgia" panose="02040502050405020303"/>
              </a:defRPr>
            </a:pPr>
            <a:r>
              <a:t>“storms more intense”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02 · Reading · 阅读</a:t>
            </a:r>
          </a:p>
        </p:txBody>
      </p:sp>
      <p:sp>
        <p:nvSpPr>
          <p:cNvPr id="4" name="TextBox 3"/>
          <p:cNvSpPr txBox="1"/>
          <p:nvPr/>
        </p:nvSpPr>
        <p:spPr>
          <a:xfrm>
            <a:off x="731520" y="621792"/>
            <a:ext cx="10058400" cy="502920"/>
          </a:xfrm>
          <a:prstGeom prst="rect">
            <a:avLst/>
          </a:prstGeom>
          <a:noFill/>
        </p:spPr>
        <p:txBody>
          <a:bodyPr wrap="square">
            <a:spAutoFit/>
          </a:bodyPr>
          <a:lstStyle/>
          <a:p>
            <a:pPr algn="l">
              <a:defRPr sz="2600" b="1">
                <a:solidFill>
                  <a:srgbClr val="1B3A5C"/>
                </a:solidFill>
                <a:latin typeface="Arial" panose="020B0604020202020204"/>
              </a:defRPr>
            </a:pPr>
            <a:r>
              <a:t>Super Typhoon Bavi — A Monster Storm</a:t>
            </a:r>
          </a:p>
        </p:txBody>
      </p:sp>
      <p:sp>
        <p:nvSpPr>
          <p:cNvPr id="5" name="TextBox 4"/>
          <p:cNvSpPr txBox="1"/>
          <p:nvPr/>
        </p:nvSpPr>
        <p:spPr>
          <a:xfrm>
            <a:off x="7955279" y="731520"/>
            <a:ext cx="3657600" cy="457200"/>
          </a:xfrm>
          <a:prstGeom prst="rect">
            <a:avLst/>
          </a:prstGeom>
          <a:noFill/>
        </p:spPr>
        <p:txBody>
          <a:bodyPr wrap="square">
            <a:spAutoFit/>
          </a:bodyPr>
          <a:lstStyle/>
          <a:p>
            <a:pPr algn="r">
              <a:defRPr sz="1800" b="1">
                <a:solidFill>
                  <a:srgbClr val="177E89"/>
                </a:solidFill>
                <a:latin typeface="Arial" panose="020B0604020202020204"/>
              </a:defRPr>
            </a:pPr>
            <a:r>
              <a:t>超强台风巴威：巨风来袭</a:t>
            </a:r>
          </a:p>
        </p:txBody>
      </p:sp>
      <p:sp>
        <p:nvSpPr>
          <p:cNvPr id="6" name="TextBox 5"/>
          <p:cNvSpPr txBox="1"/>
          <p:nvPr/>
        </p:nvSpPr>
        <p:spPr>
          <a:xfrm>
            <a:off x="731520" y="1097280"/>
            <a:ext cx="10515600" cy="365760"/>
          </a:xfrm>
          <a:prstGeom prst="rect">
            <a:avLst/>
          </a:prstGeom>
          <a:noFill/>
        </p:spPr>
        <p:txBody>
          <a:bodyPr wrap="square">
            <a:spAutoFit/>
          </a:bodyPr>
          <a:lstStyle/>
          <a:p>
            <a:pPr algn="l">
              <a:defRPr sz="1200" b="0">
                <a:solidFill>
                  <a:srgbClr val="666666"/>
                </a:solidFill>
                <a:latin typeface="Arial" panose="020B0604020202020204"/>
              </a:defRPr>
            </a:pPr>
            <a:r>
              <a:t>改编自 news.com.au &amp; Global Times（2026-07-13）| 约 200 词 | 难度：Intermediate</a:t>
            </a:r>
          </a:p>
        </p:txBody>
      </p:sp>
      <p:sp>
        <p:nvSpPr>
          <p:cNvPr id="7" name="TextBox 6"/>
          <p:cNvSpPr txBox="1"/>
          <p:nvPr/>
        </p:nvSpPr>
        <p:spPr>
          <a:xfrm>
            <a:off x="284480" y="1453515"/>
            <a:ext cx="7790815" cy="5259070"/>
          </a:xfrm>
          <a:prstGeom prst="rect">
            <a:avLst/>
          </a:prstGeom>
          <a:noFill/>
        </p:spPr>
        <p:txBody>
          <a:bodyPr wrap="square">
            <a:spAutoFit/>
          </a:bodyPr>
          <a:lstStyle/>
          <a:p>
            <a:pPr>
              <a:lnSpc>
                <a:spcPts val="2500"/>
              </a:lnSpc>
              <a:spcAft>
                <a:spcPts val="1000"/>
              </a:spcAft>
              <a:defRPr sz="1600">
                <a:solidFill>
                  <a:srgbClr val="333333"/>
                </a:solidFill>
                <a:latin typeface="Georgia" panose="02040502050405020303"/>
              </a:defRPr>
            </a:pPr>
            <a:r>
              <a:t>Typhoon Bavi, once a super typhoon with winds exceeding 200 km/h, made landfall in Zhejiang Province on the night of July 11. Nearly two million people were evacuated — one of the largest typhoon evacuations in recent memory. The storm had already lashed northern Taiwan and Japan’s Okinawa islands, toppling trees and cutting power to tens of thousands of households.</a:t>
            </a:r>
          </a:p>
          <a:p>
            <a:pPr algn="l">
              <a:lnSpc>
                <a:spcPts val="2500"/>
              </a:lnSpc>
              <a:spcBef>
                <a:spcPts val="400"/>
              </a:spcBef>
              <a:spcAft>
                <a:spcPts val="1000"/>
              </a:spcAft>
              <a:defRPr sz="1600" b="0">
                <a:solidFill>
                  <a:srgbClr val="333333"/>
                </a:solidFill>
                <a:latin typeface="Georgia" panose="02040502050405020303"/>
              </a:defRPr>
            </a:pPr>
            <a:r>
              <a:t>Bavi’s size was staggering. Its cloud shield stretched over 1,300 kilometers across the Pacific. In Zhejiang’s Yueqing city, firefighters cleared more than 1,300 uprooted trees. Streets in Wenzhou, a city of nearly 10 million people, were submerged in floodwaters. More than 300 flights in Zhejiang and 684 in Shanghai were cancelled. “The core impact zone experienced fierce winds and heavy rain,” reported state TV.</a:t>
            </a:r>
          </a:p>
          <a:p>
            <a:pPr algn="l">
              <a:lnSpc>
                <a:spcPts val="2500"/>
              </a:lnSpc>
              <a:spcBef>
                <a:spcPts val="400"/>
              </a:spcBef>
              <a:spcAft>
                <a:spcPts val="1000"/>
              </a:spcAft>
              <a:defRPr sz="1600" b="0">
                <a:solidFill>
                  <a:srgbClr val="333333"/>
                </a:solidFill>
                <a:latin typeface="Georgia" panose="02040502050405020303"/>
              </a:defRPr>
            </a:pPr>
            <a:r>
              <a:t>After landfall, Bavi weakened but continued north, bringing torrential rain to over ten provinces — including Beijing, where 100,000+ people were evacuated. Scientists warn that warmer oceans are making tropical storms more intense. Oceans saw their hottest June on record. Bavi may not be the last monster storm this season.</a:t>
            </a:r>
          </a:p>
        </p:txBody>
      </p:sp>
      <p:pic>
        <p:nvPicPr>
          <p:cNvPr id="8" name="A_massive_super_typhoon_churni_2026-07-13T11-33-42.mp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092440" y="1600200"/>
            <a:ext cx="3840480" cy="2157984"/>
          </a:xfrm>
          <a:prstGeom prst="rect">
            <a:avLst/>
          </a:prstGeom>
        </p:spPr>
      </p:pic>
      <p:sp>
        <p:nvSpPr>
          <p:cNvPr id="9" name="Rectangle 8"/>
          <p:cNvSpPr/>
          <p:nvPr/>
        </p:nvSpPr>
        <p:spPr>
          <a:xfrm>
            <a:off x="8092440" y="3758184"/>
            <a:ext cx="3840480" cy="2743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138160" y="3776472"/>
            <a:ext cx="3749039" cy="256032"/>
          </a:xfrm>
          <a:prstGeom prst="rect">
            <a:avLst/>
          </a:prstGeom>
          <a:noFill/>
        </p:spPr>
        <p:txBody>
          <a:bodyPr wrap="square">
            <a:spAutoFit/>
          </a:bodyPr>
          <a:lstStyle/>
          <a:p>
            <a:pPr algn="l">
              <a:defRPr sz="1200" b="1">
                <a:solidFill>
                  <a:srgbClr val="FFFFFF"/>
                </a:solidFill>
                <a:latin typeface="Arial" panose="020B0604020202020204"/>
              </a:defRPr>
            </a:pPr>
            <a:r>
              <a:t>▶ Watch · 观看短片</a:t>
            </a:r>
          </a:p>
        </p:txBody>
      </p:sp>
      <p:sp>
        <p:nvSpPr>
          <p:cNvPr id="11" name="Rectangle 10"/>
          <p:cNvSpPr/>
          <p:nvPr/>
        </p:nvSpPr>
        <p:spPr>
          <a:xfrm>
            <a:off x="731520" y="5029200"/>
            <a:ext cx="11155680" cy="1417320"/>
          </a:xfrm>
          <a:prstGeom prst="rect">
            <a:avLst/>
          </a:prstGeom>
          <a:solidFill>
            <a:srgbClr val="EEF1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nvSpPr>
        <p:spPr>
          <a:xfrm>
            <a:off x="731520" y="5029200"/>
            <a:ext cx="109728" cy="1417320"/>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60120" y="5138928"/>
            <a:ext cx="10789920" cy="320040"/>
          </a:xfrm>
          <a:prstGeom prst="rect">
            <a:avLst/>
          </a:prstGeom>
          <a:noFill/>
        </p:spPr>
        <p:txBody>
          <a:bodyPr wrap="square">
            <a:spAutoFit/>
          </a:bodyPr>
          <a:lstStyle/>
          <a:p>
            <a:pPr algn="l">
              <a:defRPr sz="1300" b="1">
                <a:solidFill>
                  <a:srgbClr val="177E89"/>
                </a:solidFill>
                <a:latin typeface="Arial" panose="020B0604020202020204"/>
              </a:defRPr>
            </a:pPr>
            <a:r>
              <a:t>中文导读 · Chinese Reading Guide</a:t>
            </a:r>
          </a:p>
        </p:txBody>
      </p:sp>
      <p:sp>
        <p:nvSpPr>
          <p:cNvPr id="14" name="TextBox 13"/>
          <p:cNvSpPr txBox="1"/>
          <p:nvPr/>
        </p:nvSpPr>
        <p:spPr>
          <a:xfrm>
            <a:off x="960120" y="5468112"/>
            <a:ext cx="10789920" cy="960120"/>
          </a:xfrm>
          <a:prstGeom prst="rect">
            <a:avLst/>
          </a:prstGeom>
          <a:noFill/>
        </p:spPr>
        <p:txBody>
          <a:bodyPr wrap="square">
            <a:spAutoFit/>
          </a:bodyPr>
          <a:lstStyle/>
          <a:p>
            <a:pPr>
              <a:lnSpc>
                <a:spcPts val="2200"/>
              </a:lnSpc>
              <a:defRPr sz="1450">
                <a:solidFill>
                  <a:srgbClr val="334455"/>
                </a:solidFill>
                <a:latin typeface="微软雅黑" panose="020B0503020204020204" charset="-122"/>
              </a:defRPr>
            </a:pPr>
            <a:r>
              <a:t>超强台风「巴威」于7月11日夜登陆浙江，阵风时速超200公里，近200万人紧急疏散。其云系直径超1300公里，温州街巷被淹，上千棵树被连根拔起，长三角上千航班取消。科学家警告：海水升温正让台风更强更湿。</a:t>
            </a:r>
          </a:p>
        </p:txBody>
      </p:sp>
      <p:sp>
        <p:nvSpPr>
          <p:cNvPr id="15" name="TextBox 14"/>
          <p:cNvSpPr txBox="1"/>
          <p:nvPr/>
        </p:nvSpPr>
        <p:spPr>
          <a:xfrm>
            <a:off x="6764020" y="6473825"/>
            <a:ext cx="5123180" cy="245110"/>
          </a:xfrm>
          <a:prstGeom prst="rect">
            <a:avLst/>
          </a:prstGeom>
          <a:noFill/>
        </p:spPr>
        <p:txBody>
          <a:bodyPr wrap="square">
            <a:spAutoFit/>
          </a:bodyPr>
          <a:lstStyle/>
          <a:p>
            <a:pPr algn="l">
              <a:defRPr sz="1000" b="0">
                <a:solidFill>
                  <a:srgbClr val="666666"/>
                </a:solidFill>
                <a:latin typeface="Arial" panose="020B0604020202020204"/>
              </a:defRPr>
            </a:pPr>
            <a:r>
              <a:t>✎ 原文：news.com.au &amp; Global Times (July 2026) — 为课堂使用改编。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8"/>
                </p:tgtEl>
              </p:cMediaNode>
            </p:video>
          </p:childTnLst>
        </p:cTn>
      </p:par>
    </p:tnLst>
    <p:bldLst>
      <p:bldP spid="14" grpId="0"/>
      <p:bldP spid="13" grpId="0"/>
      <p:bldP spid="12" grpId="0" animBg="1"/>
      <p:bldP spid="11" grpId="0" animBg="1"/>
      <p:bldP spid="14" grpId="1"/>
      <p:bldP spid="13" grpId="1"/>
      <p:bldP spid="12" grpId="1" animBg="1"/>
      <p:bldP spid="1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02　第一步　语篇填空（语法填空改编）</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177E89"/>
                </a:solidFill>
                <a:latin typeface="微软雅黑" panose="020B0503020204020204" charset="-122"/>
              </a:defRPr>
            </a:pPr>
            <a:r>
              <a:rPr>
                <a:latin typeface="微软雅黑" panose="020B0503020204020204" charset="-122"/>
              </a:rPr>
              <a:t>Step 1 · Grammar Cloze — fill in the correct form</a:t>
            </a:r>
            <a:endParaRPr>
              <a:latin typeface="微软雅黑" panose="020B0503020204020204" charset="-122"/>
            </a:endParaRPr>
          </a:p>
        </p:txBody>
      </p:sp>
      <p:sp>
        <p:nvSpPr>
          <p:cNvPr id="6" name="TextBox 5"/>
          <p:cNvSpPr txBox="1"/>
          <p:nvPr/>
        </p:nvSpPr>
        <p:spPr>
          <a:xfrm>
            <a:off x="543560" y="1128395"/>
            <a:ext cx="11458575" cy="3309620"/>
          </a:xfrm>
          <a:prstGeom prst="rect">
            <a:avLst/>
          </a:prstGeom>
          <a:noFill/>
        </p:spPr>
        <p:txBody>
          <a:bodyPr wrap="square">
            <a:noAutofit/>
          </a:bodyPr>
          <a:lstStyle/>
          <a:p>
            <a:pPr indent="0" fontAlgn="auto">
              <a:spcBef>
                <a:spcPts val="0"/>
              </a:spcBef>
              <a:spcAft>
                <a:spcPts val="0"/>
              </a:spcAft>
            </a:pPr>
            <a:r>
              <a:rPr sz="2000"/>
              <a:t>阅读语篇，在横线处填入所给单词的适当形式（每空一词）：</a:t>
            </a:r>
            <a:endParaRPr sz="2000"/>
          </a:p>
          <a:p>
            <a:pPr indent="0" algn="l" fontAlgn="auto">
              <a:spcBef>
                <a:spcPts val="0"/>
              </a:spcBef>
              <a:spcAft>
                <a:spcPts val="0"/>
              </a:spcAft>
              <a:defRPr sz="1300" b="0" i="0">
                <a:solidFill>
                  <a:srgbClr val="333333"/>
                </a:solidFill>
                <a:latin typeface="Georgia" panose="02040502050405020303"/>
              </a:defRPr>
            </a:pPr>
            <a:r>
              <a:rPr sz="2000"/>
              <a:t>1. Typhoon Bavi, once a super typhoon with winds ________ (exceed) 200 km/h, made landfall in Zhejiang.</a:t>
            </a:r>
            <a:endParaRPr sz="2000"/>
          </a:p>
          <a:p>
            <a:pPr indent="0" algn="l" fontAlgn="auto">
              <a:spcBef>
                <a:spcPts val="0"/>
              </a:spcBef>
              <a:spcAft>
                <a:spcPts val="0"/>
              </a:spcAft>
              <a:defRPr sz="1300" b="0" i="0">
                <a:solidFill>
                  <a:srgbClr val="333333"/>
                </a:solidFill>
                <a:latin typeface="Georgia" panose="02040502050405020303"/>
              </a:defRPr>
            </a:pPr>
            <a:r>
              <a:rPr sz="2000"/>
              <a:t>2. Nearly two million people ________ (evacuate) — one of the largest typhoon evacuations.</a:t>
            </a:r>
            <a:endParaRPr sz="2000"/>
          </a:p>
          <a:p>
            <a:pPr indent="0" algn="l" fontAlgn="auto">
              <a:spcBef>
                <a:spcPts val="0"/>
              </a:spcBef>
              <a:spcAft>
                <a:spcPts val="0"/>
              </a:spcAft>
              <a:defRPr sz="1300" b="0" i="0">
                <a:solidFill>
                  <a:srgbClr val="333333"/>
                </a:solidFill>
                <a:latin typeface="Georgia" panose="02040502050405020303"/>
              </a:defRPr>
            </a:pPr>
            <a:r>
              <a:rPr sz="2000"/>
              <a:t>3. The storm had already ________ (lash) northern Taiwan and Japan's Okinawa islands.</a:t>
            </a:r>
            <a:endParaRPr sz="2000"/>
          </a:p>
          <a:p>
            <a:pPr indent="0" algn="l" fontAlgn="auto">
              <a:spcBef>
                <a:spcPts val="0"/>
              </a:spcBef>
              <a:spcAft>
                <a:spcPts val="0"/>
              </a:spcAft>
              <a:defRPr sz="1300" b="0" i="0">
                <a:solidFill>
                  <a:srgbClr val="333333"/>
                </a:solidFill>
                <a:latin typeface="Georgia" panose="02040502050405020303"/>
              </a:defRPr>
            </a:pPr>
            <a:r>
              <a:rPr sz="2000"/>
              <a:t>4. ...toppling trees and ________ (cut) power to tens of thousands of households.</a:t>
            </a:r>
            <a:endParaRPr sz="2000"/>
          </a:p>
          <a:p>
            <a:pPr indent="0" algn="l" fontAlgn="auto">
              <a:spcBef>
                <a:spcPts val="0"/>
              </a:spcBef>
              <a:spcAft>
                <a:spcPts val="0"/>
              </a:spcAft>
              <a:defRPr sz="1300" b="0" i="0">
                <a:solidFill>
                  <a:srgbClr val="333333"/>
                </a:solidFill>
                <a:latin typeface="Georgia" panose="02040502050405020303"/>
              </a:defRPr>
            </a:pPr>
            <a:r>
              <a:rPr sz="2000"/>
              <a:t>5. Its cloud shield ________ (stretch) over 1,300 kilometers across the Pacific.</a:t>
            </a:r>
            <a:endParaRPr sz="2000"/>
          </a:p>
          <a:p>
            <a:pPr indent="0" algn="l" fontAlgn="auto">
              <a:spcBef>
                <a:spcPts val="0"/>
              </a:spcBef>
              <a:spcAft>
                <a:spcPts val="0"/>
              </a:spcAft>
              <a:defRPr sz="1300" b="0" i="0">
                <a:solidFill>
                  <a:srgbClr val="333333"/>
                </a:solidFill>
                <a:latin typeface="Georgia" panose="02040502050405020303"/>
              </a:defRPr>
            </a:pPr>
            <a:r>
              <a:rPr sz="2000"/>
              <a:t>6. In Zhejiang's Yueqing city, firefighters ________ (clear) more than 1,300 uprooted trees.</a:t>
            </a:r>
            <a:endParaRPr sz="2000"/>
          </a:p>
          <a:p>
            <a:pPr indent="0" algn="l" fontAlgn="auto">
              <a:spcBef>
                <a:spcPts val="0"/>
              </a:spcBef>
              <a:spcAft>
                <a:spcPts val="0"/>
              </a:spcAft>
              <a:defRPr sz="1300" b="0" i="0">
                <a:solidFill>
                  <a:srgbClr val="333333"/>
                </a:solidFill>
                <a:latin typeface="Georgia" panose="02040502050405020303"/>
              </a:defRPr>
            </a:pPr>
            <a:r>
              <a:rPr sz="2000"/>
              <a:t>7. After landfall, Bavi ________ (weaken) but continued north.</a:t>
            </a:r>
            <a:endParaRPr sz="2000"/>
          </a:p>
          <a:p>
            <a:pPr indent="0" algn="l" fontAlgn="auto">
              <a:spcBef>
                <a:spcPts val="0"/>
              </a:spcBef>
              <a:spcAft>
                <a:spcPts val="0"/>
              </a:spcAft>
              <a:defRPr sz="1300" b="0" i="0">
                <a:solidFill>
                  <a:srgbClr val="333333"/>
                </a:solidFill>
                <a:latin typeface="Georgia" panose="02040502050405020303"/>
              </a:defRPr>
            </a:pPr>
            <a:r>
              <a:rPr sz="2000"/>
              <a:t>8. ...bringing torrential rain to over ten provinces, ________ (include) Beijing.</a:t>
            </a:r>
            <a:endParaRPr sz="2000"/>
          </a:p>
          <a:p>
            <a:pPr indent="0" algn="l" fontAlgn="auto">
              <a:spcBef>
                <a:spcPts val="0"/>
              </a:spcBef>
              <a:spcAft>
                <a:spcPts val="0"/>
              </a:spcAft>
              <a:defRPr sz="1300" b="0" i="0">
                <a:solidFill>
                  <a:srgbClr val="333333"/>
                </a:solidFill>
                <a:latin typeface="Georgia" panose="02040502050405020303"/>
              </a:defRPr>
            </a:pPr>
            <a:r>
              <a:rPr sz="2000"/>
              <a:t>9. Scientists warn that warmer oceans ________ (make) tropical storms more intense.</a:t>
            </a:r>
            <a:endParaRPr sz="2000"/>
          </a:p>
          <a:p>
            <a:pPr indent="0" algn="l" fontAlgn="auto">
              <a:spcBef>
                <a:spcPts val="0"/>
              </a:spcBef>
              <a:spcAft>
                <a:spcPts val="0"/>
              </a:spcAft>
              <a:defRPr sz="1300" b="0" i="0">
                <a:solidFill>
                  <a:srgbClr val="333333"/>
                </a:solidFill>
                <a:latin typeface="Georgia" panose="02040502050405020303"/>
              </a:defRPr>
            </a:pPr>
            <a:r>
              <a:rPr sz="2000"/>
              <a:t>10. Oceans saw their hottest June on record. Bavi may not ________ (be) the last monster storm.</a:t>
            </a:r>
            <a:endParaRPr sz="2000"/>
          </a:p>
        </p:txBody>
      </p:sp>
      <p:sp>
        <p:nvSpPr>
          <p:cNvPr id="8" name="TextBox 7"/>
          <p:cNvSpPr txBox="1"/>
          <p:nvPr/>
        </p:nvSpPr>
        <p:spPr>
          <a:xfrm>
            <a:off x="28575" y="4852670"/>
            <a:ext cx="6617970" cy="580390"/>
          </a:xfrm>
          <a:prstGeom prst="rect">
            <a:avLst/>
          </a:prstGeom>
          <a:solidFill>
            <a:schemeClr val="bg1"/>
          </a:solid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1. exceeding— with 复合结构</a:t>
            </a:r>
            <a:r>
              <a:rPr lang="zh-CN" sz="2000">
                <a:latin typeface="微软雅黑" panose="020B0503020204020204" charset="-122"/>
              </a:rPr>
              <a:t>：</a:t>
            </a:r>
            <a:r>
              <a:rPr sz="2000">
                <a:latin typeface="微软雅黑" panose="020B0503020204020204" charset="-122"/>
              </a:rPr>
              <a:t>with +宾语+现在分词作后置定语</a:t>
            </a:r>
            <a:endParaRPr sz="2000">
              <a:latin typeface="微软雅黑" panose="020B0503020204020204" charset="-122"/>
            </a:endParaRPr>
          </a:p>
        </p:txBody>
      </p:sp>
      <p:sp>
        <p:nvSpPr>
          <p:cNvPr id="9" name="TextBox 8"/>
          <p:cNvSpPr txBox="1"/>
          <p:nvPr/>
        </p:nvSpPr>
        <p:spPr>
          <a:xfrm>
            <a:off x="28575" y="5260340"/>
            <a:ext cx="6617970" cy="335280"/>
          </a:xfrm>
          <a:prstGeom prst="rect">
            <a:avLst/>
          </a:prstGeom>
          <a:solidFill>
            <a:schemeClr val="bg1"/>
          </a:solid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2. were evacuated　— 一般过去时的被动语态</a:t>
            </a:r>
            <a:endParaRPr sz="2000">
              <a:latin typeface="微软雅黑" panose="020B0503020204020204" charset="-122"/>
            </a:endParaRPr>
          </a:p>
        </p:txBody>
      </p:sp>
      <p:sp>
        <p:nvSpPr>
          <p:cNvPr id="10" name="TextBox 9"/>
          <p:cNvSpPr txBox="1"/>
          <p:nvPr/>
        </p:nvSpPr>
        <p:spPr>
          <a:xfrm>
            <a:off x="28575" y="5681345"/>
            <a:ext cx="6617970" cy="335280"/>
          </a:xfrm>
          <a:prstGeom prst="rect">
            <a:avLst/>
          </a:prstGeom>
          <a:solidFill>
            <a:schemeClr val="bg1"/>
          </a:solid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3. lashed</a:t>
            </a:r>
            <a:r>
              <a:rPr lang="en-US" sz="2000">
                <a:latin typeface="微软雅黑" panose="020B0503020204020204" charset="-122"/>
              </a:rPr>
              <a:t> </a:t>
            </a:r>
            <a:r>
              <a:rPr sz="2000">
                <a:latin typeface="微软雅黑" panose="020B0503020204020204" charset="-122"/>
              </a:rPr>
              <a:t>— 过去完成时（had + done）</a:t>
            </a:r>
            <a:endParaRPr sz="2000">
              <a:latin typeface="微软雅黑" panose="020B0503020204020204" charset="-122"/>
            </a:endParaRPr>
          </a:p>
        </p:txBody>
      </p:sp>
      <p:sp>
        <p:nvSpPr>
          <p:cNvPr id="11" name="TextBox 10"/>
          <p:cNvSpPr txBox="1"/>
          <p:nvPr/>
        </p:nvSpPr>
        <p:spPr>
          <a:xfrm>
            <a:off x="28575" y="6101715"/>
            <a:ext cx="6617970" cy="593090"/>
          </a:xfrm>
          <a:prstGeom prst="rect">
            <a:avLst/>
          </a:prstGeom>
          <a:solidFill>
            <a:schemeClr val="bg1"/>
          </a:solid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4. cutting</a:t>
            </a:r>
            <a:r>
              <a:rPr lang="en-US" sz="2000">
                <a:latin typeface="微软雅黑" panose="020B0503020204020204" charset="-122"/>
              </a:rPr>
              <a:t> </a:t>
            </a:r>
            <a:r>
              <a:rPr sz="2000">
                <a:latin typeface="微软雅黑" panose="020B0503020204020204" charset="-122"/>
              </a:rPr>
              <a:t>— 现在分词并列（与 toppling 平行），作伴随状语</a:t>
            </a:r>
            <a:endParaRPr sz="2000">
              <a:latin typeface="微软雅黑" panose="020B0503020204020204" charset="-122"/>
            </a:endParaRPr>
          </a:p>
        </p:txBody>
      </p:sp>
      <p:sp>
        <p:nvSpPr>
          <p:cNvPr id="13" name="TextBox 12"/>
          <p:cNvSpPr txBox="1"/>
          <p:nvPr/>
        </p:nvSpPr>
        <p:spPr>
          <a:xfrm>
            <a:off x="28575" y="6522720"/>
            <a:ext cx="6617970" cy="335280"/>
          </a:xfrm>
          <a:prstGeom prst="rect">
            <a:avLst/>
          </a:prstGeom>
          <a:solidFill>
            <a:schemeClr val="bg1"/>
          </a:solid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5. stretched　—— 一般过去时</a:t>
            </a:r>
            <a:endParaRPr sz="2000">
              <a:latin typeface="微软雅黑" panose="020B0503020204020204" charset="-122"/>
            </a:endParaRPr>
          </a:p>
        </p:txBody>
      </p:sp>
      <p:sp>
        <p:nvSpPr>
          <p:cNvPr id="16" name="TextBox 15"/>
          <p:cNvSpPr txBox="1"/>
          <p:nvPr/>
        </p:nvSpPr>
        <p:spPr>
          <a:xfrm>
            <a:off x="6658610" y="4744720"/>
            <a:ext cx="5343525" cy="381635"/>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6. cleared　—— 一般过去时</a:t>
            </a:r>
            <a:endParaRPr sz="2000">
              <a:latin typeface="微软雅黑" panose="020B0503020204020204" charset="-122"/>
            </a:endParaRPr>
          </a:p>
        </p:txBody>
      </p:sp>
      <p:sp>
        <p:nvSpPr>
          <p:cNvPr id="19" name="TextBox 18"/>
          <p:cNvSpPr txBox="1"/>
          <p:nvPr/>
        </p:nvSpPr>
        <p:spPr>
          <a:xfrm>
            <a:off x="6658610" y="5165090"/>
            <a:ext cx="5343525" cy="381635"/>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7. weakened　—— 一般过去时</a:t>
            </a:r>
            <a:endParaRPr sz="2000">
              <a:latin typeface="微软雅黑" panose="020B0503020204020204" charset="-122"/>
            </a:endParaRPr>
          </a:p>
        </p:txBody>
      </p:sp>
      <p:sp>
        <p:nvSpPr>
          <p:cNvPr id="22" name="TextBox 21"/>
          <p:cNvSpPr txBox="1"/>
          <p:nvPr/>
        </p:nvSpPr>
        <p:spPr>
          <a:xfrm>
            <a:off x="6658610" y="5586095"/>
            <a:ext cx="5343525" cy="67691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8. including— 现在分词作状语（介词性分词）</a:t>
            </a:r>
            <a:endParaRPr sz="2000">
              <a:latin typeface="微软雅黑" panose="020B0503020204020204" charset="-122"/>
            </a:endParaRPr>
          </a:p>
        </p:txBody>
      </p:sp>
      <p:sp>
        <p:nvSpPr>
          <p:cNvPr id="25" name="TextBox 24"/>
          <p:cNvSpPr txBox="1"/>
          <p:nvPr/>
        </p:nvSpPr>
        <p:spPr>
          <a:xfrm>
            <a:off x="6658610" y="6006465"/>
            <a:ext cx="5343525" cy="381635"/>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9. are making　—— 现在进行时（表趋势）</a:t>
            </a:r>
            <a:endParaRPr sz="2000">
              <a:latin typeface="微软雅黑" panose="020B0503020204020204" charset="-122"/>
            </a:endParaRPr>
          </a:p>
        </p:txBody>
      </p:sp>
      <p:sp>
        <p:nvSpPr>
          <p:cNvPr id="28" name="TextBox 27"/>
          <p:cNvSpPr txBox="1"/>
          <p:nvPr/>
        </p:nvSpPr>
        <p:spPr>
          <a:xfrm>
            <a:off x="6658610" y="6427470"/>
            <a:ext cx="5343525" cy="381635"/>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10. be　—— 情态动词 + 动词原形</a:t>
            </a:r>
            <a:endParaRPr sz="20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3" grpId="0" bldLvl="0" animBg="1"/>
      <p:bldP spid="8" grpId="1"/>
      <p:bldP spid="9" grpId="1"/>
      <p:bldP spid="10" grpId="1"/>
      <p:bldP spid="11" grpId="1"/>
      <p:bldP spid="13" grpId="1"/>
      <p:bldP spid="16" grpId="0"/>
      <p:bldP spid="19" grpId="0"/>
      <p:bldP spid="22" grpId="0"/>
      <p:bldP spid="25" grpId="0"/>
      <p:bldP spid="28" grpId="0"/>
      <p:bldP spid="16" grpId="1"/>
      <p:bldP spid="19" grpId="1"/>
      <p:bldP spid="22" grpId="1"/>
      <p:bldP spid="25" grpId="1"/>
      <p:bldP spid="2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02　第二步　词汇解读与翻译</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177E89"/>
                </a:solidFill>
                <a:latin typeface="微软雅黑" panose="020B0503020204020204" charset="-122"/>
              </a:defRPr>
            </a:pPr>
            <a:r>
              <a:rPr>
                <a:latin typeface="微软雅黑" panose="020B0503020204020204" charset="-122"/>
              </a:rPr>
              <a:t>Step 2 · Vocabulary — meaning &amp; example</a:t>
            </a:r>
            <a:endParaRPr>
              <a:latin typeface="微软雅黑" panose="020B0503020204020204" charset="-122"/>
            </a:endParaRPr>
          </a:p>
        </p:txBody>
      </p:sp>
      <p:sp>
        <p:nvSpPr>
          <p:cNvPr id="7" name="Rectangle 6"/>
          <p:cNvSpPr/>
          <p:nvPr/>
        </p:nvSpPr>
        <p:spPr>
          <a:xfrm>
            <a:off x="640080" y="196596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8" name="TextBox 7"/>
          <p:cNvSpPr txBox="1"/>
          <p:nvPr/>
        </p:nvSpPr>
        <p:spPr>
          <a:xfrm>
            <a:off x="777240" y="200253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make landfall</a:t>
            </a:r>
            <a:endParaRPr sz="2000">
              <a:latin typeface="Georgia" panose="02040502050405020303"/>
            </a:endParaRPr>
          </a:p>
        </p:txBody>
      </p:sp>
      <p:sp>
        <p:nvSpPr>
          <p:cNvPr id="9" name="TextBox 8"/>
          <p:cNvSpPr txBox="1"/>
          <p:nvPr/>
        </p:nvSpPr>
        <p:spPr>
          <a:xfrm>
            <a:off x="3108960" y="203911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 phr.</a:t>
            </a:r>
            <a:endParaRPr sz="2000">
              <a:latin typeface="Georgia" panose="02040502050405020303"/>
            </a:endParaRPr>
          </a:p>
        </p:txBody>
      </p:sp>
      <p:sp>
        <p:nvSpPr>
          <p:cNvPr id="10" name="TextBox 9"/>
          <p:cNvSpPr txBox="1"/>
          <p:nvPr/>
        </p:nvSpPr>
        <p:spPr>
          <a:xfrm>
            <a:off x="4663440" y="198424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登陆　｜　made landfall in Zhejiang</a:t>
            </a:r>
            <a:endParaRPr sz="2000">
              <a:latin typeface="微软雅黑" panose="020B0503020204020204" charset="-122"/>
            </a:endParaRPr>
          </a:p>
        </p:txBody>
      </p:sp>
      <p:sp>
        <p:nvSpPr>
          <p:cNvPr id="11" name="Rectangle 10"/>
          <p:cNvSpPr/>
          <p:nvPr/>
        </p:nvSpPr>
        <p:spPr>
          <a:xfrm>
            <a:off x="640080" y="251460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2" name="TextBox 11"/>
          <p:cNvSpPr txBox="1"/>
          <p:nvPr/>
        </p:nvSpPr>
        <p:spPr>
          <a:xfrm>
            <a:off x="777240" y="255117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evacuate</a:t>
            </a:r>
            <a:endParaRPr sz="2000">
              <a:latin typeface="Georgia" panose="02040502050405020303"/>
            </a:endParaRPr>
          </a:p>
        </p:txBody>
      </p:sp>
      <p:sp>
        <p:nvSpPr>
          <p:cNvPr id="13" name="TextBox 12"/>
          <p:cNvSpPr txBox="1"/>
          <p:nvPr/>
        </p:nvSpPr>
        <p:spPr>
          <a:xfrm>
            <a:off x="3108960" y="258775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14" name="TextBox 13"/>
          <p:cNvSpPr txBox="1"/>
          <p:nvPr/>
        </p:nvSpPr>
        <p:spPr>
          <a:xfrm>
            <a:off x="4663440" y="253288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疏散，撤离　｜　nearly 2 million evacuated</a:t>
            </a:r>
            <a:endParaRPr sz="2000">
              <a:latin typeface="微软雅黑" panose="020B0503020204020204" charset="-122"/>
            </a:endParaRPr>
          </a:p>
        </p:txBody>
      </p:sp>
      <p:sp>
        <p:nvSpPr>
          <p:cNvPr id="15" name="Rectangle 14"/>
          <p:cNvSpPr/>
          <p:nvPr/>
        </p:nvSpPr>
        <p:spPr>
          <a:xfrm>
            <a:off x="640080" y="306324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6" name="TextBox 15"/>
          <p:cNvSpPr txBox="1"/>
          <p:nvPr/>
        </p:nvSpPr>
        <p:spPr>
          <a:xfrm>
            <a:off x="777240" y="309981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lash</a:t>
            </a:r>
            <a:endParaRPr sz="2000">
              <a:latin typeface="Georgia" panose="02040502050405020303"/>
            </a:endParaRPr>
          </a:p>
        </p:txBody>
      </p:sp>
      <p:sp>
        <p:nvSpPr>
          <p:cNvPr id="17" name="TextBox 16"/>
          <p:cNvSpPr txBox="1"/>
          <p:nvPr/>
        </p:nvSpPr>
        <p:spPr>
          <a:xfrm>
            <a:off x="3108960" y="313639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18" name="TextBox 17"/>
          <p:cNvSpPr txBox="1"/>
          <p:nvPr/>
        </p:nvSpPr>
        <p:spPr>
          <a:xfrm>
            <a:off x="4663440" y="308152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猛烈击打，抽打　｜　the storm lashed Taiwan</a:t>
            </a:r>
            <a:endParaRPr sz="2000">
              <a:latin typeface="微软雅黑" panose="020B0503020204020204" charset="-122"/>
            </a:endParaRPr>
          </a:p>
        </p:txBody>
      </p:sp>
      <p:sp>
        <p:nvSpPr>
          <p:cNvPr id="19" name="Rectangle 18"/>
          <p:cNvSpPr/>
          <p:nvPr/>
        </p:nvSpPr>
        <p:spPr>
          <a:xfrm>
            <a:off x="640080" y="361188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0" name="TextBox 19"/>
          <p:cNvSpPr txBox="1"/>
          <p:nvPr/>
        </p:nvSpPr>
        <p:spPr>
          <a:xfrm>
            <a:off x="777240" y="364845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staggering</a:t>
            </a:r>
            <a:endParaRPr sz="2000">
              <a:latin typeface="Georgia" panose="02040502050405020303"/>
            </a:endParaRPr>
          </a:p>
        </p:txBody>
      </p:sp>
      <p:sp>
        <p:nvSpPr>
          <p:cNvPr id="21" name="TextBox 20"/>
          <p:cNvSpPr txBox="1"/>
          <p:nvPr/>
        </p:nvSpPr>
        <p:spPr>
          <a:xfrm>
            <a:off x="3108960" y="368503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22" name="TextBox 21"/>
          <p:cNvSpPr txBox="1"/>
          <p:nvPr/>
        </p:nvSpPr>
        <p:spPr>
          <a:xfrm>
            <a:off x="4663440" y="363016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惊人的　｜　Bavi's size was staggering</a:t>
            </a:r>
            <a:endParaRPr sz="2000">
              <a:latin typeface="微软雅黑" panose="020B0503020204020204" charset="-122"/>
            </a:endParaRPr>
          </a:p>
        </p:txBody>
      </p:sp>
      <p:sp>
        <p:nvSpPr>
          <p:cNvPr id="23" name="Rectangle 22"/>
          <p:cNvSpPr/>
          <p:nvPr/>
        </p:nvSpPr>
        <p:spPr>
          <a:xfrm>
            <a:off x="640080" y="416052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4" name="TextBox 23"/>
          <p:cNvSpPr txBox="1"/>
          <p:nvPr/>
        </p:nvSpPr>
        <p:spPr>
          <a:xfrm>
            <a:off x="777240" y="419709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uproot</a:t>
            </a:r>
            <a:endParaRPr sz="2000">
              <a:latin typeface="Georgia" panose="02040502050405020303"/>
            </a:endParaRPr>
          </a:p>
        </p:txBody>
      </p:sp>
      <p:sp>
        <p:nvSpPr>
          <p:cNvPr id="25" name="TextBox 24"/>
          <p:cNvSpPr txBox="1"/>
          <p:nvPr/>
        </p:nvSpPr>
        <p:spPr>
          <a:xfrm>
            <a:off x="3108960" y="423367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26" name="TextBox 25"/>
          <p:cNvSpPr txBox="1"/>
          <p:nvPr/>
        </p:nvSpPr>
        <p:spPr>
          <a:xfrm>
            <a:off x="4663440" y="417880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连根拔起　｜　1,300 uprooted trees</a:t>
            </a:r>
            <a:endParaRPr sz="2000">
              <a:latin typeface="微软雅黑" panose="020B0503020204020204" charset="-122"/>
            </a:endParaRPr>
          </a:p>
        </p:txBody>
      </p:sp>
      <p:sp>
        <p:nvSpPr>
          <p:cNvPr id="27" name="Rectangle 26"/>
          <p:cNvSpPr/>
          <p:nvPr/>
        </p:nvSpPr>
        <p:spPr>
          <a:xfrm>
            <a:off x="640080" y="470916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8" name="TextBox 27"/>
          <p:cNvSpPr txBox="1"/>
          <p:nvPr/>
        </p:nvSpPr>
        <p:spPr>
          <a:xfrm>
            <a:off x="777240" y="474573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torrential</a:t>
            </a:r>
            <a:endParaRPr sz="2000">
              <a:latin typeface="Georgia" panose="02040502050405020303"/>
            </a:endParaRPr>
          </a:p>
        </p:txBody>
      </p:sp>
      <p:sp>
        <p:nvSpPr>
          <p:cNvPr id="29" name="TextBox 28"/>
          <p:cNvSpPr txBox="1"/>
          <p:nvPr/>
        </p:nvSpPr>
        <p:spPr>
          <a:xfrm>
            <a:off x="3108960" y="478231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30" name="TextBox 29"/>
          <p:cNvSpPr txBox="1"/>
          <p:nvPr/>
        </p:nvSpPr>
        <p:spPr>
          <a:xfrm>
            <a:off x="4663440" y="472744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倾盆的，汹涌的　｜　torrential rain</a:t>
            </a:r>
            <a:endParaRPr sz="2000">
              <a:latin typeface="微软雅黑" panose="020B0503020204020204" charset="-122"/>
            </a:endParaRPr>
          </a:p>
        </p:txBody>
      </p:sp>
      <p:sp>
        <p:nvSpPr>
          <p:cNvPr id="31" name="Rectangle 30"/>
          <p:cNvSpPr/>
          <p:nvPr/>
        </p:nvSpPr>
        <p:spPr>
          <a:xfrm>
            <a:off x="640080" y="525780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2" name="TextBox 31"/>
          <p:cNvSpPr txBox="1"/>
          <p:nvPr/>
        </p:nvSpPr>
        <p:spPr>
          <a:xfrm>
            <a:off x="777240" y="529437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downgrade</a:t>
            </a:r>
            <a:endParaRPr sz="2000">
              <a:latin typeface="Georgia" panose="02040502050405020303"/>
            </a:endParaRPr>
          </a:p>
        </p:txBody>
      </p:sp>
      <p:sp>
        <p:nvSpPr>
          <p:cNvPr id="33" name="TextBox 32"/>
          <p:cNvSpPr txBox="1"/>
          <p:nvPr/>
        </p:nvSpPr>
        <p:spPr>
          <a:xfrm>
            <a:off x="3108960" y="533095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34" name="TextBox 33"/>
          <p:cNvSpPr txBox="1"/>
          <p:nvPr/>
        </p:nvSpPr>
        <p:spPr>
          <a:xfrm>
            <a:off x="4663440" y="527608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降级　｜　downgraded to severe storm</a:t>
            </a:r>
            <a:endParaRPr sz="2000">
              <a:latin typeface="微软雅黑" panose="020B0503020204020204" charset="-122"/>
            </a:endParaRPr>
          </a:p>
        </p:txBody>
      </p:sp>
      <p:sp>
        <p:nvSpPr>
          <p:cNvPr id="35" name="Rectangle 34"/>
          <p:cNvSpPr/>
          <p:nvPr/>
        </p:nvSpPr>
        <p:spPr>
          <a:xfrm>
            <a:off x="640080" y="580644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6" name="TextBox 35"/>
          <p:cNvSpPr txBox="1"/>
          <p:nvPr/>
        </p:nvSpPr>
        <p:spPr>
          <a:xfrm>
            <a:off x="777240" y="5843016"/>
            <a:ext cx="3657600" cy="398780"/>
          </a:xfrm>
          <a:prstGeom prst="rect">
            <a:avLst/>
          </a:prstGeom>
          <a:noFill/>
        </p:spPr>
        <p:txBody>
          <a:bodyPr wrap="square">
            <a:spAutoFit/>
          </a:bodyPr>
          <a:lstStyle/>
          <a:p>
            <a:pPr algn="l">
              <a:defRPr sz="1500" b="1" i="0">
                <a:solidFill>
                  <a:srgbClr val="177E89"/>
                </a:solidFill>
                <a:latin typeface="Georgia" panose="02040502050405020303"/>
              </a:defRPr>
            </a:pPr>
            <a:r>
              <a:rPr sz="2000">
                <a:latin typeface="Georgia" panose="02040502050405020303"/>
              </a:rPr>
              <a:t>intense</a:t>
            </a:r>
            <a:endParaRPr sz="2000">
              <a:latin typeface="Georgia" panose="02040502050405020303"/>
            </a:endParaRPr>
          </a:p>
        </p:txBody>
      </p:sp>
      <p:sp>
        <p:nvSpPr>
          <p:cNvPr id="37" name="TextBox 36"/>
          <p:cNvSpPr txBox="1"/>
          <p:nvPr/>
        </p:nvSpPr>
        <p:spPr>
          <a:xfrm>
            <a:off x="3108960" y="587959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38" name="TextBox 37"/>
          <p:cNvSpPr txBox="1"/>
          <p:nvPr/>
        </p:nvSpPr>
        <p:spPr>
          <a:xfrm>
            <a:off x="4663440" y="582472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剧烈的，强烈的　｜　storms more intense</a:t>
            </a:r>
            <a:endParaRPr sz="2000">
              <a:latin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02　第三步　长难句分析</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177E89"/>
                </a:solidFill>
                <a:latin typeface="微软雅黑" panose="020B0503020204020204" charset="-122"/>
              </a:defRPr>
            </a:pPr>
            <a:r>
              <a:rPr>
                <a:latin typeface="微软雅黑" panose="020B0503020204020204" charset="-122"/>
              </a:rPr>
              <a:t>Step 3 · Long &amp; Difficult Sentence Analysis</a:t>
            </a:r>
            <a:endParaRPr>
              <a:latin typeface="微软雅黑" panose="020B0503020204020204" charset="-122"/>
            </a:endParaRPr>
          </a:p>
        </p:txBody>
      </p:sp>
      <p:sp>
        <p:nvSpPr>
          <p:cNvPr id="5" name="TextBox 4"/>
          <p:cNvSpPr txBox="1"/>
          <p:nvPr/>
        </p:nvSpPr>
        <p:spPr>
          <a:xfrm>
            <a:off x="8778240" y="274320"/>
            <a:ext cx="2926080" cy="365760"/>
          </a:xfrm>
          <a:prstGeom prst="rect">
            <a:avLst/>
          </a:prstGeom>
          <a:noFill/>
        </p:spPr>
        <p:txBody>
          <a:bodyPr wrap="square">
            <a:spAutoFit/>
          </a:bodyPr>
          <a:lstStyle/>
          <a:p>
            <a:pPr algn="r">
              <a:defRPr sz="1200" b="0" i="1">
                <a:solidFill>
                  <a:srgbClr val="999999"/>
                </a:solidFill>
                <a:latin typeface="微软雅黑" panose="020B0503020204020204" charset="-122"/>
              </a:defRPr>
            </a:pPr>
            <a:r>
              <a:rPr>
                <a:latin typeface="微软雅黑" panose="020B0503020204020204" charset="-122"/>
              </a:rPr>
              <a:t>（点击鼠标，逐个显示答案）</a:t>
            </a:r>
            <a:endParaRPr>
              <a:latin typeface="微软雅黑" panose="020B0503020204020204" charset="-122"/>
            </a:endParaRPr>
          </a:p>
        </p:txBody>
      </p:sp>
      <p:sp>
        <p:nvSpPr>
          <p:cNvPr id="6" name="Rectangle 5"/>
          <p:cNvSpPr/>
          <p:nvPr/>
        </p:nvSpPr>
        <p:spPr>
          <a:xfrm>
            <a:off x="640080" y="1417320"/>
            <a:ext cx="10881360" cy="1097280"/>
          </a:xfrm>
          <a:prstGeom prst="rect">
            <a:avLst/>
          </a:prstGeom>
          <a:solidFill>
            <a:srgbClr val="F3F6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68680" y="1554480"/>
            <a:ext cx="10424160" cy="1014730"/>
          </a:xfrm>
          <a:prstGeom prst="rect">
            <a:avLst/>
          </a:prstGeom>
          <a:noFill/>
        </p:spPr>
        <p:txBody>
          <a:bodyPr wrap="square">
            <a:spAutoFit/>
          </a:bodyPr>
          <a:lstStyle/>
          <a:p>
            <a:pPr algn="l">
              <a:defRPr sz="1500" b="1" i="0">
                <a:solidFill>
                  <a:srgbClr val="1B3A5C"/>
                </a:solidFill>
                <a:latin typeface="Georgia" panose="02040502050405020303"/>
              </a:defRPr>
            </a:pPr>
            <a:r>
              <a:rPr sz="2000">
                <a:latin typeface="Georgia" panose="02040502050405020303"/>
              </a:rPr>
              <a:t>原句：After landfall, Bavi weakened but continued north, bringing torrential rain to over ten provinces — including Beijing, where 100,000+ people were evacuated.</a:t>
            </a:r>
            <a:endParaRPr sz="2000">
              <a:latin typeface="Georgia" panose="02040502050405020303"/>
            </a:endParaRPr>
          </a:p>
        </p:txBody>
      </p:sp>
      <p:sp>
        <p:nvSpPr>
          <p:cNvPr id="9" name="TextBox 8"/>
          <p:cNvSpPr txBox="1"/>
          <p:nvPr/>
        </p:nvSpPr>
        <p:spPr>
          <a:xfrm>
            <a:off x="868680" y="3154680"/>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主干：Bavi weakened but continued.（并列谓语）</a:t>
            </a:r>
            <a:endParaRPr sz="2000">
              <a:latin typeface="微软雅黑" panose="020B0503020204020204" charset="-122"/>
            </a:endParaRPr>
          </a:p>
        </p:txBody>
      </p:sp>
      <p:sp>
        <p:nvSpPr>
          <p:cNvPr id="10" name="TextBox 9"/>
          <p:cNvSpPr txBox="1"/>
          <p:nvPr/>
        </p:nvSpPr>
        <p:spPr>
          <a:xfrm>
            <a:off x="868680" y="3721608"/>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① After landfall 为时间状语；</a:t>
            </a:r>
            <a:endParaRPr sz="2000">
              <a:latin typeface="微软雅黑" panose="020B0503020204020204" charset="-122"/>
            </a:endParaRPr>
          </a:p>
        </p:txBody>
      </p:sp>
      <p:sp>
        <p:nvSpPr>
          <p:cNvPr id="11" name="TextBox 10"/>
          <p:cNvSpPr txBox="1"/>
          <p:nvPr/>
        </p:nvSpPr>
        <p:spPr>
          <a:xfrm>
            <a:off x="868680" y="4288536"/>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② bringing torrential rain ... 为现在分词短语作结果状语；</a:t>
            </a:r>
            <a:endParaRPr sz="2000">
              <a:latin typeface="微软雅黑" panose="020B0503020204020204" charset="-122"/>
            </a:endParaRPr>
          </a:p>
        </p:txBody>
      </p:sp>
      <p:sp>
        <p:nvSpPr>
          <p:cNvPr id="12" name="TextBox 11"/>
          <p:cNvSpPr txBox="1"/>
          <p:nvPr/>
        </p:nvSpPr>
        <p:spPr>
          <a:xfrm>
            <a:off x="868680" y="4855464"/>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③ including Beijing 为介词短语作后置定语，修饰 provinces；</a:t>
            </a:r>
            <a:endParaRPr sz="2000">
              <a:latin typeface="微软雅黑" panose="020B0503020204020204" charset="-122"/>
            </a:endParaRPr>
          </a:p>
        </p:txBody>
      </p:sp>
      <p:sp>
        <p:nvSpPr>
          <p:cNvPr id="13" name="TextBox 12"/>
          <p:cNvSpPr txBox="1"/>
          <p:nvPr/>
        </p:nvSpPr>
        <p:spPr>
          <a:xfrm>
            <a:off x="868680" y="5422392"/>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④ where 100,000+ people were evacuated 为定语从句，修饰 Beijing。</a:t>
            </a:r>
            <a:endParaRPr sz="2000">
              <a:latin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02　第四步　翻译练习</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177E89"/>
                </a:solidFill>
                <a:latin typeface="微软雅黑" panose="020B0503020204020204" charset="-122"/>
              </a:defRPr>
            </a:pPr>
            <a:r>
              <a:rPr>
                <a:latin typeface="微软雅黑" panose="020B0503020204020204" charset="-122"/>
              </a:rPr>
              <a:t>Step 4 · Translation Practice</a:t>
            </a:r>
            <a:endParaRPr>
              <a:latin typeface="微软雅黑" panose="020B0503020204020204" charset="-122"/>
            </a:endParaRPr>
          </a:p>
        </p:txBody>
      </p:sp>
      <p:sp>
        <p:nvSpPr>
          <p:cNvPr id="6" name="TextBox 5"/>
          <p:cNvSpPr txBox="1"/>
          <p:nvPr/>
        </p:nvSpPr>
        <p:spPr>
          <a:xfrm>
            <a:off x="640080" y="1371600"/>
            <a:ext cx="10881360" cy="1911985"/>
          </a:xfrm>
          <a:prstGeom prst="rect">
            <a:avLst/>
          </a:prstGeom>
          <a:noFill/>
        </p:spPr>
        <p:txBody>
          <a:bodyPr wrap="square">
            <a:spAutoFit/>
          </a:bodyPr>
          <a:lstStyle/>
          <a:p>
            <a:r>
              <a:rPr sz="2000"/>
              <a:t>A. 英译中 / B. 中译英（学案中先自行翻译，再单击显示参考译文）：</a:t>
            </a:r>
            <a:endParaRPr sz="2000"/>
          </a:p>
          <a:p>
            <a:pPr algn="l">
              <a:spcBef>
                <a:spcPts val="200"/>
              </a:spcBef>
              <a:spcAft>
                <a:spcPts val="800"/>
              </a:spcAft>
              <a:defRPr sz="1350" b="0" i="0">
                <a:solidFill>
                  <a:srgbClr val="333333"/>
                </a:solidFill>
                <a:latin typeface="微软雅黑" panose="020B0503020204020204" charset="-122"/>
              </a:defRPr>
            </a:pPr>
            <a:r>
              <a:rPr sz="2000"/>
              <a:t>英译中：Bavi's size was staggering. Its cloud shield stretched over 1,300 kilometers across the Pacific.</a:t>
            </a:r>
            <a:endParaRPr sz="2000"/>
          </a:p>
          <a:p>
            <a:pPr algn="l">
              <a:spcBef>
                <a:spcPts val="200"/>
              </a:spcBef>
              <a:spcAft>
                <a:spcPts val="800"/>
              </a:spcAft>
              <a:defRPr sz="1350" b="0" i="0">
                <a:solidFill>
                  <a:srgbClr val="333333"/>
                </a:solidFill>
                <a:latin typeface="微软雅黑" panose="020B0503020204020204" charset="-122"/>
              </a:defRPr>
            </a:pPr>
            <a:r>
              <a:rPr sz="2000"/>
              <a:t>中译英：近 200 万人被疏散，这是近年来规模最大的台风疏散之一。</a:t>
            </a:r>
            <a:endParaRPr sz="2000"/>
          </a:p>
          <a:p>
            <a:pPr algn="l">
              <a:spcBef>
                <a:spcPts val="200"/>
              </a:spcBef>
              <a:spcAft>
                <a:spcPts val="800"/>
              </a:spcAft>
              <a:defRPr sz="1350" b="0" i="0">
                <a:solidFill>
                  <a:srgbClr val="333333"/>
                </a:solidFill>
                <a:latin typeface="微软雅黑" panose="020B0503020204020204" charset="-122"/>
              </a:defRPr>
            </a:pPr>
            <a:r>
              <a:rPr sz="2000"/>
              <a:t>中译英：科学家警告，更温暖的海洋正让热带风暴变得更加猛烈。</a:t>
            </a:r>
            <a:endParaRPr sz="2000"/>
          </a:p>
        </p:txBody>
      </p:sp>
      <p:sp>
        <p:nvSpPr>
          <p:cNvPr id="7" name="TextBox 6"/>
          <p:cNvSpPr txBox="1"/>
          <p:nvPr/>
        </p:nvSpPr>
        <p:spPr>
          <a:xfrm>
            <a:off x="640080" y="3703320"/>
            <a:ext cx="10881360" cy="398780"/>
          </a:xfrm>
          <a:prstGeom prst="rect">
            <a:avLst/>
          </a:prstGeom>
          <a:noFill/>
        </p:spPr>
        <p:txBody>
          <a:bodyPr wrap="square">
            <a:spAutoFit/>
          </a:bodyPr>
          <a:lstStyle/>
          <a:p>
            <a:pPr algn="l">
              <a:defRPr sz="1500" b="1" i="0">
                <a:solidFill>
                  <a:srgbClr val="1B3A5C"/>
                </a:solidFill>
                <a:latin typeface="微软雅黑" panose="020B0503020204020204" charset="-122"/>
              </a:defRPr>
            </a:pPr>
            <a:r>
              <a:rPr sz="2000">
                <a:latin typeface="微软雅黑" panose="020B0503020204020204" charset="-122"/>
              </a:rPr>
              <a:t>参考译文</a:t>
            </a:r>
            <a:r>
              <a:rPr lang="zh-CN" sz="2000">
                <a:latin typeface="微软雅黑" panose="020B0503020204020204" charset="-122"/>
              </a:rPr>
              <a:t>：</a:t>
            </a:r>
            <a:endParaRPr lang="zh-CN" sz="2000">
              <a:latin typeface="微软雅黑" panose="020B0503020204020204" charset="-122"/>
            </a:endParaRPr>
          </a:p>
        </p:txBody>
      </p:sp>
      <p:sp>
        <p:nvSpPr>
          <p:cNvPr id="8" name="TextBox 7"/>
          <p:cNvSpPr txBox="1"/>
          <p:nvPr/>
        </p:nvSpPr>
        <p:spPr>
          <a:xfrm>
            <a:off x="822960" y="4114800"/>
            <a:ext cx="10515600" cy="398780"/>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1. 巴威的体量令人震惊。它的云系横跨太平洋，绵延 1300 多公里。</a:t>
            </a:r>
            <a:endParaRPr sz="2000">
              <a:latin typeface="Georgia" panose="02040502050405020303"/>
            </a:endParaRPr>
          </a:p>
        </p:txBody>
      </p:sp>
      <p:sp>
        <p:nvSpPr>
          <p:cNvPr id="9" name="TextBox 8"/>
          <p:cNvSpPr txBox="1"/>
          <p:nvPr/>
        </p:nvSpPr>
        <p:spPr>
          <a:xfrm>
            <a:off x="822960" y="4572508"/>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2. Nearly two million people were evacuated — one of the largest typhoon evacuations in recent memory.</a:t>
            </a:r>
            <a:endParaRPr sz="2000">
              <a:latin typeface="Georgia" panose="02040502050405020303"/>
            </a:endParaRPr>
          </a:p>
        </p:txBody>
      </p:sp>
      <p:sp>
        <p:nvSpPr>
          <p:cNvPr id="10" name="TextBox 9"/>
          <p:cNvSpPr txBox="1"/>
          <p:nvPr/>
        </p:nvSpPr>
        <p:spPr>
          <a:xfrm>
            <a:off x="822960" y="5248656"/>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3. Scientists warn that warmer oceans are making tropical storms more intense.</a:t>
            </a:r>
            <a:endParaRPr sz="2000">
              <a:latin typeface="Georgia" panose="020405020504050203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8" grpId="1"/>
      <p:bldP spid="9" grpId="1"/>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 name="Picture 1" descr="An_elegant_indoor_garden_weddi_2026-07-13T11-33-06.png"/>
          <p:cNvPicPr>
            <a:picLocks noChangeAspect="1"/>
          </p:cNvPicPr>
          <p:nvPr/>
        </p:nvPicPr>
        <p:blipFill>
          <a:blip r:embed="rId1">
            <a:alphaModFix amt="43000"/>
            <a:lum contrast="-6000"/>
          </a:blip>
          <a:stretch>
            <a:fillRect/>
          </a:stretch>
        </p:blipFill>
        <p:spPr>
          <a:xfrm>
            <a:off x="0" y="-630936"/>
            <a:ext cx="12191695" cy="8341686"/>
          </a:xfrm>
          <a:prstGeom prst="rect">
            <a:avLst/>
          </a:prstGeom>
        </p:spPr>
      </p:pic>
      <p:sp>
        <p:nvSpPr>
          <p:cNvPr id="3" name="Rectangle 2"/>
          <p:cNvSpPr/>
          <p:nvPr/>
        </p:nvSpPr>
        <p:spPr>
          <a:xfrm>
            <a:off x="0" y="0"/>
            <a:ext cx="6035040" cy="6858000"/>
          </a:xfrm>
          <a:prstGeom prst="rect">
            <a:avLst/>
          </a:prstGeom>
          <a:solidFill>
            <a:srgbClr val="1B3A5C">
              <a:alpha val="6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6035040" y="0"/>
            <a:ext cx="6156655" cy="6858000"/>
          </a:xfrm>
          <a:prstGeom prst="rect">
            <a:avLst/>
          </a:prstGeom>
          <a:solidFill>
            <a:srgbClr val="122840">
              <a:alpha val="8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05840"/>
            <a:ext cx="4572000" cy="457200"/>
          </a:xfrm>
          <a:prstGeom prst="rect">
            <a:avLst/>
          </a:prstGeom>
          <a:noFill/>
        </p:spPr>
        <p:txBody>
          <a:bodyPr wrap="square">
            <a:spAutoFit/>
          </a:bodyPr>
          <a:lstStyle/>
          <a:p>
            <a:pPr algn="l">
              <a:defRPr sz="1800" b="1">
                <a:solidFill>
                  <a:srgbClr val="8E44AD"/>
                </a:solidFill>
                <a:latin typeface="Arial" panose="020B0604020202020204"/>
              </a:defRPr>
            </a:pPr>
            <a:r>
              <a:t>PART 03 · 泰勒的世纪婚礼</a:t>
            </a:r>
          </a:p>
        </p:txBody>
      </p:sp>
      <p:sp>
        <p:nvSpPr>
          <p:cNvPr id="6" name="TextBox 5"/>
          <p:cNvSpPr txBox="1"/>
          <p:nvPr/>
        </p:nvSpPr>
        <p:spPr>
          <a:xfrm>
            <a:off x="731520" y="1463040"/>
            <a:ext cx="5637530" cy="1137285"/>
          </a:xfrm>
          <a:prstGeom prst="rect">
            <a:avLst/>
          </a:prstGeom>
          <a:noFill/>
        </p:spPr>
        <p:txBody>
          <a:bodyPr wrap="square">
            <a:spAutoFit/>
          </a:bodyPr>
          <a:lstStyle/>
          <a:p>
            <a:pPr algn="l">
              <a:defRPr sz="3400" b="1">
                <a:solidFill>
                  <a:srgbClr val="FFFFFF"/>
                </a:solidFill>
                <a:latin typeface="Arial" panose="020B0604020202020204"/>
              </a:defRPr>
            </a:pPr>
            <a:r>
              <a:rPr>
                <a:solidFill>
                  <a:schemeClr val="accent4"/>
                </a:solidFill>
              </a:rPr>
              <a:t>A Love Story for the Ages</a:t>
            </a:r>
            <a:br>
              <a:rPr>
                <a:solidFill>
                  <a:schemeClr val="accent4"/>
                </a:solidFill>
              </a:rPr>
            </a:br>
            <a:r>
              <a:rPr>
                <a:solidFill>
                  <a:schemeClr val="accent4"/>
                </a:solidFill>
              </a:rPr>
              <a:t>Taylor Swift’s Wedding</a:t>
            </a:r>
            <a:endParaRPr>
              <a:solidFill>
                <a:schemeClr val="accent4"/>
              </a:solidFill>
            </a:endParaRPr>
          </a:p>
        </p:txBody>
      </p:sp>
      <p:sp>
        <p:nvSpPr>
          <p:cNvPr id="7" name="TextBox 6"/>
          <p:cNvSpPr txBox="1"/>
          <p:nvPr/>
        </p:nvSpPr>
        <p:spPr>
          <a:xfrm>
            <a:off x="731520" y="3200400"/>
            <a:ext cx="4937760" cy="398780"/>
          </a:xfrm>
          <a:prstGeom prst="rect">
            <a:avLst/>
          </a:prstGeom>
          <a:noFill/>
        </p:spPr>
        <p:txBody>
          <a:bodyPr wrap="square">
            <a:spAutoFit/>
          </a:bodyPr>
          <a:lstStyle/>
          <a:p>
            <a:pPr algn="l">
              <a:defRPr sz="2200" b="1">
                <a:solidFill>
                  <a:srgbClr val="FFFFFF"/>
                </a:solidFill>
                <a:latin typeface="Arial" panose="020B0604020202020204"/>
              </a:defRPr>
            </a:pPr>
            <a:r>
              <a:rPr sz="2000">
                <a:solidFill>
                  <a:schemeClr val="tx1"/>
                </a:solidFill>
              </a:rPr>
              <a:t>在麦迪逊广场花园办成秘密花园婚礼</a:t>
            </a:r>
            <a:endParaRPr sz="2000">
              <a:solidFill>
                <a:schemeClr val="tx1"/>
              </a:solidFill>
            </a:endParaRPr>
          </a:p>
        </p:txBody>
      </p:sp>
      <p:sp>
        <p:nvSpPr>
          <p:cNvPr id="8" name="TextBox 7"/>
          <p:cNvSpPr txBox="1"/>
          <p:nvPr/>
        </p:nvSpPr>
        <p:spPr>
          <a:xfrm>
            <a:off x="731520" y="3840480"/>
            <a:ext cx="4937760" cy="1198880"/>
          </a:xfrm>
          <a:prstGeom prst="rect">
            <a:avLst/>
          </a:prstGeom>
          <a:noFill/>
        </p:spPr>
        <p:txBody>
          <a:bodyPr wrap="square">
            <a:spAutoFit/>
          </a:bodyPr>
          <a:lstStyle/>
          <a:p>
            <a:pPr algn="l">
              <a:defRPr sz="1500" b="0">
                <a:solidFill>
                  <a:srgbClr val="DDEEFF"/>
                </a:solidFill>
                <a:latin typeface="Arial" panose="020B0604020202020204"/>
              </a:defRPr>
            </a:pPr>
            <a:r>
              <a:rPr sz="1800">
                <a:solidFill>
                  <a:schemeClr val="tx1"/>
                </a:solidFill>
              </a:rPr>
              <a:t>The pop superstar marries NFL’s Travis Kelce at Madison Square Garden. A wedding that broke the internet — and gave back $26 million.</a:t>
            </a:r>
            <a:endParaRPr sz="1800">
              <a:solidFill>
                <a:schemeClr val="tx1"/>
              </a:solidFill>
            </a:endParaRPr>
          </a:p>
        </p:txBody>
      </p:sp>
      <p:sp>
        <p:nvSpPr>
          <p:cNvPr id="9" name="Rectangle 8"/>
          <p:cNvSpPr/>
          <p:nvPr/>
        </p:nvSpPr>
        <p:spPr>
          <a:xfrm>
            <a:off x="731520" y="5715000"/>
            <a:ext cx="3657600" cy="292608"/>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77240" y="5733288"/>
            <a:ext cx="3566160" cy="274320"/>
          </a:xfrm>
          <a:prstGeom prst="rect">
            <a:avLst/>
          </a:prstGeom>
          <a:noFill/>
        </p:spPr>
        <p:txBody>
          <a:bodyPr wrap="square">
            <a:spAutoFit/>
          </a:bodyPr>
          <a:lstStyle/>
          <a:p>
            <a:pPr algn="l">
              <a:defRPr sz="1100" b="0">
                <a:solidFill>
                  <a:srgbClr val="FFFFFF"/>
                </a:solidFill>
                <a:latin typeface="Arial" panose="020B0604020202020204"/>
              </a:defRPr>
            </a:pPr>
            <a:r>
              <a:t>Source · 素材来源: CBS News, AFP</a:t>
            </a:r>
          </a:p>
        </p:txBody>
      </p:sp>
      <p:sp>
        <p:nvSpPr>
          <p:cNvPr id="11" name="TextBox 10"/>
          <p:cNvSpPr txBox="1"/>
          <p:nvPr>
            <p:custDataLst>
              <p:tags r:id="rId2"/>
            </p:custDataLst>
          </p:nvPr>
        </p:nvSpPr>
        <p:spPr>
          <a:xfrm>
            <a:off x="6583680" y="1097280"/>
            <a:ext cx="4572000" cy="548640"/>
          </a:xfrm>
          <a:prstGeom prst="rect">
            <a:avLst/>
          </a:prstGeom>
          <a:noFill/>
        </p:spPr>
        <p:txBody>
          <a:bodyPr wrap="square">
            <a:spAutoFit/>
          </a:bodyPr>
          <a:lstStyle/>
          <a:p>
            <a:pPr algn="l">
              <a:defRPr sz="3600" b="1">
                <a:solidFill>
                  <a:srgbClr val="8E44AD"/>
                </a:solidFill>
                <a:latin typeface="Arial" panose="020B0604020202020204"/>
              </a:defRPr>
            </a:pPr>
            <a:r>
              <a:t>~1,000</a:t>
            </a:r>
          </a:p>
        </p:txBody>
      </p:sp>
      <p:sp>
        <p:nvSpPr>
          <p:cNvPr id="12" name="TextBox 11"/>
          <p:cNvSpPr txBox="1"/>
          <p:nvPr>
            <p:custDataLst>
              <p:tags r:id="rId3"/>
            </p:custDataLst>
          </p:nvPr>
        </p:nvSpPr>
        <p:spPr>
          <a:xfrm>
            <a:off x="6583680" y="1600200"/>
            <a:ext cx="4572000" cy="368300"/>
          </a:xfrm>
          <a:prstGeom prst="rect">
            <a:avLst/>
          </a:prstGeom>
          <a:noFill/>
        </p:spPr>
        <p:txBody>
          <a:bodyPr wrap="square">
            <a:spAutoFit/>
          </a:bodyPr>
          <a:lstStyle/>
          <a:p>
            <a:pPr algn="l">
              <a:defRPr sz="1500" b="0">
                <a:solidFill>
                  <a:srgbClr val="CCDDEE"/>
                </a:solidFill>
                <a:latin typeface="Arial" panose="020B0604020202020204"/>
              </a:defRPr>
            </a:pPr>
            <a:r>
              <a:rPr sz="1800">
                <a:solidFill>
                  <a:schemeClr val="tx1"/>
                </a:solidFill>
              </a:rPr>
              <a:t>出席宾客 / guests at MSG</a:t>
            </a:r>
            <a:endParaRPr sz="1800">
              <a:solidFill>
                <a:schemeClr val="tx1"/>
              </a:solidFill>
            </a:endParaRPr>
          </a:p>
        </p:txBody>
      </p:sp>
      <p:sp>
        <p:nvSpPr>
          <p:cNvPr id="13" name="TextBox 12"/>
          <p:cNvSpPr txBox="1"/>
          <p:nvPr>
            <p:custDataLst>
              <p:tags r:id="rId4"/>
            </p:custDataLst>
          </p:nvPr>
        </p:nvSpPr>
        <p:spPr>
          <a:xfrm>
            <a:off x="6583680" y="2423160"/>
            <a:ext cx="4572000" cy="548640"/>
          </a:xfrm>
          <a:prstGeom prst="rect">
            <a:avLst/>
          </a:prstGeom>
          <a:noFill/>
        </p:spPr>
        <p:txBody>
          <a:bodyPr wrap="square">
            <a:spAutoFit/>
          </a:bodyPr>
          <a:lstStyle/>
          <a:p>
            <a:pPr algn="l">
              <a:defRPr sz="3600" b="1">
                <a:solidFill>
                  <a:srgbClr val="8E44AD"/>
                </a:solidFill>
                <a:latin typeface="Arial" panose="020B0604020202020204"/>
              </a:defRPr>
            </a:pPr>
            <a:r>
              <a:t>$20M</a:t>
            </a:r>
          </a:p>
        </p:txBody>
      </p:sp>
      <p:sp>
        <p:nvSpPr>
          <p:cNvPr id="14" name="TextBox 13"/>
          <p:cNvSpPr txBox="1"/>
          <p:nvPr>
            <p:custDataLst>
              <p:tags r:id="rId5"/>
            </p:custDataLst>
          </p:nvPr>
        </p:nvSpPr>
        <p:spPr>
          <a:xfrm>
            <a:off x="6583680" y="2926080"/>
            <a:ext cx="4572000" cy="368300"/>
          </a:xfrm>
          <a:prstGeom prst="rect">
            <a:avLst/>
          </a:prstGeom>
          <a:noFill/>
        </p:spPr>
        <p:txBody>
          <a:bodyPr wrap="square">
            <a:spAutoFit/>
          </a:bodyPr>
          <a:lstStyle/>
          <a:p>
            <a:pPr algn="l">
              <a:defRPr sz="1500" b="0">
                <a:solidFill>
                  <a:srgbClr val="CCDDEE"/>
                </a:solidFill>
                <a:latin typeface="Arial" panose="020B0604020202020204"/>
              </a:defRPr>
            </a:pPr>
            <a:r>
              <a:rPr sz="1800">
                <a:solidFill>
                  <a:schemeClr val="tx1"/>
                </a:solidFill>
              </a:rPr>
              <a:t>婚礼预算 / wedding budget</a:t>
            </a:r>
            <a:endParaRPr sz="1800">
              <a:solidFill>
                <a:schemeClr val="tx1"/>
              </a:solidFill>
            </a:endParaRPr>
          </a:p>
        </p:txBody>
      </p:sp>
      <p:sp>
        <p:nvSpPr>
          <p:cNvPr id="15" name="TextBox 14"/>
          <p:cNvSpPr txBox="1"/>
          <p:nvPr>
            <p:custDataLst>
              <p:tags r:id="rId6"/>
            </p:custDataLst>
          </p:nvPr>
        </p:nvSpPr>
        <p:spPr>
          <a:xfrm>
            <a:off x="6583680" y="3749039"/>
            <a:ext cx="4572000" cy="548640"/>
          </a:xfrm>
          <a:prstGeom prst="rect">
            <a:avLst/>
          </a:prstGeom>
          <a:noFill/>
        </p:spPr>
        <p:txBody>
          <a:bodyPr wrap="square">
            <a:spAutoFit/>
          </a:bodyPr>
          <a:lstStyle/>
          <a:p>
            <a:pPr algn="l">
              <a:defRPr sz="3600" b="1">
                <a:solidFill>
                  <a:srgbClr val="8E44AD"/>
                </a:solidFill>
                <a:latin typeface="Arial" panose="020B0604020202020204"/>
              </a:defRPr>
            </a:pPr>
            <a:r>
              <a:t>$26M</a:t>
            </a:r>
          </a:p>
        </p:txBody>
      </p:sp>
      <p:sp>
        <p:nvSpPr>
          <p:cNvPr id="16" name="TextBox 15"/>
          <p:cNvSpPr txBox="1"/>
          <p:nvPr>
            <p:custDataLst>
              <p:tags r:id="rId7"/>
            </p:custDataLst>
          </p:nvPr>
        </p:nvSpPr>
        <p:spPr>
          <a:xfrm>
            <a:off x="6583680" y="4251959"/>
            <a:ext cx="4572000" cy="368300"/>
          </a:xfrm>
          <a:prstGeom prst="rect">
            <a:avLst/>
          </a:prstGeom>
          <a:noFill/>
        </p:spPr>
        <p:txBody>
          <a:bodyPr wrap="square">
            <a:spAutoFit/>
          </a:bodyPr>
          <a:lstStyle/>
          <a:p>
            <a:pPr algn="l">
              <a:defRPr sz="1500" b="0">
                <a:solidFill>
                  <a:srgbClr val="CCDDEE"/>
                </a:solidFill>
                <a:latin typeface="Arial" panose="020B0604020202020204"/>
              </a:defRPr>
            </a:pPr>
            <a:r>
              <a:rPr sz="1800">
                <a:solidFill>
                  <a:schemeClr val="tx1"/>
                </a:solidFill>
              </a:rPr>
              <a:t>捐赠慈善 / donated to charity</a:t>
            </a:r>
            <a:endParaRPr sz="1800">
              <a:solidFill>
                <a:schemeClr val="tx1"/>
              </a:solidFill>
            </a:endParaRPr>
          </a:p>
        </p:txBody>
      </p:sp>
      <p:sp>
        <p:nvSpPr>
          <p:cNvPr id="17" name="TextBox 16"/>
          <p:cNvSpPr txBox="1"/>
          <p:nvPr>
            <p:custDataLst>
              <p:tags r:id="rId8"/>
            </p:custDataLst>
          </p:nvPr>
        </p:nvSpPr>
        <p:spPr>
          <a:xfrm>
            <a:off x="6583680" y="5074920"/>
            <a:ext cx="4572000" cy="548640"/>
          </a:xfrm>
          <a:prstGeom prst="rect">
            <a:avLst/>
          </a:prstGeom>
          <a:noFill/>
        </p:spPr>
        <p:txBody>
          <a:bodyPr wrap="square">
            <a:spAutoFit/>
          </a:bodyPr>
          <a:lstStyle/>
          <a:p>
            <a:pPr algn="l">
              <a:defRPr sz="3600" b="1">
                <a:solidFill>
                  <a:srgbClr val="8E44AD"/>
                </a:solidFill>
                <a:latin typeface="Arial" panose="020B0604020202020204"/>
              </a:defRPr>
            </a:pPr>
            <a:r>
              <a:t>3 days</a:t>
            </a:r>
          </a:p>
        </p:txBody>
      </p:sp>
      <p:sp>
        <p:nvSpPr>
          <p:cNvPr id="18" name="TextBox 17"/>
          <p:cNvSpPr txBox="1"/>
          <p:nvPr>
            <p:custDataLst>
              <p:tags r:id="rId9"/>
            </p:custDataLst>
          </p:nvPr>
        </p:nvSpPr>
        <p:spPr>
          <a:xfrm>
            <a:off x="6583680" y="5577840"/>
            <a:ext cx="4572000" cy="368300"/>
          </a:xfrm>
          <a:prstGeom prst="rect">
            <a:avLst/>
          </a:prstGeom>
          <a:noFill/>
        </p:spPr>
        <p:txBody>
          <a:bodyPr wrap="square">
            <a:spAutoFit/>
          </a:bodyPr>
          <a:lstStyle/>
          <a:p>
            <a:pPr algn="l">
              <a:defRPr sz="1500" b="0">
                <a:solidFill>
                  <a:srgbClr val="CCDDEE"/>
                </a:solidFill>
                <a:latin typeface="Arial" panose="020B0604020202020204"/>
              </a:defRPr>
            </a:pPr>
            <a:r>
              <a:rPr sz="1800">
                <a:solidFill>
                  <a:schemeClr val="tx1"/>
                </a:solidFill>
              </a:rPr>
              <a:t>封路天数 / streets closed</a:t>
            </a:r>
            <a:endParaRPr sz="180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03 · 单词</a:t>
            </a:r>
          </a:p>
        </p:txBody>
      </p:sp>
      <p:sp>
        <p:nvSpPr>
          <p:cNvPr id="4" name="TextBox 3"/>
          <p:cNvSpPr txBox="1"/>
          <p:nvPr/>
        </p:nvSpPr>
        <p:spPr>
          <a:xfrm>
            <a:off x="731520" y="640080"/>
            <a:ext cx="10515600" cy="548640"/>
          </a:xfrm>
          <a:prstGeom prst="rect">
            <a:avLst/>
          </a:prstGeom>
          <a:noFill/>
        </p:spPr>
        <p:txBody>
          <a:bodyPr wrap="square">
            <a:spAutoFit/>
          </a:bodyPr>
          <a:lstStyle/>
          <a:p>
            <a:pPr algn="l">
              <a:defRPr sz="2800" b="1">
                <a:solidFill>
                  <a:srgbClr val="1B3A5C"/>
                </a:solidFill>
                <a:latin typeface="Arial" panose="020B0604020202020204"/>
              </a:defRPr>
            </a:pPr>
            <a:r>
              <a:t>单词卡 · Key Vocabulary</a:t>
            </a:r>
          </a:p>
        </p:txBody>
      </p:sp>
      <p:sp>
        <p:nvSpPr>
          <p:cNvPr id="5" name="Rectangle 4"/>
          <p:cNvSpPr/>
          <p:nvPr/>
        </p:nvSpPr>
        <p:spPr>
          <a:xfrm>
            <a:off x="731520" y="141732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481328"/>
            <a:ext cx="2560320" cy="457200"/>
          </a:xfrm>
          <a:prstGeom prst="rect">
            <a:avLst/>
          </a:prstGeom>
          <a:noFill/>
        </p:spPr>
        <p:txBody>
          <a:bodyPr wrap="square">
            <a:spAutoFit/>
          </a:bodyPr>
          <a:lstStyle/>
          <a:p>
            <a:pPr algn="l">
              <a:defRPr sz="1800" b="1">
                <a:solidFill>
                  <a:srgbClr val="8E44AD"/>
                </a:solidFill>
                <a:latin typeface="Georgia" panose="02040502050405020303"/>
              </a:defRPr>
            </a:pPr>
            <a:r>
              <a:t>sold-out</a:t>
            </a:r>
          </a:p>
        </p:txBody>
      </p:sp>
      <p:sp>
        <p:nvSpPr>
          <p:cNvPr id="7" name="TextBox 6"/>
          <p:cNvSpPr txBox="1"/>
          <p:nvPr/>
        </p:nvSpPr>
        <p:spPr>
          <a:xfrm>
            <a:off x="3383280" y="1481328"/>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售罄的</a:t>
            </a:r>
          </a:p>
        </p:txBody>
      </p:sp>
      <p:sp>
        <p:nvSpPr>
          <p:cNvPr id="8" name="TextBox 7"/>
          <p:cNvSpPr txBox="1"/>
          <p:nvPr/>
        </p:nvSpPr>
        <p:spPr>
          <a:xfrm>
            <a:off x="5120640" y="1481328"/>
            <a:ext cx="6126480" cy="457200"/>
          </a:xfrm>
          <a:prstGeom prst="rect">
            <a:avLst/>
          </a:prstGeom>
          <a:noFill/>
        </p:spPr>
        <p:txBody>
          <a:bodyPr wrap="square">
            <a:spAutoFit/>
          </a:bodyPr>
          <a:lstStyle/>
          <a:p>
            <a:pPr algn="l">
              <a:defRPr sz="1500" b="0">
                <a:solidFill>
                  <a:srgbClr val="555555"/>
                </a:solidFill>
                <a:latin typeface="Georgia" panose="02040502050405020303"/>
              </a:defRPr>
            </a:pPr>
            <a:r>
              <a:t>“eight sold-out shows”</a:t>
            </a:r>
          </a:p>
        </p:txBody>
      </p:sp>
      <p:sp>
        <p:nvSpPr>
          <p:cNvPr id="9" name="Rectangle 8"/>
          <p:cNvSpPr/>
          <p:nvPr/>
        </p:nvSpPr>
        <p:spPr>
          <a:xfrm>
            <a:off x="731520" y="203911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2103120"/>
            <a:ext cx="2560320" cy="457200"/>
          </a:xfrm>
          <a:prstGeom prst="rect">
            <a:avLst/>
          </a:prstGeom>
          <a:noFill/>
        </p:spPr>
        <p:txBody>
          <a:bodyPr wrap="square">
            <a:spAutoFit/>
          </a:bodyPr>
          <a:lstStyle/>
          <a:p>
            <a:pPr algn="l">
              <a:defRPr sz="1800" b="1">
                <a:solidFill>
                  <a:srgbClr val="8E44AD"/>
                </a:solidFill>
                <a:latin typeface="Georgia" panose="02040502050405020303"/>
              </a:defRPr>
            </a:pPr>
            <a:r>
              <a:t>officiate</a:t>
            </a:r>
          </a:p>
        </p:txBody>
      </p:sp>
      <p:sp>
        <p:nvSpPr>
          <p:cNvPr id="11" name="TextBox 10"/>
          <p:cNvSpPr txBox="1"/>
          <p:nvPr/>
        </p:nvSpPr>
        <p:spPr>
          <a:xfrm>
            <a:off x="3383280" y="2103120"/>
            <a:ext cx="1554480" cy="457200"/>
          </a:xfrm>
          <a:prstGeom prst="rect">
            <a:avLst/>
          </a:prstGeom>
          <a:noFill/>
        </p:spPr>
        <p:txBody>
          <a:bodyPr wrap="square">
            <a:spAutoFit/>
          </a:bodyPr>
          <a:lstStyle/>
          <a:p>
            <a:pPr algn="l">
              <a:defRPr sz="1500" b="0">
                <a:solidFill>
                  <a:srgbClr val="666666"/>
                </a:solidFill>
                <a:latin typeface="Arial" panose="020B0604020202020204"/>
              </a:defRPr>
            </a:pPr>
            <a:r>
              <a:t>v.  主持（仪式）</a:t>
            </a:r>
          </a:p>
        </p:txBody>
      </p:sp>
      <p:sp>
        <p:nvSpPr>
          <p:cNvPr id="12" name="TextBox 11"/>
          <p:cNvSpPr txBox="1"/>
          <p:nvPr/>
        </p:nvSpPr>
        <p:spPr>
          <a:xfrm>
            <a:off x="5120640" y="2103120"/>
            <a:ext cx="6126480" cy="457200"/>
          </a:xfrm>
          <a:prstGeom prst="rect">
            <a:avLst/>
          </a:prstGeom>
          <a:noFill/>
        </p:spPr>
        <p:txBody>
          <a:bodyPr wrap="square">
            <a:spAutoFit/>
          </a:bodyPr>
          <a:lstStyle/>
          <a:p>
            <a:pPr algn="l">
              <a:defRPr sz="1500" b="0">
                <a:solidFill>
                  <a:srgbClr val="555555"/>
                </a:solidFill>
                <a:latin typeface="Georgia" panose="02040502050405020303"/>
              </a:defRPr>
            </a:pPr>
            <a:r>
              <a:t>“Adam Sandler officiated”</a:t>
            </a:r>
          </a:p>
        </p:txBody>
      </p:sp>
      <p:sp>
        <p:nvSpPr>
          <p:cNvPr id="13" name="Rectangle 12"/>
          <p:cNvSpPr/>
          <p:nvPr/>
        </p:nvSpPr>
        <p:spPr>
          <a:xfrm>
            <a:off x="731520" y="266090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31520" y="2724912"/>
            <a:ext cx="2560320" cy="457200"/>
          </a:xfrm>
          <a:prstGeom prst="rect">
            <a:avLst/>
          </a:prstGeom>
          <a:noFill/>
        </p:spPr>
        <p:txBody>
          <a:bodyPr wrap="square">
            <a:spAutoFit/>
          </a:bodyPr>
          <a:lstStyle/>
          <a:p>
            <a:pPr algn="l">
              <a:defRPr sz="1800" b="1">
                <a:solidFill>
                  <a:srgbClr val="8E44AD"/>
                </a:solidFill>
                <a:latin typeface="Georgia" panose="02040502050405020303"/>
              </a:defRPr>
            </a:pPr>
            <a:r>
              <a:t>vows</a:t>
            </a:r>
          </a:p>
        </p:txBody>
      </p:sp>
      <p:sp>
        <p:nvSpPr>
          <p:cNvPr id="15" name="TextBox 14"/>
          <p:cNvSpPr txBox="1"/>
          <p:nvPr/>
        </p:nvSpPr>
        <p:spPr>
          <a:xfrm>
            <a:off x="3383280" y="2724912"/>
            <a:ext cx="1554480" cy="457200"/>
          </a:xfrm>
          <a:prstGeom prst="rect">
            <a:avLst/>
          </a:prstGeom>
          <a:noFill/>
        </p:spPr>
        <p:txBody>
          <a:bodyPr wrap="square">
            <a:spAutoFit/>
          </a:bodyPr>
          <a:lstStyle/>
          <a:p>
            <a:pPr algn="l">
              <a:defRPr sz="1500" b="0">
                <a:solidFill>
                  <a:srgbClr val="666666"/>
                </a:solidFill>
                <a:latin typeface="Arial" panose="020B0604020202020204"/>
              </a:defRPr>
            </a:pPr>
            <a:r>
              <a:t>n.  誓言，誓词</a:t>
            </a:r>
          </a:p>
        </p:txBody>
      </p:sp>
      <p:sp>
        <p:nvSpPr>
          <p:cNvPr id="16" name="TextBox 15"/>
          <p:cNvSpPr txBox="1"/>
          <p:nvPr/>
        </p:nvSpPr>
        <p:spPr>
          <a:xfrm>
            <a:off x="5120640" y="2724912"/>
            <a:ext cx="6126480" cy="457200"/>
          </a:xfrm>
          <a:prstGeom prst="rect">
            <a:avLst/>
          </a:prstGeom>
          <a:noFill/>
        </p:spPr>
        <p:txBody>
          <a:bodyPr wrap="square">
            <a:spAutoFit/>
          </a:bodyPr>
          <a:lstStyle/>
          <a:p>
            <a:pPr algn="l">
              <a:defRPr sz="1500" b="0">
                <a:solidFill>
                  <a:srgbClr val="555555"/>
                </a:solidFill>
                <a:latin typeface="Georgia" panose="02040502050405020303"/>
              </a:defRPr>
            </a:pPr>
            <a:r>
              <a:t>“wrote their own vows”</a:t>
            </a:r>
          </a:p>
        </p:txBody>
      </p:sp>
      <p:sp>
        <p:nvSpPr>
          <p:cNvPr id="17" name="Rectangle 16"/>
          <p:cNvSpPr/>
          <p:nvPr/>
        </p:nvSpPr>
        <p:spPr>
          <a:xfrm>
            <a:off x="731520" y="3282696"/>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731520" y="3346704"/>
            <a:ext cx="2560320" cy="457200"/>
          </a:xfrm>
          <a:prstGeom prst="rect">
            <a:avLst/>
          </a:prstGeom>
          <a:noFill/>
        </p:spPr>
        <p:txBody>
          <a:bodyPr wrap="square">
            <a:spAutoFit/>
          </a:bodyPr>
          <a:lstStyle/>
          <a:p>
            <a:pPr algn="l">
              <a:defRPr sz="1800" b="1">
                <a:solidFill>
                  <a:srgbClr val="8E44AD"/>
                </a:solidFill>
                <a:latin typeface="Georgia" panose="02040502050405020303"/>
              </a:defRPr>
            </a:pPr>
            <a:r>
              <a:t>extraordinarily</a:t>
            </a:r>
          </a:p>
        </p:txBody>
      </p:sp>
      <p:sp>
        <p:nvSpPr>
          <p:cNvPr id="19" name="TextBox 18"/>
          <p:cNvSpPr txBox="1"/>
          <p:nvPr/>
        </p:nvSpPr>
        <p:spPr>
          <a:xfrm>
            <a:off x="3383280" y="3346704"/>
            <a:ext cx="1554480" cy="457200"/>
          </a:xfrm>
          <a:prstGeom prst="rect">
            <a:avLst/>
          </a:prstGeom>
          <a:noFill/>
        </p:spPr>
        <p:txBody>
          <a:bodyPr wrap="square">
            <a:spAutoFit/>
          </a:bodyPr>
          <a:lstStyle/>
          <a:p>
            <a:pPr algn="l">
              <a:defRPr sz="1500" b="0">
                <a:solidFill>
                  <a:srgbClr val="666666"/>
                </a:solidFill>
                <a:latin typeface="Arial" panose="020B0604020202020204"/>
              </a:defRPr>
            </a:pPr>
            <a:r>
              <a:t>adv.  非常地</a:t>
            </a:r>
          </a:p>
        </p:txBody>
      </p:sp>
      <p:sp>
        <p:nvSpPr>
          <p:cNvPr id="20" name="TextBox 19"/>
          <p:cNvSpPr txBox="1"/>
          <p:nvPr/>
        </p:nvSpPr>
        <p:spPr>
          <a:xfrm>
            <a:off x="5120640" y="3346704"/>
            <a:ext cx="6126480" cy="457200"/>
          </a:xfrm>
          <a:prstGeom prst="rect">
            <a:avLst/>
          </a:prstGeom>
          <a:noFill/>
        </p:spPr>
        <p:txBody>
          <a:bodyPr wrap="square">
            <a:spAutoFit/>
          </a:bodyPr>
          <a:lstStyle/>
          <a:p>
            <a:pPr algn="l">
              <a:defRPr sz="1500" b="0">
                <a:solidFill>
                  <a:srgbClr val="555555"/>
                </a:solidFill>
                <a:latin typeface="Georgia" panose="02040502050405020303"/>
              </a:defRPr>
            </a:pPr>
            <a:r>
              <a:t>“extraordinarily tight”</a:t>
            </a:r>
          </a:p>
        </p:txBody>
      </p:sp>
      <p:sp>
        <p:nvSpPr>
          <p:cNvPr id="21" name="Rectangle 20"/>
          <p:cNvSpPr/>
          <p:nvPr/>
        </p:nvSpPr>
        <p:spPr>
          <a:xfrm>
            <a:off x="731520" y="3904488"/>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31520" y="3968496"/>
            <a:ext cx="2560320" cy="457200"/>
          </a:xfrm>
          <a:prstGeom prst="rect">
            <a:avLst/>
          </a:prstGeom>
          <a:noFill/>
        </p:spPr>
        <p:txBody>
          <a:bodyPr wrap="square">
            <a:spAutoFit/>
          </a:bodyPr>
          <a:lstStyle/>
          <a:p>
            <a:pPr algn="l">
              <a:defRPr sz="1800" b="1">
                <a:solidFill>
                  <a:srgbClr val="8E44AD"/>
                </a:solidFill>
                <a:latin typeface="Georgia" panose="02040502050405020303"/>
              </a:defRPr>
            </a:pPr>
            <a:r>
              <a:t>NDA</a:t>
            </a:r>
          </a:p>
        </p:txBody>
      </p:sp>
      <p:sp>
        <p:nvSpPr>
          <p:cNvPr id="23" name="TextBox 22"/>
          <p:cNvSpPr txBox="1"/>
          <p:nvPr/>
        </p:nvSpPr>
        <p:spPr>
          <a:xfrm>
            <a:off x="3383280" y="3968496"/>
            <a:ext cx="1554480" cy="457200"/>
          </a:xfrm>
          <a:prstGeom prst="rect">
            <a:avLst/>
          </a:prstGeom>
          <a:noFill/>
        </p:spPr>
        <p:txBody>
          <a:bodyPr wrap="square">
            <a:spAutoFit/>
          </a:bodyPr>
          <a:lstStyle/>
          <a:p>
            <a:pPr algn="l">
              <a:defRPr sz="1500" b="0">
                <a:solidFill>
                  <a:srgbClr val="666666"/>
                </a:solidFill>
                <a:latin typeface="Arial" panose="020B0604020202020204"/>
              </a:defRPr>
            </a:pPr>
            <a:r>
              <a:t>n.  保密协议</a:t>
            </a:r>
          </a:p>
        </p:txBody>
      </p:sp>
      <p:sp>
        <p:nvSpPr>
          <p:cNvPr id="24" name="TextBox 23"/>
          <p:cNvSpPr txBox="1"/>
          <p:nvPr/>
        </p:nvSpPr>
        <p:spPr>
          <a:xfrm>
            <a:off x="5120640" y="3968496"/>
            <a:ext cx="6126480" cy="457200"/>
          </a:xfrm>
          <a:prstGeom prst="rect">
            <a:avLst/>
          </a:prstGeom>
          <a:noFill/>
        </p:spPr>
        <p:txBody>
          <a:bodyPr wrap="square">
            <a:spAutoFit/>
          </a:bodyPr>
          <a:lstStyle/>
          <a:p>
            <a:pPr algn="l">
              <a:defRPr sz="1500" b="0">
                <a:solidFill>
                  <a:srgbClr val="555555"/>
                </a:solidFill>
                <a:latin typeface="Georgia" panose="02040502050405020303"/>
              </a:defRPr>
            </a:pPr>
            <a:r>
              <a:t>“signed NDAs”</a:t>
            </a:r>
          </a:p>
        </p:txBody>
      </p:sp>
      <p:sp>
        <p:nvSpPr>
          <p:cNvPr id="25" name="Rectangle 24"/>
          <p:cNvSpPr/>
          <p:nvPr/>
        </p:nvSpPr>
        <p:spPr>
          <a:xfrm>
            <a:off x="731520" y="452628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731520" y="4590288"/>
            <a:ext cx="2560320" cy="457200"/>
          </a:xfrm>
          <a:prstGeom prst="rect">
            <a:avLst/>
          </a:prstGeom>
          <a:noFill/>
        </p:spPr>
        <p:txBody>
          <a:bodyPr wrap="square">
            <a:spAutoFit/>
          </a:bodyPr>
          <a:lstStyle/>
          <a:p>
            <a:pPr algn="l">
              <a:defRPr sz="1800" b="1">
                <a:solidFill>
                  <a:srgbClr val="8E44AD"/>
                </a:solidFill>
                <a:latin typeface="Georgia" panose="02040502050405020303"/>
              </a:defRPr>
            </a:pPr>
            <a:r>
              <a:t>jumbotron</a:t>
            </a:r>
          </a:p>
        </p:txBody>
      </p:sp>
      <p:sp>
        <p:nvSpPr>
          <p:cNvPr id="27" name="TextBox 26"/>
          <p:cNvSpPr txBox="1"/>
          <p:nvPr/>
        </p:nvSpPr>
        <p:spPr>
          <a:xfrm>
            <a:off x="3383280" y="4590288"/>
            <a:ext cx="1554480" cy="457200"/>
          </a:xfrm>
          <a:prstGeom prst="rect">
            <a:avLst/>
          </a:prstGeom>
          <a:noFill/>
        </p:spPr>
        <p:txBody>
          <a:bodyPr wrap="square">
            <a:spAutoFit/>
          </a:bodyPr>
          <a:lstStyle/>
          <a:p>
            <a:pPr algn="l">
              <a:defRPr sz="1500" b="0">
                <a:solidFill>
                  <a:srgbClr val="666666"/>
                </a:solidFill>
                <a:latin typeface="Arial" panose="020B0604020202020204"/>
              </a:defRPr>
            </a:pPr>
            <a:r>
              <a:t>n.  巨型显示屏</a:t>
            </a:r>
          </a:p>
        </p:txBody>
      </p:sp>
      <p:sp>
        <p:nvSpPr>
          <p:cNvPr id="28" name="TextBox 27"/>
          <p:cNvSpPr txBox="1"/>
          <p:nvPr/>
        </p:nvSpPr>
        <p:spPr>
          <a:xfrm>
            <a:off x="5120640" y="4590288"/>
            <a:ext cx="6126480" cy="457200"/>
          </a:xfrm>
          <a:prstGeom prst="rect">
            <a:avLst/>
          </a:prstGeom>
          <a:noFill/>
        </p:spPr>
        <p:txBody>
          <a:bodyPr wrap="square">
            <a:spAutoFit/>
          </a:bodyPr>
          <a:lstStyle/>
          <a:p>
            <a:pPr algn="l">
              <a:defRPr sz="1500" b="0">
                <a:solidFill>
                  <a:srgbClr val="555555"/>
                </a:solidFill>
                <a:latin typeface="Georgia" panose="02040502050405020303"/>
              </a:defRPr>
            </a:pPr>
            <a:r>
              <a:t>“the jumbotron lit up”</a:t>
            </a:r>
          </a:p>
        </p:txBody>
      </p:sp>
      <p:sp>
        <p:nvSpPr>
          <p:cNvPr id="29" name="Rectangle 28"/>
          <p:cNvSpPr/>
          <p:nvPr/>
        </p:nvSpPr>
        <p:spPr>
          <a:xfrm>
            <a:off x="731520" y="514807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731520" y="5212080"/>
            <a:ext cx="2560320" cy="457200"/>
          </a:xfrm>
          <a:prstGeom prst="rect">
            <a:avLst/>
          </a:prstGeom>
          <a:noFill/>
        </p:spPr>
        <p:txBody>
          <a:bodyPr wrap="square">
            <a:spAutoFit/>
          </a:bodyPr>
          <a:lstStyle/>
          <a:p>
            <a:pPr algn="l">
              <a:defRPr sz="1800" b="1">
                <a:solidFill>
                  <a:srgbClr val="8E44AD"/>
                </a:solidFill>
                <a:latin typeface="Georgia" panose="02040502050405020303"/>
              </a:defRPr>
            </a:pPr>
            <a:r>
              <a:t>donate</a:t>
            </a:r>
          </a:p>
        </p:txBody>
      </p:sp>
      <p:sp>
        <p:nvSpPr>
          <p:cNvPr id="31" name="TextBox 30"/>
          <p:cNvSpPr txBox="1"/>
          <p:nvPr/>
        </p:nvSpPr>
        <p:spPr>
          <a:xfrm>
            <a:off x="3383280" y="5212080"/>
            <a:ext cx="1554480" cy="457200"/>
          </a:xfrm>
          <a:prstGeom prst="rect">
            <a:avLst/>
          </a:prstGeom>
          <a:noFill/>
        </p:spPr>
        <p:txBody>
          <a:bodyPr wrap="square">
            <a:spAutoFit/>
          </a:bodyPr>
          <a:lstStyle/>
          <a:p>
            <a:pPr algn="l">
              <a:defRPr sz="1500" b="0">
                <a:solidFill>
                  <a:srgbClr val="666666"/>
                </a:solidFill>
                <a:latin typeface="Arial" panose="020B0604020202020204"/>
              </a:defRPr>
            </a:pPr>
            <a:r>
              <a:t>v.  捐赠</a:t>
            </a:r>
          </a:p>
        </p:txBody>
      </p:sp>
      <p:sp>
        <p:nvSpPr>
          <p:cNvPr id="32" name="TextBox 31"/>
          <p:cNvSpPr txBox="1"/>
          <p:nvPr/>
        </p:nvSpPr>
        <p:spPr>
          <a:xfrm>
            <a:off x="5120640" y="5212080"/>
            <a:ext cx="6126480" cy="457200"/>
          </a:xfrm>
          <a:prstGeom prst="rect">
            <a:avLst/>
          </a:prstGeom>
          <a:noFill/>
        </p:spPr>
        <p:txBody>
          <a:bodyPr wrap="square">
            <a:spAutoFit/>
          </a:bodyPr>
          <a:lstStyle/>
          <a:p>
            <a:pPr algn="l">
              <a:defRPr sz="1500" b="0">
                <a:solidFill>
                  <a:srgbClr val="555555"/>
                </a:solidFill>
                <a:latin typeface="Georgia" panose="02040502050405020303"/>
              </a:defRPr>
            </a:pPr>
            <a:r>
              <a:t>“donated $26 million”</a:t>
            </a:r>
          </a:p>
        </p:txBody>
      </p:sp>
      <p:sp>
        <p:nvSpPr>
          <p:cNvPr id="33" name="Rectangle 32"/>
          <p:cNvSpPr/>
          <p:nvPr/>
        </p:nvSpPr>
        <p:spPr>
          <a:xfrm>
            <a:off x="731520" y="576986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731520" y="5833872"/>
            <a:ext cx="2560320" cy="457200"/>
          </a:xfrm>
          <a:prstGeom prst="rect">
            <a:avLst/>
          </a:prstGeom>
          <a:noFill/>
        </p:spPr>
        <p:txBody>
          <a:bodyPr wrap="square">
            <a:spAutoFit/>
          </a:bodyPr>
          <a:lstStyle/>
          <a:p>
            <a:pPr algn="l">
              <a:defRPr sz="1800" b="1">
                <a:solidFill>
                  <a:srgbClr val="8E44AD"/>
                </a:solidFill>
                <a:latin typeface="Georgia" panose="02040502050405020303"/>
              </a:defRPr>
            </a:pPr>
            <a:r>
              <a:t>remarkably</a:t>
            </a:r>
          </a:p>
        </p:txBody>
      </p:sp>
      <p:sp>
        <p:nvSpPr>
          <p:cNvPr id="35" name="TextBox 34"/>
          <p:cNvSpPr txBox="1"/>
          <p:nvPr/>
        </p:nvSpPr>
        <p:spPr>
          <a:xfrm>
            <a:off x="3383280" y="5833872"/>
            <a:ext cx="1554480" cy="457200"/>
          </a:xfrm>
          <a:prstGeom prst="rect">
            <a:avLst/>
          </a:prstGeom>
          <a:noFill/>
        </p:spPr>
        <p:txBody>
          <a:bodyPr wrap="square">
            <a:spAutoFit/>
          </a:bodyPr>
          <a:lstStyle/>
          <a:p>
            <a:pPr algn="l">
              <a:defRPr sz="1500" b="0">
                <a:solidFill>
                  <a:srgbClr val="666666"/>
                </a:solidFill>
                <a:latin typeface="Arial" panose="020B0604020202020204"/>
              </a:defRPr>
            </a:pPr>
            <a:r>
              <a:t>adv.  显著地，显然地</a:t>
            </a:r>
          </a:p>
        </p:txBody>
      </p:sp>
      <p:sp>
        <p:nvSpPr>
          <p:cNvPr id="36" name="TextBox 35"/>
          <p:cNvSpPr txBox="1"/>
          <p:nvPr/>
        </p:nvSpPr>
        <p:spPr>
          <a:xfrm>
            <a:off x="5120640" y="5833872"/>
            <a:ext cx="6126480" cy="457200"/>
          </a:xfrm>
          <a:prstGeom prst="rect">
            <a:avLst/>
          </a:prstGeom>
          <a:noFill/>
        </p:spPr>
        <p:txBody>
          <a:bodyPr wrap="square">
            <a:spAutoFit/>
          </a:bodyPr>
          <a:lstStyle/>
          <a:p>
            <a:pPr algn="l">
              <a:defRPr sz="1500" b="0">
                <a:solidFill>
                  <a:srgbClr val="555555"/>
                </a:solidFill>
                <a:latin typeface="Georgia" panose="02040502050405020303"/>
              </a:defRPr>
            </a:pPr>
            <a:r>
              <a:t>“most remarkably…”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03 · Reading · 阅读</a:t>
            </a:r>
          </a:p>
        </p:txBody>
      </p:sp>
      <p:sp>
        <p:nvSpPr>
          <p:cNvPr id="4" name="TextBox 3"/>
          <p:cNvSpPr txBox="1"/>
          <p:nvPr/>
        </p:nvSpPr>
        <p:spPr>
          <a:xfrm>
            <a:off x="731520" y="621792"/>
            <a:ext cx="10058400" cy="502920"/>
          </a:xfrm>
          <a:prstGeom prst="rect">
            <a:avLst/>
          </a:prstGeom>
          <a:noFill/>
        </p:spPr>
        <p:txBody>
          <a:bodyPr wrap="square">
            <a:spAutoFit/>
          </a:bodyPr>
          <a:lstStyle/>
          <a:p>
            <a:pPr algn="l">
              <a:defRPr sz="2600" b="1">
                <a:solidFill>
                  <a:srgbClr val="1B3A5C"/>
                </a:solidFill>
                <a:latin typeface="Arial" panose="020B0604020202020204"/>
              </a:defRPr>
            </a:pPr>
            <a:r>
              <a:t>A Love Story for the Ages — Taylor Swift’s Wedding</a:t>
            </a:r>
          </a:p>
        </p:txBody>
      </p:sp>
      <p:sp>
        <p:nvSpPr>
          <p:cNvPr id="5" name="TextBox 4"/>
          <p:cNvSpPr txBox="1"/>
          <p:nvPr/>
        </p:nvSpPr>
        <p:spPr>
          <a:xfrm>
            <a:off x="7955279" y="731520"/>
            <a:ext cx="3657600" cy="457200"/>
          </a:xfrm>
          <a:prstGeom prst="rect">
            <a:avLst/>
          </a:prstGeom>
          <a:noFill/>
        </p:spPr>
        <p:txBody>
          <a:bodyPr wrap="square">
            <a:spAutoFit/>
          </a:bodyPr>
          <a:lstStyle/>
          <a:p>
            <a:pPr algn="r">
              <a:defRPr sz="1800" b="1">
                <a:solidFill>
                  <a:srgbClr val="8E44AD"/>
                </a:solidFill>
                <a:latin typeface="Arial" panose="020B0604020202020204"/>
              </a:defRPr>
            </a:pPr>
            <a:r>
              <a:t>一场盛大的世纪婚礼</a:t>
            </a:r>
          </a:p>
        </p:txBody>
      </p:sp>
      <p:sp>
        <p:nvSpPr>
          <p:cNvPr id="6" name="TextBox 5"/>
          <p:cNvSpPr txBox="1"/>
          <p:nvPr/>
        </p:nvSpPr>
        <p:spPr>
          <a:xfrm>
            <a:off x="731520" y="1097280"/>
            <a:ext cx="10515600" cy="365760"/>
          </a:xfrm>
          <a:prstGeom prst="rect">
            <a:avLst/>
          </a:prstGeom>
          <a:noFill/>
        </p:spPr>
        <p:txBody>
          <a:bodyPr wrap="square">
            <a:spAutoFit/>
          </a:bodyPr>
          <a:lstStyle/>
          <a:p>
            <a:pPr algn="l">
              <a:defRPr sz="1200" b="0">
                <a:solidFill>
                  <a:srgbClr val="666666"/>
                </a:solidFill>
                <a:latin typeface="Arial" panose="020B0604020202020204"/>
              </a:defRPr>
            </a:pPr>
            <a:r>
              <a:t>改编自 CBS News（2026-07-04）| 约 210 词 | 难度：Intermediate</a:t>
            </a:r>
          </a:p>
        </p:txBody>
      </p:sp>
      <p:sp>
        <p:nvSpPr>
          <p:cNvPr id="7" name="TextBox 6"/>
          <p:cNvSpPr txBox="1"/>
          <p:nvPr/>
        </p:nvSpPr>
        <p:spPr>
          <a:xfrm>
            <a:off x="118745" y="1405255"/>
            <a:ext cx="8802370" cy="5259070"/>
          </a:xfrm>
          <a:prstGeom prst="rect">
            <a:avLst/>
          </a:prstGeom>
          <a:noFill/>
        </p:spPr>
        <p:txBody>
          <a:bodyPr wrap="square">
            <a:spAutoFit/>
          </a:bodyPr>
          <a:lstStyle/>
          <a:p>
            <a:pPr>
              <a:lnSpc>
                <a:spcPts val="2500"/>
              </a:lnSpc>
              <a:spcAft>
                <a:spcPts val="1000"/>
              </a:spcAft>
              <a:defRPr sz="1600">
                <a:solidFill>
                  <a:srgbClr val="333333"/>
                </a:solidFill>
                <a:latin typeface="Georgia" panose="02040502050405020303"/>
              </a:defRPr>
            </a:pPr>
            <a:r>
              <a:t>On July 3, 2026, Taylor Swift and NFL star Travis Kelce celebrated their wedding at Madison Square Garden in New York City — a venue where Swift once performed eight sold-out Eras Tour shows. The </a:t>
            </a:r>
            <a:r>
              <a:rPr b="1"/>
              <a:t>iconic </a:t>
            </a:r>
            <a:r>
              <a:t>arena was </a:t>
            </a:r>
            <a:r>
              <a:rPr b="1"/>
              <a:t>transformed </a:t>
            </a:r>
            <a:r>
              <a:t>into a “secret garden” with peach-colored drapes and thousands of flowers. Around 1,000 guests attended, including Hugh Grant, Ethan Hawke, and a who’s-who of music and sports stars.</a:t>
            </a:r>
          </a:p>
          <a:p>
            <a:pPr algn="l">
              <a:lnSpc>
                <a:spcPts val="2500"/>
              </a:lnSpc>
              <a:spcBef>
                <a:spcPts val="400"/>
              </a:spcBef>
              <a:spcAft>
                <a:spcPts val="1000"/>
              </a:spcAft>
              <a:defRPr sz="1600" b="0">
                <a:solidFill>
                  <a:srgbClr val="333333"/>
                </a:solidFill>
                <a:latin typeface="Georgia" panose="02040502050405020303"/>
              </a:defRPr>
            </a:pPr>
            <a:r>
              <a:t>Comedian Adam Sandler </a:t>
            </a:r>
            <a:r>
              <a:rPr b="1"/>
              <a:t>officiated </a:t>
            </a:r>
            <a:r>
              <a:t>the ceremony, which had no traditional bridesmaids or groomsmen. Swift’s brother Austin served as “Man of Honor,” while Kelce’s brother Jason was the best man. The bride wore a Dior Haute Couture dress, and the couple wrote their own </a:t>
            </a:r>
            <a:r>
              <a:rPr b="1"/>
              <a:t>vows </a:t>
            </a:r>
            <a:r>
              <a:t>— described by guests as “emotional” and “charming.” Swift’s aunt said: “They cried, and they laughed and they danced.”</a:t>
            </a:r>
          </a:p>
          <a:p>
            <a:pPr algn="l">
              <a:lnSpc>
                <a:spcPts val="2500"/>
              </a:lnSpc>
              <a:spcBef>
                <a:spcPts val="400"/>
              </a:spcBef>
              <a:spcAft>
                <a:spcPts val="1000"/>
              </a:spcAft>
              <a:defRPr sz="1600" b="0">
                <a:solidFill>
                  <a:srgbClr val="333333"/>
                </a:solidFill>
                <a:latin typeface="Georgia" panose="02040502050405020303"/>
              </a:defRPr>
            </a:pPr>
            <a:r>
              <a:t>Security was extraordinarily tight. All guests had their phones collected at the door and signed NDAs. Streets around MSG were closed for three days, and 135 NYPD officers were assigned to the venue. When the ceremony ended, the jumbotron outside lit up with “JUST&amp;T MARRIED!” and the Empire State Building glowed blue. Most remarkably, the couple donated $26 million to 20 charities before the wedding — a gift bigger than the celebration itself.</a:t>
            </a:r>
          </a:p>
        </p:txBody>
      </p:sp>
      <p:pic>
        <p:nvPicPr>
          <p:cNvPr id="8" name="A_romantic_indoor_garden_weddi_2026-07-13T11-33-37.mp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940165" y="1600200"/>
            <a:ext cx="2992755" cy="1681480"/>
          </a:xfrm>
          <a:prstGeom prst="rect">
            <a:avLst/>
          </a:prstGeom>
        </p:spPr>
      </p:pic>
      <p:sp>
        <p:nvSpPr>
          <p:cNvPr id="9" name="Rectangle 8"/>
          <p:cNvSpPr/>
          <p:nvPr/>
        </p:nvSpPr>
        <p:spPr>
          <a:xfrm>
            <a:off x="9215755" y="3263265"/>
            <a:ext cx="2667000" cy="2743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206865" y="3281680"/>
            <a:ext cx="2630170" cy="200660"/>
          </a:xfrm>
          <a:prstGeom prst="rect">
            <a:avLst/>
          </a:prstGeom>
          <a:noFill/>
        </p:spPr>
        <p:txBody>
          <a:bodyPr wrap="square">
            <a:noAutofit/>
          </a:bodyPr>
          <a:lstStyle/>
          <a:p>
            <a:pPr algn="l">
              <a:defRPr sz="1200" b="1">
                <a:solidFill>
                  <a:srgbClr val="FFFFFF"/>
                </a:solidFill>
                <a:latin typeface="Arial" panose="020B0604020202020204"/>
              </a:defRPr>
            </a:pPr>
            <a:r>
              <a:t>▶ Watch · 观看短片</a:t>
            </a:r>
          </a:p>
        </p:txBody>
      </p:sp>
      <p:sp>
        <p:nvSpPr>
          <p:cNvPr id="11" name="Rectangle 10"/>
          <p:cNvSpPr/>
          <p:nvPr/>
        </p:nvSpPr>
        <p:spPr>
          <a:xfrm>
            <a:off x="731520" y="5029200"/>
            <a:ext cx="11155680" cy="1417320"/>
          </a:xfrm>
          <a:prstGeom prst="rect">
            <a:avLst/>
          </a:prstGeom>
          <a:solidFill>
            <a:srgbClr val="EEF1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nvSpPr>
        <p:spPr>
          <a:xfrm>
            <a:off x="731520" y="5029200"/>
            <a:ext cx="109728" cy="1417320"/>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60120" y="5138928"/>
            <a:ext cx="10789920" cy="320040"/>
          </a:xfrm>
          <a:prstGeom prst="rect">
            <a:avLst/>
          </a:prstGeom>
          <a:noFill/>
        </p:spPr>
        <p:txBody>
          <a:bodyPr wrap="square">
            <a:spAutoFit/>
          </a:bodyPr>
          <a:lstStyle/>
          <a:p>
            <a:pPr algn="l">
              <a:defRPr sz="1300" b="1">
                <a:solidFill>
                  <a:srgbClr val="8E44AD"/>
                </a:solidFill>
                <a:latin typeface="Arial" panose="020B0604020202020204"/>
              </a:defRPr>
            </a:pPr>
            <a:r>
              <a:t>中文导读 · Chinese Reading Guide</a:t>
            </a:r>
          </a:p>
        </p:txBody>
      </p:sp>
      <p:sp>
        <p:nvSpPr>
          <p:cNvPr id="14" name="TextBox 13"/>
          <p:cNvSpPr txBox="1"/>
          <p:nvPr/>
        </p:nvSpPr>
        <p:spPr>
          <a:xfrm>
            <a:off x="960120" y="5468112"/>
            <a:ext cx="10789920" cy="960120"/>
          </a:xfrm>
          <a:prstGeom prst="rect">
            <a:avLst/>
          </a:prstGeom>
          <a:noFill/>
        </p:spPr>
        <p:txBody>
          <a:bodyPr wrap="square">
            <a:spAutoFit/>
          </a:bodyPr>
          <a:lstStyle/>
          <a:p>
            <a:pPr>
              <a:lnSpc>
                <a:spcPts val="2200"/>
              </a:lnSpc>
              <a:defRPr sz="1450">
                <a:solidFill>
                  <a:srgbClr val="334455"/>
                </a:solidFill>
                <a:latin typeface="微软雅黑" panose="020B0503020204020204" charset="-122"/>
              </a:defRPr>
            </a:pPr>
            <a:r>
              <a:t>2026年7月3日，霉霉与NFL球星凯尔西在纽约麦迪逊广场花园完婚，场馆被改造成「秘密花园」，近千人出席。亚当·桑德勒证婚，安保极严。最动人的是，两人婚前向20家慈善机构捐款2600万美元——这份礼物比婚礼本身更厚重。</a:t>
            </a:r>
          </a:p>
        </p:txBody>
      </p:sp>
      <p:sp>
        <p:nvSpPr>
          <p:cNvPr id="15" name="TextBox 14"/>
          <p:cNvSpPr txBox="1"/>
          <p:nvPr/>
        </p:nvSpPr>
        <p:spPr>
          <a:xfrm>
            <a:off x="8808085" y="6386830"/>
            <a:ext cx="3124835" cy="398780"/>
          </a:xfrm>
          <a:prstGeom prst="rect">
            <a:avLst/>
          </a:prstGeom>
          <a:noFill/>
        </p:spPr>
        <p:txBody>
          <a:bodyPr wrap="square">
            <a:spAutoFit/>
          </a:bodyPr>
          <a:lstStyle/>
          <a:p>
            <a:pPr algn="l">
              <a:defRPr sz="1000" b="0">
                <a:solidFill>
                  <a:srgbClr val="666666"/>
                </a:solidFill>
                <a:latin typeface="Arial" panose="020B0604020202020204"/>
              </a:defRPr>
            </a:pPr>
            <a:r>
              <a:t>✎ 原文：CBS News, “Taylor Swift and Travis Kelce married” (July 4, 2026) — 为课堂使用改编。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3" fill="hold" display="0">
                  <p:stCondLst>
                    <p:cond delay="indefinite"/>
                  </p:stCondLst>
                </p:cTn>
                <p:tgtEl>
                  <p:spTgt spid="8"/>
                </p:tgtEl>
              </p:cMediaNode>
            </p:video>
          </p:childTnLst>
        </p:cTn>
      </p:par>
    </p:tnLst>
    <p:bldLst>
      <p:bldP spid="11" grpId="0" animBg="1"/>
      <p:bldP spid="12" grpId="0" animBg="1"/>
      <p:bldP spid="13" grpId="0"/>
      <p:bldP spid="14" grpId="0"/>
      <p:bldP spid="11" grpId="1" animBg="1"/>
      <p:bldP spid="12" grpId="1" animBg="1"/>
      <p:bldP spid="13" grpId="1"/>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73152"/>
            <a:ext cx="12191695" cy="320040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914400" y="457200"/>
            <a:ext cx="10332720" cy="914400"/>
          </a:xfrm>
          <a:prstGeom prst="rect">
            <a:avLst/>
          </a:prstGeom>
          <a:noFill/>
        </p:spPr>
        <p:txBody>
          <a:bodyPr wrap="square">
            <a:spAutoFit/>
          </a:bodyPr>
          <a:lstStyle/>
          <a:p>
            <a:pPr algn="ctr">
              <a:defRPr sz="4200" b="1">
                <a:solidFill>
                  <a:srgbClr val="FFFFFF"/>
                </a:solidFill>
                <a:latin typeface="Arial" panose="020B0604020202020204"/>
              </a:defRPr>
            </a:pPr>
            <a:r>
              <a:t>THIS WEEK IN THE WORLD</a:t>
            </a:r>
          </a:p>
        </p:txBody>
      </p:sp>
      <p:sp>
        <p:nvSpPr>
          <p:cNvPr id="5" name="TextBox 4"/>
          <p:cNvSpPr txBox="1"/>
          <p:nvPr/>
        </p:nvSpPr>
        <p:spPr>
          <a:xfrm>
            <a:off x="914400" y="1371600"/>
            <a:ext cx="10332720" cy="731520"/>
          </a:xfrm>
          <a:prstGeom prst="rect">
            <a:avLst/>
          </a:prstGeom>
          <a:noFill/>
        </p:spPr>
        <p:txBody>
          <a:bodyPr wrap="square">
            <a:spAutoFit/>
          </a:bodyPr>
          <a:lstStyle/>
          <a:p>
            <a:pPr algn="ctr">
              <a:defRPr sz="2400" b="0">
                <a:solidFill>
                  <a:srgbClr val="BBCCDD"/>
                </a:solidFill>
                <a:latin typeface="Arial" panose="020B0604020202020204"/>
              </a:defRPr>
            </a:pPr>
            <a:r>
              <a:t>News for Young Minds · 本周世界热点阅读</a:t>
            </a:r>
          </a:p>
        </p:txBody>
      </p:sp>
      <p:sp>
        <p:nvSpPr>
          <p:cNvPr id="6" name="TextBox 5"/>
          <p:cNvSpPr txBox="1"/>
          <p:nvPr/>
        </p:nvSpPr>
        <p:spPr>
          <a:xfrm>
            <a:off x="914400" y="2103120"/>
            <a:ext cx="10332720" cy="548640"/>
          </a:xfrm>
          <a:prstGeom prst="rect">
            <a:avLst/>
          </a:prstGeom>
          <a:noFill/>
        </p:spPr>
        <p:txBody>
          <a:bodyPr wrap="square">
            <a:spAutoFit/>
          </a:bodyPr>
          <a:lstStyle/>
          <a:p>
            <a:pPr algn="ctr">
              <a:defRPr sz="1400" b="0">
                <a:solidFill>
                  <a:srgbClr val="8899AA"/>
                </a:solidFill>
                <a:latin typeface="Arial" panose="020B0604020202020204"/>
              </a:defRPr>
            </a:pPr>
            <a:r>
              <a:t>素材来源 Adapted from CBS News · CGTN · news.com.au · Global Times · AFP</a:t>
            </a:r>
          </a:p>
        </p:txBody>
      </p:sp>
      <p:sp>
        <p:nvSpPr>
          <p:cNvPr id="7" name="Rectangle 6"/>
          <p:cNvSpPr/>
          <p:nvPr>
            <p:custDataLst>
              <p:tags r:id="rId1"/>
            </p:custDataLst>
          </p:nvPr>
        </p:nvSpPr>
        <p:spPr>
          <a:xfrm>
            <a:off x="914400" y="3657600"/>
            <a:ext cx="3200400" cy="2560320"/>
          </a:xfrm>
          <a:prstGeom prst="rect">
            <a:avLst/>
          </a:prstGeom>
          <a:solidFill>
            <a:srgbClr val="FAFA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custDataLst>
              <p:tags r:id="rId2"/>
            </p:custDataLst>
          </p:nvPr>
        </p:nvSpPr>
        <p:spPr>
          <a:xfrm>
            <a:off x="914400" y="3657600"/>
            <a:ext cx="3200400" cy="54864"/>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3"/>
            </p:custDataLst>
          </p:nvPr>
        </p:nvSpPr>
        <p:spPr>
          <a:xfrm>
            <a:off x="1143000" y="3886200"/>
            <a:ext cx="2743200" cy="321945"/>
          </a:xfrm>
          <a:prstGeom prst="rect">
            <a:avLst/>
          </a:prstGeom>
          <a:noFill/>
        </p:spPr>
        <p:txBody>
          <a:bodyPr wrap="square">
            <a:spAutoFit/>
          </a:bodyPr>
          <a:lstStyle/>
          <a:p>
            <a:pPr algn="l">
              <a:defRPr sz="1500" b="1">
                <a:solidFill>
                  <a:srgbClr val="C0392B"/>
                </a:solidFill>
                <a:latin typeface="Arial" panose="020B0604020202020204"/>
              </a:defRPr>
            </a:pPr>
            <a:r>
              <a:t>广西洪水救援</a:t>
            </a:r>
          </a:p>
        </p:txBody>
      </p:sp>
      <p:sp>
        <p:nvSpPr>
          <p:cNvPr id="10" name="TextBox 9"/>
          <p:cNvSpPr txBox="1"/>
          <p:nvPr>
            <p:custDataLst>
              <p:tags r:id="rId4"/>
            </p:custDataLst>
          </p:nvPr>
        </p:nvSpPr>
        <p:spPr>
          <a:xfrm>
            <a:off x="1143000" y="4297680"/>
            <a:ext cx="2743200" cy="614045"/>
          </a:xfrm>
          <a:prstGeom prst="rect">
            <a:avLst/>
          </a:prstGeom>
          <a:noFill/>
        </p:spPr>
        <p:txBody>
          <a:bodyPr wrap="square">
            <a:spAutoFit/>
          </a:bodyPr>
          <a:lstStyle/>
          <a:p>
            <a:pPr algn="l">
              <a:defRPr sz="1700" b="1">
                <a:solidFill>
                  <a:srgbClr val="1B3A5C"/>
                </a:solidFill>
                <a:latin typeface="Arial" panose="020B0604020202020204"/>
              </a:defRPr>
            </a:pPr>
            <a:r>
              <a:t>[1] </a:t>
            </a:r>
            <a:r>
              <a:rPr>
                <a:solidFill>
                  <a:srgbClr val="FF0000"/>
                </a:solidFill>
              </a:rPr>
              <a:t>Drones </a:t>
            </a:r>
            <a:r>
              <a:t>to the Rescue!</a:t>
            </a:r>
            <a:br/>
            <a:r>
              <a:t>Floods Hit Guangxi</a:t>
            </a:r>
          </a:p>
        </p:txBody>
      </p:sp>
      <p:sp>
        <p:nvSpPr>
          <p:cNvPr id="11" name="TextBox 10"/>
          <p:cNvSpPr txBox="1"/>
          <p:nvPr>
            <p:custDataLst>
              <p:tags r:id="rId5"/>
            </p:custDataLst>
          </p:nvPr>
        </p:nvSpPr>
        <p:spPr>
          <a:xfrm>
            <a:off x="1143000" y="5440680"/>
            <a:ext cx="2743200" cy="491490"/>
          </a:xfrm>
          <a:prstGeom prst="rect">
            <a:avLst/>
          </a:prstGeom>
          <a:noFill/>
        </p:spPr>
        <p:txBody>
          <a:bodyPr wrap="square">
            <a:spAutoFit/>
          </a:bodyPr>
          <a:lstStyle/>
          <a:p>
            <a:pPr algn="l">
              <a:defRPr sz="1300" b="0">
                <a:solidFill>
                  <a:srgbClr val="666666"/>
                </a:solidFill>
                <a:latin typeface="Arial" panose="020B0604020202020204"/>
              </a:defRPr>
            </a:pPr>
            <a:r>
              <a:t>How </a:t>
            </a:r>
            <a:r>
              <a:rPr b="1"/>
              <a:t>tech </a:t>
            </a:r>
            <a:r>
              <a:t>became a </a:t>
            </a:r>
            <a:r>
              <a:rPr b="1">
                <a:solidFill>
                  <a:srgbClr val="FF0000"/>
                </a:solidFill>
              </a:rPr>
              <a:t>lifeline</a:t>
            </a:r>
            <a:br>
              <a:rPr b="1">
                <a:solidFill>
                  <a:srgbClr val="FF0000"/>
                </a:solidFill>
              </a:rPr>
            </a:br>
            <a:r>
              <a:t>in China’s worst floods</a:t>
            </a:r>
          </a:p>
        </p:txBody>
      </p:sp>
      <p:sp>
        <p:nvSpPr>
          <p:cNvPr id="12" name="Rectangle 11"/>
          <p:cNvSpPr/>
          <p:nvPr>
            <p:custDataLst>
              <p:tags r:id="rId6"/>
            </p:custDataLst>
          </p:nvPr>
        </p:nvSpPr>
        <p:spPr>
          <a:xfrm>
            <a:off x="4617720" y="3657600"/>
            <a:ext cx="3200400" cy="2560320"/>
          </a:xfrm>
          <a:prstGeom prst="rect">
            <a:avLst/>
          </a:prstGeom>
          <a:solidFill>
            <a:srgbClr val="FAFA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custDataLst>
              <p:tags r:id="rId7"/>
            </p:custDataLst>
          </p:nvPr>
        </p:nvSpPr>
        <p:spPr>
          <a:xfrm>
            <a:off x="4617720" y="3657600"/>
            <a:ext cx="3200400" cy="54864"/>
          </a:xfrm>
          <a:prstGeom prst="rect">
            <a:avLst/>
          </a:prstGeom>
          <a:solidFill>
            <a:srgbClr val="177E8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custDataLst>
              <p:tags r:id="rId8"/>
            </p:custDataLst>
          </p:nvPr>
        </p:nvSpPr>
        <p:spPr>
          <a:xfrm>
            <a:off x="4846320" y="3886200"/>
            <a:ext cx="2743200" cy="321945"/>
          </a:xfrm>
          <a:prstGeom prst="rect">
            <a:avLst/>
          </a:prstGeom>
          <a:noFill/>
        </p:spPr>
        <p:txBody>
          <a:bodyPr wrap="square">
            <a:spAutoFit/>
          </a:bodyPr>
          <a:lstStyle/>
          <a:p>
            <a:pPr algn="l">
              <a:defRPr sz="1500" b="1">
                <a:solidFill>
                  <a:srgbClr val="177E89"/>
                </a:solidFill>
                <a:latin typeface="Arial" panose="020B0604020202020204"/>
              </a:defRPr>
            </a:pPr>
            <a:r>
              <a:t>超强台风巴威</a:t>
            </a:r>
          </a:p>
        </p:txBody>
      </p:sp>
      <p:sp>
        <p:nvSpPr>
          <p:cNvPr id="15" name="TextBox 14"/>
          <p:cNvSpPr txBox="1"/>
          <p:nvPr>
            <p:custDataLst>
              <p:tags r:id="rId9"/>
            </p:custDataLst>
          </p:nvPr>
        </p:nvSpPr>
        <p:spPr>
          <a:xfrm>
            <a:off x="4846320" y="4297680"/>
            <a:ext cx="2743200" cy="614045"/>
          </a:xfrm>
          <a:prstGeom prst="rect">
            <a:avLst/>
          </a:prstGeom>
          <a:noFill/>
        </p:spPr>
        <p:txBody>
          <a:bodyPr wrap="square">
            <a:spAutoFit/>
          </a:bodyPr>
          <a:lstStyle/>
          <a:p>
            <a:pPr algn="l">
              <a:defRPr sz="1700" b="1">
                <a:solidFill>
                  <a:srgbClr val="1B3A5C"/>
                </a:solidFill>
                <a:latin typeface="Arial" panose="020B0604020202020204"/>
              </a:defRPr>
            </a:pPr>
            <a:r>
              <a:t>[2] Super </a:t>
            </a:r>
            <a:r>
              <a:rPr>
                <a:solidFill>
                  <a:srgbClr val="FF0000"/>
                </a:solidFill>
              </a:rPr>
              <a:t>Typhoon </a:t>
            </a:r>
            <a:r>
              <a:t>Bavi</a:t>
            </a:r>
            <a:br/>
            <a:r>
              <a:t>A Monster Storm</a:t>
            </a:r>
          </a:p>
        </p:txBody>
      </p:sp>
      <p:sp>
        <p:nvSpPr>
          <p:cNvPr id="16" name="TextBox 15"/>
          <p:cNvSpPr txBox="1"/>
          <p:nvPr>
            <p:custDataLst>
              <p:tags r:id="rId10"/>
            </p:custDataLst>
          </p:nvPr>
        </p:nvSpPr>
        <p:spPr>
          <a:xfrm>
            <a:off x="4846320" y="5440680"/>
            <a:ext cx="2743200" cy="491490"/>
          </a:xfrm>
          <a:prstGeom prst="rect">
            <a:avLst/>
          </a:prstGeom>
          <a:noFill/>
        </p:spPr>
        <p:txBody>
          <a:bodyPr wrap="square">
            <a:spAutoFit/>
          </a:bodyPr>
          <a:lstStyle/>
          <a:p>
            <a:pPr algn="l">
              <a:defRPr sz="1300" b="0">
                <a:solidFill>
                  <a:srgbClr val="666666"/>
                </a:solidFill>
                <a:latin typeface="Arial" panose="020B0604020202020204"/>
              </a:defRPr>
            </a:pPr>
            <a:r>
              <a:t>Nearly 2 million </a:t>
            </a:r>
            <a:r>
              <a:rPr b="1">
                <a:solidFill>
                  <a:srgbClr val="FF0000"/>
                </a:solidFill>
              </a:rPr>
              <a:t>evacuated</a:t>
            </a:r>
            <a:br>
              <a:rPr b="1">
                <a:solidFill>
                  <a:srgbClr val="FF0000"/>
                </a:solidFill>
              </a:rPr>
            </a:br>
            <a:r>
              <a:t>— one of the biggest typhoons</a:t>
            </a:r>
          </a:p>
        </p:txBody>
      </p:sp>
      <p:sp>
        <p:nvSpPr>
          <p:cNvPr id="17" name="Rectangle 16"/>
          <p:cNvSpPr/>
          <p:nvPr>
            <p:custDataLst>
              <p:tags r:id="rId11"/>
            </p:custDataLst>
          </p:nvPr>
        </p:nvSpPr>
        <p:spPr>
          <a:xfrm>
            <a:off x="8321040" y="3657600"/>
            <a:ext cx="3200400" cy="2560320"/>
          </a:xfrm>
          <a:prstGeom prst="rect">
            <a:avLst/>
          </a:prstGeom>
          <a:solidFill>
            <a:srgbClr val="FAFA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custDataLst>
              <p:tags r:id="rId12"/>
            </p:custDataLst>
          </p:nvPr>
        </p:nvSpPr>
        <p:spPr>
          <a:xfrm>
            <a:off x="8321040" y="3657600"/>
            <a:ext cx="3200400" cy="54864"/>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3"/>
            </p:custDataLst>
          </p:nvPr>
        </p:nvSpPr>
        <p:spPr>
          <a:xfrm>
            <a:off x="8549640" y="3886200"/>
            <a:ext cx="2743200" cy="321945"/>
          </a:xfrm>
          <a:prstGeom prst="rect">
            <a:avLst/>
          </a:prstGeom>
          <a:noFill/>
        </p:spPr>
        <p:txBody>
          <a:bodyPr wrap="square">
            <a:spAutoFit/>
          </a:bodyPr>
          <a:lstStyle/>
          <a:p>
            <a:pPr algn="l">
              <a:defRPr sz="1500" b="1">
                <a:solidFill>
                  <a:srgbClr val="8E44AD"/>
                </a:solidFill>
                <a:latin typeface="Arial" panose="020B0604020202020204"/>
              </a:defRPr>
            </a:pPr>
            <a:r>
              <a:t>泰勒的世纪婚礼</a:t>
            </a:r>
          </a:p>
        </p:txBody>
      </p:sp>
      <p:sp>
        <p:nvSpPr>
          <p:cNvPr id="20" name="TextBox 19"/>
          <p:cNvSpPr txBox="1"/>
          <p:nvPr>
            <p:custDataLst>
              <p:tags r:id="rId14"/>
            </p:custDataLst>
          </p:nvPr>
        </p:nvSpPr>
        <p:spPr>
          <a:xfrm>
            <a:off x="8320405" y="4297680"/>
            <a:ext cx="3261995" cy="614045"/>
          </a:xfrm>
          <a:prstGeom prst="rect">
            <a:avLst/>
          </a:prstGeom>
          <a:noFill/>
        </p:spPr>
        <p:txBody>
          <a:bodyPr wrap="square">
            <a:spAutoFit/>
          </a:bodyPr>
          <a:lstStyle/>
          <a:p>
            <a:pPr algn="l">
              <a:defRPr sz="1700" b="1">
                <a:solidFill>
                  <a:srgbClr val="1B3A5C"/>
                </a:solidFill>
                <a:latin typeface="Arial" panose="020B0604020202020204"/>
              </a:defRPr>
            </a:pPr>
            <a:r>
              <a:t>[3] A Love Story for the Ages</a:t>
            </a:r>
            <a:br/>
            <a:r>
              <a:t>Taylor Swift’s Wedding</a:t>
            </a:r>
          </a:p>
        </p:txBody>
      </p:sp>
      <p:sp>
        <p:nvSpPr>
          <p:cNvPr id="21" name="TextBox 20"/>
          <p:cNvSpPr txBox="1"/>
          <p:nvPr>
            <p:custDataLst>
              <p:tags r:id="rId15"/>
            </p:custDataLst>
          </p:nvPr>
        </p:nvSpPr>
        <p:spPr>
          <a:xfrm>
            <a:off x="8549640" y="5440680"/>
            <a:ext cx="2743200" cy="491490"/>
          </a:xfrm>
          <a:prstGeom prst="rect">
            <a:avLst/>
          </a:prstGeom>
          <a:noFill/>
        </p:spPr>
        <p:txBody>
          <a:bodyPr wrap="square">
            <a:spAutoFit/>
          </a:bodyPr>
          <a:lstStyle/>
          <a:p>
            <a:pPr algn="l">
              <a:defRPr sz="1300" b="0">
                <a:solidFill>
                  <a:srgbClr val="666666"/>
                </a:solidFill>
                <a:latin typeface="Arial" panose="020B0604020202020204"/>
              </a:defRPr>
            </a:pPr>
            <a:r>
              <a:t>MSG · $20M · 1,000 guests</a:t>
            </a:r>
            <a:br/>
            <a:r>
              <a:t>· A gift bigger than the wedding</a:t>
            </a:r>
          </a:p>
        </p:txBody>
      </p:sp>
      <p:sp>
        <p:nvSpPr>
          <p:cNvPr id="22" name="Rectangle 21"/>
          <p:cNvSpPr/>
          <p:nvPr/>
        </p:nvSpPr>
        <p:spPr>
          <a:xfrm>
            <a:off x="0" y="6784848"/>
            <a:ext cx="12191695" cy="73152"/>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124" name="图片 6" descr="logo横版 png"/>
          <p:cNvPicPr>
            <a:picLocks noChangeAspect="1"/>
          </p:cNvPicPr>
          <p:nvPr/>
        </p:nvPicPr>
        <p:blipFill>
          <a:blip r:embed="rId16"/>
          <a:stretch>
            <a:fillRect/>
          </a:stretch>
        </p:blipFill>
        <p:spPr>
          <a:xfrm>
            <a:off x="11480800" y="6350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03　第一步　语篇填空（语法填空改编）</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8E44AD"/>
                </a:solidFill>
                <a:latin typeface="微软雅黑" panose="020B0503020204020204" charset="-122"/>
              </a:defRPr>
            </a:pPr>
            <a:r>
              <a:rPr>
                <a:latin typeface="微软雅黑" panose="020B0503020204020204" charset="-122"/>
              </a:rPr>
              <a:t>Step 1 · Grammar Cloze — fill in the correct form</a:t>
            </a:r>
            <a:endParaRPr>
              <a:latin typeface="微软雅黑" panose="020B0503020204020204" charset="-122"/>
            </a:endParaRPr>
          </a:p>
        </p:txBody>
      </p:sp>
      <p:sp>
        <p:nvSpPr>
          <p:cNvPr id="6" name="TextBox 5"/>
          <p:cNvSpPr txBox="1"/>
          <p:nvPr/>
        </p:nvSpPr>
        <p:spPr>
          <a:xfrm>
            <a:off x="181610" y="1130935"/>
            <a:ext cx="12110085" cy="3476625"/>
          </a:xfrm>
          <a:prstGeom prst="rect">
            <a:avLst/>
          </a:prstGeom>
          <a:noFill/>
        </p:spPr>
        <p:txBody>
          <a:bodyPr wrap="square">
            <a:spAutoFit/>
          </a:bodyPr>
          <a:lstStyle/>
          <a:p>
            <a:pPr indent="0" fontAlgn="auto">
              <a:spcBef>
                <a:spcPts val="0"/>
              </a:spcBef>
              <a:spcAft>
                <a:spcPts val="0"/>
              </a:spcAft>
            </a:pPr>
            <a:r>
              <a:rPr sz="2000"/>
              <a:t>阅读语篇，在横线处填入所给单词的适当形式（每空一词）：</a:t>
            </a:r>
            <a:endParaRPr sz="2000"/>
          </a:p>
          <a:p>
            <a:pPr indent="0" algn="l" fontAlgn="auto">
              <a:spcBef>
                <a:spcPts val="0"/>
              </a:spcBef>
              <a:spcAft>
                <a:spcPts val="0"/>
              </a:spcAft>
              <a:defRPr sz="1300" b="0" i="0">
                <a:solidFill>
                  <a:srgbClr val="333333"/>
                </a:solidFill>
                <a:latin typeface="Georgia" panose="02040502050405020303"/>
              </a:defRPr>
            </a:pPr>
            <a:r>
              <a:rPr sz="2000"/>
              <a:t>1. On July 3, 2026, Taylor Swift and NFL star Travis Kelce ________ (celebrate) their wedding at MSG.</a:t>
            </a:r>
            <a:endParaRPr sz="2000"/>
          </a:p>
          <a:p>
            <a:pPr indent="0" algn="l" fontAlgn="auto">
              <a:spcBef>
                <a:spcPts val="0"/>
              </a:spcBef>
              <a:spcAft>
                <a:spcPts val="0"/>
              </a:spcAft>
              <a:defRPr sz="1300" b="0" i="0">
                <a:solidFill>
                  <a:srgbClr val="333333"/>
                </a:solidFill>
                <a:latin typeface="Georgia" panose="02040502050405020303"/>
              </a:defRPr>
            </a:pPr>
            <a:r>
              <a:rPr sz="2000"/>
              <a:t>2. The iconic arena ________ (transform) into a 'secret garden' with peach-colored drapes.</a:t>
            </a:r>
            <a:endParaRPr sz="2000"/>
          </a:p>
          <a:p>
            <a:pPr indent="0" algn="l" fontAlgn="auto">
              <a:spcBef>
                <a:spcPts val="0"/>
              </a:spcBef>
              <a:spcAft>
                <a:spcPts val="0"/>
              </a:spcAft>
              <a:defRPr sz="1300" b="0" i="0">
                <a:solidFill>
                  <a:srgbClr val="333333"/>
                </a:solidFill>
                <a:latin typeface="Georgia" panose="02040502050405020303"/>
              </a:defRPr>
            </a:pPr>
            <a:r>
              <a:rPr sz="2000"/>
              <a:t>3. Around 1,000 guests ________ (attend), including Hugh Grant and Ethan Hawke.</a:t>
            </a:r>
            <a:endParaRPr sz="2000"/>
          </a:p>
          <a:p>
            <a:pPr indent="0" algn="l" fontAlgn="auto">
              <a:spcBef>
                <a:spcPts val="0"/>
              </a:spcBef>
              <a:spcAft>
                <a:spcPts val="0"/>
              </a:spcAft>
              <a:defRPr sz="1300" b="0" i="0">
                <a:solidFill>
                  <a:srgbClr val="333333"/>
                </a:solidFill>
                <a:latin typeface="Georgia" panose="02040502050405020303"/>
              </a:defRPr>
            </a:pPr>
            <a:r>
              <a:rPr sz="2000"/>
              <a:t>4. Comedian Adam Sandler ________ (officiate) the ceremony, which had no bridesmaids.</a:t>
            </a:r>
            <a:endParaRPr sz="2000"/>
          </a:p>
          <a:p>
            <a:pPr indent="0" algn="l" fontAlgn="auto">
              <a:spcBef>
                <a:spcPts val="0"/>
              </a:spcBef>
              <a:spcAft>
                <a:spcPts val="0"/>
              </a:spcAft>
              <a:defRPr sz="1300" b="0" i="0">
                <a:solidFill>
                  <a:srgbClr val="333333"/>
                </a:solidFill>
                <a:latin typeface="Georgia" panose="02040502050405020303"/>
              </a:defRPr>
            </a:pPr>
            <a:r>
              <a:rPr sz="2000"/>
              <a:t>5. Swift's brother Austin ________ (serve) as 'Man of Honor.'</a:t>
            </a:r>
            <a:endParaRPr sz="2000"/>
          </a:p>
          <a:p>
            <a:pPr indent="0" algn="l" fontAlgn="auto">
              <a:spcBef>
                <a:spcPts val="0"/>
              </a:spcBef>
              <a:spcAft>
                <a:spcPts val="0"/>
              </a:spcAft>
              <a:defRPr sz="1300" b="0" i="0">
                <a:solidFill>
                  <a:srgbClr val="333333"/>
                </a:solidFill>
                <a:latin typeface="Georgia" panose="02040502050405020303"/>
              </a:defRPr>
            </a:pPr>
            <a:r>
              <a:rPr sz="2000"/>
              <a:t>6. The bride ________ (wear) a Dior Haute Couture dress.</a:t>
            </a:r>
            <a:endParaRPr sz="2000"/>
          </a:p>
          <a:p>
            <a:pPr indent="0" algn="l" fontAlgn="auto">
              <a:spcBef>
                <a:spcPts val="0"/>
              </a:spcBef>
              <a:spcAft>
                <a:spcPts val="0"/>
              </a:spcAft>
              <a:defRPr sz="1300" b="0" i="0">
                <a:solidFill>
                  <a:srgbClr val="333333"/>
                </a:solidFill>
                <a:latin typeface="Georgia" panose="02040502050405020303"/>
              </a:defRPr>
            </a:pPr>
            <a:r>
              <a:rPr sz="2000"/>
              <a:t>7. The couple ________ (write) their own vows — 'emotional' and 'charming.'</a:t>
            </a:r>
            <a:endParaRPr sz="2000"/>
          </a:p>
          <a:p>
            <a:pPr indent="0" algn="l" fontAlgn="auto">
              <a:spcBef>
                <a:spcPts val="0"/>
              </a:spcBef>
              <a:spcAft>
                <a:spcPts val="0"/>
              </a:spcAft>
              <a:defRPr sz="1300" b="0" i="0">
                <a:solidFill>
                  <a:srgbClr val="333333"/>
                </a:solidFill>
                <a:latin typeface="Georgia" panose="02040502050405020303"/>
              </a:defRPr>
            </a:pPr>
            <a:r>
              <a:rPr sz="2000"/>
              <a:t>8. All guests had their phones ________ (collect) at the door and signed NDAs.</a:t>
            </a:r>
            <a:endParaRPr sz="2000"/>
          </a:p>
          <a:p>
            <a:pPr indent="0" algn="l" fontAlgn="auto">
              <a:spcBef>
                <a:spcPts val="0"/>
              </a:spcBef>
              <a:spcAft>
                <a:spcPts val="0"/>
              </a:spcAft>
              <a:defRPr sz="1300" b="0" i="0">
                <a:solidFill>
                  <a:srgbClr val="333333"/>
                </a:solidFill>
                <a:latin typeface="Georgia" panose="02040502050405020303"/>
              </a:defRPr>
            </a:pPr>
            <a:r>
              <a:rPr sz="2000"/>
              <a:t>9. ...135 NYPD officers ________ (assign) to the venue.</a:t>
            </a:r>
            <a:endParaRPr sz="2000"/>
          </a:p>
          <a:p>
            <a:pPr indent="0" algn="l" fontAlgn="auto">
              <a:spcBef>
                <a:spcPts val="0"/>
              </a:spcBef>
              <a:spcAft>
                <a:spcPts val="0"/>
              </a:spcAft>
              <a:defRPr sz="1300" b="0" i="0">
                <a:solidFill>
                  <a:srgbClr val="333333"/>
                </a:solidFill>
                <a:latin typeface="Georgia" panose="02040502050405020303"/>
              </a:defRPr>
            </a:pPr>
            <a:r>
              <a:rPr sz="2000"/>
              <a:t>10. Most remarkably, the couple ________ (donate) $26 million to 20 charities before the wedding.</a:t>
            </a:r>
            <a:endParaRPr sz="2000"/>
          </a:p>
        </p:txBody>
      </p:sp>
      <p:sp>
        <p:nvSpPr>
          <p:cNvPr id="8" name="TextBox 7"/>
          <p:cNvSpPr txBox="1"/>
          <p:nvPr/>
        </p:nvSpPr>
        <p:spPr>
          <a:xfrm>
            <a:off x="461010" y="4735195"/>
            <a:ext cx="706374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1. celebrated　—— 一般过去时</a:t>
            </a:r>
            <a:endParaRPr sz="2000">
              <a:latin typeface="微软雅黑" panose="020B0503020204020204" charset="-122"/>
            </a:endParaRPr>
          </a:p>
        </p:txBody>
      </p:sp>
      <p:sp>
        <p:nvSpPr>
          <p:cNvPr id="9" name="TextBox 8"/>
          <p:cNvSpPr txBox="1"/>
          <p:nvPr/>
        </p:nvSpPr>
        <p:spPr>
          <a:xfrm>
            <a:off x="461010" y="5155565"/>
            <a:ext cx="706374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2. was transformed— 一般过去时的被动语态</a:t>
            </a:r>
            <a:endParaRPr sz="2000">
              <a:latin typeface="微软雅黑" panose="020B0503020204020204" charset="-122"/>
            </a:endParaRPr>
          </a:p>
        </p:txBody>
      </p:sp>
      <p:sp>
        <p:nvSpPr>
          <p:cNvPr id="10" name="TextBox 9"/>
          <p:cNvSpPr txBox="1"/>
          <p:nvPr/>
        </p:nvSpPr>
        <p:spPr>
          <a:xfrm>
            <a:off x="461010" y="5576570"/>
            <a:ext cx="415798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3. attended　—— 一般过去时</a:t>
            </a:r>
            <a:endParaRPr sz="2000">
              <a:latin typeface="微软雅黑" panose="020B0503020204020204" charset="-122"/>
            </a:endParaRPr>
          </a:p>
        </p:txBody>
      </p:sp>
      <p:sp>
        <p:nvSpPr>
          <p:cNvPr id="11" name="TextBox 10"/>
          <p:cNvSpPr txBox="1"/>
          <p:nvPr/>
        </p:nvSpPr>
        <p:spPr>
          <a:xfrm>
            <a:off x="461010" y="5996940"/>
            <a:ext cx="419735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4. officiated　—— 一般过去时</a:t>
            </a:r>
            <a:endParaRPr sz="2000">
              <a:latin typeface="微软雅黑" panose="020B0503020204020204" charset="-122"/>
            </a:endParaRPr>
          </a:p>
        </p:txBody>
      </p:sp>
      <p:sp>
        <p:nvSpPr>
          <p:cNvPr id="13" name="TextBox 12"/>
          <p:cNvSpPr txBox="1"/>
          <p:nvPr/>
        </p:nvSpPr>
        <p:spPr>
          <a:xfrm>
            <a:off x="461010" y="6417945"/>
            <a:ext cx="387350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5. served　—— 一般过去时</a:t>
            </a:r>
            <a:endParaRPr sz="2000">
              <a:latin typeface="微软雅黑" panose="020B0503020204020204" charset="-122"/>
            </a:endParaRPr>
          </a:p>
        </p:txBody>
      </p:sp>
      <p:sp>
        <p:nvSpPr>
          <p:cNvPr id="16" name="TextBox 15"/>
          <p:cNvSpPr txBox="1"/>
          <p:nvPr/>
        </p:nvSpPr>
        <p:spPr>
          <a:xfrm>
            <a:off x="6766560" y="4719320"/>
            <a:ext cx="535305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6. wore　—— 一般过去时（wear 过去式）</a:t>
            </a:r>
            <a:endParaRPr sz="2000">
              <a:latin typeface="微软雅黑" panose="020B0503020204020204" charset="-122"/>
            </a:endParaRPr>
          </a:p>
        </p:txBody>
      </p:sp>
      <p:sp>
        <p:nvSpPr>
          <p:cNvPr id="19" name="TextBox 18"/>
          <p:cNvSpPr txBox="1"/>
          <p:nvPr/>
        </p:nvSpPr>
        <p:spPr>
          <a:xfrm>
            <a:off x="6766560" y="5139690"/>
            <a:ext cx="535305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7. wrote　—— 一般过去时（write 过去式）</a:t>
            </a:r>
            <a:endParaRPr sz="2000">
              <a:latin typeface="微软雅黑" panose="020B0503020204020204" charset="-122"/>
            </a:endParaRPr>
          </a:p>
        </p:txBody>
      </p:sp>
      <p:sp>
        <p:nvSpPr>
          <p:cNvPr id="22" name="TextBox 21"/>
          <p:cNvSpPr txBox="1"/>
          <p:nvPr/>
        </p:nvSpPr>
        <p:spPr>
          <a:xfrm>
            <a:off x="5309235" y="5576570"/>
            <a:ext cx="706374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8. collected　—— have + 宾语 + 过去分词（宾语补足语）</a:t>
            </a:r>
            <a:endParaRPr sz="2000">
              <a:latin typeface="微软雅黑" panose="020B0503020204020204" charset="-122"/>
            </a:endParaRPr>
          </a:p>
        </p:txBody>
      </p:sp>
      <p:sp>
        <p:nvSpPr>
          <p:cNvPr id="25" name="TextBox 24"/>
          <p:cNvSpPr txBox="1"/>
          <p:nvPr/>
        </p:nvSpPr>
        <p:spPr>
          <a:xfrm>
            <a:off x="5785485" y="5981065"/>
            <a:ext cx="589280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9. were assigned　—— 一般过去时的被动语态</a:t>
            </a:r>
            <a:endParaRPr sz="2000">
              <a:latin typeface="微软雅黑" panose="020B0503020204020204" charset="-122"/>
            </a:endParaRPr>
          </a:p>
        </p:txBody>
      </p:sp>
      <p:sp>
        <p:nvSpPr>
          <p:cNvPr id="28" name="TextBox 27"/>
          <p:cNvSpPr txBox="1"/>
          <p:nvPr/>
        </p:nvSpPr>
        <p:spPr>
          <a:xfrm>
            <a:off x="7527925" y="6417945"/>
            <a:ext cx="4570730" cy="436880"/>
          </a:xfrm>
          <a:prstGeom prst="rect">
            <a:avLst/>
          </a:prstGeom>
          <a:noFill/>
        </p:spPr>
        <p:txBody>
          <a:bodyPr wrap="square">
            <a:noAutofit/>
          </a:bodyPr>
          <a:lstStyle/>
          <a:p>
            <a:pPr algn="l">
              <a:defRPr sz="1350" b="1" i="0">
                <a:solidFill>
                  <a:srgbClr val="1F6F3D"/>
                </a:solidFill>
                <a:latin typeface="微软雅黑" panose="020B0503020204020204" charset="-122"/>
              </a:defRPr>
            </a:pPr>
            <a:r>
              <a:rPr sz="2000">
                <a:latin typeface="微软雅黑" panose="020B0503020204020204" charset="-122"/>
              </a:rPr>
              <a:t>10. donated　—— 一般过去时</a:t>
            </a:r>
            <a:endParaRPr sz="20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6" grpId="0"/>
      <p:bldP spid="19" grpId="0"/>
      <p:bldP spid="22" grpId="0"/>
      <p:bldP spid="25" grpId="0"/>
      <p:bldP spid="28" grpId="0"/>
      <p:bldP spid="8" grpId="1"/>
      <p:bldP spid="9" grpId="1"/>
      <p:bldP spid="10" grpId="1"/>
      <p:bldP spid="11" grpId="1"/>
      <p:bldP spid="13" grpId="1"/>
      <p:bldP spid="16" grpId="1"/>
      <p:bldP spid="19" grpId="1"/>
      <p:bldP spid="22" grpId="1"/>
      <p:bldP spid="25" grpId="1"/>
      <p:bldP spid="2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03　第二步　词汇解读与翻译</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8E44AD"/>
                </a:solidFill>
                <a:latin typeface="微软雅黑" panose="020B0503020204020204" charset="-122"/>
              </a:defRPr>
            </a:pPr>
            <a:r>
              <a:rPr>
                <a:latin typeface="微软雅黑" panose="020B0503020204020204" charset="-122"/>
              </a:rPr>
              <a:t>Step 2 · Vocabulary — meaning &amp; example</a:t>
            </a:r>
            <a:endParaRPr>
              <a:latin typeface="微软雅黑" panose="020B0503020204020204" charset="-122"/>
            </a:endParaRPr>
          </a:p>
        </p:txBody>
      </p:sp>
      <p:sp>
        <p:nvSpPr>
          <p:cNvPr id="7" name="Rectangle 6"/>
          <p:cNvSpPr/>
          <p:nvPr/>
        </p:nvSpPr>
        <p:spPr>
          <a:xfrm>
            <a:off x="640080" y="162179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8" name="TextBox 7"/>
          <p:cNvSpPr txBox="1"/>
          <p:nvPr/>
        </p:nvSpPr>
        <p:spPr>
          <a:xfrm>
            <a:off x="777240" y="165836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sold-out</a:t>
            </a:r>
            <a:endParaRPr sz="2000">
              <a:latin typeface="Georgia" panose="02040502050405020303"/>
            </a:endParaRPr>
          </a:p>
        </p:txBody>
      </p:sp>
      <p:sp>
        <p:nvSpPr>
          <p:cNvPr id="9" name="TextBox 8"/>
          <p:cNvSpPr txBox="1"/>
          <p:nvPr/>
        </p:nvSpPr>
        <p:spPr>
          <a:xfrm>
            <a:off x="3108960" y="169494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10" name="TextBox 9"/>
          <p:cNvSpPr txBox="1"/>
          <p:nvPr/>
        </p:nvSpPr>
        <p:spPr>
          <a:xfrm>
            <a:off x="4663440" y="164007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售罄的　｜　eight sold-out shows</a:t>
            </a:r>
            <a:endParaRPr sz="2000">
              <a:latin typeface="微软雅黑" panose="020B0503020204020204" charset="-122"/>
            </a:endParaRPr>
          </a:p>
        </p:txBody>
      </p:sp>
      <p:sp>
        <p:nvSpPr>
          <p:cNvPr id="11" name="Rectangle 10"/>
          <p:cNvSpPr/>
          <p:nvPr/>
        </p:nvSpPr>
        <p:spPr>
          <a:xfrm>
            <a:off x="640080" y="217043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2" name="TextBox 11"/>
          <p:cNvSpPr txBox="1"/>
          <p:nvPr/>
        </p:nvSpPr>
        <p:spPr>
          <a:xfrm>
            <a:off x="777240" y="220700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officiate</a:t>
            </a:r>
            <a:endParaRPr sz="2000">
              <a:latin typeface="Georgia" panose="02040502050405020303"/>
            </a:endParaRPr>
          </a:p>
        </p:txBody>
      </p:sp>
      <p:sp>
        <p:nvSpPr>
          <p:cNvPr id="13" name="TextBox 12"/>
          <p:cNvSpPr txBox="1"/>
          <p:nvPr/>
        </p:nvSpPr>
        <p:spPr>
          <a:xfrm>
            <a:off x="3108960" y="224358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14" name="TextBox 13"/>
          <p:cNvSpPr txBox="1"/>
          <p:nvPr/>
        </p:nvSpPr>
        <p:spPr>
          <a:xfrm>
            <a:off x="4663440" y="218871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主持（仪式）　｜　Adam Sandler officiated</a:t>
            </a:r>
            <a:endParaRPr sz="2000">
              <a:latin typeface="微软雅黑" panose="020B0503020204020204" charset="-122"/>
            </a:endParaRPr>
          </a:p>
        </p:txBody>
      </p:sp>
      <p:sp>
        <p:nvSpPr>
          <p:cNvPr id="15" name="Rectangle 14"/>
          <p:cNvSpPr/>
          <p:nvPr/>
        </p:nvSpPr>
        <p:spPr>
          <a:xfrm>
            <a:off x="640080" y="271907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6" name="TextBox 15"/>
          <p:cNvSpPr txBox="1"/>
          <p:nvPr/>
        </p:nvSpPr>
        <p:spPr>
          <a:xfrm>
            <a:off x="777240" y="275564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vows</a:t>
            </a:r>
            <a:endParaRPr sz="2000">
              <a:latin typeface="Georgia" panose="02040502050405020303"/>
            </a:endParaRPr>
          </a:p>
        </p:txBody>
      </p:sp>
      <p:sp>
        <p:nvSpPr>
          <p:cNvPr id="17" name="TextBox 16"/>
          <p:cNvSpPr txBox="1"/>
          <p:nvPr/>
        </p:nvSpPr>
        <p:spPr>
          <a:xfrm>
            <a:off x="3108960" y="279222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n.</a:t>
            </a:r>
            <a:endParaRPr sz="2000">
              <a:latin typeface="Georgia" panose="02040502050405020303"/>
            </a:endParaRPr>
          </a:p>
        </p:txBody>
      </p:sp>
      <p:sp>
        <p:nvSpPr>
          <p:cNvPr id="18" name="TextBox 17"/>
          <p:cNvSpPr txBox="1"/>
          <p:nvPr/>
        </p:nvSpPr>
        <p:spPr>
          <a:xfrm>
            <a:off x="4663440" y="273735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誓言，誓词　｜　wrote their own vows</a:t>
            </a:r>
            <a:endParaRPr sz="2000">
              <a:latin typeface="微软雅黑" panose="020B0503020204020204" charset="-122"/>
            </a:endParaRPr>
          </a:p>
        </p:txBody>
      </p:sp>
      <p:sp>
        <p:nvSpPr>
          <p:cNvPr id="19" name="Rectangle 18"/>
          <p:cNvSpPr/>
          <p:nvPr/>
        </p:nvSpPr>
        <p:spPr>
          <a:xfrm>
            <a:off x="640080" y="326771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0" name="TextBox 19"/>
          <p:cNvSpPr txBox="1"/>
          <p:nvPr/>
        </p:nvSpPr>
        <p:spPr>
          <a:xfrm>
            <a:off x="777240" y="330428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extraordinarily</a:t>
            </a:r>
            <a:endParaRPr sz="2000">
              <a:latin typeface="Georgia" panose="02040502050405020303"/>
            </a:endParaRPr>
          </a:p>
        </p:txBody>
      </p:sp>
      <p:sp>
        <p:nvSpPr>
          <p:cNvPr id="21" name="TextBox 20"/>
          <p:cNvSpPr txBox="1"/>
          <p:nvPr/>
        </p:nvSpPr>
        <p:spPr>
          <a:xfrm>
            <a:off x="3108960" y="334086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adv.</a:t>
            </a:r>
            <a:endParaRPr sz="2000">
              <a:latin typeface="Georgia" panose="02040502050405020303"/>
            </a:endParaRPr>
          </a:p>
        </p:txBody>
      </p:sp>
      <p:sp>
        <p:nvSpPr>
          <p:cNvPr id="22" name="TextBox 21"/>
          <p:cNvSpPr txBox="1"/>
          <p:nvPr/>
        </p:nvSpPr>
        <p:spPr>
          <a:xfrm>
            <a:off x="4663440" y="328599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非常地　｜　extraordinarily tight</a:t>
            </a:r>
            <a:endParaRPr sz="2000">
              <a:latin typeface="微软雅黑" panose="020B0503020204020204" charset="-122"/>
            </a:endParaRPr>
          </a:p>
        </p:txBody>
      </p:sp>
      <p:sp>
        <p:nvSpPr>
          <p:cNvPr id="23" name="Rectangle 22"/>
          <p:cNvSpPr/>
          <p:nvPr/>
        </p:nvSpPr>
        <p:spPr>
          <a:xfrm>
            <a:off x="640080" y="381635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4" name="TextBox 23"/>
          <p:cNvSpPr txBox="1"/>
          <p:nvPr/>
        </p:nvSpPr>
        <p:spPr>
          <a:xfrm>
            <a:off x="777240" y="385292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NDA</a:t>
            </a:r>
            <a:endParaRPr sz="2000">
              <a:latin typeface="Georgia" panose="02040502050405020303"/>
            </a:endParaRPr>
          </a:p>
        </p:txBody>
      </p:sp>
      <p:sp>
        <p:nvSpPr>
          <p:cNvPr id="25" name="TextBox 24"/>
          <p:cNvSpPr txBox="1"/>
          <p:nvPr/>
        </p:nvSpPr>
        <p:spPr>
          <a:xfrm>
            <a:off x="3108960" y="388950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n.</a:t>
            </a:r>
            <a:endParaRPr sz="2000">
              <a:latin typeface="Georgia" panose="02040502050405020303"/>
            </a:endParaRPr>
          </a:p>
        </p:txBody>
      </p:sp>
      <p:sp>
        <p:nvSpPr>
          <p:cNvPr id="26" name="TextBox 25"/>
          <p:cNvSpPr txBox="1"/>
          <p:nvPr/>
        </p:nvSpPr>
        <p:spPr>
          <a:xfrm>
            <a:off x="4663440" y="383463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保密协议　｜　signed NDAs</a:t>
            </a:r>
            <a:endParaRPr sz="2000">
              <a:latin typeface="微软雅黑" panose="020B0503020204020204" charset="-122"/>
            </a:endParaRPr>
          </a:p>
        </p:txBody>
      </p:sp>
      <p:sp>
        <p:nvSpPr>
          <p:cNvPr id="27" name="Rectangle 26"/>
          <p:cNvSpPr/>
          <p:nvPr/>
        </p:nvSpPr>
        <p:spPr>
          <a:xfrm>
            <a:off x="640080" y="436499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8" name="TextBox 27"/>
          <p:cNvSpPr txBox="1"/>
          <p:nvPr/>
        </p:nvSpPr>
        <p:spPr>
          <a:xfrm>
            <a:off x="777240" y="440156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jumbotron</a:t>
            </a:r>
            <a:endParaRPr sz="2000">
              <a:latin typeface="Georgia" panose="02040502050405020303"/>
            </a:endParaRPr>
          </a:p>
        </p:txBody>
      </p:sp>
      <p:sp>
        <p:nvSpPr>
          <p:cNvPr id="29" name="TextBox 28"/>
          <p:cNvSpPr txBox="1"/>
          <p:nvPr/>
        </p:nvSpPr>
        <p:spPr>
          <a:xfrm>
            <a:off x="3108960" y="443814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n.</a:t>
            </a:r>
            <a:endParaRPr sz="2000">
              <a:latin typeface="Georgia" panose="02040502050405020303"/>
            </a:endParaRPr>
          </a:p>
        </p:txBody>
      </p:sp>
      <p:sp>
        <p:nvSpPr>
          <p:cNvPr id="30" name="TextBox 29"/>
          <p:cNvSpPr txBox="1"/>
          <p:nvPr/>
        </p:nvSpPr>
        <p:spPr>
          <a:xfrm>
            <a:off x="4663440" y="438327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巨型显示屏　｜　the jumbotron lit up</a:t>
            </a:r>
            <a:endParaRPr sz="2000">
              <a:latin typeface="微软雅黑" panose="020B0503020204020204" charset="-122"/>
            </a:endParaRPr>
          </a:p>
        </p:txBody>
      </p:sp>
      <p:sp>
        <p:nvSpPr>
          <p:cNvPr id="31" name="Rectangle 30"/>
          <p:cNvSpPr/>
          <p:nvPr/>
        </p:nvSpPr>
        <p:spPr>
          <a:xfrm>
            <a:off x="640080" y="491363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2" name="TextBox 31"/>
          <p:cNvSpPr txBox="1"/>
          <p:nvPr/>
        </p:nvSpPr>
        <p:spPr>
          <a:xfrm>
            <a:off x="777240" y="495020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donate</a:t>
            </a:r>
            <a:endParaRPr sz="2000">
              <a:latin typeface="Georgia" panose="02040502050405020303"/>
            </a:endParaRPr>
          </a:p>
        </p:txBody>
      </p:sp>
      <p:sp>
        <p:nvSpPr>
          <p:cNvPr id="33" name="TextBox 32"/>
          <p:cNvSpPr txBox="1"/>
          <p:nvPr/>
        </p:nvSpPr>
        <p:spPr>
          <a:xfrm>
            <a:off x="3108960" y="498678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34" name="TextBox 33"/>
          <p:cNvSpPr txBox="1"/>
          <p:nvPr/>
        </p:nvSpPr>
        <p:spPr>
          <a:xfrm>
            <a:off x="4663440" y="493191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捐赠　｜　donated $26 million</a:t>
            </a:r>
            <a:endParaRPr sz="2000">
              <a:latin typeface="微软雅黑" panose="020B0503020204020204" charset="-122"/>
            </a:endParaRPr>
          </a:p>
        </p:txBody>
      </p:sp>
      <p:sp>
        <p:nvSpPr>
          <p:cNvPr id="35" name="Rectangle 34"/>
          <p:cNvSpPr/>
          <p:nvPr/>
        </p:nvSpPr>
        <p:spPr>
          <a:xfrm>
            <a:off x="640080" y="546227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6" name="TextBox 35"/>
          <p:cNvSpPr txBox="1"/>
          <p:nvPr/>
        </p:nvSpPr>
        <p:spPr>
          <a:xfrm>
            <a:off x="777240" y="5498846"/>
            <a:ext cx="3657600" cy="398780"/>
          </a:xfrm>
          <a:prstGeom prst="rect">
            <a:avLst/>
          </a:prstGeom>
          <a:noFill/>
        </p:spPr>
        <p:txBody>
          <a:bodyPr wrap="square">
            <a:spAutoFit/>
          </a:bodyPr>
          <a:lstStyle/>
          <a:p>
            <a:pPr algn="l">
              <a:defRPr sz="1500" b="1" i="0">
                <a:solidFill>
                  <a:srgbClr val="8E44AD"/>
                </a:solidFill>
                <a:latin typeface="Georgia" panose="02040502050405020303"/>
              </a:defRPr>
            </a:pPr>
            <a:r>
              <a:rPr sz="2000">
                <a:latin typeface="Georgia" panose="02040502050405020303"/>
              </a:rPr>
              <a:t>remarkably</a:t>
            </a:r>
            <a:endParaRPr sz="2000">
              <a:latin typeface="Georgia" panose="02040502050405020303"/>
            </a:endParaRPr>
          </a:p>
        </p:txBody>
      </p:sp>
      <p:sp>
        <p:nvSpPr>
          <p:cNvPr id="37" name="TextBox 36"/>
          <p:cNvSpPr txBox="1"/>
          <p:nvPr/>
        </p:nvSpPr>
        <p:spPr>
          <a:xfrm>
            <a:off x="3108960" y="553542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adv.</a:t>
            </a:r>
            <a:endParaRPr sz="2000">
              <a:latin typeface="Georgia" panose="02040502050405020303"/>
            </a:endParaRPr>
          </a:p>
        </p:txBody>
      </p:sp>
      <p:sp>
        <p:nvSpPr>
          <p:cNvPr id="38" name="TextBox 37"/>
          <p:cNvSpPr txBox="1"/>
          <p:nvPr/>
        </p:nvSpPr>
        <p:spPr>
          <a:xfrm>
            <a:off x="4663440" y="548055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显著地，显然地　｜　most remarkably…</a:t>
            </a:r>
            <a:endParaRPr sz="20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p:bldP spid="22" grpId="0"/>
      <p:bldP spid="26" grpId="0"/>
      <p:bldP spid="30" grpId="0"/>
      <p:bldP spid="34" grpId="0"/>
      <p:bldP spid="38" grpId="0"/>
      <p:bldP spid="10" grpId="1"/>
      <p:bldP spid="14" grpId="1"/>
      <p:bldP spid="18" grpId="1"/>
      <p:bldP spid="22" grpId="1"/>
      <p:bldP spid="26" grpId="1"/>
      <p:bldP spid="30" grpId="1"/>
      <p:bldP spid="34" grpId="1"/>
      <p:bldP spid="3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03　第三步　长难句分析</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8E44AD"/>
                </a:solidFill>
                <a:latin typeface="微软雅黑" panose="020B0503020204020204" charset="-122"/>
              </a:defRPr>
            </a:pPr>
            <a:r>
              <a:rPr>
                <a:latin typeface="微软雅黑" panose="020B0503020204020204" charset="-122"/>
              </a:rPr>
              <a:t>Step 3 · Long &amp; Difficult Sentence Analysis</a:t>
            </a:r>
            <a:endParaRPr>
              <a:latin typeface="微软雅黑" panose="020B0503020204020204" charset="-122"/>
            </a:endParaRPr>
          </a:p>
        </p:txBody>
      </p:sp>
      <p:sp>
        <p:nvSpPr>
          <p:cNvPr id="6" name="Rectangle 5"/>
          <p:cNvSpPr/>
          <p:nvPr/>
        </p:nvSpPr>
        <p:spPr>
          <a:xfrm>
            <a:off x="640080" y="1417320"/>
            <a:ext cx="10881360" cy="1097280"/>
          </a:xfrm>
          <a:prstGeom prst="rect">
            <a:avLst/>
          </a:prstGeom>
          <a:solidFill>
            <a:srgbClr val="F3F6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7" name="TextBox 6"/>
          <p:cNvSpPr txBox="1"/>
          <p:nvPr/>
        </p:nvSpPr>
        <p:spPr>
          <a:xfrm>
            <a:off x="868680" y="1554480"/>
            <a:ext cx="10424160" cy="1014730"/>
          </a:xfrm>
          <a:prstGeom prst="rect">
            <a:avLst/>
          </a:prstGeom>
          <a:noFill/>
        </p:spPr>
        <p:txBody>
          <a:bodyPr wrap="square">
            <a:spAutoFit/>
          </a:bodyPr>
          <a:lstStyle/>
          <a:p>
            <a:pPr algn="l">
              <a:defRPr sz="1500" b="1" i="0">
                <a:solidFill>
                  <a:srgbClr val="1B3A5C"/>
                </a:solidFill>
                <a:latin typeface="Georgia" panose="02040502050405020303"/>
              </a:defRPr>
            </a:pPr>
            <a:r>
              <a:rPr sz="2000">
                <a:latin typeface="Georgia" panose="02040502050405020303"/>
              </a:rPr>
              <a:t>原句：On July 3, 2026, Taylor Swift and NFL star Travis Kelce celebrated their wedding at Madison Square Garden in New York City — a venue where Swift once performed eight sold-out Eras Tour shows.</a:t>
            </a:r>
            <a:endParaRPr sz="2000">
              <a:latin typeface="Georgia" panose="02040502050405020303"/>
            </a:endParaRPr>
          </a:p>
        </p:txBody>
      </p:sp>
      <p:sp>
        <p:nvSpPr>
          <p:cNvPr id="8" name="TextBox 7"/>
          <p:cNvSpPr txBox="1"/>
          <p:nvPr/>
        </p:nvSpPr>
        <p:spPr>
          <a:xfrm>
            <a:off x="640080" y="2697480"/>
            <a:ext cx="10881360" cy="398780"/>
          </a:xfrm>
          <a:prstGeom prst="rect">
            <a:avLst/>
          </a:prstGeom>
          <a:noFill/>
        </p:spPr>
        <p:txBody>
          <a:bodyPr wrap="square">
            <a:spAutoFit/>
          </a:bodyPr>
          <a:lstStyle/>
          <a:p>
            <a:pPr algn="l">
              <a:defRPr sz="1500" b="1" i="0">
                <a:solidFill>
                  <a:srgbClr val="1B3A5C"/>
                </a:solidFill>
                <a:latin typeface="微软雅黑" panose="020B0503020204020204" charset="-122"/>
              </a:defRPr>
            </a:pPr>
            <a:r>
              <a:rPr sz="2000">
                <a:latin typeface="微软雅黑" panose="020B0503020204020204" charset="-122"/>
              </a:rPr>
              <a:t>分析（单击逐个显示）：</a:t>
            </a:r>
            <a:endParaRPr sz="2000">
              <a:latin typeface="微软雅黑" panose="020B0503020204020204" charset="-122"/>
            </a:endParaRPr>
          </a:p>
        </p:txBody>
      </p:sp>
      <p:sp>
        <p:nvSpPr>
          <p:cNvPr id="9" name="TextBox 8"/>
          <p:cNvSpPr txBox="1"/>
          <p:nvPr/>
        </p:nvSpPr>
        <p:spPr>
          <a:xfrm>
            <a:off x="868680" y="3154680"/>
            <a:ext cx="10424160" cy="706755"/>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主干：Taylor Swift and Travis Kelce celebrated their wedding.（并列主语 + 谓语 + 宾语）</a:t>
            </a:r>
            <a:endParaRPr sz="2000">
              <a:latin typeface="微软雅黑" panose="020B0503020204020204" charset="-122"/>
            </a:endParaRPr>
          </a:p>
        </p:txBody>
      </p:sp>
      <p:sp>
        <p:nvSpPr>
          <p:cNvPr id="10" name="TextBox 9"/>
          <p:cNvSpPr txBox="1"/>
          <p:nvPr/>
        </p:nvSpPr>
        <p:spPr>
          <a:xfrm>
            <a:off x="868680" y="3721608"/>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① On July 3, 2026 为时间状语；at Madison Square Garden ... 为地点状语；</a:t>
            </a:r>
            <a:endParaRPr sz="2000">
              <a:latin typeface="微软雅黑" panose="020B0503020204020204" charset="-122"/>
            </a:endParaRPr>
          </a:p>
        </p:txBody>
      </p:sp>
      <p:sp>
        <p:nvSpPr>
          <p:cNvPr id="11" name="TextBox 10"/>
          <p:cNvSpPr txBox="1"/>
          <p:nvPr/>
        </p:nvSpPr>
        <p:spPr>
          <a:xfrm>
            <a:off x="868680" y="4288536"/>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② a venue where ... 为同位语，解释 MSG；</a:t>
            </a:r>
            <a:endParaRPr sz="2000">
              <a:latin typeface="微软雅黑" panose="020B0503020204020204" charset="-122"/>
            </a:endParaRPr>
          </a:p>
        </p:txBody>
      </p:sp>
      <p:sp>
        <p:nvSpPr>
          <p:cNvPr id="12" name="TextBox 11"/>
          <p:cNvSpPr txBox="1"/>
          <p:nvPr/>
        </p:nvSpPr>
        <p:spPr>
          <a:xfrm>
            <a:off x="868680" y="4855464"/>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③ where Swift once performed ... 为定语从句修饰 venue；</a:t>
            </a:r>
            <a:endParaRPr sz="2000">
              <a:latin typeface="微软雅黑" panose="020B0503020204020204" charset="-122"/>
            </a:endParaRPr>
          </a:p>
        </p:txBody>
      </p:sp>
      <p:sp>
        <p:nvSpPr>
          <p:cNvPr id="13" name="TextBox 12"/>
          <p:cNvSpPr txBox="1"/>
          <p:nvPr/>
        </p:nvSpPr>
        <p:spPr>
          <a:xfrm>
            <a:off x="868680" y="5422392"/>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④ sold-out 为复合形容词作前置定语修饰 shows。</a:t>
            </a:r>
            <a:endParaRPr sz="2000">
              <a:latin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8E44A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03　第四步　翻译练习</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8E44AD"/>
                </a:solidFill>
                <a:latin typeface="微软雅黑" panose="020B0503020204020204" charset="-122"/>
              </a:defRPr>
            </a:pPr>
            <a:r>
              <a:rPr>
                <a:latin typeface="微软雅黑" panose="020B0503020204020204" charset="-122"/>
              </a:rPr>
              <a:t>Step 4 · Translation Practice</a:t>
            </a:r>
            <a:endParaRPr>
              <a:latin typeface="微软雅黑" panose="020B0503020204020204" charset="-122"/>
            </a:endParaRPr>
          </a:p>
        </p:txBody>
      </p:sp>
      <p:sp>
        <p:nvSpPr>
          <p:cNvPr id="6" name="TextBox 5"/>
          <p:cNvSpPr txBox="1"/>
          <p:nvPr/>
        </p:nvSpPr>
        <p:spPr>
          <a:xfrm>
            <a:off x="640080" y="1371600"/>
            <a:ext cx="10881360" cy="1911985"/>
          </a:xfrm>
          <a:prstGeom prst="rect">
            <a:avLst/>
          </a:prstGeom>
          <a:noFill/>
        </p:spPr>
        <p:txBody>
          <a:bodyPr wrap="square">
            <a:spAutoFit/>
          </a:bodyPr>
          <a:lstStyle/>
          <a:p>
            <a:r>
              <a:rPr sz="2000"/>
              <a:t>A. 英译中 / B. 中译英（学案中先自行翻译，再单击显示参考译文）：</a:t>
            </a:r>
            <a:endParaRPr sz="2000"/>
          </a:p>
          <a:p>
            <a:pPr algn="l">
              <a:spcBef>
                <a:spcPts val="200"/>
              </a:spcBef>
              <a:spcAft>
                <a:spcPts val="800"/>
              </a:spcAft>
              <a:defRPr sz="1350" b="0" i="0">
                <a:solidFill>
                  <a:srgbClr val="333333"/>
                </a:solidFill>
                <a:latin typeface="微软雅黑" panose="020B0503020204020204" charset="-122"/>
              </a:defRPr>
            </a:pPr>
            <a:r>
              <a:rPr sz="2000"/>
              <a:t>英译中：Most remarkably, the couple donated $26 million to 20 charities before the wedding — a gift bigger than the celebration itself.</a:t>
            </a:r>
            <a:endParaRPr sz="2000"/>
          </a:p>
          <a:p>
            <a:pPr algn="l">
              <a:spcBef>
                <a:spcPts val="200"/>
              </a:spcBef>
              <a:spcAft>
                <a:spcPts val="800"/>
              </a:spcAft>
              <a:defRPr sz="1350" b="0" i="0">
                <a:solidFill>
                  <a:srgbClr val="333333"/>
                </a:solidFill>
                <a:latin typeface="微软雅黑" panose="020B0503020204020204" charset="-122"/>
              </a:defRPr>
            </a:pPr>
            <a:r>
              <a:rPr sz="2000"/>
              <a:t>中译英：场馆被改造成一座『秘密花园』，到处是桃花色的帷幔与成千上万朵鲜花。</a:t>
            </a:r>
            <a:endParaRPr sz="2000"/>
          </a:p>
          <a:p>
            <a:pPr algn="l">
              <a:spcBef>
                <a:spcPts val="200"/>
              </a:spcBef>
              <a:spcAft>
                <a:spcPts val="800"/>
              </a:spcAft>
              <a:defRPr sz="1350" b="0" i="0">
                <a:solidFill>
                  <a:srgbClr val="333333"/>
                </a:solidFill>
                <a:latin typeface="微软雅黑" panose="020B0503020204020204" charset="-122"/>
              </a:defRPr>
            </a:pPr>
            <a:r>
              <a:rPr sz="2000"/>
              <a:t>中译英：所有嘉宾进门时手机被收走，并签署了保密协议。</a:t>
            </a:r>
            <a:endParaRPr sz="2000"/>
          </a:p>
        </p:txBody>
      </p:sp>
      <p:sp>
        <p:nvSpPr>
          <p:cNvPr id="7" name="TextBox 6"/>
          <p:cNvSpPr txBox="1"/>
          <p:nvPr/>
        </p:nvSpPr>
        <p:spPr>
          <a:xfrm>
            <a:off x="640080" y="3703320"/>
            <a:ext cx="10881360" cy="398780"/>
          </a:xfrm>
          <a:prstGeom prst="rect">
            <a:avLst/>
          </a:prstGeom>
          <a:noFill/>
        </p:spPr>
        <p:txBody>
          <a:bodyPr wrap="square">
            <a:spAutoFit/>
          </a:bodyPr>
          <a:lstStyle/>
          <a:p>
            <a:pPr algn="l">
              <a:defRPr sz="1500" b="1" i="0">
                <a:solidFill>
                  <a:srgbClr val="1B3A5C"/>
                </a:solidFill>
                <a:latin typeface="微软雅黑" panose="020B0503020204020204" charset="-122"/>
              </a:defRPr>
            </a:pPr>
            <a:r>
              <a:rPr sz="2000">
                <a:latin typeface="微软雅黑" panose="020B0503020204020204" charset="-122"/>
              </a:rPr>
              <a:t>参考译文（单击逐个显示）：</a:t>
            </a:r>
            <a:endParaRPr sz="2000">
              <a:latin typeface="微软雅黑" panose="020B0503020204020204" charset="-122"/>
            </a:endParaRPr>
          </a:p>
        </p:txBody>
      </p:sp>
      <p:sp>
        <p:nvSpPr>
          <p:cNvPr id="8" name="TextBox 7"/>
          <p:cNvSpPr txBox="1"/>
          <p:nvPr/>
        </p:nvSpPr>
        <p:spPr>
          <a:xfrm>
            <a:off x="822960" y="4114800"/>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1. 最令人瞩目的是，两人在婚礼前就向 20 家慈善机构捐赠了 2600 万美元——这份礼物比庆典本身更厚重。</a:t>
            </a:r>
            <a:endParaRPr sz="2000">
              <a:latin typeface="Georgia" panose="02040502050405020303"/>
            </a:endParaRPr>
          </a:p>
        </p:txBody>
      </p:sp>
      <p:sp>
        <p:nvSpPr>
          <p:cNvPr id="9" name="TextBox 8"/>
          <p:cNvSpPr txBox="1"/>
          <p:nvPr/>
        </p:nvSpPr>
        <p:spPr>
          <a:xfrm>
            <a:off x="822960" y="4834128"/>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2. The iconic arena was transformed into a 'secret garden' with peach-colored drapes and thousands of flowers.</a:t>
            </a:r>
            <a:endParaRPr sz="2000">
              <a:latin typeface="Georgia" panose="02040502050405020303"/>
            </a:endParaRPr>
          </a:p>
        </p:txBody>
      </p:sp>
      <p:sp>
        <p:nvSpPr>
          <p:cNvPr id="10" name="TextBox 9"/>
          <p:cNvSpPr txBox="1"/>
          <p:nvPr/>
        </p:nvSpPr>
        <p:spPr>
          <a:xfrm>
            <a:off x="838200" y="5829681"/>
            <a:ext cx="10515600" cy="398780"/>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3. All guests had their phones collected at the door and signed NDAs.</a:t>
            </a:r>
            <a:endParaRPr sz="2000">
              <a:latin typeface="Georgia" panose="020405020504050203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8" grpId="1"/>
      <p:bldP spid="9" grpId="1"/>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B3A5C"/>
        </a:solidFill>
        <a:effectLst/>
      </p:bgPr>
    </p:bg>
    <p:spTree>
      <p:nvGrpSpPr>
        <p:cNvPr id="1" name=""/>
        <p:cNvGrpSpPr/>
        <p:nvPr/>
      </p:nvGrpSpPr>
      <p:grpSpPr/>
      <p:sp>
        <p:nvSpPr>
          <p:cNvPr id="2" name="Rectangle 1"/>
          <p:cNvSpPr/>
          <p:nvPr/>
        </p:nvSpPr>
        <p:spPr>
          <a:xfrm>
            <a:off x="0" y="6784848"/>
            <a:ext cx="12191695" cy="73152"/>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822960"/>
            <a:ext cx="10515600" cy="822960"/>
          </a:xfrm>
          <a:prstGeom prst="rect">
            <a:avLst/>
          </a:prstGeom>
          <a:noFill/>
        </p:spPr>
        <p:txBody>
          <a:bodyPr wrap="square">
            <a:spAutoFit/>
          </a:bodyPr>
          <a:lstStyle/>
          <a:p>
            <a:pPr algn="l">
              <a:defRPr sz="3000" b="1">
                <a:solidFill>
                  <a:srgbClr val="FFFFFF"/>
                </a:solidFill>
                <a:latin typeface="Arial" panose="020B0604020202020204"/>
              </a:defRPr>
            </a:pPr>
            <a:r>
              <a:t>DISCUSSION &amp; REFLECTION · 讨论与反思</a:t>
            </a:r>
          </a:p>
        </p:txBody>
      </p:sp>
      <p:sp>
        <p:nvSpPr>
          <p:cNvPr id="4" name="TextBox 3"/>
          <p:cNvSpPr txBox="1"/>
          <p:nvPr/>
        </p:nvSpPr>
        <p:spPr>
          <a:xfrm>
            <a:off x="731520" y="1554480"/>
            <a:ext cx="10515600" cy="457200"/>
          </a:xfrm>
          <a:prstGeom prst="rect">
            <a:avLst/>
          </a:prstGeom>
          <a:noFill/>
        </p:spPr>
        <p:txBody>
          <a:bodyPr wrap="square">
            <a:spAutoFit/>
          </a:bodyPr>
          <a:lstStyle/>
          <a:p>
            <a:pPr algn="l">
              <a:defRPr sz="1600" b="0">
                <a:solidFill>
                  <a:srgbClr val="AABBCC"/>
                </a:solidFill>
                <a:latin typeface="Arial" panose="020B0604020202020204"/>
              </a:defRPr>
            </a:pPr>
            <a:r>
              <a:t>选择 1~2 个问题，与同桌或小组讨论。 / Pick one or two to discuss with your partner or group.</a:t>
            </a:r>
          </a:p>
        </p:txBody>
      </p:sp>
      <p:sp>
        <p:nvSpPr>
          <p:cNvPr id="5" name="Rectangle 4"/>
          <p:cNvSpPr/>
          <p:nvPr>
            <p:custDataLst>
              <p:tags r:id="rId1"/>
            </p:custDataLst>
          </p:nvPr>
        </p:nvSpPr>
        <p:spPr>
          <a:xfrm>
            <a:off x="731520" y="2377440"/>
            <a:ext cx="5394960" cy="1737360"/>
          </a:xfrm>
          <a:prstGeom prst="rect">
            <a:avLst/>
          </a:prstGeom>
          <a:solidFill>
            <a:srgbClr val="244D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custDataLst>
              <p:tags r:id="rId2"/>
            </p:custDataLst>
          </p:nvPr>
        </p:nvSpPr>
        <p:spPr>
          <a:xfrm>
            <a:off x="731520" y="2377440"/>
            <a:ext cx="5394960" cy="457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custDataLst>
              <p:tags r:id="rId3"/>
            </p:custDataLst>
          </p:nvPr>
        </p:nvSpPr>
        <p:spPr>
          <a:xfrm>
            <a:off x="960120" y="2560320"/>
            <a:ext cx="4937760" cy="365760"/>
          </a:xfrm>
          <a:prstGeom prst="rect">
            <a:avLst/>
          </a:prstGeom>
          <a:noFill/>
        </p:spPr>
        <p:txBody>
          <a:bodyPr wrap="square">
            <a:spAutoFit/>
          </a:bodyPr>
          <a:lstStyle/>
          <a:p>
            <a:pPr algn="l">
              <a:defRPr sz="1800" b="1">
                <a:solidFill>
                  <a:srgbClr val="FFFFFF"/>
                </a:solidFill>
                <a:latin typeface="Arial" panose="020B0604020202020204"/>
              </a:defRPr>
            </a:pPr>
            <a:r>
              <a:t>[1] 洪水救援 Flood Rescue</a:t>
            </a:r>
          </a:p>
        </p:txBody>
      </p:sp>
      <p:sp>
        <p:nvSpPr>
          <p:cNvPr id="8" name="TextBox 7"/>
          <p:cNvSpPr txBox="1"/>
          <p:nvPr>
            <p:custDataLst>
              <p:tags r:id="rId4"/>
            </p:custDataLst>
          </p:nvPr>
        </p:nvSpPr>
        <p:spPr>
          <a:xfrm>
            <a:off x="960120" y="2971800"/>
            <a:ext cx="4937760" cy="1076325"/>
          </a:xfrm>
          <a:prstGeom prst="rect">
            <a:avLst/>
          </a:prstGeom>
          <a:noFill/>
        </p:spPr>
        <p:txBody>
          <a:bodyPr wrap="square">
            <a:spAutoFit/>
          </a:bodyPr>
          <a:lstStyle/>
          <a:p>
            <a:pPr algn="l">
              <a:defRPr sz="1400" b="0">
                <a:solidFill>
                  <a:srgbClr val="DDEEFF"/>
                </a:solidFill>
                <a:latin typeface="Arial" panose="020B0604020202020204"/>
              </a:defRPr>
            </a:pPr>
            <a:r>
              <a:rPr sz="1600"/>
              <a:t>What role did technology play in the Guangxi flood rescue? Can you think of other ways tech could help in disasters? / 科技在救援中起了什么作用？你还能想到哪些科技救灾方式？</a:t>
            </a:r>
            <a:endParaRPr sz="1600"/>
          </a:p>
        </p:txBody>
      </p:sp>
      <p:sp>
        <p:nvSpPr>
          <p:cNvPr id="9" name="Rectangle 8"/>
          <p:cNvSpPr/>
          <p:nvPr>
            <p:custDataLst>
              <p:tags r:id="rId5"/>
            </p:custDataLst>
          </p:nvPr>
        </p:nvSpPr>
        <p:spPr>
          <a:xfrm>
            <a:off x="6355080" y="2377440"/>
            <a:ext cx="5394960" cy="1737360"/>
          </a:xfrm>
          <a:prstGeom prst="rect">
            <a:avLst/>
          </a:prstGeom>
          <a:solidFill>
            <a:srgbClr val="244D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custDataLst>
              <p:tags r:id="rId6"/>
            </p:custDataLst>
          </p:nvPr>
        </p:nvSpPr>
        <p:spPr>
          <a:xfrm>
            <a:off x="6355080" y="2377440"/>
            <a:ext cx="5394960" cy="457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custDataLst>
              <p:tags r:id="rId7"/>
            </p:custDataLst>
          </p:nvPr>
        </p:nvSpPr>
        <p:spPr>
          <a:xfrm>
            <a:off x="6583680" y="2560320"/>
            <a:ext cx="4937760" cy="365760"/>
          </a:xfrm>
          <a:prstGeom prst="rect">
            <a:avLst/>
          </a:prstGeom>
          <a:noFill/>
        </p:spPr>
        <p:txBody>
          <a:bodyPr wrap="square">
            <a:spAutoFit/>
          </a:bodyPr>
          <a:lstStyle/>
          <a:p>
            <a:pPr algn="l">
              <a:defRPr sz="1800" b="1">
                <a:solidFill>
                  <a:srgbClr val="FFFFFF"/>
                </a:solidFill>
                <a:latin typeface="Arial" panose="020B0604020202020204"/>
              </a:defRPr>
            </a:pPr>
            <a:r>
              <a:t>[2] 台风巴威 Typhoon Bavi</a:t>
            </a:r>
          </a:p>
        </p:txBody>
      </p:sp>
      <p:sp>
        <p:nvSpPr>
          <p:cNvPr id="12" name="TextBox 11"/>
          <p:cNvSpPr txBox="1"/>
          <p:nvPr>
            <p:custDataLst>
              <p:tags r:id="rId8"/>
            </p:custDataLst>
          </p:nvPr>
        </p:nvSpPr>
        <p:spPr>
          <a:xfrm>
            <a:off x="6583680" y="2971800"/>
            <a:ext cx="4937760" cy="829945"/>
          </a:xfrm>
          <a:prstGeom prst="rect">
            <a:avLst/>
          </a:prstGeom>
          <a:noFill/>
        </p:spPr>
        <p:txBody>
          <a:bodyPr wrap="square">
            <a:spAutoFit/>
          </a:bodyPr>
          <a:lstStyle/>
          <a:p>
            <a:pPr lvl="0" algn="l">
              <a:buClrTx/>
              <a:buSzTx/>
              <a:buFontTx/>
              <a:defRPr sz="1400" b="0">
                <a:solidFill>
                  <a:srgbClr val="DDEEFF"/>
                </a:solidFill>
                <a:latin typeface="Arial" panose="020B0604020202020204"/>
              </a:defRPr>
            </a:pPr>
            <a:r>
              <a:rPr sz="1600">
                <a:sym typeface="+mn-ea"/>
              </a:rPr>
              <a:t>Why are typhoons getting stronger? What can communities do to prepare? / 为什么台风越来越强？社区该如何提前准备？</a:t>
            </a:r>
            <a:endParaRPr sz="1600">
              <a:sym typeface="+mn-ea"/>
            </a:endParaRPr>
          </a:p>
        </p:txBody>
      </p:sp>
      <p:sp>
        <p:nvSpPr>
          <p:cNvPr id="13" name="Rectangle 12"/>
          <p:cNvSpPr/>
          <p:nvPr>
            <p:custDataLst>
              <p:tags r:id="rId9"/>
            </p:custDataLst>
          </p:nvPr>
        </p:nvSpPr>
        <p:spPr>
          <a:xfrm>
            <a:off x="731520" y="4343400"/>
            <a:ext cx="5394960" cy="1737360"/>
          </a:xfrm>
          <a:prstGeom prst="rect">
            <a:avLst/>
          </a:prstGeom>
          <a:solidFill>
            <a:srgbClr val="244D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custDataLst>
              <p:tags r:id="rId10"/>
            </p:custDataLst>
          </p:nvPr>
        </p:nvSpPr>
        <p:spPr>
          <a:xfrm>
            <a:off x="731520" y="4343400"/>
            <a:ext cx="5394960" cy="457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11"/>
            </p:custDataLst>
          </p:nvPr>
        </p:nvSpPr>
        <p:spPr>
          <a:xfrm>
            <a:off x="960120" y="4526280"/>
            <a:ext cx="4937760" cy="365760"/>
          </a:xfrm>
          <a:prstGeom prst="rect">
            <a:avLst/>
          </a:prstGeom>
          <a:noFill/>
        </p:spPr>
        <p:txBody>
          <a:bodyPr wrap="square">
            <a:spAutoFit/>
          </a:bodyPr>
          <a:lstStyle/>
          <a:p>
            <a:pPr algn="l">
              <a:defRPr sz="1800" b="1">
                <a:solidFill>
                  <a:srgbClr val="FFFFFF"/>
                </a:solidFill>
                <a:latin typeface="Arial" panose="020B0604020202020204"/>
              </a:defRPr>
            </a:pPr>
            <a:r>
              <a:t>[3] 泰勒的婚礼 Taylor’s Wedding</a:t>
            </a:r>
          </a:p>
        </p:txBody>
      </p:sp>
      <p:sp>
        <p:nvSpPr>
          <p:cNvPr id="16" name="TextBox 15"/>
          <p:cNvSpPr txBox="1"/>
          <p:nvPr>
            <p:custDataLst>
              <p:tags r:id="rId12"/>
            </p:custDataLst>
          </p:nvPr>
        </p:nvSpPr>
        <p:spPr>
          <a:xfrm>
            <a:off x="960120" y="4937760"/>
            <a:ext cx="4937760" cy="829945"/>
          </a:xfrm>
          <a:prstGeom prst="rect">
            <a:avLst/>
          </a:prstGeom>
          <a:noFill/>
        </p:spPr>
        <p:txBody>
          <a:bodyPr wrap="square">
            <a:spAutoFit/>
          </a:bodyPr>
          <a:lstStyle/>
          <a:p>
            <a:pPr lvl="0" algn="l">
              <a:buClrTx/>
              <a:buSzTx/>
              <a:buFontTx/>
              <a:defRPr sz="1400" b="0">
                <a:solidFill>
                  <a:srgbClr val="DDEEFF"/>
                </a:solidFill>
                <a:latin typeface="Arial" panose="020B0604020202020204"/>
              </a:defRPr>
            </a:pPr>
            <a:r>
              <a:rPr sz="1600">
                <a:sym typeface="+mn-ea"/>
              </a:rPr>
              <a:t>The couple donated $26M to charity before their wedding. What does this say about their values? / 两人婚前捐赠2600万美元，这体现了怎样的价值观？</a:t>
            </a:r>
            <a:endParaRPr sz="1600">
              <a:sym typeface="+mn-ea"/>
            </a:endParaRPr>
          </a:p>
        </p:txBody>
      </p:sp>
      <p:sp>
        <p:nvSpPr>
          <p:cNvPr id="17" name="Rectangle 16"/>
          <p:cNvSpPr/>
          <p:nvPr>
            <p:custDataLst>
              <p:tags r:id="rId13"/>
            </p:custDataLst>
          </p:nvPr>
        </p:nvSpPr>
        <p:spPr>
          <a:xfrm>
            <a:off x="6355080" y="4343400"/>
            <a:ext cx="5394960" cy="1737360"/>
          </a:xfrm>
          <a:prstGeom prst="rect">
            <a:avLst/>
          </a:prstGeom>
          <a:solidFill>
            <a:srgbClr val="244D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custDataLst>
              <p:tags r:id="rId14"/>
            </p:custDataLst>
          </p:nvPr>
        </p:nvSpPr>
        <p:spPr>
          <a:xfrm>
            <a:off x="6355080" y="4343400"/>
            <a:ext cx="5394960" cy="457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custDataLst>
              <p:tags r:id="rId15"/>
            </p:custDataLst>
          </p:nvPr>
        </p:nvSpPr>
        <p:spPr>
          <a:xfrm>
            <a:off x="6583680" y="4526280"/>
            <a:ext cx="4937760" cy="365760"/>
          </a:xfrm>
          <a:prstGeom prst="rect">
            <a:avLst/>
          </a:prstGeom>
          <a:noFill/>
        </p:spPr>
        <p:txBody>
          <a:bodyPr wrap="square">
            <a:spAutoFit/>
          </a:bodyPr>
          <a:lstStyle/>
          <a:p>
            <a:pPr algn="l">
              <a:defRPr sz="1800" b="1">
                <a:solidFill>
                  <a:srgbClr val="FFFFFF"/>
                </a:solidFill>
                <a:latin typeface="Arial" panose="020B0604020202020204"/>
              </a:defRPr>
            </a:pPr>
            <a:r>
              <a:t>[4] 全球视野 Think Globally</a:t>
            </a:r>
          </a:p>
        </p:txBody>
      </p:sp>
      <p:sp>
        <p:nvSpPr>
          <p:cNvPr id="20" name="TextBox 19"/>
          <p:cNvSpPr txBox="1"/>
          <p:nvPr>
            <p:custDataLst>
              <p:tags r:id="rId16"/>
            </p:custDataLst>
          </p:nvPr>
        </p:nvSpPr>
        <p:spPr>
          <a:xfrm>
            <a:off x="6583680" y="4937760"/>
            <a:ext cx="4937760" cy="829945"/>
          </a:xfrm>
          <a:prstGeom prst="rect">
            <a:avLst/>
          </a:prstGeom>
          <a:noFill/>
        </p:spPr>
        <p:txBody>
          <a:bodyPr wrap="square">
            <a:spAutoFit/>
          </a:bodyPr>
          <a:lstStyle/>
          <a:p>
            <a:pPr lvl="0" algn="l">
              <a:buClrTx/>
              <a:buSzTx/>
              <a:buFontTx/>
              <a:defRPr sz="1400" b="0">
                <a:solidFill>
                  <a:srgbClr val="DDEEFF"/>
                </a:solidFill>
                <a:latin typeface="Arial" panose="020B0604020202020204"/>
              </a:defRPr>
            </a:pPr>
            <a:r>
              <a:rPr sz="1600">
                <a:sym typeface="+mn-ea"/>
              </a:rPr>
              <a:t>These three stories — disaster, nature, love — happened in one week. What connects them? / 灾害、自然、爱情——同周发生，它们之间有什么联系？</a:t>
            </a:r>
            <a:endParaRPr sz="1600">
              <a:sym typeface="+mn-ea"/>
            </a:endParaRPr>
          </a:p>
        </p:txBody>
      </p:sp>
      <p:sp>
        <p:nvSpPr>
          <p:cNvPr id="21" name="TextBox 20"/>
          <p:cNvSpPr txBox="1"/>
          <p:nvPr/>
        </p:nvSpPr>
        <p:spPr>
          <a:xfrm>
            <a:off x="731520" y="6400800"/>
            <a:ext cx="10515600" cy="320040"/>
          </a:xfrm>
          <a:prstGeom prst="rect">
            <a:avLst/>
          </a:prstGeom>
          <a:noFill/>
        </p:spPr>
        <p:txBody>
          <a:bodyPr wrap="square">
            <a:spAutoFit/>
          </a:bodyPr>
          <a:lstStyle/>
          <a:p>
            <a:pPr algn="l">
              <a:defRPr sz="1000" b="0">
                <a:solidFill>
                  <a:srgbClr val="778899"/>
                </a:solidFill>
                <a:latin typeface="Arial" panose="020B0604020202020204"/>
              </a:defRPr>
            </a:pPr>
            <a:r>
              <a:t>素材来源 Sources: CGTN · news.com.au · Global Times · CBS News · AFP | 为课堂使用整理 · July 2026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 name="Picture 1" descr="A_dramatic_rescue_scene_in_flo_2026-07-13T11-32-31.png"/>
          <p:cNvPicPr>
            <a:picLocks noChangeAspect="1"/>
          </p:cNvPicPr>
          <p:nvPr/>
        </p:nvPicPr>
        <p:blipFill>
          <a:blip r:embed="rId1"/>
          <a:stretch>
            <a:fillRect/>
          </a:stretch>
        </p:blipFill>
        <p:spPr>
          <a:xfrm>
            <a:off x="0" y="-630936"/>
            <a:ext cx="12191695" cy="8341686"/>
          </a:xfrm>
          <a:prstGeom prst="rect">
            <a:avLst/>
          </a:prstGeom>
        </p:spPr>
      </p:pic>
      <p:sp>
        <p:nvSpPr>
          <p:cNvPr id="3" name="Rectangle 2"/>
          <p:cNvSpPr/>
          <p:nvPr/>
        </p:nvSpPr>
        <p:spPr>
          <a:xfrm>
            <a:off x="0" y="0"/>
            <a:ext cx="6035040" cy="6858000"/>
          </a:xfrm>
          <a:prstGeom prst="rect">
            <a:avLst/>
          </a:prstGeom>
          <a:solidFill>
            <a:srgbClr val="1B3A5C">
              <a:alpha val="6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6035040" y="0"/>
            <a:ext cx="6156655" cy="6858000"/>
          </a:xfrm>
          <a:prstGeom prst="rect">
            <a:avLst/>
          </a:prstGeom>
          <a:solidFill>
            <a:srgbClr val="122840">
              <a:alpha val="82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05840"/>
            <a:ext cx="4572000" cy="457200"/>
          </a:xfrm>
          <a:prstGeom prst="rect">
            <a:avLst/>
          </a:prstGeom>
          <a:noFill/>
        </p:spPr>
        <p:txBody>
          <a:bodyPr wrap="square">
            <a:spAutoFit/>
          </a:bodyPr>
          <a:lstStyle/>
          <a:p>
            <a:pPr algn="l">
              <a:defRPr sz="1800" b="1">
                <a:solidFill>
                  <a:srgbClr val="C0392B"/>
                </a:solidFill>
                <a:latin typeface="Arial" panose="020B0604020202020204"/>
              </a:defRPr>
            </a:pPr>
            <a:r>
              <a:t>PART 01 · 广西洪水救援</a:t>
            </a:r>
          </a:p>
        </p:txBody>
      </p:sp>
      <p:sp>
        <p:nvSpPr>
          <p:cNvPr id="6" name="TextBox 5"/>
          <p:cNvSpPr txBox="1"/>
          <p:nvPr/>
        </p:nvSpPr>
        <p:spPr>
          <a:xfrm>
            <a:off x="731520" y="1463040"/>
            <a:ext cx="4937760" cy="1645920"/>
          </a:xfrm>
          <a:prstGeom prst="rect">
            <a:avLst/>
          </a:prstGeom>
          <a:noFill/>
        </p:spPr>
        <p:txBody>
          <a:bodyPr wrap="square">
            <a:spAutoFit/>
          </a:bodyPr>
          <a:lstStyle/>
          <a:p>
            <a:pPr algn="l">
              <a:defRPr sz="3400" b="1">
                <a:solidFill>
                  <a:srgbClr val="FFFFFF"/>
                </a:solidFill>
                <a:latin typeface="Arial" panose="020B0604020202020204"/>
              </a:defRPr>
            </a:pPr>
            <a:r>
              <a:t>Drones to the Rescue!</a:t>
            </a:r>
            <a:br/>
            <a:r>
              <a:t>Floods Hit Guangxi</a:t>
            </a:r>
          </a:p>
        </p:txBody>
      </p:sp>
      <p:sp>
        <p:nvSpPr>
          <p:cNvPr id="7" name="TextBox 6"/>
          <p:cNvSpPr txBox="1"/>
          <p:nvPr/>
        </p:nvSpPr>
        <p:spPr>
          <a:xfrm>
            <a:off x="731520" y="3200400"/>
            <a:ext cx="4937760" cy="548640"/>
          </a:xfrm>
          <a:prstGeom prst="rect">
            <a:avLst/>
          </a:prstGeom>
          <a:noFill/>
        </p:spPr>
        <p:txBody>
          <a:bodyPr wrap="square">
            <a:spAutoFit/>
          </a:bodyPr>
          <a:lstStyle/>
          <a:p>
            <a:pPr algn="l">
              <a:defRPr sz="2200" b="1">
                <a:solidFill>
                  <a:srgbClr val="FFFFFF"/>
                </a:solidFill>
                <a:latin typeface="Arial" panose="020B0604020202020204"/>
              </a:defRPr>
            </a:pPr>
            <a:r>
              <a:t>台风「麦莎」引发破纪录洪灾</a:t>
            </a:r>
          </a:p>
        </p:txBody>
      </p:sp>
      <p:sp>
        <p:nvSpPr>
          <p:cNvPr id="8" name="TextBox 7"/>
          <p:cNvSpPr txBox="1"/>
          <p:nvPr/>
        </p:nvSpPr>
        <p:spPr>
          <a:xfrm>
            <a:off x="731520" y="3840480"/>
            <a:ext cx="4996815" cy="892810"/>
          </a:xfrm>
          <a:prstGeom prst="rect">
            <a:avLst/>
          </a:prstGeom>
          <a:solidFill>
            <a:schemeClr val="bg2"/>
          </a:solidFill>
        </p:spPr>
        <p:txBody>
          <a:bodyPr wrap="square">
            <a:noAutofit/>
          </a:bodyPr>
          <a:lstStyle/>
          <a:p>
            <a:pPr algn="l">
              <a:defRPr sz="1500" b="0">
                <a:solidFill>
                  <a:srgbClr val="DDEEFF"/>
                </a:solidFill>
                <a:latin typeface="Arial" panose="020B0604020202020204"/>
              </a:defRPr>
            </a:pPr>
            <a:r>
              <a:rPr>
                <a:solidFill>
                  <a:schemeClr val="tx1"/>
                </a:solidFill>
              </a:rPr>
              <a:t>Typhoon Maysak </a:t>
            </a:r>
            <a:r>
              <a:rPr b="1">
                <a:solidFill>
                  <a:schemeClr val="tx1"/>
                </a:solidFill>
                <a:highlight>
                  <a:srgbClr val="FFFF00"/>
                </a:highlight>
              </a:rPr>
              <a:t>triggers </a:t>
            </a:r>
            <a:r>
              <a:rPr>
                <a:solidFill>
                  <a:schemeClr val="tx1"/>
                </a:solidFill>
              </a:rPr>
              <a:t>record-breaking floods in Guangxi. Technology — from heavy-lift drones to AI — becomes a lifeline for </a:t>
            </a:r>
            <a:r>
              <a:rPr b="1">
                <a:solidFill>
                  <a:schemeClr val="tx1"/>
                </a:solidFill>
              </a:rPr>
              <a:t>stranded </a:t>
            </a:r>
            <a:r>
              <a:rPr>
                <a:solidFill>
                  <a:schemeClr val="tx1"/>
                </a:solidFill>
              </a:rPr>
              <a:t>residents.</a:t>
            </a:r>
            <a:endParaRPr>
              <a:solidFill>
                <a:schemeClr val="tx1"/>
              </a:solidFill>
            </a:endParaRPr>
          </a:p>
        </p:txBody>
      </p:sp>
      <p:sp>
        <p:nvSpPr>
          <p:cNvPr id="9" name="Rectangle 8"/>
          <p:cNvSpPr/>
          <p:nvPr/>
        </p:nvSpPr>
        <p:spPr>
          <a:xfrm>
            <a:off x="731520" y="5715000"/>
            <a:ext cx="3657600" cy="292608"/>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77240" y="5733288"/>
            <a:ext cx="3566160" cy="274320"/>
          </a:xfrm>
          <a:prstGeom prst="rect">
            <a:avLst/>
          </a:prstGeom>
          <a:noFill/>
        </p:spPr>
        <p:txBody>
          <a:bodyPr wrap="square">
            <a:spAutoFit/>
          </a:bodyPr>
          <a:lstStyle/>
          <a:p>
            <a:pPr algn="l">
              <a:defRPr sz="1100" b="0">
                <a:solidFill>
                  <a:srgbClr val="FFFFFF"/>
                </a:solidFill>
                <a:latin typeface="Arial" panose="020B0604020202020204"/>
              </a:defRPr>
            </a:pPr>
            <a:r>
              <a:t>Source · 素材来源: CGTN, China Daily</a:t>
            </a:r>
          </a:p>
        </p:txBody>
      </p:sp>
      <p:sp>
        <p:nvSpPr>
          <p:cNvPr id="11" name="TextBox 10"/>
          <p:cNvSpPr txBox="1"/>
          <p:nvPr>
            <p:custDataLst>
              <p:tags r:id="rId2"/>
            </p:custDataLst>
          </p:nvPr>
        </p:nvSpPr>
        <p:spPr>
          <a:xfrm>
            <a:off x="6583680" y="1097280"/>
            <a:ext cx="4572000" cy="548640"/>
          </a:xfrm>
          <a:prstGeom prst="rect">
            <a:avLst/>
          </a:prstGeom>
          <a:noFill/>
        </p:spPr>
        <p:txBody>
          <a:bodyPr wrap="square">
            <a:spAutoFit/>
          </a:bodyPr>
          <a:lstStyle/>
          <a:p>
            <a:pPr algn="l">
              <a:defRPr sz="3600" b="1">
                <a:solidFill>
                  <a:srgbClr val="C0392B"/>
                </a:solidFill>
                <a:latin typeface="Arial" panose="020B0604020202020204"/>
              </a:defRPr>
            </a:pPr>
            <a:r>
              <a:t>375,000+</a:t>
            </a:r>
          </a:p>
        </p:txBody>
      </p:sp>
      <p:sp>
        <p:nvSpPr>
          <p:cNvPr id="12" name="TextBox 11"/>
          <p:cNvSpPr txBox="1"/>
          <p:nvPr>
            <p:custDataLst>
              <p:tags r:id="rId3"/>
            </p:custDataLst>
          </p:nvPr>
        </p:nvSpPr>
        <p:spPr>
          <a:xfrm>
            <a:off x="6583680" y="1600200"/>
            <a:ext cx="2727960" cy="321945"/>
          </a:xfrm>
          <a:prstGeom prst="rect">
            <a:avLst/>
          </a:prstGeom>
          <a:solidFill>
            <a:schemeClr val="bg1"/>
          </a:solidFill>
        </p:spPr>
        <p:txBody>
          <a:bodyPr wrap="square">
            <a:spAutoFit/>
          </a:bodyPr>
          <a:lstStyle/>
          <a:p>
            <a:pPr algn="l">
              <a:defRPr sz="1500" b="0">
                <a:solidFill>
                  <a:srgbClr val="CCDDEE"/>
                </a:solidFill>
                <a:latin typeface="Arial" panose="020B0604020202020204"/>
              </a:defRPr>
            </a:pPr>
            <a:r>
              <a:rPr>
                <a:solidFill>
                  <a:schemeClr val="accent2"/>
                </a:solidFill>
              </a:rPr>
              <a:t>受灾人口 / people affected</a:t>
            </a:r>
            <a:endParaRPr>
              <a:solidFill>
                <a:schemeClr val="accent2"/>
              </a:solidFill>
            </a:endParaRPr>
          </a:p>
        </p:txBody>
      </p:sp>
      <p:sp>
        <p:nvSpPr>
          <p:cNvPr id="13" name="TextBox 12"/>
          <p:cNvSpPr txBox="1"/>
          <p:nvPr>
            <p:custDataLst>
              <p:tags r:id="rId4"/>
            </p:custDataLst>
          </p:nvPr>
        </p:nvSpPr>
        <p:spPr>
          <a:xfrm>
            <a:off x="6583680" y="2423160"/>
            <a:ext cx="4572000" cy="548640"/>
          </a:xfrm>
          <a:prstGeom prst="rect">
            <a:avLst/>
          </a:prstGeom>
          <a:noFill/>
        </p:spPr>
        <p:txBody>
          <a:bodyPr wrap="square">
            <a:spAutoFit/>
          </a:bodyPr>
          <a:lstStyle/>
          <a:p>
            <a:pPr algn="l">
              <a:defRPr sz="3600" b="1">
                <a:solidFill>
                  <a:srgbClr val="C0392B"/>
                </a:solidFill>
                <a:latin typeface="Arial" panose="020B0604020202020204"/>
              </a:defRPr>
            </a:pPr>
            <a:r>
              <a:t>130,000+</a:t>
            </a:r>
          </a:p>
        </p:txBody>
      </p:sp>
      <p:sp>
        <p:nvSpPr>
          <p:cNvPr id="14" name="TextBox 13"/>
          <p:cNvSpPr txBox="1"/>
          <p:nvPr>
            <p:custDataLst>
              <p:tags r:id="rId5"/>
            </p:custDataLst>
          </p:nvPr>
        </p:nvSpPr>
        <p:spPr>
          <a:xfrm>
            <a:off x="6583680" y="2926080"/>
            <a:ext cx="2727960" cy="321945"/>
          </a:xfrm>
          <a:prstGeom prst="rect">
            <a:avLst/>
          </a:prstGeom>
          <a:solidFill>
            <a:schemeClr val="bg1"/>
          </a:solidFill>
        </p:spPr>
        <p:txBody>
          <a:bodyPr wrap="square">
            <a:spAutoFit/>
          </a:bodyPr>
          <a:lstStyle/>
          <a:p>
            <a:pPr algn="l">
              <a:defRPr sz="1500" b="0">
                <a:solidFill>
                  <a:srgbClr val="CCDDEE"/>
                </a:solidFill>
                <a:latin typeface="Arial" panose="020B0604020202020204"/>
              </a:defRPr>
            </a:pPr>
            <a:r>
              <a:rPr>
                <a:solidFill>
                  <a:schemeClr val="accent2"/>
                </a:solidFill>
              </a:rPr>
              <a:t>疏散转移 / evacuated</a:t>
            </a:r>
            <a:endParaRPr>
              <a:solidFill>
                <a:schemeClr val="accent2"/>
              </a:solidFill>
            </a:endParaRPr>
          </a:p>
        </p:txBody>
      </p:sp>
      <p:sp>
        <p:nvSpPr>
          <p:cNvPr id="15" name="TextBox 14"/>
          <p:cNvSpPr txBox="1"/>
          <p:nvPr>
            <p:custDataLst>
              <p:tags r:id="rId6"/>
            </p:custDataLst>
          </p:nvPr>
        </p:nvSpPr>
        <p:spPr>
          <a:xfrm>
            <a:off x="6583680" y="3749039"/>
            <a:ext cx="4572000" cy="548640"/>
          </a:xfrm>
          <a:prstGeom prst="rect">
            <a:avLst/>
          </a:prstGeom>
          <a:noFill/>
        </p:spPr>
        <p:txBody>
          <a:bodyPr wrap="square">
            <a:spAutoFit/>
          </a:bodyPr>
          <a:lstStyle/>
          <a:p>
            <a:pPr algn="l">
              <a:defRPr sz="3600" b="1">
                <a:solidFill>
                  <a:srgbClr val="C0392B"/>
                </a:solidFill>
                <a:latin typeface="Arial" panose="020B0604020202020204"/>
              </a:defRPr>
            </a:pPr>
            <a:r>
              <a:t>1,372</a:t>
            </a:r>
          </a:p>
        </p:txBody>
      </p:sp>
      <p:sp>
        <p:nvSpPr>
          <p:cNvPr id="16" name="TextBox 15"/>
          <p:cNvSpPr txBox="1"/>
          <p:nvPr>
            <p:custDataLst>
              <p:tags r:id="rId7"/>
            </p:custDataLst>
          </p:nvPr>
        </p:nvSpPr>
        <p:spPr>
          <a:xfrm>
            <a:off x="6583680" y="4251960"/>
            <a:ext cx="2727960" cy="553085"/>
          </a:xfrm>
          <a:prstGeom prst="rect">
            <a:avLst/>
          </a:prstGeom>
          <a:solidFill>
            <a:schemeClr val="bg1"/>
          </a:solidFill>
        </p:spPr>
        <p:txBody>
          <a:bodyPr wrap="square">
            <a:spAutoFit/>
          </a:bodyPr>
          <a:lstStyle/>
          <a:p>
            <a:pPr algn="l">
              <a:defRPr sz="1500" b="0">
                <a:solidFill>
                  <a:srgbClr val="CCDDEE"/>
                </a:solidFill>
                <a:latin typeface="Arial" panose="020B0604020202020204"/>
              </a:defRPr>
            </a:pPr>
            <a:r>
              <a:rPr>
                <a:solidFill>
                  <a:schemeClr val="accent2"/>
                </a:solidFill>
              </a:rPr>
              <a:t>消防救援 / firefighters deployed</a:t>
            </a:r>
            <a:endParaRPr>
              <a:solidFill>
                <a:schemeClr val="accent2"/>
              </a:solidFill>
            </a:endParaRPr>
          </a:p>
        </p:txBody>
      </p:sp>
      <p:sp>
        <p:nvSpPr>
          <p:cNvPr id="17" name="TextBox 16"/>
          <p:cNvSpPr txBox="1"/>
          <p:nvPr>
            <p:custDataLst>
              <p:tags r:id="rId8"/>
            </p:custDataLst>
          </p:nvPr>
        </p:nvSpPr>
        <p:spPr>
          <a:xfrm>
            <a:off x="6583680" y="5074920"/>
            <a:ext cx="4572000" cy="548640"/>
          </a:xfrm>
          <a:prstGeom prst="rect">
            <a:avLst/>
          </a:prstGeom>
          <a:noFill/>
        </p:spPr>
        <p:txBody>
          <a:bodyPr wrap="square">
            <a:spAutoFit/>
          </a:bodyPr>
          <a:lstStyle/>
          <a:p>
            <a:pPr algn="l">
              <a:defRPr sz="3600" b="1">
                <a:solidFill>
                  <a:srgbClr val="C0392B"/>
                </a:solidFill>
                <a:latin typeface="Arial" panose="020B0604020202020204"/>
              </a:defRPr>
            </a:pPr>
            <a:r>
              <a:t>¥100M</a:t>
            </a:r>
          </a:p>
        </p:txBody>
      </p:sp>
      <p:sp>
        <p:nvSpPr>
          <p:cNvPr id="18" name="TextBox 17"/>
          <p:cNvSpPr txBox="1"/>
          <p:nvPr>
            <p:custDataLst>
              <p:tags r:id="rId9"/>
            </p:custDataLst>
          </p:nvPr>
        </p:nvSpPr>
        <p:spPr>
          <a:xfrm>
            <a:off x="6583680" y="5577840"/>
            <a:ext cx="2727960" cy="321945"/>
          </a:xfrm>
          <a:prstGeom prst="rect">
            <a:avLst/>
          </a:prstGeom>
          <a:solidFill>
            <a:schemeClr val="bg1"/>
          </a:solidFill>
        </p:spPr>
        <p:txBody>
          <a:bodyPr wrap="square">
            <a:spAutoFit/>
          </a:bodyPr>
          <a:lstStyle/>
          <a:p>
            <a:pPr algn="l">
              <a:defRPr sz="1500" b="0">
                <a:solidFill>
                  <a:srgbClr val="CCDDEE"/>
                </a:solidFill>
                <a:latin typeface="Arial" panose="020B0604020202020204"/>
              </a:defRPr>
            </a:pPr>
            <a:r>
              <a:rPr>
                <a:solidFill>
                  <a:schemeClr val="accent2"/>
                </a:solidFill>
              </a:rPr>
              <a:t>救灾拨款 / relief fund ($14.7M)</a:t>
            </a:r>
            <a:endParaRPr>
              <a:solidFill>
                <a:schemeClr val="accent2"/>
              </a:solidFill>
            </a:endParaRPr>
          </a:p>
        </p:txBody>
      </p:sp>
      <p:pic>
        <p:nvPicPr>
          <p:cNvPr id="5124" name="图片 6" descr="logo横版 png"/>
          <p:cNvPicPr>
            <a:picLocks noChangeAspect="1"/>
          </p:cNvPicPr>
          <p:nvPr/>
        </p:nvPicPr>
        <p:blipFill>
          <a:blip r:embed="rId10"/>
          <a:stretch>
            <a:fillRect/>
          </a:stretch>
        </p:blipFill>
        <p:spPr>
          <a:xfrm>
            <a:off x="11480800" y="6350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01 · 单词</a:t>
            </a:r>
          </a:p>
        </p:txBody>
      </p:sp>
      <p:sp>
        <p:nvSpPr>
          <p:cNvPr id="4" name="TextBox 3"/>
          <p:cNvSpPr txBox="1"/>
          <p:nvPr/>
        </p:nvSpPr>
        <p:spPr>
          <a:xfrm>
            <a:off x="731520" y="640080"/>
            <a:ext cx="10515600" cy="548640"/>
          </a:xfrm>
          <a:prstGeom prst="rect">
            <a:avLst/>
          </a:prstGeom>
          <a:noFill/>
        </p:spPr>
        <p:txBody>
          <a:bodyPr wrap="square">
            <a:spAutoFit/>
          </a:bodyPr>
          <a:lstStyle/>
          <a:p>
            <a:pPr algn="l">
              <a:defRPr sz="2800" b="1">
                <a:solidFill>
                  <a:srgbClr val="1B3A5C"/>
                </a:solidFill>
                <a:latin typeface="Arial" panose="020B0604020202020204"/>
              </a:defRPr>
            </a:pPr>
            <a:r>
              <a:t>单词卡 · Key Vocabulary</a:t>
            </a:r>
          </a:p>
        </p:txBody>
      </p:sp>
      <p:sp>
        <p:nvSpPr>
          <p:cNvPr id="5" name="Rectangle 4"/>
          <p:cNvSpPr/>
          <p:nvPr/>
        </p:nvSpPr>
        <p:spPr>
          <a:xfrm>
            <a:off x="731520" y="141732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31520" y="1481328"/>
            <a:ext cx="2560320" cy="457200"/>
          </a:xfrm>
          <a:prstGeom prst="rect">
            <a:avLst/>
          </a:prstGeom>
          <a:noFill/>
        </p:spPr>
        <p:txBody>
          <a:bodyPr wrap="square">
            <a:spAutoFit/>
          </a:bodyPr>
          <a:lstStyle/>
          <a:p>
            <a:pPr algn="l">
              <a:defRPr sz="1800" b="1">
                <a:solidFill>
                  <a:srgbClr val="C0392B"/>
                </a:solidFill>
                <a:latin typeface="Georgia" panose="02040502050405020303"/>
              </a:defRPr>
            </a:pPr>
            <a:r>
              <a:t>record-breaking</a:t>
            </a:r>
          </a:p>
        </p:txBody>
      </p:sp>
      <p:sp>
        <p:nvSpPr>
          <p:cNvPr id="7" name="TextBox 6"/>
          <p:cNvSpPr txBox="1"/>
          <p:nvPr/>
        </p:nvSpPr>
        <p:spPr>
          <a:xfrm>
            <a:off x="3383280" y="1481328"/>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破纪录的</a:t>
            </a:r>
          </a:p>
        </p:txBody>
      </p:sp>
      <p:sp>
        <p:nvSpPr>
          <p:cNvPr id="8" name="TextBox 7"/>
          <p:cNvSpPr txBox="1"/>
          <p:nvPr/>
        </p:nvSpPr>
        <p:spPr>
          <a:xfrm>
            <a:off x="5120640" y="1481328"/>
            <a:ext cx="6126480" cy="457200"/>
          </a:xfrm>
          <a:prstGeom prst="rect">
            <a:avLst/>
          </a:prstGeom>
          <a:noFill/>
        </p:spPr>
        <p:txBody>
          <a:bodyPr wrap="square">
            <a:spAutoFit/>
          </a:bodyPr>
          <a:lstStyle/>
          <a:p>
            <a:pPr algn="l">
              <a:defRPr sz="1500" b="0">
                <a:solidFill>
                  <a:srgbClr val="555555"/>
                </a:solidFill>
                <a:latin typeface="Georgia" panose="02040502050405020303"/>
              </a:defRPr>
            </a:pPr>
            <a:r>
              <a:t>“record-breaking rainfall”</a:t>
            </a:r>
          </a:p>
        </p:txBody>
      </p:sp>
      <p:sp>
        <p:nvSpPr>
          <p:cNvPr id="9" name="Rectangle 8"/>
          <p:cNvSpPr/>
          <p:nvPr/>
        </p:nvSpPr>
        <p:spPr>
          <a:xfrm>
            <a:off x="731520" y="203911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2103120"/>
            <a:ext cx="2560320" cy="457200"/>
          </a:xfrm>
          <a:prstGeom prst="rect">
            <a:avLst/>
          </a:prstGeom>
          <a:noFill/>
        </p:spPr>
        <p:txBody>
          <a:bodyPr wrap="square">
            <a:spAutoFit/>
          </a:bodyPr>
          <a:lstStyle/>
          <a:p>
            <a:pPr algn="l">
              <a:defRPr sz="1800" b="1">
                <a:solidFill>
                  <a:srgbClr val="C0392B"/>
                </a:solidFill>
                <a:latin typeface="Georgia" panose="02040502050405020303"/>
              </a:defRPr>
            </a:pPr>
            <a:r>
              <a:t>submerge</a:t>
            </a:r>
          </a:p>
        </p:txBody>
      </p:sp>
      <p:sp>
        <p:nvSpPr>
          <p:cNvPr id="11" name="TextBox 10"/>
          <p:cNvSpPr txBox="1"/>
          <p:nvPr/>
        </p:nvSpPr>
        <p:spPr>
          <a:xfrm>
            <a:off x="3383280" y="2103120"/>
            <a:ext cx="1554480" cy="457200"/>
          </a:xfrm>
          <a:prstGeom prst="rect">
            <a:avLst/>
          </a:prstGeom>
          <a:noFill/>
        </p:spPr>
        <p:txBody>
          <a:bodyPr wrap="square">
            <a:spAutoFit/>
          </a:bodyPr>
          <a:lstStyle/>
          <a:p>
            <a:pPr algn="l">
              <a:defRPr sz="1500" b="0">
                <a:solidFill>
                  <a:srgbClr val="666666"/>
                </a:solidFill>
                <a:latin typeface="Arial" panose="020B0604020202020204"/>
              </a:defRPr>
            </a:pPr>
            <a:r>
              <a:t>v.  淹没，沉入水中</a:t>
            </a:r>
          </a:p>
        </p:txBody>
      </p:sp>
      <p:sp>
        <p:nvSpPr>
          <p:cNvPr id="12" name="TextBox 11"/>
          <p:cNvSpPr txBox="1"/>
          <p:nvPr/>
        </p:nvSpPr>
        <p:spPr>
          <a:xfrm>
            <a:off x="5120640" y="2103120"/>
            <a:ext cx="6126480" cy="457200"/>
          </a:xfrm>
          <a:prstGeom prst="rect">
            <a:avLst/>
          </a:prstGeom>
          <a:noFill/>
        </p:spPr>
        <p:txBody>
          <a:bodyPr wrap="square">
            <a:spAutoFit/>
          </a:bodyPr>
          <a:lstStyle/>
          <a:p>
            <a:pPr algn="l">
              <a:defRPr sz="1500" b="0">
                <a:solidFill>
                  <a:srgbClr val="555555"/>
                </a:solidFill>
                <a:latin typeface="Georgia" panose="02040502050405020303"/>
              </a:defRPr>
            </a:pPr>
            <a:r>
              <a:t>“the entire town was submerged”</a:t>
            </a:r>
          </a:p>
        </p:txBody>
      </p:sp>
      <p:sp>
        <p:nvSpPr>
          <p:cNvPr id="13" name="Rectangle 12"/>
          <p:cNvSpPr/>
          <p:nvPr/>
        </p:nvSpPr>
        <p:spPr>
          <a:xfrm>
            <a:off x="731520" y="266090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31520" y="2724912"/>
            <a:ext cx="2560320" cy="457200"/>
          </a:xfrm>
          <a:prstGeom prst="rect">
            <a:avLst/>
          </a:prstGeom>
          <a:noFill/>
        </p:spPr>
        <p:txBody>
          <a:bodyPr wrap="square">
            <a:spAutoFit/>
          </a:bodyPr>
          <a:lstStyle/>
          <a:p>
            <a:pPr algn="l">
              <a:defRPr sz="1800" b="1">
                <a:solidFill>
                  <a:srgbClr val="C0392B"/>
                </a:solidFill>
                <a:latin typeface="Georgia" panose="02040502050405020303"/>
              </a:defRPr>
            </a:pPr>
            <a:r>
              <a:t>stranded</a:t>
            </a:r>
          </a:p>
        </p:txBody>
      </p:sp>
      <p:sp>
        <p:nvSpPr>
          <p:cNvPr id="15" name="TextBox 14"/>
          <p:cNvSpPr txBox="1"/>
          <p:nvPr/>
        </p:nvSpPr>
        <p:spPr>
          <a:xfrm>
            <a:off x="3383280" y="2724912"/>
            <a:ext cx="1554480" cy="457200"/>
          </a:xfrm>
          <a:prstGeom prst="rect">
            <a:avLst/>
          </a:prstGeom>
          <a:noFill/>
        </p:spPr>
        <p:txBody>
          <a:bodyPr wrap="square">
            <a:spAutoFit/>
          </a:bodyPr>
          <a:lstStyle/>
          <a:p>
            <a:pPr algn="l">
              <a:defRPr sz="1500" b="0">
                <a:solidFill>
                  <a:srgbClr val="666666"/>
                </a:solidFill>
                <a:latin typeface="Arial" panose="020B0604020202020204"/>
              </a:defRPr>
            </a:pPr>
            <a:r>
              <a:t>adj.  被困的</a:t>
            </a:r>
          </a:p>
        </p:txBody>
      </p:sp>
      <p:sp>
        <p:nvSpPr>
          <p:cNvPr id="16" name="TextBox 15"/>
          <p:cNvSpPr txBox="1"/>
          <p:nvPr/>
        </p:nvSpPr>
        <p:spPr>
          <a:xfrm>
            <a:off x="5120640" y="2724912"/>
            <a:ext cx="6126480" cy="457200"/>
          </a:xfrm>
          <a:prstGeom prst="rect">
            <a:avLst/>
          </a:prstGeom>
          <a:noFill/>
        </p:spPr>
        <p:txBody>
          <a:bodyPr wrap="square">
            <a:spAutoFit/>
          </a:bodyPr>
          <a:lstStyle/>
          <a:p>
            <a:pPr algn="l">
              <a:defRPr sz="1500" b="0">
                <a:solidFill>
                  <a:srgbClr val="555555"/>
                </a:solidFill>
                <a:latin typeface="Georgia" panose="02040502050405020303"/>
              </a:defRPr>
            </a:pPr>
            <a:r>
              <a:t>“15,000 residents stranded”</a:t>
            </a:r>
          </a:p>
        </p:txBody>
      </p:sp>
      <p:sp>
        <p:nvSpPr>
          <p:cNvPr id="17" name="Rectangle 16"/>
          <p:cNvSpPr/>
          <p:nvPr/>
        </p:nvSpPr>
        <p:spPr>
          <a:xfrm>
            <a:off x="731520" y="3282696"/>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731520" y="3346704"/>
            <a:ext cx="2560320" cy="457200"/>
          </a:xfrm>
          <a:prstGeom prst="rect">
            <a:avLst/>
          </a:prstGeom>
          <a:noFill/>
        </p:spPr>
        <p:txBody>
          <a:bodyPr wrap="square">
            <a:spAutoFit/>
          </a:bodyPr>
          <a:lstStyle/>
          <a:p>
            <a:pPr algn="l">
              <a:defRPr sz="1800" b="1">
                <a:solidFill>
                  <a:srgbClr val="C0392B"/>
                </a:solidFill>
                <a:latin typeface="Georgia" panose="02040502050405020303"/>
              </a:defRPr>
            </a:pPr>
            <a:r>
              <a:t>hoist</a:t>
            </a:r>
          </a:p>
        </p:txBody>
      </p:sp>
      <p:sp>
        <p:nvSpPr>
          <p:cNvPr id="19" name="TextBox 18"/>
          <p:cNvSpPr txBox="1"/>
          <p:nvPr/>
        </p:nvSpPr>
        <p:spPr>
          <a:xfrm>
            <a:off x="3383280" y="3346704"/>
            <a:ext cx="1554480" cy="457200"/>
          </a:xfrm>
          <a:prstGeom prst="rect">
            <a:avLst/>
          </a:prstGeom>
          <a:noFill/>
        </p:spPr>
        <p:txBody>
          <a:bodyPr wrap="square">
            <a:spAutoFit/>
          </a:bodyPr>
          <a:lstStyle/>
          <a:p>
            <a:pPr algn="l">
              <a:defRPr sz="1500" b="0">
                <a:solidFill>
                  <a:srgbClr val="666666"/>
                </a:solidFill>
                <a:latin typeface="Arial" panose="020B0604020202020204"/>
              </a:defRPr>
            </a:pPr>
            <a:r>
              <a:t>v.  吊起，拉起</a:t>
            </a:r>
          </a:p>
        </p:txBody>
      </p:sp>
      <p:sp>
        <p:nvSpPr>
          <p:cNvPr id="20" name="TextBox 19"/>
          <p:cNvSpPr txBox="1"/>
          <p:nvPr/>
        </p:nvSpPr>
        <p:spPr>
          <a:xfrm>
            <a:off x="5120640" y="3346704"/>
            <a:ext cx="6126480" cy="457200"/>
          </a:xfrm>
          <a:prstGeom prst="rect">
            <a:avLst/>
          </a:prstGeom>
          <a:noFill/>
        </p:spPr>
        <p:txBody>
          <a:bodyPr wrap="square">
            <a:spAutoFit/>
          </a:bodyPr>
          <a:lstStyle/>
          <a:p>
            <a:pPr algn="l">
              <a:defRPr sz="1500" b="0">
                <a:solidFill>
                  <a:srgbClr val="555555"/>
                </a:solidFill>
                <a:latin typeface="Georgia" panose="02040502050405020303"/>
              </a:defRPr>
            </a:pPr>
            <a:r>
              <a:t>“hoisted residents off rooftops”</a:t>
            </a:r>
          </a:p>
        </p:txBody>
      </p:sp>
      <p:sp>
        <p:nvSpPr>
          <p:cNvPr id="21" name="Rectangle 20"/>
          <p:cNvSpPr/>
          <p:nvPr/>
        </p:nvSpPr>
        <p:spPr>
          <a:xfrm>
            <a:off x="731520" y="3904488"/>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31520" y="3968496"/>
            <a:ext cx="2560320" cy="457200"/>
          </a:xfrm>
          <a:prstGeom prst="rect">
            <a:avLst/>
          </a:prstGeom>
          <a:noFill/>
        </p:spPr>
        <p:txBody>
          <a:bodyPr wrap="square">
            <a:spAutoFit/>
          </a:bodyPr>
          <a:lstStyle/>
          <a:p>
            <a:pPr algn="l">
              <a:defRPr sz="1800" b="1">
                <a:solidFill>
                  <a:srgbClr val="C0392B"/>
                </a:solidFill>
                <a:latin typeface="Georgia" panose="02040502050405020303"/>
              </a:defRPr>
            </a:pPr>
            <a:r>
              <a:t>dispatch</a:t>
            </a:r>
          </a:p>
        </p:txBody>
      </p:sp>
      <p:sp>
        <p:nvSpPr>
          <p:cNvPr id="23" name="TextBox 22"/>
          <p:cNvSpPr txBox="1"/>
          <p:nvPr/>
        </p:nvSpPr>
        <p:spPr>
          <a:xfrm>
            <a:off x="3383280" y="3968496"/>
            <a:ext cx="1554480" cy="457200"/>
          </a:xfrm>
          <a:prstGeom prst="rect">
            <a:avLst/>
          </a:prstGeom>
          <a:noFill/>
        </p:spPr>
        <p:txBody>
          <a:bodyPr wrap="square">
            <a:spAutoFit/>
          </a:bodyPr>
          <a:lstStyle/>
          <a:p>
            <a:pPr algn="l">
              <a:defRPr sz="1500" b="0">
                <a:solidFill>
                  <a:srgbClr val="666666"/>
                </a:solidFill>
                <a:latin typeface="Arial" panose="020B0604020202020204"/>
              </a:defRPr>
            </a:pPr>
            <a:r>
              <a:t>v.  调遣，派遣</a:t>
            </a:r>
          </a:p>
        </p:txBody>
      </p:sp>
      <p:sp>
        <p:nvSpPr>
          <p:cNvPr id="24" name="TextBox 23"/>
          <p:cNvSpPr txBox="1"/>
          <p:nvPr/>
        </p:nvSpPr>
        <p:spPr>
          <a:xfrm>
            <a:off x="5120640" y="3968496"/>
            <a:ext cx="6126480" cy="457200"/>
          </a:xfrm>
          <a:prstGeom prst="rect">
            <a:avLst/>
          </a:prstGeom>
          <a:noFill/>
        </p:spPr>
        <p:txBody>
          <a:bodyPr wrap="square">
            <a:spAutoFit/>
          </a:bodyPr>
          <a:lstStyle/>
          <a:p>
            <a:pPr algn="l">
              <a:defRPr sz="1500" b="0">
                <a:solidFill>
                  <a:srgbClr val="555555"/>
                </a:solidFill>
                <a:latin typeface="Georgia" panose="02040502050405020303"/>
              </a:defRPr>
            </a:pPr>
            <a:r>
              <a:t>“dispatched Wing Loong UAVs”</a:t>
            </a:r>
          </a:p>
        </p:txBody>
      </p:sp>
      <p:sp>
        <p:nvSpPr>
          <p:cNvPr id="25" name="Rectangle 24"/>
          <p:cNvSpPr/>
          <p:nvPr/>
        </p:nvSpPr>
        <p:spPr>
          <a:xfrm>
            <a:off x="731520" y="4526280"/>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731520" y="4590288"/>
            <a:ext cx="2560320" cy="457200"/>
          </a:xfrm>
          <a:prstGeom prst="rect">
            <a:avLst/>
          </a:prstGeom>
          <a:noFill/>
        </p:spPr>
        <p:txBody>
          <a:bodyPr wrap="square">
            <a:spAutoFit/>
          </a:bodyPr>
          <a:lstStyle/>
          <a:p>
            <a:pPr algn="l">
              <a:defRPr sz="1800" b="1">
                <a:solidFill>
                  <a:srgbClr val="C0392B"/>
                </a:solidFill>
                <a:latin typeface="Georgia" panose="02040502050405020303"/>
              </a:defRPr>
            </a:pPr>
            <a:r>
              <a:t>allocate</a:t>
            </a:r>
          </a:p>
        </p:txBody>
      </p:sp>
      <p:sp>
        <p:nvSpPr>
          <p:cNvPr id="27" name="TextBox 26"/>
          <p:cNvSpPr txBox="1"/>
          <p:nvPr/>
        </p:nvSpPr>
        <p:spPr>
          <a:xfrm>
            <a:off x="3383280" y="4590288"/>
            <a:ext cx="1554480" cy="457200"/>
          </a:xfrm>
          <a:prstGeom prst="rect">
            <a:avLst/>
          </a:prstGeom>
          <a:noFill/>
        </p:spPr>
        <p:txBody>
          <a:bodyPr wrap="square">
            <a:spAutoFit/>
          </a:bodyPr>
          <a:lstStyle/>
          <a:p>
            <a:pPr algn="l">
              <a:defRPr sz="1500" b="0">
                <a:solidFill>
                  <a:srgbClr val="666666"/>
                </a:solidFill>
                <a:latin typeface="Arial" panose="020B0604020202020204"/>
              </a:defRPr>
            </a:pPr>
            <a:r>
              <a:t>v.  拨款，分配</a:t>
            </a:r>
          </a:p>
        </p:txBody>
      </p:sp>
      <p:sp>
        <p:nvSpPr>
          <p:cNvPr id="28" name="TextBox 27"/>
          <p:cNvSpPr txBox="1"/>
          <p:nvPr/>
        </p:nvSpPr>
        <p:spPr>
          <a:xfrm>
            <a:off x="5120640" y="4590288"/>
            <a:ext cx="6126480" cy="457200"/>
          </a:xfrm>
          <a:prstGeom prst="rect">
            <a:avLst/>
          </a:prstGeom>
          <a:noFill/>
        </p:spPr>
        <p:txBody>
          <a:bodyPr wrap="square">
            <a:spAutoFit/>
          </a:bodyPr>
          <a:lstStyle/>
          <a:p>
            <a:pPr algn="l">
              <a:defRPr sz="1500" b="0">
                <a:solidFill>
                  <a:srgbClr val="555555"/>
                </a:solidFill>
                <a:latin typeface="Georgia" panose="02040502050405020303"/>
              </a:defRPr>
            </a:pPr>
            <a:r>
              <a:t>“allocated 100 million yuan”</a:t>
            </a:r>
          </a:p>
        </p:txBody>
      </p:sp>
      <p:sp>
        <p:nvSpPr>
          <p:cNvPr id="29" name="Rectangle 28"/>
          <p:cNvSpPr/>
          <p:nvPr/>
        </p:nvSpPr>
        <p:spPr>
          <a:xfrm>
            <a:off x="731520" y="5148072"/>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731520" y="5212080"/>
            <a:ext cx="2560320" cy="457200"/>
          </a:xfrm>
          <a:prstGeom prst="rect">
            <a:avLst/>
          </a:prstGeom>
          <a:noFill/>
        </p:spPr>
        <p:txBody>
          <a:bodyPr wrap="square">
            <a:spAutoFit/>
          </a:bodyPr>
          <a:lstStyle/>
          <a:p>
            <a:pPr algn="l">
              <a:defRPr sz="1800" b="1">
                <a:solidFill>
                  <a:srgbClr val="C0392B"/>
                </a:solidFill>
                <a:latin typeface="Georgia" panose="02040502050405020303"/>
              </a:defRPr>
            </a:pPr>
            <a:r>
              <a:t>lifeline</a:t>
            </a:r>
          </a:p>
        </p:txBody>
      </p:sp>
      <p:sp>
        <p:nvSpPr>
          <p:cNvPr id="31" name="TextBox 30"/>
          <p:cNvSpPr txBox="1"/>
          <p:nvPr/>
        </p:nvSpPr>
        <p:spPr>
          <a:xfrm>
            <a:off x="3383280" y="5212080"/>
            <a:ext cx="1554480" cy="457200"/>
          </a:xfrm>
          <a:prstGeom prst="rect">
            <a:avLst/>
          </a:prstGeom>
          <a:noFill/>
        </p:spPr>
        <p:txBody>
          <a:bodyPr wrap="square">
            <a:spAutoFit/>
          </a:bodyPr>
          <a:lstStyle/>
          <a:p>
            <a:pPr algn="l">
              <a:defRPr sz="1500" b="0">
                <a:solidFill>
                  <a:srgbClr val="666666"/>
                </a:solidFill>
                <a:latin typeface="Arial" panose="020B0604020202020204"/>
              </a:defRPr>
            </a:pPr>
            <a:r>
              <a:t>n.  生命线，救命绳</a:t>
            </a:r>
          </a:p>
        </p:txBody>
      </p:sp>
      <p:sp>
        <p:nvSpPr>
          <p:cNvPr id="32" name="TextBox 31"/>
          <p:cNvSpPr txBox="1"/>
          <p:nvPr/>
        </p:nvSpPr>
        <p:spPr>
          <a:xfrm>
            <a:off x="5120640" y="5212080"/>
            <a:ext cx="6126480" cy="457200"/>
          </a:xfrm>
          <a:prstGeom prst="rect">
            <a:avLst/>
          </a:prstGeom>
          <a:noFill/>
        </p:spPr>
        <p:txBody>
          <a:bodyPr wrap="square">
            <a:spAutoFit/>
          </a:bodyPr>
          <a:lstStyle/>
          <a:p>
            <a:pPr algn="l">
              <a:defRPr sz="1500" b="0">
                <a:solidFill>
                  <a:srgbClr val="555555"/>
                </a:solidFill>
                <a:latin typeface="Georgia" panose="02040502050405020303"/>
              </a:defRPr>
            </a:pPr>
            <a:r>
              <a:t>“technology became a lifeline”</a:t>
            </a:r>
          </a:p>
        </p:txBody>
      </p:sp>
      <p:sp>
        <p:nvSpPr>
          <p:cNvPr id="33" name="Rectangle 32"/>
          <p:cNvSpPr/>
          <p:nvPr/>
        </p:nvSpPr>
        <p:spPr>
          <a:xfrm>
            <a:off x="731520" y="5769864"/>
            <a:ext cx="10515600" cy="45720"/>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731520" y="5833872"/>
            <a:ext cx="2560320" cy="457200"/>
          </a:xfrm>
          <a:prstGeom prst="rect">
            <a:avLst/>
          </a:prstGeom>
          <a:noFill/>
        </p:spPr>
        <p:txBody>
          <a:bodyPr wrap="square">
            <a:spAutoFit/>
          </a:bodyPr>
          <a:lstStyle/>
          <a:p>
            <a:pPr algn="l">
              <a:defRPr sz="1800" b="1">
                <a:solidFill>
                  <a:srgbClr val="C0392B"/>
                </a:solidFill>
                <a:latin typeface="Georgia" panose="02040502050405020303"/>
              </a:defRPr>
            </a:pPr>
            <a:r>
              <a:t>deploy</a:t>
            </a:r>
          </a:p>
        </p:txBody>
      </p:sp>
      <p:sp>
        <p:nvSpPr>
          <p:cNvPr id="35" name="TextBox 34"/>
          <p:cNvSpPr txBox="1"/>
          <p:nvPr/>
        </p:nvSpPr>
        <p:spPr>
          <a:xfrm>
            <a:off x="3383280" y="5833872"/>
            <a:ext cx="1554480" cy="457200"/>
          </a:xfrm>
          <a:prstGeom prst="rect">
            <a:avLst/>
          </a:prstGeom>
          <a:noFill/>
        </p:spPr>
        <p:txBody>
          <a:bodyPr wrap="square">
            <a:spAutoFit/>
          </a:bodyPr>
          <a:lstStyle/>
          <a:p>
            <a:pPr algn="l">
              <a:defRPr sz="1500" b="0">
                <a:solidFill>
                  <a:srgbClr val="666666"/>
                </a:solidFill>
                <a:latin typeface="Arial" panose="020B0604020202020204"/>
              </a:defRPr>
            </a:pPr>
            <a:r>
              <a:t>v.  部署，调动</a:t>
            </a:r>
          </a:p>
        </p:txBody>
      </p:sp>
      <p:sp>
        <p:nvSpPr>
          <p:cNvPr id="36" name="TextBox 35"/>
          <p:cNvSpPr txBox="1"/>
          <p:nvPr/>
        </p:nvSpPr>
        <p:spPr>
          <a:xfrm>
            <a:off x="5120640" y="5833872"/>
            <a:ext cx="6126480" cy="457200"/>
          </a:xfrm>
          <a:prstGeom prst="rect">
            <a:avLst/>
          </a:prstGeom>
          <a:noFill/>
        </p:spPr>
        <p:txBody>
          <a:bodyPr wrap="square">
            <a:spAutoFit/>
          </a:bodyPr>
          <a:lstStyle/>
          <a:p>
            <a:pPr algn="l">
              <a:defRPr sz="1500" b="0">
                <a:solidFill>
                  <a:srgbClr val="555555"/>
                </a:solidFill>
                <a:latin typeface="Georgia" panose="02040502050405020303"/>
              </a:defRPr>
            </a:pPr>
            <a:r>
              <a:t>“deployed an AI system”</a:t>
            </a:r>
          </a:p>
        </p:txBody>
      </p:sp>
      <p:sp>
        <p:nvSpPr>
          <p:cNvPr id="37" name="Rectangle 10"/>
          <p:cNvSpPr/>
          <p:nvPr/>
        </p:nvSpPr>
        <p:spPr>
          <a:xfrm>
            <a:off x="411480" y="6985"/>
            <a:ext cx="11155680" cy="1417320"/>
          </a:xfrm>
          <a:prstGeom prst="rect">
            <a:avLst/>
          </a:prstGeom>
          <a:solidFill>
            <a:srgbClr val="EEF1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11"/>
          <p:cNvSpPr/>
          <p:nvPr/>
        </p:nvSpPr>
        <p:spPr>
          <a:xfrm>
            <a:off x="411480" y="-11430"/>
            <a:ext cx="109728" cy="1417320"/>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12"/>
          <p:cNvSpPr txBox="1"/>
          <p:nvPr/>
        </p:nvSpPr>
        <p:spPr>
          <a:xfrm>
            <a:off x="640080" y="116713"/>
            <a:ext cx="10789920" cy="320040"/>
          </a:xfrm>
          <a:prstGeom prst="rect">
            <a:avLst/>
          </a:prstGeom>
          <a:noFill/>
        </p:spPr>
        <p:txBody>
          <a:bodyPr wrap="square">
            <a:spAutoFit/>
          </a:bodyPr>
          <a:lstStyle/>
          <a:p>
            <a:pPr algn="l">
              <a:defRPr sz="1300" b="1">
                <a:solidFill>
                  <a:srgbClr val="C0392B"/>
                </a:solidFill>
                <a:latin typeface="Arial" panose="020B0604020202020204"/>
              </a:defRPr>
            </a:pPr>
            <a:r>
              <a:t>中文导读 · Chinese Reading Guide</a:t>
            </a:r>
          </a:p>
        </p:txBody>
      </p:sp>
      <p:sp>
        <p:nvSpPr>
          <p:cNvPr id="40" name="TextBox 13"/>
          <p:cNvSpPr txBox="1"/>
          <p:nvPr/>
        </p:nvSpPr>
        <p:spPr>
          <a:xfrm>
            <a:off x="640080" y="445897"/>
            <a:ext cx="10789920" cy="960120"/>
          </a:xfrm>
          <a:prstGeom prst="rect">
            <a:avLst/>
          </a:prstGeom>
          <a:noFill/>
        </p:spPr>
        <p:txBody>
          <a:bodyPr wrap="square">
            <a:spAutoFit/>
          </a:bodyPr>
          <a:lstStyle/>
          <a:p>
            <a:pPr>
              <a:lnSpc>
                <a:spcPts val="2200"/>
              </a:lnSpc>
              <a:defRPr sz="1450">
                <a:solidFill>
                  <a:srgbClr val="334455"/>
                </a:solidFill>
                <a:latin typeface="微软雅黑" panose="020B0503020204020204" charset="-122"/>
              </a:defRPr>
            </a:pPr>
            <a:r>
              <a:t>2026年7月初，台风「麦莎」登陆海南后深入广西，引发破纪录暴雨。云表镇整片被淹，1.5万人被困。重型无人机吊起屋顶上的被困者；「翼龙」无人机恢复通讯；AI系统实时追踪风雨。科技成了救灾的生命线。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p:bldP spid="40" grpId="0"/>
      <p:bldP spid="37" grpId="1" animBg="1"/>
      <p:bldP spid="38" grpId="1" animBg="1"/>
      <p:bldP spid="39" grpId="1"/>
      <p:bldP spid="40"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274320"/>
            <a:ext cx="10515600" cy="457200"/>
          </a:xfrm>
          <a:prstGeom prst="rect">
            <a:avLst/>
          </a:prstGeom>
          <a:noFill/>
        </p:spPr>
        <p:txBody>
          <a:bodyPr wrap="square">
            <a:spAutoFit/>
          </a:bodyPr>
          <a:lstStyle/>
          <a:p>
            <a:pPr algn="l">
              <a:defRPr sz="1400" b="1">
                <a:solidFill>
                  <a:srgbClr val="666666"/>
                </a:solidFill>
                <a:latin typeface="Arial" panose="020B0604020202020204"/>
              </a:defRPr>
            </a:pPr>
            <a:r>
              <a:t>PART 01 · Reading · 阅读</a:t>
            </a:r>
          </a:p>
        </p:txBody>
      </p:sp>
      <p:sp>
        <p:nvSpPr>
          <p:cNvPr id="4" name="TextBox 3"/>
          <p:cNvSpPr txBox="1"/>
          <p:nvPr/>
        </p:nvSpPr>
        <p:spPr>
          <a:xfrm>
            <a:off x="731520" y="621792"/>
            <a:ext cx="10058400" cy="502920"/>
          </a:xfrm>
          <a:prstGeom prst="rect">
            <a:avLst/>
          </a:prstGeom>
          <a:noFill/>
        </p:spPr>
        <p:txBody>
          <a:bodyPr wrap="square">
            <a:spAutoFit/>
          </a:bodyPr>
          <a:lstStyle/>
          <a:p>
            <a:pPr algn="l">
              <a:defRPr sz="2600" b="1">
                <a:solidFill>
                  <a:srgbClr val="1B3A5C"/>
                </a:solidFill>
                <a:latin typeface="Arial" panose="020B0604020202020204"/>
              </a:defRPr>
            </a:pPr>
            <a:r>
              <a:t>Drones to the Rescue! — Floods Hit Guangxi</a:t>
            </a:r>
          </a:p>
        </p:txBody>
      </p:sp>
      <p:sp>
        <p:nvSpPr>
          <p:cNvPr id="5" name="TextBox 4"/>
          <p:cNvSpPr txBox="1"/>
          <p:nvPr/>
        </p:nvSpPr>
        <p:spPr>
          <a:xfrm>
            <a:off x="7955279" y="731520"/>
            <a:ext cx="3657600" cy="457200"/>
          </a:xfrm>
          <a:prstGeom prst="rect">
            <a:avLst/>
          </a:prstGeom>
          <a:noFill/>
        </p:spPr>
        <p:txBody>
          <a:bodyPr wrap="square">
            <a:spAutoFit/>
          </a:bodyPr>
          <a:lstStyle/>
          <a:p>
            <a:pPr algn="r">
              <a:defRPr sz="1800" b="1">
                <a:solidFill>
                  <a:srgbClr val="C0392B"/>
                </a:solidFill>
                <a:latin typeface="Arial" panose="020B0604020202020204"/>
              </a:defRPr>
            </a:pPr>
            <a:r>
              <a:t>无人机救援！广西洪水纪事</a:t>
            </a:r>
          </a:p>
        </p:txBody>
      </p:sp>
      <p:sp>
        <p:nvSpPr>
          <p:cNvPr id="6" name="TextBox 5"/>
          <p:cNvSpPr txBox="1"/>
          <p:nvPr/>
        </p:nvSpPr>
        <p:spPr>
          <a:xfrm>
            <a:off x="731520" y="1097280"/>
            <a:ext cx="10515600" cy="365760"/>
          </a:xfrm>
          <a:prstGeom prst="rect">
            <a:avLst/>
          </a:prstGeom>
          <a:noFill/>
        </p:spPr>
        <p:txBody>
          <a:bodyPr wrap="square">
            <a:spAutoFit/>
          </a:bodyPr>
          <a:lstStyle/>
          <a:p>
            <a:pPr algn="l">
              <a:defRPr sz="1200" b="0">
                <a:solidFill>
                  <a:srgbClr val="666666"/>
                </a:solidFill>
                <a:latin typeface="Arial" panose="020B0604020202020204"/>
              </a:defRPr>
            </a:pPr>
            <a:r>
              <a:t>改编自 CGTN（2026-07-08）| 约 200 词 | 难度：Intermediate</a:t>
            </a:r>
          </a:p>
        </p:txBody>
      </p:sp>
      <p:sp>
        <p:nvSpPr>
          <p:cNvPr id="7" name="TextBox 6"/>
          <p:cNvSpPr txBox="1"/>
          <p:nvPr/>
        </p:nvSpPr>
        <p:spPr>
          <a:xfrm>
            <a:off x="292100" y="1600200"/>
            <a:ext cx="7874000" cy="4618355"/>
          </a:xfrm>
          <a:prstGeom prst="rect">
            <a:avLst/>
          </a:prstGeom>
          <a:noFill/>
        </p:spPr>
        <p:txBody>
          <a:bodyPr wrap="square">
            <a:spAutoFit/>
          </a:bodyPr>
          <a:lstStyle/>
          <a:p>
            <a:pPr>
              <a:lnSpc>
                <a:spcPts val="2500"/>
              </a:lnSpc>
              <a:spcAft>
                <a:spcPts val="1000"/>
              </a:spcAft>
              <a:defRPr sz="1600">
                <a:solidFill>
                  <a:srgbClr val="333333"/>
                </a:solidFill>
                <a:latin typeface="Georgia" panose="02040502050405020303"/>
              </a:defRPr>
            </a:pPr>
            <a:r>
              <a:t>Typhoon Maysak, the first typhoon to make landfall in China in 2026, brought </a:t>
            </a:r>
            <a:r>
              <a:rPr b="1"/>
              <a:t>record-breaking</a:t>
            </a:r>
            <a:r>
              <a:t> rainfall to Guangxi in early July. The floods affected more than 375,000 people, and at least 130,000 residents were evacuated. In Yunbiao Town, the entire area was </a:t>
            </a:r>
            <a:r>
              <a:rPr b="1"/>
              <a:t>submerged</a:t>
            </a:r>
            <a:r>
              <a:t>. Roads became rivers, leaving 15,000 people </a:t>
            </a:r>
            <a:r>
              <a:rPr b="1"/>
              <a:t>trapped</a:t>
            </a:r>
            <a:r>
              <a:t>.</a:t>
            </a:r>
          </a:p>
          <a:p>
            <a:pPr algn="l">
              <a:lnSpc>
                <a:spcPts val="2500"/>
              </a:lnSpc>
              <a:spcBef>
                <a:spcPts val="400"/>
              </a:spcBef>
              <a:spcAft>
                <a:spcPts val="1000"/>
              </a:spcAft>
              <a:defRPr sz="1600" b="0">
                <a:solidFill>
                  <a:srgbClr val="333333"/>
                </a:solidFill>
                <a:latin typeface="Georgia" panose="02040502050405020303"/>
              </a:defRPr>
            </a:pPr>
            <a:r>
              <a:t>But help came from the sky. A drone rescue team traveled over 1,700 kilometers to reach the disaster zone. Their heavy-lift drones — </a:t>
            </a:r>
            <a:r>
              <a:rPr b="1"/>
              <a:t>each with</a:t>
            </a:r>
            <a:r>
              <a:t> a carrying capacity of 100 kilograms — </a:t>
            </a:r>
            <a:r>
              <a:rPr b="1"/>
              <a:t>hoist</a:t>
            </a:r>
            <a:r>
              <a:t>ed </a:t>
            </a:r>
            <a:r>
              <a:rPr b="1"/>
              <a:t>stranded </a:t>
            </a:r>
            <a:r>
              <a:t>residents off flooded rooftops. Meanwhile, Wing Loong UAVs were </a:t>
            </a:r>
            <a:r>
              <a:rPr b="1"/>
              <a:t>dispatched </a:t>
            </a:r>
            <a:r>
              <a:t>to </a:t>
            </a:r>
            <a:r>
              <a:rPr b="1"/>
              <a:t>restore </a:t>
            </a:r>
            <a:r>
              <a:t>mobile phone signals in cut-off areas, allowing trapped residents to call for help.</a:t>
            </a:r>
          </a:p>
          <a:p>
            <a:pPr algn="l">
              <a:lnSpc>
                <a:spcPts val="2500"/>
              </a:lnSpc>
              <a:spcBef>
                <a:spcPts val="400"/>
              </a:spcBef>
              <a:spcAft>
                <a:spcPts val="1000"/>
              </a:spcAft>
              <a:defRPr sz="1600" b="0">
                <a:solidFill>
                  <a:srgbClr val="333333"/>
                </a:solidFill>
                <a:latin typeface="Georgia" panose="02040502050405020303"/>
              </a:defRPr>
            </a:pPr>
            <a:r>
              <a:t>On the ground, the government sent 1,372 firefighters, 270 vehicles, and 140 boats. The central government </a:t>
            </a:r>
            <a:r>
              <a:rPr b="1"/>
              <a:t>allocated </a:t>
            </a:r>
            <a:r>
              <a:t>100 million yuan ($14.7M) for emergency relief. An AI system tracked the typhoon’s path and rainfall in real time. From AI forecasting to drone rescues, technology became a </a:t>
            </a:r>
            <a:r>
              <a:rPr lang="en-US" b="1"/>
              <a:t>·</a:t>
            </a:r>
            <a:r>
              <a:t>in the flood.</a:t>
            </a:r>
          </a:p>
        </p:txBody>
      </p:sp>
      <p:pic>
        <p:nvPicPr>
          <p:cNvPr id="8" name="Cinematic_rescue_footage__a_he_2026-07-13T11-34-08.mp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092440" y="1600200"/>
            <a:ext cx="3840480" cy="2157984"/>
          </a:xfrm>
          <a:prstGeom prst="rect">
            <a:avLst/>
          </a:prstGeom>
        </p:spPr>
      </p:pic>
      <p:sp>
        <p:nvSpPr>
          <p:cNvPr id="9" name="Rectangle 8"/>
          <p:cNvSpPr/>
          <p:nvPr/>
        </p:nvSpPr>
        <p:spPr>
          <a:xfrm>
            <a:off x="8092440" y="3758184"/>
            <a:ext cx="3840480" cy="274320"/>
          </a:xfrm>
          <a:prstGeom prst="rect">
            <a:avLst/>
          </a:prstGeom>
          <a:solidFill>
            <a:srgbClr val="1B3A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138160" y="3776472"/>
            <a:ext cx="3749039" cy="256032"/>
          </a:xfrm>
          <a:prstGeom prst="rect">
            <a:avLst/>
          </a:prstGeom>
          <a:noFill/>
        </p:spPr>
        <p:txBody>
          <a:bodyPr wrap="square">
            <a:spAutoFit/>
          </a:bodyPr>
          <a:lstStyle/>
          <a:p>
            <a:pPr algn="l">
              <a:defRPr sz="1200" b="1">
                <a:solidFill>
                  <a:srgbClr val="FFFFFF"/>
                </a:solidFill>
                <a:latin typeface="Arial" panose="020B0604020202020204"/>
              </a:defRPr>
            </a:pPr>
            <a:r>
              <a:t>▶ Watch · 观看短片</a:t>
            </a:r>
          </a:p>
        </p:txBody>
      </p:sp>
      <p:sp>
        <p:nvSpPr>
          <p:cNvPr id="15" name="TextBox 14"/>
          <p:cNvSpPr txBox="1"/>
          <p:nvPr/>
        </p:nvSpPr>
        <p:spPr>
          <a:xfrm>
            <a:off x="2075815" y="6583680"/>
            <a:ext cx="7901940" cy="245110"/>
          </a:xfrm>
          <a:prstGeom prst="rect">
            <a:avLst/>
          </a:prstGeom>
          <a:noFill/>
        </p:spPr>
        <p:txBody>
          <a:bodyPr wrap="square">
            <a:spAutoFit/>
          </a:bodyPr>
          <a:lstStyle/>
          <a:p>
            <a:pPr algn="l">
              <a:defRPr sz="1000" b="0">
                <a:solidFill>
                  <a:srgbClr val="666666"/>
                </a:solidFill>
                <a:latin typeface="Arial" panose="020B0604020202020204"/>
              </a:defRPr>
            </a:pPr>
            <a:r>
              <a:t>✎ 原文：CGTN, “Tech-powered rescues save lives as floods hit south China” (July 8, 2026) — 为课堂使用改编。</a:t>
            </a:r>
          </a:p>
        </p:txBody>
      </p:sp>
    </p:spTree>
  </p:cSld>
  <p:clrMapOvr>
    <a:masterClrMapping/>
  </p:clrMapOvr>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01　第一步　语篇填空（语法填空改编）</a:t>
            </a:r>
            <a:endParaRPr>
              <a:latin typeface="微软雅黑" panose="020B0503020204020204" charset="-122"/>
            </a:endParaRPr>
          </a:p>
        </p:txBody>
      </p:sp>
      <p:sp>
        <p:nvSpPr>
          <p:cNvPr id="4" name="TextBox 3"/>
          <p:cNvSpPr txBox="1"/>
          <p:nvPr/>
        </p:nvSpPr>
        <p:spPr>
          <a:xfrm>
            <a:off x="1066165" y="742315"/>
            <a:ext cx="4689475" cy="291465"/>
          </a:xfrm>
          <a:prstGeom prst="rect">
            <a:avLst/>
          </a:prstGeom>
          <a:noFill/>
        </p:spPr>
        <p:txBody>
          <a:bodyPr wrap="square">
            <a:spAutoFit/>
          </a:bodyPr>
          <a:lstStyle/>
          <a:p>
            <a:pPr algn="l">
              <a:defRPr sz="1300" b="1" i="0">
                <a:solidFill>
                  <a:srgbClr val="C0392B"/>
                </a:solidFill>
                <a:latin typeface="微软雅黑" panose="020B0503020204020204" charset="-122"/>
              </a:defRPr>
            </a:pPr>
            <a:r>
              <a:rPr>
                <a:latin typeface="微软雅黑" panose="020B0503020204020204" charset="-122"/>
              </a:rPr>
              <a:t>Step 1 · Grammar Cloze — fill in the correct form</a:t>
            </a:r>
            <a:endParaRPr>
              <a:latin typeface="微软雅黑" panose="020B0503020204020204" charset="-122"/>
            </a:endParaRPr>
          </a:p>
        </p:txBody>
      </p:sp>
      <p:sp>
        <p:nvSpPr>
          <p:cNvPr id="6" name="TextBox 5"/>
          <p:cNvSpPr txBox="1"/>
          <p:nvPr/>
        </p:nvSpPr>
        <p:spPr>
          <a:xfrm>
            <a:off x="461645" y="1108075"/>
            <a:ext cx="11050905" cy="4921885"/>
          </a:xfrm>
          <a:prstGeom prst="rect">
            <a:avLst/>
          </a:prstGeom>
          <a:noFill/>
        </p:spPr>
        <p:txBody>
          <a:bodyPr wrap="square">
            <a:noAutofit/>
          </a:bodyPr>
          <a:lstStyle/>
          <a:p>
            <a:pPr indent="0" fontAlgn="auto">
              <a:spcBef>
                <a:spcPts val="0"/>
              </a:spcBef>
              <a:spcAft>
                <a:spcPts val="0"/>
              </a:spcAft>
            </a:pPr>
            <a:r>
              <a:rPr sz="2000"/>
              <a:t>阅读语篇，在横线处填入所给单词的适当形式（每空一词）：</a:t>
            </a:r>
            <a:endParaRPr sz="2000"/>
          </a:p>
          <a:p>
            <a:pPr indent="0" algn="l" fontAlgn="auto">
              <a:spcBef>
                <a:spcPts val="0"/>
              </a:spcBef>
              <a:spcAft>
                <a:spcPts val="0"/>
              </a:spcAft>
              <a:defRPr sz="1300" b="0" i="0">
                <a:solidFill>
                  <a:srgbClr val="333333"/>
                </a:solidFill>
                <a:latin typeface="Georgia" panose="02040502050405020303"/>
              </a:defRPr>
            </a:pPr>
            <a:r>
              <a:rPr sz="2000"/>
              <a:t>1. Typhoon Maysak, the first typhoon ________ (make) landfall in China in 2026, brought record-breaking rainfall to Guangxi.</a:t>
            </a:r>
            <a:endParaRPr sz="2000"/>
          </a:p>
          <a:p>
            <a:pPr indent="0" algn="l" fontAlgn="auto">
              <a:spcBef>
                <a:spcPts val="0"/>
              </a:spcBef>
              <a:spcAft>
                <a:spcPts val="0"/>
              </a:spcAft>
              <a:defRPr sz="1300" b="0" i="0">
                <a:solidFill>
                  <a:srgbClr val="333333"/>
                </a:solidFill>
                <a:latin typeface="Georgia" panose="02040502050405020303"/>
              </a:defRPr>
            </a:pPr>
            <a:r>
              <a:rPr sz="2000"/>
              <a:t>2. The floods affected more than 375,000 people, and at least 130,000 residents ________ (evacuate).</a:t>
            </a:r>
            <a:endParaRPr sz="2000"/>
          </a:p>
          <a:p>
            <a:pPr indent="0" algn="l" fontAlgn="auto">
              <a:spcBef>
                <a:spcPts val="0"/>
              </a:spcBef>
              <a:spcAft>
                <a:spcPts val="0"/>
              </a:spcAft>
              <a:defRPr sz="1300" b="0" i="0">
                <a:solidFill>
                  <a:srgbClr val="333333"/>
                </a:solidFill>
                <a:latin typeface="Georgia" panose="02040502050405020303"/>
              </a:defRPr>
            </a:pPr>
            <a:r>
              <a:rPr sz="2000"/>
              <a:t>3. In Yunbiao Town, the entire area ________ (submerge).</a:t>
            </a:r>
            <a:endParaRPr sz="2000"/>
          </a:p>
          <a:p>
            <a:pPr indent="0" algn="l" fontAlgn="auto">
              <a:spcBef>
                <a:spcPts val="0"/>
              </a:spcBef>
              <a:spcAft>
                <a:spcPts val="0"/>
              </a:spcAft>
              <a:defRPr sz="1300" b="0" i="0">
                <a:solidFill>
                  <a:srgbClr val="333333"/>
                </a:solidFill>
                <a:latin typeface="Georgia" panose="02040502050405020303"/>
              </a:defRPr>
            </a:pPr>
            <a:r>
              <a:rPr sz="2000"/>
              <a:t>4. Roads became rivers, leaving 15,000 people ________ (trap).</a:t>
            </a:r>
            <a:endParaRPr sz="2000"/>
          </a:p>
          <a:p>
            <a:pPr indent="0" algn="l" fontAlgn="auto">
              <a:spcBef>
                <a:spcPts val="0"/>
              </a:spcBef>
              <a:spcAft>
                <a:spcPts val="0"/>
              </a:spcAft>
              <a:defRPr sz="1300" b="0" i="0">
                <a:solidFill>
                  <a:srgbClr val="333333"/>
                </a:solidFill>
                <a:latin typeface="Georgia" panose="02040502050405020303"/>
              </a:defRPr>
            </a:pPr>
            <a:r>
              <a:rPr sz="2000"/>
              <a:t>5. A drone rescue team ________ (travel) over 1,700 kilometers to reach the disaster zone.</a:t>
            </a:r>
            <a:endParaRPr sz="2000"/>
          </a:p>
          <a:p>
            <a:pPr indent="0" algn="l" fontAlgn="auto">
              <a:spcBef>
                <a:spcPts val="0"/>
              </a:spcBef>
              <a:spcAft>
                <a:spcPts val="0"/>
              </a:spcAft>
              <a:defRPr sz="1300" b="0" i="0">
                <a:solidFill>
                  <a:srgbClr val="333333"/>
                </a:solidFill>
                <a:latin typeface="Georgia" panose="02040502050405020303"/>
              </a:defRPr>
            </a:pPr>
            <a:r>
              <a:rPr sz="2000"/>
              <a:t>6. Their heavy-lift drones hoisted stranded residents off flooded ________ (roof).</a:t>
            </a:r>
            <a:endParaRPr sz="2000"/>
          </a:p>
          <a:p>
            <a:pPr indent="0" algn="l" fontAlgn="auto">
              <a:spcBef>
                <a:spcPts val="0"/>
              </a:spcBef>
              <a:spcAft>
                <a:spcPts val="0"/>
              </a:spcAft>
              <a:defRPr sz="1300" b="0" i="0">
                <a:solidFill>
                  <a:srgbClr val="333333"/>
                </a:solidFill>
                <a:latin typeface="Georgia" panose="02040502050405020303"/>
              </a:defRPr>
            </a:pPr>
            <a:r>
              <a:rPr sz="2000"/>
              <a:t>7. Wing Loong UAVs ________ (dispatch) to restore mobile phone signals in cut-off areas.</a:t>
            </a:r>
            <a:endParaRPr sz="2000"/>
          </a:p>
          <a:p>
            <a:pPr indent="0" algn="l" fontAlgn="auto">
              <a:spcBef>
                <a:spcPts val="0"/>
              </a:spcBef>
              <a:spcAft>
                <a:spcPts val="0"/>
              </a:spcAft>
              <a:defRPr sz="1300" b="0" i="0">
                <a:solidFill>
                  <a:srgbClr val="333333"/>
                </a:solidFill>
                <a:latin typeface="Georgia" panose="02040502050405020303"/>
              </a:defRPr>
            </a:pPr>
            <a:r>
              <a:rPr sz="2000"/>
              <a:t>8. The central government ________ (allocate) 100 million yuan for emergency relief.</a:t>
            </a:r>
            <a:endParaRPr sz="2000"/>
          </a:p>
          <a:p>
            <a:pPr indent="0" algn="l" fontAlgn="auto">
              <a:spcBef>
                <a:spcPts val="0"/>
              </a:spcBef>
              <a:spcAft>
                <a:spcPts val="0"/>
              </a:spcAft>
              <a:defRPr sz="1300" b="0" i="0">
                <a:solidFill>
                  <a:srgbClr val="333333"/>
                </a:solidFill>
                <a:latin typeface="Georgia" panose="02040502050405020303"/>
              </a:defRPr>
            </a:pPr>
            <a:r>
              <a:rPr sz="2000"/>
              <a:t>9. An AI system ________ (track) the typhoon's path and rainfall in real time.</a:t>
            </a:r>
            <a:endParaRPr sz="2000"/>
          </a:p>
          <a:p>
            <a:pPr indent="0" algn="l" fontAlgn="auto">
              <a:spcBef>
                <a:spcPts val="0"/>
              </a:spcBef>
              <a:spcAft>
                <a:spcPts val="0"/>
              </a:spcAft>
              <a:defRPr sz="1300" b="0" i="0">
                <a:solidFill>
                  <a:srgbClr val="333333"/>
                </a:solidFill>
                <a:latin typeface="Georgia" panose="02040502050405020303"/>
              </a:defRPr>
            </a:pPr>
            <a:r>
              <a:rPr sz="2000"/>
              <a:t>10. From AI forecasting to drone rescues, technology ________ (become) a lifeline in the flood.</a:t>
            </a:r>
            <a:endParaRPr sz="2000"/>
          </a:p>
        </p:txBody>
      </p:sp>
      <p:sp>
        <p:nvSpPr>
          <p:cNvPr id="8" name="TextBox 7"/>
          <p:cNvSpPr txBox="1"/>
          <p:nvPr/>
        </p:nvSpPr>
        <p:spPr>
          <a:xfrm>
            <a:off x="321310" y="5188585"/>
            <a:ext cx="661416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1. to make　—— 不定式作后置定语（the first ... to do）</a:t>
            </a:r>
            <a:endParaRPr sz="1800" b="0">
              <a:latin typeface="微软雅黑" panose="020B0503020204020204" charset="-122"/>
            </a:endParaRPr>
          </a:p>
        </p:txBody>
      </p:sp>
      <p:sp>
        <p:nvSpPr>
          <p:cNvPr id="9" name="TextBox 8"/>
          <p:cNvSpPr txBox="1"/>
          <p:nvPr/>
        </p:nvSpPr>
        <p:spPr>
          <a:xfrm>
            <a:off x="321310" y="5525135"/>
            <a:ext cx="661416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2. were evacuated　—— 一般过去时的被动语态</a:t>
            </a:r>
            <a:endParaRPr sz="1800" b="0">
              <a:latin typeface="微软雅黑" panose="020B0503020204020204" charset="-122"/>
            </a:endParaRPr>
          </a:p>
        </p:txBody>
      </p:sp>
      <p:sp>
        <p:nvSpPr>
          <p:cNvPr id="10" name="TextBox 9"/>
          <p:cNvSpPr txBox="1"/>
          <p:nvPr/>
        </p:nvSpPr>
        <p:spPr>
          <a:xfrm>
            <a:off x="321310" y="5820410"/>
            <a:ext cx="661416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3. was submerged　—— 一般过去时的被动语态</a:t>
            </a:r>
            <a:endParaRPr sz="1800" b="0">
              <a:latin typeface="微软雅黑" panose="020B0503020204020204" charset="-122"/>
            </a:endParaRPr>
          </a:p>
        </p:txBody>
      </p:sp>
      <p:sp>
        <p:nvSpPr>
          <p:cNvPr id="11" name="TextBox 10"/>
          <p:cNvSpPr txBox="1"/>
          <p:nvPr/>
        </p:nvSpPr>
        <p:spPr>
          <a:xfrm>
            <a:off x="321310" y="6170930"/>
            <a:ext cx="661416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4. trapped　—— leave + 宾语 + 过去分词（宾语补足语）</a:t>
            </a:r>
            <a:endParaRPr sz="1800" b="0">
              <a:latin typeface="微软雅黑" panose="020B0503020204020204" charset="-122"/>
            </a:endParaRPr>
          </a:p>
        </p:txBody>
      </p:sp>
      <p:sp>
        <p:nvSpPr>
          <p:cNvPr id="13" name="TextBox 12"/>
          <p:cNvSpPr txBox="1"/>
          <p:nvPr/>
        </p:nvSpPr>
        <p:spPr>
          <a:xfrm>
            <a:off x="321310" y="6496050"/>
            <a:ext cx="661416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5. traveled　—— 一般过去时</a:t>
            </a:r>
            <a:endParaRPr sz="1800" b="0">
              <a:latin typeface="微软雅黑" panose="020B0503020204020204" charset="-122"/>
            </a:endParaRPr>
          </a:p>
        </p:txBody>
      </p:sp>
      <p:sp>
        <p:nvSpPr>
          <p:cNvPr id="16" name="TextBox 15"/>
          <p:cNvSpPr txBox="1"/>
          <p:nvPr/>
        </p:nvSpPr>
        <p:spPr>
          <a:xfrm>
            <a:off x="6861810" y="4992370"/>
            <a:ext cx="533019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6. rooftops　—— 名词复数（与 residents 对应）</a:t>
            </a:r>
            <a:endParaRPr sz="1800" b="0">
              <a:latin typeface="微软雅黑" panose="020B0503020204020204" charset="-122"/>
            </a:endParaRPr>
          </a:p>
        </p:txBody>
      </p:sp>
      <p:sp>
        <p:nvSpPr>
          <p:cNvPr id="19" name="TextBox 18"/>
          <p:cNvSpPr txBox="1"/>
          <p:nvPr/>
        </p:nvSpPr>
        <p:spPr>
          <a:xfrm>
            <a:off x="6861810" y="5321935"/>
            <a:ext cx="533019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7. were dispatched　—— 一般过去时的被动语态</a:t>
            </a:r>
            <a:endParaRPr sz="1800" b="0">
              <a:latin typeface="微软雅黑" panose="020B0503020204020204" charset="-122"/>
            </a:endParaRPr>
          </a:p>
        </p:txBody>
      </p:sp>
      <p:sp>
        <p:nvSpPr>
          <p:cNvPr id="22" name="TextBox 21"/>
          <p:cNvSpPr txBox="1"/>
          <p:nvPr/>
        </p:nvSpPr>
        <p:spPr>
          <a:xfrm>
            <a:off x="6861810" y="5708015"/>
            <a:ext cx="533019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8. allocated　—— 一般过去时</a:t>
            </a:r>
            <a:endParaRPr sz="1800" b="0">
              <a:latin typeface="微软雅黑" panose="020B0503020204020204" charset="-122"/>
            </a:endParaRPr>
          </a:p>
        </p:txBody>
      </p:sp>
      <p:sp>
        <p:nvSpPr>
          <p:cNvPr id="25" name="TextBox 24"/>
          <p:cNvSpPr txBox="1"/>
          <p:nvPr/>
        </p:nvSpPr>
        <p:spPr>
          <a:xfrm>
            <a:off x="6861810" y="6072505"/>
            <a:ext cx="533019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9. tracked　—— 一般过去时</a:t>
            </a:r>
            <a:endParaRPr sz="1800" b="0">
              <a:latin typeface="微软雅黑" panose="020B0503020204020204" charset="-122"/>
            </a:endParaRPr>
          </a:p>
        </p:txBody>
      </p:sp>
      <p:sp>
        <p:nvSpPr>
          <p:cNvPr id="28" name="TextBox 27"/>
          <p:cNvSpPr txBox="1"/>
          <p:nvPr/>
        </p:nvSpPr>
        <p:spPr>
          <a:xfrm>
            <a:off x="6861810" y="6465570"/>
            <a:ext cx="5330190" cy="368300"/>
          </a:xfrm>
          <a:prstGeom prst="rect">
            <a:avLst/>
          </a:prstGeom>
          <a:solidFill>
            <a:schemeClr val="bg1"/>
          </a:solidFill>
        </p:spPr>
        <p:txBody>
          <a:bodyPr wrap="square">
            <a:spAutoFit/>
          </a:bodyPr>
          <a:lstStyle/>
          <a:p>
            <a:pPr algn="l">
              <a:defRPr sz="1350" b="1" i="0">
                <a:solidFill>
                  <a:srgbClr val="1F6F3D"/>
                </a:solidFill>
                <a:latin typeface="微软雅黑" panose="020B0503020204020204" charset="-122"/>
              </a:defRPr>
            </a:pPr>
            <a:r>
              <a:rPr sz="1800" b="0">
                <a:latin typeface="微软雅黑" panose="020B0503020204020204" charset="-122"/>
              </a:rPr>
              <a:t>10. became　—— 一般过去时</a:t>
            </a:r>
            <a:endParaRPr sz="1800" b="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3" grpId="0" bldLvl="0" animBg="1"/>
      <p:bldP spid="16" grpId="0" bldLvl="0" animBg="1"/>
      <p:bldP spid="19" grpId="0" bldLvl="0" animBg="1"/>
      <p:bldP spid="22" grpId="0" bldLvl="0" animBg="1"/>
      <p:bldP spid="25" grpId="0" bldLvl="0" animBg="1"/>
      <p:bldP spid="28" grpId="0" bldLvl="0" animBg="1"/>
      <p:bldP spid="8" grpId="1"/>
      <p:bldP spid="9" grpId="1"/>
      <p:bldP spid="10" grpId="1"/>
      <p:bldP spid="11" grpId="1"/>
      <p:bldP spid="13" grpId="1"/>
      <p:bldP spid="16" grpId="1"/>
      <p:bldP spid="19" grpId="1"/>
      <p:bldP spid="22" grpId="1"/>
      <p:bldP spid="25" grpId="1"/>
      <p:bldP spid="2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01　第二步　词汇解读与翻译</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C0392B"/>
                </a:solidFill>
                <a:latin typeface="微软雅黑" panose="020B0503020204020204" charset="-122"/>
              </a:defRPr>
            </a:pPr>
            <a:r>
              <a:rPr>
                <a:latin typeface="微软雅黑" panose="020B0503020204020204" charset="-122"/>
              </a:rPr>
              <a:t>Step 2 · Vocabulary — meaning &amp; example</a:t>
            </a:r>
            <a:endParaRPr>
              <a:latin typeface="微软雅黑" panose="020B0503020204020204" charset="-122"/>
            </a:endParaRPr>
          </a:p>
        </p:txBody>
      </p:sp>
      <p:sp>
        <p:nvSpPr>
          <p:cNvPr id="7" name="Rectangle 6"/>
          <p:cNvSpPr/>
          <p:nvPr>
            <p:custDataLst>
              <p:tags r:id="rId1"/>
            </p:custDataLst>
          </p:nvPr>
        </p:nvSpPr>
        <p:spPr>
          <a:xfrm>
            <a:off x="457200" y="132588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8" name="TextBox 7"/>
          <p:cNvSpPr txBox="1"/>
          <p:nvPr>
            <p:custDataLst>
              <p:tags r:id="rId2"/>
            </p:custDataLst>
          </p:nvPr>
        </p:nvSpPr>
        <p:spPr>
          <a:xfrm>
            <a:off x="594360" y="136245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record-breaking</a:t>
            </a:r>
            <a:endParaRPr sz="2000">
              <a:latin typeface="Georgia" panose="02040502050405020303"/>
            </a:endParaRPr>
          </a:p>
        </p:txBody>
      </p:sp>
      <p:sp>
        <p:nvSpPr>
          <p:cNvPr id="9" name="TextBox 8"/>
          <p:cNvSpPr txBox="1"/>
          <p:nvPr>
            <p:custDataLst>
              <p:tags r:id="rId3"/>
            </p:custDataLst>
          </p:nvPr>
        </p:nvSpPr>
        <p:spPr>
          <a:xfrm>
            <a:off x="2926080" y="139903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10" name="TextBox 9"/>
          <p:cNvSpPr txBox="1"/>
          <p:nvPr>
            <p:custDataLst>
              <p:tags r:id="rId4"/>
            </p:custDataLst>
          </p:nvPr>
        </p:nvSpPr>
        <p:spPr>
          <a:xfrm>
            <a:off x="4480560" y="134416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破纪录的　｜　record-breaking rainfall</a:t>
            </a:r>
            <a:endParaRPr sz="2000">
              <a:latin typeface="微软雅黑" panose="020B0503020204020204" charset="-122"/>
            </a:endParaRPr>
          </a:p>
        </p:txBody>
      </p:sp>
      <p:sp>
        <p:nvSpPr>
          <p:cNvPr id="11" name="Rectangle 10"/>
          <p:cNvSpPr/>
          <p:nvPr>
            <p:custDataLst>
              <p:tags r:id="rId5"/>
            </p:custDataLst>
          </p:nvPr>
        </p:nvSpPr>
        <p:spPr>
          <a:xfrm>
            <a:off x="457200" y="187452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2" name="TextBox 11"/>
          <p:cNvSpPr txBox="1"/>
          <p:nvPr>
            <p:custDataLst>
              <p:tags r:id="rId6"/>
            </p:custDataLst>
          </p:nvPr>
        </p:nvSpPr>
        <p:spPr>
          <a:xfrm>
            <a:off x="594360" y="191109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submerge</a:t>
            </a:r>
            <a:endParaRPr sz="2000">
              <a:latin typeface="Georgia" panose="02040502050405020303"/>
            </a:endParaRPr>
          </a:p>
        </p:txBody>
      </p:sp>
      <p:sp>
        <p:nvSpPr>
          <p:cNvPr id="13" name="TextBox 12"/>
          <p:cNvSpPr txBox="1"/>
          <p:nvPr>
            <p:custDataLst>
              <p:tags r:id="rId7"/>
            </p:custDataLst>
          </p:nvPr>
        </p:nvSpPr>
        <p:spPr>
          <a:xfrm>
            <a:off x="2926080" y="194767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14" name="TextBox 13"/>
          <p:cNvSpPr txBox="1"/>
          <p:nvPr>
            <p:custDataLst>
              <p:tags r:id="rId8"/>
            </p:custDataLst>
          </p:nvPr>
        </p:nvSpPr>
        <p:spPr>
          <a:xfrm>
            <a:off x="4480560" y="1892935"/>
            <a:ext cx="7646035"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淹没，沉入水中　｜　the entire town was submerged</a:t>
            </a:r>
            <a:endParaRPr sz="2000">
              <a:latin typeface="微软雅黑" panose="020B0503020204020204" charset="-122"/>
            </a:endParaRPr>
          </a:p>
        </p:txBody>
      </p:sp>
      <p:sp>
        <p:nvSpPr>
          <p:cNvPr id="15" name="Rectangle 14"/>
          <p:cNvSpPr/>
          <p:nvPr>
            <p:custDataLst>
              <p:tags r:id="rId9"/>
            </p:custDataLst>
          </p:nvPr>
        </p:nvSpPr>
        <p:spPr>
          <a:xfrm>
            <a:off x="457200" y="242316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16" name="TextBox 15"/>
          <p:cNvSpPr txBox="1"/>
          <p:nvPr>
            <p:custDataLst>
              <p:tags r:id="rId10"/>
            </p:custDataLst>
          </p:nvPr>
        </p:nvSpPr>
        <p:spPr>
          <a:xfrm>
            <a:off x="594360" y="245973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stranded</a:t>
            </a:r>
            <a:endParaRPr sz="2000">
              <a:latin typeface="Georgia" panose="02040502050405020303"/>
            </a:endParaRPr>
          </a:p>
        </p:txBody>
      </p:sp>
      <p:sp>
        <p:nvSpPr>
          <p:cNvPr id="17" name="TextBox 16"/>
          <p:cNvSpPr txBox="1"/>
          <p:nvPr>
            <p:custDataLst>
              <p:tags r:id="rId11"/>
            </p:custDataLst>
          </p:nvPr>
        </p:nvSpPr>
        <p:spPr>
          <a:xfrm>
            <a:off x="2926080" y="249631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adj.</a:t>
            </a:r>
            <a:endParaRPr sz="2000">
              <a:latin typeface="Georgia" panose="02040502050405020303"/>
            </a:endParaRPr>
          </a:p>
        </p:txBody>
      </p:sp>
      <p:sp>
        <p:nvSpPr>
          <p:cNvPr id="18" name="TextBox 17"/>
          <p:cNvSpPr txBox="1"/>
          <p:nvPr>
            <p:custDataLst>
              <p:tags r:id="rId12"/>
            </p:custDataLst>
          </p:nvPr>
        </p:nvSpPr>
        <p:spPr>
          <a:xfrm>
            <a:off x="4480560" y="244144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被困的　｜　15,000 residents stranded</a:t>
            </a:r>
            <a:endParaRPr sz="2000">
              <a:latin typeface="微软雅黑" panose="020B0503020204020204" charset="-122"/>
            </a:endParaRPr>
          </a:p>
        </p:txBody>
      </p:sp>
      <p:sp>
        <p:nvSpPr>
          <p:cNvPr id="19" name="Rectangle 18"/>
          <p:cNvSpPr/>
          <p:nvPr>
            <p:custDataLst>
              <p:tags r:id="rId13"/>
            </p:custDataLst>
          </p:nvPr>
        </p:nvSpPr>
        <p:spPr>
          <a:xfrm>
            <a:off x="457200" y="297180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0" name="TextBox 19"/>
          <p:cNvSpPr txBox="1"/>
          <p:nvPr>
            <p:custDataLst>
              <p:tags r:id="rId14"/>
            </p:custDataLst>
          </p:nvPr>
        </p:nvSpPr>
        <p:spPr>
          <a:xfrm>
            <a:off x="594360" y="300837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hoist</a:t>
            </a:r>
            <a:endParaRPr sz="2000">
              <a:latin typeface="Georgia" panose="02040502050405020303"/>
            </a:endParaRPr>
          </a:p>
        </p:txBody>
      </p:sp>
      <p:sp>
        <p:nvSpPr>
          <p:cNvPr id="21" name="TextBox 20"/>
          <p:cNvSpPr txBox="1"/>
          <p:nvPr>
            <p:custDataLst>
              <p:tags r:id="rId15"/>
            </p:custDataLst>
          </p:nvPr>
        </p:nvSpPr>
        <p:spPr>
          <a:xfrm>
            <a:off x="2926080" y="304495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22" name="TextBox 21"/>
          <p:cNvSpPr txBox="1"/>
          <p:nvPr>
            <p:custDataLst>
              <p:tags r:id="rId16"/>
            </p:custDataLst>
          </p:nvPr>
        </p:nvSpPr>
        <p:spPr>
          <a:xfrm>
            <a:off x="4480560" y="299008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吊起，拉起　｜　hoisted residents off rooftops</a:t>
            </a:r>
            <a:endParaRPr sz="2000">
              <a:latin typeface="微软雅黑" panose="020B0503020204020204" charset="-122"/>
            </a:endParaRPr>
          </a:p>
        </p:txBody>
      </p:sp>
      <p:sp>
        <p:nvSpPr>
          <p:cNvPr id="23" name="Rectangle 22"/>
          <p:cNvSpPr/>
          <p:nvPr>
            <p:custDataLst>
              <p:tags r:id="rId17"/>
            </p:custDataLst>
          </p:nvPr>
        </p:nvSpPr>
        <p:spPr>
          <a:xfrm>
            <a:off x="457200" y="352044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4" name="TextBox 23"/>
          <p:cNvSpPr txBox="1"/>
          <p:nvPr>
            <p:custDataLst>
              <p:tags r:id="rId18"/>
            </p:custDataLst>
          </p:nvPr>
        </p:nvSpPr>
        <p:spPr>
          <a:xfrm>
            <a:off x="594360" y="355701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dispatch</a:t>
            </a:r>
            <a:endParaRPr sz="2000">
              <a:latin typeface="Georgia" panose="02040502050405020303"/>
            </a:endParaRPr>
          </a:p>
        </p:txBody>
      </p:sp>
      <p:sp>
        <p:nvSpPr>
          <p:cNvPr id="25" name="TextBox 24"/>
          <p:cNvSpPr txBox="1"/>
          <p:nvPr>
            <p:custDataLst>
              <p:tags r:id="rId19"/>
            </p:custDataLst>
          </p:nvPr>
        </p:nvSpPr>
        <p:spPr>
          <a:xfrm>
            <a:off x="2926080" y="359359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26" name="TextBox 25"/>
          <p:cNvSpPr txBox="1"/>
          <p:nvPr>
            <p:custDataLst>
              <p:tags r:id="rId20"/>
            </p:custDataLst>
          </p:nvPr>
        </p:nvSpPr>
        <p:spPr>
          <a:xfrm>
            <a:off x="4480560" y="353872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调遣，派遣　｜　dispatched Wing Loong UAVs</a:t>
            </a:r>
            <a:endParaRPr sz="2000">
              <a:latin typeface="微软雅黑" panose="020B0503020204020204" charset="-122"/>
            </a:endParaRPr>
          </a:p>
        </p:txBody>
      </p:sp>
      <p:sp>
        <p:nvSpPr>
          <p:cNvPr id="27" name="Rectangle 26"/>
          <p:cNvSpPr/>
          <p:nvPr>
            <p:custDataLst>
              <p:tags r:id="rId21"/>
            </p:custDataLst>
          </p:nvPr>
        </p:nvSpPr>
        <p:spPr>
          <a:xfrm>
            <a:off x="457200" y="406908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28" name="TextBox 27"/>
          <p:cNvSpPr txBox="1"/>
          <p:nvPr>
            <p:custDataLst>
              <p:tags r:id="rId22"/>
            </p:custDataLst>
          </p:nvPr>
        </p:nvSpPr>
        <p:spPr>
          <a:xfrm>
            <a:off x="594360" y="410565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allocate</a:t>
            </a:r>
            <a:endParaRPr sz="2000">
              <a:latin typeface="Georgia" panose="02040502050405020303"/>
            </a:endParaRPr>
          </a:p>
        </p:txBody>
      </p:sp>
      <p:sp>
        <p:nvSpPr>
          <p:cNvPr id="29" name="TextBox 28"/>
          <p:cNvSpPr txBox="1"/>
          <p:nvPr>
            <p:custDataLst>
              <p:tags r:id="rId23"/>
            </p:custDataLst>
          </p:nvPr>
        </p:nvSpPr>
        <p:spPr>
          <a:xfrm>
            <a:off x="2926080" y="414223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30" name="TextBox 29"/>
          <p:cNvSpPr txBox="1"/>
          <p:nvPr>
            <p:custDataLst>
              <p:tags r:id="rId24"/>
            </p:custDataLst>
          </p:nvPr>
        </p:nvSpPr>
        <p:spPr>
          <a:xfrm>
            <a:off x="4480560" y="408736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拨款，分配　｜　allocated 100 million yuan</a:t>
            </a:r>
            <a:endParaRPr sz="2000">
              <a:latin typeface="微软雅黑" panose="020B0503020204020204" charset="-122"/>
            </a:endParaRPr>
          </a:p>
        </p:txBody>
      </p:sp>
      <p:sp>
        <p:nvSpPr>
          <p:cNvPr id="31" name="Rectangle 30"/>
          <p:cNvSpPr/>
          <p:nvPr>
            <p:custDataLst>
              <p:tags r:id="rId25"/>
            </p:custDataLst>
          </p:nvPr>
        </p:nvSpPr>
        <p:spPr>
          <a:xfrm>
            <a:off x="457200" y="461772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2" name="TextBox 31"/>
          <p:cNvSpPr txBox="1"/>
          <p:nvPr>
            <p:custDataLst>
              <p:tags r:id="rId26"/>
            </p:custDataLst>
          </p:nvPr>
        </p:nvSpPr>
        <p:spPr>
          <a:xfrm>
            <a:off x="594360" y="465429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lifeline</a:t>
            </a:r>
            <a:endParaRPr sz="2000">
              <a:latin typeface="Georgia" panose="02040502050405020303"/>
            </a:endParaRPr>
          </a:p>
        </p:txBody>
      </p:sp>
      <p:sp>
        <p:nvSpPr>
          <p:cNvPr id="33" name="TextBox 32"/>
          <p:cNvSpPr txBox="1"/>
          <p:nvPr>
            <p:custDataLst>
              <p:tags r:id="rId27"/>
            </p:custDataLst>
          </p:nvPr>
        </p:nvSpPr>
        <p:spPr>
          <a:xfrm>
            <a:off x="2926080" y="469087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n.</a:t>
            </a:r>
            <a:endParaRPr sz="2000">
              <a:latin typeface="Georgia" panose="02040502050405020303"/>
            </a:endParaRPr>
          </a:p>
        </p:txBody>
      </p:sp>
      <p:sp>
        <p:nvSpPr>
          <p:cNvPr id="34" name="TextBox 33"/>
          <p:cNvSpPr txBox="1"/>
          <p:nvPr>
            <p:custDataLst>
              <p:tags r:id="rId28"/>
            </p:custDataLst>
          </p:nvPr>
        </p:nvSpPr>
        <p:spPr>
          <a:xfrm>
            <a:off x="4480560" y="463600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生命线，救命绳　｜　technology became a lifeline</a:t>
            </a:r>
            <a:endParaRPr sz="2000">
              <a:latin typeface="微软雅黑" panose="020B0503020204020204" charset="-122"/>
            </a:endParaRPr>
          </a:p>
        </p:txBody>
      </p:sp>
      <p:sp>
        <p:nvSpPr>
          <p:cNvPr id="35" name="Rectangle 34"/>
          <p:cNvSpPr/>
          <p:nvPr>
            <p:custDataLst>
              <p:tags r:id="rId29"/>
            </p:custDataLst>
          </p:nvPr>
        </p:nvSpPr>
        <p:spPr>
          <a:xfrm>
            <a:off x="457200" y="5166360"/>
            <a:ext cx="3840480" cy="475488"/>
          </a:xfrm>
          <a:prstGeom prst="rect">
            <a:avLst/>
          </a:prstGeom>
          <a:solidFill>
            <a:srgbClr val="ECECE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36" name="TextBox 35"/>
          <p:cNvSpPr txBox="1"/>
          <p:nvPr>
            <p:custDataLst>
              <p:tags r:id="rId30"/>
            </p:custDataLst>
          </p:nvPr>
        </p:nvSpPr>
        <p:spPr>
          <a:xfrm>
            <a:off x="594360" y="5202936"/>
            <a:ext cx="3657600" cy="398780"/>
          </a:xfrm>
          <a:prstGeom prst="rect">
            <a:avLst/>
          </a:prstGeom>
          <a:noFill/>
        </p:spPr>
        <p:txBody>
          <a:bodyPr wrap="square">
            <a:spAutoFit/>
          </a:bodyPr>
          <a:lstStyle/>
          <a:p>
            <a:pPr algn="l">
              <a:defRPr sz="1500" b="1" i="0">
                <a:solidFill>
                  <a:srgbClr val="C0392B"/>
                </a:solidFill>
                <a:latin typeface="Georgia" panose="02040502050405020303"/>
              </a:defRPr>
            </a:pPr>
            <a:r>
              <a:rPr sz="2000">
                <a:latin typeface="Georgia" panose="02040502050405020303"/>
              </a:rPr>
              <a:t>deploy</a:t>
            </a:r>
            <a:endParaRPr sz="2000">
              <a:latin typeface="Georgia" panose="02040502050405020303"/>
            </a:endParaRPr>
          </a:p>
        </p:txBody>
      </p:sp>
      <p:sp>
        <p:nvSpPr>
          <p:cNvPr id="37" name="TextBox 36"/>
          <p:cNvSpPr txBox="1"/>
          <p:nvPr>
            <p:custDataLst>
              <p:tags r:id="rId31"/>
            </p:custDataLst>
          </p:nvPr>
        </p:nvSpPr>
        <p:spPr>
          <a:xfrm>
            <a:off x="2926080" y="5239512"/>
            <a:ext cx="1280160" cy="398780"/>
          </a:xfrm>
          <a:prstGeom prst="rect">
            <a:avLst/>
          </a:prstGeom>
          <a:noFill/>
        </p:spPr>
        <p:txBody>
          <a:bodyPr wrap="square">
            <a:spAutoFit/>
          </a:bodyPr>
          <a:lstStyle/>
          <a:p>
            <a:pPr algn="l">
              <a:defRPr sz="1200" b="0" i="0">
                <a:solidFill>
                  <a:srgbClr val="666666"/>
                </a:solidFill>
                <a:latin typeface="Georgia" panose="02040502050405020303"/>
              </a:defRPr>
            </a:pPr>
            <a:r>
              <a:rPr sz="2000">
                <a:latin typeface="Georgia" panose="02040502050405020303"/>
              </a:rPr>
              <a:t>v.</a:t>
            </a:r>
            <a:endParaRPr sz="2000">
              <a:latin typeface="Georgia" panose="02040502050405020303"/>
            </a:endParaRPr>
          </a:p>
        </p:txBody>
      </p:sp>
      <p:sp>
        <p:nvSpPr>
          <p:cNvPr id="38" name="TextBox 37"/>
          <p:cNvSpPr txBox="1"/>
          <p:nvPr>
            <p:custDataLst>
              <p:tags r:id="rId32"/>
            </p:custDataLst>
          </p:nvPr>
        </p:nvSpPr>
        <p:spPr>
          <a:xfrm>
            <a:off x="4480560" y="5184648"/>
            <a:ext cx="6949440" cy="398780"/>
          </a:xfrm>
          <a:prstGeom prst="rect">
            <a:avLst/>
          </a:prstGeom>
          <a:noFill/>
        </p:spPr>
        <p:txBody>
          <a:bodyPr wrap="square">
            <a:spAutoFit/>
          </a:bodyPr>
          <a:lstStyle/>
          <a:p>
            <a:pPr algn="l">
              <a:defRPr sz="1350" b="1" i="0">
                <a:solidFill>
                  <a:srgbClr val="1F6F3D"/>
                </a:solidFill>
                <a:latin typeface="微软雅黑" panose="020B0503020204020204" charset="-122"/>
              </a:defRPr>
            </a:pPr>
            <a:r>
              <a:rPr sz="2000">
                <a:latin typeface="微软雅黑" panose="020B0503020204020204" charset="-122"/>
              </a:rPr>
              <a:t>→ 部署，调动　｜　deployed an AI system</a:t>
            </a:r>
            <a:endParaRPr sz="20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p:bldP spid="22" grpId="0"/>
      <p:bldP spid="26" grpId="0"/>
      <p:bldP spid="30" grpId="0"/>
      <p:bldP spid="34" grpId="0"/>
      <p:bldP spid="38" grpId="0"/>
      <p:bldP spid="10" grpId="1"/>
      <p:bldP spid="14" grpId="1"/>
      <p:bldP spid="18" grpId="1"/>
      <p:bldP spid="22" grpId="1"/>
      <p:bldP spid="26" grpId="1"/>
      <p:bldP spid="30" grpId="1"/>
      <p:bldP spid="34" grpId="1"/>
      <p:bldP spid="3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01　第三步　长难句分析</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C0392B"/>
                </a:solidFill>
                <a:latin typeface="微软雅黑" panose="020B0503020204020204" charset="-122"/>
              </a:defRPr>
            </a:pPr>
            <a:r>
              <a:rPr>
                <a:latin typeface="微软雅黑" panose="020B0503020204020204" charset="-122"/>
              </a:rPr>
              <a:t>Step 3 · Long &amp; Difficult Sentence Analysis</a:t>
            </a:r>
            <a:endParaRPr>
              <a:latin typeface="微软雅黑" panose="020B0503020204020204" charset="-122"/>
            </a:endParaRPr>
          </a:p>
        </p:txBody>
      </p:sp>
      <p:sp>
        <p:nvSpPr>
          <p:cNvPr id="6" name="Rectangle 5"/>
          <p:cNvSpPr/>
          <p:nvPr/>
        </p:nvSpPr>
        <p:spPr>
          <a:xfrm>
            <a:off x="640080" y="1417320"/>
            <a:ext cx="10881360" cy="1097280"/>
          </a:xfrm>
          <a:prstGeom prst="rect">
            <a:avLst/>
          </a:prstGeom>
          <a:solidFill>
            <a:srgbClr val="F3F6F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2000"/>
          </a:p>
        </p:txBody>
      </p:sp>
      <p:sp>
        <p:nvSpPr>
          <p:cNvPr id="7" name="TextBox 6"/>
          <p:cNvSpPr txBox="1"/>
          <p:nvPr/>
        </p:nvSpPr>
        <p:spPr>
          <a:xfrm>
            <a:off x="868680" y="1554480"/>
            <a:ext cx="10424160" cy="706755"/>
          </a:xfrm>
          <a:prstGeom prst="rect">
            <a:avLst/>
          </a:prstGeom>
          <a:noFill/>
        </p:spPr>
        <p:txBody>
          <a:bodyPr wrap="square">
            <a:spAutoFit/>
          </a:bodyPr>
          <a:lstStyle/>
          <a:p>
            <a:pPr algn="l">
              <a:defRPr sz="1500" b="1" i="0">
                <a:solidFill>
                  <a:srgbClr val="1B3A5C"/>
                </a:solidFill>
                <a:latin typeface="Georgia" panose="02040502050405020303"/>
              </a:defRPr>
            </a:pPr>
            <a:r>
              <a:rPr sz="2000">
                <a:latin typeface="Georgia" panose="02040502050405020303"/>
              </a:rPr>
              <a:t>原句：Typhoon Maysak, the first typhoon to make landfall in China in 2026, brought record-breaking rainfall to Guangxi in early July.</a:t>
            </a:r>
            <a:endParaRPr sz="2000">
              <a:latin typeface="Georgia" panose="02040502050405020303"/>
            </a:endParaRPr>
          </a:p>
        </p:txBody>
      </p:sp>
      <p:sp>
        <p:nvSpPr>
          <p:cNvPr id="9" name="TextBox 8"/>
          <p:cNvSpPr txBox="1"/>
          <p:nvPr/>
        </p:nvSpPr>
        <p:spPr>
          <a:xfrm>
            <a:off x="868680" y="3154680"/>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主干：Typhoon Maysak brought rainfall.（主+谓+宾）</a:t>
            </a:r>
            <a:endParaRPr sz="2000">
              <a:latin typeface="微软雅黑" panose="020B0503020204020204" charset="-122"/>
            </a:endParaRPr>
          </a:p>
        </p:txBody>
      </p:sp>
      <p:sp>
        <p:nvSpPr>
          <p:cNvPr id="10" name="TextBox 9"/>
          <p:cNvSpPr txBox="1"/>
          <p:nvPr/>
        </p:nvSpPr>
        <p:spPr>
          <a:xfrm>
            <a:off x="868680" y="3721608"/>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① 同位语 the first typhoon to make landfall in China in 2026 解释说明 Maysak；</a:t>
            </a:r>
            <a:endParaRPr sz="2000">
              <a:latin typeface="微软雅黑" panose="020B0503020204020204" charset="-122"/>
            </a:endParaRPr>
          </a:p>
        </p:txBody>
      </p:sp>
      <p:sp>
        <p:nvSpPr>
          <p:cNvPr id="11" name="TextBox 10"/>
          <p:cNvSpPr txBox="1"/>
          <p:nvPr/>
        </p:nvSpPr>
        <p:spPr>
          <a:xfrm>
            <a:off x="868680" y="4288536"/>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② 其中 to make landfall 为不定式短语作后置定语，修饰 the first typhoon；</a:t>
            </a:r>
            <a:endParaRPr sz="2000">
              <a:latin typeface="微软雅黑" panose="020B0503020204020204" charset="-122"/>
            </a:endParaRPr>
          </a:p>
        </p:txBody>
      </p:sp>
      <p:sp>
        <p:nvSpPr>
          <p:cNvPr id="12" name="TextBox 11"/>
          <p:cNvSpPr txBox="1"/>
          <p:nvPr/>
        </p:nvSpPr>
        <p:spPr>
          <a:xfrm>
            <a:off x="868680" y="4855464"/>
            <a:ext cx="10424160" cy="398780"/>
          </a:xfrm>
          <a:prstGeom prst="rect">
            <a:avLst/>
          </a:prstGeom>
          <a:noFill/>
        </p:spPr>
        <p:txBody>
          <a:bodyPr wrap="square">
            <a:spAutoFit/>
          </a:bodyPr>
          <a:lstStyle/>
          <a:p>
            <a:pPr algn="l">
              <a:defRPr sz="1400" b="0" i="0">
                <a:solidFill>
                  <a:srgbClr val="1F6F3D"/>
                </a:solidFill>
                <a:latin typeface="微软雅黑" panose="020B0503020204020204" charset="-122"/>
              </a:defRPr>
            </a:pPr>
            <a:r>
              <a:rPr sz="2000">
                <a:latin typeface="微软雅黑" panose="020B0503020204020204" charset="-122"/>
              </a:rPr>
              <a:t>③ record-breaking 为复合形容词（n.+v.-ing），作前置定语修饰 rainfall。</a:t>
            </a:r>
            <a:endParaRPr sz="2000">
              <a:latin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82296"/>
          </a:xfrm>
          <a:prstGeom prst="rect">
            <a:avLst/>
          </a:prstGeom>
          <a:solidFill>
            <a:srgbClr val="C039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256032"/>
            <a:ext cx="8229600" cy="457200"/>
          </a:xfrm>
          <a:prstGeom prst="rect">
            <a:avLst/>
          </a:prstGeom>
          <a:noFill/>
        </p:spPr>
        <p:txBody>
          <a:bodyPr wrap="square">
            <a:spAutoFit/>
          </a:bodyPr>
          <a:lstStyle/>
          <a:p>
            <a:pPr algn="l">
              <a:defRPr sz="2400" b="1" i="0">
                <a:solidFill>
                  <a:srgbClr val="1B3A5C"/>
                </a:solidFill>
                <a:latin typeface="微软雅黑" panose="020B0503020204020204" charset="-122"/>
              </a:defRPr>
            </a:pPr>
            <a:r>
              <a:rPr>
                <a:latin typeface="微软雅黑" panose="020B0503020204020204" charset="-122"/>
              </a:rPr>
              <a:t>PART 01　第四步　翻译练习</a:t>
            </a:r>
            <a:endParaRPr>
              <a:latin typeface="微软雅黑" panose="020B0503020204020204" charset="-122"/>
            </a:endParaRPr>
          </a:p>
        </p:txBody>
      </p:sp>
      <p:sp>
        <p:nvSpPr>
          <p:cNvPr id="4" name="TextBox 3"/>
          <p:cNvSpPr txBox="1"/>
          <p:nvPr/>
        </p:nvSpPr>
        <p:spPr>
          <a:xfrm>
            <a:off x="566928" y="841248"/>
            <a:ext cx="10058400" cy="365760"/>
          </a:xfrm>
          <a:prstGeom prst="rect">
            <a:avLst/>
          </a:prstGeom>
          <a:noFill/>
        </p:spPr>
        <p:txBody>
          <a:bodyPr wrap="square">
            <a:spAutoFit/>
          </a:bodyPr>
          <a:lstStyle/>
          <a:p>
            <a:pPr algn="l">
              <a:defRPr sz="1300" b="1" i="0">
                <a:solidFill>
                  <a:srgbClr val="C0392B"/>
                </a:solidFill>
                <a:latin typeface="微软雅黑" panose="020B0503020204020204" charset="-122"/>
              </a:defRPr>
            </a:pPr>
            <a:r>
              <a:rPr>
                <a:latin typeface="微软雅黑" panose="020B0503020204020204" charset="-122"/>
              </a:rPr>
              <a:t>Step 4 · Translation Practice</a:t>
            </a:r>
            <a:endParaRPr>
              <a:latin typeface="微软雅黑" panose="020B0503020204020204" charset="-122"/>
            </a:endParaRPr>
          </a:p>
        </p:txBody>
      </p:sp>
      <p:sp>
        <p:nvSpPr>
          <p:cNvPr id="6" name="TextBox 5"/>
          <p:cNvSpPr txBox="1"/>
          <p:nvPr/>
        </p:nvSpPr>
        <p:spPr>
          <a:xfrm>
            <a:off x="640080" y="1371600"/>
            <a:ext cx="10881360" cy="1604645"/>
          </a:xfrm>
          <a:prstGeom prst="rect">
            <a:avLst/>
          </a:prstGeom>
          <a:noFill/>
        </p:spPr>
        <p:txBody>
          <a:bodyPr wrap="square">
            <a:spAutoFit/>
          </a:bodyPr>
          <a:lstStyle/>
          <a:p>
            <a:r>
              <a:rPr sz="2000"/>
              <a:t>A. 英译中 / B. 中译英（学案中先自行翻译，再单击显示参考译文）：</a:t>
            </a:r>
            <a:endParaRPr sz="2000"/>
          </a:p>
          <a:p>
            <a:pPr algn="l">
              <a:spcBef>
                <a:spcPts val="200"/>
              </a:spcBef>
              <a:spcAft>
                <a:spcPts val="800"/>
              </a:spcAft>
              <a:defRPr sz="1350" b="0" i="0">
                <a:solidFill>
                  <a:srgbClr val="333333"/>
                </a:solidFill>
                <a:latin typeface="微软雅黑" panose="020B0503020204020204" charset="-122"/>
              </a:defRPr>
            </a:pPr>
            <a:r>
              <a:rPr sz="2000"/>
              <a:t>英译中：Technology — from heavy-lift drones to AI — became a lifeline in the flood.</a:t>
            </a:r>
            <a:endParaRPr sz="2000"/>
          </a:p>
          <a:p>
            <a:pPr algn="l">
              <a:spcBef>
                <a:spcPts val="200"/>
              </a:spcBef>
              <a:spcAft>
                <a:spcPts val="800"/>
              </a:spcAft>
              <a:defRPr sz="1350" b="0" i="0">
                <a:solidFill>
                  <a:srgbClr val="333333"/>
                </a:solidFill>
                <a:latin typeface="微软雅黑" panose="020B0503020204020204" charset="-122"/>
              </a:defRPr>
            </a:pPr>
            <a:r>
              <a:rPr sz="2000"/>
              <a:t>中译英：台风麦莎是 2026 年首个登陆中国的台风，带来了破纪录的降雨。</a:t>
            </a:r>
            <a:endParaRPr sz="2000"/>
          </a:p>
          <a:p>
            <a:pPr algn="l">
              <a:spcBef>
                <a:spcPts val="200"/>
              </a:spcBef>
              <a:spcAft>
                <a:spcPts val="800"/>
              </a:spcAft>
              <a:defRPr sz="1350" b="0" i="0">
                <a:solidFill>
                  <a:srgbClr val="333333"/>
                </a:solidFill>
                <a:latin typeface="微软雅黑" panose="020B0503020204020204" charset="-122"/>
              </a:defRPr>
            </a:pPr>
            <a:r>
              <a:rPr sz="2000"/>
              <a:t>中译英：近 13 万居民被疏散，1.5 万人被困在屋顶上。</a:t>
            </a:r>
            <a:endParaRPr sz="2000"/>
          </a:p>
        </p:txBody>
      </p:sp>
      <p:sp>
        <p:nvSpPr>
          <p:cNvPr id="7" name="TextBox 6"/>
          <p:cNvSpPr txBox="1"/>
          <p:nvPr/>
        </p:nvSpPr>
        <p:spPr>
          <a:xfrm>
            <a:off x="640080" y="3703320"/>
            <a:ext cx="10881360" cy="398780"/>
          </a:xfrm>
          <a:prstGeom prst="rect">
            <a:avLst/>
          </a:prstGeom>
          <a:noFill/>
        </p:spPr>
        <p:txBody>
          <a:bodyPr wrap="square">
            <a:spAutoFit/>
          </a:bodyPr>
          <a:lstStyle/>
          <a:p>
            <a:pPr algn="l">
              <a:defRPr sz="1500" b="1" i="0">
                <a:solidFill>
                  <a:srgbClr val="1B3A5C"/>
                </a:solidFill>
                <a:latin typeface="微软雅黑" panose="020B0503020204020204" charset="-122"/>
              </a:defRPr>
            </a:pPr>
            <a:r>
              <a:rPr sz="2000">
                <a:latin typeface="微软雅黑" panose="020B0503020204020204" charset="-122"/>
              </a:rPr>
              <a:t>参考译文（单击逐个显示）：</a:t>
            </a:r>
            <a:endParaRPr sz="2000">
              <a:latin typeface="微软雅黑" panose="020B0503020204020204" charset="-122"/>
            </a:endParaRPr>
          </a:p>
        </p:txBody>
      </p:sp>
      <p:sp>
        <p:nvSpPr>
          <p:cNvPr id="8" name="TextBox 7"/>
          <p:cNvSpPr txBox="1"/>
          <p:nvPr/>
        </p:nvSpPr>
        <p:spPr>
          <a:xfrm>
            <a:off x="822960" y="4114800"/>
            <a:ext cx="10515600" cy="398780"/>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1. 从重型无人机到人工智能，科技成了洪灾中的生命线。</a:t>
            </a:r>
            <a:endParaRPr sz="2000">
              <a:latin typeface="Georgia" panose="02040502050405020303"/>
            </a:endParaRPr>
          </a:p>
        </p:txBody>
      </p:sp>
      <p:sp>
        <p:nvSpPr>
          <p:cNvPr id="9" name="TextBox 8"/>
          <p:cNvSpPr txBox="1"/>
          <p:nvPr/>
        </p:nvSpPr>
        <p:spPr>
          <a:xfrm>
            <a:off x="822960" y="4513453"/>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2. Typhoon Maysak was the first typhoon to make landfall in China in 2026, bringing record-breaking rainfall.</a:t>
            </a:r>
            <a:endParaRPr sz="2000">
              <a:latin typeface="Georgia" panose="02040502050405020303"/>
            </a:endParaRPr>
          </a:p>
        </p:txBody>
      </p:sp>
      <p:sp>
        <p:nvSpPr>
          <p:cNvPr id="10" name="TextBox 9"/>
          <p:cNvSpPr txBox="1"/>
          <p:nvPr/>
        </p:nvSpPr>
        <p:spPr>
          <a:xfrm>
            <a:off x="822960" y="5248656"/>
            <a:ext cx="10515600" cy="706755"/>
          </a:xfrm>
          <a:prstGeom prst="rect">
            <a:avLst/>
          </a:prstGeom>
          <a:noFill/>
        </p:spPr>
        <p:txBody>
          <a:bodyPr wrap="square">
            <a:spAutoFit/>
          </a:bodyPr>
          <a:lstStyle/>
          <a:p>
            <a:pPr algn="l">
              <a:defRPr sz="1350" b="1" i="0">
                <a:solidFill>
                  <a:srgbClr val="1F6F3D"/>
                </a:solidFill>
                <a:latin typeface="Georgia" panose="02040502050405020303"/>
              </a:defRPr>
            </a:pPr>
            <a:r>
              <a:rPr sz="2000">
                <a:latin typeface="Georgia" panose="02040502050405020303"/>
              </a:rPr>
              <a:t>3. At least 130,000 residents were evacuated, and 15,000 people were trapped on rooftops.</a:t>
            </a:r>
            <a:endParaRPr sz="2000">
              <a:latin typeface="Georgia" panose="0204050205040502030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8" grpId="1"/>
      <p:bldP spid="9" grpId="1"/>
      <p:bldP spid="10" grpId="1"/>
    </p:bldLst>
  </p:timing>
</p:sld>
</file>

<file path=ppt/tags/tag1.xml><?xml version="1.0" encoding="utf-8"?>
<p:tagLst xmlns:p="http://schemas.openxmlformats.org/presentationml/2006/main">
  <p:tag name="KSO_WM_DIAGRAM_VIRTUALLY_FRAME" val="{&quot;height&quot;:201.6,&quot;left&quot;:72,&quot;top&quot;:288,&quot;width&quot;:843.05}"/>
</p:tagLst>
</file>

<file path=ppt/tags/tag10.xml><?xml version="1.0" encoding="utf-8"?>
<p:tagLst xmlns:p="http://schemas.openxmlformats.org/presentationml/2006/main">
  <p:tag name="KSO_WM_DIAGRAM_VIRTUALLY_FRAME" val="{&quot;height&quot;:201.6,&quot;left&quot;:72,&quot;top&quot;:288,&quot;width&quot;:843.05}"/>
</p:tagLst>
</file>

<file path=ppt/tags/tag11.xml><?xml version="1.0" encoding="utf-8"?>
<p:tagLst xmlns:p="http://schemas.openxmlformats.org/presentationml/2006/main">
  <p:tag name="KSO_WM_DIAGRAM_VIRTUALLY_FRAME" val="{&quot;height&quot;:201.6,&quot;left&quot;:72,&quot;top&quot;:288,&quot;width&quot;:843.05}"/>
</p:tagLst>
</file>

<file path=ppt/tags/tag12.xml><?xml version="1.0" encoding="utf-8"?>
<p:tagLst xmlns:p="http://schemas.openxmlformats.org/presentationml/2006/main">
  <p:tag name="KSO_WM_DIAGRAM_VIRTUALLY_FRAME" val="{&quot;height&quot;:201.6,&quot;left&quot;:72,&quot;top&quot;:288,&quot;width&quot;:843.05}"/>
</p:tagLst>
</file>

<file path=ppt/tags/tag13.xml><?xml version="1.0" encoding="utf-8"?>
<p:tagLst xmlns:p="http://schemas.openxmlformats.org/presentationml/2006/main">
  <p:tag name="KSO_WM_DIAGRAM_VIRTUALLY_FRAME" val="{&quot;height&quot;:201.6,&quot;left&quot;:72,&quot;top&quot;:288,&quot;width&quot;:843.05}"/>
</p:tagLst>
</file>

<file path=ppt/tags/tag14.xml><?xml version="1.0" encoding="utf-8"?>
<p:tagLst xmlns:p="http://schemas.openxmlformats.org/presentationml/2006/main">
  <p:tag name="KSO_WM_DIAGRAM_VIRTUALLY_FRAME" val="{&quot;height&quot;:201.6,&quot;left&quot;:72,&quot;top&quot;:288,&quot;width&quot;:843.05}"/>
</p:tagLst>
</file>

<file path=ppt/tags/tag15.xml><?xml version="1.0" encoding="utf-8"?>
<p:tagLst xmlns:p="http://schemas.openxmlformats.org/presentationml/2006/main">
  <p:tag name="KSO_WM_DIAGRAM_VIRTUALLY_FRAME" val="{&quot;height&quot;:201.6,&quot;left&quot;:72,&quot;top&quot;:288,&quot;width&quot;:843.05}"/>
</p:tagLst>
</file>

<file path=ppt/tags/tag16.xml><?xml version="1.0" encoding="utf-8"?>
<p:tagLst xmlns:p="http://schemas.openxmlformats.org/presentationml/2006/main">
  <p:tag name="KSO_WM_DIAGRAM_VIRTUALLY_FRAME" val="{&quot;height&quot;:396.35,&quot;left&quot;:518.4,&quot;top&quot;:86.4,&quot;width&quot;:360}"/>
</p:tagLst>
</file>

<file path=ppt/tags/tag17.xml><?xml version="1.0" encoding="utf-8"?>
<p:tagLst xmlns:p="http://schemas.openxmlformats.org/presentationml/2006/main">
  <p:tag name="KSO_WM_DIAGRAM_VIRTUALLY_FRAME" val="{&quot;height&quot;:396.35,&quot;left&quot;:518.4,&quot;top&quot;:86.4,&quot;width&quot;:360}"/>
</p:tagLst>
</file>

<file path=ppt/tags/tag18.xml><?xml version="1.0" encoding="utf-8"?>
<p:tagLst xmlns:p="http://schemas.openxmlformats.org/presentationml/2006/main">
  <p:tag name="KSO_WM_DIAGRAM_VIRTUALLY_FRAME" val="{&quot;height&quot;:396.35,&quot;left&quot;:518.4,&quot;top&quot;:86.4,&quot;width&quot;:360}"/>
</p:tagLst>
</file>

<file path=ppt/tags/tag19.xml><?xml version="1.0" encoding="utf-8"?>
<p:tagLst xmlns:p="http://schemas.openxmlformats.org/presentationml/2006/main">
  <p:tag name="KSO_WM_DIAGRAM_VIRTUALLY_FRAME" val="{&quot;height&quot;:396.35,&quot;left&quot;:518.4,&quot;top&quot;:86.4,&quot;width&quot;:360}"/>
</p:tagLst>
</file>

<file path=ppt/tags/tag2.xml><?xml version="1.0" encoding="utf-8"?>
<p:tagLst xmlns:p="http://schemas.openxmlformats.org/presentationml/2006/main">
  <p:tag name="KSO_WM_DIAGRAM_VIRTUALLY_FRAME" val="{&quot;height&quot;:201.6,&quot;left&quot;:72,&quot;top&quot;:288,&quot;width&quot;:843.05}"/>
</p:tagLst>
</file>

<file path=ppt/tags/tag20.xml><?xml version="1.0" encoding="utf-8"?>
<p:tagLst xmlns:p="http://schemas.openxmlformats.org/presentationml/2006/main">
  <p:tag name="KSO_WM_DIAGRAM_VIRTUALLY_FRAME" val="{&quot;height&quot;:396.35,&quot;left&quot;:518.4,&quot;top&quot;:86.4,&quot;width&quot;:360}"/>
</p:tagLst>
</file>

<file path=ppt/tags/tag21.xml><?xml version="1.0" encoding="utf-8"?>
<p:tagLst xmlns:p="http://schemas.openxmlformats.org/presentationml/2006/main">
  <p:tag name="KSO_WM_DIAGRAM_VIRTUALLY_FRAME" val="{&quot;height&quot;:396.35,&quot;left&quot;:518.4,&quot;top&quot;:86.4,&quot;width&quot;:360}"/>
</p:tagLst>
</file>

<file path=ppt/tags/tag22.xml><?xml version="1.0" encoding="utf-8"?>
<p:tagLst xmlns:p="http://schemas.openxmlformats.org/presentationml/2006/main">
  <p:tag name="KSO_WM_DIAGRAM_VIRTUALLY_FRAME" val="{&quot;height&quot;:396.35,&quot;left&quot;:518.4,&quot;top&quot;:86.4,&quot;width&quot;:360}"/>
</p:tagLst>
</file>

<file path=ppt/tags/tag23.xml><?xml version="1.0" encoding="utf-8"?>
<p:tagLst xmlns:p="http://schemas.openxmlformats.org/presentationml/2006/main">
  <p:tag name="KSO_WM_DIAGRAM_VIRTUALLY_FRAME" val="{&quot;height&quot;:396.35,&quot;left&quot;:518.4,&quot;top&quot;:86.4,&quot;width&quot;:360}"/>
</p:tagLst>
</file>

<file path=ppt/tags/tag24.xml><?xml version="1.0" encoding="utf-8"?>
<p:tagLst xmlns:p="http://schemas.openxmlformats.org/presentationml/2006/main">
  <p:tag name="KSO_WM_DIAGRAM_VIRTUALLY_FRAME" val="{&quot;height&quot;:390.23999999999995,&quot;left&quot;:36,&quot;top&quot;:104.4,&quot;width&quot;:918.85}"/>
</p:tagLst>
</file>

<file path=ppt/tags/tag25.xml><?xml version="1.0" encoding="utf-8"?>
<p:tagLst xmlns:p="http://schemas.openxmlformats.org/presentationml/2006/main">
  <p:tag name="KSO_WM_DIAGRAM_VIRTUALLY_FRAME" val="{&quot;height&quot;:390.23999999999995,&quot;left&quot;:36,&quot;top&quot;:104.4,&quot;width&quot;:918.85}"/>
</p:tagLst>
</file>

<file path=ppt/tags/tag26.xml><?xml version="1.0" encoding="utf-8"?>
<p:tagLst xmlns:p="http://schemas.openxmlformats.org/presentationml/2006/main">
  <p:tag name="KSO_WM_DIAGRAM_VIRTUALLY_FRAME" val="{&quot;height&quot;:390.23999999999995,&quot;left&quot;:36,&quot;top&quot;:104.4,&quot;width&quot;:918.85}"/>
</p:tagLst>
</file>

<file path=ppt/tags/tag27.xml><?xml version="1.0" encoding="utf-8"?>
<p:tagLst xmlns:p="http://schemas.openxmlformats.org/presentationml/2006/main">
  <p:tag name="KSO_WM_DIAGRAM_VIRTUALLY_FRAME" val="{&quot;height&quot;:390.23999999999995,&quot;left&quot;:36,&quot;top&quot;:104.4,&quot;width&quot;:918.85}"/>
</p:tagLst>
</file>

<file path=ppt/tags/tag28.xml><?xml version="1.0" encoding="utf-8"?>
<p:tagLst xmlns:p="http://schemas.openxmlformats.org/presentationml/2006/main">
  <p:tag name="KSO_WM_DIAGRAM_VIRTUALLY_FRAME" val="{&quot;height&quot;:390.23999999999995,&quot;left&quot;:36,&quot;top&quot;:104.4,&quot;width&quot;:918.85}"/>
</p:tagLst>
</file>

<file path=ppt/tags/tag29.xml><?xml version="1.0" encoding="utf-8"?>
<p:tagLst xmlns:p="http://schemas.openxmlformats.org/presentationml/2006/main">
  <p:tag name="KSO_WM_DIAGRAM_VIRTUALLY_FRAME" val="{&quot;height&quot;:390.23999999999995,&quot;left&quot;:36,&quot;top&quot;:104.4,&quot;width&quot;:918.85}"/>
</p:tagLst>
</file>

<file path=ppt/tags/tag3.xml><?xml version="1.0" encoding="utf-8"?>
<p:tagLst xmlns:p="http://schemas.openxmlformats.org/presentationml/2006/main">
  <p:tag name="KSO_WM_DIAGRAM_VIRTUALLY_FRAME" val="{&quot;height&quot;:201.6,&quot;left&quot;:72,&quot;top&quot;:288,&quot;width&quot;:843.05}"/>
</p:tagLst>
</file>

<file path=ppt/tags/tag30.xml><?xml version="1.0" encoding="utf-8"?>
<p:tagLst xmlns:p="http://schemas.openxmlformats.org/presentationml/2006/main">
  <p:tag name="KSO_WM_DIAGRAM_VIRTUALLY_FRAME" val="{&quot;height&quot;:390.23999999999995,&quot;left&quot;:36,&quot;top&quot;:104.4,&quot;width&quot;:918.85}"/>
</p:tagLst>
</file>

<file path=ppt/tags/tag31.xml><?xml version="1.0" encoding="utf-8"?>
<p:tagLst xmlns:p="http://schemas.openxmlformats.org/presentationml/2006/main">
  <p:tag name="KSO_WM_DIAGRAM_VIRTUALLY_FRAME" val="{&quot;height&quot;:390.23999999999995,&quot;left&quot;:36,&quot;top&quot;:104.4,&quot;width&quot;:918.85}"/>
</p:tagLst>
</file>

<file path=ppt/tags/tag32.xml><?xml version="1.0" encoding="utf-8"?>
<p:tagLst xmlns:p="http://schemas.openxmlformats.org/presentationml/2006/main">
  <p:tag name="KSO_WM_DIAGRAM_VIRTUALLY_FRAME" val="{&quot;height&quot;:390.23999999999995,&quot;left&quot;:36,&quot;top&quot;:104.4,&quot;width&quot;:918.85}"/>
</p:tagLst>
</file>

<file path=ppt/tags/tag33.xml><?xml version="1.0" encoding="utf-8"?>
<p:tagLst xmlns:p="http://schemas.openxmlformats.org/presentationml/2006/main">
  <p:tag name="KSO_WM_DIAGRAM_VIRTUALLY_FRAME" val="{&quot;height&quot;:390.23999999999995,&quot;left&quot;:36,&quot;top&quot;:104.4,&quot;width&quot;:918.85}"/>
</p:tagLst>
</file>

<file path=ppt/tags/tag34.xml><?xml version="1.0" encoding="utf-8"?>
<p:tagLst xmlns:p="http://schemas.openxmlformats.org/presentationml/2006/main">
  <p:tag name="KSO_WM_DIAGRAM_VIRTUALLY_FRAME" val="{&quot;height&quot;:390.23999999999995,&quot;left&quot;:36,&quot;top&quot;:104.4,&quot;width&quot;:918.85}"/>
</p:tagLst>
</file>

<file path=ppt/tags/tag35.xml><?xml version="1.0" encoding="utf-8"?>
<p:tagLst xmlns:p="http://schemas.openxmlformats.org/presentationml/2006/main">
  <p:tag name="KSO_WM_DIAGRAM_VIRTUALLY_FRAME" val="{&quot;height&quot;:390.23999999999995,&quot;left&quot;:36,&quot;top&quot;:104.4,&quot;width&quot;:918.85}"/>
</p:tagLst>
</file>

<file path=ppt/tags/tag36.xml><?xml version="1.0" encoding="utf-8"?>
<p:tagLst xmlns:p="http://schemas.openxmlformats.org/presentationml/2006/main">
  <p:tag name="KSO_WM_DIAGRAM_VIRTUALLY_FRAME" val="{&quot;height&quot;:390.23999999999995,&quot;left&quot;:36,&quot;top&quot;:104.4,&quot;width&quot;:918.85}"/>
</p:tagLst>
</file>

<file path=ppt/tags/tag37.xml><?xml version="1.0" encoding="utf-8"?>
<p:tagLst xmlns:p="http://schemas.openxmlformats.org/presentationml/2006/main">
  <p:tag name="KSO_WM_DIAGRAM_VIRTUALLY_FRAME" val="{&quot;height&quot;:390.23999999999995,&quot;left&quot;:36,&quot;top&quot;:104.4,&quot;width&quot;:918.85}"/>
</p:tagLst>
</file>

<file path=ppt/tags/tag38.xml><?xml version="1.0" encoding="utf-8"?>
<p:tagLst xmlns:p="http://schemas.openxmlformats.org/presentationml/2006/main">
  <p:tag name="KSO_WM_DIAGRAM_VIRTUALLY_FRAME" val="{&quot;height&quot;:390.23999999999995,&quot;left&quot;:36,&quot;top&quot;:104.4,&quot;width&quot;:918.85}"/>
</p:tagLst>
</file>

<file path=ppt/tags/tag39.xml><?xml version="1.0" encoding="utf-8"?>
<p:tagLst xmlns:p="http://schemas.openxmlformats.org/presentationml/2006/main">
  <p:tag name="KSO_WM_DIAGRAM_VIRTUALLY_FRAME" val="{&quot;height&quot;:390.23999999999995,&quot;left&quot;:36,&quot;top&quot;:104.4,&quot;width&quot;:918.85}"/>
</p:tagLst>
</file>

<file path=ppt/tags/tag4.xml><?xml version="1.0" encoding="utf-8"?>
<p:tagLst xmlns:p="http://schemas.openxmlformats.org/presentationml/2006/main">
  <p:tag name="KSO_WM_DIAGRAM_VIRTUALLY_FRAME" val="{&quot;height&quot;:201.6,&quot;left&quot;:72,&quot;top&quot;:288,&quot;width&quot;:843.05}"/>
</p:tagLst>
</file>

<file path=ppt/tags/tag40.xml><?xml version="1.0" encoding="utf-8"?>
<p:tagLst xmlns:p="http://schemas.openxmlformats.org/presentationml/2006/main">
  <p:tag name="KSO_WM_DIAGRAM_VIRTUALLY_FRAME" val="{&quot;height&quot;:390.23999999999995,&quot;left&quot;:36,&quot;top&quot;:104.4,&quot;width&quot;:918.85}"/>
</p:tagLst>
</file>

<file path=ppt/tags/tag41.xml><?xml version="1.0" encoding="utf-8"?>
<p:tagLst xmlns:p="http://schemas.openxmlformats.org/presentationml/2006/main">
  <p:tag name="KSO_WM_DIAGRAM_VIRTUALLY_FRAME" val="{&quot;height&quot;:390.23999999999995,&quot;left&quot;:36,&quot;top&quot;:104.4,&quot;width&quot;:918.85}"/>
</p:tagLst>
</file>

<file path=ppt/tags/tag42.xml><?xml version="1.0" encoding="utf-8"?>
<p:tagLst xmlns:p="http://schemas.openxmlformats.org/presentationml/2006/main">
  <p:tag name="KSO_WM_DIAGRAM_VIRTUALLY_FRAME" val="{&quot;height&quot;:390.23999999999995,&quot;left&quot;:36,&quot;top&quot;:104.4,&quot;width&quot;:918.85}"/>
</p:tagLst>
</file>

<file path=ppt/tags/tag43.xml><?xml version="1.0" encoding="utf-8"?>
<p:tagLst xmlns:p="http://schemas.openxmlformats.org/presentationml/2006/main">
  <p:tag name="KSO_WM_DIAGRAM_VIRTUALLY_FRAME" val="{&quot;height&quot;:390.23999999999995,&quot;left&quot;:36,&quot;top&quot;:104.4,&quot;width&quot;:918.85}"/>
</p:tagLst>
</file>

<file path=ppt/tags/tag44.xml><?xml version="1.0" encoding="utf-8"?>
<p:tagLst xmlns:p="http://schemas.openxmlformats.org/presentationml/2006/main">
  <p:tag name="KSO_WM_DIAGRAM_VIRTUALLY_FRAME" val="{&quot;height&quot;:390.23999999999995,&quot;left&quot;:36,&quot;top&quot;:104.4,&quot;width&quot;:918.85}"/>
</p:tagLst>
</file>

<file path=ppt/tags/tag45.xml><?xml version="1.0" encoding="utf-8"?>
<p:tagLst xmlns:p="http://schemas.openxmlformats.org/presentationml/2006/main">
  <p:tag name="KSO_WM_DIAGRAM_VIRTUALLY_FRAME" val="{&quot;height&quot;:390.23999999999995,&quot;left&quot;:36,&quot;top&quot;:104.4,&quot;width&quot;:918.85}"/>
</p:tagLst>
</file>

<file path=ppt/tags/tag46.xml><?xml version="1.0" encoding="utf-8"?>
<p:tagLst xmlns:p="http://schemas.openxmlformats.org/presentationml/2006/main">
  <p:tag name="KSO_WM_DIAGRAM_VIRTUALLY_FRAME" val="{&quot;height&quot;:390.23999999999995,&quot;left&quot;:36,&quot;top&quot;:104.4,&quot;width&quot;:918.85}"/>
</p:tagLst>
</file>

<file path=ppt/tags/tag47.xml><?xml version="1.0" encoding="utf-8"?>
<p:tagLst xmlns:p="http://schemas.openxmlformats.org/presentationml/2006/main">
  <p:tag name="KSO_WM_DIAGRAM_VIRTUALLY_FRAME" val="{&quot;height&quot;:390.23999999999995,&quot;left&quot;:36,&quot;top&quot;:104.4,&quot;width&quot;:918.85}"/>
</p:tagLst>
</file>

<file path=ppt/tags/tag48.xml><?xml version="1.0" encoding="utf-8"?>
<p:tagLst xmlns:p="http://schemas.openxmlformats.org/presentationml/2006/main">
  <p:tag name="KSO_WM_DIAGRAM_VIRTUALLY_FRAME" val="{&quot;height&quot;:390.23999999999995,&quot;left&quot;:36,&quot;top&quot;:104.4,&quot;width&quot;:918.85}"/>
</p:tagLst>
</file>

<file path=ppt/tags/tag49.xml><?xml version="1.0" encoding="utf-8"?>
<p:tagLst xmlns:p="http://schemas.openxmlformats.org/presentationml/2006/main">
  <p:tag name="KSO_WM_DIAGRAM_VIRTUALLY_FRAME" val="{&quot;height&quot;:390.23999999999995,&quot;left&quot;:36,&quot;top&quot;:104.4,&quot;width&quot;:918.85}"/>
</p:tagLst>
</file>

<file path=ppt/tags/tag5.xml><?xml version="1.0" encoding="utf-8"?>
<p:tagLst xmlns:p="http://schemas.openxmlformats.org/presentationml/2006/main">
  <p:tag name="KSO_WM_DIAGRAM_VIRTUALLY_FRAME" val="{&quot;height&quot;:201.6,&quot;left&quot;:72,&quot;top&quot;:288,&quot;width&quot;:843.05}"/>
</p:tagLst>
</file>

<file path=ppt/tags/tag50.xml><?xml version="1.0" encoding="utf-8"?>
<p:tagLst xmlns:p="http://schemas.openxmlformats.org/presentationml/2006/main">
  <p:tag name="KSO_WM_DIAGRAM_VIRTUALLY_FRAME" val="{&quot;height&quot;:390.23999999999995,&quot;left&quot;:36,&quot;top&quot;:104.4,&quot;width&quot;:918.85}"/>
</p:tagLst>
</file>

<file path=ppt/tags/tag51.xml><?xml version="1.0" encoding="utf-8"?>
<p:tagLst xmlns:p="http://schemas.openxmlformats.org/presentationml/2006/main">
  <p:tag name="KSO_WM_DIAGRAM_VIRTUALLY_FRAME" val="{&quot;height&quot;:390.23999999999995,&quot;left&quot;:36,&quot;top&quot;:104.4,&quot;width&quot;:918.85}"/>
</p:tagLst>
</file>

<file path=ppt/tags/tag52.xml><?xml version="1.0" encoding="utf-8"?>
<p:tagLst xmlns:p="http://schemas.openxmlformats.org/presentationml/2006/main">
  <p:tag name="KSO_WM_DIAGRAM_VIRTUALLY_FRAME" val="{&quot;height&quot;:390.23999999999995,&quot;left&quot;:36,&quot;top&quot;:104.4,&quot;width&quot;:918.85}"/>
</p:tagLst>
</file>

<file path=ppt/tags/tag53.xml><?xml version="1.0" encoding="utf-8"?>
<p:tagLst xmlns:p="http://schemas.openxmlformats.org/presentationml/2006/main">
  <p:tag name="KSO_WM_DIAGRAM_VIRTUALLY_FRAME" val="{&quot;height&quot;:390.23999999999995,&quot;left&quot;:36,&quot;top&quot;:104.4,&quot;width&quot;:918.85}"/>
</p:tagLst>
</file>

<file path=ppt/tags/tag54.xml><?xml version="1.0" encoding="utf-8"?>
<p:tagLst xmlns:p="http://schemas.openxmlformats.org/presentationml/2006/main">
  <p:tag name="KSO_WM_DIAGRAM_VIRTUALLY_FRAME" val="{&quot;height&quot;:390.23999999999995,&quot;left&quot;:36,&quot;top&quot;:104.4,&quot;width&quot;:918.85}"/>
</p:tagLst>
</file>

<file path=ppt/tags/tag55.xml><?xml version="1.0" encoding="utf-8"?>
<p:tagLst xmlns:p="http://schemas.openxmlformats.org/presentationml/2006/main">
  <p:tag name="KSO_WM_DIAGRAM_VIRTUALLY_FRAME" val="{&quot;height&quot;:390.23999999999995,&quot;left&quot;:36,&quot;top&quot;:104.4,&quot;width&quot;:918.85}"/>
</p:tagLst>
</file>

<file path=ppt/tags/tag56.xml><?xml version="1.0" encoding="utf-8"?>
<p:tagLst xmlns:p="http://schemas.openxmlformats.org/presentationml/2006/main">
  <p:tag name="KSO_WM_DIAGRAM_VIRTUALLY_FRAME" val="{&quot;height&quot;:381.6,&quot;left&quot;:518.4,&quot;top&quot;:86.4,&quot;width&quot;:360}"/>
</p:tagLst>
</file>

<file path=ppt/tags/tag57.xml><?xml version="1.0" encoding="utf-8"?>
<p:tagLst xmlns:p="http://schemas.openxmlformats.org/presentationml/2006/main">
  <p:tag name="KSO_WM_DIAGRAM_VIRTUALLY_FRAME" val="{&quot;height&quot;:381.6,&quot;left&quot;:518.4,&quot;top&quot;:86.4,&quot;width&quot;:360}"/>
</p:tagLst>
</file>

<file path=ppt/tags/tag58.xml><?xml version="1.0" encoding="utf-8"?>
<p:tagLst xmlns:p="http://schemas.openxmlformats.org/presentationml/2006/main">
  <p:tag name="KSO_WM_DIAGRAM_VIRTUALLY_FRAME" val="{&quot;height&quot;:381.6,&quot;left&quot;:518.4,&quot;top&quot;:86.4,&quot;width&quot;:360}"/>
</p:tagLst>
</file>

<file path=ppt/tags/tag59.xml><?xml version="1.0" encoding="utf-8"?>
<p:tagLst xmlns:p="http://schemas.openxmlformats.org/presentationml/2006/main">
  <p:tag name="KSO_WM_DIAGRAM_VIRTUALLY_FRAME" val="{&quot;height&quot;:381.6,&quot;left&quot;:518.4,&quot;top&quot;:86.4,&quot;width&quot;:360}"/>
</p:tagLst>
</file>

<file path=ppt/tags/tag6.xml><?xml version="1.0" encoding="utf-8"?>
<p:tagLst xmlns:p="http://schemas.openxmlformats.org/presentationml/2006/main">
  <p:tag name="KSO_WM_DIAGRAM_VIRTUALLY_FRAME" val="{&quot;height&quot;:201.6,&quot;left&quot;:72,&quot;top&quot;:288,&quot;width&quot;:843.05}"/>
</p:tagLst>
</file>

<file path=ppt/tags/tag60.xml><?xml version="1.0" encoding="utf-8"?>
<p:tagLst xmlns:p="http://schemas.openxmlformats.org/presentationml/2006/main">
  <p:tag name="KSO_WM_DIAGRAM_VIRTUALLY_FRAME" val="{&quot;height&quot;:381.6,&quot;left&quot;:518.4,&quot;top&quot;:86.4,&quot;width&quot;:360}"/>
</p:tagLst>
</file>

<file path=ppt/tags/tag61.xml><?xml version="1.0" encoding="utf-8"?>
<p:tagLst xmlns:p="http://schemas.openxmlformats.org/presentationml/2006/main">
  <p:tag name="KSO_WM_DIAGRAM_VIRTUALLY_FRAME" val="{&quot;height&quot;:381.6,&quot;left&quot;:518.4,&quot;top&quot;:86.4,&quot;width&quot;:360}"/>
</p:tagLst>
</file>

<file path=ppt/tags/tag62.xml><?xml version="1.0" encoding="utf-8"?>
<p:tagLst xmlns:p="http://schemas.openxmlformats.org/presentationml/2006/main">
  <p:tag name="KSO_WM_DIAGRAM_VIRTUALLY_FRAME" val="{&quot;height&quot;:381.6,&quot;left&quot;:518.4,&quot;top&quot;:86.4,&quot;width&quot;:360}"/>
</p:tagLst>
</file>

<file path=ppt/tags/tag63.xml><?xml version="1.0" encoding="utf-8"?>
<p:tagLst xmlns:p="http://schemas.openxmlformats.org/presentationml/2006/main">
  <p:tag name="KSO_WM_DIAGRAM_VIRTUALLY_FRAME" val="{&quot;height&quot;:381.6,&quot;left&quot;:518.4,&quot;top&quot;:86.4,&quot;width&quot;:360}"/>
</p:tagLst>
</file>

<file path=ppt/tags/tag64.xml><?xml version="1.0" encoding="utf-8"?>
<p:tagLst xmlns:p="http://schemas.openxmlformats.org/presentationml/2006/main">
  <p:tag name="KSO_WM_DIAGRAM_VIRTUALLY_FRAME" val="{&quot;height&quot;:381.8,&quot;left&quot;:518.4,&quot;top&quot;:86.4,&quot;width&quot;:360}"/>
</p:tagLst>
</file>

<file path=ppt/tags/tag65.xml><?xml version="1.0" encoding="utf-8"?>
<p:tagLst xmlns:p="http://schemas.openxmlformats.org/presentationml/2006/main">
  <p:tag name="KSO_WM_DIAGRAM_VIRTUALLY_FRAME" val="{&quot;height&quot;:381.8,&quot;left&quot;:518.4,&quot;top&quot;:86.4,&quot;width&quot;:360}"/>
</p:tagLst>
</file>

<file path=ppt/tags/tag66.xml><?xml version="1.0" encoding="utf-8"?>
<p:tagLst xmlns:p="http://schemas.openxmlformats.org/presentationml/2006/main">
  <p:tag name="KSO_WM_DIAGRAM_VIRTUALLY_FRAME" val="{&quot;height&quot;:381.8,&quot;left&quot;:518.4,&quot;top&quot;:86.4,&quot;width&quot;:360}"/>
</p:tagLst>
</file>

<file path=ppt/tags/tag67.xml><?xml version="1.0" encoding="utf-8"?>
<p:tagLst xmlns:p="http://schemas.openxmlformats.org/presentationml/2006/main">
  <p:tag name="KSO_WM_DIAGRAM_VIRTUALLY_FRAME" val="{&quot;height&quot;:381.8,&quot;left&quot;:518.4,&quot;top&quot;:86.4,&quot;width&quot;:360}"/>
</p:tagLst>
</file>

<file path=ppt/tags/tag68.xml><?xml version="1.0" encoding="utf-8"?>
<p:tagLst xmlns:p="http://schemas.openxmlformats.org/presentationml/2006/main">
  <p:tag name="KSO_WM_DIAGRAM_VIRTUALLY_FRAME" val="{&quot;height&quot;:381.8,&quot;left&quot;:518.4,&quot;top&quot;:86.4,&quot;width&quot;:360}"/>
</p:tagLst>
</file>

<file path=ppt/tags/tag69.xml><?xml version="1.0" encoding="utf-8"?>
<p:tagLst xmlns:p="http://schemas.openxmlformats.org/presentationml/2006/main">
  <p:tag name="KSO_WM_DIAGRAM_VIRTUALLY_FRAME" val="{&quot;height&quot;:381.8,&quot;left&quot;:518.4,&quot;top&quot;:86.4,&quot;width&quot;:360}"/>
</p:tagLst>
</file>

<file path=ppt/tags/tag7.xml><?xml version="1.0" encoding="utf-8"?>
<p:tagLst xmlns:p="http://schemas.openxmlformats.org/presentationml/2006/main">
  <p:tag name="KSO_WM_DIAGRAM_VIRTUALLY_FRAME" val="{&quot;height&quot;:201.6,&quot;left&quot;:72,&quot;top&quot;:288,&quot;width&quot;:843.05}"/>
</p:tagLst>
</file>

<file path=ppt/tags/tag70.xml><?xml version="1.0" encoding="utf-8"?>
<p:tagLst xmlns:p="http://schemas.openxmlformats.org/presentationml/2006/main">
  <p:tag name="KSO_WM_DIAGRAM_VIRTUALLY_FRAME" val="{&quot;height&quot;:381.8,&quot;left&quot;:518.4,&quot;top&quot;:86.4,&quot;width&quot;:360}"/>
</p:tagLst>
</file>

<file path=ppt/tags/tag71.xml><?xml version="1.0" encoding="utf-8"?>
<p:tagLst xmlns:p="http://schemas.openxmlformats.org/presentationml/2006/main">
  <p:tag name="KSO_WM_DIAGRAM_VIRTUALLY_FRAME" val="{&quot;height&quot;:381.8,&quot;left&quot;:518.4,&quot;top&quot;:86.4,&quot;width&quot;:360}"/>
</p:tagLst>
</file>

<file path=ppt/tags/tag72.xml><?xml version="1.0" encoding="utf-8"?>
<p:tagLst xmlns:p="http://schemas.openxmlformats.org/presentationml/2006/main">
  <p:tag name="KSO_WM_DIAGRAM_VIRTUALLY_FRAME" val="{&quot;height&quot;:291.6,&quot;left&quot;:57.6,&quot;top&quot;:187.2,&quot;width&quot;:867.6}"/>
</p:tagLst>
</file>

<file path=ppt/tags/tag73.xml><?xml version="1.0" encoding="utf-8"?>
<p:tagLst xmlns:p="http://schemas.openxmlformats.org/presentationml/2006/main">
  <p:tag name="KSO_WM_DIAGRAM_VIRTUALLY_FRAME" val="{&quot;height&quot;:291.6,&quot;left&quot;:57.6,&quot;top&quot;:187.2,&quot;width&quot;:867.6}"/>
</p:tagLst>
</file>

<file path=ppt/tags/tag74.xml><?xml version="1.0" encoding="utf-8"?>
<p:tagLst xmlns:p="http://schemas.openxmlformats.org/presentationml/2006/main">
  <p:tag name="KSO_WM_DIAGRAM_VIRTUALLY_FRAME" val="{&quot;height&quot;:291.6,&quot;left&quot;:57.6,&quot;top&quot;:187.2,&quot;width&quot;:867.6}"/>
</p:tagLst>
</file>

<file path=ppt/tags/tag75.xml><?xml version="1.0" encoding="utf-8"?>
<p:tagLst xmlns:p="http://schemas.openxmlformats.org/presentationml/2006/main">
  <p:tag name="KSO_WM_DIAGRAM_VIRTUALLY_FRAME" val="{&quot;height&quot;:291.6,&quot;left&quot;:57.6,&quot;top&quot;:187.2,&quot;width&quot;:867.6}"/>
</p:tagLst>
</file>

<file path=ppt/tags/tag76.xml><?xml version="1.0" encoding="utf-8"?>
<p:tagLst xmlns:p="http://schemas.openxmlformats.org/presentationml/2006/main">
  <p:tag name="KSO_WM_DIAGRAM_VIRTUALLY_FRAME" val="{&quot;height&quot;:291.6,&quot;left&quot;:57.6,&quot;top&quot;:187.2,&quot;width&quot;:867.6}"/>
</p:tagLst>
</file>

<file path=ppt/tags/tag77.xml><?xml version="1.0" encoding="utf-8"?>
<p:tagLst xmlns:p="http://schemas.openxmlformats.org/presentationml/2006/main">
  <p:tag name="KSO_WM_DIAGRAM_VIRTUALLY_FRAME" val="{&quot;height&quot;:291.6,&quot;left&quot;:57.6,&quot;top&quot;:187.2,&quot;width&quot;:867.6}"/>
</p:tagLst>
</file>

<file path=ppt/tags/tag78.xml><?xml version="1.0" encoding="utf-8"?>
<p:tagLst xmlns:p="http://schemas.openxmlformats.org/presentationml/2006/main">
  <p:tag name="KSO_WM_DIAGRAM_VIRTUALLY_FRAME" val="{&quot;height&quot;:291.6,&quot;left&quot;:57.6,&quot;top&quot;:187.2,&quot;width&quot;:867.6}"/>
</p:tagLst>
</file>

<file path=ppt/tags/tag79.xml><?xml version="1.0" encoding="utf-8"?>
<p:tagLst xmlns:p="http://schemas.openxmlformats.org/presentationml/2006/main">
  <p:tag name="KSO_WM_DIAGRAM_VIRTUALLY_FRAME" val="{&quot;height&quot;:291.6,&quot;left&quot;:57.6,&quot;top&quot;:187.2,&quot;width&quot;:867.6}"/>
</p:tagLst>
</file>

<file path=ppt/tags/tag8.xml><?xml version="1.0" encoding="utf-8"?>
<p:tagLst xmlns:p="http://schemas.openxmlformats.org/presentationml/2006/main">
  <p:tag name="KSO_WM_DIAGRAM_VIRTUALLY_FRAME" val="{&quot;height&quot;:201.6,&quot;left&quot;:72,&quot;top&quot;:288,&quot;width&quot;:843.05}"/>
</p:tagLst>
</file>

<file path=ppt/tags/tag80.xml><?xml version="1.0" encoding="utf-8"?>
<p:tagLst xmlns:p="http://schemas.openxmlformats.org/presentationml/2006/main">
  <p:tag name="KSO_WM_DIAGRAM_VIRTUALLY_FRAME" val="{&quot;height&quot;:291.6,&quot;left&quot;:57.6,&quot;top&quot;:187.2,&quot;width&quot;:867.6}"/>
</p:tagLst>
</file>

<file path=ppt/tags/tag81.xml><?xml version="1.0" encoding="utf-8"?>
<p:tagLst xmlns:p="http://schemas.openxmlformats.org/presentationml/2006/main">
  <p:tag name="KSO_WM_DIAGRAM_VIRTUALLY_FRAME" val="{&quot;height&quot;:291.6,&quot;left&quot;:57.6,&quot;top&quot;:187.2,&quot;width&quot;:867.6}"/>
</p:tagLst>
</file>

<file path=ppt/tags/tag82.xml><?xml version="1.0" encoding="utf-8"?>
<p:tagLst xmlns:p="http://schemas.openxmlformats.org/presentationml/2006/main">
  <p:tag name="KSO_WM_DIAGRAM_VIRTUALLY_FRAME" val="{&quot;height&quot;:291.6,&quot;left&quot;:57.6,&quot;top&quot;:187.2,&quot;width&quot;:867.6}"/>
</p:tagLst>
</file>

<file path=ppt/tags/tag83.xml><?xml version="1.0" encoding="utf-8"?>
<p:tagLst xmlns:p="http://schemas.openxmlformats.org/presentationml/2006/main">
  <p:tag name="KSO_WM_DIAGRAM_VIRTUALLY_FRAME" val="{&quot;height&quot;:291.6,&quot;left&quot;:57.6,&quot;top&quot;:187.2,&quot;width&quot;:867.6}"/>
</p:tagLst>
</file>

<file path=ppt/tags/tag84.xml><?xml version="1.0" encoding="utf-8"?>
<p:tagLst xmlns:p="http://schemas.openxmlformats.org/presentationml/2006/main">
  <p:tag name="KSO_WM_DIAGRAM_VIRTUALLY_FRAME" val="{&quot;height&quot;:291.6,&quot;left&quot;:57.6,&quot;top&quot;:187.2,&quot;width&quot;:867.6}"/>
</p:tagLst>
</file>

<file path=ppt/tags/tag85.xml><?xml version="1.0" encoding="utf-8"?>
<p:tagLst xmlns:p="http://schemas.openxmlformats.org/presentationml/2006/main">
  <p:tag name="KSO_WM_DIAGRAM_VIRTUALLY_FRAME" val="{&quot;height&quot;:291.6,&quot;left&quot;:57.6,&quot;top&quot;:187.2,&quot;width&quot;:867.6}"/>
</p:tagLst>
</file>

<file path=ppt/tags/tag86.xml><?xml version="1.0" encoding="utf-8"?>
<p:tagLst xmlns:p="http://schemas.openxmlformats.org/presentationml/2006/main">
  <p:tag name="KSO_WM_DIAGRAM_VIRTUALLY_FRAME" val="{&quot;height&quot;:291.6,&quot;left&quot;:57.6,&quot;top&quot;:187.2,&quot;width&quot;:867.6}"/>
</p:tagLst>
</file>

<file path=ppt/tags/tag87.xml><?xml version="1.0" encoding="utf-8"?>
<p:tagLst xmlns:p="http://schemas.openxmlformats.org/presentationml/2006/main">
  <p:tag name="KSO_WM_DIAGRAM_VIRTUALLY_FRAME" val="{&quot;height&quot;:291.6,&quot;left&quot;:57.6,&quot;top&quot;:187.2,&quot;width&quot;:867.6}"/>
</p:tagLst>
</file>

<file path=ppt/tags/tag9.xml><?xml version="1.0" encoding="utf-8"?>
<p:tagLst xmlns:p="http://schemas.openxmlformats.org/presentationml/2006/main">
  <p:tag name="KSO_WM_DIAGRAM_VIRTUALLY_FRAME" val="{&quot;height&quot;:201.6,&quot;left&quot;:72,&quot;top&quot;:288,&quot;width&quot;:843.0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15488</Words>
  <Application>WPS 演示</Application>
  <PresentationFormat>On-screen Show (4:3)</PresentationFormat>
  <Paragraphs>712</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Arial</vt:lpstr>
      <vt:lpstr>Georgia</vt:lpstr>
      <vt:lpstr>微软雅黑</vt:lpstr>
      <vt:lpstr>Calibri</vt:lpstr>
      <vt:lpstr>Arial Unicode MS</vt:lpstr>
      <vt:lpstr>HelveticaNeue</vt:lpstr>
      <vt:lpstr>华文新魏</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generated using python-pptx</dc:description>
  <cp:lastModifiedBy>Administrator</cp:lastModifiedBy>
  <cp:revision>5</cp:revision>
  <dcterms:created xsi:type="dcterms:W3CDTF">2013-01-27T09:14:00Z</dcterms:created>
  <dcterms:modified xsi:type="dcterms:W3CDTF">2026-07-17T08:21:03Z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F0543C48CF8B480698C356A967F1B3D6_13</vt:lpwstr>
  </property>
</Properties>
</file>