
<file path=[Content_Types].xml><?xml version="1.0" encoding="utf-8"?>
<Types xmlns="http://schemas.openxmlformats.org/package/2006/content-types">
  <Default Extension="jpeg" ContentType="image/jpe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68" r:id="rId3"/>
    <p:sldId id="256" r:id="rId4"/>
    <p:sldId id="258" r:id="rId5"/>
    <p:sldId id="257" r:id="rId6"/>
    <p:sldId id="261" r:id="rId7"/>
    <p:sldId id="259" r:id="rId8"/>
    <p:sldId id="260" r:id="rId9"/>
    <p:sldId id="262" r:id="rId10"/>
    <p:sldId id="263" r:id="rId11"/>
    <p:sldId id="264" r:id="rId12"/>
    <p:sldId id="265" r:id="rId1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 y="3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3D8B0C4A-E24E-48E1-9B8F-D851CE6AB68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6513045-5F9B-47E0-B8AA-4BD1B273DFBD}"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3D8B0C4A-E24E-48E1-9B8F-D851CE6AB68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6513045-5F9B-47E0-B8AA-4BD1B273DFBD}"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3D8B0C4A-E24E-48E1-9B8F-D851CE6AB68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6513045-5F9B-47E0-B8AA-4BD1B273DFBD}"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3D8B0C4A-E24E-48E1-9B8F-D851CE6AB68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6513045-5F9B-47E0-B8AA-4BD1B273DFBD}"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3D8B0C4A-E24E-48E1-9B8F-D851CE6AB68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6513045-5F9B-47E0-B8AA-4BD1B273DFBD}"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3D8B0C4A-E24E-48E1-9B8F-D851CE6AB68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6513045-5F9B-47E0-B8AA-4BD1B273DFBD}"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3D8B0C4A-E24E-48E1-9B8F-D851CE6AB68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6513045-5F9B-47E0-B8AA-4BD1B273DFBD}"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3D8B0C4A-E24E-48E1-9B8F-D851CE6AB68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6513045-5F9B-47E0-B8AA-4BD1B273DFBD}"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D8B0C4A-E24E-48E1-9B8F-D851CE6AB68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6513045-5F9B-47E0-B8AA-4BD1B273DFBD}"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3D8B0C4A-E24E-48E1-9B8F-D851CE6AB68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6513045-5F9B-47E0-B8AA-4BD1B273DFBD}"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3D8B0C4A-E24E-48E1-9B8F-D851CE6AB68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6513045-5F9B-47E0-B8AA-4BD1B273DFBD}"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8B0C4A-E24E-48E1-9B8F-D851CE6AB68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513045-5F9B-47E0-B8AA-4BD1B273DFBD}" type="slidenum">
              <a:rPr lang="zh-CN" altLang="en-US" smtClean="0"/>
            </a:fld>
            <a:endParaRPr lang="zh-CN" altLang="en-US"/>
          </a:p>
        </p:txBody>
      </p:sp>
      <p:pic>
        <p:nvPicPr>
          <p:cNvPr id="5124" name="图片 6" descr="logo横版 png"/>
          <p:cNvPicPr>
            <a:picLocks noChangeAspect="1"/>
          </p:cNvPicPr>
          <p:nvPr userDrawn="1"/>
        </p:nvPicPr>
        <p:blipFill>
          <a:blip r:embed="rId12"/>
          <a:stretch>
            <a:fillRect/>
          </a:stretch>
        </p:blipFill>
        <p:spPr>
          <a:xfrm>
            <a:off x="11477625" y="82550"/>
            <a:ext cx="608013" cy="642938"/>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jpe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5.png"/><Relationship Id="rId2" Type="http://schemas.microsoft.com/office/2007/relationships/media" Target="../media/media1.mp4"/><Relationship Id="rId1" Type="http://schemas.openxmlformats.org/officeDocument/2006/relationships/video" Target="../media/media1.mp4"/></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矩形 1"/>
          <p:cNvSpPr/>
          <p:nvPr/>
        </p:nvSpPr>
        <p:spPr>
          <a:xfrm>
            <a:off x="762000" y="1246188"/>
            <a:ext cx="6538913" cy="5016500"/>
          </a:xfrm>
          <a:prstGeom prst="rect">
            <a:avLst/>
          </a:prstGeom>
          <a:noFill/>
          <a:ln w="9525">
            <a:noFill/>
          </a:ln>
        </p:spPr>
        <p:txBody>
          <a:bodyPr wrap="square" anchor="t">
            <a:spAutoFit/>
          </a:bodyPr>
          <a:p>
            <a:r>
              <a:rPr lang="zh-CN" altLang="en-US" sz="4000" b="1">
                <a:solidFill>
                  <a:srgbClr val="FF0000"/>
                </a:solidFill>
                <a:latin typeface="HelveticaNeue" pitchFamily="2" charset="0"/>
                <a:ea typeface="宋体" panose="02010600030101010101" pitchFamily="2" charset="-122"/>
              </a:rPr>
              <a:t>感恩遇见，相互成就，本课件资料仅供您个人参考、教学使用，严禁自行在网络传播，违者依知识产权法追究法律责任。</a:t>
            </a:r>
            <a:endParaRPr lang="en-US" altLang="zh-CN" sz="4000" b="1">
              <a:solidFill>
                <a:srgbClr val="FF0000"/>
              </a:solidFill>
              <a:latin typeface="HelveticaNeue" pitchFamily="2" charset="0"/>
              <a:ea typeface="宋体" panose="02010600030101010101" pitchFamily="2" charset="-122"/>
            </a:endParaRPr>
          </a:p>
          <a:p>
            <a:endParaRPr lang="en-US" altLang="zh-CN" sz="4000" b="1">
              <a:solidFill>
                <a:srgbClr val="FF0000"/>
              </a:solidFill>
              <a:latin typeface="HelveticaNeue" pitchFamily="2" charset="0"/>
              <a:ea typeface="宋体" panose="02010600030101010101" pitchFamily="2" charset="-122"/>
            </a:endParaRPr>
          </a:p>
          <a:p>
            <a:r>
              <a:rPr lang="zh-CN" altLang="en-US" sz="4000" b="1">
                <a:solidFill>
                  <a:srgbClr val="FF0000"/>
                </a:solidFill>
                <a:latin typeface="HelveticaNeue" pitchFamily="2" charset="0"/>
                <a:ea typeface="宋体" panose="02010600030101010101" pitchFamily="2" charset="-122"/>
              </a:rPr>
              <a:t>更多教学资源请关注</a:t>
            </a:r>
            <a:endParaRPr lang="en-US" altLang="zh-CN" sz="4000" b="1">
              <a:solidFill>
                <a:srgbClr val="FF0000"/>
              </a:solidFill>
              <a:latin typeface="HelveticaNeue" pitchFamily="2" charset="0"/>
              <a:ea typeface="宋体" panose="02010600030101010101" pitchFamily="2" charset="-122"/>
            </a:endParaRPr>
          </a:p>
          <a:p>
            <a:r>
              <a:rPr lang="zh-CN" altLang="en-US" sz="4000" b="1">
                <a:solidFill>
                  <a:srgbClr val="FF0000"/>
                </a:solidFill>
                <a:latin typeface="HelveticaNeue" pitchFamily="2" charset="0"/>
                <a:ea typeface="宋体" panose="02010600030101010101" pitchFamily="2" charset="-122"/>
              </a:rPr>
              <a:t>公众号：溯恩英语</a:t>
            </a:r>
            <a:endParaRPr lang="zh-CN" altLang="en-US" sz="4000" b="1">
              <a:solidFill>
                <a:srgbClr val="FF0000"/>
              </a:solidFill>
              <a:latin typeface="HelveticaNeue" pitchFamily="2" charset="0"/>
              <a:ea typeface="宋体" panose="02010600030101010101" pitchFamily="2" charset="-122"/>
            </a:endParaRPr>
          </a:p>
        </p:txBody>
      </p:sp>
      <p:sp>
        <p:nvSpPr>
          <p:cNvPr id="5122" name="矩形 3"/>
          <p:cNvSpPr/>
          <p:nvPr/>
        </p:nvSpPr>
        <p:spPr>
          <a:xfrm>
            <a:off x="7835900" y="2009775"/>
            <a:ext cx="3603625" cy="708025"/>
          </a:xfrm>
          <a:prstGeom prst="rect">
            <a:avLst/>
          </a:prstGeom>
          <a:noFill/>
          <a:ln w="9525">
            <a:noFill/>
          </a:ln>
        </p:spPr>
        <p:txBody>
          <a:bodyPr wrap="square" anchor="t">
            <a:spAutoFit/>
          </a:bodyPr>
          <a:p>
            <a:r>
              <a:rPr lang="zh-CN" altLang="en-US" sz="4000" b="1">
                <a:latin typeface="华文新魏" pitchFamily="2" charset="-122"/>
                <a:ea typeface="宋体" panose="02010600030101010101" pitchFamily="2" charset="-122"/>
              </a:rPr>
              <a:t>知识产权声明</a:t>
            </a:r>
            <a:endParaRPr lang="zh-CN" altLang="en-US" sz="4000" b="1">
              <a:latin typeface="华文新魏" pitchFamily="2" charset="-122"/>
              <a:ea typeface="宋体" panose="02010600030101010101" pitchFamily="2" charset="-122"/>
            </a:endParaRPr>
          </a:p>
        </p:txBody>
      </p:sp>
      <p:pic>
        <p:nvPicPr>
          <p:cNvPr id="5123" name="图片 11" descr="水印"/>
          <p:cNvPicPr>
            <a:picLocks noChangeAspect="1"/>
          </p:cNvPicPr>
          <p:nvPr/>
        </p:nvPicPr>
        <p:blipFill>
          <a:blip r:embed="rId1"/>
          <a:stretch>
            <a:fillRect/>
          </a:stretch>
        </p:blipFill>
        <p:spPr>
          <a:xfrm>
            <a:off x="7186613" y="63500"/>
            <a:ext cx="4902200" cy="1587500"/>
          </a:xfrm>
          <a:prstGeom prst="rect">
            <a:avLst/>
          </a:prstGeom>
          <a:noFill/>
          <a:ln w="9525">
            <a:noFill/>
          </a:ln>
        </p:spPr>
      </p:pic>
      <p:pic>
        <p:nvPicPr>
          <p:cNvPr id="5125" name="图片 1" descr="qrcode_for_gh_3a435f224ccf_1280"/>
          <p:cNvPicPr>
            <a:picLocks noChangeAspect="1"/>
          </p:cNvPicPr>
          <p:nvPr/>
        </p:nvPicPr>
        <p:blipFill>
          <a:blip r:embed="rId2"/>
          <a:stretch>
            <a:fillRect/>
          </a:stretch>
        </p:blipFill>
        <p:spPr>
          <a:xfrm>
            <a:off x="7927975" y="2717800"/>
            <a:ext cx="3109913" cy="3108325"/>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295675" y="295674"/>
            <a:ext cx="11058126" cy="5881289"/>
          </a:xfrm>
        </p:spPr>
        <p:txBody>
          <a:bodyPr/>
          <a:lstStyle/>
          <a:p>
            <a:r>
              <a:rPr lang="zh-CN" altLang="en-US" dirty="0">
                <a:highlight>
                  <a:srgbClr val="FFFF00"/>
                </a:highlight>
              </a:rPr>
              <a:t>四</a:t>
            </a:r>
            <a:r>
              <a:rPr lang="zh-CN" altLang="en-US" dirty="0">
                <a:highlight>
                  <a:srgbClr val="FFFF00"/>
                </a:highlight>
                <a:latin typeface="Times New Roman" panose="02020603050405020304" pitchFamily="18" charset="0"/>
                <a:cs typeface="Times New Roman" panose="02020603050405020304" pitchFamily="18" charset="0"/>
              </a:rPr>
              <a:t>、倒地后起身动作</a:t>
            </a:r>
            <a:endParaRPr lang="zh-CN" altLang="en-US"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get up from the ground </a:t>
            </a:r>
            <a:r>
              <a:rPr lang="zh-CN" altLang="en-US" dirty="0">
                <a:latin typeface="Times New Roman" panose="02020603050405020304" pitchFamily="18" charset="0"/>
                <a:cs typeface="Times New Roman" panose="02020603050405020304" pitchFamily="18" charset="0"/>
              </a:rPr>
              <a:t>从地上爬起来</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struggle to one’s feet </a:t>
            </a:r>
            <a:r>
              <a:rPr lang="zh-CN" altLang="en-US" dirty="0">
                <a:latin typeface="Times New Roman" panose="02020603050405020304" pitchFamily="18" charset="0"/>
                <a:cs typeface="Times New Roman" panose="02020603050405020304" pitchFamily="18" charset="0"/>
              </a:rPr>
              <a:t>挣扎着站起身</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rise to one’s feet </a:t>
            </a:r>
            <a:r>
              <a:rPr lang="zh-CN" altLang="en-US" dirty="0">
                <a:latin typeface="Times New Roman" panose="02020603050405020304" pitchFamily="18" charset="0"/>
                <a:cs typeface="Times New Roman" panose="02020603050405020304" pitchFamily="18" charset="0"/>
              </a:rPr>
              <a:t>缓缓站起身</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pick oneself up </a:t>
            </a:r>
            <a:r>
              <a:rPr lang="zh-CN" altLang="en-US" dirty="0">
                <a:latin typeface="Times New Roman" panose="02020603050405020304" pitchFamily="18" charset="0"/>
                <a:cs typeface="Times New Roman" panose="02020603050405020304" pitchFamily="18" charset="0"/>
              </a:rPr>
              <a:t>（摔倒后）自己爬起来</a:t>
            </a:r>
            <a:endParaRPr lang="zh-CN" altLang="en-US" dirty="0">
              <a:latin typeface="Times New Roman" panose="02020603050405020304" pitchFamily="18" charset="0"/>
              <a:cs typeface="Times New Roman" panose="02020603050405020304" pitchFamily="18" charset="0"/>
            </a:endParaRPr>
          </a:p>
          <a:p>
            <a:r>
              <a:rPr lang="zh-CN" altLang="en-US" dirty="0">
                <a:highlight>
                  <a:srgbClr val="FFFF00"/>
                </a:highlight>
                <a:latin typeface="Times New Roman" panose="02020603050405020304" pitchFamily="18" charset="0"/>
                <a:cs typeface="Times New Roman" panose="02020603050405020304" pitchFamily="18" charset="0"/>
              </a:rPr>
              <a:t>五、缠斗 </a:t>
            </a:r>
            <a:r>
              <a:rPr lang="en-US" altLang="zh-CN" dirty="0">
                <a:highlight>
                  <a:srgbClr val="FFFF00"/>
                </a:highlight>
                <a:latin typeface="Times New Roman" panose="02020603050405020304" pitchFamily="18" charset="0"/>
                <a:cs typeface="Times New Roman" panose="02020603050405020304" pitchFamily="18" charset="0"/>
              </a:rPr>
              <a:t>&amp; </a:t>
            </a:r>
            <a:r>
              <a:rPr lang="zh-CN" altLang="en-US" dirty="0">
                <a:highlight>
                  <a:srgbClr val="FFFF00"/>
                </a:highlight>
                <a:latin typeface="Times New Roman" panose="02020603050405020304" pitchFamily="18" charset="0"/>
                <a:cs typeface="Times New Roman" panose="02020603050405020304" pitchFamily="18" charset="0"/>
              </a:rPr>
              <a:t>防守补充短句</a:t>
            </a:r>
            <a:endParaRPr lang="zh-CN" altLang="en-US"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hold back the opponent </a:t>
            </a:r>
            <a:r>
              <a:rPr lang="zh-CN" altLang="en-US" dirty="0">
                <a:latin typeface="Times New Roman" panose="02020603050405020304" pitchFamily="18" charset="0"/>
                <a:cs typeface="Times New Roman" panose="02020603050405020304" pitchFamily="18" charset="0"/>
              </a:rPr>
              <a:t>牵制对手</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back away </a:t>
            </a:r>
            <a:r>
              <a:rPr lang="zh-CN" altLang="en-US" dirty="0">
                <a:latin typeface="Times New Roman" panose="02020603050405020304" pitchFamily="18" charset="0"/>
                <a:cs typeface="Times New Roman" panose="02020603050405020304" pitchFamily="18" charset="0"/>
              </a:rPr>
              <a:t>向后退开拉开距离</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grab the opponent </a:t>
            </a:r>
            <a:r>
              <a:rPr lang="zh-CN" altLang="en-US" dirty="0">
                <a:latin typeface="Times New Roman" panose="02020603050405020304" pitchFamily="18" charset="0"/>
                <a:cs typeface="Times New Roman" panose="02020603050405020304" pitchFamily="18" charset="0"/>
              </a:rPr>
              <a:t>抓住对方</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break free </a:t>
            </a:r>
            <a:r>
              <a:rPr lang="zh-CN" altLang="en-US" dirty="0">
                <a:latin typeface="Times New Roman" panose="02020603050405020304" pitchFamily="18" charset="0"/>
                <a:cs typeface="Times New Roman" panose="02020603050405020304" pitchFamily="18" charset="0"/>
              </a:rPr>
              <a:t>挣脱束缚</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50429" y="574922"/>
            <a:ext cx="11003371" cy="5602041"/>
          </a:xfrm>
        </p:spPr>
        <p:txBody>
          <a:bodyPr/>
          <a:lstStyle/>
          <a:p>
            <a:r>
              <a:rPr lang="zh-CN" altLang="en-US" dirty="0">
                <a:highlight>
                  <a:srgbClr val="00FF00"/>
                </a:highlight>
              </a:rPr>
              <a:t>读后续写</a:t>
            </a:r>
            <a:endParaRPr lang="en-US" altLang="zh-CN" dirty="0">
              <a:highlight>
                <a:srgbClr val="00FF00"/>
              </a:highlight>
            </a:endParaRPr>
          </a:p>
          <a:p>
            <a:r>
              <a:rPr lang="en-US" altLang="zh-CN" dirty="0">
                <a:latin typeface="Times New Roman" panose="02020603050405020304" pitchFamily="18" charset="0"/>
                <a:cs typeface="Times New Roman" panose="02020603050405020304" pitchFamily="18" charset="0"/>
              </a:rPr>
              <a:t>He threw a punch and knocked his rival down to the ground.</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他挥出一拳，将对手打倒在地。</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The boy struggled to his feet and prepared to fight again.</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男孩挣扎着从地上爬起来，准备再次迎战。</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She stepped forward and kicked the man right in the stomach.</a:t>
            </a:r>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她上前一步，正面一脚踹在那人肚子上。</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rcRect b="11289"/>
          <a:stretch>
            <a:fillRect/>
          </a:stretch>
        </p:blipFill>
        <p:spPr>
          <a:xfrm>
            <a:off x="991056" y="1297879"/>
            <a:ext cx="6832305" cy="3207608"/>
          </a:xfrm>
          <a:prstGeom prst="rect">
            <a:avLst/>
          </a:prstGeom>
        </p:spPr>
      </p:pic>
      <p:sp>
        <p:nvSpPr>
          <p:cNvPr id="7" name="文本框 6"/>
          <p:cNvSpPr txBox="1"/>
          <p:nvPr/>
        </p:nvSpPr>
        <p:spPr>
          <a:xfrm>
            <a:off x="1007711" y="4848397"/>
            <a:ext cx="10540012" cy="523220"/>
          </a:xfrm>
          <a:prstGeom prst="rect">
            <a:avLst/>
          </a:prstGeom>
          <a:solidFill>
            <a:schemeClr val="accent4">
              <a:lumMod val="20000"/>
              <a:lumOff val="80000"/>
            </a:schemeClr>
          </a:solidFill>
        </p:spPr>
        <p:txBody>
          <a:bodyPr wrap="square">
            <a:spAutoFit/>
          </a:bodyPr>
          <a:lstStyle/>
          <a:p>
            <a:r>
              <a:rPr lang="en-US" altLang="zh-CN" sz="2800" b="1" dirty="0">
                <a:solidFill>
                  <a:srgbClr val="7030A0"/>
                </a:solidFill>
                <a:latin typeface="Times New Roman" panose="02020603050405020304" pitchFamily="18" charset="0"/>
                <a:cs typeface="Times New Roman" panose="02020603050405020304" pitchFamily="18" charset="0"/>
              </a:rPr>
              <a:t> First Commercial Robot Fighting League Opens in Shenzhen</a:t>
            </a:r>
            <a:endParaRPr lang="zh-CN" altLang="en-US" sz="2800" b="1" dirty="0">
              <a:solidFill>
                <a:srgbClr val="7030A0"/>
              </a:solidFill>
              <a:latin typeface="Times New Roman" panose="02020603050405020304" pitchFamily="18" charset="0"/>
              <a:cs typeface="Times New Roman" panose="02020603050405020304" pitchFamily="18" charset="0"/>
            </a:endParaRPr>
          </a:p>
        </p:txBody>
      </p:sp>
      <p:sp>
        <p:nvSpPr>
          <p:cNvPr id="11" name="文本框 10"/>
          <p:cNvSpPr txBox="1"/>
          <p:nvPr/>
        </p:nvSpPr>
        <p:spPr>
          <a:xfrm>
            <a:off x="1007710" y="316337"/>
            <a:ext cx="6096912" cy="523220"/>
          </a:xfrm>
          <a:prstGeom prst="rect">
            <a:avLst/>
          </a:prstGeom>
          <a:solidFill>
            <a:schemeClr val="bg2"/>
          </a:solidFill>
        </p:spPr>
        <p:txBody>
          <a:bodyPr wrap="square">
            <a:spAutoFit/>
          </a:bodyPr>
          <a:lstStyle/>
          <a:p>
            <a:r>
              <a:rPr lang="zh-CN" altLang="en-US" sz="2800" dirty="0">
                <a:solidFill>
                  <a:srgbClr val="C00000"/>
                </a:solidFill>
                <a:latin typeface="隶书" panose="02010509060101010101" pitchFamily="49" charset="-122"/>
                <a:ea typeface="隶书" panose="02010509060101010101" pitchFamily="49" charset="-122"/>
              </a:rPr>
              <a:t>全球首场人形机器人格斗擂台赛</a:t>
            </a:r>
            <a:endParaRPr lang="zh-CN" altLang="en-US" sz="2800" dirty="0">
              <a:solidFill>
                <a:srgbClr val="C00000"/>
              </a:solidFill>
              <a:latin typeface="隶书" panose="02010509060101010101" pitchFamily="49" charset="-122"/>
              <a:ea typeface="隶书" panose="02010509060101010101" pitchFamily="49" charset="-122"/>
            </a:endParaRPr>
          </a:p>
        </p:txBody>
      </p:sp>
      <p:sp>
        <p:nvSpPr>
          <p:cNvPr id="13" name="文本框 12"/>
          <p:cNvSpPr txBox="1"/>
          <p:nvPr/>
        </p:nvSpPr>
        <p:spPr>
          <a:xfrm flipH="1">
            <a:off x="9872234" y="5820060"/>
            <a:ext cx="1188173" cy="369332"/>
          </a:xfrm>
          <a:prstGeom prst="rect">
            <a:avLst/>
          </a:prstGeom>
          <a:noFill/>
        </p:spPr>
        <p:txBody>
          <a:bodyPr wrap="square">
            <a:spAutoFit/>
          </a:bodyPr>
          <a:lstStyle/>
          <a:p>
            <a:r>
              <a:rPr lang="zh-CN" altLang="en-US" b="1" dirty="0">
                <a:solidFill>
                  <a:srgbClr val="002060"/>
                </a:solidFill>
              </a:rPr>
              <a:t>  刘艳</a:t>
            </a:r>
            <a:endParaRPr lang="zh-CN" altLang="en-US" b="1" dirty="0">
              <a:solidFill>
                <a:srgbClr val="00206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7" name="13428760819171026">
            <a:hlinkClick r:id="" action="ppaction://media"/>
          </p:cNvPr>
          <p:cNvPicPr>
            <a:picLocks noGrp="1" noChangeAspect="1"/>
          </p:cNvPicPr>
          <p:nvPr>
            <p:ph idx="1"/>
            <a:videoFile r:link="rId1"/>
            <p:extLst>
              <p:ext uri="{DAA4B4D4-6D71-4841-9C94-3DE7FCFB9230}">
                <p14:media xmlns:p14="http://schemas.microsoft.com/office/powerpoint/2010/main" r:embed="rId2"/>
              </p:ext>
            </p:extLst>
          </p:nvPr>
        </p:nvPicPr>
        <p:blipFill>
          <a:blip r:embed="rId3"/>
          <a:stretch>
            <a:fillRect/>
          </a:stretch>
        </p:blipFill>
        <p:spPr>
          <a:xfrm>
            <a:off x="1333986" y="-1"/>
            <a:ext cx="9020088" cy="6764451"/>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10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76364" y="202592"/>
            <a:ext cx="11569623" cy="6488407"/>
          </a:xfrm>
          <a:solidFill>
            <a:schemeClr val="accent3">
              <a:lumMod val="20000"/>
              <a:lumOff val="80000"/>
            </a:schemeClr>
          </a:solidFill>
        </p:spPr>
        <p:txBody>
          <a:bodyPr>
            <a:normAutofit fontScale="85000" lnSpcReduction="10000"/>
          </a:bodyPr>
          <a:lstStyle/>
          <a:p>
            <a:pPr indent="0">
              <a:lnSpc>
                <a:spcPct val="120000"/>
              </a:lnSpc>
              <a:spcBef>
                <a:spcPts val="0"/>
              </a:spcBef>
            </a:pPr>
            <a:r>
              <a:rPr lang="en-US" altLang="zh-CN" sz="2400" dirty="0">
                <a:latin typeface="Times New Roman" panose="02020603050405020304" pitchFamily="18" charset="0"/>
                <a:cs typeface="Times New Roman" panose="02020603050405020304" pitchFamily="18" charset="0"/>
              </a:rPr>
              <a:t>  International authoritative media reported on July 16th that the opening match of URKL, the world's first commercial humanoid robot fighting league, officially 1.______ (kick) off in Shenzhen, China.</a:t>
            </a:r>
            <a:endParaRPr lang="en-US" altLang="zh-CN" sz="2400"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sz="2400" dirty="0">
                <a:latin typeface="Times New Roman" panose="02020603050405020304" pitchFamily="18" charset="0"/>
                <a:cs typeface="Times New Roman" panose="02020603050405020304" pitchFamily="18" charset="0"/>
              </a:rPr>
              <a:t>     A total of 32 top teams 2.______ (select) from more than 200 global teams took part in the event, including research groups from Tsinghua University and Stanford University.</a:t>
            </a:r>
            <a:endParaRPr lang="en-US" altLang="zh-CN" sz="2400"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sz="2400" dirty="0">
                <a:latin typeface="Times New Roman" panose="02020603050405020304" pitchFamily="18" charset="0"/>
                <a:cs typeface="Times New Roman" panose="02020603050405020304" pitchFamily="18" charset="0"/>
              </a:rPr>
              <a:t>All competitors use the same self-developed T800 full-size humanoid robots. Different from remote-controlled toys, the robots rely entirely on built-in AI algorithms 3.______ (finish) punches, kicks, and dodging movements during matches.</a:t>
            </a:r>
            <a:endParaRPr lang="en-US" altLang="zh-CN" sz="2400"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sz="2400" dirty="0">
                <a:latin typeface="Times New Roman" panose="02020603050405020304" pitchFamily="18" charset="0"/>
                <a:cs typeface="Times New Roman" panose="02020603050405020304" pitchFamily="18" charset="0"/>
              </a:rPr>
              <a:t>    A strict rule states that any robot knocked down must stand up within 10s, 4.______ it will lose the round directly. Judges score robots based on effective strikes, balance ability and stable operation instead of powerful 5.______ (hit) alone.</a:t>
            </a:r>
            <a:endParaRPr lang="en-US" altLang="zh-CN" sz="2400"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sz="2400" dirty="0">
                <a:latin typeface="Times New Roman" panose="02020603050405020304" pitchFamily="18" charset="0"/>
                <a:cs typeface="Times New Roman" panose="02020603050405020304" pitchFamily="18" charset="0"/>
              </a:rPr>
              <a:t>     This competition is not just an entertaining show. It tests core technologies such as motion control, balance calculation and impact resistance</a:t>
            </a:r>
            <a:r>
              <a:rPr lang="zh-CN" altLang="en-US" sz="2400" dirty="0">
                <a:latin typeface="Times New Roman" panose="02020603050405020304" pitchFamily="18" charset="0"/>
                <a:cs typeface="Times New Roman" panose="02020603050405020304" pitchFamily="18" charset="0"/>
              </a:rPr>
              <a:t>（抗冲击） </a:t>
            </a:r>
            <a:r>
              <a:rPr lang="en-US" altLang="zh-CN" sz="2400" dirty="0">
                <a:latin typeface="Times New Roman" panose="02020603050405020304" pitchFamily="18" charset="0"/>
                <a:cs typeface="Times New Roman" panose="02020603050405020304" pitchFamily="18" charset="0"/>
              </a:rPr>
              <a:t>of humanoid robots.</a:t>
            </a:r>
            <a:endParaRPr lang="en-US" altLang="zh-CN" sz="2400"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sz="2400" dirty="0">
                <a:latin typeface="Times New Roman" panose="02020603050405020304" pitchFamily="18" charset="0"/>
                <a:cs typeface="Times New Roman" panose="02020603050405020304" pitchFamily="18" charset="0"/>
              </a:rPr>
              <a:t>These technologies can be applied to real-life scenes 6.______ disaster rescue and security patrol.</a:t>
            </a:r>
            <a:endParaRPr lang="en-US" altLang="zh-CN" sz="2400"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sz="2400" dirty="0">
                <a:latin typeface="Times New Roman" panose="02020603050405020304" pitchFamily="18" charset="0"/>
                <a:cs typeface="Times New Roman" panose="02020603050405020304" pitchFamily="18" charset="0"/>
              </a:rPr>
              <a:t>In the future, the champion team 7.______        (give) a pure gold championship belt weighing ten kilograms.</a:t>
            </a:r>
            <a:endParaRPr lang="en-US" altLang="zh-CN" sz="2400"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sz="2400" dirty="0">
                <a:latin typeface="Times New Roman" panose="02020603050405020304" pitchFamily="18" charset="0"/>
                <a:cs typeface="Times New Roman" panose="02020603050405020304" pitchFamily="18" charset="0"/>
              </a:rPr>
              <a:t>Lots of tech lovers and students in China 8.______ (follow) the live broadcast back then.</a:t>
            </a:r>
            <a:endParaRPr lang="en-US" altLang="zh-CN" sz="2400" dirty="0">
              <a:latin typeface="Times New Roman" panose="02020603050405020304" pitchFamily="18" charset="0"/>
              <a:cs typeface="Times New Roman" panose="02020603050405020304" pitchFamily="18" charset="0"/>
            </a:endParaRPr>
          </a:p>
          <a:p>
            <a:pPr indent="0">
              <a:lnSpc>
                <a:spcPct val="120000"/>
              </a:lnSpc>
              <a:spcBef>
                <a:spcPts val="0"/>
              </a:spcBef>
              <a:buNone/>
            </a:pPr>
            <a:r>
              <a:rPr lang="en-US" altLang="zh-CN" sz="2400" dirty="0">
                <a:latin typeface="Times New Roman" panose="02020603050405020304" pitchFamily="18" charset="0"/>
                <a:cs typeface="Times New Roman" panose="02020603050405020304" pitchFamily="18" charset="0"/>
              </a:rPr>
              <a:t>Experts say this competition marks a new 9.______         (develop) for the global humanoid robot industry, and China's robot R&amp;D 10.______ (strong) has drawn wide attention throughout the whole world.</a:t>
            </a:r>
            <a:endParaRPr lang="zh-CN" altLang="en-US" sz="2400" dirty="0">
              <a:latin typeface="Times New Roman" panose="02020603050405020304" pitchFamily="18" charset="0"/>
              <a:cs typeface="Times New Roman" panose="02020603050405020304" pitchFamily="18" charset="0"/>
            </a:endParaRPr>
          </a:p>
        </p:txBody>
      </p:sp>
      <p:sp>
        <p:nvSpPr>
          <p:cNvPr id="5" name="文本框 4"/>
          <p:cNvSpPr txBox="1"/>
          <p:nvPr/>
        </p:nvSpPr>
        <p:spPr>
          <a:xfrm>
            <a:off x="6569170" y="518930"/>
            <a:ext cx="1069082" cy="369332"/>
          </a:xfrm>
          <a:prstGeom prst="rect">
            <a:avLst/>
          </a:prstGeom>
          <a:noFill/>
        </p:spPr>
        <p:txBody>
          <a:bodyPr wrap="square">
            <a:spAutoFit/>
          </a:bodyPr>
          <a:lstStyle/>
          <a:p>
            <a:r>
              <a:rPr lang="en-US" altLang="zh-CN" b="1" dirty="0">
                <a:solidFill>
                  <a:srgbClr val="FF0000"/>
                </a:solidFill>
              </a:rPr>
              <a:t>kicked</a:t>
            </a:r>
            <a:r>
              <a:rPr lang="en-US" altLang="zh-CN" dirty="0"/>
              <a:t> </a:t>
            </a:r>
            <a:endParaRPr lang="zh-CN" altLang="en-US" dirty="0"/>
          </a:p>
        </p:txBody>
      </p:sp>
      <p:sp>
        <p:nvSpPr>
          <p:cNvPr id="7" name="文本框 6"/>
          <p:cNvSpPr txBox="1"/>
          <p:nvPr/>
        </p:nvSpPr>
        <p:spPr>
          <a:xfrm>
            <a:off x="3732201" y="888262"/>
            <a:ext cx="1041704" cy="369332"/>
          </a:xfrm>
          <a:prstGeom prst="rect">
            <a:avLst/>
          </a:prstGeom>
          <a:noFill/>
        </p:spPr>
        <p:txBody>
          <a:bodyPr wrap="square">
            <a:spAutoFit/>
          </a:bodyPr>
          <a:lstStyle/>
          <a:p>
            <a:r>
              <a:rPr lang="en-US" altLang="zh-CN" b="1" dirty="0">
                <a:solidFill>
                  <a:srgbClr val="FF0000"/>
                </a:solidFill>
              </a:rPr>
              <a:t>selected</a:t>
            </a:r>
            <a:endParaRPr lang="zh-CN" altLang="en-US" b="1" dirty="0">
              <a:solidFill>
                <a:srgbClr val="FF0000"/>
              </a:solidFill>
            </a:endParaRPr>
          </a:p>
        </p:txBody>
      </p:sp>
      <p:sp>
        <p:nvSpPr>
          <p:cNvPr id="9" name="文本框 8"/>
          <p:cNvSpPr txBox="1"/>
          <p:nvPr/>
        </p:nvSpPr>
        <p:spPr>
          <a:xfrm>
            <a:off x="7445241" y="1904218"/>
            <a:ext cx="1041704" cy="369332"/>
          </a:xfrm>
          <a:prstGeom prst="rect">
            <a:avLst/>
          </a:prstGeom>
          <a:noFill/>
        </p:spPr>
        <p:txBody>
          <a:bodyPr wrap="square">
            <a:spAutoFit/>
          </a:bodyPr>
          <a:lstStyle/>
          <a:p>
            <a:r>
              <a:rPr lang="en-US" altLang="zh-CN" b="1" dirty="0">
                <a:solidFill>
                  <a:srgbClr val="FF0000"/>
                </a:solidFill>
              </a:rPr>
              <a:t>to finish</a:t>
            </a:r>
            <a:endParaRPr lang="zh-CN" altLang="en-US" b="1" dirty="0">
              <a:solidFill>
                <a:srgbClr val="FF0000"/>
              </a:solidFill>
            </a:endParaRPr>
          </a:p>
        </p:txBody>
      </p:sp>
      <p:sp>
        <p:nvSpPr>
          <p:cNvPr id="11" name="文本框 10"/>
          <p:cNvSpPr txBox="1"/>
          <p:nvPr/>
        </p:nvSpPr>
        <p:spPr>
          <a:xfrm>
            <a:off x="8912662" y="2517467"/>
            <a:ext cx="625570" cy="369332"/>
          </a:xfrm>
          <a:prstGeom prst="rect">
            <a:avLst/>
          </a:prstGeom>
          <a:noFill/>
        </p:spPr>
        <p:txBody>
          <a:bodyPr wrap="square">
            <a:spAutoFit/>
          </a:bodyPr>
          <a:lstStyle/>
          <a:p>
            <a:r>
              <a:rPr lang="en-US" altLang="zh-CN" b="1" dirty="0">
                <a:solidFill>
                  <a:srgbClr val="FF0000"/>
                </a:solidFill>
              </a:rPr>
              <a:t> or</a:t>
            </a:r>
            <a:endParaRPr lang="zh-CN" altLang="en-US" b="1" dirty="0">
              <a:solidFill>
                <a:srgbClr val="FF0000"/>
              </a:solidFill>
            </a:endParaRPr>
          </a:p>
        </p:txBody>
      </p:sp>
      <p:sp>
        <p:nvSpPr>
          <p:cNvPr id="13" name="文本框 12"/>
          <p:cNvSpPr txBox="1"/>
          <p:nvPr/>
        </p:nvSpPr>
        <p:spPr>
          <a:xfrm>
            <a:off x="2062875" y="3244334"/>
            <a:ext cx="680325" cy="369332"/>
          </a:xfrm>
          <a:prstGeom prst="rect">
            <a:avLst/>
          </a:prstGeom>
          <a:noFill/>
        </p:spPr>
        <p:txBody>
          <a:bodyPr wrap="square">
            <a:spAutoFit/>
          </a:bodyPr>
          <a:lstStyle/>
          <a:p>
            <a:r>
              <a:rPr lang="en-US" altLang="zh-CN" b="1" dirty="0">
                <a:solidFill>
                  <a:srgbClr val="FF0000"/>
                </a:solidFill>
              </a:rPr>
              <a:t>hits</a:t>
            </a:r>
            <a:endParaRPr lang="zh-CN" altLang="en-US" b="1" dirty="0">
              <a:solidFill>
                <a:srgbClr val="FF0000"/>
              </a:solidFill>
            </a:endParaRPr>
          </a:p>
        </p:txBody>
      </p:sp>
      <p:sp>
        <p:nvSpPr>
          <p:cNvPr id="15" name="文本框 14"/>
          <p:cNvSpPr txBox="1"/>
          <p:nvPr/>
        </p:nvSpPr>
        <p:spPr>
          <a:xfrm>
            <a:off x="6516469" y="4236759"/>
            <a:ext cx="625570" cy="369332"/>
          </a:xfrm>
          <a:prstGeom prst="rect">
            <a:avLst/>
          </a:prstGeom>
          <a:noFill/>
        </p:spPr>
        <p:txBody>
          <a:bodyPr wrap="square">
            <a:spAutoFit/>
          </a:bodyPr>
          <a:lstStyle/>
          <a:p>
            <a:r>
              <a:rPr lang="en-US" altLang="zh-CN" b="1" dirty="0">
                <a:solidFill>
                  <a:srgbClr val="FF0000"/>
                </a:solidFill>
              </a:rPr>
              <a:t>like</a:t>
            </a:r>
            <a:r>
              <a:rPr lang="en-US" altLang="zh-CN" dirty="0"/>
              <a:t> </a:t>
            </a:r>
            <a:endParaRPr lang="zh-CN" altLang="en-US" dirty="0"/>
          </a:p>
        </p:txBody>
      </p:sp>
      <p:sp>
        <p:nvSpPr>
          <p:cNvPr id="17" name="文本框 16"/>
          <p:cNvSpPr txBox="1"/>
          <p:nvPr/>
        </p:nvSpPr>
        <p:spPr>
          <a:xfrm>
            <a:off x="4291381" y="4543385"/>
            <a:ext cx="1654955" cy="369332"/>
          </a:xfrm>
          <a:prstGeom prst="rect">
            <a:avLst/>
          </a:prstGeom>
          <a:noFill/>
        </p:spPr>
        <p:txBody>
          <a:bodyPr wrap="square">
            <a:spAutoFit/>
          </a:bodyPr>
          <a:lstStyle/>
          <a:p>
            <a:r>
              <a:rPr lang="en-US" altLang="zh-CN" b="1" dirty="0">
                <a:solidFill>
                  <a:srgbClr val="FF0000"/>
                </a:solidFill>
              </a:rPr>
              <a:t>will be given</a:t>
            </a:r>
            <a:endParaRPr lang="zh-CN" altLang="en-US" b="1" dirty="0">
              <a:solidFill>
                <a:srgbClr val="FF0000"/>
              </a:solidFill>
            </a:endParaRPr>
          </a:p>
        </p:txBody>
      </p:sp>
      <p:sp>
        <p:nvSpPr>
          <p:cNvPr id="19" name="文本框 18"/>
          <p:cNvSpPr txBox="1"/>
          <p:nvPr/>
        </p:nvSpPr>
        <p:spPr>
          <a:xfrm>
            <a:off x="5127758" y="4922429"/>
            <a:ext cx="1441412" cy="369332"/>
          </a:xfrm>
          <a:prstGeom prst="rect">
            <a:avLst/>
          </a:prstGeom>
          <a:noFill/>
        </p:spPr>
        <p:txBody>
          <a:bodyPr wrap="square">
            <a:spAutoFit/>
          </a:bodyPr>
          <a:lstStyle/>
          <a:p>
            <a:r>
              <a:rPr lang="en-US" altLang="zh-CN" b="1" dirty="0">
                <a:solidFill>
                  <a:srgbClr val="FF0000"/>
                </a:solidFill>
              </a:rPr>
              <a:t>followed </a:t>
            </a:r>
            <a:endParaRPr lang="zh-CN" altLang="en-US" b="1" dirty="0">
              <a:solidFill>
                <a:srgbClr val="FF0000"/>
              </a:solidFill>
            </a:endParaRPr>
          </a:p>
        </p:txBody>
      </p:sp>
      <p:sp>
        <p:nvSpPr>
          <p:cNvPr id="21" name="文本框 20"/>
          <p:cNvSpPr txBox="1"/>
          <p:nvPr/>
        </p:nvSpPr>
        <p:spPr>
          <a:xfrm>
            <a:off x="5118858" y="5229055"/>
            <a:ext cx="1654955" cy="369332"/>
          </a:xfrm>
          <a:prstGeom prst="rect">
            <a:avLst/>
          </a:prstGeom>
          <a:noFill/>
        </p:spPr>
        <p:txBody>
          <a:bodyPr wrap="square">
            <a:spAutoFit/>
          </a:bodyPr>
          <a:lstStyle/>
          <a:p>
            <a:r>
              <a:rPr lang="en-US" altLang="zh-CN" b="1" dirty="0">
                <a:solidFill>
                  <a:srgbClr val="FF0000"/>
                </a:solidFill>
              </a:rPr>
              <a:t>development</a:t>
            </a:r>
            <a:endParaRPr lang="zh-CN" altLang="en-US" b="1" dirty="0">
              <a:solidFill>
                <a:srgbClr val="FF0000"/>
              </a:solidFill>
            </a:endParaRPr>
          </a:p>
        </p:txBody>
      </p:sp>
      <p:sp>
        <p:nvSpPr>
          <p:cNvPr id="23" name="文本框 22"/>
          <p:cNvSpPr txBox="1"/>
          <p:nvPr/>
        </p:nvSpPr>
        <p:spPr>
          <a:xfrm>
            <a:off x="3442688" y="5556342"/>
            <a:ext cx="1107410" cy="369332"/>
          </a:xfrm>
          <a:prstGeom prst="rect">
            <a:avLst/>
          </a:prstGeom>
          <a:noFill/>
        </p:spPr>
        <p:txBody>
          <a:bodyPr wrap="square">
            <a:spAutoFit/>
          </a:bodyPr>
          <a:lstStyle/>
          <a:p>
            <a:r>
              <a:rPr lang="en-US" altLang="zh-CN" b="1" dirty="0">
                <a:solidFill>
                  <a:srgbClr val="FF0000"/>
                </a:solidFill>
              </a:rPr>
              <a:t>strength</a:t>
            </a:r>
            <a:endParaRPr lang="zh-CN" altLang="en-US"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5" grpId="0"/>
      <p:bldP spid="17" grpId="0"/>
      <p:bldP spid="19" grpId="0"/>
      <p:bldP spid="21"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77805" y="125935"/>
            <a:ext cx="11564149" cy="6186019"/>
          </a:xfrm>
        </p:spPr>
        <p:txBody>
          <a:bodyPr>
            <a:normAutofit fontScale="77500" lnSpcReduction="20000"/>
          </a:bodyPr>
          <a:lstStyle/>
          <a:p>
            <a:pPr indent="0">
              <a:lnSpc>
                <a:spcPct val="120000"/>
              </a:lnSpc>
              <a:spcBef>
                <a:spcPts val="0"/>
              </a:spcBef>
            </a:pPr>
            <a:r>
              <a:rPr lang="zh-CN" altLang="en-US" dirty="0">
                <a:latin typeface="Times New Roman" panose="02020603050405020304" pitchFamily="18" charset="0"/>
                <a:cs typeface="Times New Roman" panose="02020603050405020304" pitchFamily="18" charset="0"/>
              </a:rPr>
              <a:t>模块四：七选五（新闻结构题型，新闻 “</a:t>
            </a:r>
            <a:r>
              <a:rPr lang="zh-CN" altLang="en-US" dirty="0">
                <a:highlight>
                  <a:srgbClr val="FFFF00"/>
                </a:highlight>
                <a:latin typeface="Times New Roman" panose="02020603050405020304" pitchFamily="18" charset="0"/>
                <a:cs typeface="Times New Roman" panose="02020603050405020304" pitchFamily="18" charset="0"/>
              </a:rPr>
              <a:t>导语 </a:t>
            </a:r>
            <a:r>
              <a:rPr lang="en-US" altLang="zh-CN" dirty="0">
                <a:highlight>
                  <a:srgbClr val="FFFF00"/>
                </a:highlight>
                <a:latin typeface="Times New Roman" panose="02020603050405020304" pitchFamily="18" charset="0"/>
                <a:cs typeface="Times New Roman" panose="02020603050405020304" pitchFamily="18" charset="0"/>
              </a:rPr>
              <a:t>- </a:t>
            </a:r>
            <a:r>
              <a:rPr lang="zh-CN" altLang="en-US" dirty="0">
                <a:highlight>
                  <a:srgbClr val="FFFF00"/>
                </a:highlight>
                <a:latin typeface="Times New Roman" panose="02020603050405020304" pitchFamily="18" charset="0"/>
                <a:cs typeface="Times New Roman" panose="02020603050405020304" pitchFamily="18" charset="0"/>
              </a:rPr>
              <a:t>正文 </a:t>
            </a:r>
            <a:r>
              <a:rPr lang="en-US" altLang="zh-CN" dirty="0">
                <a:highlight>
                  <a:srgbClr val="FFFF00"/>
                </a:highlight>
                <a:latin typeface="Times New Roman" panose="02020603050405020304" pitchFamily="18" charset="0"/>
                <a:cs typeface="Times New Roman" panose="02020603050405020304" pitchFamily="18" charset="0"/>
              </a:rPr>
              <a:t>- </a:t>
            </a:r>
            <a:r>
              <a:rPr lang="zh-CN" altLang="en-US" dirty="0">
                <a:highlight>
                  <a:srgbClr val="FFFF00"/>
                </a:highlight>
                <a:latin typeface="Times New Roman" panose="02020603050405020304" pitchFamily="18" charset="0"/>
                <a:cs typeface="Times New Roman" panose="02020603050405020304" pitchFamily="18" charset="0"/>
              </a:rPr>
              <a:t>细节 </a:t>
            </a:r>
            <a:r>
              <a:rPr lang="en-US" altLang="zh-CN" dirty="0">
                <a:highlight>
                  <a:srgbClr val="FFFF00"/>
                </a:highlight>
                <a:latin typeface="Times New Roman" panose="02020603050405020304" pitchFamily="18" charset="0"/>
                <a:cs typeface="Times New Roman" panose="02020603050405020304" pitchFamily="18" charset="0"/>
              </a:rPr>
              <a:t>- </a:t>
            </a:r>
            <a:r>
              <a:rPr lang="zh-CN" altLang="en-US" dirty="0">
                <a:highlight>
                  <a:srgbClr val="FFFF00"/>
                </a:highlight>
                <a:latin typeface="Times New Roman" panose="02020603050405020304" pitchFamily="18" charset="0"/>
                <a:cs typeface="Times New Roman" panose="02020603050405020304" pitchFamily="18" charset="0"/>
              </a:rPr>
              <a:t>意义 </a:t>
            </a:r>
            <a:r>
              <a:rPr lang="en-US" altLang="zh-CN" dirty="0">
                <a:highlight>
                  <a:srgbClr val="FFFF00"/>
                </a:highlight>
                <a:latin typeface="Times New Roman" panose="02020603050405020304" pitchFamily="18" charset="0"/>
                <a:cs typeface="Times New Roman" panose="02020603050405020304" pitchFamily="18" charset="0"/>
              </a:rPr>
              <a:t>- </a:t>
            </a:r>
            <a:r>
              <a:rPr lang="zh-CN" altLang="en-US" dirty="0">
                <a:highlight>
                  <a:srgbClr val="FFFF00"/>
                </a:highlight>
                <a:latin typeface="Times New Roman" panose="02020603050405020304" pitchFamily="18" charset="0"/>
                <a:cs typeface="Times New Roman" panose="02020603050405020304" pitchFamily="18" charset="0"/>
              </a:rPr>
              <a:t>结尾</a:t>
            </a:r>
            <a:r>
              <a:rPr lang="zh-CN" altLang="en-US" dirty="0">
                <a:latin typeface="Times New Roman" panose="02020603050405020304" pitchFamily="18" charset="0"/>
                <a:cs typeface="Times New Roman" panose="02020603050405020304" pitchFamily="18" charset="0"/>
              </a:rPr>
              <a:t>” 框架）</a:t>
            </a:r>
            <a:endParaRPr lang="zh-CN" altLang="en-US"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International authoritative media reported on July 16th that the opening match of URKL was held in Shenzhen. </a:t>
            </a:r>
            <a:r>
              <a:rPr lang="en-US" altLang="zh-CN" i="1" u="sng" dirty="0">
                <a:latin typeface="Times New Roman" panose="02020603050405020304" pitchFamily="18" charset="0"/>
                <a:cs typeface="Times New Roman" panose="02020603050405020304" pitchFamily="18" charset="0"/>
              </a:rPr>
              <a:t>1</a:t>
            </a:r>
            <a:endParaRPr lang="en-US" altLang="zh-CN" u="sng"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Over 200 teams worldwide applied for the competition, yet only 32 were qualified to compete. </a:t>
            </a:r>
            <a:r>
              <a:rPr lang="en-US" altLang="zh-CN" i="1" u="sng" dirty="0">
                <a:latin typeface="Times New Roman" panose="02020603050405020304" pitchFamily="18" charset="0"/>
                <a:cs typeface="Times New Roman" panose="02020603050405020304" pitchFamily="18" charset="0"/>
              </a:rPr>
              <a:t>2</a:t>
            </a:r>
            <a:r>
              <a:rPr lang="en-US" altLang="zh-CN" dirty="0">
                <a:latin typeface="Times New Roman" panose="02020603050405020304" pitchFamily="18" charset="0"/>
                <a:cs typeface="Times New Roman" panose="02020603050405020304" pitchFamily="18" charset="0"/>
              </a:rPr>
              <a:t> All robots are the same model named T800 and run on built-in AI instead of human remote control.</a:t>
            </a:r>
            <a:endParaRPr lang="en-US" altLang="zh-CN"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i="1" u="sng" dirty="0">
                <a:latin typeface="Times New Roman" panose="02020603050405020304" pitchFamily="18" charset="0"/>
                <a:cs typeface="Times New Roman" panose="02020603050405020304" pitchFamily="18" charset="0"/>
              </a:rPr>
              <a:t>3</a:t>
            </a:r>
            <a:r>
              <a:rPr lang="en-US" altLang="zh-CN" u="sng"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Once knocked down, a robot has only 10 seconds to get up, otherwise it loses the round. Judges judge matches from three aspects: valid hits, balance and stable operation.</a:t>
            </a:r>
            <a:endParaRPr lang="en-US" altLang="zh-CN"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This competition is not merely a show for fun. </a:t>
            </a:r>
            <a:r>
              <a:rPr lang="en-US" altLang="zh-CN" i="1" u="sng" dirty="0">
                <a:latin typeface="Times New Roman" panose="02020603050405020304" pitchFamily="18" charset="0"/>
                <a:cs typeface="Times New Roman" panose="02020603050405020304" pitchFamily="18" charset="0"/>
              </a:rPr>
              <a:t>4</a:t>
            </a:r>
            <a:r>
              <a:rPr lang="en-US" altLang="zh-CN" u="sng"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These technical breakthroughs can serve real-world fields including emergency rescue and security patrol.</a:t>
            </a:r>
            <a:endParaRPr lang="en-US" altLang="zh-CN"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After watching the live stream, many tech fans spoke highly of the game. </a:t>
            </a:r>
            <a:r>
              <a:rPr lang="en-US" altLang="zh-CN" i="1" u="sng" dirty="0">
                <a:latin typeface="Times New Roman" panose="02020603050405020304" pitchFamily="18" charset="0"/>
                <a:cs typeface="Times New Roman" panose="02020603050405020304" pitchFamily="18" charset="0"/>
              </a:rPr>
              <a:t>5</a:t>
            </a:r>
            <a:r>
              <a:rPr lang="en-US" altLang="zh-CN" dirty="0">
                <a:latin typeface="Times New Roman" panose="02020603050405020304" pitchFamily="18" charset="0"/>
                <a:cs typeface="Times New Roman" panose="02020603050405020304" pitchFamily="18" charset="0"/>
              </a:rPr>
              <a:t> It proves China has gained global recognition in humanoid robot research.</a:t>
            </a:r>
            <a:endParaRPr lang="en-US" altLang="zh-CN"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A. Strict competition rules are carried out during each match.</a:t>
            </a:r>
            <a:endParaRPr lang="en-US" altLang="zh-CN"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B. It aims to examine the core technology of humanoid robots.</a:t>
            </a:r>
            <a:endParaRPr lang="en-US" altLang="zh-CN"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C. It marks the start of the first commercial robot fighting league.</a:t>
            </a:r>
            <a:endParaRPr lang="en-US" altLang="zh-CN"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D. Famous university teams from China and the US are included.</a:t>
            </a:r>
            <a:endParaRPr lang="en-US" altLang="zh-CN"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E. Experts believe the event pushes forward the whole industry.</a:t>
            </a:r>
            <a:endParaRPr lang="en-US" altLang="zh-CN"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F. The champion will be rewarded with a huge pure gold belt.</a:t>
            </a:r>
            <a:endParaRPr lang="en-US" altLang="zh-CN" dirty="0">
              <a:latin typeface="Times New Roman" panose="02020603050405020304" pitchFamily="18" charset="0"/>
              <a:cs typeface="Times New Roman" panose="02020603050405020304" pitchFamily="18" charset="0"/>
            </a:endParaRPr>
          </a:p>
          <a:p>
            <a:pPr indent="0">
              <a:lnSpc>
                <a:spcPct val="120000"/>
              </a:lnSpc>
              <a:spcBef>
                <a:spcPts val="0"/>
              </a:spcBef>
            </a:pPr>
            <a:r>
              <a:rPr lang="en-US" altLang="zh-CN" dirty="0">
                <a:latin typeface="Times New Roman" panose="02020603050405020304" pitchFamily="18" charset="0"/>
                <a:cs typeface="Times New Roman" panose="02020603050405020304" pitchFamily="18" charset="0"/>
              </a:rPr>
              <a:t>G. Robots are able to win points by delivering heavy punches.</a:t>
            </a:r>
            <a:endParaRPr lang="en-US" altLang="zh-CN" dirty="0">
              <a:latin typeface="Times New Roman" panose="02020603050405020304" pitchFamily="18" charset="0"/>
              <a:cs typeface="Times New Roman" panose="02020603050405020304" pitchFamily="18" charset="0"/>
            </a:endParaRPr>
          </a:p>
          <a:p>
            <a:endParaRPr lang="zh-CN" altLang="en-US" dirty="0"/>
          </a:p>
        </p:txBody>
      </p:sp>
      <p:sp>
        <p:nvSpPr>
          <p:cNvPr id="5" name="文本框 4"/>
          <p:cNvSpPr txBox="1"/>
          <p:nvPr/>
        </p:nvSpPr>
        <p:spPr>
          <a:xfrm>
            <a:off x="655684" y="6311954"/>
            <a:ext cx="6096912" cy="369332"/>
          </a:xfrm>
          <a:prstGeom prst="rect">
            <a:avLst/>
          </a:prstGeom>
          <a:solidFill>
            <a:schemeClr val="accent6">
              <a:lumMod val="20000"/>
              <a:lumOff val="80000"/>
            </a:schemeClr>
          </a:solidFill>
        </p:spPr>
        <p:txBody>
          <a:bodyPr wrap="square">
            <a:spAutoFit/>
          </a:bodyPr>
          <a:lstStyle/>
          <a:p>
            <a:r>
              <a:rPr lang="en-US" altLang="zh-CN" dirty="0"/>
              <a:t>1.C 2.D 3.A 4.B 5.E</a:t>
            </a:r>
            <a:endParaRPr lang="en-US" altLang="zh-C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23051" y="908925"/>
            <a:ext cx="11651756" cy="4413212"/>
          </a:xfrm>
          <a:solidFill>
            <a:schemeClr val="accent3">
              <a:lumMod val="20000"/>
              <a:lumOff val="80000"/>
            </a:schemeClr>
          </a:solidFill>
        </p:spPr>
        <p:txBody>
          <a:bodyPr/>
          <a:lstStyle/>
          <a:p>
            <a:r>
              <a:rPr lang="zh-CN" altLang="en-US" dirty="0"/>
              <a:t>假定你是校英文报记者李华，请根据本篇素材，写一篇英文新闻报道刊登在校英文报上。</a:t>
            </a:r>
            <a:endParaRPr lang="zh-CN" altLang="en-US" dirty="0"/>
          </a:p>
          <a:p>
            <a:r>
              <a:rPr lang="zh-CN" altLang="en-US" dirty="0"/>
              <a:t>内容要点：</a:t>
            </a:r>
            <a:endParaRPr lang="zh-CN" altLang="en-US" dirty="0"/>
          </a:p>
          <a:p>
            <a:r>
              <a:rPr lang="zh-CN" altLang="en-US" dirty="0"/>
              <a:t>时间地点：</a:t>
            </a:r>
            <a:r>
              <a:rPr lang="en-US" altLang="zh-CN" dirty="0"/>
              <a:t>7 </a:t>
            </a:r>
            <a:r>
              <a:rPr lang="zh-CN" altLang="en-US" dirty="0"/>
              <a:t>月 </a:t>
            </a:r>
            <a:r>
              <a:rPr lang="en-US" altLang="zh-CN" dirty="0"/>
              <a:t>16 </a:t>
            </a:r>
            <a:r>
              <a:rPr lang="zh-CN" altLang="en-US" dirty="0"/>
              <a:t>日，深圳，</a:t>
            </a:r>
            <a:r>
              <a:rPr lang="en-US" altLang="zh-CN" dirty="0"/>
              <a:t>URKL </a:t>
            </a:r>
            <a:r>
              <a:rPr lang="zh-CN" altLang="en-US" dirty="0"/>
              <a:t>全球首届商用仿生人机器人大赛揭幕</a:t>
            </a:r>
            <a:endParaRPr lang="zh-CN" altLang="en-US" dirty="0"/>
          </a:p>
          <a:p>
            <a:r>
              <a:rPr lang="zh-CN" altLang="en-US" dirty="0"/>
              <a:t>参赛规模：</a:t>
            </a:r>
            <a:r>
              <a:rPr lang="en-US" altLang="zh-CN" dirty="0"/>
              <a:t>200 </a:t>
            </a:r>
            <a:r>
              <a:rPr lang="zh-CN" altLang="en-US" dirty="0"/>
              <a:t>余支队伍筛选出 </a:t>
            </a:r>
            <a:r>
              <a:rPr lang="en-US" altLang="zh-CN" dirty="0"/>
              <a:t>32 </a:t>
            </a:r>
            <a:r>
              <a:rPr lang="zh-CN" altLang="en-US" dirty="0"/>
              <a:t>支，包含清华、斯坦福研究团队</a:t>
            </a:r>
            <a:endParaRPr lang="zh-CN" altLang="en-US" dirty="0"/>
          </a:p>
          <a:p>
            <a:r>
              <a:rPr lang="zh-CN" altLang="en-US" dirty="0"/>
              <a:t>比赛形式：机器人依靠 </a:t>
            </a:r>
            <a:r>
              <a:rPr lang="en-US" altLang="zh-CN" dirty="0"/>
              <a:t>AI </a:t>
            </a:r>
            <a:r>
              <a:rPr lang="zh-CN" altLang="en-US" dirty="0"/>
              <a:t>自主格斗，有严格判分与倒地时限规则</a:t>
            </a:r>
            <a:endParaRPr lang="zh-CN" altLang="en-US" dirty="0"/>
          </a:p>
          <a:p>
            <a:r>
              <a:rPr lang="zh-CN" altLang="en-US" dirty="0"/>
              <a:t>赛事意义：测试机器人核心技术，可应用于救援、安防；业内评价</a:t>
            </a:r>
            <a:endParaRPr lang="zh-CN" altLang="en-US" dirty="0"/>
          </a:p>
          <a:p>
            <a:endParaRPr lang="zh-CN" altLang="en-US" dirty="0"/>
          </a:p>
        </p:txBody>
      </p:sp>
      <p:pic>
        <p:nvPicPr>
          <p:cNvPr id="4" name="图片 3"/>
          <p:cNvPicPr>
            <a:picLocks noChangeAspect="1"/>
          </p:cNvPicPr>
          <p:nvPr/>
        </p:nvPicPr>
        <p:blipFill>
          <a:blip r:embed="rId1"/>
          <a:srcRect b="13202"/>
          <a:stretch>
            <a:fillRect/>
          </a:stretch>
        </p:blipFill>
        <p:spPr>
          <a:xfrm>
            <a:off x="7528743" y="4793060"/>
            <a:ext cx="4072118" cy="187056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79631" y="558496"/>
            <a:ext cx="11432737" cy="5064790"/>
          </a:xfrm>
          <a:solidFill>
            <a:schemeClr val="accent3">
              <a:lumMod val="20000"/>
              <a:lumOff val="80000"/>
            </a:schemeClr>
          </a:solidFill>
        </p:spPr>
        <p:txBody>
          <a:bodyPr>
            <a:normAutofit lnSpcReduction="10000"/>
          </a:bodyPr>
          <a:lstStyle/>
          <a:p>
            <a:r>
              <a:rPr lang="en-US" altLang="zh-CN" dirty="0">
                <a:latin typeface="Times New Roman" panose="02020603050405020304" pitchFamily="18" charset="0"/>
                <a:cs typeface="Times New Roman" panose="02020603050405020304" pitchFamily="18" charset="0"/>
              </a:rPr>
              <a:t>        First Commercial Robot Fighting League Opens in Shenzhen</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    It is reported that the opening match of URKL, the world’s first commercial humanoid robot fighting league, took place in Shenzhen on July 16.</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    Thirty-two teams picked from more than 200 global teams joined the competition, including research groups from Tsinghua and Stanford University. Equipped with AI systems, robots finish fights automatically without remote control. They must stand up within 10 seconds after being knocked down.</a:t>
            </a:r>
            <a:endParaRPr lang="en-US" altLang="zh-CN"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   More than entertainment, the contest tests key robotic technology for disaster rescue and security work. Experts think it promotes the robot industry and shows China’s strong research strength worldwide.</a:t>
            </a:r>
            <a:endParaRPr lang="en-US" altLang="zh-CN" dirty="0">
              <a:latin typeface="Times New Roman" panose="02020603050405020304" pitchFamily="18" charset="0"/>
              <a:cs typeface="Times New Roman" panose="02020603050405020304" pitchFamily="18" charset="0"/>
            </a:endParaRPr>
          </a:p>
          <a:p>
            <a:endParaRPr lang="zh-CN"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7775" y="700857"/>
            <a:ext cx="10746025" cy="5476106"/>
          </a:xfrm>
        </p:spPr>
        <p:txBody>
          <a:bodyPr>
            <a:normAutofit/>
          </a:bodyPr>
          <a:lstStyle/>
          <a:p>
            <a:r>
              <a:rPr lang="zh-CN" altLang="en-US" dirty="0">
                <a:highlight>
                  <a:srgbClr val="FFFF00"/>
                </a:highlight>
                <a:latin typeface="Times New Roman" panose="02020603050405020304" pitchFamily="18" charset="0"/>
                <a:cs typeface="Times New Roman" panose="02020603050405020304" pitchFamily="18" charset="0"/>
              </a:rPr>
              <a:t>一、手部击打（拳击核心）</a:t>
            </a:r>
            <a:endParaRPr lang="zh-CN" altLang="en-US"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throw a punch </a:t>
            </a:r>
            <a:r>
              <a:rPr lang="zh-CN" altLang="en-US" dirty="0">
                <a:latin typeface="Times New Roman" panose="02020603050405020304" pitchFamily="18" charset="0"/>
                <a:cs typeface="Times New Roman" panose="02020603050405020304" pitchFamily="18" charset="0"/>
              </a:rPr>
              <a:t>出一拳</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land a punch </a:t>
            </a:r>
            <a:r>
              <a:rPr lang="zh-CN" altLang="en-US" dirty="0">
                <a:latin typeface="Times New Roman" panose="02020603050405020304" pitchFamily="18" charset="0"/>
                <a:cs typeface="Times New Roman" panose="02020603050405020304" pitchFamily="18" charset="0"/>
              </a:rPr>
              <a:t>一拳打中对手</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punch sb. in the face </a:t>
            </a:r>
            <a:r>
              <a:rPr lang="zh-CN" altLang="en-US" dirty="0">
                <a:latin typeface="Times New Roman" panose="02020603050405020304" pitchFamily="18" charset="0"/>
                <a:cs typeface="Times New Roman" panose="02020603050405020304" pitchFamily="18" charset="0"/>
              </a:rPr>
              <a:t>一拳打在某人脸上</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punch sb. in the stomach </a:t>
            </a:r>
            <a:r>
              <a:rPr lang="zh-CN" altLang="en-US" dirty="0">
                <a:latin typeface="Times New Roman" panose="02020603050405020304" pitchFamily="18" charset="0"/>
                <a:cs typeface="Times New Roman" panose="02020603050405020304" pitchFamily="18" charset="0"/>
              </a:rPr>
              <a:t>击打某人腹部</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swing at sb. </a:t>
            </a:r>
            <a:r>
              <a:rPr lang="zh-CN" altLang="en-US" dirty="0">
                <a:latin typeface="Times New Roman" panose="02020603050405020304" pitchFamily="18" charset="0"/>
                <a:cs typeface="Times New Roman" panose="02020603050405020304" pitchFamily="18" charset="0"/>
              </a:rPr>
              <a:t>挥拳朝某人打去</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block a punch </a:t>
            </a:r>
            <a:r>
              <a:rPr lang="zh-CN" altLang="en-US" dirty="0">
                <a:latin typeface="Times New Roman" panose="02020603050405020304" pitchFamily="18" charset="0"/>
                <a:cs typeface="Times New Roman" panose="02020603050405020304" pitchFamily="18" charset="0"/>
              </a:rPr>
              <a:t>格挡拳头、挡拳</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dodge a hit </a:t>
            </a:r>
            <a:r>
              <a:rPr lang="zh-CN" altLang="en-US" dirty="0">
                <a:latin typeface="Times New Roman" panose="02020603050405020304" pitchFamily="18" charset="0"/>
                <a:cs typeface="Times New Roman" panose="02020603050405020304" pitchFamily="18" charset="0"/>
              </a:rPr>
              <a:t>躲闪攻击</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hook punch </a:t>
            </a:r>
            <a:r>
              <a:rPr lang="zh-CN" altLang="en-US" dirty="0">
                <a:latin typeface="Times New Roman" panose="02020603050405020304" pitchFamily="18" charset="0"/>
                <a:cs typeface="Times New Roman" panose="02020603050405020304" pitchFamily="18" charset="0"/>
              </a:rPr>
              <a:t>勾拳</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straight punch </a:t>
            </a:r>
            <a:r>
              <a:rPr lang="zh-CN" altLang="en-US" dirty="0">
                <a:latin typeface="Times New Roman" panose="02020603050405020304" pitchFamily="18" charset="0"/>
                <a:cs typeface="Times New Roman" panose="02020603050405020304" pitchFamily="18" charset="0"/>
              </a:rPr>
              <a:t>直拳</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93246" y="626501"/>
            <a:ext cx="10583587" cy="6064497"/>
          </a:xfrm>
        </p:spPr>
        <p:txBody>
          <a:bodyPr>
            <a:normAutofit lnSpcReduction="10000"/>
          </a:bodyPr>
          <a:lstStyle/>
          <a:p>
            <a:r>
              <a:rPr lang="zh-CN" altLang="en-US" dirty="0">
                <a:highlight>
                  <a:srgbClr val="FFFF00"/>
                </a:highlight>
                <a:latin typeface="Times New Roman" panose="02020603050405020304" pitchFamily="18" charset="0"/>
                <a:cs typeface="Times New Roman" panose="02020603050405020304" pitchFamily="18" charset="0"/>
              </a:rPr>
              <a:t>二、腿部踢击（正面 </a:t>
            </a:r>
            <a:r>
              <a:rPr lang="en-US" altLang="zh-CN" dirty="0">
                <a:highlight>
                  <a:srgbClr val="FFFF00"/>
                </a:highlight>
                <a:latin typeface="Times New Roman" panose="02020603050405020304" pitchFamily="18" charset="0"/>
                <a:cs typeface="Times New Roman" panose="02020603050405020304" pitchFamily="18" charset="0"/>
              </a:rPr>
              <a:t>/ </a:t>
            </a:r>
            <a:r>
              <a:rPr lang="zh-CN" altLang="en-US" dirty="0">
                <a:highlight>
                  <a:srgbClr val="FFFF00"/>
                </a:highlight>
                <a:latin typeface="Times New Roman" panose="02020603050405020304" pitchFamily="18" charset="0"/>
                <a:cs typeface="Times New Roman" panose="02020603050405020304" pitchFamily="18" charset="0"/>
              </a:rPr>
              <a:t>近身脚攻）</a:t>
            </a:r>
            <a:endParaRPr lang="zh-CN" altLang="en-US"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kick sb. forward </a:t>
            </a:r>
            <a:r>
              <a:rPr lang="zh-CN" altLang="en-US" dirty="0">
                <a:latin typeface="Times New Roman" panose="02020603050405020304" pitchFamily="18" charset="0"/>
                <a:cs typeface="Times New Roman" panose="02020603050405020304" pitchFamily="18" charset="0"/>
              </a:rPr>
              <a:t>正面踢向对方</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kick sb. in the chest </a:t>
            </a:r>
            <a:r>
              <a:rPr lang="zh-CN" altLang="en-US" dirty="0">
                <a:latin typeface="Times New Roman" panose="02020603050405020304" pitchFamily="18" charset="0"/>
                <a:cs typeface="Times New Roman" panose="02020603050405020304" pitchFamily="18" charset="0"/>
              </a:rPr>
              <a:t>踹胸口正面攻击</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deliver a kick </a:t>
            </a:r>
            <a:r>
              <a:rPr lang="zh-CN" altLang="en-US" dirty="0">
                <a:latin typeface="Times New Roman" panose="02020603050405020304" pitchFamily="18" charset="0"/>
                <a:cs typeface="Times New Roman" panose="02020603050405020304" pitchFamily="18" charset="0"/>
              </a:rPr>
              <a:t>踢出一脚</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step forward to kick </a:t>
            </a:r>
            <a:r>
              <a:rPr lang="zh-CN" altLang="en-US" dirty="0">
                <a:latin typeface="Times New Roman" panose="02020603050405020304" pitchFamily="18" charset="0"/>
                <a:cs typeface="Times New Roman" panose="02020603050405020304" pitchFamily="18" charset="0"/>
              </a:rPr>
              <a:t>上前抬脚踢击</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sweep sb.’s leg </a:t>
            </a:r>
            <a:r>
              <a:rPr lang="zh-CN" altLang="en-US" dirty="0">
                <a:latin typeface="Times New Roman" panose="02020603050405020304" pitchFamily="18" charset="0"/>
                <a:cs typeface="Times New Roman" panose="02020603050405020304" pitchFamily="18" charset="0"/>
              </a:rPr>
              <a:t>扫腿勾脚</a:t>
            </a:r>
            <a:endParaRPr lang="zh-CN" altLang="en-US" dirty="0">
              <a:latin typeface="Times New Roman" panose="02020603050405020304" pitchFamily="18" charset="0"/>
              <a:cs typeface="Times New Roman" panose="02020603050405020304" pitchFamily="18" charset="0"/>
            </a:endParaRPr>
          </a:p>
          <a:p>
            <a:r>
              <a:rPr lang="zh-CN" altLang="en-US" dirty="0">
                <a:highlight>
                  <a:srgbClr val="FFFF00"/>
                </a:highlight>
                <a:latin typeface="Times New Roman" panose="02020603050405020304" pitchFamily="18" charset="0"/>
                <a:cs typeface="Times New Roman" panose="02020603050405020304" pitchFamily="18" charset="0"/>
              </a:rPr>
              <a:t>三、击倒、摔倒对手</a:t>
            </a:r>
            <a:endParaRPr lang="zh-CN" altLang="en-US" dirty="0">
              <a:highlight>
                <a:srgbClr val="FFFF00"/>
              </a:highlight>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knock sb. down </a:t>
            </a:r>
            <a:r>
              <a:rPr lang="zh-CN" altLang="en-US" dirty="0">
                <a:latin typeface="Times New Roman" panose="02020603050405020304" pitchFamily="18" charset="0"/>
                <a:cs typeface="Times New Roman" panose="02020603050405020304" pitchFamily="18" charset="0"/>
              </a:rPr>
              <a:t>把某人打倒在地</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knock sb. to the ground </a:t>
            </a:r>
            <a:r>
              <a:rPr lang="zh-CN" altLang="en-US" dirty="0">
                <a:latin typeface="Times New Roman" panose="02020603050405020304" pitchFamily="18" charset="0"/>
                <a:cs typeface="Times New Roman" panose="02020603050405020304" pitchFamily="18" charset="0"/>
              </a:rPr>
              <a:t>将对方击倒在地</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push sb. down </a:t>
            </a:r>
            <a:r>
              <a:rPr lang="zh-CN" altLang="en-US" dirty="0">
                <a:latin typeface="Times New Roman" panose="02020603050405020304" pitchFamily="18" charset="0"/>
                <a:cs typeface="Times New Roman" panose="02020603050405020304" pitchFamily="18" charset="0"/>
              </a:rPr>
              <a:t>把人推倒</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take sb. down </a:t>
            </a:r>
            <a:r>
              <a:rPr lang="zh-CN" altLang="en-US" dirty="0">
                <a:latin typeface="Times New Roman" panose="02020603050405020304" pitchFamily="18" charset="0"/>
                <a:cs typeface="Times New Roman" panose="02020603050405020304" pitchFamily="18" charset="0"/>
              </a:rPr>
              <a:t>放倒对手</a:t>
            </a:r>
            <a:endParaRPr lang="zh-CN" altLang="en-US" dirty="0">
              <a:latin typeface="Times New Roman" panose="02020603050405020304" pitchFamily="18" charset="0"/>
              <a:cs typeface="Times New Roman" panose="02020603050405020304" pitchFamily="18" charset="0"/>
            </a:endParaRPr>
          </a:p>
          <a:p>
            <a:r>
              <a:rPr lang="en-US" altLang="zh-CN" dirty="0">
                <a:latin typeface="Times New Roman" panose="02020603050405020304" pitchFamily="18" charset="0"/>
                <a:cs typeface="Times New Roman" panose="02020603050405020304" pitchFamily="18" charset="0"/>
              </a:rPr>
              <a:t>send sb. falling </a:t>
            </a:r>
            <a:r>
              <a:rPr lang="zh-CN" altLang="en-US" dirty="0">
                <a:latin typeface="Times New Roman" panose="02020603050405020304" pitchFamily="18" charset="0"/>
                <a:cs typeface="Times New Roman" panose="02020603050405020304" pitchFamily="18" charset="0"/>
              </a:rPr>
              <a:t>打得对方踉跄倒地</a:t>
            </a:r>
            <a:endParaRPr lang="zh-CN" altLang="en-US" dirty="0">
              <a:latin typeface="Times New Roman" panose="02020603050405020304" pitchFamily="18" charset="0"/>
              <a:cs typeface="Times New Roman" panose="02020603050405020304" pitchFamily="18" charset="0"/>
            </a:endParaRPr>
          </a:p>
          <a:p>
            <a:endParaRPr lang="zh-CN" altLang="en-US" dirty="0"/>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4824</Words>
  <Application>WPS 演示</Application>
  <PresentationFormat>宽屏</PresentationFormat>
  <Paragraphs>121</Paragraphs>
  <Slides>11</Slides>
  <Notes>0</Notes>
  <HiddenSlides>0</HiddenSlides>
  <MMClips>1</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11</vt:i4>
      </vt:variant>
    </vt:vector>
  </HeadingPairs>
  <TitlesOfParts>
    <vt:vector size="25" baseType="lpstr">
      <vt:lpstr>Arial</vt:lpstr>
      <vt:lpstr>宋体</vt:lpstr>
      <vt:lpstr>Wingdings</vt:lpstr>
      <vt:lpstr>Times New Roman</vt:lpstr>
      <vt:lpstr>隶书</vt:lpstr>
      <vt:lpstr>微软雅黑</vt:lpstr>
      <vt:lpstr>等线</vt:lpstr>
      <vt:lpstr>Arial Unicode MS</vt:lpstr>
      <vt:lpstr>等线 Light</vt:lpstr>
      <vt:lpstr>Calibri</vt:lpstr>
      <vt:lpstr>HelveticaNeue</vt:lpstr>
      <vt:lpstr>华文新魏</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艳 刘</dc:creator>
  <cp:lastModifiedBy>Administrator</cp:lastModifiedBy>
  <cp:revision>8</cp:revision>
  <dcterms:created xsi:type="dcterms:W3CDTF">2026-07-17T11:03:00Z</dcterms:created>
  <dcterms:modified xsi:type="dcterms:W3CDTF">2026-07-20T07:24:07Z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2052-11.8.2.7978</vt:lpwstr>
  </property>
</Properties>
</file>