
<file path=[Content_Types].xml><?xml version="1.0" encoding="utf-8"?>
<Types xmlns="http://schemas.openxmlformats.org/package/2006/content-types">
  <Default Extension="jpeg" ContentType="image/jpeg"/>
  <Default Extension="png" ContentType="image/png"/>
  <Default Extension="mp4" ContentType="video/mp4"/>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274" r:id="rId3"/>
    <p:sldId id="256" r:id="rId4"/>
    <p:sldId id="257" r:id="rId5"/>
    <p:sldId id="260" r:id="rId6"/>
    <p:sldId id="266" r:id="rId7"/>
    <p:sldId id="259" r:id="rId8"/>
    <p:sldId id="263" r:id="rId9"/>
    <p:sldId id="264" r:id="rId10"/>
    <p:sldId id="265" r:id="rId11"/>
    <p:sldId id="261" r:id="rId12"/>
    <p:sldId id="262" r:id="rId14"/>
    <p:sldId id="267"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95" autoAdjust="0"/>
    <p:restoredTop sz="94660"/>
  </p:normalViewPr>
  <p:slideViewPr>
    <p:cSldViewPr snapToGrid="0">
      <p:cViewPr varScale="1">
        <p:scale>
          <a:sx n="87" d="100"/>
          <a:sy n="87" d="100"/>
        </p:scale>
        <p:origin x="69" y="32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BCD3D8-7345-45E5-A748-9757C5718A9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E78BF5-1C61-4044-8A7E-D74BCEC7FD4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FE78BF5-1C61-4044-8A7E-D74BCEC7FD4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4D85CE0-08EA-4DFB-B7C8-30F8C8B3C5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18F123-EDB0-4B9D-8ABF-39CF82B81C8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4D85CE0-08EA-4DFB-B7C8-30F8C8B3C5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18F123-EDB0-4B9D-8ABF-39CF82B81C8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4D85CE0-08EA-4DFB-B7C8-30F8C8B3C5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18F123-EDB0-4B9D-8ABF-39CF82B81C8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4D85CE0-08EA-4DFB-B7C8-30F8C8B3C5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18F123-EDB0-4B9D-8ABF-39CF82B81C8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C4D85CE0-08EA-4DFB-B7C8-30F8C8B3C5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18F123-EDB0-4B9D-8ABF-39CF82B81C8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C4D85CE0-08EA-4DFB-B7C8-30F8C8B3C5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18F123-EDB0-4B9D-8ABF-39CF82B81C8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4D85CE0-08EA-4DFB-B7C8-30F8C8B3C58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518F123-EDB0-4B9D-8ABF-39CF82B81C8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4D85CE0-08EA-4DFB-B7C8-30F8C8B3C58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518F123-EDB0-4B9D-8ABF-39CF82B81C8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4D85CE0-08EA-4DFB-B7C8-30F8C8B3C58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18F123-EDB0-4B9D-8ABF-39CF82B81C8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4D85CE0-08EA-4DFB-B7C8-30F8C8B3C5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18F123-EDB0-4B9D-8ABF-39CF82B81C8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4D85CE0-08EA-4DFB-B7C8-30F8C8B3C5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18F123-EDB0-4B9D-8ABF-39CF82B81C8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D85CE0-08EA-4DFB-B7C8-30F8C8B3C58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18F123-EDB0-4B9D-8ABF-39CF82B81C8A}"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microsoft.com/office/2007/relationships/media" Target="../media/media1.mp4"/><Relationship Id="rId1" Type="http://schemas.openxmlformats.org/officeDocument/2006/relationships/video" Target="../media/media1.mp4"/></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microsoft.com/office/2007/relationships/media" Target="../media/media2.mp3"/><Relationship Id="rId1" Type="http://schemas.openxmlformats.org/officeDocument/2006/relationships/audio" Target="../media/media2.mp3"/></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7118" y="522904"/>
            <a:ext cx="6537685" cy="6335096"/>
          </a:xfrm>
          <a:solidFill>
            <a:schemeClr val="accent3">
              <a:lumMod val="20000"/>
              <a:lumOff val="80000"/>
            </a:schemeClr>
          </a:solidFill>
        </p:spPr>
        <p:txBody>
          <a:bodyPr>
            <a:normAutofit fontScale="40000" lnSpcReduction="20000"/>
          </a:bodyPr>
          <a:lstStyle/>
          <a:p>
            <a:pPr indent="0">
              <a:lnSpc>
                <a:spcPct val="120000"/>
              </a:lnSpc>
              <a:spcBef>
                <a:spcPts val="0"/>
              </a:spcBef>
            </a:pPr>
            <a:r>
              <a:rPr lang="en-US" altLang="zh-CN" sz="3400" dirty="0">
                <a:latin typeface="Times New Roman" panose="02020603050405020304" pitchFamily="18" charset="0"/>
                <a:cs typeface="Times New Roman" panose="02020603050405020304" pitchFamily="18" charset="0"/>
              </a:rPr>
              <a:t>The Eight Immortals Crossing the Sea is a famous Chinese myth widely 1.____ among the public. The story dates back to the early Northern Song Dynasty, when </a:t>
            </a:r>
            <a:r>
              <a:rPr lang="en-US" altLang="zh-CN" sz="3400" dirty="0" err="1">
                <a:latin typeface="Times New Roman" panose="02020603050405020304" pitchFamily="18" charset="0"/>
                <a:cs typeface="Times New Roman" panose="02020603050405020304" pitchFamily="18" charset="0"/>
              </a:rPr>
              <a:t>Shameng</a:t>
            </a:r>
            <a:r>
              <a:rPr lang="en-US" altLang="zh-CN" sz="3400" dirty="0">
                <a:latin typeface="Times New Roman" panose="02020603050405020304" pitchFamily="18" charset="0"/>
                <a:cs typeface="Times New Roman" panose="02020603050405020304" pitchFamily="18" charset="0"/>
              </a:rPr>
              <a:t> Island served as an 2.____ place for serious criminals.</a:t>
            </a:r>
            <a:endParaRPr lang="en-US" altLang="zh-CN" sz="3400"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sz="3400" dirty="0">
                <a:latin typeface="Times New Roman" panose="02020603050405020304" pitchFamily="18" charset="0"/>
                <a:cs typeface="Times New Roman" panose="02020603050405020304" pitchFamily="18" charset="0"/>
              </a:rPr>
              <a:t>As prisoners increased sharply while food supplies were only enough for 300 people, they often 3.____ violently for food. The guard leader Li Qing threw extra prisoners into the sea out of helplessness, killing over 700 people. Some survivors escaped to Penglai Mountain by clinging to logs. Eight lucky survivors were 4.____ as immortals by locals, and the tale was gradually developed into the complete legend we know today.</a:t>
            </a:r>
            <a:endParaRPr lang="en-US" altLang="zh-CN" sz="3400"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sz="3400" dirty="0">
                <a:latin typeface="Times New Roman" panose="02020603050405020304" pitchFamily="18" charset="0"/>
                <a:cs typeface="Times New Roman" panose="02020603050405020304" pitchFamily="18" charset="0"/>
              </a:rPr>
              <a:t>Before the Ming Dynasty, the members of the Eight Immortals were not fixed. Their images took shape in the Yuan Dynasty and were 5.____ confirmed in Wu </a:t>
            </a:r>
            <a:r>
              <a:rPr lang="en-US" altLang="zh-CN" sz="3400" dirty="0" err="1">
                <a:latin typeface="Times New Roman" panose="02020603050405020304" pitchFamily="18" charset="0"/>
                <a:cs typeface="Times New Roman" panose="02020603050405020304" pitchFamily="18" charset="0"/>
              </a:rPr>
              <a:t>Yuantai’s</a:t>
            </a:r>
            <a:r>
              <a:rPr lang="en-US" altLang="zh-CN" sz="3400" dirty="0">
                <a:latin typeface="Times New Roman" panose="02020603050405020304" pitchFamily="18" charset="0"/>
                <a:cs typeface="Times New Roman" panose="02020603050405020304" pitchFamily="18" charset="0"/>
              </a:rPr>
              <a:t> novel </a:t>
            </a:r>
            <a:r>
              <a:rPr lang="en-US" altLang="zh-CN" sz="3400" i="1" dirty="0">
                <a:latin typeface="Times New Roman" panose="02020603050405020304" pitchFamily="18" charset="0"/>
                <a:cs typeface="Times New Roman" panose="02020603050405020304" pitchFamily="18" charset="0"/>
              </a:rPr>
              <a:t>The Journey to the East of the Eight Immortals</a:t>
            </a:r>
            <a:r>
              <a:rPr lang="en-US" altLang="zh-CN" sz="3400" dirty="0">
                <a:latin typeface="Times New Roman" panose="02020603050405020304" pitchFamily="18" charset="0"/>
                <a:cs typeface="Times New Roman" panose="02020603050405020304" pitchFamily="18" charset="0"/>
              </a:rPr>
              <a:t> in the Ming Dynasty.</a:t>
            </a:r>
            <a:endParaRPr lang="en-US" altLang="zh-CN" sz="3400"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sz="3400" dirty="0">
                <a:latin typeface="Times New Roman" panose="02020603050405020304" pitchFamily="18" charset="0"/>
                <a:cs typeface="Times New Roman" panose="02020603050405020304" pitchFamily="18" charset="0"/>
              </a:rPr>
              <a:t>When the eight immortals returned from a celebration on Penglai Island, they made a brave 6.____: to cross the sea with their own magic instead of boats. Each showed their special power: </a:t>
            </a:r>
            <a:r>
              <a:rPr lang="en-US" altLang="zh-CN" sz="3400" dirty="0" err="1">
                <a:latin typeface="Times New Roman" panose="02020603050405020304" pitchFamily="18" charset="0"/>
                <a:cs typeface="Times New Roman" panose="02020603050405020304" pitchFamily="18" charset="0"/>
              </a:rPr>
              <a:t>Tieguai</a:t>
            </a:r>
            <a:r>
              <a:rPr lang="en-US" altLang="zh-CN" sz="3400" dirty="0">
                <a:latin typeface="Times New Roman" panose="02020603050405020304" pitchFamily="18" charset="0"/>
                <a:cs typeface="Times New Roman" panose="02020603050405020304" pitchFamily="18" charset="0"/>
              </a:rPr>
              <a:t> Li rode his iron crutch, Han Zhongli stood on his palm-leaf fan, Zhang </a:t>
            </a:r>
            <a:r>
              <a:rPr lang="en-US" altLang="zh-CN" sz="3400" dirty="0" err="1">
                <a:latin typeface="Times New Roman" panose="02020603050405020304" pitchFamily="18" charset="0"/>
                <a:cs typeface="Times New Roman" panose="02020603050405020304" pitchFamily="18" charset="0"/>
              </a:rPr>
              <a:t>Guolao</a:t>
            </a:r>
            <a:r>
              <a:rPr lang="en-US" altLang="zh-CN" sz="3400" dirty="0">
                <a:latin typeface="Times New Roman" panose="02020603050405020304" pitchFamily="18" charset="0"/>
                <a:cs typeface="Times New Roman" panose="02020603050405020304" pitchFamily="18" charset="0"/>
              </a:rPr>
              <a:t> rode backwards on his foldable donkey, and the others crossed the sea with their unique treasures respectively.</a:t>
            </a:r>
            <a:endParaRPr lang="en-US" altLang="zh-CN" sz="3400"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sz="3400" dirty="0">
                <a:latin typeface="Times New Roman" panose="02020603050405020304" pitchFamily="18" charset="0"/>
                <a:cs typeface="Times New Roman" panose="02020603050405020304" pitchFamily="18" charset="0"/>
              </a:rPr>
              <a:t>Trouble arose when the Dragon King’s son stole Lan </a:t>
            </a:r>
            <a:r>
              <a:rPr lang="en-US" altLang="zh-CN" sz="3400" dirty="0" err="1">
                <a:latin typeface="Times New Roman" panose="02020603050405020304" pitchFamily="18" charset="0"/>
                <a:cs typeface="Times New Roman" panose="02020603050405020304" pitchFamily="18" charset="0"/>
              </a:rPr>
              <a:t>Caihe’s</a:t>
            </a:r>
            <a:r>
              <a:rPr lang="en-US" altLang="zh-CN" sz="3400" dirty="0">
                <a:latin typeface="Times New Roman" panose="02020603050405020304" pitchFamily="18" charset="0"/>
                <a:cs typeface="Times New Roman" panose="02020603050405020304" pitchFamily="18" charset="0"/>
              </a:rPr>
              <a:t> jade board and trapped him underwater. The other immortals felt extremely 7.____ and fought against the prince. Frightened by their great magic, the Dragon King set Lan </a:t>
            </a:r>
            <a:r>
              <a:rPr lang="en-US" altLang="zh-CN" sz="3400" dirty="0" err="1">
                <a:latin typeface="Times New Roman" panose="02020603050405020304" pitchFamily="18" charset="0"/>
                <a:cs typeface="Times New Roman" panose="02020603050405020304" pitchFamily="18" charset="0"/>
              </a:rPr>
              <a:t>Caihe</a:t>
            </a:r>
            <a:r>
              <a:rPr lang="en-US" altLang="zh-CN" sz="3400" dirty="0">
                <a:latin typeface="Times New Roman" panose="02020603050405020304" pitchFamily="18" charset="0"/>
                <a:cs typeface="Times New Roman" panose="02020603050405020304" pitchFamily="18" charset="0"/>
              </a:rPr>
              <a:t> free and 8.____ his son to stop causing conflicts.</a:t>
            </a:r>
            <a:endParaRPr lang="en-US" altLang="zh-CN" sz="3400"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sz="3400" dirty="0">
                <a:latin typeface="Times New Roman" panose="02020603050405020304" pitchFamily="18" charset="0"/>
                <a:cs typeface="Times New Roman" panose="02020603050405020304" pitchFamily="18" charset="0"/>
              </a:rPr>
              <a:t>The idiom “Eight Immortals Crossing the Sea, Each Showing Their Magic Power” is still in daily 9.. It means everyone uses personal strengths to finish tasks or 10. against others. This legend shows ancient people’s admiration for supernatural forces and 11.____ the value of giving full play to one’s advantages. It has been 12.____ handed down for centuries as precious Chinese 13.____ heritage. The story conveys a simple truth: different people can adopt different practical 14.____ to reach the same final 15.____.</a:t>
            </a:r>
            <a:endParaRPr lang="en-US" altLang="zh-CN" sz="3400" dirty="0">
              <a:latin typeface="Times New Roman" panose="02020603050405020304" pitchFamily="18" charset="0"/>
              <a:cs typeface="Times New Roman" panose="02020603050405020304" pitchFamily="18" charset="0"/>
            </a:endParaRPr>
          </a:p>
          <a:p>
            <a:endParaRPr lang="zh-CN" altLang="en-US" dirty="0"/>
          </a:p>
        </p:txBody>
      </p:sp>
      <p:sp>
        <p:nvSpPr>
          <p:cNvPr id="6" name="文本框 5"/>
          <p:cNvSpPr txBox="1"/>
          <p:nvPr/>
        </p:nvSpPr>
        <p:spPr>
          <a:xfrm>
            <a:off x="6799139" y="368796"/>
            <a:ext cx="5195743" cy="4308872"/>
          </a:xfrm>
          <a:prstGeom prst="rect">
            <a:avLst/>
          </a:prstGeom>
          <a:solidFill>
            <a:schemeClr val="accent6">
              <a:lumMod val="20000"/>
              <a:lumOff val="80000"/>
            </a:schemeClr>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pPr>
            <a:r>
              <a:rPr kumimoji="0" lang="en-US" altLang="zh-CN" sz="1600" b="0" i="0" u="none" strike="noStrike" cap="none" normalizeH="0" baseline="0" dirty="0">
                <a:ln>
                  <a:noFill/>
                </a:ln>
                <a:solidFill>
                  <a:srgbClr val="000000"/>
                </a:solidFill>
                <a:effectLst/>
                <a:latin typeface="Arial" panose="020B0604020202020204" pitchFamily="34" charset="0"/>
                <a:ea typeface="ui-sans-serif"/>
              </a:rPr>
              <a:t>1 </a:t>
            </a:r>
            <a:r>
              <a:rPr kumimoji="0" lang="zh-CN" altLang="zh-CN" sz="1600" b="0" i="0" u="none" strike="noStrike" cap="none" normalizeH="0" baseline="0" dirty="0">
                <a:ln>
                  <a:noFill/>
                </a:ln>
                <a:solidFill>
                  <a:srgbClr val="000000"/>
                </a:solidFill>
                <a:effectLst/>
                <a:latin typeface="Arial" panose="020B0604020202020204" pitchFamily="34" charset="0"/>
                <a:ea typeface="ui-sans-serif"/>
              </a:rPr>
              <a:t>A. accepted B. circulated C. published D. stored</a:t>
            </a:r>
            <a:r>
              <a:rPr kumimoji="0" lang="zh-CN" altLang="zh-CN" sz="700" b="0" i="0" u="none" strike="noStrike" cap="none" normalizeH="0" baseline="0" dirty="0">
                <a:ln>
                  <a:noFill/>
                </a:ln>
                <a:solidFill>
                  <a:schemeClr val="tx1"/>
                </a:solidFill>
                <a:effectLst/>
                <a:latin typeface="Arial" panose="020B0604020202020204" pitchFamily="34" charset="0"/>
              </a:rPr>
              <a:t> </a:t>
            </a:r>
            <a:endParaRPr kumimoji="0" lang="zh-CN" altLang="zh-CN" sz="1600" b="0" i="0" u="none" strike="noStrike" cap="none" normalizeH="0" baseline="0" dirty="0">
              <a:ln>
                <a:noFill/>
              </a:ln>
              <a:solidFill>
                <a:srgbClr val="000000"/>
              </a:solidFill>
              <a:effectLst/>
              <a:latin typeface="Arial" panose="020B0604020202020204" pitchFamily="34" charset="0"/>
              <a:ea typeface="ui-sans-serif"/>
            </a:endParaRPr>
          </a:p>
          <a:p>
            <a:pPr lvl="0" eaLnBrk="0" fontAlgn="base" hangingPunct="0">
              <a:spcBef>
                <a:spcPct val="0"/>
              </a:spcBef>
              <a:spcAft>
                <a:spcPct val="0"/>
              </a:spcAft>
              <a:buFontTx/>
              <a:buChar char="•"/>
            </a:pPr>
            <a:r>
              <a:rPr kumimoji="0" lang="en-US" altLang="zh-CN" sz="1600" b="0" i="0" u="none" strike="noStrike" cap="none" normalizeH="0" baseline="0" dirty="0">
                <a:ln>
                  <a:noFill/>
                </a:ln>
                <a:solidFill>
                  <a:srgbClr val="000000"/>
                </a:solidFill>
                <a:effectLst/>
                <a:latin typeface="Arial" panose="020B0604020202020204" pitchFamily="34" charset="0"/>
                <a:ea typeface="ui-sans-serif"/>
              </a:rPr>
              <a:t>2 </a:t>
            </a:r>
            <a:r>
              <a:rPr kumimoji="0" lang="zh-CN" altLang="zh-CN" sz="1600" b="0" i="0" u="none" strike="noStrike" cap="none" normalizeH="0" baseline="0" dirty="0">
                <a:ln>
                  <a:noFill/>
                </a:ln>
                <a:solidFill>
                  <a:srgbClr val="000000"/>
                </a:solidFill>
                <a:effectLst/>
                <a:latin typeface="Arial" panose="020B0604020202020204" pitchFamily="34" charset="0"/>
                <a:ea typeface="ui-sans-serif"/>
              </a:rPr>
              <a:t>A. entertainment B. sightseeing C. exile</a:t>
            </a:r>
            <a:r>
              <a:rPr lang="zh-CN" altLang="en-US" sz="1600" dirty="0">
                <a:solidFill>
                  <a:srgbClr val="000000"/>
                </a:solidFill>
                <a:latin typeface="Arial" panose="020B0604020202020204" pitchFamily="34" charset="0"/>
                <a:ea typeface="ui-sans-serif"/>
              </a:rPr>
              <a:t> </a:t>
            </a:r>
            <a:r>
              <a:rPr kumimoji="0" lang="zh-CN" altLang="zh-CN" sz="1600" b="0" i="0" u="none" strike="noStrike" cap="none" normalizeH="0" baseline="0" dirty="0">
                <a:ln>
                  <a:noFill/>
                </a:ln>
                <a:solidFill>
                  <a:srgbClr val="000000"/>
                </a:solidFill>
                <a:effectLst/>
                <a:latin typeface="Arial" panose="020B0604020202020204" pitchFamily="34" charset="0"/>
                <a:ea typeface="ui-sans-serif"/>
              </a:rPr>
              <a:t>D. rest</a:t>
            </a:r>
            <a:r>
              <a:rPr kumimoji="0" lang="zh-CN" altLang="zh-CN" sz="700" b="0" i="0" u="none" strike="noStrike" cap="none" normalizeH="0" baseline="0" dirty="0">
                <a:ln>
                  <a:noFill/>
                </a:ln>
                <a:solidFill>
                  <a:schemeClr val="tx1"/>
                </a:solidFill>
                <a:effectLst/>
                <a:latin typeface="Arial" panose="020B0604020202020204" pitchFamily="34" charset="0"/>
              </a:rPr>
              <a:t> </a:t>
            </a:r>
            <a:endParaRPr kumimoji="0" lang="zh-CN" altLang="zh-CN" sz="16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altLang="zh-CN" sz="1600" b="0" i="0" u="none" strike="noStrike" cap="none" normalizeH="0" baseline="0" dirty="0">
                <a:ln>
                  <a:noFill/>
                </a:ln>
                <a:solidFill>
                  <a:srgbClr val="000000"/>
                </a:solidFill>
                <a:effectLst/>
                <a:latin typeface="Arial" panose="020B0604020202020204" pitchFamily="34" charset="0"/>
                <a:ea typeface="ui-sans-serif"/>
              </a:rPr>
              <a:t>3 </a:t>
            </a:r>
            <a:r>
              <a:rPr kumimoji="0" lang="zh-CN" altLang="zh-CN" sz="1600" b="0" i="0" u="none" strike="noStrike" cap="none" normalizeH="0" baseline="0" dirty="0">
                <a:ln>
                  <a:noFill/>
                </a:ln>
                <a:solidFill>
                  <a:srgbClr val="000000"/>
                </a:solidFill>
                <a:effectLst/>
                <a:latin typeface="Arial" panose="020B0604020202020204" pitchFamily="34" charset="0"/>
                <a:ea typeface="ui-sans-serif"/>
              </a:rPr>
              <a:t>A. fought B. competed C. argued D. debated</a:t>
            </a:r>
            <a:r>
              <a:rPr kumimoji="0" lang="zh-CN" altLang="zh-CN" sz="700" b="0" i="0" u="none" strike="noStrike" cap="none" normalizeH="0" baseline="0" dirty="0">
                <a:ln>
                  <a:noFill/>
                </a:ln>
                <a:solidFill>
                  <a:schemeClr val="tx1"/>
                </a:solidFill>
                <a:effectLst/>
                <a:latin typeface="Arial" panose="020B0604020202020204" pitchFamily="34" charset="0"/>
              </a:rPr>
              <a:t> </a:t>
            </a:r>
            <a:endParaRPr kumimoji="0" lang="zh-CN" altLang="zh-CN" sz="16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altLang="zh-CN" sz="1600" b="0" i="0" u="none" strike="noStrike" cap="none" normalizeH="0" baseline="0" dirty="0">
                <a:ln>
                  <a:noFill/>
                </a:ln>
                <a:solidFill>
                  <a:srgbClr val="000000"/>
                </a:solidFill>
                <a:effectLst/>
                <a:latin typeface="Arial" panose="020B0604020202020204" pitchFamily="34" charset="0"/>
                <a:ea typeface="ui-sans-serif"/>
              </a:rPr>
              <a:t>4 </a:t>
            </a:r>
            <a:r>
              <a:rPr kumimoji="0" lang="zh-CN" altLang="zh-CN" sz="1600" b="0" i="0" u="none" strike="noStrike" cap="none" normalizeH="0" baseline="0" dirty="0">
                <a:ln>
                  <a:noFill/>
                </a:ln>
                <a:solidFill>
                  <a:srgbClr val="000000"/>
                </a:solidFill>
                <a:effectLst/>
                <a:latin typeface="Arial" panose="020B0604020202020204" pitchFamily="34" charset="0"/>
                <a:ea typeface="ui-sans-serif"/>
              </a:rPr>
              <a:t>A. treated B. respected C. considered D. regarded</a:t>
            </a:r>
            <a:r>
              <a:rPr kumimoji="0" lang="zh-CN" altLang="zh-CN" sz="700" b="0" i="0" u="none" strike="noStrike" cap="none" normalizeH="0" baseline="0" dirty="0">
                <a:ln>
                  <a:noFill/>
                </a:ln>
                <a:solidFill>
                  <a:schemeClr val="tx1"/>
                </a:solidFill>
                <a:effectLst/>
                <a:latin typeface="Arial" panose="020B0604020202020204" pitchFamily="34" charset="0"/>
              </a:rPr>
              <a:t> </a:t>
            </a:r>
            <a:endParaRPr kumimoji="0" lang="zh-CN" altLang="zh-CN" sz="16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altLang="zh-CN" sz="1600" b="0" i="0" u="none" strike="noStrike" cap="none" normalizeH="0" baseline="0" dirty="0">
                <a:ln>
                  <a:noFill/>
                </a:ln>
                <a:solidFill>
                  <a:srgbClr val="000000"/>
                </a:solidFill>
                <a:effectLst/>
                <a:latin typeface="Arial" panose="020B0604020202020204" pitchFamily="34" charset="0"/>
                <a:ea typeface="ui-sans-serif"/>
              </a:rPr>
              <a:t>5 </a:t>
            </a:r>
            <a:r>
              <a:rPr kumimoji="0" lang="zh-CN" altLang="zh-CN" sz="1600" b="0" i="0" u="none" strike="noStrike" cap="none" normalizeH="0" baseline="0" dirty="0">
                <a:ln>
                  <a:noFill/>
                </a:ln>
                <a:solidFill>
                  <a:srgbClr val="000000"/>
                </a:solidFill>
                <a:effectLst/>
                <a:latin typeface="Arial" panose="020B0604020202020204" pitchFamily="34" charset="0"/>
                <a:ea typeface="ui-sans-serif"/>
              </a:rPr>
              <a:t>A. casually B. officially C. roughly D. simply</a:t>
            </a:r>
            <a:r>
              <a:rPr kumimoji="0" lang="zh-CN" altLang="zh-CN" sz="700" b="0" i="0" u="none" strike="noStrike" cap="none" normalizeH="0" baseline="0" dirty="0">
                <a:ln>
                  <a:noFill/>
                </a:ln>
                <a:solidFill>
                  <a:schemeClr val="tx1"/>
                </a:solidFill>
                <a:effectLst/>
                <a:latin typeface="Arial" panose="020B0604020202020204" pitchFamily="34" charset="0"/>
              </a:rPr>
              <a:t> </a:t>
            </a:r>
            <a:endParaRPr kumimoji="0" lang="zh-CN" altLang="zh-CN" sz="16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altLang="zh-CN" sz="1600" b="0" i="0" u="none" strike="noStrike" cap="none" normalizeH="0" baseline="0" dirty="0">
                <a:ln>
                  <a:noFill/>
                </a:ln>
                <a:solidFill>
                  <a:srgbClr val="000000"/>
                </a:solidFill>
                <a:effectLst/>
                <a:latin typeface="Arial" panose="020B0604020202020204" pitchFamily="34" charset="0"/>
                <a:ea typeface="ui-sans-serif"/>
              </a:rPr>
              <a:t>6 </a:t>
            </a:r>
            <a:r>
              <a:rPr kumimoji="0" lang="zh-CN" altLang="zh-CN" sz="1600" b="0" i="0" u="none" strike="noStrike" cap="none" normalizeH="0" baseline="0" dirty="0">
                <a:ln>
                  <a:noFill/>
                </a:ln>
                <a:solidFill>
                  <a:srgbClr val="000000"/>
                </a:solidFill>
                <a:effectLst/>
                <a:latin typeface="Arial" panose="020B0604020202020204" pitchFamily="34" charset="0"/>
                <a:ea typeface="ui-sans-serif"/>
              </a:rPr>
              <a:t>A. promise B. decision C. warning D. suggestion</a:t>
            </a:r>
            <a:r>
              <a:rPr kumimoji="0" lang="zh-CN" altLang="zh-CN" sz="700" b="0" i="0" u="none" strike="noStrike" cap="none" normalizeH="0" baseline="0" dirty="0">
                <a:ln>
                  <a:noFill/>
                </a:ln>
                <a:solidFill>
                  <a:schemeClr val="tx1"/>
                </a:solidFill>
                <a:effectLst/>
                <a:latin typeface="Arial" panose="020B0604020202020204" pitchFamily="34" charset="0"/>
              </a:rPr>
              <a:t> </a:t>
            </a:r>
            <a:endParaRPr kumimoji="0" lang="zh-CN" altLang="zh-CN" sz="16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altLang="zh-CN" sz="1600" b="0" i="0" u="none" strike="noStrike" cap="none" normalizeH="0" baseline="0" dirty="0">
                <a:ln>
                  <a:noFill/>
                </a:ln>
                <a:solidFill>
                  <a:srgbClr val="000000"/>
                </a:solidFill>
                <a:effectLst/>
                <a:latin typeface="Arial" panose="020B0604020202020204" pitchFamily="34" charset="0"/>
                <a:ea typeface="ui-sans-serif"/>
              </a:rPr>
              <a:t>7 </a:t>
            </a:r>
            <a:r>
              <a:rPr kumimoji="0" lang="zh-CN" altLang="zh-CN" sz="1600" b="0" i="0" u="none" strike="noStrike" cap="none" normalizeH="0" baseline="0" dirty="0">
                <a:ln>
                  <a:noFill/>
                </a:ln>
                <a:solidFill>
                  <a:srgbClr val="000000"/>
                </a:solidFill>
                <a:effectLst/>
                <a:latin typeface="Arial" panose="020B0604020202020204" pitchFamily="34" charset="0"/>
                <a:ea typeface="ui-sans-serif"/>
              </a:rPr>
              <a:t>A. confused B. annoyed C. angry D. disappointed</a:t>
            </a:r>
            <a:r>
              <a:rPr kumimoji="0" lang="zh-CN" altLang="zh-CN" sz="700" b="0" i="0" u="none" strike="noStrike" cap="none" normalizeH="0" baseline="0" dirty="0">
                <a:ln>
                  <a:noFill/>
                </a:ln>
                <a:solidFill>
                  <a:schemeClr val="tx1"/>
                </a:solidFill>
                <a:effectLst/>
                <a:latin typeface="Arial" panose="020B0604020202020204" pitchFamily="34" charset="0"/>
              </a:rPr>
              <a:t> </a:t>
            </a:r>
            <a:endParaRPr kumimoji="0" lang="zh-CN" altLang="zh-CN" sz="16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altLang="zh-CN" sz="1600" b="0" i="0" u="none" strike="noStrike" cap="none" normalizeH="0" baseline="0" dirty="0">
                <a:ln>
                  <a:noFill/>
                </a:ln>
                <a:solidFill>
                  <a:srgbClr val="000000"/>
                </a:solidFill>
                <a:effectLst/>
                <a:latin typeface="Arial" panose="020B0604020202020204" pitchFamily="34" charset="0"/>
                <a:ea typeface="ui-sans-serif"/>
              </a:rPr>
              <a:t>8 </a:t>
            </a:r>
            <a:r>
              <a:rPr kumimoji="0" lang="zh-CN" altLang="zh-CN" sz="1600" b="0" i="0" u="none" strike="noStrike" cap="none" normalizeH="0" baseline="0" dirty="0">
                <a:ln>
                  <a:noFill/>
                </a:ln>
                <a:solidFill>
                  <a:srgbClr val="000000"/>
                </a:solidFill>
                <a:effectLst/>
                <a:latin typeface="Arial" panose="020B0604020202020204" pitchFamily="34" charset="0"/>
                <a:ea typeface="ui-sans-serif"/>
              </a:rPr>
              <a:t>A. warned B. ordered C. begged D. forced</a:t>
            </a:r>
            <a:r>
              <a:rPr kumimoji="0" lang="zh-CN" altLang="zh-CN" sz="700" b="0" i="0" u="none" strike="noStrike" cap="none" normalizeH="0" baseline="0" dirty="0">
                <a:ln>
                  <a:noFill/>
                </a:ln>
                <a:solidFill>
                  <a:schemeClr val="tx1"/>
                </a:solidFill>
                <a:effectLst/>
                <a:latin typeface="Arial" panose="020B0604020202020204" pitchFamily="34" charset="0"/>
              </a:rPr>
              <a:t> </a:t>
            </a:r>
            <a:endParaRPr kumimoji="0" lang="zh-CN" altLang="zh-CN" sz="16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altLang="zh-CN" sz="1600" b="0" i="0" u="none" strike="noStrike" cap="none" normalizeH="0" baseline="0" dirty="0">
                <a:ln>
                  <a:noFill/>
                </a:ln>
                <a:solidFill>
                  <a:srgbClr val="000000"/>
                </a:solidFill>
                <a:effectLst/>
                <a:latin typeface="Arial" panose="020B0604020202020204" pitchFamily="34" charset="0"/>
                <a:ea typeface="ui-sans-serif"/>
              </a:rPr>
              <a:t>9 </a:t>
            </a:r>
            <a:r>
              <a:rPr kumimoji="0" lang="zh-CN" altLang="zh-CN" sz="1600" b="0" i="0" u="none" strike="noStrike" cap="none" normalizeH="0" baseline="0" dirty="0">
                <a:ln>
                  <a:noFill/>
                </a:ln>
                <a:solidFill>
                  <a:srgbClr val="000000"/>
                </a:solidFill>
                <a:effectLst/>
                <a:latin typeface="Arial" panose="020B0604020202020204" pitchFamily="34" charset="0"/>
                <a:ea typeface="ui-sans-serif"/>
              </a:rPr>
              <a:t>A. use B. need C. practice D. memory</a:t>
            </a:r>
            <a:r>
              <a:rPr kumimoji="0" lang="zh-CN" altLang="zh-CN" sz="700" b="0" i="0" u="none" strike="noStrike" cap="none" normalizeH="0" baseline="0" dirty="0">
                <a:ln>
                  <a:noFill/>
                </a:ln>
                <a:solidFill>
                  <a:schemeClr val="tx1"/>
                </a:solidFill>
                <a:effectLst/>
                <a:latin typeface="Arial" panose="020B0604020202020204" pitchFamily="34" charset="0"/>
              </a:rPr>
              <a:t> </a:t>
            </a:r>
            <a:endParaRPr kumimoji="0" lang="zh-CN" altLang="zh-CN" sz="16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altLang="zh-CN" sz="1600" b="0" i="0" u="none" strike="noStrike" cap="none" normalizeH="0" baseline="0" dirty="0">
                <a:ln>
                  <a:noFill/>
                </a:ln>
                <a:solidFill>
                  <a:srgbClr val="000000"/>
                </a:solidFill>
                <a:effectLst/>
                <a:latin typeface="Arial" panose="020B0604020202020204" pitchFamily="34" charset="0"/>
                <a:ea typeface="ui-sans-serif"/>
              </a:rPr>
              <a:t>10 </a:t>
            </a:r>
            <a:r>
              <a:rPr kumimoji="0" lang="zh-CN" altLang="zh-CN" sz="1600" b="0" i="0" u="none" strike="noStrike" cap="none" normalizeH="0" baseline="0" dirty="0">
                <a:ln>
                  <a:noFill/>
                </a:ln>
                <a:solidFill>
                  <a:srgbClr val="000000"/>
                </a:solidFill>
                <a:effectLst/>
                <a:latin typeface="Arial" panose="020B0604020202020204" pitchFamily="34" charset="0"/>
                <a:ea typeface="ui-sans-serif"/>
              </a:rPr>
              <a:t>A. communicate B. compete C. cooperate D. compare</a:t>
            </a:r>
            <a:r>
              <a:rPr kumimoji="0" lang="zh-CN" altLang="zh-CN" sz="700" b="0" i="0" u="none" strike="noStrike" cap="none" normalizeH="0" baseline="0" dirty="0">
                <a:ln>
                  <a:noFill/>
                </a:ln>
                <a:solidFill>
                  <a:schemeClr val="tx1"/>
                </a:solidFill>
                <a:effectLst/>
                <a:latin typeface="Arial" panose="020B0604020202020204" pitchFamily="34" charset="0"/>
              </a:rPr>
              <a:t> </a:t>
            </a:r>
            <a:endParaRPr kumimoji="0" lang="zh-CN" altLang="zh-CN" sz="16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altLang="zh-CN" sz="1600" b="0" i="0" u="none" strike="noStrike" cap="none" normalizeH="0" baseline="0" dirty="0">
                <a:ln>
                  <a:noFill/>
                </a:ln>
                <a:solidFill>
                  <a:srgbClr val="000000"/>
                </a:solidFill>
                <a:effectLst/>
                <a:latin typeface="Arial" panose="020B0604020202020204" pitchFamily="34" charset="0"/>
                <a:ea typeface="ui-sans-serif"/>
              </a:rPr>
              <a:t>11 </a:t>
            </a:r>
            <a:r>
              <a:rPr kumimoji="0" lang="zh-CN" altLang="zh-CN" sz="1600" b="0" i="0" u="none" strike="noStrike" cap="none" normalizeH="0" baseline="0" dirty="0">
                <a:ln>
                  <a:noFill/>
                </a:ln>
                <a:solidFill>
                  <a:srgbClr val="000000"/>
                </a:solidFill>
                <a:effectLst/>
                <a:latin typeface="Arial" panose="020B0604020202020204" pitchFamily="34" charset="0"/>
                <a:ea typeface="ui-sans-serif"/>
              </a:rPr>
              <a:t>A. expresses B. expects C. experiences D. examines</a:t>
            </a:r>
            <a:r>
              <a:rPr kumimoji="0" lang="zh-CN" altLang="zh-CN" sz="700" b="0" i="0" u="none" strike="noStrike" cap="none" normalizeH="0" baseline="0" dirty="0">
                <a:ln>
                  <a:noFill/>
                </a:ln>
                <a:solidFill>
                  <a:schemeClr val="tx1"/>
                </a:solidFill>
                <a:effectLst/>
                <a:latin typeface="Arial" panose="020B0604020202020204" pitchFamily="34" charset="0"/>
              </a:rPr>
              <a:t> </a:t>
            </a:r>
            <a:endParaRPr kumimoji="0" lang="zh-CN" altLang="zh-CN" sz="16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altLang="zh-CN" sz="1600" b="0" i="0" u="none" strike="noStrike" cap="none" normalizeH="0" baseline="0" dirty="0">
                <a:ln>
                  <a:noFill/>
                </a:ln>
                <a:solidFill>
                  <a:srgbClr val="000000"/>
                </a:solidFill>
                <a:effectLst/>
                <a:latin typeface="Arial" panose="020B0604020202020204" pitchFamily="34" charset="0"/>
                <a:ea typeface="ui-sans-serif"/>
              </a:rPr>
              <a:t>12 </a:t>
            </a:r>
            <a:r>
              <a:rPr kumimoji="0" lang="zh-CN" altLang="zh-CN" sz="1600" b="0" i="0" u="none" strike="noStrike" cap="none" normalizeH="0" baseline="0" dirty="0">
                <a:ln>
                  <a:noFill/>
                </a:ln>
                <a:solidFill>
                  <a:srgbClr val="000000"/>
                </a:solidFill>
                <a:effectLst/>
                <a:latin typeface="Arial" panose="020B0604020202020204" pitchFamily="34" charset="0"/>
                <a:ea typeface="ui-sans-serif"/>
              </a:rPr>
              <a:t>A. secretly B. slowly C. proudly D. casually</a:t>
            </a:r>
            <a:r>
              <a:rPr kumimoji="0" lang="zh-CN" altLang="zh-CN" sz="700" b="0" i="0" u="none" strike="noStrike" cap="none" normalizeH="0" baseline="0" dirty="0">
                <a:ln>
                  <a:noFill/>
                </a:ln>
                <a:solidFill>
                  <a:schemeClr val="tx1"/>
                </a:solidFill>
                <a:effectLst/>
                <a:latin typeface="Arial" panose="020B0604020202020204" pitchFamily="34" charset="0"/>
              </a:rPr>
              <a:t> </a:t>
            </a:r>
            <a:endParaRPr kumimoji="0" lang="zh-CN" altLang="zh-CN" sz="16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altLang="zh-CN" sz="1600" b="0" i="0" u="none" strike="noStrike" cap="none" normalizeH="0" baseline="0" dirty="0">
                <a:ln>
                  <a:noFill/>
                </a:ln>
                <a:solidFill>
                  <a:srgbClr val="000000"/>
                </a:solidFill>
                <a:effectLst/>
                <a:latin typeface="Arial" panose="020B0604020202020204" pitchFamily="34" charset="0"/>
                <a:ea typeface="ui-sans-serif"/>
              </a:rPr>
              <a:t>13 </a:t>
            </a:r>
            <a:r>
              <a:rPr kumimoji="0" lang="zh-CN" altLang="zh-CN" sz="1600" b="0" i="0" u="none" strike="noStrike" cap="none" normalizeH="0" baseline="0" dirty="0">
                <a:ln>
                  <a:noFill/>
                </a:ln>
                <a:solidFill>
                  <a:srgbClr val="000000"/>
                </a:solidFill>
                <a:effectLst/>
                <a:latin typeface="Arial" panose="020B0604020202020204" pitchFamily="34" charset="0"/>
                <a:ea typeface="ui-sans-serif"/>
              </a:rPr>
              <a:t>A. natural B. cultural C. physical D. historical</a:t>
            </a:r>
            <a:r>
              <a:rPr kumimoji="0" lang="zh-CN" altLang="zh-CN" sz="700" b="0" i="0" u="none" strike="noStrike" cap="none" normalizeH="0" baseline="0" dirty="0">
                <a:ln>
                  <a:noFill/>
                </a:ln>
                <a:solidFill>
                  <a:schemeClr val="tx1"/>
                </a:solidFill>
                <a:effectLst/>
                <a:latin typeface="Arial" panose="020B0604020202020204" pitchFamily="34" charset="0"/>
              </a:rPr>
              <a:t> </a:t>
            </a:r>
            <a:endParaRPr kumimoji="0" lang="zh-CN" altLang="zh-CN" sz="16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altLang="zh-CN" sz="1600" b="0" i="0" u="none" strike="noStrike" cap="none" normalizeH="0" baseline="0" dirty="0">
                <a:ln>
                  <a:noFill/>
                </a:ln>
                <a:solidFill>
                  <a:srgbClr val="000000"/>
                </a:solidFill>
                <a:effectLst/>
                <a:latin typeface="Arial" panose="020B0604020202020204" pitchFamily="34" charset="0"/>
                <a:ea typeface="ui-sans-serif"/>
              </a:rPr>
              <a:t>14 </a:t>
            </a:r>
            <a:r>
              <a:rPr kumimoji="0" lang="zh-CN" altLang="zh-CN" sz="1600" b="0" i="0" u="none" strike="noStrike" cap="none" normalizeH="0" baseline="0" dirty="0">
                <a:ln>
                  <a:noFill/>
                </a:ln>
                <a:solidFill>
                  <a:srgbClr val="000000"/>
                </a:solidFill>
                <a:effectLst/>
                <a:latin typeface="Arial" panose="020B0604020202020204" pitchFamily="34" charset="0"/>
                <a:ea typeface="ui-sans-serif"/>
              </a:rPr>
              <a:t>A. chances B. methods C. reasons D. excuses</a:t>
            </a:r>
            <a:r>
              <a:rPr kumimoji="0" lang="zh-CN" altLang="zh-CN" sz="700" b="0" i="0" u="none" strike="noStrike" cap="none" normalizeH="0" baseline="0" dirty="0">
                <a:ln>
                  <a:noFill/>
                </a:ln>
                <a:solidFill>
                  <a:schemeClr val="tx1"/>
                </a:solidFill>
                <a:effectLst/>
                <a:latin typeface="Arial" panose="020B0604020202020204" pitchFamily="34" charset="0"/>
              </a:rPr>
              <a:t> </a:t>
            </a:r>
            <a:endParaRPr kumimoji="0" lang="zh-CN" altLang="zh-CN" sz="16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altLang="zh-CN" sz="1600" b="0" i="0" u="none" strike="noStrike" cap="none" normalizeH="0" baseline="0" dirty="0">
                <a:ln>
                  <a:noFill/>
                </a:ln>
                <a:solidFill>
                  <a:srgbClr val="000000"/>
                </a:solidFill>
                <a:effectLst/>
                <a:latin typeface="Arial" panose="020B0604020202020204" pitchFamily="34" charset="0"/>
                <a:ea typeface="ui-sans-serif"/>
              </a:rPr>
              <a:t>15 </a:t>
            </a:r>
            <a:r>
              <a:rPr kumimoji="0" lang="zh-CN" altLang="zh-CN" sz="1600" b="0" i="0" u="none" strike="noStrike" cap="none" normalizeH="0" baseline="0" dirty="0">
                <a:ln>
                  <a:noFill/>
                </a:ln>
                <a:solidFill>
                  <a:srgbClr val="000000"/>
                </a:solidFill>
                <a:effectLst/>
                <a:latin typeface="Arial" panose="020B0604020202020204" pitchFamily="34" charset="0"/>
                <a:ea typeface="ui-sans-serif"/>
              </a:rPr>
              <a:t>A. result B. standard C. reward D. level</a:t>
            </a:r>
            <a:r>
              <a:rPr kumimoji="0" lang="zh-CN" altLang="zh-CN" sz="700" b="0" i="0" u="none" strike="noStrike" cap="none" normalizeH="0" baseline="0" dirty="0">
                <a:ln>
                  <a:noFill/>
                </a:ln>
                <a:solidFill>
                  <a:schemeClr val="tx1"/>
                </a:solidFill>
                <a:effectLst/>
                <a:latin typeface="Arial" panose="020B0604020202020204" pitchFamily="34" charset="0"/>
              </a:rPr>
              <a:t> </a:t>
            </a:r>
            <a:endParaRPr kumimoji="0" lang="zh-CN" altLang="zh-CN" sz="2400" b="0" i="0" u="none" strike="noStrike" cap="none" normalizeH="0" baseline="0" dirty="0">
              <a:ln>
                <a:noFill/>
              </a:ln>
              <a:solidFill>
                <a:schemeClr val="tx1"/>
              </a:solidFill>
              <a:effectLst/>
              <a:latin typeface="Arial" panose="020B0604020202020204" pitchFamily="34" charset="0"/>
            </a:endParaRPr>
          </a:p>
        </p:txBody>
      </p:sp>
      <p:sp>
        <p:nvSpPr>
          <p:cNvPr id="8" name="文本框 7"/>
          <p:cNvSpPr txBox="1"/>
          <p:nvPr/>
        </p:nvSpPr>
        <p:spPr>
          <a:xfrm>
            <a:off x="6799139" y="4946954"/>
            <a:ext cx="3182605" cy="923330"/>
          </a:xfrm>
          <a:prstGeom prst="rect">
            <a:avLst/>
          </a:prstGeom>
          <a:solidFill>
            <a:schemeClr val="accent1">
              <a:lumMod val="20000"/>
              <a:lumOff val="80000"/>
            </a:schemeClr>
          </a:solidFill>
        </p:spPr>
        <p:txBody>
          <a:bodyPr wrap="square">
            <a:spAutoFit/>
          </a:bodyPr>
          <a:lstStyle/>
          <a:p>
            <a:r>
              <a:rPr lang="en-US" altLang="zh-CN" dirty="0"/>
              <a:t>1.B 2.C 3.A 4.D 5.B6.B 7.C 8.A 9.A 10.B11.A 12.C 13.B 14.B 15.A</a:t>
            </a:r>
            <a:endParaRPr lang="zh-CN" altLang="en-US" dirty="0"/>
          </a:p>
        </p:txBody>
      </p:sp>
      <p:pic>
        <p:nvPicPr>
          <p:cNvPr id="9" name="图片 8"/>
          <p:cNvPicPr>
            <a:picLocks noChangeAspect="1"/>
          </p:cNvPicPr>
          <p:nvPr/>
        </p:nvPicPr>
        <p:blipFill>
          <a:blip r:embed="rId1"/>
          <a:stretch>
            <a:fillRect/>
          </a:stretch>
        </p:blipFill>
        <p:spPr>
          <a:xfrm>
            <a:off x="10757635" y="4780065"/>
            <a:ext cx="1308429" cy="1909785"/>
          </a:xfrm>
          <a:prstGeom prst="rect">
            <a:avLst/>
          </a:prstGeom>
        </p:spPr>
      </p:pic>
      <p:sp>
        <p:nvSpPr>
          <p:cNvPr id="10" name="文本框 9"/>
          <p:cNvSpPr txBox="1"/>
          <p:nvPr/>
        </p:nvSpPr>
        <p:spPr>
          <a:xfrm>
            <a:off x="366855" y="54754"/>
            <a:ext cx="1708340" cy="369332"/>
          </a:xfrm>
          <a:prstGeom prst="rect">
            <a:avLst/>
          </a:prstGeom>
          <a:solidFill>
            <a:schemeClr val="accent6">
              <a:lumMod val="20000"/>
              <a:lumOff val="80000"/>
            </a:schemeClr>
          </a:solidFill>
        </p:spPr>
        <p:txBody>
          <a:bodyPr wrap="square">
            <a:spAutoFit/>
          </a:bodyPr>
          <a:lstStyle/>
          <a:p>
            <a:r>
              <a:rPr lang="zh-CN" altLang="en-US" b="1" dirty="0"/>
              <a:t>完形练习</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26099" y="993357"/>
            <a:ext cx="7796584" cy="5199376"/>
          </a:xfrm>
          <a:solidFill>
            <a:schemeClr val="bg1">
              <a:lumMod val="95000"/>
            </a:schemeClr>
          </a:solidFill>
        </p:spPr>
        <p:txBody>
          <a:bodyPr>
            <a:normAutofit/>
          </a:bodyPr>
          <a:lstStyle/>
          <a:p>
            <a:pPr indent="0">
              <a:lnSpc>
                <a:spcPct val="110000"/>
              </a:lnSpc>
              <a:spcBef>
                <a:spcPts val="0"/>
              </a:spcBef>
            </a:pPr>
            <a:r>
              <a:rPr lang="zh-CN" altLang="en-US" dirty="0"/>
              <a:t>    假定你是李华，你的外国笔友</a:t>
            </a:r>
            <a:r>
              <a:rPr lang="en-US" altLang="zh-CN" dirty="0"/>
              <a:t>Tom</a:t>
            </a:r>
            <a:r>
              <a:rPr lang="zh-CN" altLang="en-US" dirty="0"/>
              <a:t>对中国传统文化很感兴趣。请你给他写一封邮件，推荐国产动画电影</a:t>
            </a:r>
            <a:r>
              <a:rPr lang="en-US" altLang="zh-CN" dirty="0"/>
              <a:t>《</a:t>
            </a:r>
            <a:r>
              <a:rPr lang="zh-CN" altLang="en-US" dirty="0"/>
              <a:t>八仙</a:t>
            </a:r>
            <a:r>
              <a:rPr lang="en-US" altLang="zh-CN" dirty="0"/>
              <a:t>》</a:t>
            </a:r>
            <a:r>
              <a:rPr lang="zh-CN" altLang="en-US" dirty="0"/>
              <a:t>，</a:t>
            </a:r>
            <a:endParaRPr lang="en-US" altLang="zh-CN" dirty="0"/>
          </a:p>
          <a:p>
            <a:pPr indent="0">
              <a:lnSpc>
                <a:spcPct val="110000"/>
              </a:lnSpc>
              <a:spcBef>
                <a:spcPts val="0"/>
              </a:spcBef>
            </a:pPr>
            <a:r>
              <a:rPr lang="zh-CN" altLang="en-US" dirty="0"/>
              <a:t>内容包括：</a:t>
            </a:r>
            <a:endParaRPr lang="en-US" altLang="zh-CN" dirty="0"/>
          </a:p>
          <a:p>
            <a:pPr indent="0">
              <a:lnSpc>
                <a:spcPct val="110000"/>
              </a:lnSpc>
              <a:spcBef>
                <a:spcPts val="0"/>
              </a:spcBef>
            </a:pPr>
            <a:r>
              <a:rPr lang="en-US" altLang="zh-CN" dirty="0"/>
              <a:t>1. </a:t>
            </a:r>
            <a:r>
              <a:rPr lang="zh-CN" altLang="en-US" dirty="0"/>
              <a:t>影片取材于中国传统民间故事；</a:t>
            </a:r>
            <a:endParaRPr lang="en-US" altLang="zh-CN" dirty="0"/>
          </a:p>
          <a:p>
            <a:pPr indent="0">
              <a:lnSpc>
                <a:spcPct val="110000"/>
              </a:lnSpc>
              <a:spcBef>
                <a:spcPts val="0"/>
              </a:spcBef>
            </a:pPr>
            <a:r>
              <a:rPr lang="en-US" altLang="zh-CN" dirty="0"/>
              <a:t>2. </a:t>
            </a:r>
            <a:r>
              <a:rPr lang="zh-CN" altLang="en-US" dirty="0"/>
              <a:t>影片亮点：画风唯美、讲述凡人成长、弘扬传统文化；</a:t>
            </a:r>
            <a:endParaRPr lang="en-US" altLang="zh-CN" dirty="0"/>
          </a:p>
          <a:p>
            <a:pPr indent="0">
              <a:lnSpc>
                <a:spcPct val="110000"/>
              </a:lnSpc>
              <a:spcBef>
                <a:spcPts val="0"/>
              </a:spcBef>
            </a:pPr>
            <a:r>
              <a:rPr lang="en-US" altLang="zh-CN" dirty="0"/>
              <a:t>3. </a:t>
            </a:r>
            <a:r>
              <a:rPr lang="zh-CN" altLang="en-US" dirty="0"/>
              <a:t>推荐理由，</a:t>
            </a:r>
            <a:endParaRPr lang="en-US" altLang="zh-CN" dirty="0"/>
          </a:p>
          <a:p>
            <a:pPr indent="0">
              <a:lnSpc>
                <a:spcPct val="110000"/>
              </a:lnSpc>
              <a:spcBef>
                <a:spcPts val="0"/>
              </a:spcBef>
            </a:pPr>
            <a:r>
              <a:rPr lang="zh-CN" altLang="en-US" dirty="0"/>
              <a:t>注意：词数</a:t>
            </a:r>
            <a:r>
              <a:rPr lang="en-US" altLang="zh-CN" dirty="0"/>
              <a:t>80</a:t>
            </a:r>
            <a:r>
              <a:rPr lang="zh-CN" altLang="en-US" dirty="0"/>
              <a:t>左右；可适当增加细节，使行文连贯。</a:t>
            </a:r>
            <a:endParaRPr lang="zh-CN" altLang="en-US" dirty="0"/>
          </a:p>
        </p:txBody>
      </p:sp>
      <p:sp>
        <p:nvSpPr>
          <p:cNvPr id="5" name="文本框 4"/>
          <p:cNvSpPr txBox="1"/>
          <p:nvPr/>
        </p:nvSpPr>
        <p:spPr>
          <a:xfrm>
            <a:off x="706333" y="262822"/>
            <a:ext cx="1927358" cy="369332"/>
          </a:xfrm>
          <a:prstGeom prst="rect">
            <a:avLst/>
          </a:prstGeom>
          <a:solidFill>
            <a:schemeClr val="accent6">
              <a:lumMod val="20000"/>
              <a:lumOff val="80000"/>
            </a:schemeClr>
          </a:solidFill>
        </p:spPr>
        <p:txBody>
          <a:bodyPr wrap="square">
            <a:spAutoFit/>
          </a:bodyPr>
          <a:lstStyle/>
          <a:p>
            <a:r>
              <a:rPr lang="zh-CN" altLang="en-US" b="1" dirty="0"/>
              <a:t>应用文练习</a:t>
            </a:r>
            <a:endParaRPr lang="zh-CN" altLang="en-US" b="1" dirty="0"/>
          </a:p>
        </p:txBody>
      </p:sp>
      <p:pic>
        <p:nvPicPr>
          <p:cNvPr id="6" name="图片 5"/>
          <p:cNvPicPr>
            <a:picLocks noChangeAspect="1"/>
          </p:cNvPicPr>
          <p:nvPr/>
        </p:nvPicPr>
        <p:blipFill>
          <a:blip r:embed="rId1"/>
          <a:stretch>
            <a:fillRect/>
          </a:stretch>
        </p:blipFill>
        <p:spPr>
          <a:xfrm>
            <a:off x="9129262" y="3316697"/>
            <a:ext cx="2686700" cy="299101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4723" y="454462"/>
            <a:ext cx="11069077" cy="5727976"/>
          </a:xfrm>
          <a:solidFill>
            <a:schemeClr val="bg2"/>
          </a:solidFill>
        </p:spPr>
        <p:txBody>
          <a:bodyPr>
            <a:normAutofit/>
          </a:bodyPr>
          <a:lstStyle/>
          <a:p>
            <a:r>
              <a:rPr lang="en-US" altLang="zh-CN" dirty="0">
                <a:latin typeface="Times New Roman" panose="02020603050405020304" pitchFamily="18" charset="0"/>
                <a:cs typeface="Times New Roman" panose="02020603050405020304" pitchFamily="18" charset="0"/>
              </a:rPr>
              <a:t>Dear Tom,</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Knowing that you are fond of traditional Chinese culture, I’m writing to recommend a wonderful animated movie </a:t>
            </a:r>
            <a:r>
              <a:rPr lang="en-US" altLang="zh-CN" i="1" dirty="0">
                <a:latin typeface="Times New Roman" panose="02020603050405020304" pitchFamily="18" charset="0"/>
                <a:cs typeface="Times New Roman" panose="02020603050405020304" pitchFamily="18" charset="0"/>
              </a:rPr>
              <a:t>Eight Immortals</a:t>
            </a:r>
            <a:r>
              <a:rPr lang="en-US" altLang="zh-CN" dirty="0">
                <a:latin typeface="Times New Roman" panose="02020603050405020304" pitchFamily="18" charset="0"/>
                <a:cs typeface="Times New Roman" panose="02020603050405020304" pitchFamily="18" charset="0"/>
              </a:rPr>
              <a:t> to you.</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Adapted from a classic Chinese folk tale, the film is beautifully made with traditional Chinese landscape painting style. Unlike old versions, it focuses on how eight ordinary people grow into heroes through adventures and mutual support. Besides, it perfectly combines traditional folk culture with modern animation technology.</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This inspiring movie helps us understand the charm of Chinese traditional legends. I highly recommend you watch it.</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Yours,</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Li Hua</a:t>
            </a:r>
            <a:endParaRPr lang="en-US" altLang="zh-CN" dirty="0">
              <a:latin typeface="Times New Roman" panose="02020603050405020304" pitchFamily="18" charset="0"/>
              <a:cs typeface="Times New Roman" panose="02020603050405020304" pitchFamily="18" charset="0"/>
            </a:endParaRPr>
          </a:p>
          <a:p>
            <a:endParaRPr lang="zh-CN" altLang="en-US" dirty="0"/>
          </a:p>
        </p:txBody>
      </p:sp>
      <p:pic>
        <p:nvPicPr>
          <p:cNvPr id="4" name="图片 3"/>
          <p:cNvPicPr>
            <a:picLocks noChangeAspect="1"/>
          </p:cNvPicPr>
          <p:nvPr/>
        </p:nvPicPr>
        <p:blipFill>
          <a:blip r:embed="rId1"/>
          <a:stretch>
            <a:fillRect/>
          </a:stretch>
        </p:blipFill>
        <p:spPr>
          <a:xfrm>
            <a:off x="10060595" y="3799601"/>
            <a:ext cx="1981372" cy="282878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393400" y="213114"/>
            <a:ext cx="3961692" cy="5920529"/>
          </a:xfrm>
          <a:prstGeom prst="rect">
            <a:avLst/>
          </a:prstGeom>
        </p:spPr>
      </p:pic>
      <p:sp>
        <p:nvSpPr>
          <p:cNvPr id="6" name="文本框 5"/>
          <p:cNvSpPr txBox="1"/>
          <p:nvPr/>
        </p:nvSpPr>
        <p:spPr>
          <a:xfrm>
            <a:off x="5775231" y="2331818"/>
            <a:ext cx="4677403" cy="646331"/>
          </a:xfrm>
          <a:prstGeom prst="rect">
            <a:avLst/>
          </a:prstGeom>
          <a:solidFill>
            <a:schemeClr val="accent5">
              <a:lumMod val="20000"/>
              <a:lumOff val="80000"/>
            </a:schemeClr>
          </a:solidFill>
        </p:spPr>
        <p:txBody>
          <a:bodyPr wrap="square">
            <a:spAutoFit/>
          </a:bodyPr>
          <a:lstStyle/>
          <a:p>
            <a:r>
              <a:rPr lang="en-US" altLang="zh-CN" sz="3600" b="1" i="1" dirty="0">
                <a:solidFill>
                  <a:schemeClr val="accent2">
                    <a:lumMod val="75000"/>
                  </a:schemeClr>
                </a:solidFill>
                <a:latin typeface="Times New Roman" panose="02020603050405020304" pitchFamily="18" charset="0"/>
                <a:cs typeface="Times New Roman" panose="02020603050405020304" pitchFamily="18" charset="0"/>
              </a:rPr>
              <a:t>All Wishes Come True</a:t>
            </a:r>
            <a:endParaRPr lang="zh-CN" altLang="en-US" sz="3600" b="1" i="1"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5065476" y="3618242"/>
            <a:ext cx="6096912" cy="523220"/>
          </a:xfrm>
          <a:prstGeom prst="rect">
            <a:avLst/>
          </a:prstGeom>
          <a:solidFill>
            <a:schemeClr val="bg2"/>
          </a:solidFill>
        </p:spPr>
        <p:txBody>
          <a:bodyPr wrap="square">
            <a:spAutoFit/>
          </a:bodyPr>
          <a:lstStyle/>
          <a:p>
            <a:r>
              <a:rPr lang="en-US" altLang="zh-CN" sz="2800" b="1" i="1" dirty="0">
                <a:solidFill>
                  <a:schemeClr val="accent5">
                    <a:lumMod val="50000"/>
                  </a:schemeClr>
                </a:solidFill>
              </a:rPr>
              <a:t>eight immortals crossing the sea   </a:t>
            </a:r>
            <a:r>
              <a:rPr lang="zh-CN" altLang="en-US" sz="2800" b="1" i="1" dirty="0">
                <a:solidFill>
                  <a:schemeClr val="accent5">
                    <a:lumMod val="50000"/>
                  </a:schemeClr>
                </a:solidFill>
              </a:rPr>
              <a:t>？</a:t>
            </a:r>
            <a:endParaRPr lang="zh-CN" altLang="en-US" sz="2800" b="1" i="1" dirty="0">
              <a:solidFill>
                <a:schemeClr val="accent5">
                  <a:lumMod val="50000"/>
                </a:schemeClr>
              </a:solidFill>
            </a:endParaRPr>
          </a:p>
        </p:txBody>
      </p:sp>
      <p:sp>
        <p:nvSpPr>
          <p:cNvPr id="5" name="文本框 4"/>
          <p:cNvSpPr txBox="1"/>
          <p:nvPr/>
        </p:nvSpPr>
        <p:spPr>
          <a:xfrm>
            <a:off x="4482569" y="897591"/>
            <a:ext cx="7147285" cy="1077218"/>
          </a:xfrm>
          <a:prstGeom prst="rect">
            <a:avLst/>
          </a:prstGeom>
          <a:noFill/>
        </p:spPr>
        <p:txBody>
          <a:bodyPr wrap="square">
            <a:spAutoFit/>
          </a:bodyPr>
          <a:lstStyle/>
          <a:p>
            <a:r>
              <a:rPr lang="zh-CN" altLang="en-US" sz="3200" b="1" dirty="0">
                <a:solidFill>
                  <a:srgbClr val="7030A0"/>
                </a:solidFill>
                <a:latin typeface="隶书" panose="02010509060101010101" pitchFamily="49" charset="-122"/>
                <a:ea typeface="隶书" panose="02010509060101010101" pitchFamily="49" charset="-122"/>
              </a:rPr>
              <a:t>植根传统文化，深耕语言素养</a:t>
            </a:r>
            <a:r>
              <a:rPr lang="en-US" altLang="zh-CN" sz="3200" b="1" dirty="0">
                <a:solidFill>
                  <a:srgbClr val="7030A0"/>
                </a:solidFill>
                <a:latin typeface="隶书" panose="02010509060101010101" pitchFamily="49" charset="-122"/>
                <a:ea typeface="隶书" panose="02010509060101010101" pitchFamily="49" charset="-122"/>
              </a:rPr>
              <a:t>——</a:t>
            </a:r>
            <a:endParaRPr lang="en-US" altLang="zh-CN" sz="3200" b="1" dirty="0">
              <a:solidFill>
                <a:srgbClr val="7030A0"/>
              </a:solidFill>
              <a:latin typeface="隶书" panose="02010509060101010101" pitchFamily="49" charset="-122"/>
              <a:ea typeface="隶书" panose="02010509060101010101" pitchFamily="49" charset="-122"/>
            </a:endParaRPr>
          </a:p>
          <a:p>
            <a:r>
              <a:rPr lang="en-US" altLang="zh-CN" sz="3200" b="1" dirty="0">
                <a:solidFill>
                  <a:srgbClr val="7030A0"/>
                </a:solidFill>
                <a:latin typeface="隶书" panose="02010509060101010101" pitchFamily="49" charset="-122"/>
                <a:ea typeface="隶书" panose="02010509060101010101" pitchFamily="49" charset="-122"/>
              </a:rPr>
              <a:t>   《</a:t>
            </a:r>
            <a:r>
              <a:rPr lang="zh-CN" altLang="en-US" sz="3200" b="1" dirty="0">
                <a:solidFill>
                  <a:srgbClr val="7030A0"/>
                </a:solidFill>
                <a:latin typeface="隶书" panose="02010509060101010101" pitchFamily="49" charset="-122"/>
                <a:ea typeface="隶书" panose="02010509060101010101" pitchFamily="49" charset="-122"/>
              </a:rPr>
              <a:t>八仙</a:t>
            </a:r>
            <a:r>
              <a:rPr lang="en-US" altLang="zh-CN" sz="3200" b="1" dirty="0">
                <a:solidFill>
                  <a:srgbClr val="7030A0"/>
                </a:solidFill>
                <a:latin typeface="隶书" panose="02010509060101010101" pitchFamily="49" charset="-122"/>
                <a:ea typeface="隶书" panose="02010509060101010101" pitchFamily="49" charset="-122"/>
              </a:rPr>
              <a:t>》</a:t>
            </a:r>
            <a:r>
              <a:rPr lang="zh-CN" altLang="en-US" sz="3200" b="1" dirty="0">
                <a:solidFill>
                  <a:srgbClr val="7030A0"/>
                </a:solidFill>
                <a:latin typeface="隶书" panose="02010509060101010101" pitchFamily="49" charset="-122"/>
                <a:ea typeface="隶书" panose="02010509060101010101" pitchFamily="49" charset="-122"/>
              </a:rPr>
              <a:t>主题英语综合技能训练课</a:t>
            </a:r>
            <a:endParaRPr lang="zh-CN" altLang="en-US" sz="3200" b="1" dirty="0">
              <a:solidFill>
                <a:srgbClr val="7030A0"/>
              </a:solidFill>
              <a:latin typeface="隶书" panose="02010509060101010101" pitchFamily="49" charset="-122"/>
              <a:ea typeface="隶书" panose="02010509060101010101" pitchFamily="49" charset="-122"/>
            </a:endParaRPr>
          </a:p>
        </p:txBody>
      </p:sp>
      <p:sp>
        <p:nvSpPr>
          <p:cNvPr id="2" name="文本框 1"/>
          <p:cNvSpPr txBox="1"/>
          <p:nvPr/>
        </p:nvSpPr>
        <p:spPr>
          <a:xfrm>
            <a:off x="9969425" y="4727514"/>
            <a:ext cx="1145738" cy="369332"/>
          </a:xfrm>
          <a:prstGeom prst="rect">
            <a:avLst/>
          </a:prstGeom>
          <a:solidFill>
            <a:schemeClr val="accent6">
              <a:lumMod val="20000"/>
              <a:lumOff val="80000"/>
            </a:schemeClr>
          </a:solidFill>
        </p:spPr>
        <p:txBody>
          <a:bodyPr wrap="square">
            <a:spAutoFit/>
          </a:bodyPr>
          <a:lstStyle/>
          <a:p>
            <a:r>
              <a:rPr lang="en-US" altLang="zh-CN" b="1" dirty="0" err="1"/>
              <a:t>Judyliu</a:t>
            </a:r>
            <a:endParaRPr lang="zh-CN" altLang="en-US"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八仙海外预告">
            <a:hlinkClick r:id="" action="ppaction://media"/>
          </p:cNvPr>
          <p:cNvPicPr>
            <a:picLocks noGrp="1" noChangeAspect="1"/>
          </p:cNvPicPr>
          <p:nvPr>
            <p:ph idx="1"/>
            <a:videoFile r:link="rId1"/>
            <p:extLst>
              <p:ext uri="{DAA4B4D4-6D71-4841-9C94-3DE7FCFB9230}">
                <p14:media xmlns:p14="http://schemas.microsoft.com/office/powerpoint/2010/main" r:embed="rId2"/>
              </p:ext>
            </p:extLst>
          </p:nvPr>
        </p:nvPicPr>
        <p:blipFill>
          <a:blip r:embed="rId3"/>
          <a:stretch>
            <a:fillRect/>
          </a:stretch>
        </p:blipFill>
        <p:spPr>
          <a:xfrm>
            <a:off x="105204" y="344953"/>
            <a:ext cx="11981591" cy="5021643"/>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060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83664" y="1067712"/>
            <a:ext cx="11224671" cy="4446065"/>
          </a:xfrm>
          <a:solidFill>
            <a:schemeClr val="bg2"/>
          </a:solidFill>
        </p:spPr>
        <p:txBody>
          <a:bodyPr>
            <a:normAutofit/>
          </a:bodyPr>
          <a:lstStyle/>
          <a:p>
            <a:pPr indent="0">
              <a:lnSpc>
                <a:spcPct val="110000"/>
              </a:lnSpc>
              <a:spcBef>
                <a:spcPts val="0"/>
              </a:spcBef>
            </a:pPr>
            <a:r>
              <a:rPr lang="en-US" altLang="zh-CN" sz="2400" dirty="0">
                <a:latin typeface="Times New Roman" panose="02020603050405020304" pitchFamily="18" charset="0"/>
                <a:cs typeface="Times New Roman" panose="02020603050405020304" pitchFamily="18" charset="0"/>
              </a:rPr>
              <a:t>     Today, the film "</a:t>
            </a:r>
            <a:r>
              <a:rPr lang="zh-CN" altLang="en-US" sz="2400" dirty="0">
                <a:latin typeface="Times New Roman" panose="02020603050405020304" pitchFamily="18" charset="0"/>
                <a:cs typeface="Times New Roman" panose="02020603050405020304" pitchFamily="18" charset="0"/>
              </a:rPr>
              <a:t>八仙</a:t>
            </a:r>
            <a:r>
              <a:rPr lang="en-US" altLang="zh-CN" sz="2400" dirty="0">
                <a:latin typeface="Times New Roman" panose="02020603050405020304" pitchFamily="18" charset="0"/>
                <a:cs typeface="Times New Roman" panose="02020603050405020304" pitchFamily="18" charset="0"/>
              </a:rPr>
              <a:t>!" With outstanding content, the box office and reputation have </a:t>
            </a:r>
            <a:r>
              <a:rPr lang="en-US" altLang="zh-CN" sz="2400" u="sng" dirty="0">
                <a:latin typeface="Times New Roman" panose="02020603050405020304" pitchFamily="18" charset="0"/>
                <a:cs typeface="Times New Roman" panose="02020603050405020304" pitchFamily="18" charset="0"/>
              </a:rPr>
              <a:t>1         </a:t>
            </a:r>
            <a:r>
              <a:rPr lang="en-US" altLang="zh-CN" sz="2400" dirty="0">
                <a:latin typeface="Times New Roman" panose="02020603050405020304" pitchFamily="18" charset="0"/>
                <a:cs typeface="Times New Roman" panose="02020603050405020304" pitchFamily="18" charset="0"/>
              </a:rPr>
              <a:t> all the way. The Chinese title of the film is "</a:t>
            </a:r>
            <a:r>
              <a:rPr lang="zh-CN" altLang="en-US" sz="2400" dirty="0">
                <a:latin typeface="Times New Roman" panose="02020603050405020304" pitchFamily="18" charset="0"/>
                <a:cs typeface="Times New Roman" panose="02020603050405020304" pitchFamily="18" charset="0"/>
              </a:rPr>
              <a:t>八仙</a:t>
            </a:r>
            <a:r>
              <a:rPr lang="en-US" altLang="zh-CN" sz="2400" dirty="0">
                <a:latin typeface="Times New Roman" panose="02020603050405020304" pitchFamily="18" charset="0"/>
                <a:cs typeface="Times New Roman" panose="02020603050405020304" pitchFamily="18" charset="0"/>
              </a:rPr>
              <a:t>!". The exclamation mark in it has a  </a:t>
            </a:r>
            <a:r>
              <a:rPr lang="en-US" altLang="zh-CN" sz="2400" u="sng" dirty="0">
                <a:latin typeface="Times New Roman" panose="02020603050405020304" pitchFamily="18" charset="0"/>
                <a:cs typeface="Times New Roman" panose="02020603050405020304" pitchFamily="18" charset="0"/>
              </a:rPr>
              <a:t>        2 </a:t>
            </a:r>
            <a:r>
              <a:rPr lang="en-US" altLang="zh-CN" sz="2400" dirty="0">
                <a:latin typeface="Times New Roman" panose="02020603050405020304" pitchFamily="18" charset="0"/>
                <a:cs typeface="Times New Roman" panose="02020603050405020304" pitchFamily="18" charset="0"/>
              </a:rPr>
              <a:t>intention, which is not only the cry of the world's heart, but also makes the intonation more powerful. As the prologue of the series, this   </a:t>
            </a:r>
            <a:r>
              <a:rPr lang="en-US" altLang="zh-CN" sz="2400" u="sng" dirty="0">
                <a:latin typeface="Times New Roman" panose="02020603050405020304" pitchFamily="18" charset="0"/>
                <a:cs typeface="Times New Roman" panose="02020603050405020304" pitchFamily="18" charset="0"/>
              </a:rPr>
              <a:t>       3 </a:t>
            </a:r>
            <a:r>
              <a:rPr lang="en-US" altLang="zh-CN" sz="2400" dirty="0">
                <a:latin typeface="Times New Roman" panose="02020603050405020304" pitchFamily="18" charset="0"/>
                <a:cs typeface="Times New Roman" panose="02020603050405020304" pitchFamily="18" charset="0"/>
              </a:rPr>
              <a:t>also makes the title more popular. The English name of the film is "All Wishes Come True!",    </a:t>
            </a:r>
            <a:r>
              <a:rPr lang="en-US" altLang="zh-CN" sz="2400" u="sng" dirty="0">
                <a:latin typeface="Times New Roman" panose="02020603050405020304" pitchFamily="18" charset="0"/>
                <a:cs typeface="Times New Roman" panose="02020603050405020304" pitchFamily="18" charset="0"/>
              </a:rPr>
              <a:t>           4 </a:t>
            </a:r>
            <a:endParaRPr lang="en-US" altLang="zh-CN" sz="2400" u="sng" dirty="0">
              <a:latin typeface="Times New Roman" panose="02020603050405020304" pitchFamily="18" charset="0"/>
              <a:cs typeface="Times New Roman" panose="02020603050405020304" pitchFamily="18" charset="0"/>
            </a:endParaRPr>
          </a:p>
          <a:p>
            <a:pPr indent="0">
              <a:lnSpc>
                <a:spcPct val="110000"/>
              </a:lnSpc>
              <a:spcBef>
                <a:spcPts val="0"/>
              </a:spcBef>
            </a:pPr>
            <a:r>
              <a:rPr lang="en-US" altLang="zh-CN" sz="2400" dirty="0">
                <a:latin typeface="Times New Roman" panose="02020603050405020304" pitchFamily="18" charset="0"/>
                <a:cs typeface="Times New Roman" panose="02020603050405020304" pitchFamily="18" charset="0"/>
              </a:rPr>
              <a:t>to the classic line of "If you have a request, you will be answered" in the film. And behind the "If there is a request, it must be answered" is the   </a:t>
            </a:r>
            <a:r>
              <a:rPr lang="en-US" altLang="zh-CN" sz="2400" u="sng" dirty="0">
                <a:latin typeface="Times New Roman" panose="02020603050405020304" pitchFamily="18" charset="0"/>
                <a:cs typeface="Times New Roman" panose="02020603050405020304" pitchFamily="18" charset="0"/>
              </a:rPr>
              <a:t>       5 </a:t>
            </a:r>
            <a:r>
              <a:rPr lang="en-US" altLang="zh-CN" sz="2400" dirty="0">
                <a:latin typeface="Times New Roman" panose="02020603050405020304" pitchFamily="18" charset="0"/>
                <a:cs typeface="Times New Roman" panose="02020603050405020304" pitchFamily="18" charset="0"/>
              </a:rPr>
              <a:t>theme of "If you wish, there must be a price". The title setting fits   </a:t>
            </a:r>
            <a:r>
              <a:rPr lang="en-US" altLang="zh-CN" sz="2400" u="sng" dirty="0">
                <a:latin typeface="Times New Roman" panose="02020603050405020304" pitchFamily="18" charset="0"/>
                <a:cs typeface="Times New Roman" panose="02020603050405020304" pitchFamily="18" charset="0"/>
              </a:rPr>
              <a:t>         6 </a:t>
            </a:r>
            <a:r>
              <a:rPr lang="en-US" altLang="zh-CN" sz="2400" dirty="0">
                <a:latin typeface="Times New Roman" panose="02020603050405020304" pitchFamily="18" charset="0"/>
                <a:cs typeface="Times New Roman" panose="02020603050405020304" pitchFamily="18" charset="0"/>
              </a:rPr>
              <a:t>with the core of the story. Who is praying and who will respond? Layers of puzzles, waiting for the   </a:t>
            </a:r>
            <a:r>
              <a:rPr lang="en-US" altLang="zh-CN" sz="2400" u="sng" dirty="0">
                <a:latin typeface="Times New Roman" panose="02020603050405020304" pitchFamily="18" charset="0"/>
                <a:cs typeface="Times New Roman" panose="02020603050405020304" pitchFamily="18" charset="0"/>
              </a:rPr>
              <a:t>      7 </a:t>
            </a:r>
            <a:endParaRPr lang="en-US" altLang="zh-CN" sz="2400" u="sng" dirty="0">
              <a:latin typeface="Times New Roman" panose="02020603050405020304" pitchFamily="18" charset="0"/>
              <a:cs typeface="Times New Roman" panose="02020603050405020304" pitchFamily="18" charset="0"/>
            </a:endParaRPr>
          </a:p>
          <a:p>
            <a:pPr indent="0">
              <a:lnSpc>
                <a:spcPct val="110000"/>
              </a:lnSpc>
              <a:spcBef>
                <a:spcPts val="0"/>
              </a:spcBef>
            </a:pPr>
            <a:r>
              <a:rPr lang="en-US" altLang="zh-CN" sz="2400" dirty="0">
                <a:latin typeface="Times New Roman" panose="02020603050405020304" pitchFamily="18" charset="0"/>
                <a:cs typeface="Times New Roman" panose="02020603050405020304" pitchFamily="18" charset="0"/>
              </a:rPr>
              <a:t>to explore in the plot.</a:t>
            </a:r>
            <a:endParaRPr lang="zh-CN" altLang="en-US" sz="2400" dirty="0">
              <a:latin typeface="Times New Roman" panose="02020603050405020304" pitchFamily="18" charset="0"/>
              <a:cs typeface="Times New Roman" panose="02020603050405020304" pitchFamily="18" charset="0"/>
            </a:endParaRPr>
          </a:p>
        </p:txBody>
      </p:sp>
      <p:pic>
        <p:nvPicPr>
          <p:cNvPr id="2" name="Todaythefilmba_1785191231885">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0709979" y="5885099"/>
            <a:ext cx="745669" cy="745669"/>
          </a:xfrm>
          <a:prstGeom prst="rect">
            <a:avLst/>
          </a:prstGeom>
        </p:spPr>
      </p:pic>
      <p:sp>
        <p:nvSpPr>
          <p:cNvPr id="5" name="文本框 4"/>
          <p:cNvSpPr txBox="1"/>
          <p:nvPr/>
        </p:nvSpPr>
        <p:spPr>
          <a:xfrm>
            <a:off x="661160" y="354666"/>
            <a:ext cx="1791841" cy="369332"/>
          </a:xfrm>
          <a:prstGeom prst="rect">
            <a:avLst/>
          </a:prstGeom>
          <a:solidFill>
            <a:schemeClr val="accent6">
              <a:lumMod val="20000"/>
              <a:lumOff val="80000"/>
            </a:schemeClr>
          </a:solidFill>
        </p:spPr>
        <p:txBody>
          <a:bodyPr wrap="square">
            <a:spAutoFit/>
          </a:bodyPr>
          <a:lstStyle/>
          <a:p>
            <a:r>
              <a:rPr lang="zh-CN" altLang="en-US" b="1" dirty="0"/>
              <a:t>听力练习</a:t>
            </a:r>
            <a:endParaRPr lang="zh-CN" altLang="en-US" b="1" dirty="0"/>
          </a:p>
        </p:txBody>
      </p:sp>
      <p:sp>
        <p:nvSpPr>
          <p:cNvPr id="7" name="文本框 6"/>
          <p:cNvSpPr txBox="1"/>
          <p:nvPr/>
        </p:nvSpPr>
        <p:spPr>
          <a:xfrm>
            <a:off x="661160" y="1531887"/>
            <a:ext cx="1518069" cy="369332"/>
          </a:xfrm>
          <a:prstGeom prst="rect">
            <a:avLst/>
          </a:prstGeom>
          <a:noFill/>
        </p:spPr>
        <p:txBody>
          <a:bodyPr wrap="square">
            <a:spAutoFit/>
          </a:bodyPr>
          <a:lstStyle/>
          <a:p>
            <a:r>
              <a:rPr lang="en-US" altLang="zh-CN" b="1" dirty="0">
                <a:solidFill>
                  <a:srgbClr val="FF0000"/>
                </a:solidFill>
              </a:rPr>
              <a:t>climbed</a:t>
            </a:r>
            <a:endParaRPr lang="zh-CN" altLang="en-US" b="1" dirty="0">
              <a:solidFill>
                <a:srgbClr val="FF0000"/>
              </a:solidFill>
            </a:endParaRPr>
          </a:p>
        </p:txBody>
      </p:sp>
      <p:sp>
        <p:nvSpPr>
          <p:cNvPr id="9" name="文本框 8"/>
          <p:cNvSpPr txBox="1"/>
          <p:nvPr/>
        </p:nvSpPr>
        <p:spPr>
          <a:xfrm>
            <a:off x="1557080" y="1976279"/>
            <a:ext cx="1069082" cy="369332"/>
          </a:xfrm>
          <a:prstGeom prst="rect">
            <a:avLst/>
          </a:prstGeom>
          <a:noFill/>
        </p:spPr>
        <p:txBody>
          <a:bodyPr wrap="square">
            <a:spAutoFit/>
          </a:bodyPr>
          <a:lstStyle/>
          <a:p>
            <a:r>
              <a:rPr lang="en-US" altLang="zh-CN" b="1" dirty="0">
                <a:solidFill>
                  <a:srgbClr val="FF0000"/>
                </a:solidFill>
              </a:rPr>
              <a:t>unique</a:t>
            </a:r>
            <a:endParaRPr lang="zh-CN" altLang="en-US" b="1" dirty="0">
              <a:solidFill>
                <a:srgbClr val="FF0000"/>
              </a:solidFill>
            </a:endParaRPr>
          </a:p>
        </p:txBody>
      </p:sp>
      <p:sp>
        <p:nvSpPr>
          <p:cNvPr id="11" name="文本框 10"/>
          <p:cNvSpPr txBox="1"/>
          <p:nvPr/>
        </p:nvSpPr>
        <p:spPr>
          <a:xfrm>
            <a:off x="8151575" y="2345611"/>
            <a:ext cx="975999" cy="369332"/>
          </a:xfrm>
          <a:prstGeom prst="rect">
            <a:avLst/>
          </a:prstGeom>
          <a:noFill/>
        </p:spPr>
        <p:txBody>
          <a:bodyPr wrap="square">
            <a:spAutoFit/>
          </a:bodyPr>
          <a:lstStyle/>
          <a:p>
            <a:r>
              <a:rPr lang="en-US" altLang="zh-CN" b="1" dirty="0">
                <a:solidFill>
                  <a:srgbClr val="FF0000"/>
                </a:solidFill>
              </a:rPr>
              <a:t>detail</a:t>
            </a:r>
            <a:endParaRPr lang="zh-CN" altLang="en-US" b="1" dirty="0">
              <a:solidFill>
                <a:srgbClr val="FF0000"/>
              </a:solidFill>
            </a:endParaRPr>
          </a:p>
        </p:txBody>
      </p:sp>
      <p:sp>
        <p:nvSpPr>
          <p:cNvPr id="13" name="文本框 12"/>
          <p:cNvSpPr txBox="1"/>
          <p:nvPr/>
        </p:nvSpPr>
        <p:spPr>
          <a:xfrm>
            <a:off x="9904859" y="2714943"/>
            <a:ext cx="1803476" cy="369332"/>
          </a:xfrm>
          <a:prstGeom prst="rect">
            <a:avLst/>
          </a:prstGeom>
          <a:noFill/>
        </p:spPr>
        <p:txBody>
          <a:bodyPr wrap="square">
            <a:spAutoFit/>
          </a:bodyPr>
          <a:lstStyle/>
          <a:p>
            <a:r>
              <a:rPr lang="en-US" altLang="zh-CN" b="1" dirty="0">
                <a:solidFill>
                  <a:srgbClr val="FF0000"/>
                </a:solidFill>
              </a:rPr>
              <a:t>corresponding</a:t>
            </a:r>
            <a:endParaRPr lang="zh-CN" altLang="en-US" b="1" dirty="0">
              <a:solidFill>
                <a:srgbClr val="FF0000"/>
              </a:solidFill>
            </a:endParaRPr>
          </a:p>
        </p:txBody>
      </p:sp>
      <p:sp>
        <p:nvSpPr>
          <p:cNvPr id="15" name="文本框 14"/>
          <p:cNvSpPr txBox="1"/>
          <p:nvPr/>
        </p:nvSpPr>
        <p:spPr>
          <a:xfrm>
            <a:off x="8261084" y="3560362"/>
            <a:ext cx="866490" cy="369332"/>
          </a:xfrm>
          <a:prstGeom prst="rect">
            <a:avLst/>
          </a:prstGeom>
          <a:noFill/>
        </p:spPr>
        <p:txBody>
          <a:bodyPr wrap="square">
            <a:spAutoFit/>
          </a:bodyPr>
          <a:lstStyle/>
          <a:p>
            <a:r>
              <a:rPr lang="en-US" altLang="zh-CN" b="1" dirty="0">
                <a:solidFill>
                  <a:srgbClr val="FF0000"/>
                </a:solidFill>
              </a:rPr>
              <a:t>core</a:t>
            </a:r>
            <a:endParaRPr lang="zh-CN" altLang="en-US" b="1" dirty="0">
              <a:solidFill>
                <a:srgbClr val="FF0000"/>
              </a:solidFill>
            </a:endParaRPr>
          </a:p>
        </p:txBody>
      </p:sp>
      <p:sp>
        <p:nvSpPr>
          <p:cNvPr id="17" name="文本框 16"/>
          <p:cNvSpPr txBox="1"/>
          <p:nvPr/>
        </p:nvSpPr>
        <p:spPr>
          <a:xfrm>
            <a:off x="6815565" y="3929694"/>
            <a:ext cx="1222394" cy="369332"/>
          </a:xfrm>
          <a:prstGeom prst="rect">
            <a:avLst/>
          </a:prstGeom>
          <a:noFill/>
        </p:spPr>
        <p:txBody>
          <a:bodyPr wrap="square">
            <a:spAutoFit/>
          </a:bodyPr>
          <a:lstStyle/>
          <a:p>
            <a:r>
              <a:rPr lang="en-US" altLang="zh-CN" b="1" dirty="0">
                <a:solidFill>
                  <a:srgbClr val="FF0000"/>
                </a:solidFill>
              </a:rPr>
              <a:t>perfectly</a:t>
            </a:r>
            <a:endParaRPr lang="zh-CN" altLang="en-US" b="1" dirty="0">
              <a:solidFill>
                <a:srgbClr val="FF0000"/>
              </a:solidFill>
            </a:endParaRPr>
          </a:p>
        </p:txBody>
      </p:sp>
      <p:sp>
        <p:nvSpPr>
          <p:cNvPr id="19" name="文本框 18"/>
          <p:cNvSpPr txBox="1"/>
          <p:nvPr/>
        </p:nvSpPr>
        <p:spPr>
          <a:xfrm>
            <a:off x="9876845" y="4546840"/>
            <a:ext cx="1205968" cy="369332"/>
          </a:xfrm>
          <a:prstGeom prst="rect">
            <a:avLst/>
          </a:prstGeom>
          <a:noFill/>
        </p:spPr>
        <p:txBody>
          <a:bodyPr wrap="square">
            <a:spAutoFit/>
          </a:bodyPr>
          <a:lstStyle/>
          <a:p>
            <a:r>
              <a:rPr lang="en-US" altLang="zh-CN" b="1" dirty="0">
                <a:solidFill>
                  <a:srgbClr val="FF0000"/>
                </a:solidFill>
              </a:rPr>
              <a:t>audience</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840"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2"/>
                </p:tgtEl>
              </p:cMediaNode>
            </p:audio>
          </p:childTnLst>
        </p:cTn>
      </p:par>
    </p:tnLst>
    <p:bldLst>
      <p:bldP spid="7" grpId="0"/>
      <p:bldP spid="9" grpId="0"/>
      <p:bldP spid="11" grpId="0"/>
      <p:bldP spid="13" grpId="0"/>
      <p:bldP spid="15" grpId="0"/>
      <p:bldP spid="17"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5413" y="301150"/>
            <a:ext cx="10888387" cy="5716369"/>
          </a:xfrm>
        </p:spPr>
        <p:txBody>
          <a:bodyPr>
            <a:normAutofit fontScale="92500" lnSpcReduction="10000"/>
          </a:bodyPr>
          <a:lstStyle/>
          <a:p>
            <a:pPr indent="0">
              <a:lnSpc>
                <a:spcPct val="110000"/>
              </a:lnSpc>
              <a:spcBef>
                <a:spcPts val="0"/>
              </a:spcBef>
            </a:pPr>
            <a:r>
              <a:rPr lang="en-US" altLang="zh-CN" dirty="0">
                <a:latin typeface="Times New Roman" panose="02020603050405020304" pitchFamily="18" charset="0"/>
                <a:cs typeface="Times New Roman" panose="02020603050405020304" pitchFamily="18" charset="0"/>
              </a:rPr>
              <a:t> Many viewers give full marks to the animated movie 1. Eight ______   (Immortal )for its excellent production. Based on the classic folk tale The Eight Immortals Crossing the Sea, the story turns 2.______ (it) focus to the ordinary lives of the eight heroes before they 3.______ (gain) magical powers. The production team referred 4.______ ancient documents to design the fantasy world of Penglai Wonderland. Misty floating islands, ancient buildings and magical creatures 5.______ (create) in the style of Chinese landscape paintings. 6.______ impresses audiences most is the character development. The eight figures have totally different personalities. At first, these ordinary people come together for their own goals. Gradually, they support one another and grow through 7.______ (adventure). The film combines ancient folk culture 8.______ modern animation technology perfectly. It shows us that every wonderful work requires constant 9.______ (effort). It also guides teenagers 10.______ (discover) the charm of traditional Chinese legends.</a:t>
            </a:r>
            <a:endParaRPr lang="zh-CN" altLang="en-US"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9049548" y="301150"/>
            <a:ext cx="1238821" cy="369332"/>
          </a:xfrm>
          <a:prstGeom prst="rect">
            <a:avLst/>
          </a:prstGeom>
          <a:noFill/>
        </p:spPr>
        <p:txBody>
          <a:bodyPr wrap="square">
            <a:spAutoFit/>
          </a:bodyPr>
          <a:lstStyle/>
          <a:p>
            <a:r>
              <a:rPr lang="en-US" altLang="zh-CN" b="1" dirty="0">
                <a:solidFill>
                  <a:srgbClr val="C00000"/>
                </a:solidFill>
              </a:rPr>
              <a:t>Immortals</a:t>
            </a:r>
            <a:endParaRPr lang="zh-CN" altLang="en-US" b="1" dirty="0">
              <a:solidFill>
                <a:srgbClr val="C00000"/>
              </a:solidFill>
            </a:endParaRPr>
          </a:p>
        </p:txBody>
      </p:sp>
      <p:sp>
        <p:nvSpPr>
          <p:cNvPr id="7" name="文本框 6"/>
          <p:cNvSpPr txBox="1"/>
          <p:nvPr/>
        </p:nvSpPr>
        <p:spPr>
          <a:xfrm>
            <a:off x="7773769" y="1137655"/>
            <a:ext cx="636521" cy="369332"/>
          </a:xfrm>
          <a:prstGeom prst="rect">
            <a:avLst/>
          </a:prstGeom>
          <a:noFill/>
        </p:spPr>
        <p:txBody>
          <a:bodyPr wrap="square">
            <a:spAutoFit/>
          </a:bodyPr>
          <a:lstStyle/>
          <a:p>
            <a:r>
              <a:rPr lang="en-US" altLang="zh-CN" b="1" dirty="0">
                <a:solidFill>
                  <a:srgbClr val="C00000"/>
                </a:solidFill>
              </a:rPr>
              <a:t>its</a:t>
            </a:r>
            <a:r>
              <a:rPr lang="en-US" altLang="zh-CN" dirty="0"/>
              <a:t> </a:t>
            </a:r>
            <a:endParaRPr lang="zh-CN" altLang="en-US" dirty="0"/>
          </a:p>
        </p:txBody>
      </p:sp>
      <p:sp>
        <p:nvSpPr>
          <p:cNvPr id="9" name="文本框 8"/>
          <p:cNvSpPr txBox="1"/>
          <p:nvPr/>
        </p:nvSpPr>
        <p:spPr>
          <a:xfrm>
            <a:off x="7204322" y="1586642"/>
            <a:ext cx="674849" cy="369332"/>
          </a:xfrm>
          <a:prstGeom prst="rect">
            <a:avLst/>
          </a:prstGeom>
          <a:noFill/>
        </p:spPr>
        <p:txBody>
          <a:bodyPr wrap="square">
            <a:spAutoFit/>
          </a:bodyPr>
          <a:lstStyle/>
          <a:p>
            <a:r>
              <a:rPr lang="en-US" altLang="zh-CN" b="1" dirty="0">
                <a:solidFill>
                  <a:srgbClr val="C00000"/>
                </a:solidFill>
              </a:rPr>
              <a:t>gain</a:t>
            </a:r>
            <a:r>
              <a:rPr lang="en-US" altLang="zh-CN" dirty="0"/>
              <a:t> </a:t>
            </a:r>
            <a:endParaRPr lang="zh-CN" altLang="en-US" dirty="0"/>
          </a:p>
        </p:txBody>
      </p:sp>
      <p:sp>
        <p:nvSpPr>
          <p:cNvPr id="11" name="文本框 10"/>
          <p:cNvSpPr txBox="1"/>
          <p:nvPr/>
        </p:nvSpPr>
        <p:spPr>
          <a:xfrm>
            <a:off x="5101749" y="1955974"/>
            <a:ext cx="466782" cy="369332"/>
          </a:xfrm>
          <a:prstGeom prst="rect">
            <a:avLst/>
          </a:prstGeom>
          <a:noFill/>
        </p:spPr>
        <p:txBody>
          <a:bodyPr wrap="square">
            <a:spAutoFit/>
          </a:bodyPr>
          <a:lstStyle/>
          <a:p>
            <a:r>
              <a:rPr lang="en-US" altLang="zh-CN" b="1" dirty="0">
                <a:solidFill>
                  <a:srgbClr val="C00000"/>
                </a:solidFill>
              </a:rPr>
              <a:t>to</a:t>
            </a:r>
            <a:endParaRPr lang="zh-CN" altLang="en-US" b="1" dirty="0">
              <a:solidFill>
                <a:srgbClr val="C00000"/>
              </a:solidFill>
            </a:endParaRPr>
          </a:p>
        </p:txBody>
      </p:sp>
      <p:sp>
        <p:nvSpPr>
          <p:cNvPr id="13" name="文本框 12"/>
          <p:cNvSpPr txBox="1"/>
          <p:nvPr/>
        </p:nvSpPr>
        <p:spPr>
          <a:xfrm>
            <a:off x="3860875" y="2747437"/>
            <a:ext cx="1474265" cy="369332"/>
          </a:xfrm>
          <a:prstGeom prst="rect">
            <a:avLst/>
          </a:prstGeom>
          <a:noFill/>
        </p:spPr>
        <p:txBody>
          <a:bodyPr wrap="square">
            <a:spAutoFit/>
          </a:bodyPr>
          <a:lstStyle/>
          <a:p>
            <a:r>
              <a:rPr lang="en-US" altLang="zh-CN" b="1" dirty="0">
                <a:solidFill>
                  <a:srgbClr val="C00000"/>
                </a:solidFill>
              </a:rPr>
              <a:t>are created </a:t>
            </a:r>
            <a:endParaRPr lang="zh-CN" altLang="en-US" b="1" dirty="0">
              <a:solidFill>
                <a:srgbClr val="C00000"/>
              </a:solidFill>
            </a:endParaRPr>
          </a:p>
        </p:txBody>
      </p:sp>
      <p:sp>
        <p:nvSpPr>
          <p:cNvPr id="15" name="文本框 14"/>
          <p:cNvSpPr txBox="1"/>
          <p:nvPr/>
        </p:nvSpPr>
        <p:spPr>
          <a:xfrm>
            <a:off x="2599470" y="3159334"/>
            <a:ext cx="751506" cy="369332"/>
          </a:xfrm>
          <a:prstGeom prst="rect">
            <a:avLst/>
          </a:prstGeom>
          <a:noFill/>
        </p:spPr>
        <p:txBody>
          <a:bodyPr wrap="square">
            <a:spAutoFit/>
          </a:bodyPr>
          <a:lstStyle/>
          <a:p>
            <a:r>
              <a:rPr lang="en-US" altLang="zh-CN" b="1" dirty="0">
                <a:solidFill>
                  <a:srgbClr val="C00000"/>
                </a:solidFill>
              </a:rPr>
              <a:t>What</a:t>
            </a:r>
            <a:endParaRPr lang="zh-CN" altLang="en-US" b="1" dirty="0">
              <a:solidFill>
                <a:srgbClr val="C00000"/>
              </a:solidFill>
            </a:endParaRPr>
          </a:p>
        </p:txBody>
      </p:sp>
      <p:sp>
        <p:nvSpPr>
          <p:cNvPr id="17" name="文本框 16"/>
          <p:cNvSpPr txBox="1"/>
          <p:nvPr/>
        </p:nvSpPr>
        <p:spPr>
          <a:xfrm>
            <a:off x="3350976" y="4291514"/>
            <a:ext cx="1609783" cy="369332"/>
          </a:xfrm>
          <a:prstGeom prst="rect">
            <a:avLst/>
          </a:prstGeom>
          <a:noFill/>
        </p:spPr>
        <p:txBody>
          <a:bodyPr wrap="square">
            <a:spAutoFit/>
          </a:bodyPr>
          <a:lstStyle/>
          <a:p>
            <a:r>
              <a:rPr lang="en-US" altLang="zh-CN" b="1" dirty="0">
                <a:solidFill>
                  <a:srgbClr val="C00000"/>
                </a:solidFill>
              </a:rPr>
              <a:t>adventures</a:t>
            </a:r>
            <a:r>
              <a:rPr lang="en-US" altLang="zh-CN" dirty="0"/>
              <a:t> </a:t>
            </a:r>
            <a:endParaRPr lang="zh-CN" altLang="en-US" dirty="0"/>
          </a:p>
        </p:txBody>
      </p:sp>
      <p:sp>
        <p:nvSpPr>
          <p:cNvPr id="19" name="文本框 18"/>
          <p:cNvSpPr txBox="1"/>
          <p:nvPr/>
        </p:nvSpPr>
        <p:spPr>
          <a:xfrm>
            <a:off x="2150482" y="4762402"/>
            <a:ext cx="691276" cy="369332"/>
          </a:xfrm>
          <a:prstGeom prst="rect">
            <a:avLst/>
          </a:prstGeom>
          <a:noFill/>
        </p:spPr>
        <p:txBody>
          <a:bodyPr wrap="square">
            <a:spAutoFit/>
          </a:bodyPr>
          <a:lstStyle/>
          <a:p>
            <a:r>
              <a:rPr lang="en-US" altLang="zh-CN" b="1" dirty="0">
                <a:solidFill>
                  <a:srgbClr val="C00000"/>
                </a:solidFill>
              </a:rPr>
              <a:t>with</a:t>
            </a:r>
            <a:r>
              <a:rPr lang="en-US" altLang="zh-CN" dirty="0"/>
              <a:t> </a:t>
            </a:r>
            <a:endParaRPr lang="zh-CN" altLang="en-US" dirty="0"/>
          </a:p>
        </p:txBody>
      </p:sp>
      <p:sp>
        <p:nvSpPr>
          <p:cNvPr id="21" name="文本框 20"/>
          <p:cNvSpPr txBox="1"/>
          <p:nvPr/>
        </p:nvSpPr>
        <p:spPr>
          <a:xfrm>
            <a:off x="6421332" y="5131734"/>
            <a:ext cx="1058131" cy="369332"/>
          </a:xfrm>
          <a:prstGeom prst="rect">
            <a:avLst/>
          </a:prstGeom>
          <a:noFill/>
        </p:spPr>
        <p:txBody>
          <a:bodyPr wrap="square">
            <a:spAutoFit/>
          </a:bodyPr>
          <a:lstStyle/>
          <a:p>
            <a:r>
              <a:rPr lang="en-US" altLang="zh-CN" b="1" dirty="0">
                <a:solidFill>
                  <a:srgbClr val="C00000"/>
                </a:solidFill>
              </a:rPr>
              <a:t>efforts</a:t>
            </a:r>
            <a:r>
              <a:rPr lang="en-US" altLang="zh-CN" dirty="0"/>
              <a:t> </a:t>
            </a:r>
            <a:endParaRPr lang="zh-CN" altLang="en-US" dirty="0"/>
          </a:p>
        </p:txBody>
      </p:sp>
      <p:sp>
        <p:nvSpPr>
          <p:cNvPr id="23" name="文本框 22"/>
          <p:cNvSpPr txBox="1"/>
          <p:nvPr/>
        </p:nvSpPr>
        <p:spPr>
          <a:xfrm>
            <a:off x="2420148" y="5378390"/>
            <a:ext cx="1474265" cy="369332"/>
          </a:xfrm>
          <a:prstGeom prst="rect">
            <a:avLst/>
          </a:prstGeom>
          <a:noFill/>
        </p:spPr>
        <p:txBody>
          <a:bodyPr wrap="square">
            <a:spAutoFit/>
          </a:bodyPr>
          <a:lstStyle/>
          <a:p>
            <a:r>
              <a:rPr lang="en-US" altLang="zh-CN" b="1" dirty="0">
                <a:solidFill>
                  <a:srgbClr val="C00000"/>
                </a:solidFill>
              </a:rPr>
              <a:t>to discover</a:t>
            </a:r>
            <a:endParaRPr lang="zh-CN" altLang="en-US" b="1" dirty="0">
              <a:solidFill>
                <a:srgbClr val="C00000"/>
              </a:solidFill>
            </a:endParaRPr>
          </a:p>
        </p:txBody>
      </p:sp>
      <p:sp>
        <p:nvSpPr>
          <p:cNvPr id="24" name="文本框 23"/>
          <p:cNvSpPr txBox="1"/>
          <p:nvPr/>
        </p:nvSpPr>
        <p:spPr>
          <a:xfrm>
            <a:off x="672112" y="6180804"/>
            <a:ext cx="1927358" cy="369332"/>
          </a:xfrm>
          <a:prstGeom prst="rect">
            <a:avLst/>
          </a:prstGeom>
          <a:solidFill>
            <a:schemeClr val="accent6">
              <a:lumMod val="20000"/>
              <a:lumOff val="80000"/>
            </a:schemeClr>
          </a:solidFill>
        </p:spPr>
        <p:txBody>
          <a:bodyPr wrap="square">
            <a:spAutoFit/>
          </a:bodyPr>
          <a:lstStyle/>
          <a:p>
            <a:r>
              <a:rPr lang="zh-CN" altLang="en-US" b="1" dirty="0"/>
              <a:t>语法填空练习</a:t>
            </a:r>
            <a:r>
              <a:rPr lang="en-US" altLang="zh-CN" b="1" dirty="0"/>
              <a:t>1</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3" grpId="0"/>
      <p:bldP spid="15" grpId="0"/>
      <p:bldP spid="17" grpId="0"/>
      <p:bldP spid="19" grpId="0"/>
      <p:bldP spid="21"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4723" y="257347"/>
            <a:ext cx="11454640" cy="5645188"/>
          </a:xfrm>
        </p:spPr>
        <p:txBody>
          <a:bodyPr>
            <a:normAutofit lnSpcReduction="10000"/>
          </a:bodyPr>
          <a:lstStyle/>
          <a:p>
            <a:r>
              <a:rPr lang="en-US" altLang="zh-CN" dirty="0">
                <a:latin typeface="Times New Roman" panose="02020603050405020304" pitchFamily="18" charset="0"/>
                <a:cs typeface="Times New Roman" panose="02020603050405020304" pitchFamily="18" charset="0"/>
              </a:rPr>
              <a:t>On the screen, the story of the Batian has taken on 1.____ new way. Beyond the screen, those scenic spots that naturally have a storytelling quality 2.____ (gain) great popularity recently. As a film 3.____ (make) in Chengdu, the movie contains many vivid elements of Sichuan Qingcheng Mountain, one of the four famous Taoist mountains in China. In 4.____ film, at the entrance of a small Taoist temple, under the Eight Immortals table, a tree with red prayer ribbons 5.____ (hang) from it stands out. Particularly, the original tree is exactly the 1900-year-old ancient ginkgo tree. In the ancient Taoist cave in the scenic area, the Eight Immortals sit around 6.____ (eat) hot pot late at night, with red oil boiling and heat 7.____ (rise). Hot pot is the most recognizable symbol of Sichuan 8.____ (feature) in the movie. Beyond the film, Chengdu has kept the legend of the Eight Immortals since ancient times. At places like </a:t>
            </a:r>
            <a:r>
              <a:rPr lang="en-US" altLang="zh-CN" dirty="0" err="1">
                <a:latin typeface="Times New Roman" panose="02020603050405020304" pitchFamily="18" charset="0"/>
                <a:cs typeface="Times New Roman" panose="02020603050405020304" pitchFamily="18" charset="0"/>
              </a:rPr>
              <a:t>Chunyang</a:t>
            </a:r>
            <a:r>
              <a:rPr lang="en-US" altLang="zh-CN" dirty="0">
                <a:latin typeface="Times New Roman" panose="02020603050405020304" pitchFamily="18" charset="0"/>
                <a:cs typeface="Times New Roman" panose="02020603050405020304" pitchFamily="18" charset="0"/>
              </a:rPr>
              <a:t> Temple, </a:t>
            </a:r>
            <a:r>
              <a:rPr lang="en-US" altLang="zh-CN" dirty="0" err="1">
                <a:latin typeface="Times New Roman" panose="02020603050405020304" pitchFamily="18" charset="0"/>
                <a:cs typeface="Times New Roman" panose="02020603050405020304" pitchFamily="18" charset="0"/>
              </a:rPr>
              <a:t>Shouxian</a:t>
            </a:r>
            <a:r>
              <a:rPr lang="en-US" altLang="zh-CN" dirty="0">
                <a:latin typeface="Times New Roman" panose="02020603050405020304" pitchFamily="18" charset="0"/>
                <a:cs typeface="Times New Roman" panose="02020603050405020304" pitchFamily="18" charset="0"/>
              </a:rPr>
              <a:t> Bridge and </a:t>
            </a:r>
            <a:r>
              <a:rPr lang="en-US" altLang="zh-CN" dirty="0" err="1">
                <a:latin typeface="Times New Roman" panose="02020603050405020304" pitchFamily="18" charset="0"/>
                <a:cs typeface="Times New Roman" panose="02020603050405020304" pitchFamily="18" charset="0"/>
              </a:rPr>
              <a:t>Sunxian</a:t>
            </a:r>
            <a:r>
              <a:rPr lang="en-US" altLang="zh-CN" dirty="0">
                <a:latin typeface="Times New Roman" panose="02020603050405020304" pitchFamily="18" charset="0"/>
                <a:cs typeface="Times New Roman" panose="02020603050405020304" pitchFamily="18" charset="0"/>
              </a:rPr>
              <a:t> Bridge, as well as Chengdu Museum, there are also many cultural relics related 9.____ the Eight Immortals — puppets, shadow puppets and exquisite porcelain bowls and so on, 10.____ (wait) for you to visit.</a:t>
            </a:r>
            <a:endParaRPr lang="zh-CN" altLang="en-US"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8195378" y="257347"/>
            <a:ext cx="685800" cy="400110"/>
          </a:xfrm>
          <a:prstGeom prst="rect">
            <a:avLst/>
          </a:prstGeom>
          <a:noFill/>
        </p:spPr>
        <p:txBody>
          <a:bodyPr wrap="square">
            <a:spAutoFit/>
          </a:bodyPr>
          <a:lstStyle/>
          <a:p>
            <a:r>
              <a:rPr lang="en-US" altLang="zh-CN" sz="2000" b="1" dirty="0">
                <a:solidFill>
                  <a:srgbClr val="FF0000"/>
                </a:solidFill>
              </a:rPr>
              <a:t>a </a:t>
            </a:r>
            <a:endParaRPr lang="zh-CN" altLang="en-US" sz="2000" b="1" dirty="0">
              <a:solidFill>
                <a:srgbClr val="FF0000"/>
              </a:solidFill>
            </a:endParaRPr>
          </a:p>
        </p:txBody>
      </p:sp>
      <p:sp>
        <p:nvSpPr>
          <p:cNvPr id="7" name="文本框 6"/>
          <p:cNvSpPr txBox="1"/>
          <p:nvPr/>
        </p:nvSpPr>
        <p:spPr>
          <a:xfrm>
            <a:off x="10617352" y="657457"/>
            <a:ext cx="1574648" cy="369332"/>
          </a:xfrm>
          <a:prstGeom prst="rect">
            <a:avLst/>
          </a:prstGeom>
          <a:noFill/>
        </p:spPr>
        <p:txBody>
          <a:bodyPr wrap="square">
            <a:spAutoFit/>
          </a:bodyPr>
          <a:lstStyle/>
          <a:p>
            <a:r>
              <a:rPr lang="en-US" altLang="zh-CN" b="1" dirty="0">
                <a:solidFill>
                  <a:srgbClr val="FF0000"/>
                </a:solidFill>
              </a:rPr>
              <a:t>have gained</a:t>
            </a:r>
            <a:endParaRPr lang="zh-CN" altLang="en-US" b="1" dirty="0">
              <a:solidFill>
                <a:srgbClr val="FF0000"/>
              </a:solidFill>
            </a:endParaRPr>
          </a:p>
        </p:txBody>
      </p:sp>
      <p:sp>
        <p:nvSpPr>
          <p:cNvPr id="9" name="文本框 8"/>
          <p:cNvSpPr txBox="1"/>
          <p:nvPr/>
        </p:nvSpPr>
        <p:spPr>
          <a:xfrm>
            <a:off x="6919598" y="955465"/>
            <a:ext cx="855539" cy="369332"/>
          </a:xfrm>
          <a:prstGeom prst="rect">
            <a:avLst/>
          </a:prstGeom>
          <a:noFill/>
        </p:spPr>
        <p:txBody>
          <a:bodyPr wrap="square">
            <a:spAutoFit/>
          </a:bodyPr>
          <a:lstStyle/>
          <a:p>
            <a:r>
              <a:rPr lang="en-US" altLang="zh-CN" b="1" dirty="0">
                <a:solidFill>
                  <a:srgbClr val="FF0000"/>
                </a:solidFill>
              </a:rPr>
              <a:t>made</a:t>
            </a:r>
            <a:endParaRPr lang="zh-CN" altLang="en-US" b="1" dirty="0">
              <a:solidFill>
                <a:srgbClr val="FF0000"/>
              </a:solidFill>
            </a:endParaRPr>
          </a:p>
        </p:txBody>
      </p:sp>
      <p:sp>
        <p:nvSpPr>
          <p:cNvPr id="11" name="文本框 10"/>
          <p:cNvSpPr txBox="1"/>
          <p:nvPr/>
        </p:nvSpPr>
        <p:spPr>
          <a:xfrm>
            <a:off x="7565701" y="1653583"/>
            <a:ext cx="554390" cy="369332"/>
          </a:xfrm>
          <a:prstGeom prst="rect">
            <a:avLst/>
          </a:prstGeom>
          <a:noFill/>
        </p:spPr>
        <p:txBody>
          <a:bodyPr wrap="square">
            <a:spAutoFit/>
          </a:bodyPr>
          <a:lstStyle/>
          <a:p>
            <a:r>
              <a:rPr lang="en-US" altLang="zh-CN" b="1" dirty="0">
                <a:solidFill>
                  <a:srgbClr val="FF0000"/>
                </a:solidFill>
              </a:rPr>
              <a:t>the</a:t>
            </a:r>
            <a:r>
              <a:rPr lang="en-US" altLang="zh-CN" dirty="0"/>
              <a:t> </a:t>
            </a:r>
            <a:endParaRPr lang="zh-CN" altLang="en-US" dirty="0"/>
          </a:p>
        </p:txBody>
      </p:sp>
      <p:sp>
        <p:nvSpPr>
          <p:cNvPr id="13" name="文本框 12"/>
          <p:cNvSpPr txBox="1"/>
          <p:nvPr/>
        </p:nvSpPr>
        <p:spPr>
          <a:xfrm>
            <a:off x="1936939" y="2303926"/>
            <a:ext cx="1145738" cy="369332"/>
          </a:xfrm>
          <a:prstGeom prst="rect">
            <a:avLst/>
          </a:prstGeom>
          <a:noFill/>
        </p:spPr>
        <p:txBody>
          <a:bodyPr wrap="square">
            <a:spAutoFit/>
          </a:bodyPr>
          <a:lstStyle/>
          <a:p>
            <a:r>
              <a:rPr lang="en-US" altLang="zh-CN" b="1" dirty="0">
                <a:solidFill>
                  <a:srgbClr val="FF0000"/>
                </a:solidFill>
              </a:rPr>
              <a:t>hanging</a:t>
            </a:r>
            <a:endParaRPr lang="zh-CN" altLang="en-US" b="1" dirty="0">
              <a:solidFill>
                <a:srgbClr val="FF0000"/>
              </a:solidFill>
            </a:endParaRPr>
          </a:p>
        </p:txBody>
      </p:sp>
      <p:sp>
        <p:nvSpPr>
          <p:cNvPr id="15" name="文本框 14"/>
          <p:cNvSpPr txBox="1"/>
          <p:nvPr/>
        </p:nvSpPr>
        <p:spPr>
          <a:xfrm>
            <a:off x="7565701" y="2966455"/>
            <a:ext cx="1014327" cy="369332"/>
          </a:xfrm>
          <a:prstGeom prst="rect">
            <a:avLst/>
          </a:prstGeom>
          <a:noFill/>
        </p:spPr>
        <p:txBody>
          <a:bodyPr wrap="square">
            <a:spAutoFit/>
          </a:bodyPr>
          <a:lstStyle/>
          <a:p>
            <a:r>
              <a:rPr lang="en-US" altLang="zh-CN" b="1" dirty="0">
                <a:solidFill>
                  <a:srgbClr val="FF0000"/>
                </a:solidFill>
              </a:rPr>
              <a:t>eating</a:t>
            </a:r>
            <a:r>
              <a:rPr lang="en-US" altLang="zh-CN" dirty="0"/>
              <a:t> </a:t>
            </a:r>
            <a:endParaRPr lang="zh-CN" altLang="en-US" dirty="0"/>
          </a:p>
        </p:txBody>
      </p:sp>
      <p:sp>
        <p:nvSpPr>
          <p:cNvPr id="17" name="文本框 16"/>
          <p:cNvSpPr txBox="1"/>
          <p:nvPr/>
        </p:nvSpPr>
        <p:spPr>
          <a:xfrm>
            <a:off x="5861467" y="3244334"/>
            <a:ext cx="1058131" cy="369332"/>
          </a:xfrm>
          <a:prstGeom prst="rect">
            <a:avLst/>
          </a:prstGeom>
          <a:noFill/>
        </p:spPr>
        <p:txBody>
          <a:bodyPr wrap="square">
            <a:spAutoFit/>
          </a:bodyPr>
          <a:lstStyle/>
          <a:p>
            <a:r>
              <a:rPr lang="en-US" altLang="zh-CN" b="1" dirty="0">
                <a:solidFill>
                  <a:srgbClr val="FF0000"/>
                </a:solidFill>
              </a:rPr>
              <a:t>rising</a:t>
            </a:r>
            <a:r>
              <a:rPr lang="en-US" altLang="zh-CN" dirty="0"/>
              <a:t> </a:t>
            </a:r>
            <a:endParaRPr lang="zh-CN" altLang="en-US" dirty="0"/>
          </a:p>
        </p:txBody>
      </p:sp>
      <p:sp>
        <p:nvSpPr>
          <p:cNvPr id="19" name="文本框 18"/>
          <p:cNvSpPr txBox="1"/>
          <p:nvPr/>
        </p:nvSpPr>
        <p:spPr>
          <a:xfrm>
            <a:off x="5375523" y="3661837"/>
            <a:ext cx="1145738" cy="369332"/>
          </a:xfrm>
          <a:prstGeom prst="rect">
            <a:avLst/>
          </a:prstGeom>
          <a:noFill/>
        </p:spPr>
        <p:txBody>
          <a:bodyPr wrap="square">
            <a:spAutoFit/>
          </a:bodyPr>
          <a:lstStyle/>
          <a:p>
            <a:r>
              <a:rPr lang="en-US" altLang="zh-CN" b="1" dirty="0">
                <a:solidFill>
                  <a:srgbClr val="FF0000"/>
                </a:solidFill>
              </a:rPr>
              <a:t>featured</a:t>
            </a:r>
            <a:r>
              <a:rPr lang="en-US" altLang="zh-CN" dirty="0"/>
              <a:t> </a:t>
            </a:r>
            <a:endParaRPr lang="zh-CN" altLang="en-US" dirty="0"/>
          </a:p>
        </p:txBody>
      </p:sp>
      <p:sp>
        <p:nvSpPr>
          <p:cNvPr id="21" name="文本框 20"/>
          <p:cNvSpPr txBox="1"/>
          <p:nvPr/>
        </p:nvSpPr>
        <p:spPr>
          <a:xfrm>
            <a:off x="10790741" y="4745976"/>
            <a:ext cx="570816" cy="369332"/>
          </a:xfrm>
          <a:prstGeom prst="rect">
            <a:avLst/>
          </a:prstGeom>
          <a:noFill/>
        </p:spPr>
        <p:txBody>
          <a:bodyPr wrap="square">
            <a:spAutoFit/>
          </a:bodyPr>
          <a:lstStyle/>
          <a:p>
            <a:r>
              <a:rPr lang="en-US" altLang="zh-CN" b="1" dirty="0">
                <a:solidFill>
                  <a:srgbClr val="FF0000"/>
                </a:solidFill>
              </a:rPr>
              <a:t>to </a:t>
            </a:r>
            <a:endParaRPr lang="zh-CN" altLang="en-US" b="1" dirty="0">
              <a:solidFill>
                <a:srgbClr val="FF0000"/>
              </a:solidFill>
            </a:endParaRPr>
          </a:p>
        </p:txBody>
      </p:sp>
      <p:sp>
        <p:nvSpPr>
          <p:cNvPr id="23" name="文本框 22"/>
          <p:cNvSpPr txBox="1"/>
          <p:nvPr/>
        </p:nvSpPr>
        <p:spPr>
          <a:xfrm>
            <a:off x="3508394" y="5397555"/>
            <a:ext cx="1058131" cy="369332"/>
          </a:xfrm>
          <a:prstGeom prst="rect">
            <a:avLst/>
          </a:prstGeom>
          <a:noFill/>
        </p:spPr>
        <p:txBody>
          <a:bodyPr wrap="square">
            <a:spAutoFit/>
          </a:bodyPr>
          <a:lstStyle/>
          <a:p>
            <a:r>
              <a:rPr lang="en-US" altLang="zh-CN" b="1" dirty="0">
                <a:solidFill>
                  <a:srgbClr val="FF0000"/>
                </a:solidFill>
              </a:rPr>
              <a:t>waiting</a:t>
            </a:r>
            <a:endParaRPr lang="zh-CN" altLang="en-US" b="1" dirty="0">
              <a:solidFill>
                <a:srgbClr val="FF0000"/>
              </a:solidFill>
            </a:endParaRPr>
          </a:p>
        </p:txBody>
      </p:sp>
      <p:pic>
        <p:nvPicPr>
          <p:cNvPr id="2" name="图片 1"/>
          <p:cNvPicPr>
            <a:picLocks noChangeAspect="1"/>
          </p:cNvPicPr>
          <p:nvPr/>
        </p:nvPicPr>
        <p:blipFill>
          <a:blip r:embed="rId1"/>
          <a:stretch>
            <a:fillRect/>
          </a:stretch>
        </p:blipFill>
        <p:spPr>
          <a:xfrm>
            <a:off x="11076149" y="5303102"/>
            <a:ext cx="985049" cy="1486275"/>
          </a:xfrm>
          <a:prstGeom prst="rect">
            <a:avLst/>
          </a:prstGeom>
        </p:spPr>
      </p:pic>
      <p:sp>
        <p:nvSpPr>
          <p:cNvPr id="4" name="文本框 3"/>
          <p:cNvSpPr txBox="1"/>
          <p:nvPr/>
        </p:nvSpPr>
        <p:spPr>
          <a:xfrm>
            <a:off x="672112" y="6180804"/>
            <a:ext cx="1927358" cy="369332"/>
          </a:xfrm>
          <a:prstGeom prst="rect">
            <a:avLst/>
          </a:prstGeom>
          <a:solidFill>
            <a:schemeClr val="accent6">
              <a:lumMod val="20000"/>
              <a:lumOff val="80000"/>
            </a:schemeClr>
          </a:solidFill>
        </p:spPr>
        <p:txBody>
          <a:bodyPr wrap="square">
            <a:spAutoFit/>
          </a:bodyPr>
          <a:lstStyle/>
          <a:p>
            <a:r>
              <a:rPr lang="zh-CN" altLang="en-US" b="1" dirty="0"/>
              <a:t>语法填空练习</a:t>
            </a:r>
            <a:r>
              <a:rPr lang="en-US" altLang="zh-CN" b="1" dirty="0"/>
              <a:t>2</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3" grpId="0"/>
      <p:bldP spid="15" grpId="0"/>
      <p:bldP spid="17" grpId="0"/>
      <p:bldP spid="19" grpId="0"/>
      <p:bldP spid="21"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5869682" y="628908"/>
            <a:ext cx="4849423" cy="1645704"/>
          </a:xfrm>
          <a:prstGeom prst="rect">
            <a:avLst/>
          </a:prstGeom>
        </p:spPr>
      </p:pic>
      <p:pic>
        <p:nvPicPr>
          <p:cNvPr id="5" name="图片 4"/>
          <p:cNvPicPr>
            <a:picLocks noChangeAspect="1"/>
          </p:cNvPicPr>
          <p:nvPr/>
        </p:nvPicPr>
        <p:blipFill>
          <a:blip r:embed="rId2"/>
          <a:stretch>
            <a:fillRect/>
          </a:stretch>
        </p:blipFill>
        <p:spPr>
          <a:xfrm>
            <a:off x="662531" y="2369868"/>
            <a:ext cx="4849422" cy="3924799"/>
          </a:xfrm>
          <a:prstGeom prst="rect">
            <a:avLst/>
          </a:prstGeom>
        </p:spPr>
      </p:pic>
      <p:sp>
        <p:nvSpPr>
          <p:cNvPr id="7" name="文本框 6"/>
          <p:cNvSpPr txBox="1"/>
          <p:nvPr/>
        </p:nvSpPr>
        <p:spPr>
          <a:xfrm>
            <a:off x="6388479" y="2828835"/>
            <a:ext cx="3127851" cy="1200329"/>
          </a:xfrm>
          <a:prstGeom prst="rect">
            <a:avLst/>
          </a:prstGeom>
          <a:noFill/>
        </p:spPr>
        <p:txBody>
          <a:bodyPr wrap="square">
            <a:spAutoFit/>
          </a:bodyPr>
          <a:lstStyle/>
          <a:p>
            <a:r>
              <a:rPr lang="en-US" altLang="zh-CN" sz="3600" b="1" dirty="0">
                <a:solidFill>
                  <a:srgbClr val="7030A0"/>
                </a:solidFill>
              </a:rPr>
              <a:t>a motley crew </a:t>
            </a:r>
            <a:endParaRPr lang="en-US" altLang="zh-CN" sz="3600" b="1" dirty="0">
              <a:solidFill>
                <a:srgbClr val="7030A0"/>
              </a:solidFill>
            </a:endParaRPr>
          </a:p>
          <a:p>
            <a:r>
              <a:rPr lang="en-US" altLang="zh-CN" sz="3600" b="1" dirty="0">
                <a:solidFill>
                  <a:srgbClr val="7030A0"/>
                </a:solidFill>
              </a:rPr>
              <a:t> </a:t>
            </a:r>
            <a:r>
              <a:rPr lang="zh-CN" altLang="en-US" sz="3600" b="1" dirty="0">
                <a:solidFill>
                  <a:srgbClr val="7030A0"/>
                </a:solidFill>
              </a:rPr>
              <a:t>草台班子</a:t>
            </a:r>
            <a:endParaRPr lang="zh-CN" altLang="en-US" sz="3600" b="1" dirty="0">
              <a:solidFill>
                <a:srgbClr val="7030A0"/>
              </a:solidFill>
            </a:endParaRPr>
          </a:p>
        </p:txBody>
      </p:sp>
      <p:sp>
        <p:nvSpPr>
          <p:cNvPr id="8" name="文本框 7"/>
          <p:cNvSpPr txBox="1"/>
          <p:nvPr/>
        </p:nvSpPr>
        <p:spPr>
          <a:xfrm>
            <a:off x="925351" y="804890"/>
            <a:ext cx="1708340" cy="369332"/>
          </a:xfrm>
          <a:prstGeom prst="rect">
            <a:avLst/>
          </a:prstGeom>
          <a:solidFill>
            <a:schemeClr val="accent6">
              <a:lumMod val="20000"/>
              <a:lumOff val="80000"/>
            </a:schemeClr>
          </a:solidFill>
        </p:spPr>
        <p:txBody>
          <a:bodyPr wrap="square">
            <a:spAutoFit/>
          </a:bodyPr>
          <a:lstStyle/>
          <a:p>
            <a:r>
              <a:rPr lang="zh-CN" altLang="en-US" b="1" dirty="0"/>
              <a:t>趣味翻译练习</a:t>
            </a:r>
            <a:r>
              <a:rPr lang="en-US" altLang="zh-CN" b="1" dirty="0"/>
              <a:t>1</a:t>
            </a:r>
            <a:endParaRPr lang="zh-CN" altLang="en-US" b="1" dirty="0"/>
          </a:p>
        </p:txBody>
      </p:sp>
      <p:pic>
        <p:nvPicPr>
          <p:cNvPr id="9" name="图片 8"/>
          <p:cNvPicPr>
            <a:picLocks noChangeAspect="1"/>
          </p:cNvPicPr>
          <p:nvPr/>
        </p:nvPicPr>
        <p:blipFill>
          <a:blip r:embed="rId3"/>
          <a:stretch>
            <a:fillRect/>
          </a:stretch>
        </p:blipFill>
        <p:spPr>
          <a:xfrm>
            <a:off x="9726378" y="3553567"/>
            <a:ext cx="1985454" cy="28267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784081" y="1002007"/>
            <a:ext cx="5152398" cy="5174955"/>
          </a:xfrm>
        </p:spPr>
        <p:txBody>
          <a:bodyPr>
            <a:normAutofit/>
          </a:bodyPr>
          <a:lstStyle/>
          <a:p>
            <a:r>
              <a:rPr lang="en-US" altLang="zh-CN" dirty="0"/>
              <a:t>    sorry</a:t>
            </a:r>
            <a:r>
              <a:rPr lang="zh-CN" altLang="en-US" dirty="0"/>
              <a:t>，它的意思不是“道歉”，而是作为形容词表示“寒酸的，可怜的”。</a:t>
            </a:r>
            <a:r>
              <a:rPr lang="en-US" altLang="zh-CN" b="1" dirty="0">
                <a:solidFill>
                  <a:srgbClr val="7030A0"/>
                </a:solidFill>
              </a:rPr>
              <a:t>They were a sorry lot</a:t>
            </a:r>
            <a:r>
              <a:rPr lang="en-US" altLang="zh-CN" dirty="0"/>
              <a:t>. </a:t>
            </a:r>
            <a:r>
              <a:rPr lang="zh-CN" altLang="en-US" dirty="0"/>
              <a:t>他们是一群可怜的家伙。这个词能够精准传达出说话者对于主角团的轻蔑与不屑。</a:t>
            </a:r>
            <a:endParaRPr lang="zh-CN" altLang="en-US" dirty="0"/>
          </a:p>
          <a:p>
            <a:pPr marL="0" indent="0">
              <a:buNone/>
            </a:pPr>
            <a:r>
              <a:rPr lang="en-US" altLang="zh-CN" dirty="0"/>
              <a:t>     </a:t>
            </a:r>
            <a:r>
              <a:rPr lang="zh-CN" altLang="en-US" dirty="0"/>
              <a:t>“发财”翻译成了</a:t>
            </a:r>
            <a:r>
              <a:rPr lang="en-US" altLang="zh-CN" b="1" dirty="0">
                <a:solidFill>
                  <a:srgbClr val="7030A0"/>
                </a:solidFill>
              </a:rPr>
              <a:t>strike gold</a:t>
            </a:r>
            <a:r>
              <a:rPr lang="zh-CN" altLang="en-US" dirty="0"/>
              <a:t>，这是一个固定短语，其字面意思是“挖到金矿”，引申为“发大财”。这一译法比</a:t>
            </a:r>
            <a:r>
              <a:rPr lang="en-US" altLang="zh-CN" dirty="0"/>
              <a:t>get rich</a:t>
            </a:r>
            <a:r>
              <a:rPr lang="zh-CN" altLang="en-US" dirty="0"/>
              <a:t>更加形象。</a:t>
            </a:r>
            <a:endParaRPr lang="zh-CN" altLang="en-US" dirty="0"/>
          </a:p>
        </p:txBody>
      </p:sp>
      <p:pic>
        <p:nvPicPr>
          <p:cNvPr id="5" name="图片 4"/>
          <p:cNvPicPr>
            <a:picLocks noChangeAspect="1"/>
          </p:cNvPicPr>
          <p:nvPr/>
        </p:nvPicPr>
        <p:blipFill>
          <a:blip r:embed="rId1"/>
          <a:stretch>
            <a:fillRect/>
          </a:stretch>
        </p:blipFill>
        <p:spPr>
          <a:xfrm>
            <a:off x="654351" y="2663806"/>
            <a:ext cx="5603649" cy="3389304"/>
          </a:xfrm>
          <a:prstGeom prst="rect">
            <a:avLst/>
          </a:prstGeom>
        </p:spPr>
      </p:pic>
      <p:sp>
        <p:nvSpPr>
          <p:cNvPr id="7" name="文本框 6"/>
          <p:cNvSpPr txBox="1"/>
          <p:nvPr/>
        </p:nvSpPr>
        <p:spPr>
          <a:xfrm>
            <a:off x="358677" y="1461946"/>
            <a:ext cx="6551340" cy="584775"/>
          </a:xfrm>
          <a:prstGeom prst="rect">
            <a:avLst/>
          </a:prstGeom>
          <a:solidFill>
            <a:schemeClr val="bg2"/>
          </a:solidFill>
        </p:spPr>
        <p:txBody>
          <a:bodyPr wrap="square">
            <a:spAutoFit/>
          </a:bodyPr>
          <a:lstStyle/>
          <a:p>
            <a:r>
              <a:rPr lang="en-US" altLang="zh-CN" sz="3200" dirty="0">
                <a:solidFill>
                  <a:srgbClr val="7030A0"/>
                </a:solidFill>
                <a:latin typeface="Times New Roman" panose="02020603050405020304" pitchFamily="18" charset="0"/>
                <a:cs typeface="Times New Roman" panose="02020603050405020304" pitchFamily="18" charset="0"/>
              </a:rPr>
              <a:t>Your sorry crew will never strike gold.</a:t>
            </a:r>
            <a:endParaRPr lang="zh-CN" altLang="en-US" dirty="0"/>
          </a:p>
        </p:txBody>
      </p:sp>
      <p:sp>
        <p:nvSpPr>
          <p:cNvPr id="9" name="文本框 8"/>
          <p:cNvSpPr txBox="1"/>
          <p:nvPr/>
        </p:nvSpPr>
        <p:spPr>
          <a:xfrm>
            <a:off x="925351" y="804890"/>
            <a:ext cx="1708340" cy="369332"/>
          </a:xfrm>
          <a:prstGeom prst="rect">
            <a:avLst/>
          </a:prstGeom>
          <a:solidFill>
            <a:schemeClr val="accent6">
              <a:lumMod val="20000"/>
              <a:lumOff val="80000"/>
            </a:schemeClr>
          </a:solidFill>
        </p:spPr>
        <p:txBody>
          <a:bodyPr wrap="square">
            <a:spAutoFit/>
          </a:bodyPr>
          <a:lstStyle/>
          <a:p>
            <a:r>
              <a:rPr lang="zh-CN" altLang="en-US" b="1" dirty="0"/>
              <a:t>趣味翻译练习</a:t>
            </a:r>
            <a:r>
              <a:rPr lang="en-US" altLang="zh-CN" b="1" dirty="0"/>
              <a:t>2</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651577" y="1222063"/>
            <a:ext cx="5703821" cy="2455812"/>
          </a:xfrm>
          <a:prstGeom prst="rect">
            <a:avLst/>
          </a:prstGeom>
        </p:spPr>
      </p:pic>
      <p:sp>
        <p:nvSpPr>
          <p:cNvPr id="7" name="文本框 6"/>
          <p:cNvSpPr txBox="1"/>
          <p:nvPr/>
        </p:nvSpPr>
        <p:spPr>
          <a:xfrm>
            <a:off x="6886746" y="659011"/>
            <a:ext cx="3418049" cy="461665"/>
          </a:xfrm>
          <a:prstGeom prst="rect">
            <a:avLst/>
          </a:prstGeom>
          <a:noFill/>
        </p:spPr>
        <p:txBody>
          <a:bodyPr wrap="square">
            <a:spAutoFit/>
          </a:bodyPr>
          <a:lstStyle/>
          <a:p>
            <a:r>
              <a:rPr lang="en-US" altLang="zh-CN" sz="2400" b="1" dirty="0">
                <a:solidFill>
                  <a:srgbClr val="7030A0"/>
                </a:solidFill>
              </a:rPr>
              <a:t>a knack apiece</a:t>
            </a:r>
            <a:endParaRPr lang="zh-CN" altLang="en-US" sz="2400" b="1" dirty="0">
              <a:solidFill>
                <a:srgbClr val="7030A0"/>
              </a:solidFill>
            </a:endParaRPr>
          </a:p>
        </p:txBody>
      </p:sp>
      <p:sp>
        <p:nvSpPr>
          <p:cNvPr id="9" name="文本框 8"/>
          <p:cNvSpPr txBox="1"/>
          <p:nvPr/>
        </p:nvSpPr>
        <p:spPr>
          <a:xfrm>
            <a:off x="433015" y="3994712"/>
            <a:ext cx="6783627" cy="2308324"/>
          </a:xfrm>
          <a:prstGeom prst="rect">
            <a:avLst/>
          </a:prstGeom>
          <a:solidFill>
            <a:schemeClr val="bg2"/>
          </a:solidFill>
        </p:spPr>
        <p:txBody>
          <a:bodyPr wrap="square">
            <a:spAutoFit/>
          </a:bodyPr>
          <a:lstStyle/>
          <a:p>
            <a:r>
              <a:rPr lang="en-US" altLang="zh-CN" sz="2400" dirty="0"/>
              <a:t>knack</a:t>
            </a:r>
            <a:r>
              <a:rPr lang="zh-CN" altLang="en-US" sz="2400" dirty="0"/>
              <a:t>指的是“实用的窍门或小本领”</a:t>
            </a:r>
            <a:r>
              <a:rPr lang="en-US" altLang="zh-CN" sz="2400" dirty="0"/>
              <a:t>,</a:t>
            </a:r>
            <a:r>
              <a:rPr lang="zh-CN" altLang="en-US" sz="2400" dirty="0"/>
              <a:t> 电影里面的主角团都是凡人，没有真法力，只有一些小聪明和小手艺，刚好可以用</a:t>
            </a:r>
            <a:r>
              <a:rPr lang="en-US" altLang="zh-CN" sz="2400" dirty="0"/>
              <a:t>knack</a:t>
            </a:r>
            <a:r>
              <a:rPr lang="zh-CN" altLang="en-US" sz="2400" dirty="0"/>
              <a:t>来描述。它比用</a:t>
            </a:r>
            <a:r>
              <a:rPr lang="en-US" altLang="zh-CN" sz="2400" dirty="0"/>
              <a:t>ability</a:t>
            </a:r>
            <a:r>
              <a:rPr lang="zh-CN" altLang="en-US" sz="2400" dirty="0"/>
              <a:t>更准确。</a:t>
            </a:r>
            <a:endParaRPr lang="zh-CN" altLang="en-US" sz="2400" dirty="0"/>
          </a:p>
          <a:p>
            <a:r>
              <a:rPr lang="en-US" altLang="zh-CN" sz="2400" dirty="0"/>
              <a:t>Apiece</a:t>
            </a:r>
            <a:r>
              <a:rPr lang="zh-CN" altLang="en-US" sz="2400" dirty="0"/>
              <a:t>则是一个副词，表示“每人；各”，</a:t>
            </a:r>
            <a:r>
              <a:rPr lang="en-US" altLang="zh-CN" sz="2400" dirty="0"/>
              <a:t>a knack apiece</a:t>
            </a:r>
            <a:r>
              <a:rPr lang="zh-CN" altLang="en-US" sz="2400" dirty="0"/>
              <a:t>相当于“每人给一个技巧”，对应“各凭本事”</a:t>
            </a:r>
            <a:r>
              <a:rPr lang="en-US" altLang="zh-CN" sz="2400" dirty="0"/>
              <a:t>.</a:t>
            </a:r>
            <a:endParaRPr lang="zh-CN" altLang="en-US" sz="2400" dirty="0"/>
          </a:p>
        </p:txBody>
      </p:sp>
      <p:pic>
        <p:nvPicPr>
          <p:cNvPr id="10" name="图片 9"/>
          <p:cNvPicPr>
            <a:picLocks noChangeAspect="1"/>
          </p:cNvPicPr>
          <p:nvPr/>
        </p:nvPicPr>
        <p:blipFill>
          <a:blip r:embed="rId2"/>
          <a:srcRect l="3616" t="8992"/>
          <a:stretch>
            <a:fillRect/>
          </a:stretch>
        </p:blipFill>
        <p:spPr>
          <a:xfrm>
            <a:off x="9120975" y="2348968"/>
            <a:ext cx="2485022" cy="3954068"/>
          </a:xfrm>
          <a:prstGeom prst="rect">
            <a:avLst/>
          </a:prstGeom>
        </p:spPr>
      </p:pic>
      <p:sp>
        <p:nvSpPr>
          <p:cNvPr id="11" name="文本框 10"/>
          <p:cNvSpPr txBox="1"/>
          <p:nvPr/>
        </p:nvSpPr>
        <p:spPr>
          <a:xfrm>
            <a:off x="711808" y="370298"/>
            <a:ext cx="1708340" cy="369332"/>
          </a:xfrm>
          <a:prstGeom prst="rect">
            <a:avLst/>
          </a:prstGeom>
          <a:solidFill>
            <a:schemeClr val="accent6">
              <a:lumMod val="20000"/>
              <a:lumOff val="80000"/>
            </a:schemeClr>
          </a:solidFill>
        </p:spPr>
        <p:txBody>
          <a:bodyPr wrap="square">
            <a:spAutoFit/>
          </a:bodyPr>
          <a:lstStyle/>
          <a:p>
            <a:r>
              <a:rPr lang="zh-CN" altLang="en-US" b="1" dirty="0"/>
              <a:t>趣味翻译练习</a:t>
            </a:r>
            <a:r>
              <a:rPr lang="en-US" altLang="zh-CN" b="1" dirty="0"/>
              <a:t>3</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7617</Words>
  <Application>WPS 演示</Application>
  <PresentationFormat>宽屏</PresentationFormat>
  <Paragraphs>148</Paragraphs>
  <Slides>12</Slides>
  <Notes>1</Notes>
  <HiddenSlides>0</HiddenSlides>
  <MMClips>2</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12</vt:i4>
      </vt:variant>
    </vt:vector>
  </HeadingPairs>
  <TitlesOfParts>
    <vt:vector size="26" baseType="lpstr">
      <vt:lpstr>Arial</vt:lpstr>
      <vt:lpstr>宋体</vt:lpstr>
      <vt:lpstr>Wingdings</vt:lpstr>
      <vt:lpstr>Times New Roman</vt:lpstr>
      <vt:lpstr>隶书</vt:lpstr>
      <vt:lpstr>ui-sans-serif</vt:lpstr>
      <vt:lpstr>等线</vt:lpstr>
      <vt:lpstr>微软雅黑</vt:lpstr>
      <vt:lpstr>Arial Unicode MS</vt:lpstr>
      <vt:lpstr>等线 Light</vt:lpstr>
      <vt:lpstr>HelveticaNeue</vt:lpstr>
      <vt:lpstr>华文新魏</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艳 刘</dc:creator>
  <cp:lastModifiedBy>Administrator</cp:lastModifiedBy>
  <cp:revision>9</cp:revision>
  <dcterms:created xsi:type="dcterms:W3CDTF">2026-07-27T05:07:00Z</dcterms:created>
  <dcterms:modified xsi:type="dcterms:W3CDTF">2026-07-28T03:13:49Z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