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"/>
  </p:notesMasterIdLst>
  <p:sldIdLst>
    <p:sldId id="321" r:id="rId3"/>
    <p:sldId id="299" r:id="rId4"/>
    <p:sldId id="298" r:id="rId5"/>
    <p:sldId id="300" r:id="rId7"/>
    <p:sldId id="301" r:id="rId8"/>
    <p:sldId id="302" r:id="rId9"/>
    <p:sldId id="287" r:id="rId10"/>
    <p:sldId id="288" r:id="rId11"/>
    <p:sldId id="289" r:id="rId12"/>
    <p:sldId id="290" r:id="rId13"/>
    <p:sldId id="268" r:id="rId14"/>
    <p:sldId id="303" r:id="rId15"/>
    <p:sldId id="304" r:id="rId16"/>
    <p:sldId id="291" r:id="rId17"/>
    <p:sldId id="294" r:id="rId18"/>
    <p:sldId id="305" r:id="rId19"/>
    <p:sldId id="306" r:id="rId20"/>
    <p:sldId id="292" r:id="rId21"/>
    <p:sldId id="307" r:id="rId22"/>
    <p:sldId id="308" r:id="rId23"/>
    <p:sldId id="309" r:id="rId24"/>
    <p:sldId id="310" r:id="rId25"/>
    <p:sldId id="311" r:id="rId26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Modern Love Grunge" panose="04070805081005020601" pitchFamily="82" charset="0"/>
      <p:regular r:id="rId35"/>
    </p:embeddedFont>
    <p:embeddedFont>
      <p:font typeface="楷体" panose="02010609060101010101" pitchFamily="49" charset="-122"/>
      <p:regular r:id="rId36"/>
    </p:embeddedFont>
    <p:embeddedFont>
      <p:font typeface="微软雅黑" panose="020B0503020204020204" charset="-122"/>
      <p:regular r:id="rId37"/>
    </p:embeddedFont>
    <p:embeddedFont>
      <p:font typeface="等线" panose="02010600030101010101" charset="-122"/>
      <p:regular r:id="rId38"/>
    </p:embeddedFont>
    <p:embeddedFont>
      <p:font typeface="Berlin Sans FB" panose="020E0602020502020306" pitchFamily="34" charset="0"/>
      <p:regular r:id="rId39"/>
      <p:bold r:id="rId4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58263148@qq.com" initials="5" lastIdx="1" clrIdx="0"/>
  <p:cmAuthor id="2" name="作者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AF3"/>
    <a:srgbClr val="FDEEEF"/>
    <a:srgbClr val="A2BA7A"/>
    <a:srgbClr val="E6696B"/>
    <a:srgbClr val="F6F9F2"/>
    <a:srgbClr val="A1BA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90140"/>
  </p:normalViewPr>
  <p:slideViewPr>
    <p:cSldViewPr snapToGrid="0">
      <p:cViewPr varScale="1">
        <p:scale>
          <a:sx n="93" d="100"/>
          <a:sy n="93" d="100"/>
        </p:scale>
        <p:origin x="216" y="3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0" Type="http://schemas.openxmlformats.org/officeDocument/2006/relationships/font" Target="fonts/font10.fntdata"/><Relationship Id="rId4" Type="http://schemas.openxmlformats.org/officeDocument/2006/relationships/slide" Target="slides/slide2.xml"/><Relationship Id="rId39" Type="http://schemas.openxmlformats.org/officeDocument/2006/relationships/font" Target="fonts/font9.fntdata"/><Relationship Id="rId38" Type="http://schemas.openxmlformats.org/officeDocument/2006/relationships/font" Target="fonts/font8.fntdata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commentAuthors" Target="commentAuthors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03831-78A2-8144-A84B-F548C7361545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8C82D-55B0-604E-B19E-5AF402B9666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8C82D-55B0-604E-B19E-5AF402B9666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World Cup!</a:t>
            </a:r>
            <a:br>
              <a:rPr lang="zh-CN" altLang="zh-CN" dirty="0"/>
            </a:br>
            <a:r>
              <a:rPr lang="zh-CN" altLang="zh-CN" dirty="0"/>
              <a:t>Football!</a:t>
            </a:r>
            <a:br>
              <a:rPr lang="zh-CN" altLang="zh-CN" dirty="0"/>
            </a:br>
            <a:r>
              <a:rPr lang="zh-CN" altLang="zh-CN" dirty="0"/>
              <a:t>Spain!</a:t>
            </a:r>
            <a:br>
              <a:rPr lang="zh-CN" altLang="zh-CN" dirty="0"/>
            </a:br>
            <a:r>
              <a:rPr lang="zh-CN" altLang="zh-CN" dirty="0"/>
              <a:t>Shakira!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8C82D-55B0-604E-B19E-5AF402B9666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帽子戏法这个说法起源于1850年代的板球运动。当一名投手连续三球淘汰三名打者时，观众会募款送他一顶帽子作为奖励，因此有了这个名称。现在英语中的hat trick 泛指连续三次成功达成同一件事，尤其常指球员在一场比赛中攻入三球。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8C82D-55B0-604E-B19E-5AF402B9666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We may have different passions, but passion gives us energy to move forward.</a:t>
            </a:r>
            <a:endParaRPr lang="zh-CN" altLang="zh-CN" dirty="0"/>
          </a:p>
          <a:p>
            <a:r>
              <a:rPr lang="zh-CN" altLang="zh-CN" b="1" dirty="0"/>
              <a:t>Follow your passion. Explore a bigger world.</a:t>
            </a:r>
            <a:endParaRPr lang="zh-CN" altLang="zh-CN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8C82D-55B0-604E-B19E-5AF402B9666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English helps ideas, stories and creativity travel further.</a:t>
            </a:r>
            <a:r>
              <a:rPr lang="zh-CN" altLang="en-US" dirty="0"/>
              <a:t> 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8C82D-55B0-604E-B19E-5AF402B9666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8C82D-55B0-604E-B19E-5AF402B9666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b="1" dirty="0"/>
              <a:t>Yes. China is being seen by the world.</a:t>
            </a:r>
            <a:endParaRPr lang="zh-CN" altLang="zh-CN" dirty="0"/>
          </a:p>
          <a:p>
            <a:r>
              <a:rPr lang="zh-CN" altLang="zh-CN" dirty="0"/>
              <a:t>这时进入最关键的一步——把问题落到学生自己身上：</a:t>
            </a:r>
            <a:endParaRPr lang="zh-CN" altLang="zh-CN" dirty="0"/>
          </a:p>
          <a:p>
            <a:r>
              <a:rPr lang="zh-CN" altLang="zh-CN" b="1" dirty="0"/>
              <a:t>But imagine this: a foreign teenager sees these Chinese elements and asks you...</a:t>
            </a:r>
            <a:endParaRPr lang="zh-CN" altLang="zh-CN" dirty="0"/>
          </a:p>
          <a:p>
            <a:r>
              <a:rPr lang="zh-CN" altLang="zh-CN" dirty="0"/>
              <a:t>屏幕依次出现几个非常简单的问题：</a:t>
            </a:r>
            <a:endParaRPr lang="zh-CN" altLang="zh-CN" dirty="0"/>
          </a:p>
          <a:p>
            <a:r>
              <a:rPr lang="zh-CN" altLang="zh-CN" b="1" dirty="0"/>
              <a:t>Why are Chinese trains special?</a:t>
            </a:r>
            <a:br>
              <a:rPr lang="zh-CN" altLang="zh-CN" dirty="0"/>
            </a:br>
            <a:r>
              <a:rPr lang="zh-CN" altLang="zh-CN" b="1" dirty="0"/>
              <a:t>What is Labubu?</a:t>
            </a:r>
            <a:br>
              <a:rPr lang="zh-CN" altLang="zh-CN" dirty="0"/>
            </a:br>
            <a:r>
              <a:rPr lang="zh-CN" altLang="zh-CN" b="1" dirty="0"/>
              <a:t>What technology does China bring to the World Cup?</a:t>
            </a:r>
            <a:br>
              <a:rPr lang="zh-CN" altLang="zh-CN" dirty="0"/>
            </a:br>
            <a:r>
              <a:rPr lang="zh-CN" altLang="zh-CN" b="1" dirty="0"/>
              <a:t>Can you tell me more about China?</a:t>
            </a:r>
            <a:endParaRPr lang="zh-CN" altLang="zh-CN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8C82D-55B0-604E-B19E-5AF402B9666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8C82D-55B0-604E-B19E-5AF402B9666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English is not only a subject.</a:t>
            </a:r>
            <a:br>
              <a:rPr lang="zh-CN" altLang="zh-CN" dirty="0"/>
            </a:br>
            <a:r>
              <a:rPr lang="zh-CN" altLang="zh-CN" dirty="0"/>
              <a:t>It is a window, a bridge and a voice.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8C82D-55B0-604E-B19E-5AF402B9666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5124" name="图片 6" descr="logo横版 png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1477625" y="8255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media" Target="file:///E:\&#28335;&#24681;&#30456;&#20851;\&#25237;&#31295;&#35838;&#20214;&#36827;&#24230;\&#20319;&#26195;&#24198;\&#35270;&#39057;2.mp4" TargetMode="External"/><Relationship Id="rId4" Type="http://schemas.openxmlformats.org/officeDocument/2006/relationships/video" Target="file:///E:\&#28335;&#24681;&#30456;&#20851;\&#25237;&#31295;&#35838;&#20214;&#36827;&#24230;\&#20319;&#26195;&#24198;\&#35270;&#39057;2.mp4" TargetMode="External"/><Relationship Id="rId3" Type="http://schemas.openxmlformats.org/officeDocument/2006/relationships/image" Target="../media/image18.png"/><Relationship Id="rId2" Type="http://schemas.openxmlformats.org/officeDocument/2006/relationships/tags" Target="../tags/tag4.xml"/><Relationship Id="rId1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6" Type="http://schemas.microsoft.com/office/2007/relationships/media" Target="file:///E:\&#28335;&#24681;&#30456;&#20851;\&#25237;&#31295;&#35838;&#20214;&#36827;&#24230;\&#20319;&#26195;&#24198;\&#35270;&#39057;3.mp4" TargetMode="External"/><Relationship Id="rId5" Type="http://schemas.openxmlformats.org/officeDocument/2006/relationships/video" Target="file:///E:\&#28335;&#24681;&#30456;&#20851;\&#25237;&#31295;&#35838;&#20214;&#36827;&#24230;\&#20319;&#26195;&#24198;\&#35270;&#39057;3.mp4" TargetMode="External"/><Relationship Id="rId4" Type="http://schemas.openxmlformats.org/officeDocument/2006/relationships/image" Target="../media/image6.png"/><Relationship Id="rId3" Type="http://schemas.openxmlformats.org/officeDocument/2006/relationships/tags" Target="../tags/tag6.xml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30.xml"/><Relationship Id="rId21" Type="http://schemas.openxmlformats.org/officeDocument/2006/relationships/tags" Target="../tags/tag29.xml"/><Relationship Id="rId20" Type="http://schemas.openxmlformats.org/officeDocument/2006/relationships/tags" Target="../tags/tag28.xml"/><Relationship Id="rId2" Type="http://schemas.openxmlformats.org/officeDocument/2006/relationships/image" Target="../media/image6.png"/><Relationship Id="rId19" Type="http://schemas.openxmlformats.org/officeDocument/2006/relationships/tags" Target="../tags/tag27.xml"/><Relationship Id="rId18" Type="http://schemas.openxmlformats.org/officeDocument/2006/relationships/tags" Target="../tags/tag26.xml"/><Relationship Id="rId17" Type="http://schemas.openxmlformats.org/officeDocument/2006/relationships/tags" Target="../tags/tag25.xml"/><Relationship Id="rId16" Type="http://schemas.openxmlformats.org/officeDocument/2006/relationships/tags" Target="../tags/tag24.xml"/><Relationship Id="rId15" Type="http://schemas.openxmlformats.org/officeDocument/2006/relationships/tags" Target="../tags/tag23.xml"/><Relationship Id="rId14" Type="http://schemas.openxmlformats.org/officeDocument/2006/relationships/tags" Target="../tags/tag22.xml"/><Relationship Id="rId13" Type="http://schemas.openxmlformats.org/officeDocument/2006/relationships/tags" Target="../tags/tag21.xml"/><Relationship Id="rId12" Type="http://schemas.openxmlformats.org/officeDocument/2006/relationships/tags" Target="../tags/tag20.xml"/><Relationship Id="rId11" Type="http://schemas.openxmlformats.org/officeDocument/2006/relationships/tags" Target="../tags/tag19.xml"/><Relationship Id="rId10" Type="http://schemas.openxmlformats.org/officeDocument/2006/relationships/tags" Target="../tags/tag18.xml"/><Relationship Id="rId1" Type="http://schemas.openxmlformats.org/officeDocument/2006/relationships/tags" Target="../tags/tag10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tags" Target="../tags/tag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microsoft.com/office/2007/relationships/media" Target="file:///E:\&#28335;&#24681;&#30456;&#20851;\&#25237;&#31295;&#35838;&#20214;&#36827;&#24230;\&#20319;&#26195;&#24198;\67e6e49634616bc11ce2b9b64410fb05.mp4" TargetMode="External"/><Relationship Id="rId1" Type="http://schemas.openxmlformats.org/officeDocument/2006/relationships/video" Target="file:///E:\&#28335;&#24681;&#30456;&#20851;\&#25237;&#31295;&#35838;&#20214;&#36827;&#24230;\&#20319;&#26195;&#24198;\67e6e49634616bc11ce2b9b64410fb05.mp4" TargetMode="Externa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3" Type="http://schemas.openxmlformats.org/officeDocument/2006/relationships/tags" Target="../tags/tag2.xml"/><Relationship Id="rId2" Type="http://schemas.openxmlformats.org/officeDocument/2006/relationships/image" Target="../media/image6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矩形 1"/>
          <p:cNvSpPr/>
          <p:nvPr/>
        </p:nvSpPr>
        <p:spPr>
          <a:xfrm>
            <a:off x="762000" y="1246188"/>
            <a:ext cx="6538913" cy="50165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>
                <a:solidFill>
                  <a:srgbClr val="FF0000"/>
                </a:solidFill>
                <a:latin typeface="HelveticaNeue" pitchFamily="2" charset="0"/>
                <a:ea typeface="宋体" panose="02010600030101010101" pitchFamily="2" charset="-122"/>
              </a:rPr>
              <a:t>感恩遇见，相互成就，本课件资料仅供您个人参考、教学使用，严禁自行在网络传播，违者依知识产权法追究法律责任。</a:t>
            </a:r>
            <a:endParaRPr lang="en-US" altLang="zh-CN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  <a:p>
            <a:endParaRPr lang="en-US" altLang="zh-CN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  <a:p>
            <a:r>
              <a:rPr lang="zh-CN" altLang="en-US" sz="4000" b="1">
                <a:solidFill>
                  <a:srgbClr val="FF0000"/>
                </a:solidFill>
                <a:latin typeface="HelveticaNeue" pitchFamily="2" charset="0"/>
                <a:ea typeface="宋体" panose="02010600030101010101" pitchFamily="2" charset="-122"/>
              </a:rPr>
              <a:t>更多教学资源请关注</a:t>
            </a:r>
            <a:endParaRPr lang="en-US" altLang="zh-CN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  <a:p>
            <a:r>
              <a:rPr lang="zh-CN" altLang="en-US" sz="4000" b="1">
                <a:solidFill>
                  <a:srgbClr val="FF0000"/>
                </a:solidFill>
                <a:latin typeface="HelveticaNeue" pitchFamily="2" charset="0"/>
                <a:ea typeface="宋体" panose="02010600030101010101" pitchFamily="2" charset="-122"/>
              </a:rPr>
              <a:t>公众号：溯恩英语</a:t>
            </a:r>
            <a:endParaRPr lang="zh-CN" altLang="en-US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</p:txBody>
      </p:sp>
      <p:sp>
        <p:nvSpPr>
          <p:cNvPr id="5122" name="矩形 3"/>
          <p:cNvSpPr/>
          <p:nvPr/>
        </p:nvSpPr>
        <p:spPr>
          <a:xfrm>
            <a:off x="7835900" y="2009775"/>
            <a:ext cx="3603625" cy="7080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>
                <a:latin typeface="华文新魏" pitchFamily="2" charset="-122"/>
                <a:ea typeface="宋体" panose="02010600030101010101" pitchFamily="2" charset="-122"/>
              </a:rPr>
              <a:t>知识产权声明</a:t>
            </a:r>
            <a:endParaRPr lang="zh-CN" altLang="en-US" sz="4000" b="1">
              <a:latin typeface="华文新魏" pitchFamily="2" charset="-122"/>
              <a:ea typeface="宋体" panose="02010600030101010101" pitchFamily="2" charset="-122"/>
            </a:endParaRPr>
          </a:p>
        </p:txBody>
      </p:sp>
      <p:pic>
        <p:nvPicPr>
          <p:cNvPr id="5123" name="图片 11" descr="水印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6613" y="63500"/>
            <a:ext cx="4902200" cy="158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1" descr="qrcode_for_gh_3a435f224ccf_12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7975" y="2717800"/>
            <a:ext cx="3109913" cy="3108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82879" y="3410465"/>
            <a:ext cx="56650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Argentina won the World Cup in 2022.</a:t>
            </a:r>
            <a:b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In 2026, they came to the World Cup </a:t>
            </a:r>
            <a:r>
              <a:rPr lang="zh-CN" altLang="zh-C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the defending champions.</a:t>
            </a:r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They hoped to win the </a:t>
            </a:r>
            <a:r>
              <a:rPr lang="zh-CN" altLang="zh-C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trophy</a:t>
            </a:r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2400" b="1" dirty="0">
                <a:latin typeface="Calibri" panose="020F0502020204030204" pitchFamily="34" charset="0"/>
                <a:cs typeface="Calibri" panose="020F0502020204030204" pitchFamily="34" charset="0"/>
              </a:rPr>
              <a:t>again</a:t>
            </a:r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 and keep their title.This was their </a:t>
            </a:r>
            <a:r>
              <a:rPr lang="zh-CN" altLang="zh-C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defense</a:t>
            </a:r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zh-C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图片 6" descr="Argentina win incredible World Cup final in shootout | Reuter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705" y="125651"/>
            <a:ext cx="5067511" cy="3247743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82879" y="5288340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zh-CN" sz="2400" b="1" dirty="0">
                <a:latin typeface="Calibri" panose="020F0502020204030204" pitchFamily="34" charset="0"/>
                <a:cs typeface="Calibri" panose="020F0502020204030204" pitchFamily="34" charset="0"/>
              </a:rPr>
              <a:t>What does </a:t>
            </a:r>
            <a:r>
              <a:rPr lang="zh-CN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zh-CN" altLang="zh-CN" sz="2400" b="1" dirty="0">
                <a:latin typeface="Calibri" panose="020F0502020204030204" pitchFamily="34" charset="0"/>
                <a:cs typeface="Calibri" panose="020F0502020204030204" pitchFamily="34" charset="0"/>
              </a:rPr>
              <a:t>title defense” probably mean?</a:t>
            </a:r>
            <a:endParaRPr lang="zh-CN" altLang="zh-C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A. Trying to win the championship again</a:t>
            </a:r>
            <a:b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B. Winning the championship for the first time</a:t>
            </a:r>
            <a:b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C. Playing a friendly match</a:t>
            </a:r>
            <a:endParaRPr lang="zh-CN" altLang="zh-C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095999" y="3484607"/>
            <a:ext cx="591312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hat-trick</a:t>
            </a:r>
            <a:endParaRPr lang="en-US" altLang="zh-CN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zh-CN" sz="2400" b="1" i="1" dirty="0">
                <a:solidFill>
                  <a:srgbClr val="FF0000"/>
                </a:solidFill>
                <a:latin typeface="+mj-lt"/>
              </a:rPr>
              <a:t>A hat trick means achieving something three times in a row, especially scoring three goals in a game</a:t>
            </a:r>
            <a:r>
              <a:rPr lang="en-US" altLang="zh-CN" sz="2400" b="1" i="1" dirty="0">
                <a:solidFill>
                  <a:srgbClr val="FF0000"/>
                </a:solidFill>
                <a:latin typeface="+mj-lt"/>
              </a:rPr>
              <a:t>.</a:t>
            </a:r>
            <a:endParaRPr lang="en-US" altLang="zh-CN" sz="2400" b="1" i="1" dirty="0">
              <a:solidFill>
                <a:srgbClr val="FF0000"/>
              </a:solidFill>
              <a:latin typeface="+mj-lt"/>
            </a:endParaRPr>
          </a:p>
          <a:p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The expression originated in cricket in the 1850s. When a bowler took three wickets with three consecutive balls, fans would collect money to buy him a hat as a special reward</a:t>
            </a: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en-US" sz="24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图片 1" descr="C:\Users\16106\Desktop\5你好夏天-小清新\51miz-E1273658-6AA3EFED.png51miz-E1273658-6AA3EFED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82879" y="5581877"/>
            <a:ext cx="468140" cy="618857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179097" y="5002225"/>
            <a:ext cx="5844746" cy="193899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zh-CN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 achieved </a:t>
            </a:r>
            <a:r>
              <a:rPr lang="zh-CN" altLang="zh-CN" sz="32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hat-trick of promotions </a:t>
            </a:r>
            <a:r>
              <a:rPr lang="zh-CN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three years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她三年内连续三次升职。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视频2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3885" y="173355"/>
            <a:ext cx="5647690" cy="3200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41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52400" y="1192530"/>
            <a:ext cx="1188720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World Cup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 brings teams from different countries together. They start from the </a:t>
            </a:r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group stage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 and move into the </a:t>
            </a:r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knockout stage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. Some matches need </a:t>
            </a:r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extra time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 or even a </a:t>
            </a:r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penalty shootout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.Sometimes, an </a:t>
            </a:r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underdog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 defeats a strong team — a real </a:t>
            </a:r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giant-killing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. A player may complete a </a:t>
            </a:r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hat-trick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, while the champion fights for </a:t>
            </a:r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title defense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zh-C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zh-C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So, what makes football so exciting?</a:t>
            </a:r>
            <a:endParaRPr lang="en-US" altLang="zh-CN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Behind every goal, every challenge and every victory, there is one thing — </a:t>
            </a:r>
            <a:r>
              <a:rPr lang="zh-CN" altLang="zh-C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passion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zh-CN" sz="3200" b="1" dirty="0">
                <a:solidFill>
                  <a:srgbClr val="FF0000"/>
                </a:solidFill>
              </a:rPr>
              <a:t>What is your PASSION?</a:t>
            </a:r>
            <a:endParaRPr lang="en-US" altLang="zh-CN" sz="3200" b="1" dirty="0">
              <a:solidFill>
                <a:srgbClr val="FF0000"/>
              </a:solidFill>
            </a:endParaRPr>
          </a:p>
          <a:p>
            <a:r>
              <a:rPr lang="zh-CN" altLang="zh-CN" sz="2400" dirty="0"/>
              <a:t>⚽ Sports　🎵 Music　📖 Reading　🎨 Art</a:t>
            </a:r>
            <a:br>
              <a:rPr lang="zh-CN" altLang="zh-CN" sz="2400" dirty="0"/>
            </a:br>
            <a:r>
              <a:rPr lang="zh-CN" altLang="zh-CN" sz="2400" dirty="0"/>
              <a:t>🎮 Games　✈️ Travel　🔬 Science　🎬 Movies...</a:t>
            </a:r>
            <a:endParaRPr lang="en-US" altLang="zh-CN" sz="2400" dirty="0"/>
          </a:p>
          <a:p>
            <a:r>
              <a:rPr lang="zh-CN" altLang="zh-CN" sz="32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I'm passionate about ______ because ______.</a:t>
            </a:r>
            <a:endParaRPr lang="en-US" altLang="zh-CN" sz="32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endParaRPr lang="zh-CN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49680" y="512445"/>
            <a:ext cx="321119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zh-CN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Passion Begins</a:t>
            </a:r>
            <a:r>
              <a:rPr lang="zh-CN" altLang="zh-CN" sz="3200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 </a:t>
            </a:r>
            <a:endParaRPr lang="zh-CN" altLang="zh-CN" sz="3200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dern Love Grunge" panose="04070805081005020601" pitchFamily="82" charset="0"/>
            </a:endParaRPr>
          </a:p>
        </p:txBody>
      </p:sp>
      <p:pic>
        <p:nvPicPr>
          <p:cNvPr id="4" name="图片 3" descr="51miz-E189469-2E99D58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flipH="1">
            <a:off x="395605" y="416560"/>
            <a:ext cx="775970" cy="7759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49680" y="512445"/>
            <a:ext cx="9006428" cy="584775"/>
          </a:xfrm>
          <a:prstGeom prst="rect">
            <a:avLst/>
          </a:prstGeom>
          <a:solidFill>
            <a:srgbClr val="F7FAF3"/>
          </a:solidFill>
        </p:spPr>
        <p:txBody>
          <a:bodyPr wrap="square">
            <a:spAutoFit/>
          </a:bodyPr>
          <a:lstStyle/>
          <a:p>
            <a:r>
              <a:rPr lang="zh-CN" altLang="zh-CN" sz="32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Follow your passion. Explore a bigger world.</a:t>
            </a:r>
            <a:endParaRPr lang="zh-CN" altLang="zh-CN" sz="32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dern Love Grunge" panose="04070805081005020601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053846" y="385437"/>
            <a:ext cx="79714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Why can </a:t>
            </a:r>
            <a:r>
              <a:rPr lang="zh-CN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Labubu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 become </a:t>
            </a:r>
            <a:r>
              <a:rPr lang="zh-CN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popular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 around the </a:t>
            </a:r>
            <a:r>
              <a:rPr lang="zh-CN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world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altLang="zh-C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zh-CN" sz="2800" dirty="0"/>
              <a:t>Can culture travel without language?</a:t>
            </a:r>
            <a:endParaRPr lang="zh-CN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9928" y="1747218"/>
            <a:ext cx="2809873" cy="390144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129801" y="1747218"/>
            <a:ext cx="5123482" cy="4147139"/>
            <a:chOff x="3129801" y="1747218"/>
            <a:chExt cx="5123482" cy="414713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29801" y="1747218"/>
              <a:ext cx="4953000" cy="3316142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3300283" y="5063360"/>
              <a:ext cx="49530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l">
                <a:buNone/>
              </a:pPr>
              <a:r>
                <a:rPr lang="zh-CN" altLang="zh-CN" sz="2400" b="0" i="0" u="none" strike="noStrike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Pop Mart brings Labubu to the dessert table in </a:t>
              </a:r>
              <a:r>
                <a:rPr lang="zh-CN" altLang="zh-CN" sz="2400" b="1" i="0" u="none" strike="noStrike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global</a:t>
              </a:r>
              <a:r>
                <a:rPr lang="zh-CN" altLang="zh-CN" sz="2400" b="0" i="0" u="none" strike="noStrike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bakery push</a:t>
              </a:r>
              <a:endParaRPr lang="zh-CN" altLang="zh-CN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598072" y="5865840"/>
            <a:ext cx="114272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800" dirty="0">
                <a:latin typeface="Berlin Sans FB" panose="020E0602020502020306" pitchFamily="34" charset="0"/>
              </a:rPr>
              <a:t>It is not only a toy, but also </a:t>
            </a:r>
            <a:r>
              <a:rPr lang="zh-CN" altLang="zh-CN" sz="2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a symbol of Chinese creativity</a:t>
            </a:r>
            <a:r>
              <a:rPr lang="zh-CN" altLang="zh-CN" sz="2800" dirty="0">
                <a:latin typeface="Modern Love Grunge" panose="04070805081005020601" pitchFamily="82" charset="0"/>
              </a:rPr>
              <a:t>.</a:t>
            </a:r>
            <a:endParaRPr lang="en-US" altLang="zh-CN" sz="2800" dirty="0">
              <a:latin typeface="Modern Love Grunge" panose="04070805081005020601" pitchFamily="82" charset="0"/>
            </a:endParaRPr>
          </a:p>
          <a:p>
            <a:pPr algn="ctr"/>
            <a:r>
              <a:rPr lang="zh-CN" altLang="zh-CN" sz="2800" dirty="0">
                <a:latin typeface="Berlin Sans FB" panose="020E0602020502020306" pitchFamily="34" charset="0"/>
              </a:rPr>
              <a:t>English can </a:t>
            </a:r>
            <a:r>
              <a:rPr lang="zh-CN" altLang="zh-CN" sz="2800" dirty="0">
                <a:latin typeface="Modern Love Grunge" panose="04070805081005020601" pitchFamily="82" charset="0"/>
              </a:rPr>
              <a:t>help </a:t>
            </a:r>
            <a:r>
              <a:rPr lang="en-US" altLang="zh-CN" sz="2800" dirty="0">
                <a:latin typeface="Modern Love Grunge" panose="04070805081005020601" pitchFamily="82" charset="0"/>
              </a:rPr>
              <a:t>our</a:t>
            </a:r>
            <a:r>
              <a:rPr lang="zh-CN" altLang="zh-CN" sz="2800" dirty="0">
                <a:latin typeface="Modern Love Grunge" panose="04070805081005020601" pitchFamily="82" charset="0"/>
              </a:rPr>
              <a:t> ideas </a:t>
            </a:r>
            <a:r>
              <a:rPr lang="zh-CN" altLang="en-US" sz="2800" dirty="0">
                <a:latin typeface="Modern Love Grunge" panose="04070805081005020601" pitchFamily="82" charset="0"/>
              </a:rPr>
              <a:t>，</a:t>
            </a:r>
            <a:r>
              <a:rPr lang="zh-CN" altLang="zh-CN" sz="2800" dirty="0">
                <a:latin typeface="Modern Love Grunge" panose="04070805081005020601" pitchFamily="82" charset="0"/>
              </a:rPr>
              <a:t>stories</a:t>
            </a:r>
            <a:r>
              <a:rPr lang="zh-CN" altLang="en-US" sz="2800" dirty="0">
                <a:latin typeface="Modern Love Grunge" panose="04070805081005020601" pitchFamily="82" charset="0"/>
              </a:rPr>
              <a:t> </a:t>
            </a:r>
            <a:r>
              <a:rPr lang="en-US" altLang="zh-CN" sz="2800" dirty="0">
                <a:latin typeface="Modern Love Grunge" panose="04070805081005020601" pitchFamily="82" charset="0"/>
              </a:rPr>
              <a:t>and</a:t>
            </a:r>
            <a:r>
              <a:rPr lang="zh-CN" altLang="en-US" sz="2800" dirty="0">
                <a:latin typeface="Modern Love Grunge" panose="04070805081005020601" pitchFamily="82" charset="0"/>
              </a:rPr>
              <a:t> </a:t>
            </a:r>
            <a:r>
              <a:rPr lang="en-US" altLang="zh-CN" sz="2800" dirty="0">
                <a:latin typeface="Modern Love Grunge" panose="04070805081005020601" pitchFamily="82" charset="0"/>
              </a:rPr>
              <a:t>creativity</a:t>
            </a:r>
            <a:r>
              <a:rPr lang="zh-CN" altLang="en-US" sz="2800" dirty="0">
                <a:latin typeface="Modern Love Grunge" panose="04070805081005020601" pitchFamily="82" charset="0"/>
              </a:rPr>
              <a:t> </a:t>
            </a:r>
            <a:r>
              <a:rPr lang="zh-CN" altLang="zh-CN" sz="2800" dirty="0">
                <a:latin typeface="Modern Love Grunge" panose="04070805081005020601" pitchFamily="82" charset="0"/>
              </a:rPr>
              <a:t> </a:t>
            </a:r>
            <a:r>
              <a:rPr lang="zh-CN" altLang="zh-CN" sz="2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travel further</a:t>
            </a:r>
            <a:r>
              <a:rPr lang="zh-CN" altLang="zh-CN" sz="2800" dirty="0">
                <a:latin typeface="Modern Love Grunge" panose="04070805081005020601" pitchFamily="82" charset="0"/>
              </a:rPr>
              <a:t>.</a:t>
            </a:r>
            <a:endParaRPr lang="zh-CN" altLang="en-US" sz="2800" dirty="0">
              <a:latin typeface="Modern Love Grunge" panose="04070805081005020601" pitchFamily="82" charset="0"/>
            </a:endParaRPr>
          </a:p>
        </p:txBody>
      </p:sp>
      <p:pic>
        <p:nvPicPr>
          <p:cNvPr id="12" name="图片 11" descr="51miz-E189469-2E99D58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66681" y="433372"/>
            <a:ext cx="775970" cy="77597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842651" y="570104"/>
            <a:ext cx="321119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en-US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Vision</a:t>
            </a:r>
            <a:r>
              <a:rPr lang="zh-CN" altLang="en-US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 </a:t>
            </a:r>
            <a:r>
              <a:rPr lang="en-US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Expands</a:t>
            </a:r>
            <a:endParaRPr lang="zh-CN" altLang="zh-CN" sz="3200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dern Love Grunge" panose="04070805081005020601" pitchFamily="82" charset="0"/>
            </a:endParaRPr>
          </a:p>
        </p:txBody>
      </p:sp>
      <p:pic>
        <p:nvPicPr>
          <p:cNvPr id="9" name="视频3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link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63255" y="2339340"/>
            <a:ext cx="3762375" cy="21323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25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1miz-E189469-2E99D58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flipH="1">
            <a:off x="395605" y="416560"/>
            <a:ext cx="775970" cy="77597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942033" y="525306"/>
            <a:ext cx="74621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b="1" dirty="0"/>
              <a:t>What </a:t>
            </a:r>
            <a:r>
              <a:rPr lang="zh-CN" altLang="en-US" sz="2800" b="1" dirty="0"/>
              <a:t> </a:t>
            </a:r>
            <a:r>
              <a:rPr lang="en-US" altLang="zh-CN" sz="2800" b="1" dirty="0"/>
              <a:t>other</a:t>
            </a:r>
            <a:r>
              <a:rPr lang="zh-CN" altLang="en-US" sz="2800" b="1" dirty="0"/>
              <a:t> </a:t>
            </a:r>
            <a:r>
              <a:rPr lang="zh-CN" altLang="zh-CN" sz="2800" b="1" dirty="0">
                <a:solidFill>
                  <a:srgbClr val="FF0000"/>
                </a:solidFill>
              </a:rPr>
              <a:t>Chinese elements </a:t>
            </a:r>
            <a:r>
              <a:rPr lang="zh-CN" altLang="zh-CN" sz="2800" b="1" dirty="0"/>
              <a:t>can you find?</a:t>
            </a:r>
            <a:endParaRPr lang="zh-CN" altLang="zh-CN" sz="28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46" y="1192530"/>
            <a:ext cx="2687935" cy="356288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7472" y="1146361"/>
            <a:ext cx="2742491" cy="360905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1850" y="1212857"/>
            <a:ext cx="2796177" cy="3542556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85846" y="4786191"/>
            <a:ext cx="12060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1" dirty="0">
                <a:solidFill>
                  <a:srgbClr val="FF0000"/>
                </a:solidFill>
              </a:rPr>
              <a:t> Chinese trains </a:t>
            </a:r>
            <a:r>
              <a:rPr lang="zh-CN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</a:rPr>
              <a:t>		</a:t>
            </a:r>
            <a:r>
              <a:rPr lang="zh-CN" altLang="zh-CN" sz="2400" b="1" dirty="0">
                <a:solidFill>
                  <a:srgbClr val="FF0000"/>
                </a:solidFill>
              </a:rPr>
              <a:t>Chinese technology</a:t>
            </a:r>
            <a:r>
              <a:rPr lang="zh-CN" altLang="en-US" sz="2400" b="1" dirty="0">
                <a:solidFill>
                  <a:srgbClr val="FF0000"/>
                </a:solidFill>
              </a:rPr>
              <a:t>      </a:t>
            </a:r>
            <a:r>
              <a:rPr lang="en-US" altLang="zh-CN" sz="2400" b="1" dirty="0">
                <a:solidFill>
                  <a:srgbClr val="FF0000"/>
                </a:solidFill>
              </a:rPr>
              <a:t>	</a:t>
            </a:r>
            <a:r>
              <a:rPr lang="zh-CN" altLang="zh-CN" sz="2400" b="1" dirty="0">
                <a:solidFill>
                  <a:srgbClr val="FF0000"/>
                </a:solidFill>
              </a:rPr>
              <a:t> Chinese referees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911847" y="483801"/>
            <a:ext cx="6903767" cy="523220"/>
          </a:xfrm>
          <a:prstGeom prst="rect">
            <a:avLst/>
          </a:prstGeom>
          <a:solidFill>
            <a:srgbClr val="F7FAF3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zh-CN" sz="2800" dirty="0">
                <a:latin typeface="Berlin Sans FB" panose="020E0602020502020306" pitchFamily="34" charset="0"/>
              </a:rPr>
              <a:t>China on the World Stage</a:t>
            </a:r>
            <a:endParaRPr lang="zh-CN" altLang="en-US" sz="2800" dirty="0">
              <a:latin typeface="Berlin Sans FB" panose="020E0602020502020306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20336" y="5201689"/>
            <a:ext cx="684339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zh-CN" sz="2800" dirty="0"/>
              <a:t>Which one surprises you most?</a:t>
            </a:r>
            <a:r>
              <a:rPr lang="zh-CN" altLang="en-US" sz="2800" dirty="0"/>
              <a:t> </a:t>
            </a:r>
            <a:r>
              <a:rPr lang="en-US" altLang="zh-CN" sz="2800" dirty="0"/>
              <a:t>Why</a:t>
            </a:r>
            <a:r>
              <a:rPr lang="zh-CN" altLang="en-US" sz="2800" dirty="0"/>
              <a:t>？</a:t>
            </a:r>
            <a:endParaRPr lang="en-US" altLang="zh-CN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zh-C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zh-C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you feel?</a:t>
            </a:r>
            <a:endParaRPr lang="zh-CN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643671" y="2809844"/>
            <a:ext cx="6055829" cy="954107"/>
          </a:xfrm>
          <a:prstGeom prst="rect">
            <a:avLst/>
          </a:prstGeom>
          <a:solidFill>
            <a:srgbClr val="F7FAF3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zh-CN" sz="28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English helps us </a:t>
            </a:r>
            <a:r>
              <a:rPr lang="zh-CN" altLang="zh-CN" sz="28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see the world</a:t>
            </a:r>
            <a:r>
              <a:rPr lang="zh-CN" altLang="zh-CN" sz="28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zh-CN" altLang="zh-CN" sz="2800" b="1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zh-CN" altLang="zh-CN" sz="28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English helps </a:t>
            </a:r>
            <a:r>
              <a:rPr lang="zh-CN" altLang="zh-CN" sz="28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the world see China</a:t>
            </a:r>
            <a:r>
              <a:rPr lang="zh-CN" altLang="zh-CN" sz="28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zh-CN" altLang="zh-CN" sz="2800" b="1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49680" y="512445"/>
            <a:ext cx="321119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en-US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Voice</a:t>
            </a:r>
            <a:r>
              <a:rPr lang="zh-CN" altLang="en-US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 </a:t>
            </a:r>
            <a:r>
              <a:rPr lang="en-US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Matters</a:t>
            </a:r>
            <a:endParaRPr lang="zh-CN" altLang="zh-CN" sz="3200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dern Love Grunge" panose="04070805081005020601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6" grpId="0" animBg="1" build="allAtOnce"/>
      <p:bldP spid="25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55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3533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1300"/>
            <a:ext cx="12192000" cy="53467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0" y="1569660"/>
            <a:ext cx="5676900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What can you see</a:t>
            </a:r>
            <a:r>
              <a:rPr lang="zh-C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zh-C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this picture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altLang="zh-C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0" y="0"/>
            <a:ext cx="1219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zh-CN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2026 World AI Conference </a:t>
            </a:r>
            <a:r>
              <a:rPr lang="zh-CN" altLang="zh-CN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kicks off </a:t>
            </a:r>
            <a:r>
              <a:rPr lang="zh-CN" altLang="zh-CN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Shanghai on July 17 and will </a:t>
            </a:r>
            <a:r>
              <a:rPr lang="zh-CN" altLang="zh-CN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run through </a:t>
            </a:r>
            <a:r>
              <a:rPr lang="zh-CN" altLang="zh-CN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July 20. As one of China</a:t>
            </a:r>
            <a:r>
              <a:rPr lang="en-US" altLang="zh-CN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zh-CN" altLang="zh-CN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 most </a:t>
            </a:r>
            <a:r>
              <a:rPr lang="zh-CN" altLang="zh-CN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high-profile international events dedicated</a:t>
            </a:r>
            <a:r>
              <a:rPr lang="zh-CN" altLang="zh-CN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to artificial intelligence, the conference </a:t>
            </a:r>
            <a:r>
              <a:rPr lang="zh-CN" altLang="zh-CN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serves as a core platform for </a:t>
            </a:r>
            <a:r>
              <a:rPr lang="zh-CN" altLang="zh-CN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global AI exchange, cooperation, </a:t>
            </a:r>
            <a:r>
              <a:rPr lang="zh-CN" altLang="zh-CN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collaborative</a:t>
            </a:r>
            <a:r>
              <a:rPr lang="zh-CN" altLang="zh-CN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governance</a:t>
            </a:r>
            <a:r>
              <a:rPr lang="zh-CN" altLang="zh-CN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zh-CN" altLang="zh-CN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shared benefits</a:t>
            </a:r>
            <a:r>
              <a:rPr lang="zh-CN" altLang="zh-CN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zh-CN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97200" y="5132863"/>
            <a:ext cx="56769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AI is global.</a:t>
            </a:r>
            <a:br>
              <a:rPr lang="zh-CN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r>
              <a:rPr lang="zh-CN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China is working with the world.</a:t>
            </a:r>
            <a:endParaRPr lang="zh-CN" altLang="en-US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1miz-E189469-2E99D58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flipH="1">
            <a:off x="395605" y="416560"/>
            <a:ext cx="775970" cy="7759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71575" y="607755"/>
            <a:ext cx="321119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en-US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Action</a:t>
            </a:r>
            <a:r>
              <a:rPr lang="en-US" altLang="zh-CN" sz="3200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 Starts</a:t>
            </a:r>
            <a:endParaRPr lang="en-US" altLang="zh-CN" sz="3200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dern Love Grunge" panose="04070805081005020601" pitchFamily="8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5604" y="1383725"/>
            <a:ext cx="901509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Do you use</a:t>
            </a:r>
            <a:r>
              <a:rPr lang="zh-C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AI</a:t>
            </a:r>
            <a:r>
              <a:rPr lang="zh-C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？ </a:t>
            </a:r>
            <a:endParaRPr lang="en-US" altLang="zh-C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What do you use it for?</a:t>
            </a:r>
            <a:endParaRPr lang="en-US" altLang="zh-C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zh-CN" sz="2800" dirty="0"/>
              <a:t>AI can translate for </a:t>
            </a:r>
            <a:r>
              <a:rPr lang="en-US" altLang="zh-CN" sz="2800" dirty="0"/>
              <a:t>us</a:t>
            </a:r>
            <a:r>
              <a:rPr lang="zh-CN" altLang="zh-CN" sz="2800" dirty="0"/>
              <a:t>.</a:t>
            </a:r>
            <a:br>
              <a:rPr lang="zh-CN" altLang="zh-CN" sz="2800" dirty="0"/>
            </a:br>
            <a:r>
              <a:rPr lang="zh-CN" altLang="zh-CN" sz="2800" dirty="0"/>
              <a:t>AI can write for </a:t>
            </a:r>
            <a:r>
              <a:rPr lang="en-US" altLang="zh-CN" sz="2800" dirty="0"/>
              <a:t>us</a:t>
            </a:r>
            <a:r>
              <a:rPr lang="zh-CN" altLang="zh-CN" sz="2800" dirty="0"/>
              <a:t>.</a:t>
            </a:r>
            <a:br>
              <a:rPr lang="zh-CN" altLang="zh-CN" sz="2800" dirty="0"/>
            </a:br>
            <a:r>
              <a:rPr lang="zh-CN" altLang="zh-CN" sz="2800" dirty="0"/>
              <a:t>AI can even speak English for </a:t>
            </a:r>
            <a:r>
              <a:rPr lang="en-US" altLang="zh-CN" sz="2800" dirty="0"/>
              <a:t>us</a:t>
            </a:r>
            <a:r>
              <a:rPr lang="zh-CN" altLang="zh-CN" sz="2800" dirty="0"/>
              <a:t>.</a:t>
            </a:r>
            <a:endParaRPr lang="en-US" altLang="zh-CN" sz="2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zh-CN" sz="2800" b="1" dirty="0">
                <a:solidFill>
                  <a:srgbClr val="FF0000"/>
                </a:solidFill>
              </a:rPr>
              <a:t>So why do </a:t>
            </a:r>
            <a:r>
              <a:rPr lang="en-US" altLang="zh-CN" sz="2800" b="1" dirty="0">
                <a:solidFill>
                  <a:srgbClr val="FF0000"/>
                </a:solidFill>
              </a:rPr>
              <a:t>WE</a:t>
            </a:r>
            <a:r>
              <a:rPr lang="zh-CN" altLang="zh-CN" sz="2800" b="1" dirty="0">
                <a:solidFill>
                  <a:srgbClr val="FF0000"/>
                </a:solidFill>
              </a:rPr>
              <a:t> still need to learn English in the AI era?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252576"/>
            <a:ext cx="1152969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800" dirty="0">
                <a:latin typeface="Berlin Sans FB" panose="020E0602020502020306" pitchFamily="34" charset="0"/>
              </a:rPr>
              <a:t>AI is an assistant, not a substitute for our own thinking and voice.</a:t>
            </a:r>
            <a:endParaRPr lang="en-US" altLang="zh-CN" sz="2800" dirty="0">
              <a:latin typeface="Berlin Sans FB" panose="020E0602020502020306" pitchFamily="34" charset="0"/>
            </a:endParaRPr>
          </a:p>
          <a:p>
            <a:pPr algn="ctr"/>
            <a:r>
              <a:rPr lang="zh-CN" altLang="zh-CN" sz="2800" dirty="0">
                <a:latin typeface="Berlin Sans FB" panose="020E0602020502020306" pitchFamily="34" charset="0"/>
              </a:rPr>
              <a:t>English is not only a subject.</a:t>
            </a:r>
            <a:br>
              <a:rPr lang="zh-CN" altLang="zh-CN" sz="2800" dirty="0">
                <a:latin typeface="Berlin Sans FB" panose="020E0602020502020306" pitchFamily="34" charset="0"/>
              </a:rPr>
            </a:br>
            <a:r>
              <a:rPr lang="zh-CN" altLang="zh-CN" sz="2800" dirty="0">
                <a:latin typeface="Berlin Sans FB" panose="020E0602020502020306" pitchFamily="34" charset="0"/>
              </a:rPr>
              <a:t>It is a window, a bridge and a voice.</a:t>
            </a:r>
            <a:endParaRPr kumimoji="1" lang="zh-CN" altLang="en-US" sz="2800" dirty="0">
              <a:latin typeface="Berlin Sans FB" panose="020E0602020502020306" pitchFamily="3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7896" y="180323"/>
            <a:ext cx="5778499" cy="32486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1miz-E189469-2E99D58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flipH="1">
            <a:off x="395605" y="416560"/>
            <a:ext cx="775970" cy="7759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71575" y="607755"/>
            <a:ext cx="321119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en-US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Action</a:t>
            </a:r>
            <a:r>
              <a:rPr lang="en-US" altLang="zh-CN" sz="3200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 Starts</a:t>
            </a:r>
            <a:endParaRPr lang="en-US" altLang="zh-CN" sz="3200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dern Love Grunge" panose="04070805081005020601" pitchFamily="82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25457" y="1192530"/>
          <a:ext cx="11741086" cy="3546889"/>
        </p:xfrm>
        <a:graphic>
          <a:graphicData uri="http://schemas.openxmlformats.org/drawingml/2006/table">
            <a:tbl>
              <a:tblPr/>
              <a:tblGrid>
                <a:gridCol w="1677298"/>
                <a:gridCol w="1677298"/>
                <a:gridCol w="1677298"/>
                <a:gridCol w="1677298"/>
                <a:gridCol w="1677298"/>
                <a:gridCol w="1677298"/>
                <a:gridCol w="1677298"/>
              </a:tblGrid>
              <a:tr h="308956"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en-US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听力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阅读理解</a:t>
                      </a:r>
                      <a:endParaRPr lang="zh-CN" sz="160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完形填空</a:t>
                      </a:r>
                      <a:endParaRPr lang="zh-CN" sz="160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词汇运用</a:t>
                      </a:r>
                      <a:endParaRPr lang="zh-CN" sz="160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语法填空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写作</a:t>
                      </a:r>
                      <a:endParaRPr lang="zh-CN" sz="160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434"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中考</a:t>
                      </a:r>
                      <a:endParaRPr lang="zh-CN" sz="1600">
                        <a:effectLst/>
                      </a:endParaRPr>
                    </a:p>
                    <a:p>
                      <a:pPr marL="0" marR="0" algn="just" fontAlgn="t">
                        <a:buNone/>
                      </a:pPr>
                      <a:r>
                        <a:rPr lang="zh-CN" sz="1600" b="1" i="0" spc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（120分）</a:t>
                      </a:r>
                      <a:endParaRPr lang="zh-CN" sz="160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共15题/20分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20题/40分</a:t>
                      </a:r>
                      <a:endParaRPr lang="zh-CN" sz="1600" dirty="0">
                        <a:effectLst/>
                      </a:endParaRPr>
                    </a:p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①4篇阅读；15题/30分</a:t>
                      </a:r>
                      <a:endParaRPr lang="zh-CN" sz="1600" dirty="0">
                        <a:effectLst/>
                      </a:endParaRPr>
                    </a:p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②任务型阅读；一道问答题，5题/10分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15题/15分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15分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10题/10分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书面表达20分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57129"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高考</a:t>
                      </a:r>
                      <a:endParaRPr lang="zh-CN" sz="1600">
                        <a:effectLst/>
                      </a:endParaRPr>
                    </a:p>
                    <a:p>
                      <a:pPr marL="0" marR="0" algn="just" fontAlgn="t">
                        <a:buNone/>
                      </a:pPr>
                      <a:r>
                        <a:rPr lang="zh-CN" sz="1600" b="1" i="0" spc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（150分）</a:t>
                      </a:r>
                      <a:endParaRPr lang="zh-CN" sz="160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共20题/</a:t>
                      </a:r>
                      <a:r>
                        <a:rPr lang="zh-CN" sz="1600" b="1" i="0" spc="0">
                          <a:solidFill>
                            <a:srgbClr val="EE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30分</a:t>
                      </a:r>
                      <a:endParaRPr lang="zh-CN" sz="160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20题/</a:t>
                      </a:r>
                      <a:r>
                        <a:rPr lang="zh-CN" sz="1600" b="1" i="0" spc="0" dirty="0">
                          <a:solidFill>
                            <a:srgbClr val="EE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50分</a:t>
                      </a:r>
                      <a:endParaRPr lang="zh-CN" sz="1600" dirty="0">
                        <a:effectLst/>
                      </a:endParaRPr>
                    </a:p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① 4篇阅读；15题/37.5分</a:t>
                      </a:r>
                      <a:endParaRPr lang="zh-CN" sz="1600" dirty="0">
                        <a:effectLst/>
                      </a:endParaRPr>
                    </a:p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②1篇七选五；5题/12.5分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15题/15分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4300" marR="114300" algn="l" fontAlgn="base">
                        <a:buNone/>
                      </a:pPr>
                      <a:endParaRPr lang="en-US" sz="1600" b="1" i="0" spc="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10题/15分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写作4</a:t>
                      </a:r>
                      <a:r>
                        <a:rPr lang="zh-CN" sz="1600" b="1" i="0" spc="0" dirty="0">
                          <a:solidFill>
                            <a:srgbClr val="EE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0分</a:t>
                      </a:r>
                      <a:endParaRPr lang="zh-CN" sz="1600" dirty="0">
                        <a:effectLst/>
                      </a:endParaRPr>
                    </a:p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①应用文写作/15分</a:t>
                      </a:r>
                      <a:endParaRPr lang="zh-CN" sz="1600" dirty="0">
                        <a:effectLst/>
                      </a:endParaRPr>
                    </a:p>
                    <a:p>
                      <a:pPr marL="0" marR="0" algn="just" fontAlgn="t">
                        <a:buNone/>
                      </a:pP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②读后续写（</a:t>
                      </a:r>
                      <a:r>
                        <a:rPr lang="zh-CN" sz="1600" b="1" i="0" spc="0" dirty="0">
                          <a:solidFill>
                            <a:srgbClr val="EE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阅读材料</a:t>
                      </a:r>
                      <a:r>
                        <a:rPr lang="zh-CN" sz="1600" b="1" i="0" spc="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，按要求完成写作）25分</a:t>
                      </a:r>
                      <a:endParaRPr lang="zh-CN" sz="1600" dirty="0">
                        <a:effectLst/>
                      </a:endParaRPr>
                    </a:p>
                  </a:txBody>
                  <a:tcPr marL="68580" marR="68580">
                    <a:lnL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8" name="直线连接符 7"/>
          <p:cNvCxnSpPr/>
          <p:nvPr/>
        </p:nvCxnSpPr>
        <p:spPr>
          <a:xfrm flipV="1">
            <a:off x="6946900" y="3111500"/>
            <a:ext cx="1612900" cy="1627919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08014" y="4800974"/>
            <a:ext cx="117410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zh-CN" altLang="zh-CN" sz="2800" b="1" dirty="0">
                <a:latin typeface="Berlin Sans FB" panose="020E0602020502020306" pitchFamily="34" charset="0"/>
              </a:rPr>
              <a:t>Input</a:t>
            </a:r>
            <a:r>
              <a:rPr lang="en-US" altLang="zh-CN" sz="2800" b="1" dirty="0">
                <a:latin typeface="Berlin Sans FB" panose="020E0602020502020306" pitchFamily="34" charset="0"/>
              </a:rPr>
              <a:t>	</a:t>
            </a:r>
            <a:r>
              <a:rPr lang="zh-CN" altLang="zh-CN" sz="2800" b="1" dirty="0">
                <a:latin typeface="Berlin Sans FB" panose="020E0602020502020306" pitchFamily="34" charset="0"/>
              </a:rPr>
              <a:t> →</a:t>
            </a:r>
            <a:r>
              <a:rPr lang="en-US" altLang="zh-CN" sz="2800" b="1" dirty="0">
                <a:latin typeface="Berlin Sans FB" panose="020E0602020502020306" pitchFamily="34" charset="0"/>
              </a:rPr>
              <a:t>	</a:t>
            </a:r>
            <a:r>
              <a:rPr lang="zh-CN" altLang="zh-CN" sz="2800" b="1" dirty="0">
                <a:latin typeface="Berlin Sans FB" panose="020E0602020502020306" pitchFamily="34" charset="0"/>
              </a:rPr>
              <a:t>Understand </a:t>
            </a:r>
            <a:r>
              <a:rPr lang="en-US" altLang="zh-CN" sz="2800" b="1" dirty="0">
                <a:latin typeface="Berlin Sans FB" panose="020E0602020502020306" pitchFamily="34" charset="0"/>
              </a:rPr>
              <a:t>	</a:t>
            </a:r>
            <a:r>
              <a:rPr lang="zh-CN" altLang="zh-CN" sz="2800" b="1" dirty="0">
                <a:latin typeface="Berlin Sans FB" panose="020E0602020502020306" pitchFamily="34" charset="0"/>
              </a:rPr>
              <a:t>→ </a:t>
            </a:r>
            <a:r>
              <a:rPr lang="en-US" altLang="zh-CN" sz="2800" b="1" dirty="0">
                <a:latin typeface="Berlin Sans FB" panose="020E0602020502020306" pitchFamily="34" charset="0"/>
              </a:rPr>
              <a:t>	</a:t>
            </a:r>
            <a:r>
              <a:rPr lang="zh-CN" altLang="zh-CN" sz="2800" b="1" dirty="0">
                <a:latin typeface="Berlin Sans FB" panose="020E0602020502020306" pitchFamily="34" charset="0"/>
              </a:rPr>
              <a:t>Think</a:t>
            </a:r>
            <a:r>
              <a:rPr lang="en-US" altLang="zh-CN" sz="2800" b="1" dirty="0">
                <a:latin typeface="Berlin Sans FB" panose="020E0602020502020306" pitchFamily="34" charset="0"/>
              </a:rPr>
              <a:t>	</a:t>
            </a:r>
            <a:r>
              <a:rPr lang="zh-CN" altLang="zh-CN" sz="2800" b="1" dirty="0">
                <a:latin typeface="Berlin Sans FB" panose="020E0602020502020306" pitchFamily="34" charset="0"/>
              </a:rPr>
              <a:t> →</a:t>
            </a:r>
            <a:r>
              <a:rPr lang="en-US" altLang="zh-CN" sz="2800" b="1" dirty="0">
                <a:latin typeface="Berlin Sans FB" panose="020E0602020502020306" pitchFamily="34" charset="0"/>
              </a:rPr>
              <a:t>	</a:t>
            </a:r>
            <a:r>
              <a:rPr lang="zh-CN" altLang="zh-CN" sz="2800" b="1" dirty="0">
                <a:latin typeface="Berlin Sans FB" panose="020E0602020502020306" pitchFamily="34" charset="0"/>
              </a:rPr>
              <a:t> Express</a:t>
            </a:r>
            <a:endParaRPr lang="zh-CN" altLang="zh-CN" sz="2800" b="1" dirty="0">
              <a:latin typeface="Berlin Sans FB" panose="020E0602020502020306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5350917"/>
            <a:ext cx="29626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 more, and listen regularly.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 day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098292" y="5385749"/>
            <a:ext cx="25689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Don't just memorize words. Use them </a:t>
            </a:r>
            <a:r>
              <a:rPr lang="zh-CN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context.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802884" y="5375943"/>
            <a:ext cx="36078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more &amp; </a:t>
            </a:r>
            <a:r>
              <a:rPr lang="zh-CN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think deeper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does it say?</a:t>
            </a:r>
            <a:br>
              <a:rPr lang="zh-CN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zh-CN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does the writer say it?</a:t>
            </a:r>
            <a:br>
              <a:rPr lang="zh-CN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zh-CN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does the writer really mean?</a:t>
            </a:r>
            <a:endParaRPr lang="zh-CN" alt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690100" y="5427438"/>
            <a:ext cx="25019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English to </a:t>
            </a:r>
            <a:r>
              <a:rPr lang="zh-CN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share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zh-CN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ideas.</a:t>
            </a:r>
            <a:endParaRPr lang="zh-CN" altLang="zh-CN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8487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597833" y="5989320"/>
            <a:ext cx="275588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CN" sz="4000" b="1" dirty="0">
                <a:latin typeface="Calibri" panose="020F0502020204030204" pitchFamily="34" charset="0"/>
                <a:cs typeface="Calibri" panose="020F0502020204030204" pitchFamily="34" charset="0"/>
              </a:rPr>
              <a:t>Shirley</a:t>
            </a:r>
            <a:r>
              <a:rPr kumimoji="1" lang="zh-CN" alt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4000" b="1" dirty="0">
                <a:latin typeface="Calibri" panose="020F0502020204030204" pitchFamily="34" charset="0"/>
                <a:cs typeface="Calibri" panose="020F0502020204030204" pitchFamily="34" charset="0"/>
              </a:rPr>
              <a:t>Tong</a:t>
            </a:r>
            <a:endParaRPr kumimoji="1" lang="zh-CN" alt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1miz-E189469-2E99D58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flipH="1">
            <a:off x="395605" y="416560"/>
            <a:ext cx="775970" cy="7759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71575" y="607755"/>
            <a:ext cx="49244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en-US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Build</a:t>
            </a:r>
            <a:r>
              <a:rPr lang="zh-CN" altLang="en-US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 </a:t>
            </a:r>
            <a:r>
              <a:rPr lang="en-US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your</a:t>
            </a:r>
            <a:r>
              <a:rPr lang="zh-CN" altLang="en-US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 </a:t>
            </a:r>
            <a:r>
              <a:rPr lang="en-US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routine</a:t>
            </a:r>
            <a:endParaRPr lang="en-US" altLang="zh-CN" sz="3200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dern Love Grunge" panose="04070805081005020601" pitchFamily="82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95605" y="1360485"/>
            <a:ext cx="634458" cy="584775"/>
            <a:chOff x="4455642" y="1758565"/>
            <a:chExt cx="683965" cy="649752"/>
          </a:xfrm>
          <a:noFill/>
        </p:grpSpPr>
        <p:grpSp>
          <p:nvGrpSpPr>
            <p:cNvPr id="9" name="Google Shape;793;p44"/>
            <p:cNvGrpSpPr/>
            <p:nvPr/>
          </p:nvGrpSpPr>
          <p:grpSpPr>
            <a:xfrm flipH="1">
              <a:off x="4455642" y="1758565"/>
              <a:ext cx="683965" cy="649752"/>
              <a:chOff x="2384003" y="201673"/>
              <a:chExt cx="4375974" cy="4159741"/>
            </a:xfrm>
            <a:grpFill/>
          </p:grpSpPr>
          <p:sp>
            <p:nvSpPr>
              <p:cNvPr id="17" name="Google Shape;794;p44"/>
              <p:cNvSpPr/>
              <p:nvPr>
                <p:custDataLst>
                  <p:tags r:id="rId3"/>
                </p:custDataLst>
              </p:nvPr>
            </p:nvSpPr>
            <p:spPr>
              <a:xfrm>
                <a:off x="2662335" y="445800"/>
                <a:ext cx="3821442" cy="3718082"/>
              </a:xfrm>
              <a:custGeom>
                <a:avLst/>
                <a:gdLst/>
                <a:ahLst/>
                <a:cxnLst/>
                <a:rect l="l" t="t" r="r" b="b"/>
                <a:pathLst>
                  <a:path w="35752" h="34785" extrusionOk="0">
                    <a:moveTo>
                      <a:pt x="15362" y="0"/>
                    </a:moveTo>
                    <a:cubicBezTo>
                      <a:pt x="5628" y="0"/>
                      <a:pt x="0" y="8713"/>
                      <a:pt x="0" y="18447"/>
                    </a:cubicBezTo>
                    <a:cubicBezTo>
                      <a:pt x="0" y="28181"/>
                      <a:pt x="6870" y="33649"/>
                      <a:pt x="16544" y="34690"/>
                    </a:cubicBezTo>
                    <a:cubicBezTo>
                      <a:pt x="17132" y="34754"/>
                      <a:pt x="17714" y="34784"/>
                      <a:pt x="18288" y="34784"/>
                    </a:cubicBezTo>
                    <a:cubicBezTo>
                      <a:pt x="28199" y="34784"/>
                      <a:pt x="35752" y="25565"/>
                      <a:pt x="35752" y="16364"/>
                    </a:cubicBezTo>
                    <a:cubicBezTo>
                      <a:pt x="35752" y="6630"/>
                      <a:pt x="25096" y="0"/>
                      <a:pt x="1536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E6696B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18" name="Google Shape;795;p44"/>
              <p:cNvSpPr/>
              <p:nvPr>
                <p:custDataLst>
                  <p:tags r:id="rId4"/>
                </p:custDataLst>
              </p:nvPr>
            </p:nvSpPr>
            <p:spPr>
              <a:xfrm>
                <a:off x="2384003" y="201673"/>
                <a:ext cx="4375974" cy="4159741"/>
              </a:xfrm>
              <a:custGeom>
                <a:avLst/>
                <a:gdLst/>
                <a:ahLst/>
                <a:cxnLst/>
                <a:rect l="l" t="t" r="r" b="b"/>
                <a:pathLst>
                  <a:path w="40940" h="38917" fill="none" extrusionOk="0">
                    <a:moveTo>
                      <a:pt x="38996" y="15023"/>
                    </a:moveTo>
                    <a:cubicBezTo>
                      <a:pt x="40939" y="25217"/>
                      <a:pt x="34029" y="37134"/>
                      <a:pt x="22533" y="38076"/>
                    </a:cubicBezTo>
                    <a:cubicBezTo>
                      <a:pt x="12178" y="38917"/>
                      <a:pt x="3886" y="34571"/>
                      <a:pt x="1943" y="24336"/>
                    </a:cubicBezTo>
                    <a:cubicBezTo>
                      <a:pt x="0" y="14121"/>
                      <a:pt x="4146" y="3887"/>
                      <a:pt x="14361" y="1944"/>
                    </a:cubicBezTo>
                    <a:cubicBezTo>
                      <a:pt x="24556" y="1"/>
                      <a:pt x="37054" y="4808"/>
                      <a:pt x="38996" y="15023"/>
                    </a:cubicBezTo>
                    <a:close/>
                  </a:path>
                </a:pathLst>
              </a:custGeom>
              <a:grpFill/>
              <a:ln w="19050" cap="rnd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  <p:grpSp>
          <p:nvGrpSpPr>
            <p:cNvPr id="10" name="Google Shape;799;p44"/>
            <p:cNvGrpSpPr/>
            <p:nvPr/>
          </p:nvGrpSpPr>
          <p:grpSpPr>
            <a:xfrm>
              <a:off x="4658265" y="1945483"/>
              <a:ext cx="278718" cy="275939"/>
              <a:chOff x="-49031025" y="3920175"/>
              <a:chExt cx="303350" cy="300325"/>
            </a:xfrm>
            <a:grpFill/>
          </p:grpSpPr>
          <p:sp>
            <p:nvSpPr>
              <p:cNvPr id="11" name="Google Shape;800;p44"/>
              <p:cNvSpPr/>
              <p:nvPr>
                <p:custDataLst>
                  <p:tags r:id="rId5"/>
                </p:custDataLst>
              </p:nvPr>
            </p:nvSpPr>
            <p:spPr>
              <a:xfrm>
                <a:off x="-49031025" y="4131875"/>
                <a:ext cx="109600" cy="8862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3545" extrusionOk="0">
                    <a:moveTo>
                      <a:pt x="472" y="1"/>
                    </a:moveTo>
                    <a:cubicBezTo>
                      <a:pt x="202" y="1"/>
                      <a:pt x="0" y="326"/>
                      <a:pt x="225" y="551"/>
                    </a:cubicBezTo>
                    <a:lnTo>
                      <a:pt x="2336" y="3387"/>
                    </a:lnTo>
                    <a:cubicBezTo>
                      <a:pt x="2399" y="3481"/>
                      <a:pt x="2494" y="3544"/>
                      <a:pt x="2620" y="3544"/>
                    </a:cubicBezTo>
                    <a:lnTo>
                      <a:pt x="4384" y="3544"/>
                    </a:lnTo>
                    <a:lnTo>
                      <a:pt x="2620" y="583"/>
                    </a:lnTo>
                    <a:lnTo>
                      <a:pt x="572" y="16"/>
                    </a:lnTo>
                    <a:cubicBezTo>
                      <a:pt x="538" y="5"/>
                      <a:pt x="505" y="1"/>
                      <a:pt x="472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12" name="Google Shape;801;p44"/>
              <p:cNvSpPr/>
              <p:nvPr>
                <p:custDataLst>
                  <p:tags r:id="rId6"/>
                </p:custDataLst>
              </p:nvPr>
            </p:nvSpPr>
            <p:spPr>
              <a:xfrm>
                <a:off x="-48921450" y="3920175"/>
                <a:ext cx="79575" cy="130975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5239" extrusionOk="0">
                    <a:moveTo>
                      <a:pt x="302" y="1"/>
                    </a:moveTo>
                    <a:cubicBezTo>
                      <a:pt x="275" y="1"/>
                      <a:pt x="248" y="3"/>
                      <a:pt x="221" y="9"/>
                    </a:cubicBezTo>
                    <a:cubicBezTo>
                      <a:pt x="64" y="40"/>
                      <a:pt x="1" y="198"/>
                      <a:pt x="1" y="355"/>
                    </a:cubicBezTo>
                    <a:lnTo>
                      <a:pt x="64" y="1269"/>
                    </a:lnTo>
                    <a:lnTo>
                      <a:pt x="2584" y="5239"/>
                    </a:lnTo>
                    <a:lnTo>
                      <a:pt x="3183" y="4199"/>
                    </a:lnTo>
                    <a:lnTo>
                      <a:pt x="631" y="166"/>
                    </a:lnTo>
                    <a:cubicBezTo>
                      <a:pt x="553" y="62"/>
                      <a:pt x="431" y="1"/>
                      <a:pt x="302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13" name="Google Shape;802;p44"/>
              <p:cNvSpPr/>
              <p:nvPr>
                <p:custDataLst>
                  <p:tags r:id="rId7"/>
                </p:custDataLst>
              </p:nvPr>
            </p:nvSpPr>
            <p:spPr>
              <a:xfrm>
                <a:off x="-48842675" y="4008100"/>
                <a:ext cx="115000" cy="53300"/>
              </a:xfrm>
              <a:custGeom>
                <a:avLst/>
                <a:gdLst/>
                <a:ahLst/>
                <a:cxnLst/>
                <a:rect l="l" t="t" r="r" b="b"/>
                <a:pathLst>
                  <a:path w="4600" h="2132" extrusionOk="0">
                    <a:moveTo>
                      <a:pt x="1359" y="0"/>
                    </a:moveTo>
                    <a:cubicBezTo>
                      <a:pt x="1245" y="0"/>
                      <a:pt x="1132" y="57"/>
                      <a:pt x="1072" y="178"/>
                    </a:cubicBezTo>
                    <a:lnTo>
                      <a:pt x="0" y="2131"/>
                    </a:lnTo>
                    <a:lnTo>
                      <a:pt x="4191" y="2131"/>
                    </a:lnTo>
                    <a:cubicBezTo>
                      <a:pt x="4317" y="2131"/>
                      <a:pt x="4506" y="2005"/>
                      <a:pt x="4537" y="1848"/>
                    </a:cubicBezTo>
                    <a:cubicBezTo>
                      <a:pt x="4600" y="1690"/>
                      <a:pt x="4537" y="1533"/>
                      <a:pt x="4380" y="1469"/>
                    </a:cubicBezTo>
                    <a:lnTo>
                      <a:pt x="1544" y="52"/>
                    </a:lnTo>
                    <a:cubicBezTo>
                      <a:pt x="1488" y="18"/>
                      <a:pt x="1423" y="0"/>
                      <a:pt x="1359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14" name="Google Shape;803;p44"/>
              <p:cNvSpPr/>
              <p:nvPr>
                <p:custDataLst>
                  <p:tags r:id="rId8"/>
                </p:custDataLst>
              </p:nvPr>
            </p:nvSpPr>
            <p:spPr>
              <a:xfrm>
                <a:off x="-48838750" y="4078700"/>
                <a:ext cx="51225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679" extrusionOk="0">
                    <a:moveTo>
                      <a:pt x="1" y="0"/>
                    </a:moveTo>
                    <a:lnTo>
                      <a:pt x="1734" y="2678"/>
                    </a:lnTo>
                    <a:lnTo>
                      <a:pt x="2049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15" name="Google Shape;804;p44"/>
              <p:cNvSpPr/>
              <p:nvPr>
                <p:custDataLst>
                  <p:tags r:id="rId9"/>
                </p:custDataLst>
              </p:nvPr>
            </p:nvSpPr>
            <p:spPr>
              <a:xfrm>
                <a:off x="-48975000" y="3920575"/>
                <a:ext cx="173300" cy="248725"/>
              </a:xfrm>
              <a:custGeom>
                <a:avLst/>
                <a:gdLst/>
                <a:ahLst/>
                <a:cxnLst/>
                <a:rect l="l" t="t" r="r" b="b"/>
                <a:pathLst>
                  <a:path w="6932" h="9949" extrusionOk="0">
                    <a:moveTo>
                      <a:pt x="374" y="0"/>
                    </a:moveTo>
                    <a:cubicBezTo>
                      <a:pt x="334" y="0"/>
                      <a:pt x="293" y="8"/>
                      <a:pt x="253" y="24"/>
                    </a:cubicBezTo>
                    <a:cubicBezTo>
                      <a:pt x="95" y="87"/>
                      <a:pt x="1" y="245"/>
                      <a:pt x="1" y="402"/>
                    </a:cubicBezTo>
                    <a:lnTo>
                      <a:pt x="694" y="7585"/>
                    </a:lnTo>
                    <a:lnTo>
                      <a:pt x="6932" y="9948"/>
                    </a:lnTo>
                    <a:lnTo>
                      <a:pt x="694" y="182"/>
                    </a:lnTo>
                    <a:cubicBezTo>
                      <a:pt x="600" y="65"/>
                      <a:pt x="489" y="0"/>
                      <a:pt x="374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16" name="Google Shape;805;p44"/>
              <p:cNvSpPr/>
              <p:nvPr>
                <p:custDataLst>
                  <p:tags r:id="rId10"/>
                </p:custDataLst>
              </p:nvPr>
            </p:nvSpPr>
            <p:spPr>
              <a:xfrm>
                <a:off x="-48955300" y="4129900"/>
                <a:ext cx="151250" cy="89800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3592" extrusionOk="0">
                    <a:moveTo>
                      <a:pt x="0" y="0"/>
                    </a:moveTo>
                    <a:lnTo>
                      <a:pt x="2174" y="3592"/>
                    </a:lnTo>
                    <a:lnTo>
                      <a:pt x="5167" y="3592"/>
                    </a:lnTo>
                    <a:cubicBezTo>
                      <a:pt x="5293" y="3592"/>
                      <a:pt x="5419" y="3529"/>
                      <a:pt x="5482" y="3403"/>
                    </a:cubicBezTo>
                    <a:lnTo>
                      <a:pt x="6049" y="226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</p:grpSp>
      <p:sp>
        <p:nvSpPr>
          <p:cNvPr id="20" name="文本框 19"/>
          <p:cNvSpPr txBox="1"/>
          <p:nvPr/>
        </p:nvSpPr>
        <p:spPr>
          <a:xfrm>
            <a:off x="1105833" y="1401351"/>
            <a:ext cx="15357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dirty="0">
                <a:latin typeface="Berlin Sans FB" panose="020E0602020502020306" pitchFamily="34" charset="0"/>
              </a:rPr>
              <a:t>READY</a:t>
            </a:r>
            <a:endParaRPr lang="zh-CN" altLang="en-US" dirty="0">
              <a:latin typeface="Berlin Sans FB" panose="020E0602020502020306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451100" y="1269512"/>
            <a:ext cx="9525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提前三分钟准备好文具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0.5mm/</a:t>
            </a:r>
            <a:r>
              <a:rPr lang="en-US" altLang="zh-CN" sz="2000" dirty="0">
                <a:solidFill>
                  <a:srgbClr val="ED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0.7mm</a:t>
            </a:r>
            <a:r>
              <a:rPr lang="zh-CN" altLang="en-US" sz="2000" dirty="0">
                <a:solidFill>
                  <a:srgbClr val="ED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的黑色水笔、高考作文纸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、书本、笔记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、牛津高阶双解字典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和相关资料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365462" y="2476499"/>
            <a:ext cx="694189" cy="614001"/>
            <a:chOff x="4455642" y="2858227"/>
            <a:chExt cx="683965" cy="649752"/>
          </a:xfrm>
          <a:noFill/>
        </p:grpSpPr>
        <p:grpSp>
          <p:nvGrpSpPr>
            <p:cNvPr id="24" name="Google Shape;790;p44"/>
            <p:cNvGrpSpPr/>
            <p:nvPr/>
          </p:nvGrpSpPr>
          <p:grpSpPr>
            <a:xfrm flipH="1">
              <a:off x="4455642" y="2858227"/>
              <a:ext cx="683965" cy="649752"/>
              <a:chOff x="2384003" y="201673"/>
              <a:chExt cx="4375974" cy="4159741"/>
            </a:xfrm>
            <a:grpFill/>
          </p:grpSpPr>
          <p:sp>
            <p:nvSpPr>
              <p:cNvPr id="28" name="Google Shape;791;p44"/>
              <p:cNvSpPr/>
              <p:nvPr>
                <p:custDataLst>
                  <p:tags r:id="rId11"/>
                </p:custDataLst>
              </p:nvPr>
            </p:nvSpPr>
            <p:spPr>
              <a:xfrm>
                <a:off x="2662335" y="445800"/>
                <a:ext cx="3821442" cy="3718082"/>
              </a:xfrm>
              <a:custGeom>
                <a:avLst/>
                <a:gdLst/>
                <a:ahLst/>
                <a:cxnLst/>
                <a:rect l="l" t="t" r="r" b="b"/>
                <a:pathLst>
                  <a:path w="35752" h="34785" extrusionOk="0">
                    <a:moveTo>
                      <a:pt x="15362" y="0"/>
                    </a:moveTo>
                    <a:cubicBezTo>
                      <a:pt x="5628" y="0"/>
                      <a:pt x="0" y="8713"/>
                      <a:pt x="0" y="18447"/>
                    </a:cubicBezTo>
                    <a:cubicBezTo>
                      <a:pt x="0" y="28181"/>
                      <a:pt x="6870" y="33649"/>
                      <a:pt x="16544" y="34690"/>
                    </a:cubicBezTo>
                    <a:cubicBezTo>
                      <a:pt x="17132" y="34754"/>
                      <a:pt x="17714" y="34784"/>
                      <a:pt x="18288" y="34784"/>
                    </a:cubicBezTo>
                    <a:cubicBezTo>
                      <a:pt x="28199" y="34784"/>
                      <a:pt x="35752" y="25565"/>
                      <a:pt x="35752" y="16364"/>
                    </a:cubicBezTo>
                    <a:cubicBezTo>
                      <a:pt x="35752" y="6630"/>
                      <a:pt x="25096" y="0"/>
                      <a:pt x="1536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E6696B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29" name="Google Shape;792;p44"/>
              <p:cNvSpPr/>
              <p:nvPr>
                <p:custDataLst>
                  <p:tags r:id="rId12"/>
                </p:custDataLst>
              </p:nvPr>
            </p:nvSpPr>
            <p:spPr>
              <a:xfrm>
                <a:off x="2384003" y="201673"/>
                <a:ext cx="4375974" cy="4159741"/>
              </a:xfrm>
              <a:custGeom>
                <a:avLst/>
                <a:gdLst/>
                <a:ahLst/>
                <a:cxnLst/>
                <a:rect l="l" t="t" r="r" b="b"/>
                <a:pathLst>
                  <a:path w="40940" h="38917" fill="none" extrusionOk="0">
                    <a:moveTo>
                      <a:pt x="38996" y="15023"/>
                    </a:moveTo>
                    <a:cubicBezTo>
                      <a:pt x="40939" y="25217"/>
                      <a:pt x="34029" y="37134"/>
                      <a:pt x="22533" y="38076"/>
                    </a:cubicBezTo>
                    <a:cubicBezTo>
                      <a:pt x="12178" y="38917"/>
                      <a:pt x="3886" y="34571"/>
                      <a:pt x="1943" y="24336"/>
                    </a:cubicBezTo>
                    <a:cubicBezTo>
                      <a:pt x="0" y="14121"/>
                      <a:pt x="4146" y="3887"/>
                      <a:pt x="14361" y="1944"/>
                    </a:cubicBezTo>
                    <a:cubicBezTo>
                      <a:pt x="24556" y="1"/>
                      <a:pt x="37054" y="4808"/>
                      <a:pt x="38996" y="15023"/>
                    </a:cubicBezTo>
                    <a:close/>
                  </a:path>
                </a:pathLst>
              </a:custGeom>
              <a:grpFill/>
              <a:ln w="19050" cap="rnd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  <p:grpSp>
          <p:nvGrpSpPr>
            <p:cNvPr id="25" name="Google Shape;813;p44"/>
            <p:cNvGrpSpPr/>
            <p:nvPr/>
          </p:nvGrpSpPr>
          <p:grpSpPr>
            <a:xfrm>
              <a:off x="4659430" y="3045574"/>
              <a:ext cx="276370" cy="275080"/>
              <a:chOff x="-9089725" y="3180200"/>
              <a:chExt cx="353550" cy="351900"/>
            </a:xfrm>
            <a:grpFill/>
          </p:grpSpPr>
          <p:sp>
            <p:nvSpPr>
              <p:cNvPr id="26" name="Google Shape;814;p44"/>
              <p:cNvSpPr/>
              <p:nvPr>
                <p:custDataLst>
                  <p:tags r:id="rId13"/>
                </p:custDataLst>
              </p:nvPr>
            </p:nvSpPr>
            <p:spPr>
              <a:xfrm>
                <a:off x="-9089725" y="3180200"/>
                <a:ext cx="165425" cy="250300"/>
              </a:xfrm>
              <a:custGeom>
                <a:avLst/>
                <a:gdLst/>
                <a:ahLst/>
                <a:cxnLst/>
                <a:rect l="l" t="t" r="r" b="b"/>
                <a:pathLst>
                  <a:path w="6617" h="10012" extrusionOk="0">
                    <a:moveTo>
                      <a:pt x="2945" y="1"/>
                    </a:moveTo>
                    <a:cubicBezTo>
                      <a:pt x="2900" y="1"/>
                      <a:pt x="2854" y="8"/>
                      <a:pt x="2805" y="25"/>
                    </a:cubicBezTo>
                    <a:cubicBezTo>
                      <a:pt x="2647" y="56"/>
                      <a:pt x="2521" y="214"/>
                      <a:pt x="2521" y="434"/>
                    </a:cubicBezTo>
                    <a:lnTo>
                      <a:pt x="2521" y="6924"/>
                    </a:lnTo>
                    <a:cubicBezTo>
                      <a:pt x="2301" y="6767"/>
                      <a:pt x="2017" y="6704"/>
                      <a:pt x="1702" y="6704"/>
                    </a:cubicBezTo>
                    <a:cubicBezTo>
                      <a:pt x="788" y="6704"/>
                      <a:pt x="64" y="7428"/>
                      <a:pt x="64" y="8342"/>
                    </a:cubicBezTo>
                    <a:cubicBezTo>
                      <a:pt x="1" y="9256"/>
                      <a:pt x="757" y="10012"/>
                      <a:pt x="1671" y="10012"/>
                    </a:cubicBezTo>
                    <a:cubicBezTo>
                      <a:pt x="2584" y="10012"/>
                      <a:pt x="3309" y="9256"/>
                      <a:pt x="3309" y="8342"/>
                    </a:cubicBezTo>
                    <a:lnTo>
                      <a:pt x="3309" y="1820"/>
                    </a:lnTo>
                    <a:cubicBezTo>
                      <a:pt x="3907" y="2545"/>
                      <a:pt x="4632" y="3144"/>
                      <a:pt x="5294" y="3616"/>
                    </a:cubicBezTo>
                    <a:cubicBezTo>
                      <a:pt x="5609" y="3868"/>
                      <a:pt x="5798" y="4215"/>
                      <a:pt x="5798" y="4593"/>
                    </a:cubicBezTo>
                    <a:cubicBezTo>
                      <a:pt x="5798" y="5286"/>
                      <a:pt x="5262" y="5822"/>
                      <a:pt x="4537" y="5822"/>
                    </a:cubicBezTo>
                    <a:cubicBezTo>
                      <a:pt x="4317" y="5822"/>
                      <a:pt x="4159" y="6011"/>
                      <a:pt x="4159" y="6263"/>
                    </a:cubicBezTo>
                    <a:cubicBezTo>
                      <a:pt x="4159" y="6483"/>
                      <a:pt x="4348" y="6704"/>
                      <a:pt x="4537" y="6704"/>
                    </a:cubicBezTo>
                    <a:cubicBezTo>
                      <a:pt x="5672" y="6704"/>
                      <a:pt x="6617" y="5727"/>
                      <a:pt x="6617" y="4593"/>
                    </a:cubicBezTo>
                    <a:cubicBezTo>
                      <a:pt x="6617" y="3931"/>
                      <a:pt x="6302" y="3333"/>
                      <a:pt x="5798" y="2955"/>
                    </a:cubicBezTo>
                    <a:cubicBezTo>
                      <a:pt x="5042" y="2388"/>
                      <a:pt x="4317" y="1726"/>
                      <a:pt x="3750" y="907"/>
                    </a:cubicBezTo>
                    <a:lnTo>
                      <a:pt x="3277" y="182"/>
                    </a:lnTo>
                    <a:cubicBezTo>
                      <a:pt x="3184" y="65"/>
                      <a:pt x="3073" y="1"/>
                      <a:pt x="2945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27" name="Google Shape;815;p44"/>
              <p:cNvSpPr/>
              <p:nvPr>
                <p:custDataLst>
                  <p:tags r:id="rId14"/>
                </p:custDataLst>
              </p:nvPr>
            </p:nvSpPr>
            <p:spPr>
              <a:xfrm>
                <a:off x="-8965275" y="3264575"/>
                <a:ext cx="229100" cy="267525"/>
              </a:xfrm>
              <a:custGeom>
                <a:avLst/>
                <a:gdLst/>
                <a:ahLst/>
                <a:cxnLst/>
                <a:rect l="l" t="t" r="r" b="b"/>
                <a:pathLst>
                  <a:path w="9164" h="10701" extrusionOk="0">
                    <a:moveTo>
                      <a:pt x="8747" y="0"/>
                    </a:moveTo>
                    <a:cubicBezTo>
                      <a:pt x="8709" y="0"/>
                      <a:pt x="8671" y="7"/>
                      <a:pt x="8633" y="21"/>
                    </a:cubicBezTo>
                    <a:lnTo>
                      <a:pt x="2804" y="1659"/>
                    </a:lnTo>
                    <a:cubicBezTo>
                      <a:pt x="2584" y="1690"/>
                      <a:pt x="2489" y="1848"/>
                      <a:pt x="2489" y="2069"/>
                    </a:cubicBezTo>
                    <a:lnTo>
                      <a:pt x="2489" y="7645"/>
                    </a:lnTo>
                    <a:cubicBezTo>
                      <a:pt x="2237" y="7487"/>
                      <a:pt x="1985" y="7424"/>
                      <a:pt x="1670" y="7424"/>
                    </a:cubicBezTo>
                    <a:cubicBezTo>
                      <a:pt x="757" y="7424"/>
                      <a:pt x="1" y="8149"/>
                      <a:pt x="1" y="9063"/>
                    </a:cubicBezTo>
                    <a:cubicBezTo>
                      <a:pt x="1" y="9976"/>
                      <a:pt x="757" y="10701"/>
                      <a:pt x="1670" y="10701"/>
                    </a:cubicBezTo>
                    <a:cubicBezTo>
                      <a:pt x="2552" y="10701"/>
                      <a:pt x="3309" y="9976"/>
                      <a:pt x="3309" y="9063"/>
                    </a:cubicBezTo>
                    <a:lnTo>
                      <a:pt x="3309" y="3990"/>
                    </a:lnTo>
                    <a:lnTo>
                      <a:pt x="8318" y="2573"/>
                    </a:lnTo>
                    <a:lnTo>
                      <a:pt x="8318" y="5944"/>
                    </a:lnTo>
                    <a:cubicBezTo>
                      <a:pt x="8066" y="5786"/>
                      <a:pt x="7814" y="5723"/>
                      <a:pt x="7499" y="5723"/>
                    </a:cubicBezTo>
                    <a:cubicBezTo>
                      <a:pt x="6585" y="5723"/>
                      <a:pt x="5829" y="6448"/>
                      <a:pt x="5829" y="7361"/>
                    </a:cubicBezTo>
                    <a:cubicBezTo>
                      <a:pt x="5829" y="8275"/>
                      <a:pt x="6585" y="9031"/>
                      <a:pt x="7499" y="9031"/>
                    </a:cubicBezTo>
                    <a:cubicBezTo>
                      <a:pt x="8381" y="9031"/>
                      <a:pt x="9137" y="8275"/>
                      <a:pt x="9137" y="7361"/>
                    </a:cubicBezTo>
                    <a:lnTo>
                      <a:pt x="9137" y="367"/>
                    </a:lnTo>
                    <a:cubicBezTo>
                      <a:pt x="9164" y="207"/>
                      <a:pt x="8963" y="0"/>
                      <a:pt x="8747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</p:grpSp>
      <p:sp>
        <p:nvSpPr>
          <p:cNvPr id="31" name="文本框 30"/>
          <p:cNvSpPr txBox="1"/>
          <p:nvPr/>
        </p:nvSpPr>
        <p:spPr>
          <a:xfrm>
            <a:off x="1117600" y="2555029"/>
            <a:ext cx="1422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dirty="0">
                <a:latin typeface="Berlin Sans FB" panose="020E0602020502020306" pitchFamily="34" charset="0"/>
              </a:rPr>
              <a:t>ACTIVE</a:t>
            </a:r>
            <a:endParaRPr lang="zh-CN" altLang="en-US" dirty="0">
              <a:latin typeface="Berlin Sans FB" panose="020E0602020502020306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2494915" y="2275667"/>
            <a:ext cx="933162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积极思维，举手提问，积极参加小组讨论。不怕犯错，贵在积极参与。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认真记笔记，在课本上标记重点内容，随时抽查。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限时作业及时上交，不拖延。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395605" y="3621739"/>
            <a:ext cx="663510" cy="614001"/>
            <a:chOff x="4455642" y="3932585"/>
            <a:chExt cx="683965" cy="649752"/>
          </a:xfrm>
          <a:noFill/>
        </p:grpSpPr>
        <p:grpSp>
          <p:nvGrpSpPr>
            <p:cNvPr id="35" name="Google Shape;796;p44"/>
            <p:cNvGrpSpPr/>
            <p:nvPr/>
          </p:nvGrpSpPr>
          <p:grpSpPr>
            <a:xfrm flipH="1">
              <a:off x="4455642" y="3932585"/>
              <a:ext cx="683965" cy="649752"/>
              <a:chOff x="2384003" y="201673"/>
              <a:chExt cx="4375974" cy="4159741"/>
            </a:xfrm>
            <a:grpFill/>
          </p:grpSpPr>
          <p:sp>
            <p:nvSpPr>
              <p:cNvPr id="43" name="Google Shape;797;p44"/>
              <p:cNvSpPr/>
              <p:nvPr>
                <p:custDataLst>
                  <p:tags r:id="rId15"/>
                </p:custDataLst>
              </p:nvPr>
            </p:nvSpPr>
            <p:spPr>
              <a:xfrm>
                <a:off x="2662335" y="445800"/>
                <a:ext cx="3821442" cy="3718082"/>
              </a:xfrm>
              <a:custGeom>
                <a:avLst/>
                <a:gdLst/>
                <a:ahLst/>
                <a:cxnLst/>
                <a:rect l="l" t="t" r="r" b="b"/>
                <a:pathLst>
                  <a:path w="35752" h="34785" extrusionOk="0">
                    <a:moveTo>
                      <a:pt x="15362" y="0"/>
                    </a:moveTo>
                    <a:cubicBezTo>
                      <a:pt x="5628" y="0"/>
                      <a:pt x="0" y="8713"/>
                      <a:pt x="0" y="18447"/>
                    </a:cubicBezTo>
                    <a:cubicBezTo>
                      <a:pt x="0" y="28181"/>
                      <a:pt x="6870" y="33649"/>
                      <a:pt x="16544" y="34690"/>
                    </a:cubicBezTo>
                    <a:cubicBezTo>
                      <a:pt x="17132" y="34754"/>
                      <a:pt x="17714" y="34784"/>
                      <a:pt x="18288" y="34784"/>
                    </a:cubicBezTo>
                    <a:cubicBezTo>
                      <a:pt x="28199" y="34784"/>
                      <a:pt x="35752" y="25565"/>
                      <a:pt x="35752" y="16364"/>
                    </a:cubicBezTo>
                    <a:cubicBezTo>
                      <a:pt x="35752" y="6630"/>
                      <a:pt x="25096" y="0"/>
                      <a:pt x="1536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E6696B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44" name="Google Shape;798;p44"/>
              <p:cNvSpPr/>
              <p:nvPr>
                <p:custDataLst>
                  <p:tags r:id="rId16"/>
                </p:custDataLst>
              </p:nvPr>
            </p:nvSpPr>
            <p:spPr>
              <a:xfrm>
                <a:off x="2384003" y="201673"/>
                <a:ext cx="4375974" cy="4159741"/>
              </a:xfrm>
              <a:custGeom>
                <a:avLst/>
                <a:gdLst/>
                <a:ahLst/>
                <a:cxnLst/>
                <a:rect l="l" t="t" r="r" b="b"/>
                <a:pathLst>
                  <a:path w="40940" h="38917" fill="none" extrusionOk="0">
                    <a:moveTo>
                      <a:pt x="38996" y="15023"/>
                    </a:moveTo>
                    <a:cubicBezTo>
                      <a:pt x="40939" y="25217"/>
                      <a:pt x="34029" y="37134"/>
                      <a:pt x="22533" y="38076"/>
                    </a:cubicBezTo>
                    <a:cubicBezTo>
                      <a:pt x="12178" y="38917"/>
                      <a:pt x="3886" y="34571"/>
                      <a:pt x="1943" y="24336"/>
                    </a:cubicBezTo>
                    <a:cubicBezTo>
                      <a:pt x="0" y="14121"/>
                      <a:pt x="4146" y="3887"/>
                      <a:pt x="14361" y="1944"/>
                    </a:cubicBezTo>
                    <a:cubicBezTo>
                      <a:pt x="24556" y="1"/>
                      <a:pt x="37054" y="4808"/>
                      <a:pt x="38996" y="15023"/>
                    </a:cubicBezTo>
                    <a:close/>
                  </a:path>
                </a:pathLst>
              </a:custGeom>
              <a:grpFill/>
              <a:ln w="19050" cap="rnd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  <p:grpSp>
          <p:nvGrpSpPr>
            <p:cNvPr id="36" name="Google Shape;806;p44"/>
            <p:cNvGrpSpPr/>
            <p:nvPr/>
          </p:nvGrpSpPr>
          <p:grpSpPr>
            <a:xfrm>
              <a:off x="4657854" y="4119486"/>
              <a:ext cx="279536" cy="278148"/>
              <a:chOff x="-9961625" y="4048175"/>
              <a:chExt cx="357600" cy="355825"/>
            </a:xfrm>
            <a:grpFill/>
          </p:grpSpPr>
          <p:sp>
            <p:nvSpPr>
              <p:cNvPr id="37" name="Google Shape;807;p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-9958475" y="4048175"/>
                <a:ext cx="64625" cy="6265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06" extrusionOk="0">
                    <a:moveTo>
                      <a:pt x="442" y="0"/>
                    </a:moveTo>
                    <a:cubicBezTo>
                      <a:pt x="339" y="0"/>
                      <a:pt x="237" y="40"/>
                      <a:pt x="158" y="119"/>
                    </a:cubicBezTo>
                    <a:cubicBezTo>
                      <a:pt x="1" y="339"/>
                      <a:pt x="1" y="560"/>
                      <a:pt x="158" y="717"/>
                    </a:cubicBezTo>
                    <a:lnTo>
                      <a:pt x="1828" y="2387"/>
                    </a:lnTo>
                    <a:cubicBezTo>
                      <a:pt x="1923" y="2466"/>
                      <a:pt x="2033" y="2505"/>
                      <a:pt x="2139" y="2505"/>
                    </a:cubicBezTo>
                    <a:cubicBezTo>
                      <a:pt x="2246" y="2505"/>
                      <a:pt x="2348" y="2466"/>
                      <a:pt x="2427" y="2387"/>
                    </a:cubicBezTo>
                    <a:cubicBezTo>
                      <a:pt x="2584" y="2229"/>
                      <a:pt x="2584" y="1946"/>
                      <a:pt x="2427" y="1788"/>
                    </a:cubicBezTo>
                    <a:lnTo>
                      <a:pt x="725" y="119"/>
                    </a:lnTo>
                    <a:cubicBezTo>
                      <a:pt x="647" y="40"/>
                      <a:pt x="544" y="0"/>
                      <a:pt x="442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38" name="Google Shape;808;p44"/>
              <p:cNvSpPr/>
              <p:nvPr>
                <p:custDataLst>
                  <p:tags r:id="rId18"/>
                </p:custDataLst>
              </p:nvPr>
            </p:nvSpPr>
            <p:spPr>
              <a:xfrm>
                <a:off x="-9873400" y="4048775"/>
                <a:ext cx="21275" cy="63025"/>
              </a:xfrm>
              <a:custGeom>
                <a:avLst/>
                <a:gdLst/>
                <a:ahLst/>
                <a:cxnLst/>
                <a:rect l="l" t="t" r="r" b="b"/>
                <a:pathLst>
                  <a:path w="851" h="2521" extrusionOk="0">
                    <a:moveTo>
                      <a:pt x="410" y="0"/>
                    </a:moveTo>
                    <a:cubicBezTo>
                      <a:pt x="189" y="0"/>
                      <a:pt x="0" y="189"/>
                      <a:pt x="0" y="410"/>
                    </a:cubicBezTo>
                    <a:lnTo>
                      <a:pt x="0" y="2079"/>
                    </a:lnTo>
                    <a:cubicBezTo>
                      <a:pt x="0" y="2300"/>
                      <a:pt x="221" y="2520"/>
                      <a:pt x="410" y="2520"/>
                    </a:cubicBezTo>
                    <a:cubicBezTo>
                      <a:pt x="630" y="2520"/>
                      <a:pt x="851" y="2300"/>
                      <a:pt x="851" y="2079"/>
                    </a:cubicBezTo>
                    <a:lnTo>
                      <a:pt x="851" y="410"/>
                    </a:lnTo>
                    <a:cubicBezTo>
                      <a:pt x="851" y="189"/>
                      <a:pt x="630" y="0"/>
                      <a:pt x="410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39" name="Google Shape;809;p44"/>
              <p:cNvSpPr/>
              <p:nvPr>
                <p:custDataLst>
                  <p:tags r:id="rId19"/>
                </p:custDataLst>
              </p:nvPr>
            </p:nvSpPr>
            <p:spPr>
              <a:xfrm>
                <a:off x="-9957675" y="4133050"/>
                <a:ext cx="63025" cy="1970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788" extrusionOk="0">
                    <a:moveTo>
                      <a:pt x="441" y="0"/>
                    </a:moveTo>
                    <a:cubicBezTo>
                      <a:pt x="189" y="0"/>
                      <a:pt x="0" y="189"/>
                      <a:pt x="0" y="410"/>
                    </a:cubicBezTo>
                    <a:cubicBezTo>
                      <a:pt x="0" y="599"/>
                      <a:pt x="189" y="788"/>
                      <a:pt x="441" y="788"/>
                    </a:cubicBezTo>
                    <a:lnTo>
                      <a:pt x="2111" y="788"/>
                    </a:lnTo>
                    <a:cubicBezTo>
                      <a:pt x="2363" y="788"/>
                      <a:pt x="2521" y="599"/>
                      <a:pt x="2521" y="410"/>
                    </a:cubicBezTo>
                    <a:cubicBezTo>
                      <a:pt x="2521" y="158"/>
                      <a:pt x="2332" y="0"/>
                      <a:pt x="2111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40" name="Google Shape;810;p44"/>
              <p:cNvSpPr/>
              <p:nvPr>
                <p:custDataLst>
                  <p:tags r:id="rId20"/>
                </p:custDataLst>
              </p:nvPr>
            </p:nvSpPr>
            <p:spPr>
              <a:xfrm>
                <a:off x="-9961625" y="4132250"/>
                <a:ext cx="253650" cy="271750"/>
              </a:xfrm>
              <a:custGeom>
                <a:avLst/>
                <a:gdLst/>
                <a:ahLst/>
                <a:cxnLst/>
                <a:rect l="l" t="t" r="r" b="b"/>
                <a:pathLst>
                  <a:path w="10146" h="10870" extrusionOk="0">
                    <a:moveTo>
                      <a:pt x="5357" y="1"/>
                    </a:moveTo>
                    <a:cubicBezTo>
                      <a:pt x="5010" y="1"/>
                      <a:pt x="4727" y="253"/>
                      <a:pt x="4727" y="631"/>
                    </a:cubicBezTo>
                    <a:lnTo>
                      <a:pt x="4727" y="5388"/>
                    </a:lnTo>
                    <a:cubicBezTo>
                      <a:pt x="4727" y="5640"/>
                      <a:pt x="4537" y="5797"/>
                      <a:pt x="4317" y="5797"/>
                    </a:cubicBezTo>
                    <a:cubicBezTo>
                      <a:pt x="4128" y="5797"/>
                      <a:pt x="3907" y="5577"/>
                      <a:pt x="3907" y="5388"/>
                    </a:cubicBezTo>
                    <a:lnTo>
                      <a:pt x="3907" y="1450"/>
                    </a:lnTo>
                    <a:cubicBezTo>
                      <a:pt x="3907" y="1103"/>
                      <a:pt x="3624" y="820"/>
                      <a:pt x="3277" y="820"/>
                    </a:cubicBezTo>
                    <a:cubicBezTo>
                      <a:pt x="2931" y="820"/>
                      <a:pt x="2647" y="1103"/>
                      <a:pt x="2647" y="1450"/>
                    </a:cubicBezTo>
                    <a:lnTo>
                      <a:pt x="2647" y="7940"/>
                    </a:lnTo>
                    <a:lnTo>
                      <a:pt x="1576" y="6900"/>
                    </a:lnTo>
                    <a:cubicBezTo>
                      <a:pt x="1416" y="6740"/>
                      <a:pt x="1176" y="6640"/>
                      <a:pt x="935" y="6640"/>
                    </a:cubicBezTo>
                    <a:cubicBezTo>
                      <a:pt x="748" y="6640"/>
                      <a:pt x="561" y="6700"/>
                      <a:pt x="410" y="6837"/>
                    </a:cubicBezTo>
                    <a:cubicBezTo>
                      <a:pt x="95" y="7121"/>
                      <a:pt x="1" y="7625"/>
                      <a:pt x="284" y="7971"/>
                    </a:cubicBezTo>
                    <a:lnTo>
                      <a:pt x="1734" y="10208"/>
                    </a:lnTo>
                    <a:cubicBezTo>
                      <a:pt x="2049" y="10618"/>
                      <a:pt x="2521" y="10870"/>
                      <a:pt x="3088" y="10870"/>
                    </a:cubicBezTo>
                    <a:lnTo>
                      <a:pt x="8035" y="10870"/>
                    </a:lnTo>
                    <a:cubicBezTo>
                      <a:pt x="9169" y="10870"/>
                      <a:pt x="10114" y="9925"/>
                      <a:pt x="10114" y="8759"/>
                    </a:cubicBezTo>
                    <a:lnTo>
                      <a:pt x="10114" y="4002"/>
                    </a:lnTo>
                    <a:cubicBezTo>
                      <a:pt x="10145" y="3592"/>
                      <a:pt x="9893" y="3309"/>
                      <a:pt x="9515" y="3309"/>
                    </a:cubicBezTo>
                    <a:cubicBezTo>
                      <a:pt x="9169" y="3309"/>
                      <a:pt x="8885" y="3592"/>
                      <a:pt x="8885" y="3939"/>
                    </a:cubicBezTo>
                    <a:lnTo>
                      <a:pt x="8885" y="5388"/>
                    </a:lnTo>
                    <a:cubicBezTo>
                      <a:pt x="8885" y="5640"/>
                      <a:pt x="8696" y="5797"/>
                      <a:pt x="8507" y="5797"/>
                    </a:cubicBezTo>
                    <a:cubicBezTo>
                      <a:pt x="8255" y="5797"/>
                      <a:pt x="8066" y="5577"/>
                      <a:pt x="8066" y="5388"/>
                    </a:cubicBezTo>
                    <a:lnTo>
                      <a:pt x="8066" y="1450"/>
                    </a:lnTo>
                    <a:cubicBezTo>
                      <a:pt x="8066" y="1103"/>
                      <a:pt x="7782" y="820"/>
                      <a:pt x="7436" y="820"/>
                    </a:cubicBezTo>
                    <a:cubicBezTo>
                      <a:pt x="7089" y="820"/>
                      <a:pt x="6806" y="1103"/>
                      <a:pt x="6806" y="1450"/>
                    </a:cubicBezTo>
                    <a:lnTo>
                      <a:pt x="6806" y="5388"/>
                    </a:lnTo>
                    <a:cubicBezTo>
                      <a:pt x="6806" y="5640"/>
                      <a:pt x="6617" y="5797"/>
                      <a:pt x="6428" y="5797"/>
                    </a:cubicBezTo>
                    <a:cubicBezTo>
                      <a:pt x="6176" y="5797"/>
                      <a:pt x="5987" y="5577"/>
                      <a:pt x="5987" y="5388"/>
                    </a:cubicBezTo>
                    <a:lnTo>
                      <a:pt x="5987" y="631"/>
                    </a:lnTo>
                    <a:cubicBezTo>
                      <a:pt x="5987" y="284"/>
                      <a:pt x="5703" y="1"/>
                      <a:pt x="5357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41" name="Google Shape;811;p44"/>
              <p:cNvSpPr/>
              <p:nvPr>
                <p:custDataLst>
                  <p:tags r:id="rId21"/>
                </p:custDataLst>
              </p:nvPr>
            </p:nvSpPr>
            <p:spPr>
              <a:xfrm>
                <a:off x="-9791500" y="4069250"/>
                <a:ext cx="31550" cy="66175"/>
              </a:xfrm>
              <a:custGeom>
                <a:avLst/>
                <a:gdLst/>
                <a:ahLst/>
                <a:cxnLst/>
                <a:rect l="l" t="t" r="r" b="b"/>
                <a:pathLst>
                  <a:path w="1262" h="2647" extrusionOk="0">
                    <a:moveTo>
                      <a:pt x="631" y="0"/>
                    </a:moveTo>
                    <a:cubicBezTo>
                      <a:pt x="284" y="0"/>
                      <a:pt x="1" y="252"/>
                      <a:pt x="1" y="630"/>
                    </a:cubicBezTo>
                    <a:lnTo>
                      <a:pt x="1" y="2647"/>
                    </a:lnTo>
                    <a:cubicBezTo>
                      <a:pt x="190" y="2552"/>
                      <a:pt x="410" y="2489"/>
                      <a:pt x="631" y="2489"/>
                    </a:cubicBezTo>
                    <a:cubicBezTo>
                      <a:pt x="883" y="2521"/>
                      <a:pt x="1072" y="2552"/>
                      <a:pt x="1261" y="2647"/>
                    </a:cubicBezTo>
                    <a:lnTo>
                      <a:pt x="1261" y="630"/>
                    </a:lnTo>
                    <a:cubicBezTo>
                      <a:pt x="1261" y="284"/>
                      <a:pt x="977" y="0"/>
                      <a:pt x="631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42" name="Google Shape;812;p44"/>
              <p:cNvSpPr/>
              <p:nvPr>
                <p:custDataLst>
                  <p:tags r:id="rId22"/>
                </p:custDataLst>
              </p:nvPr>
            </p:nvSpPr>
            <p:spPr>
              <a:xfrm>
                <a:off x="-9740300" y="4049550"/>
                <a:ext cx="136275" cy="2686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0744" extrusionOk="0">
                    <a:moveTo>
                      <a:pt x="631" y="1"/>
                    </a:moveTo>
                    <a:cubicBezTo>
                      <a:pt x="284" y="1"/>
                      <a:pt x="1" y="253"/>
                      <a:pt x="1" y="631"/>
                    </a:cubicBezTo>
                    <a:lnTo>
                      <a:pt x="1" y="5955"/>
                    </a:lnTo>
                    <a:cubicBezTo>
                      <a:pt x="190" y="5860"/>
                      <a:pt x="410" y="5797"/>
                      <a:pt x="631" y="5797"/>
                    </a:cubicBezTo>
                    <a:cubicBezTo>
                      <a:pt x="1418" y="5797"/>
                      <a:pt x="2080" y="6428"/>
                      <a:pt x="2080" y="7247"/>
                    </a:cubicBezTo>
                    <a:lnTo>
                      <a:pt x="2080" y="10744"/>
                    </a:lnTo>
                    <a:lnTo>
                      <a:pt x="3309" y="10744"/>
                    </a:lnTo>
                    <a:cubicBezTo>
                      <a:pt x="4443" y="10744"/>
                      <a:pt x="5388" y="9799"/>
                      <a:pt x="5388" y="8664"/>
                    </a:cubicBezTo>
                    <a:lnTo>
                      <a:pt x="5388" y="3876"/>
                    </a:lnTo>
                    <a:cubicBezTo>
                      <a:pt x="5451" y="3592"/>
                      <a:pt x="5167" y="3309"/>
                      <a:pt x="4821" y="3309"/>
                    </a:cubicBezTo>
                    <a:cubicBezTo>
                      <a:pt x="4443" y="3309"/>
                      <a:pt x="4191" y="3592"/>
                      <a:pt x="4191" y="3939"/>
                    </a:cubicBezTo>
                    <a:lnTo>
                      <a:pt x="4191" y="5388"/>
                    </a:lnTo>
                    <a:cubicBezTo>
                      <a:pt x="4191" y="5640"/>
                      <a:pt x="3970" y="5797"/>
                      <a:pt x="3781" y="5797"/>
                    </a:cubicBezTo>
                    <a:cubicBezTo>
                      <a:pt x="3561" y="5797"/>
                      <a:pt x="3340" y="5577"/>
                      <a:pt x="3340" y="5388"/>
                    </a:cubicBezTo>
                    <a:lnTo>
                      <a:pt x="3340" y="1450"/>
                    </a:lnTo>
                    <a:cubicBezTo>
                      <a:pt x="3340" y="1103"/>
                      <a:pt x="3088" y="820"/>
                      <a:pt x="2710" y="820"/>
                    </a:cubicBezTo>
                    <a:cubicBezTo>
                      <a:pt x="2364" y="820"/>
                      <a:pt x="2080" y="1103"/>
                      <a:pt x="2080" y="1450"/>
                    </a:cubicBezTo>
                    <a:lnTo>
                      <a:pt x="2080" y="5388"/>
                    </a:lnTo>
                    <a:cubicBezTo>
                      <a:pt x="2080" y="5640"/>
                      <a:pt x="1891" y="5797"/>
                      <a:pt x="1702" y="5797"/>
                    </a:cubicBezTo>
                    <a:cubicBezTo>
                      <a:pt x="1450" y="5797"/>
                      <a:pt x="1261" y="5577"/>
                      <a:pt x="1261" y="5388"/>
                    </a:cubicBezTo>
                    <a:lnTo>
                      <a:pt x="1261" y="631"/>
                    </a:lnTo>
                    <a:cubicBezTo>
                      <a:pt x="1261" y="284"/>
                      <a:pt x="977" y="1"/>
                      <a:pt x="631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E6696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sz="1865" kern="0">
                  <a:solidFill>
                    <a:srgbClr val="0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</p:grpSp>
      <p:sp>
        <p:nvSpPr>
          <p:cNvPr id="46" name="文本框 45"/>
          <p:cNvSpPr txBox="1"/>
          <p:nvPr/>
        </p:nvSpPr>
        <p:spPr>
          <a:xfrm>
            <a:off x="1100994" y="3736194"/>
            <a:ext cx="2273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dirty="0">
                <a:latin typeface="Berlin Sans FB" panose="020E0602020502020306" pitchFamily="34" charset="0"/>
              </a:rPr>
              <a:t>CONSISTENT</a:t>
            </a:r>
            <a:endParaRPr lang="zh-CN" altLang="en-US" dirty="0">
              <a:latin typeface="Berlin Sans FB" panose="020E0602020502020306" pitchFamily="34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3374294" y="3643841"/>
            <a:ext cx="83802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当天内容及时消化（自习课或自抽时间）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作业认真独立完成，阅读理解答案要有标记，标记处在哪里找到的答案。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9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9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9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2" grpId="0"/>
      <p:bldP spid="31" grpId="0"/>
      <p:bldP spid="33" grpId="0"/>
      <p:bldP spid="46" grpId="0"/>
      <p:bldP spid="4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1miz-E189469-2E99D58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flipH="1">
            <a:off x="395605" y="416560"/>
            <a:ext cx="775970" cy="77597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171575" y="607755"/>
            <a:ext cx="49244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Make Your Ideas Visible</a:t>
            </a:r>
            <a:endParaRPr lang="zh-CN" altLang="en-US" sz="32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dern Love Grunge" panose="04070805081005020601" pitchFamily="82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76" y="1192530"/>
            <a:ext cx="6327253" cy="556387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1192530"/>
            <a:ext cx="5420360" cy="566547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877560" y="192256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If you were the reader, </a:t>
            </a:r>
            <a:r>
              <a:rPr lang="zh-CN" altLang="zh-CN" sz="2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one would you prefer to read?</a:t>
            </a:r>
            <a:r>
              <a:rPr lang="zh-CN" altLang="en-US" sz="2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</a:t>
            </a:r>
            <a:r>
              <a:rPr lang="zh-CN" altLang="en-US" sz="2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？</a:t>
            </a:r>
            <a:endParaRPr lang="zh-CN" altLang="en-US" sz="24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553200" y="1182231"/>
            <a:ext cx="5420360" cy="181588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zh-CN" altLang="zh-CN" sz="2800" dirty="0">
                <a:latin typeface="Berlin Sans FB" panose="020E0602020502020306" pitchFamily="34" charset="0"/>
              </a:rPr>
              <a:t>Good handwriting doesn't make a weak idea strong.</a:t>
            </a:r>
            <a:br>
              <a:rPr lang="zh-CN" altLang="zh-CN" sz="2800" dirty="0">
                <a:latin typeface="Berlin Sans FB" panose="020E0602020502020306" pitchFamily="34" charset="0"/>
              </a:rPr>
            </a:br>
            <a:r>
              <a:rPr lang="zh-CN" altLang="zh-CN" sz="2800" dirty="0">
                <a:latin typeface="Berlin Sans FB" panose="020E0602020502020306" pitchFamily="34" charset="0"/>
              </a:rPr>
              <a:t>But clear handwriting helps your good ideas be seen.</a:t>
            </a:r>
            <a:endParaRPr lang="zh-CN" altLang="en-US" sz="2800" dirty="0">
              <a:latin typeface="Berlin Sans FB" panose="020E0602020502020306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553200" y="3157091"/>
            <a:ext cx="5420360" cy="267765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zh-CN" sz="2400" b="1" dirty="0">
                <a:latin typeface="Berlin Sans FB" panose="020E0602020502020306" pitchFamily="34" charset="0"/>
              </a:rPr>
              <a:t>Clear · Neat · Consistent</a:t>
            </a:r>
            <a:endParaRPr lang="zh-CN" altLang="zh-CN" sz="2400" b="1" dirty="0">
              <a:latin typeface="Berlin Sans FB" panose="020E0602020502020306" pitchFamily="34" charset="0"/>
            </a:endParaRPr>
          </a:p>
          <a:p>
            <a:pPr>
              <a:buNone/>
            </a:pPr>
            <a:r>
              <a:rPr lang="zh-CN" altLang="zh-CN" sz="2400" b="1" dirty="0">
                <a:latin typeface="Berlin Sans FB" panose="020E0602020502020306" pitchFamily="34" charset="0"/>
              </a:rPr>
              <a:t>Clear</a:t>
            </a:r>
            <a:endParaRPr lang="zh-CN" altLang="zh-CN" sz="2400" b="1" dirty="0">
              <a:latin typeface="Berlin Sans FB" panose="020E0602020502020306" pitchFamily="34" charset="0"/>
            </a:endParaRPr>
          </a:p>
          <a:p>
            <a:pPr>
              <a:buNone/>
            </a:pPr>
            <a:r>
              <a:rPr lang="zh-CN" altLang="zh-CN" sz="2400" dirty="0">
                <a:latin typeface="Berlin Sans FB" panose="020E0602020502020306" pitchFamily="34" charset="0"/>
              </a:rPr>
              <a:t>字母能够认清。</a:t>
            </a:r>
            <a:endParaRPr lang="zh-CN" altLang="zh-CN" sz="2400" dirty="0">
              <a:latin typeface="Berlin Sans FB" panose="020E0602020502020306" pitchFamily="34" charset="0"/>
            </a:endParaRPr>
          </a:p>
          <a:p>
            <a:pPr>
              <a:buNone/>
            </a:pPr>
            <a:r>
              <a:rPr lang="zh-CN" altLang="zh-CN" sz="2400" b="1" dirty="0">
                <a:latin typeface="Berlin Sans FB" panose="020E0602020502020306" pitchFamily="34" charset="0"/>
              </a:rPr>
              <a:t>Neat</a:t>
            </a:r>
            <a:endParaRPr lang="zh-CN" altLang="zh-CN" sz="2400" b="1" dirty="0">
              <a:latin typeface="Berlin Sans FB" panose="020E0602020502020306" pitchFamily="34" charset="0"/>
            </a:endParaRPr>
          </a:p>
          <a:p>
            <a:pPr>
              <a:buNone/>
            </a:pPr>
            <a:r>
              <a:rPr lang="zh-CN" altLang="zh-CN" sz="2400" dirty="0">
                <a:latin typeface="Berlin Sans FB" panose="020E0602020502020306" pitchFamily="34" charset="0"/>
              </a:rPr>
              <a:t>页面整洁，不乱涂。</a:t>
            </a:r>
            <a:endParaRPr lang="zh-CN" altLang="zh-CN" sz="2400" dirty="0">
              <a:latin typeface="Berlin Sans FB" panose="020E0602020502020306" pitchFamily="34" charset="0"/>
            </a:endParaRPr>
          </a:p>
          <a:p>
            <a:pPr>
              <a:buNone/>
            </a:pPr>
            <a:r>
              <a:rPr lang="zh-CN" altLang="zh-CN" sz="2400" b="1" dirty="0">
                <a:latin typeface="Berlin Sans FB" panose="020E0602020502020306" pitchFamily="34" charset="0"/>
              </a:rPr>
              <a:t>Consistent</a:t>
            </a:r>
            <a:endParaRPr lang="zh-CN" altLang="zh-CN" sz="2400" b="1" dirty="0">
              <a:latin typeface="Berlin Sans FB" panose="020E0602020502020306" pitchFamily="34" charset="0"/>
            </a:endParaRPr>
          </a:p>
          <a:p>
            <a:pPr>
              <a:buNone/>
            </a:pPr>
            <a:r>
              <a:rPr lang="zh-CN" altLang="zh-CN" sz="2400" dirty="0">
                <a:latin typeface="Berlin Sans FB" panose="020E0602020502020306" pitchFamily="34" charset="0"/>
              </a:rPr>
              <a:t>大小、间距、倾斜尽量一致。</a:t>
            </a:r>
            <a:endParaRPr lang="zh-CN" altLang="zh-CN" sz="2400" dirty="0">
              <a:latin typeface="Berlin Sans FB" panose="020E0602020502020306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881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88100" y="243512"/>
            <a:ext cx="5803900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400" dirty="0">
                <a:latin typeface="Berlin Sans FB" panose="020E0602020502020306" pitchFamily="34" charset="0"/>
                <a:cs typeface="Times New Roman" panose="02020603050405020304" pitchFamily="18" charset="0"/>
              </a:rPr>
              <a:t>A Letter to My Future Self</a:t>
            </a:r>
            <a:endParaRPr lang="zh-CN" altLang="zh-CN" sz="2400" dirty="0">
              <a:latin typeface="Berlin Sans FB" panose="020E0602020502020306" pitchFamily="34" charset="0"/>
              <a:cs typeface="Times New Roman" panose="02020603050405020304" pitchFamily="18" charset="0"/>
            </a:endParaRPr>
          </a:p>
          <a:p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Write to the person you will be three years from now.</a:t>
            </a:r>
            <a:r>
              <a:rPr lang="zh-CN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（</a:t>
            </a:r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80–100 words</a:t>
            </a:r>
            <a:r>
              <a:rPr lang="zh-CN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）</a:t>
            </a:r>
            <a:endParaRPr lang="zh-CN" altLang="zh-C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Dear Future Me,</a:t>
            </a:r>
            <a:endParaRPr lang="zh-CN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Today marks the beginning of my senior high school journey.What I am truly passionate about is ______ because ______.</a:t>
            </a:r>
            <a:endParaRPr lang="zh-CN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years from now, I hope to become someone who can ______.I hope English will not only help me ______, but also enable me to ______.One thing I would like the world to know about China / my hometown is ______.</a:t>
            </a:r>
            <a:endParaRPr lang="zh-CN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turn my goal into reality, I will start by ______.I hope that when you read this letter three years later, you will be ______.</a:t>
            </a:r>
            <a:endParaRPr lang="zh-CN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wishes,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</a:t>
            </a:r>
            <a:endParaRPr lang="zh-CN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848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7e6e49634616bc11ce2b9b64410fb05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771525" y="411480"/>
            <a:ext cx="10512425" cy="59575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49680" y="512445"/>
            <a:ext cx="321119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zh-CN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Passion Begins</a:t>
            </a:r>
            <a:r>
              <a:rPr lang="zh-CN" altLang="zh-CN" sz="3200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 </a:t>
            </a:r>
            <a:endParaRPr lang="zh-CN" altLang="zh-CN" sz="3200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dern Love Grunge" panose="04070805081005020601" pitchFamily="82" charset="0"/>
            </a:endParaRPr>
          </a:p>
        </p:txBody>
      </p:sp>
      <p:pic>
        <p:nvPicPr>
          <p:cNvPr id="11" name="图片 10" descr="51miz-E189469-2E99D58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flipH="1">
            <a:off x="395605" y="416560"/>
            <a:ext cx="775970" cy="775970"/>
          </a:xfrm>
          <a:prstGeom prst="rect">
            <a:avLst/>
          </a:prstGeom>
        </p:spPr>
      </p:pic>
      <p:pic>
        <p:nvPicPr>
          <p:cNvPr id="6" name="图片 5" descr="C:\Users\16106\Desktop\5你好夏天-小清新\51miz-E1117885-09EE6987.png51miz-E1117885-09EE698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772101" y="5567423"/>
            <a:ext cx="1700136" cy="17002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45133" y="1192530"/>
            <a:ext cx="1172519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zh-CN" sz="3200" b="1" dirty="0">
                <a:latin typeface="Calibri" panose="020F0502020204030204" pitchFamily="34" charset="0"/>
                <a:cs typeface="Calibri" panose="020F0502020204030204" pitchFamily="34" charset="0"/>
              </a:rPr>
              <a:t>How does the song </a:t>
            </a:r>
            <a:r>
              <a:rPr lang="zh-CN" altLang="zh-C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you feel</a:t>
            </a:r>
            <a:r>
              <a:rPr lang="zh-CN" altLang="zh-CN" sz="32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altLang="zh-CN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rhythm makes me feel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 </a:t>
            </a:r>
            <a:endParaRPr lang="en-US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rhythm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strong regular repeated pattern of sounds or movements </a:t>
            </a:r>
            <a:r>
              <a:rPr lang="zh-CN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节奏；韵律；律动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zh-CN" sz="3200" b="1" dirty="0">
                <a:latin typeface="Calibri" panose="020F0502020204030204" pitchFamily="34" charset="0"/>
                <a:cs typeface="Calibri" panose="020F0502020204030204" pitchFamily="34" charset="0"/>
              </a:rPr>
              <a:t>What does it </a:t>
            </a:r>
            <a:r>
              <a:rPr lang="zh-CN" altLang="zh-C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remind you of</a:t>
            </a:r>
            <a:r>
              <a:rPr lang="zh-CN" alt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32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zh-CN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（</a:t>
            </a:r>
            <a:r>
              <a:rPr lang="zh-CN" altLang="zh-CN" sz="3200" dirty="0"/>
              <a:t>make someone remember or think of someone/something</a:t>
            </a:r>
            <a:r>
              <a:rPr lang="zh-CN" altLang="en-US" sz="3200" dirty="0"/>
              <a:t>）</a:t>
            </a:r>
            <a:endParaRPr lang="zh-CN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zh-CN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1673" y="4180196"/>
            <a:ext cx="11946867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2026 World Cup has </a:t>
            </a:r>
            <a:r>
              <a:rPr lang="zh-CN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released</a:t>
            </a:r>
            <a:r>
              <a:rPr lang="zh-CN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new energetic theme song Dai Dai,performed by Colombian superstar Shakira. 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release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GB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make </a:t>
            </a:r>
            <a:r>
              <a:rPr lang="en-GB" altLang="zh-CN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sth</a:t>
            </a:r>
            <a:r>
              <a:rPr lang="en-GB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available to the public</a:t>
            </a:r>
            <a:r>
              <a:rPr lang="zh-CN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公开；公布；发布</a:t>
            </a:r>
            <a:endParaRPr lang="zh-CN" altLang="en-US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 descr="夏奇拉与Burna Boy推出2026年FIFA世界杯官方主题曲《Dai Dai》 – 马丁-希德杂志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3039" y="158499"/>
            <a:ext cx="3240475" cy="20680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39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49680" y="512445"/>
            <a:ext cx="321119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zh-CN" altLang="zh-CN" sz="32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Passion Begins</a:t>
            </a:r>
            <a:r>
              <a:rPr lang="zh-CN" altLang="zh-CN" sz="3200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dern Love Grunge" panose="04070805081005020601" pitchFamily="82" charset="0"/>
              </a:rPr>
              <a:t> </a:t>
            </a:r>
            <a:endParaRPr lang="zh-CN" altLang="zh-CN" sz="3200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dern Love Grunge" panose="04070805081005020601" pitchFamily="82" charset="0"/>
            </a:endParaRPr>
          </a:p>
        </p:txBody>
      </p:sp>
      <p:pic>
        <p:nvPicPr>
          <p:cNvPr id="5" name="图片 4" descr="51miz-E189469-2E99D58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flipH="1">
            <a:off x="395605" y="416560"/>
            <a:ext cx="775970" cy="77597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95605" y="1355057"/>
            <a:ext cx="6372023" cy="2677656"/>
          </a:xfrm>
          <a:prstGeom prst="rect">
            <a:avLst/>
          </a:prstGeom>
          <a:solidFill>
            <a:schemeClr val="bg1">
              <a:alpha val="409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knew from the day you were born 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here in this place, you belong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You've been this brave all along 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broke you once, made you strong </a:t>
            </a:r>
            <a:endParaRPr lang="en-US" altLang="zh-C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Dai, dai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ikou, dale, allez, let's go 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Dai, dai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ikou, dale, allez, let's go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6747" y="4373797"/>
            <a:ext cx="7526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zh-CN" sz="3200" b="1" dirty="0">
                <a:latin typeface="Calibri" panose="020F0502020204030204" pitchFamily="34" charset="0"/>
                <a:cs typeface="Calibri" panose="020F0502020204030204" pitchFamily="34" charset="0"/>
              </a:rPr>
              <a:t>What do you think “</a:t>
            </a:r>
            <a:r>
              <a:rPr lang="zh-CN" altLang="zh-C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Dai Dai</a:t>
            </a:r>
            <a:r>
              <a:rPr lang="zh-CN" altLang="zh-CN" sz="3200" b="1" dirty="0">
                <a:latin typeface="Calibri" panose="020F0502020204030204" pitchFamily="34" charset="0"/>
                <a:cs typeface="Calibri" panose="020F0502020204030204" pitchFamily="34" charset="0"/>
              </a:rPr>
              <a:t>” means?</a:t>
            </a:r>
            <a:endParaRPr lang="en-US" altLang="zh-CN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67067" y="4929268"/>
            <a:ext cx="1185786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Meaning “come on” in Italian, the song features inspiring </a:t>
            </a:r>
            <a:r>
              <a:rPr lang="zh-CN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multilingual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lyrics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Italian + Japanese + Spanish + French + English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cheer for football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fans. When you repeat it as "Dai dai," it's like the Chinese "go go go!" or "Just go for it / get it done!”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7628" y="1389490"/>
            <a:ext cx="5257303" cy="280575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294688" y="3865229"/>
            <a:ext cx="11545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いこう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449205" y="3865229"/>
            <a:ext cx="25055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DAH-leh ah-LAY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9" grpId="0"/>
      <p:bldP spid="10" grpId="0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042045" y="40436"/>
            <a:ext cx="7406639" cy="70788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zh-CN" sz="4000" b="1" dirty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World Cup Word Challenge</a:t>
            </a:r>
            <a:endParaRPr lang="zh-CN" altLang="en-US" sz="4000" b="1" dirty="0">
              <a:solidFill>
                <a:srgbClr val="0070C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 descr="2026 FIFA World Cup (TV Mini Series 2026) - IMD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1266" y="952116"/>
            <a:ext cx="5788199" cy="58654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" y="518160"/>
            <a:ext cx="3954628" cy="513588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191191" y="5640646"/>
            <a:ext cx="15697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Calibri" panose="020F0502020204030204" pitchFamily="34" charset="0"/>
              </a:rPr>
              <a:t>东道主</a:t>
            </a:r>
            <a:endParaRPr lang="zh-CN" altLang="en-US" sz="1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152748" y="435267"/>
            <a:ext cx="803925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2800" b="1" dirty="0"/>
              <a:t>2.</a:t>
            </a:r>
            <a:r>
              <a:rPr lang="zh-CN" altLang="en-US" sz="2800" b="1" dirty="0"/>
              <a:t> </a:t>
            </a:r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32 teams </a:t>
            </a:r>
            <a:r>
              <a:rPr lang="zh-CN" altLang="zh-C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divided into </a:t>
            </a:r>
            <a:r>
              <a:rPr lang="zh-CN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several groups.</a:t>
            </a:r>
            <a:b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Each team plays several matches </a:t>
            </a:r>
            <a:r>
              <a:rPr lang="zh-CN" altLang="zh-C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against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 the other teams in its group.</a:t>
            </a:r>
            <a:b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The best teams </a:t>
            </a:r>
            <a:r>
              <a:rPr lang="zh-CN" altLang="zh-C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move on to 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the next round.</a:t>
            </a:r>
            <a:endParaRPr lang="zh-CN" altLang="zh-C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This part of the World Cup is called the </a:t>
            </a:r>
            <a:r>
              <a:rPr lang="zh-CN" altLang="zh-C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stage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zh-C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Calibri" panose="020F0502020204030204" pitchFamily="34" charset="0"/>
              </a:rPr>
              <a:t>小组赛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r>
              <a:rPr lang="en-US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zh-CN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Now the </a:t>
            </a:r>
            <a:r>
              <a:rPr lang="zh-CN" altLang="zh-C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stage</a:t>
            </a:r>
            <a:r>
              <a:rPr lang="zh-CN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is over.</a:t>
            </a:r>
            <a:b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From this point on, if a team </a:t>
            </a:r>
            <a:r>
              <a:rPr lang="zh-CN" altLang="zh-C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loses one match, it is out of the tournament</a:t>
            </a:r>
            <a:r>
              <a:rPr lang="zh-CN" altLang="zh-C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The winners continue to the next round until only one team becomes champion.</a:t>
            </a:r>
            <a:endParaRPr lang="zh-CN" altLang="zh-C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This is the </a:t>
            </a:r>
            <a:r>
              <a:rPr lang="zh-CN" altLang="zh-C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knockout stage</a:t>
            </a:r>
            <a:r>
              <a:rPr lang="zh-CN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zh-C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淘汰赛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497" y="76200"/>
            <a:ext cx="3829654" cy="47853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8291" y="4861560"/>
            <a:ext cx="4196574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16 强 / 8 强 / 4 强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 C ]</a:t>
            </a:r>
            <a:r>
              <a:rPr lang="zh-CN" alt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last of a series of games or competitions in which the winner is decided</a:t>
            </a:r>
            <a:r>
              <a:rPr lang="zh-CN" alt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决赛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61151" y="76200"/>
            <a:ext cx="4338277" cy="478536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338434" y="4861560"/>
            <a:ext cx="1828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Calibri" panose="020F0502020204030204" pitchFamily="34" charset="0"/>
              </a:rPr>
              <a:t>加时赛</a:t>
            </a:r>
            <a:endParaRPr lang="zh-CN" altLang="en-US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526508" y="76200"/>
            <a:ext cx="3602573" cy="478536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526508" y="4861560"/>
            <a:ext cx="3665492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Calibri" panose="020F0502020204030204" pitchFamily="34" charset="0"/>
              </a:rPr>
              <a:t>	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Calibri" panose="020F0502020204030204" pitchFamily="34" charset="0"/>
              </a:rPr>
              <a:t>点球大战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r>
              <a:rPr lang="en-US" altLang="zh-CN" sz="2400" dirty="0"/>
              <a:t>penalty /ˈ</a:t>
            </a:r>
            <a:r>
              <a:rPr lang="en-US" altLang="zh-CN" sz="2400" dirty="0" err="1"/>
              <a:t>penəlti</a:t>
            </a:r>
            <a:r>
              <a:rPr lang="en-US" altLang="zh-CN" sz="2400" dirty="0"/>
              <a:t>/</a:t>
            </a:r>
            <a:r>
              <a:rPr lang="zh-CN" altLang="en-US" sz="2400" dirty="0"/>
              <a:t>  </a:t>
            </a:r>
            <a:r>
              <a:rPr lang="en-GB" altLang="zh-CN" sz="2400" i="1" dirty="0">
                <a:solidFill>
                  <a:srgbClr val="FF0000"/>
                </a:solidFill>
              </a:rPr>
              <a:t>a punishment for breaking a law, rule or contract</a:t>
            </a:r>
            <a:r>
              <a:rPr lang="zh-CN" altLang="en-US" sz="2400" i="1" dirty="0">
                <a:solidFill>
                  <a:srgbClr val="FF0000"/>
                </a:solidFill>
              </a:rPr>
              <a:t>  </a:t>
            </a:r>
            <a:r>
              <a:rPr lang="zh-CN" altLang="en-US" sz="2400" dirty="0"/>
              <a:t>惩罚；处罚；刑罚</a:t>
            </a:r>
            <a:endParaRPr lang="en-US" altLang="zh-CN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21919" y="3071890"/>
            <a:ext cx="5852161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zh-CN" sz="2400" b="1" dirty="0">
                <a:solidFill>
                  <a:srgbClr val="FF0000"/>
                </a:solidFill>
              </a:rPr>
              <a:t>Cape Verde</a:t>
            </a:r>
            <a:r>
              <a:rPr lang="zh-CN" altLang="en-US" sz="2400" b="1" dirty="0">
                <a:solidFill>
                  <a:srgbClr val="FF0000"/>
                </a:solidFill>
              </a:rPr>
              <a:t>（佛得角）</a:t>
            </a:r>
            <a:r>
              <a:rPr lang="zh-CN" altLang="zh-CN" sz="2400" b="1" dirty="0">
                <a:solidFill>
                  <a:srgbClr val="FF0000"/>
                </a:solidFill>
              </a:rPr>
              <a:t> </a:t>
            </a:r>
            <a:r>
              <a:rPr lang="zh-CN" altLang="zh-CN" sz="2400" b="1" dirty="0"/>
              <a:t>had never played in a World Cup before 2026.</a:t>
            </a:r>
            <a:br>
              <a:rPr lang="zh-CN" altLang="zh-CN" sz="2400" dirty="0"/>
            </a:br>
            <a:r>
              <a:rPr lang="zh-CN" altLang="zh-CN" sz="2400" dirty="0"/>
              <a:t>It is a small country with few internationally famous football stars.</a:t>
            </a:r>
            <a:br>
              <a:rPr lang="zh-CN" altLang="zh-CN" sz="2400" dirty="0"/>
            </a:br>
            <a:r>
              <a:rPr lang="zh-CN" altLang="zh-CN" sz="2400" dirty="0"/>
              <a:t>Before playing Spain, most people expected Spain to win.</a:t>
            </a:r>
            <a:br>
              <a:rPr lang="zh-CN" altLang="zh-CN" sz="2400" dirty="0"/>
            </a:br>
            <a:r>
              <a:rPr lang="zh-CN" altLang="zh-CN" sz="2400" dirty="0"/>
              <a:t>But Cape Verde surprised everyone and </a:t>
            </a:r>
            <a:r>
              <a:rPr lang="zh-CN" altLang="zh-CN" sz="2400" b="1" dirty="0">
                <a:solidFill>
                  <a:srgbClr val="FF0000"/>
                </a:solidFill>
              </a:rPr>
              <a:t>drew 0–0 with Spain.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zh-CN" sz="2400" dirty="0"/>
              <a:t>Cape Verde was the </a:t>
            </a:r>
            <a:r>
              <a:rPr lang="zh-CN" altLang="zh-CN" sz="2400" b="1" dirty="0">
                <a:solidFill>
                  <a:srgbClr val="FF0000"/>
                </a:solidFill>
              </a:rPr>
              <a:t>underdog</a:t>
            </a:r>
            <a:r>
              <a:rPr lang="zh-CN" altLang="zh-CN" sz="2400" dirty="0"/>
              <a:t>.</a:t>
            </a:r>
            <a:endParaRPr lang="en-US" altLang="zh-CN" sz="2400" dirty="0"/>
          </a:p>
          <a:p>
            <a:pPr algn="ctr">
              <a:buNone/>
            </a:pPr>
            <a:r>
              <a:rPr lang="zh-CN" altLang="zh-CN" sz="28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Calibri" panose="020F0502020204030204" pitchFamily="34" charset="0"/>
              </a:rPr>
              <a:t>黑马</a:t>
            </a:r>
            <a:endParaRPr lang="zh-CN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7" name="图片 6" descr="Cape Verde, with a population of just 593,149, need just one win (or some  favorable results from others) against Libya or Eswatini to qualify for  their very first World Cup 😮 Onl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0"/>
            <a:ext cx="3977640" cy="30718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217920" y="3175000"/>
            <a:ext cx="568452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Paraguay</a:t>
            </a:r>
            <a:r>
              <a:rPr lang="zh-CN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（巴拉圭）</a:t>
            </a:r>
            <a:r>
              <a:rPr lang="zh-CN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 knocked Germany out of the 2026 World Cup after a dramatic penalty shootout.</a:t>
            </a:r>
            <a:r>
              <a:rPr lang="zh-CN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2400" b="1" dirty="0"/>
              <a:t>Paraguay were the underdogs.</a:t>
            </a:r>
            <a:br>
              <a:rPr lang="zh-CN" altLang="zh-CN" sz="2400" dirty="0"/>
            </a:br>
            <a:r>
              <a:rPr lang="zh-CN" altLang="zh-CN" sz="2400" b="1" dirty="0"/>
              <a:t>Beating Germany was a </a:t>
            </a:r>
            <a:r>
              <a:rPr lang="zh-CN" altLang="zh-CN" sz="2800" b="1" dirty="0">
                <a:solidFill>
                  <a:srgbClr val="FF0000"/>
                </a:solidFill>
              </a:rPr>
              <a:t>giant-killing</a:t>
            </a:r>
            <a:r>
              <a:rPr lang="zh-CN" altLang="zh-CN" sz="2400" b="1" dirty="0"/>
              <a:t>.</a:t>
            </a:r>
            <a:endParaRPr lang="en-US" altLang="zh-CN" sz="2400" b="1" dirty="0"/>
          </a:p>
          <a:p>
            <a:pPr algn="ctr"/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Calibri" panose="020F0502020204030204" pitchFamily="34" charset="0"/>
              </a:rPr>
              <a:t>爆冷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11" name="图片 10" descr="德國加時泰希入波但俾VAR推翻結果最後爆冷淘汰出局！ 德國止步32強#BBCHK888 #波波池#德國#巴拉圭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160" y="0"/>
            <a:ext cx="3749040" cy="30718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6281</Words>
  <Application>WPS 演示</Application>
  <PresentationFormat>宽屏</PresentationFormat>
  <Paragraphs>232</Paragraphs>
  <Slides>23</Slides>
  <Notes>9</Notes>
  <HiddenSlides>0</HiddenSlides>
  <MMClips>3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9" baseType="lpstr">
      <vt:lpstr>Arial</vt:lpstr>
      <vt:lpstr>宋体</vt:lpstr>
      <vt:lpstr>Wingdings</vt:lpstr>
      <vt:lpstr>Calibri</vt:lpstr>
      <vt:lpstr>Modern Love Grunge</vt:lpstr>
      <vt:lpstr>Times New Roman</vt:lpstr>
      <vt:lpstr>楷体</vt:lpstr>
      <vt:lpstr>微软雅黑</vt:lpstr>
      <vt:lpstr>Arial Unicode MS</vt:lpstr>
      <vt:lpstr>等线</vt:lpstr>
      <vt:lpstr>Berlin Sans FB</vt:lpstr>
      <vt:lpstr>阿里巴巴普惠体</vt:lpstr>
      <vt:lpstr>HelveticaNeue</vt:lpstr>
      <vt:lpstr>华文新魏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齐孟婷</dc:creator>
  <cp:lastModifiedBy>Administrator</cp:lastModifiedBy>
  <cp:revision>35</cp:revision>
  <dcterms:created xsi:type="dcterms:W3CDTF">2023-04-29T04:58:00Z</dcterms:created>
  <dcterms:modified xsi:type="dcterms:W3CDTF">2026-08-20T02:41:08Z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35A3F7ECEFE3422596C99D49B6F8C41C_12</vt:lpwstr>
  </property>
  <property fmtid="{D5CDD505-2E9C-101B-9397-08002B2CF9AE}" pid="3" name="KSOProductBuildVer">
    <vt:lpwstr>2052-11.8.2.7978</vt:lpwstr>
  </property>
</Properties>
</file>