
<file path=[Content_Types].xml><?xml version="1.0" encoding="utf-8"?>
<Types xmlns="http://schemas.openxmlformats.org/package/2006/content-types">
  <Default Extension="jpeg" ContentType="image/jpeg"/>
  <Default Extension="png" ContentType="image/png"/>
  <Default Extension="mp4" ContentType="video/mp4"/>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sldIdLst>
    <p:sldId id="290" r:id="rId3"/>
    <p:sldId id="273" r:id="rId4"/>
    <p:sldId id="264" r:id="rId5"/>
    <p:sldId id="267" r:id="rId6"/>
    <p:sldId id="268" r:id="rId7"/>
    <p:sldId id="256" r:id="rId8"/>
    <p:sldId id="258" r:id="rId9"/>
    <p:sldId id="266" r:id="rId10"/>
    <p:sldId id="262" r:id="rId11"/>
    <p:sldId id="257" r:id="rId13"/>
    <p:sldId id="261" r:id="rId14"/>
    <p:sldId id="263" r:id="rId15"/>
    <p:sldId id="270" r:id="rId16"/>
    <p:sldId id="269" r:id="rId17"/>
    <p:sldId id="271" r:id="rId18"/>
    <p:sldId id="272" r:id="rId19"/>
    <p:sldId id="259" r:id="rId20"/>
    <p:sldId id="260"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66" y="32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notesMaster" Target="notesMasters/notesMaster1.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1F2BD5-A78B-4E2A-88DE-B1B3582E864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B3BD96-04BF-4B23-8A2A-F83E88B5912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EB3BD96-04BF-4B23-8A2A-F83E88B5912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EB3BD96-04BF-4B23-8A2A-F83E88B5912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AA0666E-5F57-4970-AF7A-B523B2A4C45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28EC24-10D7-42F7-899C-804BA8B0D3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AA0666E-5F57-4970-AF7A-B523B2A4C45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28EC24-10D7-42F7-899C-804BA8B0D3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AA0666E-5F57-4970-AF7A-B523B2A4C45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28EC24-10D7-42F7-899C-804BA8B0D3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AA0666E-5F57-4970-AF7A-B523B2A4C45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28EC24-10D7-42F7-899C-804BA8B0D3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4AA0666E-5F57-4970-AF7A-B523B2A4C45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28EC24-10D7-42F7-899C-804BA8B0D3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4AA0666E-5F57-4970-AF7A-B523B2A4C45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28EC24-10D7-42F7-899C-804BA8B0D3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4AA0666E-5F57-4970-AF7A-B523B2A4C45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228EC24-10D7-42F7-899C-804BA8B0D3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AA0666E-5F57-4970-AF7A-B523B2A4C45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228EC24-10D7-42F7-899C-804BA8B0D3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0666E-5F57-4970-AF7A-B523B2A4C45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228EC24-10D7-42F7-899C-804BA8B0D3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AA0666E-5F57-4970-AF7A-B523B2A4C45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28EC24-10D7-42F7-899C-804BA8B0D3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AA0666E-5F57-4970-AF7A-B523B2A4C45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28EC24-10D7-42F7-899C-804BA8B0D3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0666E-5F57-4970-AF7A-B523B2A4C45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28EC24-10D7-42F7-899C-804BA8B0D319}"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microsoft.com/office/2007/relationships/media" Target="../media/media1.mp4"/><Relationship Id="rId1" Type="http://schemas.openxmlformats.org/officeDocument/2006/relationships/video" Target="../media/media1.mp4"/></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microsoft.com/office/2007/relationships/media" Target="../media/media2.mp3"/><Relationship Id="rId1" Type="http://schemas.openxmlformats.org/officeDocument/2006/relationships/audio" Target="../media/media2.mp3"/></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2.xml"/><Relationship Id="rId6" Type="http://schemas.openxmlformats.org/officeDocument/2006/relationships/image" Target="../media/image7.png"/><Relationship Id="rId5" Type="http://schemas.microsoft.com/office/2007/relationships/media" Target="../media/media4.mp3"/><Relationship Id="rId4" Type="http://schemas.openxmlformats.org/officeDocument/2006/relationships/audio" Target="../media/media4.mp3"/><Relationship Id="rId3" Type="http://schemas.openxmlformats.org/officeDocument/2006/relationships/image" Target="../media/image12.png"/><Relationship Id="rId2" Type="http://schemas.microsoft.com/office/2007/relationships/media" Target="../media/media3.mp4"/><Relationship Id="rId1" Type="http://schemas.openxmlformats.org/officeDocument/2006/relationships/video" Target="../media/media3.mp4"/></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36210" y="788497"/>
            <a:ext cx="2765101" cy="4421852"/>
          </a:xfrm>
          <a:prstGeom prst="rect">
            <a:avLst/>
          </a:prstGeom>
          <a:noFill/>
        </p:spPr>
        <p:txBody>
          <a:bodyPr wrap="square">
            <a:spAutoFit/>
          </a:bodyPr>
          <a:lstStyle/>
          <a:p>
            <a:pPr>
              <a:lnSpc>
                <a:spcPct val="200000"/>
              </a:lnSpc>
            </a:pPr>
            <a:r>
              <a:rPr lang="zh-CN" altLang="en-US" sz="2400" b="1" dirty="0"/>
              <a:t>番茄土豆炖牛肉 </a:t>
            </a:r>
            <a:endParaRPr lang="zh-CN" altLang="en-US" sz="2400" b="1" dirty="0"/>
          </a:p>
          <a:p>
            <a:pPr>
              <a:lnSpc>
                <a:spcPct val="200000"/>
              </a:lnSpc>
            </a:pPr>
            <a:r>
              <a:rPr lang="zh-CN" altLang="en-US" sz="2400" b="1" dirty="0"/>
              <a:t>鸡鱼铁锅炖 </a:t>
            </a:r>
            <a:endParaRPr lang="zh-CN" altLang="en-US" sz="2400" b="1" dirty="0"/>
          </a:p>
          <a:p>
            <a:pPr>
              <a:lnSpc>
                <a:spcPct val="200000"/>
              </a:lnSpc>
            </a:pPr>
            <a:r>
              <a:rPr lang="zh-CN" altLang="en-US" sz="2400" b="1" dirty="0"/>
              <a:t>肉夹馍 </a:t>
            </a:r>
            <a:endParaRPr lang="zh-CN" altLang="en-US" sz="2400" b="1" dirty="0"/>
          </a:p>
          <a:p>
            <a:pPr>
              <a:lnSpc>
                <a:spcPct val="200000"/>
              </a:lnSpc>
            </a:pPr>
            <a:r>
              <a:rPr lang="zh-CN" altLang="en-US" sz="2400" b="1" dirty="0"/>
              <a:t>烤全羊 </a:t>
            </a:r>
            <a:endParaRPr lang="zh-CN" altLang="en-US" sz="2400" b="1" dirty="0"/>
          </a:p>
          <a:p>
            <a:pPr>
              <a:lnSpc>
                <a:spcPct val="200000"/>
              </a:lnSpc>
            </a:pPr>
            <a:r>
              <a:rPr lang="zh-CN" altLang="en-US" sz="2400" b="1" dirty="0"/>
              <a:t>煎堆 </a:t>
            </a:r>
            <a:endParaRPr lang="zh-CN" altLang="en-US" sz="2400" b="1" dirty="0"/>
          </a:p>
          <a:p>
            <a:pPr>
              <a:lnSpc>
                <a:spcPct val="200000"/>
              </a:lnSpc>
            </a:pPr>
            <a:r>
              <a:rPr lang="zh-CN" altLang="en-US" sz="2400" b="1" dirty="0"/>
              <a:t>龙抬头 </a:t>
            </a:r>
            <a:endParaRPr lang="zh-CN" altLang="en-US" sz="2400" b="1" dirty="0"/>
          </a:p>
        </p:txBody>
      </p:sp>
      <p:sp>
        <p:nvSpPr>
          <p:cNvPr id="14" name="文本框 13"/>
          <p:cNvSpPr txBox="1"/>
          <p:nvPr/>
        </p:nvSpPr>
        <p:spPr>
          <a:xfrm>
            <a:off x="3756158" y="788497"/>
            <a:ext cx="7999632" cy="4411785"/>
          </a:xfrm>
          <a:prstGeom prst="rect">
            <a:avLst/>
          </a:prstGeom>
          <a:noFill/>
        </p:spPr>
        <p:txBody>
          <a:bodyPr wrap="square">
            <a:spAutoFit/>
          </a:bodyPr>
          <a:lstStyle/>
          <a:p>
            <a:pPr marL="457200" indent="-457200">
              <a:lnSpc>
                <a:spcPct val="200000"/>
              </a:lnSpc>
              <a:buAutoNum type="alphaUcPeriod"/>
            </a:pPr>
            <a:r>
              <a:rPr lang="en-US" altLang="zh-CN" sz="2400" dirty="0">
                <a:latin typeface="Times New Roman" panose="02020603050405020304" pitchFamily="18" charset="0"/>
                <a:cs typeface="Times New Roman" panose="02020603050405020304" pitchFamily="18" charset="0"/>
              </a:rPr>
              <a:t>Dragon Raising Head </a:t>
            </a:r>
            <a:endParaRPr lang="en-US" altLang="zh-CN" sz="2400" dirty="0">
              <a:latin typeface="Times New Roman" panose="02020603050405020304" pitchFamily="18" charset="0"/>
              <a:cs typeface="Times New Roman" panose="02020603050405020304" pitchFamily="18" charset="0"/>
            </a:endParaRPr>
          </a:p>
          <a:p>
            <a:pPr>
              <a:lnSpc>
                <a:spcPct val="200000"/>
              </a:lnSpc>
            </a:pPr>
            <a:r>
              <a:rPr lang="en-US" altLang="zh-CN" sz="2400" dirty="0">
                <a:latin typeface="Times New Roman" panose="02020603050405020304" pitchFamily="18" charset="0"/>
                <a:cs typeface="Times New Roman" panose="02020603050405020304" pitchFamily="18" charset="0"/>
              </a:rPr>
              <a:t>B. Northeastern Chinese Iron Pot Stew with Chicken and Fish</a:t>
            </a:r>
            <a:endParaRPr lang="en-US" altLang="zh-CN" sz="2400" dirty="0">
              <a:latin typeface="Times New Roman" panose="02020603050405020304" pitchFamily="18" charset="0"/>
              <a:cs typeface="Times New Roman" panose="02020603050405020304" pitchFamily="18" charset="0"/>
            </a:endParaRPr>
          </a:p>
          <a:p>
            <a:pPr>
              <a:lnSpc>
                <a:spcPct val="200000"/>
              </a:lnSpc>
              <a:buNone/>
            </a:pPr>
            <a:r>
              <a:rPr lang="en-US" altLang="zh-CN" sz="2400" dirty="0">
                <a:latin typeface="Times New Roman" panose="02020603050405020304" pitchFamily="18" charset="0"/>
                <a:cs typeface="Times New Roman" panose="02020603050405020304" pitchFamily="18" charset="0"/>
              </a:rPr>
              <a:t>C. Whole Roasted Lamb</a:t>
            </a:r>
            <a:endParaRPr lang="en-US" altLang="zh-CN" sz="2400" dirty="0">
              <a:latin typeface="Times New Roman" panose="02020603050405020304" pitchFamily="18" charset="0"/>
              <a:cs typeface="Times New Roman" panose="02020603050405020304" pitchFamily="18" charset="0"/>
            </a:endParaRPr>
          </a:p>
          <a:p>
            <a:pPr>
              <a:lnSpc>
                <a:spcPct val="200000"/>
              </a:lnSpc>
              <a:buNone/>
            </a:pPr>
            <a:r>
              <a:rPr lang="en-US" altLang="zh-CN" sz="2400" dirty="0">
                <a:latin typeface="Times New Roman" panose="02020603050405020304" pitchFamily="18" charset="0"/>
                <a:cs typeface="Times New Roman" panose="02020603050405020304" pitchFamily="18" charset="0"/>
              </a:rPr>
              <a:t>D  </a:t>
            </a:r>
            <a:r>
              <a:rPr lang="en-US" altLang="zh-CN" sz="2400" dirty="0" err="1">
                <a:latin typeface="Times New Roman" panose="02020603050405020304" pitchFamily="18" charset="0"/>
                <a:cs typeface="Times New Roman" panose="02020603050405020304" pitchFamily="18" charset="0"/>
              </a:rPr>
              <a:t>Roujiamo</a:t>
            </a:r>
            <a:endParaRPr lang="en-US" altLang="zh-CN" sz="2400" dirty="0">
              <a:latin typeface="Times New Roman" panose="02020603050405020304" pitchFamily="18" charset="0"/>
              <a:cs typeface="Times New Roman" panose="02020603050405020304" pitchFamily="18" charset="0"/>
            </a:endParaRPr>
          </a:p>
          <a:p>
            <a:pPr>
              <a:lnSpc>
                <a:spcPct val="200000"/>
              </a:lnSpc>
              <a:buNone/>
            </a:pPr>
            <a:r>
              <a:rPr lang="en-US" altLang="zh-CN" sz="2400" dirty="0">
                <a:latin typeface="Times New Roman" panose="02020603050405020304" pitchFamily="18" charset="0"/>
                <a:cs typeface="Times New Roman" panose="02020603050405020304" pitchFamily="18" charset="0"/>
              </a:rPr>
              <a:t>E. sesame ball (Jian Dui)</a:t>
            </a:r>
            <a:endParaRPr lang="en-US" altLang="zh-CN" sz="2400" dirty="0">
              <a:latin typeface="Times New Roman" panose="02020603050405020304" pitchFamily="18" charset="0"/>
              <a:cs typeface="Times New Roman" panose="02020603050405020304" pitchFamily="18" charset="0"/>
            </a:endParaRPr>
          </a:p>
          <a:p>
            <a:pPr>
              <a:lnSpc>
                <a:spcPct val="200000"/>
              </a:lnSpc>
              <a:buNone/>
            </a:pPr>
            <a:r>
              <a:rPr lang="en-US" altLang="zh-CN" sz="2400" dirty="0">
                <a:latin typeface="Times New Roman" panose="02020603050405020304" pitchFamily="18" charset="0"/>
                <a:cs typeface="Times New Roman" panose="02020603050405020304" pitchFamily="18" charset="0"/>
              </a:rPr>
              <a:t>F. Beef Stew with Tomatoes and Potatoes</a:t>
            </a:r>
            <a:endParaRPr lang="zh-CN" altLang="en-US" sz="2400" dirty="0">
              <a:latin typeface="Times New Roman" panose="02020603050405020304" pitchFamily="18" charset="0"/>
              <a:cs typeface="Times New Roman" panose="02020603050405020304" pitchFamily="18" charset="0"/>
            </a:endParaRPr>
          </a:p>
        </p:txBody>
      </p:sp>
      <p:cxnSp>
        <p:nvCxnSpPr>
          <p:cNvPr id="16" name="直接连接符 15"/>
          <p:cNvCxnSpPr/>
          <p:nvPr/>
        </p:nvCxnSpPr>
        <p:spPr>
          <a:xfrm>
            <a:off x="2699396" y="1297681"/>
            <a:ext cx="1144369" cy="35042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102572" y="1998539"/>
            <a:ext cx="1691914"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538601" y="2803430"/>
            <a:ext cx="2255885" cy="67895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1546814" y="2754151"/>
            <a:ext cx="2209344" cy="67484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1538601" y="1363387"/>
            <a:ext cx="2305164" cy="359098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133418" y="4227047"/>
            <a:ext cx="2710347"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436209" y="417633"/>
            <a:ext cx="7941227" cy="461665"/>
          </a:xfrm>
          <a:prstGeom prst="rect">
            <a:avLst/>
          </a:prstGeom>
          <a:noFill/>
        </p:spPr>
        <p:txBody>
          <a:bodyPr wrap="square">
            <a:spAutoFit/>
          </a:bodyPr>
          <a:lstStyle/>
          <a:p>
            <a:r>
              <a:rPr lang="en-US" altLang="zh-CN" sz="2400" b="1" dirty="0">
                <a:solidFill>
                  <a:srgbClr val="7030A0"/>
                </a:solidFill>
              </a:rPr>
              <a:t>Matching Exercise: Chinese Food &amp; English Names</a:t>
            </a:r>
            <a:endParaRPr lang="zh-CN" altLang="en-US" sz="2400" b="1" dirty="0">
              <a:solidFill>
                <a:srgbClr val="7030A0"/>
              </a:solidFill>
            </a:endParaRPr>
          </a:p>
        </p:txBody>
      </p:sp>
      <p:pic>
        <p:nvPicPr>
          <p:cNvPr id="38" name="图片 37"/>
          <p:cNvPicPr>
            <a:picLocks noChangeAspect="1"/>
          </p:cNvPicPr>
          <p:nvPr/>
        </p:nvPicPr>
        <p:blipFill>
          <a:blip r:embed="rId1"/>
          <a:srcRect b="11782"/>
          <a:stretch>
            <a:fillRect/>
          </a:stretch>
        </p:blipFill>
        <p:spPr>
          <a:xfrm>
            <a:off x="8782619" y="135442"/>
            <a:ext cx="2784879" cy="148771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3282" y="722760"/>
            <a:ext cx="11268474" cy="5793024"/>
          </a:xfrm>
        </p:spPr>
        <p:txBody>
          <a:bodyPr>
            <a:normAutofit lnSpcReduction="10000"/>
          </a:bodyPr>
          <a:lstStyle/>
          <a:p>
            <a:pPr marL="0" indent="0">
              <a:lnSpc>
                <a:spcPct val="120000"/>
              </a:lnSpc>
              <a:spcBef>
                <a:spcPts val="0"/>
              </a:spcBef>
            </a:pPr>
            <a:r>
              <a:rPr lang="en-US" altLang="zh-CN" sz="1800" dirty="0">
                <a:latin typeface="Times New Roman" panose="02020603050405020304" pitchFamily="18" charset="0"/>
                <a:cs typeface="Times New Roman" panose="02020603050405020304" pitchFamily="18" charset="0"/>
              </a:rPr>
              <a:t>Directed by Wen </a:t>
            </a:r>
            <a:r>
              <a:rPr lang="en-US" altLang="zh-CN" sz="1800" dirty="0" err="1">
                <a:latin typeface="Times New Roman" panose="02020603050405020304" pitchFamily="18" charset="0"/>
                <a:cs typeface="Times New Roman" panose="02020603050405020304" pitchFamily="18" charset="0"/>
              </a:rPr>
              <a:t>Muye</a:t>
            </a:r>
            <a:r>
              <a:rPr lang="en-US" altLang="zh-CN" sz="1800" dirty="0">
                <a:latin typeface="Times New Roman" panose="02020603050405020304" pitchFamily="18" charset="0"/>
                <a:cs typeface="Times New Roman" panose="02020603050405020304" pitchFamily="18" charset="0"/>
              </a:rPr>
              <a:t>, the new film Once Upon a Time in the Middle East 1.____ (hit) cinemas on August 11, 2026. It mixes the comfort of home‑cooked food with the horror of war and has touched large numbers of viewers. Starring Shen Teng and Jiang Qiming, the movie is much more than 2.____ common war movie.</a:t>
            </a:r>
            <a:endParaRPr lang="en-US" altLang="zh-CN" sz="1800" dirty="0">
              <a:latin typeface="Times New Roman" panose="02020603050405020304" pitchFamily="18" charset="0"/>
              <a:cs typeface="Times New Roman" panose="02020603050405020304" pitchFamily="18" charset="0"/>
            </a:endParaRPr>
          </a:p>
          <a:p>
            <a:pPr marL="0" indent="0">
              <a:lnSpc>
                <a:spcPct val="120000"/>
              </a:lnSpc>
              <a:spcBef>
                <a:spcPts val="0"/>
              </a:spcBef>
            </a:pPr>
            <a:r>
              <a:rPr lang="en-US" altLang="zh-CN" sz="1800" dirty="0">
                <a:latin typeface="Times New Roman" panose="02020603050405020304" pitchFamily="18" charset="0"/>
                <a:cs typeface="Times New Roman" panose="02020603050405020304" pitchFamily="18" charset="0"/>
              </a:rPr>
              <a:t>The story follows Xu Fu, a skilled cook from Northeast China. To clear his family’s debts, he travels to </a:t>
            </a:r>
            <a:r>
              <a:rPr lang="en-US" altLang="zh-CN" sz="1800" dirty="0" err="1">
                <a:latin typeface="Times New Roman" panose="02020603050405020304" pitchFamily="18" charset="0"/>
                <a:cs typeface="Times New Roman" panose="02020603050405020304" pitchFamily="18" charset="0"/>
              </a:rPr>
              <a:t>Bahata</a:t>
            </a:r>
            <a:r>
              <a:rPr lang="en-US" altLang="zh-CN" sz="1800" dirty="0">
                <a:latin typeface="Times New Roman" panose="02020603050405020304" pitchFamily="18" charset="0"/>
                <a:cs typeface="Times New Roman" panose="02020603050405020304" pitchFamily="18" charset="0"/>
              </a:rPr>
              <a:t>, a made‑up city in the Middle East. There he works as head chef at Long Restaurant. His tasty local‑style dishes soon win the love of local guests. The restaurant is full of joy and warm smells, until war breaks out </a:t>
            </a:r>
            <a:r>
              <a:rPr lang="en-US" altLang="zh-CN" sz="1800" dirty="0" err="1">
                <a:latin typeface="Times New Roman" panose="02020603050405020304" pitchFamily="18" charset="0"/>
                <a:cs typeface="Times New Roman" panose="02020603050405020304" pitchFamily="18" charset="0"/>
              </a:rPr>
              <a:t>out</a:t>
            </a:r>
            <a:r>
              <a:rPr lang="en-US" altLang="zh-CN" sz="1800" dirty="0">
                <a:latin typeface="Times New Roman" panose="02020603050405020304" pitchFamily="18" charset="0"/>
                <a:cs typeface="Times New Roman" panose="02020603050405020304" pitchFamily="18" charset="0"/>
              </a:rPr>
              <a:t> of nowhere.</a:t>
            </a:r>
            <a:endParaRPr lang="en-US" altLang="zh-CN" sz="1800" dirty="0">
              <a:latin typeface="Times New Roman" panose="02020603050405020304" pitchFamily="18" charset="0"/>
              <a:cs typeface="Times New Roman" panose="02020603050405020304" pitchFamily="18" charset="0"/>
            </a:endParaRPr>
          </a:p>
          <a:p>
            <a:pPr marL="0" indent="0">
              <a:lnSpc>
                <a:spcPct val="120000"/>
              </a:lnSpc>
              <a:spcBef>
                <a:spcPts val="0"/>
              </a:spcBef>
            </a:pPr>
            <a:r>
              <a:rPr lang="en-US" altLang="zh-CN" sz="1800" dirty="0">
                <a:latin typeface="Times New Roman" panose="02020603050405020304" pitchFamily="18" charset="0"/>
                <a:cs typeface="Times New Roman" panose="02020603050405020304" pitchFamily="18" charset="0"/>
              </a:rPr>
              <a:t>The once‑busy city falls into ruins. At first, Xu Fu only hopes to stay safe and return home. But the sight of homeless kids wandering among broken buildings changes him greatly. Gradually, the restaurant is turned into a safe shelter</a:t>
            </a:r>
            <a:r>
              <a:rPr lang="zh-CN" altLang="en-US" sz="1800" dirty="0">
                <a:latin typeface="Times New Roman" panose="02020603050405020304" pitchFamily="18" charset="0"/>
                <a:cs typeface="Times New Roman" panose="02020603050405020304" pitchFamily="18" charset="0"/>
              </a:rPr>
              <a:t>（避难所） </a:t>
            </a:r>
            <a:r>
              <a:rPr lang="en-US" altLang="zh-CN" sz="1800" dirty="0">
                <a:latin typeface="Times New Roman" panose="02020603050405020304" pitchFamily="18" charset="0"/>
                <a:cs typeface="Times New Roman" panose="02020603050405020304" pitchFamily="18" charset="0"/>
              </a:rPr>
              <a:t>for war victims</a:t>
            </a:r>
            <a:r>
              <a:rPr lang="zh-CN" altLang="en-US" sz="1800" dirty="0">
                <a:latin typeface="Times New Roman" panose="02020603050405020304" pitchFamily="18" charset="0"/>
                <a:cs typeface="Times New Roman" panose="02020603050405020304" pitchFamily="18" charset="0"/>
              </a:rPr>
              <a:t>（受难者）</a:t>
            </a:r>
            <a:r>
              <a:rPr lang="en-US" altLang="zh-CN" sz="1800" dirty="0">
                <a:latin typeface="Times New Roman" panose="02020603050405020304" pitchFamily="18" charset="0"/>
                <a:cs typeface="Times New Roman" panose="02020603050405020304" pitchFamily="18" charset="0"/>
              </a:rPr>
              <a:t>. Xu Fu risks his own safety 3.  </a:t>
            </a:r>
            <a:r>
              <a:rPr lang="en-US" altLang="zh-CN" sz="1800" u="sng" dirty="0">
                <a:latin typeface="Times New Roman" panose="02020603050405020304" pitchFamily="18" charset="0"/>
                <a:cs typeface="Times New Roman" panose="02020603050405020304" pitchFamily="18" charset="0"/>
              </a:rPr>
              <a:t>                </a:t>
            </a:r>
            <a:r>
              <a:rPr lang="en-US" altLang="zh-CN" sz="1800" dirty="0">
                <a:latin typeface="Times New Roman" panose="02020603050405020304" pitchFamily="18" charset="0"/>
                <a:cs typeface="Times New Roman" panose="02020603050405020304" pitchFamily="18" charset="0"/>
              </a:rPr>
              <a:t>  (protect) people with no place to go.</a:t>
            </a:r>
            <a:endParaRPr lang="en-US" altLang="zh-CN" sz="1800" dirty="0">
              <a:latin typeface="Times New Roman" panose="02020603050405020304" pitchFamily="18" charset="0"/>
              <a:cs typeface="Times New Roman" panose="02020603050405020304" pitchFamily="18" charset="0"/>
            </a:endParaRPr>
          </a:p>
          <a:p>
            <a:pPr marL="0" indent="0">
              <a:lnSpc>
                <a:spcPct val="120000"/>
              </a:lnSpc>
              <a:spcBef>
                <a:spcPts val="0"/>
              </a:spcBef>
            </a:pPr>
            <a:r>
              <a:rPr lang="en-US" altLang="zh-CN" sz="1800" dirty="0">
                <a:latin typeface="Times New Roman" panose="02020603050405020304" pitchFamily="18" charset="0"/>
                <a:cs typeface="Times New Roman" panose="02020603050405020304" pitchFamily="18" charset="0"/>
              </a:rPr>
              <a:t>A special highlight of the film lies in its sharp 4.</a:t>
            </a:r>
            <a:r>
              <a:rPr lang="en-US" altLang="zh-CN" sz="1800" u="sng" dirty="0">
                <a:latin typeface="Times New Roman" panose="02020603050405020304" pitchFamily="18" charset="0"/>
                <a:cs typeface="Times New Roman" panose="02020603050405020304" pitchFamily="18" charset="0"/>
              </a:rPr>
              <a:t>____             </a:t>
            </a:r>
            <a:r>
              <a:rPr lang="en-US" altLang="zh-CN" sz="1800" dirty="0">
                <a:latin typeface="Times New Roman" panose="02020603050405020304" pitchFamily="18" charset="0"/>
                <a:cs typeface="Times New Roman" panose="02020603050405020304" pitchFamily="18" charset="0"/>
              </a:rPr>
              <a:t>  (compare) between the kitchen and the battlefield. While gunfire can be heard outside, food keeps 5._</a:t>
            </a:r>
            <a:r>
              <a:rPr lang="en-US" altLang="zh-CN" sz="1800" u="sng" dirty="0">
                <a:latin typeface="Times New Roman" panose="02020603050405020304" pitchFamily="18" charset="0"/>
                <a:cs typeface="Times New Roman" panose="02020603050405020304" pitchFamily="18" charset="0"/>
              </a:rPr>
              <a:t>___          </a:t>
            </a:r>
            <a:r>
              <a:rPr lang="en-US" altLang="zh-CN" sz="1800" dirty="0">
                <a:latin typeface="Times New Roman" panose="02020603050405020304" pitchFamily="18" charset="0"/>
                <a:cs typeface="Times New Roman" panose="02020603050405020304" pitchFamily="18" charset="0"/>
              </a:rPr>
              <a:t>  (cook) inside the restaurant. This simple scene shows life’s strong will to carry on. The director’s key message — “Eat well” — carries great power. In a violent world, sharing warm meals becomes a brave sign of human warmth and hope.</a:t>
            </a:r>
            <a:endParaRPr lang="en-US" altLang="zh-CN" sz="1800" dirty="0">
              <a:latin typeface="Times New Roman" panose="02020603050405020304" pitchFamily="18" charset="0"/>
              <a:cs typeface="Times New Roman" panose="02020603050405020304" pitchFamily="18" charset="0"/>
            </a:endParaRPr>
          </a:p>
          <a:p>
            <a:pPr marL="0" indent="0">
              <a:lnSpc>
                <a:spcPct val="120000"/>
              </a:lnSpc>
              <a:spcBef>
                <a:spcPts val="0"/>
              </a:spcBef>
            </a:pPr>
            <a:r>
              <a:rPr lang="en-US" altLang="zh-CN" sz="1800" dirty="0">
                <a:latin typeface="Times New Roman" panose="02020603050405020304" pitchFamily="18" charset="0"/>
                <a:cs typeface="Times New Roman" panose="02020603050405020304" pitchFamily="18" charset="0"/>
              </a:rPr>
              <a:t>After its release, the film has caused hot public discussion. Critics praise it for avoiding easy, forced feelings. True feelings come 6._</a:t>
            </a:r>
            <a:r>
              <a:rPr lang="en-US" altLang="zh-CN" sz="1800" u="sng" dirty="0">
                <a:latin typeface="Times New Roman" panose="02020603050405020304" pitchFamily="18" charset="0"/>
                <a:cs typeface="Times New Roman" panose="02020603050405020304" pitchFamily="18" charset="0"/>
              </a:rPr>
              <a:t>___          </a:t>
            </a:r>
            <a:r>
              <a:rPr lang="en-US" altLang="zh-CN" sz="1800" dirty="0">
                <a:latin typeface="Times New Roman" panose="02020603050405020304" pitchFamily="18" charset="0"/>
                <a:cs typeface="Times New Roman" panose="02020603050405020304" pitchFamily="18" charset="0"/>
              </a:rPr>
              <a:t>(natural) from the characters’ real choices. Many viewers say they laugh and cry as they watch. The movie makes us realize 7.____ peace, which many of us take for granted, is still a distant dream for millions.</a:t>
            </a:r>
            <a:endParaRPr lang="en-US" altLang="zh-CN" sz="1800" dirty="0">
              <a:latin typeface="Times New Roman" panose="02020603050405020304" pitchFamily="18" charset="0"/>
              <a:cs typeface="Times New Roman" panose="02020603050405020304" pitchFamily="18" charset="0"/>
            </a:endParaRPr>
          </a:p>
          <a:p>
            <a:pPr marL="0" indent="0">
              <a:lnSpc>
                <a:spcPct val="120000"/>
              </a:lnSpc>
              <a:spcBef>
                <a:spcPts val="0"/>
              </a:spcBef>
            </a:pPr>
            <a:r>
              <a:rPr lang="en-US" altLang="zh-CN" sz="1800" dirty="0">
                <a:latin typeface="Times New Roman" panose="02020603050405020304" pitchFamily="18" charset="0"/>
                <a:cs typeface="Times New Roman" panose="02020603050405020304" pitchFamily="18" charset="0"/>
              </a:rPr>
              <a:t> 8.____ is widely believed that</a:t>
            </a:r>
            <a:r>
              <a:rPr lang="zh-CN" altLang="en-US" sz="1800" dirty="0">
                <a:latin typeface="Times New Roman" panose="02020603050405020304" pitchFamily="18" charset="0"/>
                <a:cs typeface="Times New Roman" panose="02020603050405020304" pitchFamily="18" charset="0"/>
              </a:rPr>
              <a:t> </a:t>
            </a:r>
            <a:r>
              <a:rPr lang="en-US" altLang="zh-CN" sz="1800" dirty="0">
                <a:latin typeface="Times New Roman" panose="02020603050405020304" pitchFamily="18" charset="0"/>
                <a:cs typeface="Times New Roman" panose="02020603050405020304" pitchFamily="18" charset="0"/>
              </a:rPr>
              <a:t>the film reminds people 9</a:t>
            </a:r>
            <a:r>
              <a:rPr lang="en-US" altLang="zh-CN" sz="1800" u="sng" dirty="0">
                <a:latin typeface="Times New Roman" panose="02020603050405020304" pitchFamily="18" charset="0"/>
                <a:cs typeface="Times New Roman" panose="02020603050405020304" pitchFamily="18" charset="0"/>
              </a:rPr>
              <a:t>.___       _</a:t>
            </a:r>
            <a:r>
              <a:rPr lang="en-US" altLang="zh-CN" sz="1800" dirty="0">
                <a:latin typeface="Times New Roman" panose="02020603050405020304" pitchFamily="18" charset="0"/>
                <a:cs typeface="Times New Roman" panose="02020603050405020304" pitchFamily="18" charset="0"/>
              </a:rPr>
              <a:t> (value) peace. More people are expected 10</a:t>
            </a:r>
            <a:r>
              <a:rPr lang="en-US" altLang="zh-CN" sz="1800" u="sng" dirty="0">
                <a:latin typeface="Times New Roman" panose="02020603050405020304" pitchFamily="18" charset="0"/>
                <a:cs typeface="Times New Roman" panose="02020603050405020304" pitchFamily="18" charset="0"/>
              </a:rPr>
              <a:t>.___ _   </a:t>
            </a:r>
            <a:r>
              <a:rPr lang="en-US" altLang="zh-CN" sz="1800" dirty="0">
                <a:latin typeface="Times New Roman" panose="02020603050405020304" pitchFamily="18" charset="0"/>
                <a:cs typeface="Times New Roman" panose="02020603050405020304" pitchFamily="18" charset="0"/>
              </a:rPr>
              <a:t>(see) it and reflect on the true meaning of life.</a:t>
            </a:r>
            <a:endParaRPr lang="en-US" altLang="zh-CN" sz="1800"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7757343" y="722760"/>
            <a:ext cx="751506" cy="369332"/>
          </a:xfrm>
          <a:prstGeom prst="rect">
            <a:avLst/>
          </a:prstGeom>
          <a:noFill/>
        </p:spPr>
        <p:txBody>
          <a:bodyPr wrap="square">
            <a:spAutoFit/>
          </a:bodyPr>
          <a:lstStyle/>
          <a:p>
            <a:r>
              <a:rPr lang="en-US" altLang="zh-CN" b="1" dirty="0">
                <a:solidFill>
                  <a:srgbClr val="FF0000"/>
                </a:solidFill>
              </a:rPr>
              <a:t>hit</a:t>
            </a:r>
            <a:endParaRPr lang="zh-CN" altLang="en-US" b="1" dirty="0">
              <a:solidFill>
                <a:srgbClr val="FF0000"/>
              </a:solidFill>
            </a:endParaRPr>
          </a:p>
        </p:txBody>
      </p:sp>
      <p:sp>
        <p:nvSpPr>
          <p:cNvPr id="7" name="文本框 6"/>
          <p:cNvSpPr txBox="1"/>
          <p:nvPr/>
        </p:nvSpPr>
        <p:spPr>
          <a:xfrm>
            <a:off x="5736902" y="1318345"/>
            <a:ext cx="412028" cy="369332"/>
          </a:xfrm>
          <a:prstGeom prst="rect">
            <a:avLst/>
          </a:prstGeom>
          <a:noFill/>
        </p:spPr>
        <p:txBody>
          <a:bodyPr wrap="square">
            <a:spAutoFit/>
          </a:bodyPr>
          <a:lstStyle/>
          <a:p>
            <a:r>
              <a:rPr lang="en-US" altLang="zh-CN" b="1" dirty="0">
                <a:solidFill>
                  <a:srgbClr val="FF0000"/>
                </a:solidFill>
              </a:rPr>
              <a:t>a</a:t>
            </a:r>
            <a:endParaRPr lang="zh-CN" altLang="en-US" b="1" dirty="0">
              <a:solidFill>
                <a:srgbClr val="FF0000"/>
              </a:solidFill>
            </a:endParaRPr>
          </a:p>
        </p:txBody>
      </p:sp>
      <p:sp>
        <p:nvSpPr>
          <p:cNvPr id="9" name="文本框 8"/>
          <p:cNvSpPr txBox="1"/>
          <p:nvPr/>
        </p:nvSpPr>
        <p:spPr>
          <a:xfrm>
            <a:off x="6539739" y="3124004"/>
            <a:ext cx="1299051" cy="369332"/>
          </a:xfrm>
          <a:prstGeom prst="rect">
            <a:avLst/>
          </a:prstGeom>
          <a:noFill/>
        </p:spPr>
        <p:txBody>
          <a:bodyPr wrap="square">
            <a:spAutoFit/>
          </a:bodyPr>
          <a:lstStyle/>
          <a:p>
            <a:r>
              <a:rPr lang="en-US" altLang="zh-CN" b="1" dirty="0">
                <a:solidFill>
                  <a:srgbClr val="FF0000"/>
                </a:solidFill>
              </a:rPr>
              <a:t>to protect </a:t>
            </a:r>
            <a:endParaRPr lang="zh-CN" altLang="en-US" b="1" dirty="0">
              <a:solidFill>
                <a:srgbClr val="FF0000"/>
              </a:solidFill>
            </a:endParaRPr>
          </a:p>
        </p:txBody>
      </p:sp>
      <p:sp>
        <p:nvSpPr>
          <p:cNvPr id="11" name="文本框 10"/>
          <p:cNvSpPr txBox="1"/>
          <p:nvPr/>
        </p:nvSpPr>
        <p:spPr>
          <a:xfrm>
            <a:off x="4882732" y="3429000"/>
            <a:ext cx="1424986" cy="369332"/>
          </a:xfrm>
          <a:prstGeom prst="rect">
            <a:avLst/>
          </a:prstGeom>
          <a:noFill/>
        </p:spPr>
        <p:txBody>
          <a:bodyPr wrap="square">
            <a:spAutoFit/>
          </a:bodyPr>
          <a:lstStyle/>
          <a:p>
            <a:r>
              <a:rPr lang="en-US" altLang="zh-CN" b="1" dirty="0">
                <a:solidFill>
                  <a:srgbClr val="FF0000"/>
                </a:solidFill>
              </a:rPr>
              <a:t>comparison</a:t>
            </a:r>
            <a:r>
              <a:rPr lang="en-US" altLang="zh-CN" dirty="0"/>
              <a:t> </a:t>
            </a:r>
            <a:endParaRPr lang="zh-CN" altLang="en-US" dirty="0"/>
          </a:p>
        </p:txBody>
      </p:sp>
      <p:sp>
        <p:nvSpPr>
          <p:cNvPr id="13" name="文本框 12"/>
          <p:cNvSpPr txBox="1"/>
          <p:nvPr/>
        </p:nvSpPr>
        <p:spPr>
          <a:xfrm>
            <a:off x="4537778" y="3716591"/>
            <a:ext cx="1112885" cy="369332"/>
          </a:xfrm>
          <a:prstGeom prst="rect">
            <a:avLst/>
          </a:prstGeom>
          <a:noFill/>
        </p:spPr>
        <p:txBody>
          <a:bodyPr wrap="square">
            <a:spAutoFit/>
          </a:bodyPr>
          <a:lstStyle/>
          <a:p>
            <a:r>
              <a:rPr lang="en-US" altLang="zh-CN" b="1" dirty="0">
                <a:solidFill>
                  <a:srgbClr val="FF0000"/>
                </a:solidFill>
              </a:rPr>
              <a:t>cooking</a:t>
            </a:r>
            <a:endParaRPr lang="zh-CN" altLang="en-US" b="1" dirty="0">
              <a:solidFill>
                <a:srgbClr val="FF0000"/>
              </a:solidFill>
            </a:endParaRPr>
          </a:p>
        </p:txBody>
      </p:sp>
      <p:sp>
        <p:nvSpPr>
          <p:cNvPr id="15" name="文本框 14"/>
          <p:cNvSpPr txBox="1"/>
          <p:nvPr/>
        </p:nvSpPr>
        <p:spPr>
          <a:xfrm>
            <a:off x="1964317" y="4948568"/>
            <a:ext cx="1096459" cy="369332"/>
          </a:xfrm>
          <a:prstGeom prst="rect">
            <a:avLst/>
          </a:prstGeom>
          <a:noFill/>
        </p:spPr>
        <p:txBody>
          <a:bodyPr wrap="square">
            <a:spAutoFit/>
          </a:bodyPr>
          <a:lstStyle/>
          <a:p>
            <a:r>
              <a:rPr lang="en-US" altLang="zh-CN" b="1" dirty="0">
                <a:solidFill>
                  <a:srgbClr val="FF0000"/>
                </a:solidFill>
              </a:rPr>
              <a:t>naturally</a:t>
            </a:r>
            <a:r>
              <a:rPr lang="en-US" altLang="zh-CN" dirty="0"/>
              <a:t> </a:t>
            </a:r>
            <a:endParaRPr lang="zh-CN" altLang="en-US" dirty="0"/>
          </a:p>
        </p:txBody>
      </p:sp>
      <p:sp>
        <p:nvSpPr>
          <p:cNvPr id="17" name="文本框 16"/>
          <p:cNvSpPr txBox="1"/>
          <p:nvPr/>
        </p:nvSpPr>
        <p:spPr>
          <a:xfrm>
            <a:off x="3809544" y="5271619"/>
            <a:ext cx="658423" cy="369332"/>
          </a:xfrm>
          <a:prstGeom prst="rect">
            <a:avLst/>
          </a:prstGeom>
          <a:noFill/>
        </p:spPr>
        <p:txBody>
          <a:bodyPr wrap="square">
            <a:spAutoFit/>
          </a:bodyPr>
          <a:lstStyle/>
          <a:p>
            <a:r>
              <a:rPr lang="en-US" altLang="zh-CN" b="1" dirty="0">
                <a:solidFill>
                  <a:srgbClr val="FF0000"/>
                </a:solidFill>
              </a:rPr>
              <a:t>that</a:t>
            </a:r>
            <a:r>
              <a:rPr lang="en-US" altLang="zh-CN" dirty="0"/>
              <a:t> </a:t>
            </a:r>
            <a:endParaRPr lang="zh-CN" altLang="en-US" dirty="0"/>
          </a:p>
        </p:txBody>
      </p:sp>
      <p:sp>
        <p:nvSpPr>
          <p:cNvPr id="19" name="文本框 18"/>
          <p:cNvSpPr txBox="1"/>
          <p:nvPr/>
        </p:nvSpPr>
        <p:spPr>
          <a:xfrm>
            <a:off x="792571" y="5572769"/>
            <a:ext cx="379175" cy="369332"/>
          </a:xfrm>
          <a:prstGeom prst="rect">
            <a:avLst/>
          </a:prstGeom>
          <a:noFill/>
        </p:spPr>
        <p:txBody>
          <a:bodyPr wrap="square">
            <a:spAutoFit/>
          </a:bodyPr>
          <a:lstStyle/>
          <a:p>
            <a:r>
              <a:rPr lang="en-US" altLang="zh-CN" b="1" dirty="0">
                <a:solidFill>
                  <a:srgbClr val="FF0000"/>
                </a:solidFill>
              </a:rPr>
              <a:t>It</a:t>
            </a:r>
            <a:endParaRPr lang="zh-CN" altLang="en-US" b="1" dirty="0">
              <a:solidFill>
                <a:srgbClr val="FF0000"/>
              </a:solidFill>
            </a:endParaRPr>
          </a:p>
        </p:txBody>
      </p:sp>
      <p:sp>
        <p:nvSpPr>
          <p:cNvPr id="21" name="文本框 20"/>
          <p:cNvSpPr txBox="1"/>
          <p:nvPr/>
        </p:nvSpPr>
        <p:spPr>
          <a:xfrm>
            <a:off x="5736902" y="5525248"/>
            <a:ext cx="1096459" cy="369332"/>
          </a:xfrm>
          <a:prstGeom prst="rect">
            <a:avLst/>
          </a:prstGeom>
          <a:noFill/>
        </p:spPr>
        <p:txBody>
          <a:bodyPr wrap="square">
            <a:spAutoFit/>
          </a:bodyPr>
          <a:lstStyle/>
          <a:p>
            <a:r>
              <a:rPr lang="en-US" altLang="zh-CN" b="1" dirty="0">
                <a:solidFill>
                  <a:srgbClr val="FF0000"/>
                </a:solidFill>
              </a:rPr>
              <a:t>to value</a:t>
            </a:r>
            <a:endParaRPr lang="zh-CN" altLang="en-US" b="1" dirty="0">
              <a:solidFill>
                <a:srgbClr val="FF0000"/>
              </a:solidFill>
            </a:endParaRPr>
          </a:p>
        </p:txBody>
      </p:sp>
      <p:sp>
        <p:nvSpPr>
          <p:cNvPr id="23" name="文本框 22"/>
          <p:cNvSpPr txBox="1"/>
          <p:nvPr/>
        </p:nvSpPr>
        <p:spPr>
          <a:xfrm>
            <a:off x="10865572" y="5525248"/>
            <a:ext cx="943146" cy="369332"/>
          </a:xfrm>
          <a:prstGeom prst="rect">
            <a:avLst/>
          </a:prstGeom>
          <a:noFill/>
        </p:spPr>
        <p:txBody>
          <a:bodyPr wrap="square">
            <a:spAutoFit/>
          </a:bodyPr>
          <a:lstStyle/>
          <a:p>
            <a:r>
              <a:rPr lang="en-US" altLang="zh-CN" b="1" dirty="0">
                <a:solidFill>
                  <a:srgbClr val="FF0000"/>
                </a:solidFill>
              </a:rPr>
              <a:t>to see </a:t>
            </a:r>
            <a:endParaRPr lang="zh-CN" altLang="en-US" b="1" dirty="0">
              <a:solidFill>
                <a:srgbClr val="FF0000"/>
              </a:solidFill>
            </a:endParaRPr>
          </a:p>
        </p:txBody>
      </p:sp>
      <p:sp>
        <p:nvSpPr>
          <p:cNvPr id="25" name="文本框 24"/>
          <p:cNvSpPr txBox="1"/>
          <p:nvPr/>
        </p:nvSpPr>
        <p:spPr>
          <a:xfrm>
            <a:off x="458569" y="298542"/>
            <a:ext cx="1162164" cy="369332"/>
          </a:xfrm>
          <a:prstGeom prst="rect">
            <a:avLst/>
          </a:prstGeom>
          <a:noFill/>
        </p:spPr>
        <p:txBody>
          <a:bodyPr wrap="square">
            <a:spAutoFit/>
          </a:bodyPr>
          <a:lstStyle/>
          <a:p>
            <a:r>
              <a:rPr lang="zh-CN" altLang="en-US" b="1" dirty="0">
                <a:solidFill>
                  <a:srgbClr val="7030A0"/>
                </a:solidFill>
              </a:rPr>
              <a:t>语法填空</a:t>
            </a:r>
            <a:endParaRPr lang="zh-CN" altLang="en-US" b="1" dirty="0">
              <a:solidFill>
                <a:srgbClr val="7030A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1" grpId="0"/>
      <p:bldP spid="13" grpId="0"/>
      <p:bldP spid="15" grpId="0"/>
      <p:bldP spid="17" grpId="0"/>
      <p:bldP spid="19" grpId="0"/>
      <p:bldP spid="21"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25643" y="531120"/>
            <a:ext cx="11361557" cy="3033398"/>
          </a:xfrm>
          <a:solidFill>
            <a:schemeClr val="bg2"/>
          </a:solidFill>
        </p:spPr>
        <p:txBody>
          <a:bodyPr/>
          <a:lstStyle/>
          <a:p>
            <a:r>
              <a:rPr lang="en-US" altLang="zh-CN" dirty="0">
                <a:latin typeface="Times New Roman" panose="02020603050405020304" pitchFamily="18" charset="0"/>
                <a:cs typeface="Times New Roman" panose="02020603050405020304" pitchFamily="18" charset="0"/>
              </a:rPr>
              <a:t>① In Once Upon a Time in the Middle East, what did chef Xu Fu stick to in the war?</a:t>
            </a:r>
            <a:r>
              <a:rPr lang="zh-CN" altLang="en-US" dirty="0">
                <a:latin typeface="Times New Roman" panose="02020603050405020304" pitchFamily="18" charset="0"/>
                <a:cs typeface="Times New Roman" panose="02020603050405020304" pitchFamily="18" charset="0"/>
              </a:rPr>
              <a:t> </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kindness, hope</a:t>
            </a:r>
            <a:r>
              <a:rPr lang="zh-CN" altLang="en-US" dirty="0">
                <a:latin typeface="Times New Roman" panose="02020603050405020304" pitchFamily="18" charset="0"/>
                <a:cs typeface="Times New Roman" panose="02020603050405020304" pitchFamily="18" charset="0"/>
              </a:rPr>
              <a:t>，善意与希望）</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② </a:t>
            </a:r>
            <a:r>
              <a:rPr lang="en-US" altLang="zh-CN" dirty="0">
                <a:latin typeface="Times New Roman" panose="02020603050405020304" pitchFamily="18" charset="0"/>
                <a:cs typeface="Times New Roman" panose="02020603050405020304" pitchFamily="18" charset="0"/>
              </a:rPr>
              <a:t>In All Wishes Come True, the eight are ordinary people without magic power. How could they grow into heroes?</a:t>
            </a:r>
            <a:endParaRPr lang="en-US" altLang="zh-CN" dirty="0">
              <a:latin typeface="Times New Roman" panose="02020603050405020304" pitchFamily="18" charset="0"/>
              <a:cs typeface="Times New Roman" panose="02020603050405020304" pitchFamily="18" charset="0"/>
            </a:endParaRPr>
          </a:p>
          <a:p>
            <a:pPr marL="0" indent="0">
              <a:buNone/>
            </a:pPr>
            <a:r>
              <a:rPr lang="zh-CN" altLang="en-US"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perseverance, mutual support </a:t>
            </a:r>
            <a:r>
              <a:rPr lang="zh-CN" altLang="en-US" dirty="0">
                <a:latin typeface="Times New Roman" panose="02020603050405020304" pitchFamily="18" charset="0"/>
                <a:cs typeface="Times New Roman" panose="02020603050405020304" pitchFamily="18" charset="0"/>
              </a:rPr>
              <a:t>坚持不懈，互相扶持）</a:t>
            </a:r>
            <a:endParaRPr lang="zh-CN" altLang="en-US"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415221" y="4232522"/>
            <a:ext cx="11361557" cy="1384995"/>
          </a:xfrm>
          <a:prstGeom prst="rect">
            <a:avLst/>
          </a:prstGeom>
          <a:solidFill>
            <a:schemeClr val="accent6">
              <a:lumMod val="20000"/>
              <a:lumOff val="80000"/>
            </a:schemeClr>
          </a:solidFill>
        </p:spPr>
        <p:txBody>
          <a:bodyPr wrap="square">
            <a:spAutoFit/>
          </a:bodyPr>
          <a:lstStyle/>
          <a:p>
            <a:r>
              <a:rPr lang="en-US" altLang="zh-CN" sz="2800" dirty="0">
                <a:latin typeface="Times New Roman" panose="02020603050405020304" pitchFamily="18" charset="0"/>
                <a:cs typeface="Times New Roman" panose="02020603050405020304" pitchFamily="18" charset="0"/>
              </a:rPr>
              <a:t>One keeps kindness in chaos; the other gains strength through hardship. Both films share the same spirit: perseverance. This spirit is exactly what Senior‑Two English study calls for.</a:t>
            </a:r>
            <a:endParaRPr lang="zh-CN" altLang="en-US" sz="28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85106" y="1120824"/>
          <a:ext cx="11224672" cy="4616351"/>
        </p:xfrm>
        <a:graphic>
          <a:graphicData uri="http://schemas.openxmlformats.org/drawingml/2006/table">
            <a:tbl>
              <a:tblPr/>
              <a:tblGrid>
                <a:gridCol w="1322529"/>
                <a:gridCol w="4046038"/>
                <a:gridCol w="5856105"/>
              </a:tblGrid>
              <a:tr h="513133">
                <a:tc>
                  <a:txBody>
                    <a:bodyPr/>
                    <a:lstStyle/>
                    <a:p>
                      <a:pPr algn="ctr">
                        <a:buNone/>
                      </a:pPr>
                      <a:r>
                        <a:rPr lang="zh-CN" altLang="en-US" sz="2000">
                          <a:effectLst/>
                        </a:rPr>
                        <a:t>维度</a:t>
                      </a:r>
                      <a:endParaRPr lang="zh-CN" altLang="en-US" sz="2000">
                        <a:effectLst/>
                      </a:endParaRPr>
                    </a:p>
                  </a:txBody>
                  <a:tcPr marL="6973" marR="6973" marT="6973" marB="69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zh-CN" altLang="en-US" sz="2000" dirty="0">
                          <a:effectLst/>
                        </a:rPr>
                        <a:t>高一：应付考试</a:t>
                      </a:r>
                      <a:endParaRPr lang="zh-CN" altLang="en-US" sz="2000" dirty="0">
                        <a:effectLst/>
                      </a:endParaRPr>
                    </a:p>
                  </a:txBody>
                  <a:tcPr marL="6973" marR="6973" marT="6973" marB="69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buNone/>
                      </a:pPr>
                      <a:r>
                        <a:rPr lang="zh-CN" altLang="en-US" sz="2000">
                          <a:effectLst/>
                        </a:rPr>
                        <a:t>高二：运用语言</a:t>
                      </a:r>
                      <a:endParaRPr lang="zh-CN" altLang="en-US" sz="2000">
                        <a:effectLst/>
                      </a:endParaRPr>
                    </a:p>
                  </a:txBody>
                  <a:tcPr marL="6973" marR="6973" marT="6973" marB="69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r h="1003566">
                <a:tc>
                  <a:txBody>
                    <a:bodyPr/>
                    <a:lstStyle/>
                    <a:p>
                      <a:pPr algn="ctr">
                        <a:buNone/>
                      </a:pPr>
                      <a:r>
                        <a:rPr lang="zh-CN" altLang="en-US" sz="2000">
                          <a:effectLst/>
                        </a:rPr>
                        <a:t>单词</a:t>
                      </a:r>
                      <a:endParaRPr lang="zh-CN" altLang="en-US" sz="2000">
                        <a:effectLst/>
                      </a:endParaRPr>
                    </a:p>
                  </a:txBody>
                  <a:tcPr marL="6973" marR="6973" marT="6973" marB="69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zh-CN" altLang="en-US" sz="2000" dirty="0">
                          <a:effectLst/>
                        </a:rPr>
                        <a:t>背完完成任务，短期记忆</a:t>
                      </a:r>
                      <a:endParaRPr lang="zh-CN" altLang="en-US" sz="2000" dirty="0">
                        <a:effectLst/>
                      </a:endParaRPr>
                    </a:p>
                  </a:txBody>
                  <a:tcPr marL="6973" marR="6973" marT="6973" marB="69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buNone/>
                      </a:pPr>
                      <a:r>
                        <a:rPr lang="zh-CN" altLang="en-US" sz="2000">
                          <a:effectLst/>
                        </a:rPr>
                        <a:t>背单词要 “用起来”，造句、写作、口语活用</a:t>
                      </a:r>
                      <a:endParaRPr lang="zh-CN" altLang="en-US" sz="2000">
                        <a:effectLst/>
                      </a:endParaRPr>
                    </a:p>
                  </a:txBody>
                  <a:tcPr marL="6973" marR="6973" marT="6973" marB="69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r h="777513">
                <a:tc>
                  <a:txBody>
                    <a:bodyPr/>
                    <a:lstStyle/>
                    <a:p>
                      <a:pPr algn="ctr">
                        <a:buNone/>
                      </a:pPr>
                      <a:r>
                        <a:rPr lang="zh-CN" altLang="en-US" sz="2000">
                          <a:effectLst/>
                        </a:rPr>
                        <a:t>阅读</a:t>
                      </a:r>
                      <a:endParaRPr lang="zh-CN" altLang="en-US" sz="2000">
                        <a:effectLst/>
                      </a:endParaRPr>
                    </a:p>
                  </a:txBody>
                  <a:tcPr marL="6973" marR="6973" marT="6973" marB="69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zh-CN" altLang="en-US" sz="2000">
                          <a:effectLst/>
                        </a:rPr>
                        <a:t>看懂大意即可，凭感觉选答案</a:t>
                      </a:r>
                      <a:endParaRPr lang="zh-CN" altLang="en-US" sz="2000">
                        <a:effectLst/>
                      </a:endParaRPr>
                    </a:p>
                  </a:txBody>
                  <a:tcPr marL="6973" marR="6973" marT="6973" marB="69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buNone/>
                      </a:pPr>
                      <a:r>
                        <a:rPr lang="zh-CN" altLang="en-US" sz="2000" dirty="0">
                          <a:effectLst/>
                        </a:rPr>
                        <a:t>主动分析文章结构、作者态度、言外之意</a:t>
                      </a:r>
                      <a:endParaRPr lang="zh-CN" altLang="en-US" sz="2000" dirty="0">
                        <a:effectLst/>
                      </a:endParaRPr>
                    </a:p>
                  </a:txBody>
                  <a:tcPr marL="6973" marR="6973" marT="6973" marB="69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r h="689907">
                <a:tc>
                  <a:txBody>
                    <a:bodyPr/>
                    <a:lstStyle/>
                    <a:p>
                      <a:pPr algn="ctr">
                        <a:buNone/>
                      </a:pPr>
                      <a:r>
                        <a:rPr lang="zh-CN" altLang="en-US" sz="2000">
                          <a:effectLst/>
                        </a:rPr>
                        <a:t>写作</a:t>
                      </a:r>
                      <a:endParaRPr lang="zh-CN" altLang="en-US" sz="2000">
                        <a:effectLst/>
                      </a:endParaRPr>
                    </a:p>
                  </a:txBody>
                  <a:tcPr marL="6973" marR="6973" marT="6973" marB="69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zh-CN" altLang="en-US" sz="2000" dirty="0">
                          <a:effectLst/>
                        </a:rPr>
                        <a:t>背诵范文，套用固定模板</a:t>
                      </a:r>
                      <a:endParaRPr lang="zh-CN" altLang="en-US" sz="2000" dirty="0">
                        <a:effectLst/>
                      </a:endParaRPr>
                    </a:p>
                  </a:txBody>
                  <a:tcPr marL="6973" marR="6973" marT="6973" marB="69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buNone/>
                      </a:pPr>
                      <a:r>
                        <a:rPr lang="zh-CN" altLang="en-US" sz="2000">
                          <a:effectLst/>
                        </a:rPr>
                        <a:t>拥有自己的观点、自主组织论据</a:t>
                      </a:r>
                      <a:endParaRPr lang="zh-CN" altLang="en-US" sz="2000">
                        <a:effectLst/>
                      </a:endParaRPr>
                    </a:p>
                  </a:txBody>
                  <a:tcPr marL="6973" marR="6973" marT="6973" marB="69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r h="766563">
                <a:tc>
                  <a:txBody>
                    <a:bodyPr/>
                    <a:lstStyle/>
                    <a:p>
                      <a:pPr algn="ctr">
                        <a:buNone/>
                      </a:pPr>
                      <a:r>
                        <a:rPr lang="zh-CN" altLang="en-US" sz="2000">
                          <a:effectLst/>
                        </a:rPr>
                        <a:t>听力</a:t>
                      </a:r>
                      <a:endParaRPr lang="zh-CN" altLang="en-US" sz="2000">
                        <a:effectLst/>
                      </a:endParaRPr>
                    </a:p>
                  </a:txBody>
                  <a:tcPr marL="6973" marR="6973" marT="6973" marB="69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zh-CN" altLang="en-US" sz="2000" dirty="0">
                          <a:effectLst/>
                        </a:rPr>
                        <a:t>佛系听，抓到关键词即可</a:t>
                      </a:r>
                      <a:endParaRPr lang="zh-CN" altLang="en-US" sz="2000" dirty="0">
                        <a:effectLst/>
                      </a:endParaRPr>
                    </a:p>
                  </a:txBody>
                  <a:tcPr marL="6973" marR="6973" marT="6973" marB="69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buNone/>
                      </a:pPr>
                      <a:r>
                        <a:rPr lang="zh-CN" altLang="en-US" sz="2000" dirty="0">
                          <a:effectLst/>
                        </a:rPr>
                        <a:t>精听，把握完整语境与细节信息</a:t>
                      </a:r>
                      <a:endParaRPr lang="zh-CN" altLang="en-US" sz="2000" dirty="0">
                        <a:effectLst/>
                      </a:endParaRPr>
                    </a:p>
                  </a:txBody>
                  <a:tcPr marL="6973" marR="6973" marT="6973" marB="69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r h="865669">
                <a:tc>
                  <a:txBody>
                    <a:bodyPr/>
                    <a:lstStyle/>
                    <a:p>
                      <a:pPr algn="ctr">
                        <a:buNone/>
                      </a:pPr>
                      <a:r>
                        <a:rPr lang="zh-CN" altLang="en-US" sz="2000">
                          <a:effectLst/>
                        </a:rPr>
                        <a:t>口语</a:t>
                      </a:r>
                      <a:endParaRPr lang="zh-CN" altLang="en-US" sz="2000">
                        <a:effectLst/>
                      </a:endParaRPr>
                    </a:p>
                  </a:txBody>
                  <a:tcPr marL="6973" marR="6973" marT="6973" marB="69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zh-CN" altLang="en-US" sz="2000" dirty="0">
                          <a:effectLst/>
                        </a:rPr>
                        <a:t>基本放弃，认为高考不考</a:t>
                      </a:r>
                      <a:endParaRPr lang="zh-CN" altLang="en-US" sz="2000" dirty="0">
                        <a:effectLst/>
                      </a:endParaRPr>
                    </a:p>
                  </a:txBody>
                  <a:tcPr marL="6973" marR="6973" marT="6973" marB="69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buNone/>
                      </a:pPr>
                      <a:r>
                        <a:rPr lang="zh-CN" altLang="en-US" sz="2000" dirty="0">
                          <a:effectLst/>
                        </a:rPr>
                        <a:t>敢于开口，允许表达不完美</a:t>
                      </a:r>
                      <a:endParaRPr lang="zh-CN" altLang="en-US" sz="2000" dirty="0">
                        <a:effectLst/>
                      </a:endParaRPr>
                    </a:p>
                  </a:txBody>
                  <a:tcPr marL="6973" marR="6973" marT="6973" marB="697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bl>
          </a:graphicData>
        </a:graphic>
      </p:graphicFrame>
      <p:sp>
        <p:nvSpPr>
          <p:cNvPr id="6" name="文本框 5"/>
          <p:cNvSpPr txBox="1"/>
          <p:nvPr/>
        </p:nvSpPr>
        <p:spPr>
          <a:xfrm>
            <a:off x="474995" y="502503"/>
            <a:ext cx="6096912" cy="369332"/>
          </a:xfrm>
          <a:prstGeom prst="rect">
            <a:avLst/>
          </a:prstGeom>
          <a:noFill/>
        </p:spPr>
        <p:txBody>
          <a:bodyPr wrap="square">
            <a:spAutoFit/>
          </a:bodyPr>
          <a:lstStyle/>
          <a:p>
            <a:r>
              <a:rPr lang="zh-CN" altLang="en-US" b="1" dirty="0">
                <a:solidFill>
                  <a:srgbClr val="C00000"/>
                </a:solidFill>
              </a:rPr>
              <a:t>高二了，咱换个学法</a:t>
            </a:r>
            <a:endParaRPr lang="zh-CN" altLang="en-US" b="1" dirty="0">
              <a:solidFill>
                <a:srgbClr val="C0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32560" y="421610"/>
            <a:ext cx="10921240" cy="5755353"/>
          </a:xfrm>
        </p:spPr>
        <p:txBody>
          <a:bodyPr>
            <a:normAutofit fontScale="85000" lnSpcReduction="10000"/>
          </a:bodyPr>
          <a:lstStyle/>
          <a:p>
            <a:pPr>
              <a:lnSpc>
                <a:spcPct val="120000"/>
              </a:lnSpc>
              <a:spcBef>
                <a:spcPts val="0"/>
              </a:spcBef>
            </a:pPr>
            <a:r>
              <a:rPr lang="zh-CN" altLang="en-US" dirty="0">
                <a:highlight>
                  <a:srgbClr val="FFFF00"/>
                </a:highlight>
                <a:latin typeface="隶书" panose="02010509060101010101" pitchFamily="49" charset="-122"/>
                <a:ea typeface="隶书" panose="02010509060101010101" pitchFamily="49" charset="-122"/>
              </a:rPr>
              <a:t>输入：每天 </a:t>
            </a:r>
            <a:r>
              <a:rPr lang="en-US" altLang="zh-CN" dirty="0">
                <a:highlight>
                  <a:srgbClr val="FFFF00"/>
                </a:highlight>
                <a:latin typeface="隶书" panose="02010509060101010101" pitchFamily="49" charset="-122"/>
                <a:ea typeface="隶书" panose="02010509060101010101" pitchFamily="49" charset="-122"/>
              </a:rPr>
              <a:t>30 </a:t>
            </a:r>
            <a:r>
              <a:rPr lang="zh-CN" altLang="en-US" dirty="0">
                <a:highlight>
                  <a:srgbClr val="FFFF00"/>
                </a:highlight>
                <a:latin typeface="隶书" panose="02010509060101010101" pitchFamily="49" charset="-122"/>
                <a:ea typeface="隶书" panose="02010509060101010101" pitchFamily="49" charset="-122"/>
              </a:rPr>
              <a:t>分钟泛读</a:t>
            </a:r>
            <a:endParaRPr lang="zh-CN" altLang="en-US" dirty="0">
              <a:highlight>
                <a:srgbClr val="FFFF00"/>
              </a:highlight>
              <a:latin typeface="隶书" panose="02010509060101010101" pitchFamily="49" charset="-122"/>
              <a:ea typeface="隶书" panose="02010509060101010101" pitchFamily="49" charset="-122"/>
            </a:endParaRPr>
          </a:p>
          <a:p>
            <a:pPr>
              <a:lnSpc>
                <a:spcPct val="120000"/>
              </a:lnSpc>
              <a:spcBef>
                <a:spcPts val="0"/>
              </a:spcBef>
            </a:pPr>
            <a:r>
              <a:rPr lang="zh-CN" altLang="en-US" dirty="0">
                <a:latin typeface="隶书" panose="02010509060101010101" pitchFamily="49" charset="-122"/>
                <a:ea typeface="隶书" panose="02010509060101010101" pitchFamily="49" charset="-122"/>
              </a:rPr>
              <a:t>选材：英文新闻、故事、科普文章；</a:t>
            </a:r>
            <a:endParaRPr lang="zh-CN" altLang="en-US" dirty="0">
              <a:latin typeface="隶书" panose="02010509060101010101" pitchFamily="49" charset="-122"/>
              <a:ea typeface="隶书" panose="02010509060101010101" pitchFamily="49" charset="-122"/>
            </a:endParaRPr>
          </a:p>
          <a:p>
            <a:pPr>
              <a:lnSpc>
                <a:spcPct val="120000"/>
              </a:lnSpc>
              <a:spcBef>
                <a:spcPts val="0"/>
              </a:spcBef>
            </a:pPr>
            <a:r>
              <a:rPr lang="zh-CN" altLang="en-US" dirty="0">
                <a:latin typeface="隶书" panose="02010509060101010101" pitchFamily="49" charset="-122"/>
                <a:ea typeface="隶书" panose="02010509060101010101" pitchFamily="49" charset="-122"/>
              </a:rPr>
              <a:t>要求：不用查清全部生词，先抓主旨；标记反复出现的高频词，后续复盘。</a:t>
            </a:r>
            <a:endParaRPr lang="zh-CN" altLang="en-US" dirty="0">
              <a:latin typeface="隶书" panose="02010509060101010101" pitchFamily="49" charset="-122"/>
              <a:ea typeface="隶书" panose="02010509060101010101" pitchFamily="49" charset="-122"/>
            </a:endParaRPr>
          </a:p>
          <a:p>
            <a:pPr>
              <a:lnSpc>
                <a:spcPct val="120000"/>
              </a:lnSpc>
              <a:spcBef>
                <a:spcPts val="0"/>
              </a:spcBef>
            </a:pPr>
            <a:r>
              <a:rPr lang="zh-CN" altLang="en-US" dirty="0">
                <a:latin typeface="隶书" panose="02010509060101010101" pitchFamily="49" charset="-122"/>
                <a:ea typeface="隶书" panose="02010509060101010101" pitchFamily="49" charset="-122"/>
              </a:rPr>
              <a:t>消化：整理和归纳</a:t>
            </a:r>
            <a:endParaRPr lang="zh-CN" altLang="en-US" dirty="0">
              <a:latin typeface="隶书" panose="02010509060101010101" pitchFamily="49" charset="-122"/>
              <a:ea typeface="隶书" panose="02010509060101010101" pitchFamily="49" charset="-122"/>
            </a:endParaRPr>
          </a:p>
          <a:p>
            <a:pPr>
              <a:lnSpc>
                <a:spcPct val="120000"/>
              </a:lnSpc>
              <a:spcBef>
                <a:spcPts val="0"/>
              </a:spcBef>
            </a:pPr>
            <a:r>
              <a:rPr lang="zh-CN" altLang="en-US" dirty="0">
                <a:latin typeface="隶书" panose="02010509060101010101" pitchFamily="49" charset="-122"/>
                <a:ea typeface="隶书" panose="02010509060101010101" pitchFamily="49" charset="-122"/>
              </a:rPr>
              <a:t>当日词汇、句型整理至笔记本；用自己的英文复述文章大意；每周固定回顾本周积累内容。</a:t>
            </a:r>
            <a:endParaRPr lang="zh-CN" altLang="en-US" dirty="0">
              <a:latin typeface="隶书" panose="02010509060101010101" pitchFamily="49" charset="-122"/>
              <a:ea typeface="隶书" panose="02010509060101010101" pitchFamily="49" charset="-122"/>
            </a:endParaRPr>
          </a:p>
          <a:p>
            <a:pPr>
              <a:lnSpc>
                <a:spcPct val="120000"/>
              </a:lnSpc>
              <a:spcBef>
                <a:spcPts val="0"/>
              </a:spcBef>
            </a:pPr>
            <a:r>
              <a:rPr lang="zh-CN" altLang="en-US" dirty="0">
                <a:highlight>
                  <a:srgbClr val="FFFF00"/>
                </a:highlight>
                <a:latin typeface="隶书" panose="02010509060101010101" pitchFamily="49" charset="-122"/>
                <a:ea typeface="隶书" panose="02010509060101010101" pitchFamily="49" charset="-122"/>
              </a:rPr>
              <a:t>输出：写作和口语</a:t>
            </a:r>
            <a:endParaRPr lang="zh-CN" altLang="en-US" dirty="0">
              <a:highlight>
                <a:srgbClr val="FFFF00"/>
              </a:highlight>
              <a:latin typeface="隶书" panose="02010509060101010101" pitchFamily="49" charset="-122"/>
              <a:ea typeface="隶书" panose="02010509060101010101" pitchFamily="49" charset="-122"/>
            </a:endParaRPr>
          </a:p>
          <a:p>
            <a:pPr>
              <a:lnSpc>
                <a:spcPct val="120000"/>
              </a:lnSpc>
              <a:spcBef>
                <a:spcPts val="0"/>
              </a:spcBef>
            </a:pPr>
            <a:r>
              <a:rPr lang="zh-CN" altLang="en-US" dirty="0">
                <a:latin typeface="隶书" panose="02010509060101010101" pitchFamily="49" charset="-122"/>
                <a:ea typeface="隶书" panose="02010509060101010101" pitchFamily="49" charset="-122"/>
              </a:rPr>
              <a:t>写作：每周 </a:t>
            </a:r>
            <a:r>
              <a:rPr lang="en-US" altLang="zh-CN" dirty="0">
                <a:latin typeface="隶书" panose="02010509060101010101" pitchFamily="49" charset="-122"/>
                <a:ea typeface="隶书" panose="02010509060101010101" pitchFamily="49" charset="-122"/>
              </a:rPr>
              <a:t>1 </a:t>
            </a:r>
            <a:r>
              <a:rPr lang="zh-CN" altLang="en-US" dirty="0">
                <a:latin typeface="隶书" panose="02010509060101010101" pitchFamily="49" charset="-122"/>
                <a:ea typeface="隶书" panose="02010509060101010101" pitchFamily="49" charset="-122"/>
              </a:rPr>
              <a:t>篇短文（日记、评论、摘要）；</a:t>
            </a:r>
            <a:endParaRPr lang="zh-CN" altLang="en-US" dirty="0">
              <a:latin typeface="隶书" panose="02010509060101010101" pitchFamily="49" charset="-122"/>
              <a:ea typeface="隶书" panose="02010509060101010101" pitchFamily="49" charset="-122"/>
            </a:endParaRPr>
          </a:p>
          <a:p>
            <a:pPr>
              <a:lnSpc>
                <a:spcPct val="120000"/>
              </a:lnSpc>
              <a:spcBef>
                <a:spcPts val="0"/>
              </a:spcBef>
            </a:pPr>
            <a:r>
              <a:rPr lang="zh-CN" altLang="en-US" dirty="0">
                <a:latin typeface="隶书" panose="02010509060101010101" pitchFamily="49" charset="-122"/>
                <a:ea typeface="隶书" panose="02010509060101010101" pitchFamily="49" charset="-122"/>
              </a:rPr>
              <a:t>口语：每日 </a:t>
            </a:r>
            <a:r>
              <a:rPr lang="en-US" altLang="zh-CN" dirty="0">
                <a:latin typeface="隶书" panose="02010509060101010101" pitchFamily="49" charset="-122"/>
                <a:ea typeface="隶书" panose="02010509060101010101" pitchFamily="49" charset="-122"/>
              </a:rPr>
              <a:t>5 </a:t>
            </a:r>
            <a:r>
              <a:rPr lang="zh-CN" altLang="en-US" dirty="0">
                <a:latin typeface="隶书" panose="02010509060101010101" pitchFamily="49" charset="-122"/>
                <a:ea typeface="隶书" panose="02010509060101010101" pitchFamily="49" charset="-122"/>
              </a:rPr>
              <a:t>分钟英文自述，推荐素材</a:t>
            </a:r>
            <a:r>
              <a:rPr lang="en-US" altLang="zh-CN" dirty="0">
                <a:latin typeface="隶书" panose="02010509060101010101" pitchFamily="49" charset="-122"/>
                <a:ea typeface="隶书" panose="02010509060101010101" pitchFamily="49" charset="-122"/>
              </a:rPr>
              <a:t>《China Daily》</a:t>
            </a:r>
            <a:r>
              <a:rPr lang="zh-CN" altLang="en-US" dirty="0">
                <a:latin typeface="隶书" panose="02010509060101010101" pitchFamily="49" charset="-122"/>
                <a:ea typeface="隶书" panose="02010509060101010101" pitchFamily="49" charset="-122"/>
              </a:rPr>
              <a:t>精华版、</a:t>
            </a:r>
            <a:r>
              <a:rPr lang="en-US" altLang="zh-CN" dirty="0">
                <a:latin typeface="隶书" panose="02010509060101010101" pitchFamily="49" charset="-122"/>
                <a:ea typeface="隶书" panose="02010509060101010101" pitchFamily="49" charset="-122"/>
              </a:rPr>
              <a:t>BBC Learning English</a:t>
            </a:r>
            <a:r>
              <a:rPr lang="zh-CN" altLang="en-US" dirty="0">
                <a:latin typeface="隶书" panose="02010509060101010101" pitchFamily="49" charset="-122"/>
                <a:ea typeface="隶书" panose="02010509060101010101" pitchFamily="49" charset="-122"/>
              </a:rPr>
              <a:t>。</a:t>
            </a:r>
            <a:endParaRPr lang="zh-CN" altLang="en-US" dirty="0">
              <a:latin typeface="隶书" panose="02010509060101010101" pitchFamily="49" charset="-122"/>
              <a:ea typeface="隶书" panose="02010509060101010101" pitchFamily="49" charset="-122"/>
            </a:endParaRPr>
          </a:p>
          <a:p>
            <a:pPr>
              <a:lnSpc>
                <a:spcPct val="120000"/>
              </a:lnSpc>
              <a:spcBef>
                <a:spcPts val="0"/>
              </a:spcBef>
            </a:pPr>
            <a:r>
              <a:rPr lang="zh-CN" altLang="en-US" dirty="0">
                <a:highlight>
                  <a:srgbClr val="FFFF00"/>
                </a:highlight>
                <a:latin typeface="隶书" panose="02010509060101010101" pitchFamily="49" charset="-122"/>
                <a:ea typeface="隶书" panose="02010509060101010101" pitchFamily="49" charset="-122"/>
              </a:rPr>
              <a:t>反馈：找问题再改进</a:t>
            </a:r>
            <a:endParaRPr lang="zh-CN" altLang="en-US" dirty="0">
              <a:highlight>
                <a:srgbClr val="FFFF00"/>
              </a:highlight>
              <a:latin typeface="隶书" panose="02010509060101010101" pitchFamily="49" charset="-122"/>
              <a:ea typeface="隶书" panose="02010509060101010101" pitchFamily="49" charset="-122"/>
            </a:endParaRPr>
          </a:p>
          <a:p>
            <a:pPr>
              <a:lnSpc>
                <a:spcPct val="120000"/>
              </a:lnSpc>
              <a:spcBef>
                <a:spcPts val="0"/>
              </a:spcBef>
            </a:pPr>
            <a:r>
              <a:rPr lang="zh-CN" altLang="en-US" dirty="0">
                <a:latin typeface="隶书" panose="02010509060101010101" pitchFamily="49" charset="-122"/>
                <a:ea typeface="隶书" panose="02010509060101010101" pitchFamily="49" charset="-122"/>
              </a:rPr>
              <a:t>交由老师、同学批改作文与口语；核心目标不是单纯纠错，而是优化表达方式，整理改进要点。</a:t>
            </a:r>
            <a:endParaRPr lang="zh-CN" altLang="en-US" dirty="0">
              <a:latin typeface="隶书" panose="02010509060101010101" pitchFamily="49" charset="-122"/>
              <a:ea typeface="隶书" panose="02010509060101010101" pitchFamily="49" charset="-122"/>
            </a:endParaRPr>
          </a:p>
          <a:p>
            <a:pPr>
              <a:lnSpc>
                <a:spcPct val="120000"/>
              </a:lnSpc>
              <a:spcBef>
                <a:spcPts val="0"/>
              </a:spcBef>
            </a:pPr>
            <a:r>
              <a:rPr lang="zh-CN" altLang="en-US" b="1" dirty="0">
                <a:solidFill>
                  <a:srgbClr val="C00000"/>
                </a:solidFill>
                <a:latin typeface="隶书" panose="02010509060101010101" pitchFamily="49" charset="-122"/>
                <a:ea typeface="隶书" panose="02010509060101010101" pitchFamily="49" charset="-122"/>
              </a:rPr>
              <a:t>输入→消化→输出→反馈，闭环缺一不可，长期坚持才能稳步提分。</a:t>
            </a:r>
            <a:endParaRPr lang="zh-CN" altLang="en-US" b="1" dirty="0">
              <a:solidFill>
                <a:srgbClr val="C00000"/>
              </a:solidFill>
              <a:latin typeface="隶书" panose="02010509060101010101" pitchFamily="49" charset="-122"/>
              <a:ea typeface="隶书" panose="02010509060101010101" pitchFamily="49" charset="-122"/>
            </a:endParaRPr>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38035" y="125935"/>
            <a:ext cx="11421787" cy="6493882"/>
          </a:xfrm>
        </p:spPr>
        <p:txBody>
          <a:bodyPr>
            <a:normAutofit lnSpcReduction="10000"/>
          </a:bodyPr>
          <a:lstStyle/>
          <a:p>
            <a:r>
              <a:rPr lang="en-US" altLang="zh-CN" dirty="0">
                <a:latin typeface="隶书" panose="02010509060101010101" pitchFamily="49" charset="-122"/>
                <a:ea typeface="隶书" panose="02010509060101010101" pitchFamily="49" charset="-122"/>
              </a:rPr>
              <a:t>4000 </a:t>
            </a:r>
            <a:r>
              <a:rPr lang="zh-CN" altLang="en-US" dirty="0">
                <a:latin typeface="隶书" panose="02010509060101010101" pitchFamily="49" charset="-122"/>
                <a:ea typeface="隶书" panose="02010509060101010101" pitchFamily="49" charset="-122"/>
              </a:rPr>
              <a:t>词汇科学记忆方法</a:t>
            </a:r>
            <a:endParaRPr lang="zh-CN" altLang="en-US" dirty="0">
              <a:latin typeface="隶书" panose="02010509060101010101" pitchFamily="49" charset="-122"/>
              <a:ea typeface="隶书" panose="02010509060101010101" pitchFamily="49" charset="-122"/>
            </a:endParaRPr>
          </a:p>
          <a:p>
            <a:r>
              <a:rPr lang="zh-CN" altLang="en-US" dirty="0">
                <a:highlight>
                  <a:srgbClr val="FFFF00"/>
                </a:highlight>
                <a:latin typeface="隶书" panose="02010509060101010101" pitchFamily="49" charset="-122"/>
                <a:ea typeface="隶书" panose="02010509060101010101" pitchFamily="49" charset="-122"/>
              </a:rPr>
              <a:t>词根词缀法</a:t>
            </a:r>
            <a:endParaRPr lang="zh-CN" altLang="en-US" dirty="0">
              <a:highlight>
                <a:srgbClr val="FFFF00"/>
              </a:highlight>
              <a:latin typeface="隶书" panose="02010509060101010101" pitchFamily="49" charset="-122"/>
              <a:ea typeface="隶书" panose="02010509060101010101" pitchFamily="49" charset="-122"/>
            </a:endParaRPr>
          </a:p>
          <a:p>
            <a:r>
              <a:rPr lang="zh-CN" altLang="en-US" dirty="0">
                <a:latin typeface="隶书" panose="02010509060101010101" pitchFamily="49" charset="-122"/>
                <a:ea typeface="隶书" panose="02010509060101010101" pitchFamily="49" charset="-122"/>
              </a:rPr>
              <a:t>学会 </a:t>
            </a:r>
            <a:r>
              <a:rPr lang="en-US" altLang="zh-CN" dirty="0">
                <a:latin typeface="隶书" panose="02010509060101010101" pitchFamily="49" charset="-122"/>
                <a:ea typeface="隶书" panose="02010509060101010101" pitchFamily="49" charset="-122"/>
              </a:rPr>
              <a:t>1 </a:t>
            </a:r>
            <a:r>
              <a:rPr lang="zh-CN" altLang="en-US" dirty="0">
                <a:latin typeface="隶书" panose="02010509060101010101" pitchFamily="49" charset="-122"/>
                <a:ea typeface="隶书" panose="02010509060101010101" pitchFamily="49" charset="-122"/>
              </a:rPr>
              <a:t>个词根，拓展一串单词；例：</a:t>
            </a:r>
            <a:r>
              <a:rPr lang="en-US" altLang="zh-CN" dirty="0">
                <a:latin typeface="隶书" panose="02010509060101010101" pitchFamily="49" charset="-122"/>
                <a:ea typeface="隶书" panose="02010509060101010101" pitchFamily="49" charset="-122"/>
              </a:rPr>
              <a:t>tract </a:t>
            </a:r>
            <a:r>
              <a:rPr lang="zh-CN" altLang="en-US" dirty="0">
                <a:latin typeface="隶书" panose="02010509060101010101" pitchFamily="49" charset="-122"/>
                <a:ea typeface="隶书" panose="02010509060101010101" pitchFamily="49" charset="-122"/>
              </a:rPr>
              <a:t>拉 → </a:t>
            </a:r>
            <a:r>
              <a:rPr lang="en-US" altLang="zh-CN" dirty="0">
                <a:latin typeface="隶书" panose="02010509060101010101" pitchFamily="49" charset="-122"/>
                <a:ea typeface="隶书" panose="02010509060101010101" pitchFamily="49" charset="-122"/>
              </a:rPr>
              <a:t>attract, distract, extract, contract</a:t>
            </a:r>
            <a:endParaRPr lang="en-US" altLang="zh-CN" dirty="0">
              <a:latin typeface="隶书" panose="02010509060101010101" pitchFamily="49" charset="-122"/>
              <a:ea typeface="隶书" panose="02010509060101010101" pitchFamily="49" charset="-122"/>
            </a:endParaRPr>
          </a:p>
          <a:p>
            <a:r>
              <a:rPr lang="en-US" altLang="zh-CN" dirty="0">
                <a:latin typeface="隶书" panose="02010509060101010101" pitchFamily="49" charset="-122"/>
                <a:ea typeface="隶书" panose="02010509060101010101" pitchFamily="49" charset="-122"/>
              </a:rPr>
              <a:t>1500 </a:t>
            </a:r>
            <a:r>
              <a:rPr lang="zh-CN" altLang="en-US" dirty="0">
                <a:latin typeface="隶书" panose="02010509060101010101" pitchFamily="49" charset="-122"/>
                <a:ea typeface="隶书" panose="02010509060101010101" pitchFamily="49" charset="-122"/>
              </a:rPr>
              <a:t>核心词根词缀，可拓展 </a:t>
            </a:r>
            <a:r>
              <a:rPr lang="en-US" altLang="zh-CN" dirty="0">
                <a:latin typeface="隶书" panose="02010509060101010101" pitchFamily="49" charset="-122"/>
                <a:ea typeface="隶书" panose="02010509060101010101" pitchFamily="49" charset="-122"/>
              </a:rPr>
              <a:t>4000 + </a:t>
            </a:r>
            <a:r>
              <a:rPr lang="zh-CN" altLang="en-US" dirty="0">
                <a:latin typeface="隶书" panose="02010509060101010101" pitchFamily="49" charset="-122"/>
                <a:ea typeface="隶书" panose="02010509060101010101" pitchFamily="49" charset="-122"/>
              </a:rPr>
              <a:t>词汇，效率是死记硬背的 </a:t>
            </a:r>
            <a:r>
              <a:rPr lang="en-US" altLang="zh-CN" dirty="0">
                <a:latin typeface="隶书" panose="02010509060101010101" pitchFamily="49" charset="-122"/>
                <a:ea typeface="隶书" panose="02010509060101010101" pitchFamily="49" charset="-122"/>
              </a:rPr>
              <a:t>3 </a:t>
            </a:r>
            <a:r>
              <a:rPr lang="zh-CN" altLang="en-US" dirty="0">
                <a:latin typeface="隶书" panose="02010509060101010101" pitchFamily="49" charset="-122"/>
                <a:ea typeface="隶书" panose="02010509060101010101" pitchFamily="49" charset="-122"/>
              </a:rPr>
              <a:t>倍。</a:t>
            </a:r>
            <a:endParaRPr lang="zh-CN" altLang="en-US" dirty="0">
              <a:latin typeface="隶书" panose="02010509060101010101" pitchFamily="49" charset="-122"/>
              <a:ea typeface="隶书" panose="02010509060101010101" pitchFamily="49" charset="-122"/>
            </a:endParaRPr>
          </a:p>
          <a:p>
            <a:r>
              <a:rPr lang="zh-CN" altLang="en-US" dirty="0">
                <a:highlight>
                  <a:srgbClr val="FFFF00"/>
                </a:highlight>
                <a:latin typeface="隶书" panose="02010509060101010101" pitchFamily="49" charset="-122"/>
                <a:ea typeface="隶书" panose="02010509060101010101" pitchFamily="49" charset="-122"/>
              </a:rPr>
              <a:t>语境记忆法</a:t>
            </a:r>
            <a:endParaRPr lang="zh-CN" altLang="en-US" dirty="0">
              <a:highlight>
                <a:srgbClr val="FFFF00"/>
              </a:highlight>
              <a:latin typeface="隶书" panose="02010509060101010101" pitchFamily="49" charset="-122"/>
              <a:ea typeface="隶书" panose="02010509060101010101" pitchFamily="49" charset="-122"/>
            </a:endParaRPr>
          </a:p>
          <a:p>
            <a:r>
              <a:rPr lang="zh-CN" altLang="en-US" dirty="0">
                <a:latin typeface="隶书" panose="02010509060101010101" pitchFamily="49" charset="-122"/>
                <a:ea typeface="隶书" panose="02010509060101010101" pitchFamily="49" charset="-122"/>
              </a:rPr>
              <a:t>拒绝孤立背单词，放在例句记忆；例：</a:t>
            </a:r>
            <a:r>
              <a:rPr lang="en-US" altLang="zh-CN" dirty="0">
                <a:latin typeface="隶书" panose="02010509060101010101" pitchFamily="49" charset="-122"/>
                <a:ea typeface="隶书" panose="02010509060101010101" pitchFamily="49" charset="-122"/>
              </a:rPr>
              <a:t>remarkable → The movie was remarkable.</a:t>
            </a:r>
            <a:endParaRPr lang="en-US" altLang="zh-CN" dirty="0">
              <a:latin typeface="隶书" panose="02010509060101010101" pitchFamily="49" charset="-122"/>
              <a:ea typeface="隶书" panose="02010509060101010101" pitchFamily="49" charset="-122"/>
            </a:endParaRPr>
          </a:p>
          <a:p>
            <a:r>
              <a:rPr lang="zh-CN" altLang="en-US" dirty="0">
                <a:highlight>
                  <a:srgbClr val="FFFF00"/>
                </a:highlight>
                <a:latin typeface="隶书" panose="02010509060101010101" pitchFamily="49" charset="-122"/>
                <a:ea typeface="隶书" panose="02010509060101010101" pitchFamily="49" charset="-122"/>
              </a:rPr>
              <a:t>间隔重复法</a:t>
            </a:r>
            <a:endParaRPr lang="zh-CN" altLang="en-US" dirty="0">
              <a:highlight>
                <a:srgbClr val="FFFF00"/>
              </a:highlight>
              <a:latin typeface="隶书" panose="02010509060101010101" pitchFamily="49" charset="-122"/>
              <a:ea typeface="隶书" panose="02010509060101010101" pitchFamily="49" charset="-122"/>
            </a:endParaRPr>
          </a:p>
          <a:p>
            <a:r>
              <a:rPr lang="zh-CN" altLang="en-US" dirty="0">
                <a:latin typeface="隶书" panose="02010509060101010101" pitchFamily="49" charset="-122"/>
                <a:ea typeface="隶书" panose="02010509060101010101" pitchFamily="49" charset="-122"/>
              </a:rPr>
              <a:t>遵循艾宾浩斯遗忘曲线：当天背诵→次日复习→三天后复习→一周后复习；</a:t>
            </a:r>
            <a:endParaRPr lang="en-US" altLang="zh-CN" dirty="0">
              <a:latin typeface="隶书" panose="02010509060101010101" pitchFamily="49" charset="-122"/>
              <a:ea typeface="隶书" panose="02010509060101010101" pitchFamily="49" charset="-122"/>
            </a:endParaRPr>
          </a:p>
          <a:p>
            <a:r>
              <a:rPr lang="zh-CN" altLang="en-US" dirty="0">
                <a:latin typeface="隶书" panose="02010509060101010101" pitchFamily="49" charset="-122"/>
                <a:ea typeface="隶书" panose="02010509060101010101" pitchFamily="49" charset="-122"/>
              </a:rPr>
              <a:t>计算参考：每天 </a:t>
            </a:r>
            <a:r>
              <a:rPr lang="en-US" altLang="zh-CN" dirty="0">
                <a:latin typeface="隶书" panose="02010509060101010101" pitchFamily="49" charset="-122"/>
                <a:ea typeface="隶书" panose="02010509060101010101" pitchFamily="49" charset="-122"/>
              </a:rPr>
              <a:t>40 </a:t>
            </a:r>
            <a:r>
              <a:rPr lang="zh-CN" altLang="en-US" dirty="0">
                <a:latin typeface="隶书" panose="02010509060101010101" pitchFamily="49" charset="-122"/>
                <a:ea typeface="隶书" panose="02010509060101010101" pitchFamily="49" charset="-122"/>
              </a:rPr>
              <a:t>词 </a:t>
            </a:r>
            <a:r>
              <a:rPr lang="en-US" altLang="zh-CN" dirty="0">
                <a:latin typeface="隶书" panose="02010509060101010101" pitchFamily="49" charset="-122"/>
                <a:ea typeface="隶书" panose="02010509060101010101" pitchFamily="49" charset="-122"/>
              </a:rPr>
              <a:t>× 100 </a:t>
            </a:r>
            <a:r>
              <a:rPr lang="zh-CN" altLang="en-US" dirty="0">
                <a:latin typeface="隶书" panose="02010509060101010101" pitchFamily="49" charset="-122"/>
                <a:ea typeface="隶书" panose="02010509060101010101" pitchFamily="49" charset="-122"/>
              </a:rPr>
              <a:t>天 </a:t>
            </a:r>
            <a:r>
              <a:rPr lang="en-US" altLang="zh-CN" dirty="0">
                <a:latin typeface="隶书" panose="02010509060101010101" pitchFamily="49" charset="-122"/>
                <a:ea typeface="隶书" panose="02010509060101010101" pitchFamily="49" charset="-122"/>
              </a:rPr>
              <a:t>= 4000 </a:t>
            </a:r>
            <a:r>
              <a:rPr lang="zh-CN" altLang="en-US" dirty="0">
                <a:latin typeface="隶书" panose="02010509060101010101" pitchFamily="49" charset="-122"/>
                <a:ea typeface="隶书" panose="02010509060101010101" pitchFamily="49" charset="-122"/>
              </a:rPr>
              <a:t>词</a:t>
            </a:r>
            <a:endParaRPr lang="zh-CN" altLang="en-US" dirty="0">
              <a:latin typeface="隶书" panose="02010509060101010101" pitchFamily="49" charset="-122"/>
              <a:ea typeface="隶书" panose="02010509060101010101" pitchFamily="49" charset="-122"/>
            </a:endParaRPr>
          </a:p>
          <a:p>
            <a:r>
              <a:rPr lang="zh-CN" altLang="en-US" dirty="0">
                <a:highlight>
                  <a:srgbClr val="FFFF00"/>
                </a:highlight>
                <a:latin typeface="隶书" panose="02010509060101010101" pitchFamily="49" charset="-122"/>
                <a:ea typeface="隶书" panose="02010509060101010101" pitchFamily="49" charset="-122"/>
              </a:rPr>
              <a:t>阅读积累法</a:t>
            </a:r>
            <a:endParaRPr lang="zh-CN" altLang="en-US" dirty="0">
              <a:highlight>
                <a:srgbClr val="FFFF00"/>
              </a:highlight>
              <a:latin typeface="隶书" panose="02010509060101010101" pitchFamily="49" charset="-122"/>
              <a:ea typeface="隶书" panose="02010509060101010101" pitchFamily="49" charset="-122"/>
            </a:endParaRPr>
          </a:p>
          <a:p>
            <a:r>
              <a:rPr lang="zh-CN" altLang="en-US" dirty="0">
                <a:latin typeface="隶书" panose="02010509060101010101" pitchFamily="49" charset="-122"/>
                <a:ea typeface="隶书" panose="02010509060101010101" pitchFamily="49" charset="-122"/>
              </a:rPr>
              <a:t>每日 </a:t>
            </a:r>
            <a:r>
              <a:rPr lang="en-US" altLang="zh-CN" dirty="0">
                <a:latin typeface="隶书" panose="02010509060101010101" pitchFamily="49" charset="-122"/>
                <a:ea typeface="隶书" panose="02010509060101010101" pitchFamily="49" charset="-122"/>
              </a:rPr>
              <a:t>15 </a:t>
            </a:r>
            <a:r>
              <a:rPr lang="zh-CN" altLang="en-US" dirty="0">
                <a:latin typeface="隶书" panose="02010509060101010101" pitchFamily="49" charset="-122"/>
                <a:ea typeface="隶书" panose="02010509060101010101" pitchFamily="49" charset="-122"/>
              </a:rPr>
              <a:t>分钟英文阅读；生词先猜词义，再查词典摘抄；每月可新增 </a:t>
            </a:r>
            <a:r>
              <a:rPr lang="en-US" altLang="zh-CN" dirty="0">
                <a:latin typeface="隶书" panose="02010509060101010101" pitchFamily="49" charset="-122"/>
                <a:ea typeface="隶书" panose="02010509060101010101" pitchFamily="49" charset="-122"/>
              </a:rPr>
              <a:t>200–300 </a:t>
            </a:r>
            <a:r>
              <a:rPr lang="zh-CN" altLang="en-US" dirty="0">
                <a:latin typeface="隶书" panose="02010509060101010101" pitchFamily="49" charset="-122"/>
                <a:ea typeface="隶书" panose="02010509060101010101" pitchFamily="49" charset="-122"/>
              </a:rPr>
              <a:t>新词。</a:t>
            </a:r>
            <a:endParaRPr lang="zh-CN" altLang="en-US" dirty="0">
              <a:latin typeface="隶书" panose="02010509060101010101" pitchFamily="49" charset="-122"/>
              <a:ea typeface="隶书" panose="02010509060101010101" pitchFamily="49" charset="-122"/>
            </a:endParaRPr>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4232" y="837744"/>
            <a:ext cx="10943141" cy="3799961"/>
          </a:xfrm>
        </p:spPr>
        <p:txBody>
          <a:bodyPr/>
          <a:lstStyle/>
          <a:p>
            <a:r>
              <a:rPr lang="zh-CN" altLang="en-US" dirty="0">
                <a:latin typeface="隶书" panose="02010509060101010101" pitchFamily="49" charset="-122"/>
                <a:ea typeface="隶书" panose="02010509060101010101" pitchFamily="49" charset="-122"/>
              </a:rPr>
              <a:t>新学期班级五条共同约定</a:t>
            </a:r>
            <a:endParaRPr lang="zh-CN" altLang="en-US" dirty="0">
              <a:latin typeface="隶书" panose="02010509060101010101" pitchFamily="49" charset="-122"/>
              <a:ea typeface="隶书" panose="02010509060101010101" pitchFamily="49" charset="-122"/>
            </a:endParaRPr>
          </a:p>
          <a:p>
            <a:r>
              <a:rPr lang="zh-CN" altLang="en-US" dirty="0">
                <a:latin typeface="隶书" panose="02010509060101010101" pitchFamily="49" charset="-122"/>
                <a:ea typeface="隶书" panose="02010509060101010101" pitchFamily="49" charset="-122"/>
              </a:rPr>
              <a:t>① 不害怕犯错：说错单词、句子并不可怕，犯错是学习必经之路；</a:t>
            </a:r>
            <a:endParaRPr lang="zh-CN" altLang="en-US" dirty="0">
              <a:latin typeface="隶书" panose="02010509060101010101" pitchFamily="49" charset="-122"/>
              <a:ea typeface="隶书" panose="02010509060101010101" pitchFamily="49" charset="-122"/>
            </a:endParaRPr>
          </a:p>
          <a:p>
            <a:r>
              <a:rPr lang="zh-CN" altLang="en-US" dirty="0">
                <a:latin typeface="隶书" panose="02010509060101010101" pitchFamily="49" charset="-122"/>
                <a:ea typeface="隶书" panose="02010509060101010101" pitchFamily="49" charset="-122"/>
              </a:rPr>
              <a:t>② 每天碰一碰英语：保证每日固定英语学习时长；</a:t>
            </a:r>
            <a:endParaRPr lang="zh-CN" altLang="en-US" dirty="0">
              <a:latin typeface="隶书" panose="02010509060101010101" pitchFamily="49" charset="-122"/>
              <a:ea typeface="隶书" panose="02010509060101010101" pitchFamily="49" charset="-122"/>
            </a:endParaRPr>
          </a:p>
          <a:p>
            <a:r>
              <a:rPr lang="zh-CN" altLang="en-US" dirty="0">
                <a:latin typeface="隶书" panose="02010509060101010101" pitchFamily="49" charset="-122"/>
                <a:ea typeface="隶书" panose="02010509060101010101" pitchFamily="49" charset="-122"/>
              </a:rPr>
              <a:t>③ 开口就说，不怕磕磕巴巴：敢表达比完美表达更重要；</a:t>
            </a:r>
            <a:endParaRPr lang="zh-CN" altLang="en-US" dirty="0">
              <a:latin typeface="隶书" panose="02010509060101010101" pitchFamily="49" charset="-122"/>
              <a:ea typeface="隶书" panose="02010509060101010101" pitchFamily="49" charset="-122"/>
            </a:endParaRPr>
          </a:p>
          <a:p>
            <a:r>
              <a:rPr lang="zh-CN" altLang="en-US" dirty="0">
                <a:latin typeface="隶书" panose="02010509060101010101" pitchFamily="49" charset="-122"/>
                <a:ea typeface="隶书" panose="02010509060101010101" pitchFamily="49" charset="-122"/>
              </a:rPr>
              <a:t>④ 用英语看世界：英语是工具，不止是考试科目；</a:t>
            </a:r>
            <a:endParaRPr lang="zh-CN" altLang="en-US" dirty="0">
              <a:latin typeface="隶书" panose="02010509060101010101" pitchFamily="49" charset="-122"/>
              <a:ea typeface="隶书" panose="02010509060101010101" pitchFamily="49" charset="-122"/>
            </a:endParaRPr>
          </a:p>
          <a:p>
            <a:r>
              <a:rPr lang="zh-CN" altLang="en-US" dirty="0">
                <a:latin typeface="隶书" panose="02010509060101010101" pitchFamily="49" charset="-122"/>
                <a:ea typeface="隶书" panose="02010509060101010101" pitchFamily="49" charset="-122"/>
              </a:rPr>
              <a:t>⑤ 互相帮助，一起进步：多人同行，走得更远。</a:t>
            </a:r>
            <a:endParaRPr lang="zh-CN" altLang="en-US" dirty="0">
              <a:latin typeface="隶书" panose="02010509060101010101" pitchFamily="49" charset="-122"/>
              <a:ea typeface="隶书" panose="02010509060101010101" pitchFamily="49" charset="-122"/>
            </a:endParaRPr>
          </a:p>
          <a:p>
            <a:r>
              <a:rPr lang="en-US" altLang="zh-CN" dirty="0">
                <a:latin typeface="隶书" panose="02010509060101010101" pitchFamily="49" charset="-122"/>
                <a:ea typeface="隶书" panose="02010509060101010101" pitchFamily="49" charset="-122"/>
              </a:rPr>
              <a:t>Every step counts. </a:t>
            </a:r>
            <a:r>
              <a:rPr lang="zh-CN" altLang="en-US" dirty="0">
                <a:latin typeface="隶书" panose="02010509060101010101" pitchFamily="49" charset="-122"/>
                <a:ea typeface="隶书" panose="02010509060101010101" pitchFamily="49" charset="-122"/>
              </a:rPr>
              <a:t>每一步都算数。计划不必完美，执行才是关键。</a:t>
            </a:r>
            <a:endParaRPr lang="zh-CN" altLang="en-US" dirty="0">
              <a:latin typeface="隶书" panose="02010509060101010101" pitchFamily="49" charset="-122"/>
              <a:ea typeface="隶书" panose="02010509060101010101" pitchFamily="49" charset="-122"/>
            </a:endParaRPr>
          </a:p>
          <a:p>
            <a:endParaRPr lang="zh-CN" altLang="en-US" dirty="0"/>
          </a:p>
        </p:txBody>
      </p:sp>
      <p:sp>
        <p:nvSpPr>
          <p:cNvPr id="4" name="文本框 3"/>
          <p:cNvSpPr txBox="1"/>
          <p:nvPr/>
        </p:nvSpPr>
        <p:spPr>
          <a:xfrm>
            <a:off x="493247" y="4708919"/>
            <a:ext cx="11299501" cy="1200329"/>
          </a:xfrm>
          <a:prstGeom prst="rect">
            <a:avLst/>
          </a:prstGeom>
          <a:solidFill>
            <a:schemeClr val="accent5">
              <a:lumMod val="20000"/>
              <a:lumOff val="80000"/>
            </a:schemeClr>
          </a:solidFill>
        </p:spPr>
        <p:txBody>
          <a:bodyPr wrap="square">
            <a:spAutoFit/>
          </a:bodyPr>
          <a:lstStyle/>
          <a:p>
            <a:r>
              <a:rPr lang="en-US" altLang="zh-CN" sz="2400" dirty="0">
                <a:latin typeface="Times New Roman" panose="02020603050405020304" pitchFamily="18" charset="0"/>
                <a:cs typeface="Times New Roman" panose="02020603050405020304" pitchFamily="18" charset="0"/>
              </a:rPr>
              <a:t>Senior‑two study is our battlefield. There is no magic power for high marks, only day‑in‑day‑out persistence.</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高二学习就是我们的战场，高分没有神通，唯有日复一日坚守。</a:t>
            </a:r>
            <a:endParaRPr lang="zh-CN" altLang="en-US" sz="24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58952" y="1299982"/>
            <a:ext cx="10873786" cy="3830514"/>
          </a:xfrm>
        </p:spPr>
        <p:txBody>
          <a:bodyPr>
            <a:normAutofit/>
          </a:bodyPr>
          <a:lstStyle/>
          <a:p>
            <a:pPr marL="0" indent="0">
              <a:lnSpc>
                <a:spcPct val="120000"/>
              </a:lnSpc>
              <a:spcBef>
                <a:spcPts val="0"/>
              </a:spcBef>
            </a:pPr>
            <a:r>
              <a:rPr lang="zh-CN" altLang="en-US" dirty="0"/>
              <a:t>假定你是李华，你的外国笔友 </a:t>
            </a:r>
            <a:r>
              <a:rPr lang="en-US" altLang="zh-CN" dirty="0"/>
              <a:t>Peter </a:t>
            </a:r>
            <a:r>
              <a:rPr lang="zh-CN" altLang="en-US" dirty="0"/>
              <a:t>对中国新上映电影很感兴趣，请你写一封邮件，向他介绍电影 </a:t>
            </a:r>
            <a:r>
              <a:rPr lang="en-US" altLang="zh-CN" i="1" dirty="0"/>
              <a:t>Once Upon a Time in the Middle East</a:t>
            </a:r>
            <a:r>
              <a:rPr lang="zh-CN" altLang="en-US" dirty="0"/>
              <a:t>，内容包含：</a:t>
            </a:r>
            <a:endParaRPr lang="en-US" altLang="zh-CN" dirty="0"/>
          </a:p>
          <a:p>
            <a:pPr marL="0" indent="0">
              <a:lnSpc>
                <a:spcPct val="120000"/>
              </a:lnSpc>
              <a:spcBef>
                <a:spcPts val="0"/>
              </a:spcBef>
            </a:pPr>
            <a:r>
              <a:rPr lang="zh-CN" altLang="en-US" dirty="0"/>
              <a:t>影片大致内容（中国厨师、战乱中以餐馆庇护难民）</a:t>
            </a:r>
            <a:endParaRPr lang="en-US" altLang="zh-CN" dirty="0"/>
          </a:p>
          <a:p>
            <a:pPr marL="0" indent="0">
              <a:lnSpc>
                <a:spcPct val="120000"/>
              </a:lnSpc>
              <a:spcBef>
                <a:spcPts val="0"/>
              </a:spcBef>
            </a:pPr>
            <a:r>
              <a:rPr lang="zh-CN" altLang="en-US" dirty="0"/>
              <a:t>影片传递的理念：美食承载善意，向往和平（融入中国饮食文化：食物是人与人沟通的纽带）</a:t>
            </a:r>
            <a:endParaRPr lang="en-US" altLang="zh-CN" dirty="0"/>
          </a:p>
          <a:p>
            <a:pPr marL="0" indent="0">
              <a:lnSpc>
                <a:spcPct val="120000"/>
              </a:lnSpc>
              <a:spcBef>
                <a:spcPts val="0"/>
              </a:spcBef>
            </a:pPr>
            <a:r>
              <a:rPr lang="zh-CN" altLang="en-US" dirty="0"/>
              <a:t>推荐他观看</a:t>
            </a:r>
            <a:endParaRPr lang="zh-CN" altLang="en-US" dirty="0"/>
          </a:p>
        </p:txBody>
      </p:sp>
      <p:sp>
        <p:nvSpPr>
          <p:cNvPr id="4" name="文本框 3"/>
          <p:cNvSpPr txBox="1"/>
          <p:nvPr/>
        </p:nvSpPr>
        <p:spPr>
          <a:xfrm>
            <a:off x="748311" y="549044"/>
            <a:ext cx="2942142" cy="461665"/>
          </a:xfrm>
          <a:prstGeom prst="rect">
            <a:avLst/>
          </a:prstGeom>
          <a:noFill/>
        </p:spPr>
        <p:txBody>
          <a:bodyPr wrap="square">
            <a:spAutoFit/>
          </a:bodyPr>
          <a:lstStyle/>
          <a:p>
            <a:r>
              <a:rPr lang="en-US" altLang="zh-CN" sz="2400" b="1" dirty="0">
                <a:solidFill>
                  <a:srgbClr val="7030A0"/>
                </a:solidFill>
              </a:rPr>
              <a:t>Homework: </a:t>
            </a:r>
            <a:r>
              <a:rPr lang="zh-CN" altLang="en-US" sz="2400" b="1" dirty="0">
                <a:solidFill>
                  <a:srgbClr val="7030A0"/>
                </a:solidFill>
              </a:rPr>
              <a:t>应用文</a:t>
            </a:r>
            <a:endParaRPr lang="zh-CN" altLang="en-US" sz="2400" b="1" dirty="0">
              <a:solidFill>
                <a:srgbClr val="7030A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63971" y="492790"/>
            <a:ext cx="11345131" cy="6044896"/>
          </a:xfrm>
        </p:spPr>
        <p:txBody>
          <a:bodyPr>
            <a:normAutofit fontScale="85000" lnSpcReduction="10000"/>
          </a:bodyPr>
          <a:lstStyle/>
          <a:p>
            <a:pPr marL="0" indent="0">
              <a:lnSpc>
                <a:spcPct val="110000"/>
              </a:lnSpc>
              <a:spcBef>
                <a:spcPts val="0"/>
              </a:spcBef>
            </a:pPr>
            <a:r>
              <a:rPr lang="en-US" altLang="zh-CN" dirty="0">
                <a:latin typeface="Times New Roman" panose="02020603050405020304" pitchFamily="18" charset="0"/>
                <a:cs typeface="Times New Roman" panose="02020603050405020304" pitchFamily="18" charset="0"/>
              </a:rPr>
              <a:t>Dear Peter,</a:t>
            </a:r>
            <a:endParaRPr lang="en-US" altLang="zh-CN" dirty="0">
              <a:latin typeface="Times New Roman" panose="02020603050405020304" pitchFamily="18" charset="0"/>
              <a:cs typeface="Times New Roman" panose="02020603050405020304" pitchFamily="18" charset="0"/>
            </a:endParaRPr>
          </a:p>
          <a:p>
            <a:pPr marL="0" indent="0">
              <a:lnSpc>
                <a:spcPct val="110000"/>
              </a:lnSpc>
              <a:spcBef>
                <a:spcPts val="0"/>
              </a:spcBef>
            </a:pPr>
            <a:r>
              <a:rPr lang="en-US" altLang="zh-CN" dirty="0">
                <a:latin typeface="Times New Roman" panose="02020603050405020304" pitchFamily="18" charset="0"/>
                <a:cs typeface="Times New Roman" panose="02020603050405020304" pitchFamily="18" charset="0"/>
              </a:rPr>
              <a:t>     How is everything going? I’m writing to recommend a fantastic new Chinese film </a:t>
            </a:r>
            <a:r>
              <a:rPr lang="en-US" altLang="zh-CN" i="1" dirty="0">
                <a:latin typeface="Times New Roman" panose="02020603050405020304" pitchFamily="18" charset="0"/>
                <a:cs typeface="Times New Roman" panose="02020603050405020304" pitchFamily="18" charset="0"/>
              </a:rPr>
              <a:t>Once Upon a Time in the Middle East</a:t>
            </a:r>
            <a:r>
              <a:rPr lang="en-US" altLang="zh-CN" dirty="0">
                <a:latin typeface="Times New Roman" panose="02020603050405020304" pitchFamily="18" charset="0"/>
                <a:cs typeface="Times New Roman" panose="02020603050405020304" pitchFamily="18" charset="0"/>
              </a:rPr>
              <a:t> to you, which has caused a heated discussion nationwide recently.</a:t>
            </a:r>
            <a:endParaRPr lang="en-US" altLang="zh-CN" dirty="0">
              <a:latin typeface="Times New Roman" panose="02020603050405020304" pitchFamily="18" charset="0"/>
              <a:cs typeface="Times New Roman" panose="02020603050405020304" pitchFamily="18" charset="0"/>
            </a:endParaRPr>
          </a:p>
          <a:p>
            <a:pPr marL="0" indent="0">
              <a:lnSpc>
                <a:spcPct val="110000"/>
              </a:lnSpc>
              <a:spcBef>
                <a:spcPts val="0"/>
              </a:spcBef>
            </a:pPr>
            <a:r>
              <a:rPr lang="en-US" altLang="zh-CN" dirty="0">
                <a:latin typeface="Times New Roman" panose="02020603050405020304" pitchFamily="18" charset="0"/>
                <a:cs typeface="Times New Roman" panose="02020603050405020304" pitchFamily="18" charset="0"/>
              </a:rPr>
              <a:t>    Directed by Wen </a:t>
            </a:r>
            <a:r>
              <a:rPr lang="en-US" altLang="zh-CN" dirty="0" err="1">
                <a:latin typeface="Times New Roman" panose="02020603050405020304" pitchFamily="18" charset="0"/>
                <a:cs typeface="Times New Roman" panose="02020603050405020304" pitchFamily="18" charset="0"/>
              </a:rPr>
              <a:t>Muye</a:t>
            </a:r>
            <a:r>
              <a:rPr lang="en-US" altLang="zh-CN" dirty="0">
                <a:latin typeface="Times New Roman" panose="02020603050405020304" pitchFamily="18" charset="0"/>
                <a:cs typeface="Times New Roman" panose="02020603050405020304" pitchFamily="18" charset="0"/>
              </a:rPr>
              <a:t>, the movie tells a touching story of Xu Fu, a skilled Chinese chef from Northeast China. To pay off family debts, he runs a local restaurant in a Middle Eastern city. Unexpectedly, the outbreak of war ruins the peaceful life there. Instead of escaping for his own safety, Xu Fu turns his restaurant into a temporary shelter for homeless victims. As an important symbol of Chinese culture, home-cooked food acts as a bridge connecting people regardless of nationalities. Warm dishes carry kindness and comfort, easing people’s fear in the chaos.</a:t>
            </a:r>
            <a:endParaRPr lang="en-US" altLang="zh-CN" dirty="0">
              <a:latin typeface="Times New Roman" panose="02020603050405020304" pitchFamily="18" charset="0"/>
              <a:cs typeface="Times New Roman" panose="02020603050405020304" pitchFamily="18" charset="0"/>
            </a:endParaRPr>
          </a:p>
          <a:p>
            <a:pPr marL="0" indent="0">
              <a:lnSpc>
                <a:spcPct val="110000"/>
              </a:lnSpc>
              <a:spcBef>
                <a:spcPts val="0"/>
              </a:spcBef>
            </a:pPr>
            <a:r>
              <a:rPr lang="en-US" altLang="zh-CN" dirty="0">
                <a:latin typeface="Times New Roman" panose="02020603050405020304" pitchFamily="18" charset="0"/>
                <a:cs typeface="Times New Roman" panose="02020603050405020304" pitchFamily="18" charset="0"/>
              </a:rPr>
              <a:t>    Unlike many Hollywood war films, this work spreads the traditional Chinese value of harmony and calls on all human beings to cherish hard-won peace. I sincerely recommend you watch it. I’m looking forward to your opinions after viewing it.</a:t>
            </a:r>
            <a:endParaRPr lang="en-US" altLang="zh-CN" dirty="0">
              <a:latin typeface="Times New Roman" panose="02020603050405020304" pitchFamily="18" charset="0"/>
              <a:cs typeface="Times New Roman" panose="02020603050405020304" pitchFamily="18" charset="0"/>
            </a:endParaRPr>
          </a:p>
          <a:p>
            <a:pPr marL="0" indent="0">
              <a:lnSpc>
                <a:spcPct val="110000"/>
              </a:lnSpc>
              <a:spcBef>
                <a:spcPts val="0"/>
              </a:spcBef>
            </a:pPr>
            <a:r>
              <a:rPr lang="en-US" altLang="zh-CN" dirty="0">
                <a:latin typeface="Times New Roman" panose="02020603050405020304" pitchFamily="18" charset="0"/>
                <a:cs typeface="Times New Roman" panose="02020603050405020304" pitchFamily="18" charset="0"/>
              </a:rPr>
              <a:t>                                                                                                                     Yours,</a:t>
            </a:r>
            <a:endParaRPr lang="en-US" altLang="zh-CN" dirty="0">
              <a:latin typeface="Times New Roman" panose="02020603050405020304" pitchFamily="18" charset="0"/>
              <a:cs typeface="Times New Roman" panose="02020603050405020304" pitchFamily="18" charset="0"/>
            </a:endParaRPr>
          </a:p>
          <a:p>
            <a:pPr marL="0" indent="0">
              <a:lnSpc>
                <a:spcPct val="110000"/>
              </a:lnSpc>
              <a:spcBef>
                <a:spcPts val="0"/>
              </a:spcBef>
            </a:pPr>
            <a:r>
              <a:rPr lang="en-US" altLang="zh-CN" dirty="0">
                <a:latin typeface="Times New Roman" panose="02020603050405020304" pitchFamily="18" charset="0"/>
                <a:cs typeface="Times New Roman" panose="02020603050405020304" pitchFamily="18" charset="0"/>
              </a:rPr>
              <a:t>                                                                                                                           Li Hua</a:t>
            </a:r>
            <a:endParaRPr lang="en-US" altLang="zh-CN" dirty="0">
              <a:latin typeface="Times New Roman" panose="02020603050405020304" pitchFamily="18" charset="0"/>
              <a:cs typeface="Times New Roman" panose="02020603050405020304" pitchFamily="18" charset="0"/>
            </a:endParaRPr>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rcRect b="15988"/>
          <a:stretch>
            <a:fillRect/>
          </a:stretch>
        </p:blipFill>
        <p:spPr>
          <a:xfrm>
            <a:off x="750135" y="1494797"/>
            <a:ext cx="6387281" cy="3014630"/>
          </a:xfrm>
          <a:prstGeom prst="rect">
            <a:avLst/>
          </a:prstGeom>
        </p:spPr>
      </p:pic>
      <p:sp>
        <p:nvSpPr>
          <p:cNvPr id="7" name="文本框 6"/>
          <p:cNvSpPr txBox="1"/>
          <p:nvPr/>
        </p:nvSpPr>
        <p:spPr>
          <a:xfrm>
            <a:off x="683064" y="420668"/>
            <a:ext cx="10996070" cy="523220"/>
          </a:xfrm>
          <a:prstGeom prst="rect">
            <a:avLst/>
          </a:prstGeom>
          <a:noFill/>
        </p:spPr>
        <p:txBody>
          <a:bodyPr wrap="square">
            <a:spAutoFit/>
          </a:bodyPr>
          <a:lstStyle/>
          <a:p>
            <a:r>
              <a:rPr lang="zh-CN" altLang="en-US" sz="2800" dirty="0">
                <a:solidFill>
                  <a:srgbClr val="002060"/>
                </a:solidFill>
                <a:latin typeface="隶书" panose="02010509060101010101" pitchFamily="49" charset="-122"/>
                <a:ea typeface="隶书" panose="02010509060101010101" pitchFamily="49" charset="-122"/>
              </a:rPr>
              <a:t>高二英语开学第一课</a:t>
            </a:r>
            <a:r>
              <a:rPr lang="en-US" altLang="zh-CN" sz="2800" dirty="0">
                <a:solidFill>
                  <a:srgbClr val="002060"/>
                </a:solidFill>
                <a:latin typeface="隶书" panose="02010509060101010101" pitchFamily="49" charset="-122"/>
                <a:ea typeface="隶书" panose="02010509060101010101" pitchFamily="49" charset="-122"/>
              </a:rPr>
              <a:t>:</a:t>
            </a:r>
            <a:r>
              <a:rPr lang="zh-CN" altLang="en-US" sz="2800" dirty="0">
                <a:solidFill>
                  <a:srgbClr val="002060"/>
                </a:solidFill>
                <a:latin typeface="隶书" panose="02010509060101010101" pitchFamily="49" charset="-122"/>
                <a:ea typeface="隶书" panose="02010509060101010101" pitchFamily="49" charset="-122"/>
              </a:rPr>
              <a:t>从</a:t>
            </a:r>
            <a:r>
              <a:rPr lang="en-US" altLang="zh-CN" sz="2800" dirty="0">
                <a:solidFill>
                  <a:srgbClr val="002060"/>
                </a:solidFill>
                <a:latin typeface="隶书" panose="02010509060101010101" pitchFamily="49" charset="-122"/>
                <a:ea typeface="隶书" panose="02010509060101010101" pitchFamily="49" charset="-122"/>
              </a:rPr>
              <a:t>《</a:t>
            </a:r>
            <a:r>
              <a:rPr lang="zh-CN" altLang="en-US" sz="2800" dirty="0">
                <a:solidFill>
                  <a:srgbClr val="002060"/>
                </a:solidFill>
                <a:latin typeface="隶书" panose="02010509060101010101" pitchFamily="49" charset="-122"/>
                <a:ea typeface="隶书" panose="02010509060101010101" pitchFamily="49" charset="-122"/>
              </a:rPr>
              <a:t>龙餐厅</a:t>
            </a:r>
            <a:r>
              <a:rPr lang="en-US" altLang="zh-CN" sz="2800" dirty="0">
                <a:solidFill>
                  <a:srgbClr val="002060"/>
                </a:solidFill>
                <a:latin typeface="隶书" panose="02010509060101010101" pitchFamily="49" charset="-122"/>
                <a:ea typeface="隶书" panose="02010509060101010101" pitchFamily="49" charset="-122"/>
              </a:rPr>
              <a:t>》</a:t>
            </a:r>
            <a:r>
              <a:rPr lang="zh-CN" altLang="en-US" sz="2800" dirty="0">
                <a:solidFill>
                  <a:srgbClr val="002060"/>
                </a:solidFill>
                <a:latin typeface="隶书" panose="02010509060101010101" pitchFamily="49" charset="-122"/>
                <a:ea typeface="隶书" panose="02010509060101010101" pitchFamily="49" charset="-122"/>
              </a:rPr>
              <a:t>与</a:t>
            </a:r>
            <a:r>
              <a:rPr lang="en-US" altLang="zh-CN" sz="2800" dirty="0">
                <a:solidFill>
                  <a:srgbClr val="002060"/>
                </a:solidFill>
                <a:latin typeface="隶书" panose="02010509060101010101" pitchFamily="49" charset="-122"/>
                <a:ea typeface="隶书" panose="02010509060101010101" pitchFamily="49" charset="-122"/>
              </a:rPr>
              <a:t>《</a:t>
            </a:r>
            <a:r>
              <a:rPr lang="zh-CN" altLang="en-US" sz="2800" dirty="0">
                <a:solidFill>
                  <a:srgbClr val="002060"/>
                </a:solidFill>
                <a:latin typeface="隶书" panose="02010509060101010101" pitchFamily="49" charset="-122"/>
                <a:ea typeface="隶书" panose="02010509060101010101" pitchFamily="49" charset="-122"/>
              </a:rPr>
              <a:t>八仙</a:t>
            </a:r>
            <a:r>
              <a:rPr lang="en-US" altLang="zh-CN" sz="2800" dirty="0">
                <a:solidFill>
                  <a:srgbClr val="002060"/>
                </a:solidFill>
                <a:latin typeface="隶书" panose="02010509060101010101" pitchFamily="49" charset="-122"/>
                <a:ea typeface="隶书" panose="02010509060101010101" pitchFamily="49" charset="-122"/>
              </a:rPr>
              <a:t>》</a:t>
            </a:r>
            <a:r>
              <a:rPr lang="zh-CN" altLang="en-US" sz="2800" dirty="0">
                <a:solidFill>
                  <a:srgbClr val="002060"/>
                </a:solidFill>
                <a:latin typeface="隶书" panose="02010509060101010101" pitchFamily="49" charset="-122"/>
                <a:ea typeface="隶书" panose="02010509060101010101" pitchFamily="49" charset="-122"/>
              </a:rPr>
              <a:t>感悟坚持的力量</a:t>
            </a:r>
            <a:endParaRPr lang="zh-CN" altLang="en-US" sz="2800" dirty="0">
              <a:solidFill>
                <a:srgbClr val="002060"/>
              </a:solidFill>
              <a:latin typeface="隶书" panose="02010509060101010101" pitchFamily="49" charset="-122"/>
              <a:ea typeface="隶书" panose="02010509060101010101" pitchFamily="49" charset="-122"/>
            </a:endParaRPr>
          </a:p>
        </p:txBody>
      </p:sp>
      <p:sp>
        <p:nvSpPr>
          <p:cNvPr id="9" name="文本框 8"/>
          <p:cNvSpPr txBox="1"/>
          <p:nvPr/>
        </p:nvSpPr>
        <p:spPr>
          <a:xfrm>
            <a:off x="1778152" y="5019749"/>
            <a:ext cx="7486308" cy="584775"/>
          </a:xfrm>
          <a:prstGeom prst="rect">
            <a:avLst/>
          </a:prstGeom>
          <a:noFill/>
        </p:spPr>
        <p:txBody>
          <a:bodyPr wrap="square">
            <a:spAutoFit/>
          </a:bodyPr>
          <a:lstStyle/>
          <a:p>
            <a:r>
              <a:rPr lang="en-US" altLang="zh-CN" sz="3200" b="1" dirty="0">
                <a:solidFill>
                  <a:srgbClr val="C00000"/>
                </a:solidFill>
                <a:latin typeface="Times New Roman" panose="02020603050405020304" pitchFamily="18" charset="0"/>
                <a:cs typeface="Times New Roman" panose="02020603050405020304" pitchFamily="18" charset="0"/>
              </a:rPr>
              <a:t>Perseverance Lights Up Our Journey</a:t>
            </a:r>
            <a:endParaRPr lang="zh-CN" altLang="en-US" sz="3200" b="1"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7352158" y="2265548"/>
            <a:ext cx="6096912" cy="1753235"/>
          </a:xfrm>
          <a:prstGeom prst="rect">
            <a:avLst/>
          </a:prstGeom>
          <a:noFill/>
        </p:spPr>
        <p:txBody>
          <a:bodyPr wrap="square">
            <a:spAutoFit/>
          </a:bodyPr>
          <a:lstStyle/>
          <a:p>
            <a:r>
              <a:rPr lang="zh-CN" altLang="en-US" sz="5400" dirty="0">
                <a:latin typeface="隶书" panose="02010509060101010101" pitchFamily="49" charset="-122"/>
                <a:ea typeface="隶书" panose="02010509060101010101" pitchFamily="49" charset="-122"/>
              </a:rPr>
              <a:t> </a:t>
            </a:r>
            <a:r>
              <a:rPr lang="zh-CN" altLang="en-US" sz="5400" dirty="0">
                <a:solidFill>
                  <a:srgbClr val="7030A0"/>
                </a:solidFill>
                <a:latin typeface="隶书" panose="02010509060101010101" pitchFamily="49" charset="-122"/>
                <a:ea typeface="隶书" panose="02010509060101010101" pitchFamily="49" charset="-122"/>
              </a:rPr>
              <a:t>光影悟坚守</a:t>
            </a:r>
            <a:endParaRPr lang="en-US" altLang="zh-CN" sz="5400" dirty="0">
              <a:solidFill>
                <a:srgbClr val="7030A0"/>
              </a:solidFill>
              <a:latin typeface="隶书" panose="02010509060101010101" pitchFamily="49" charset="-122"/>
              <a:ea typeface="隶书" panose="02010509060101010101" pitchFamily="49" charset="-122"/>
            </a:endParaRPr>
          </a:p>
          <a:p>
            <a:r>
              <a:rPr lang="zh-CN" altLang="en-US" sz="5400" dirty="0">
                <a:solidFill>
                  <a:srgbClr val="7030A0"/>
                </a:solidFill>
                <a:latin typeface="隶书" panose="02010509060101010101" pitchFamily="49" charset="-122"/>
                <a:ea typeface="隶书" panose="02010509060101010101" pitchFamily="49" charset="-122"/>
              </a:rPr>
              <a:t> 深耕赴高二</a:t>
            </a:r>
            <a:endParaRPr lang="zh-CN" altLang="en-US" sz="5400" dirty="0">
              <a:solidFill>
                <a:srgbClr val="7030A0"/>
              </a:solidFill>
            </a:endParaRPr>
          </a:p>
        </p:txBody>
      </p:sp>
      <p:sp>
        <p:nvSpPr>
          <p:cNvPr id="12" name="文本框 11"/>
          <p:cNvSpPr txBox="1"/>
          <p:nvPr/>
        </p:nvSpPr>
        <p:spPr>
          <a:xfrm>
            <a:off x="9969425" y="4727514"/>
            <a:ext cx="1145738" cy="369332"/>
          </a:xfrm>
          <a:prstGeom prst="rect">
            <a:avLst/>
          </a:prstGeom>
          <a:solidFill>
            <a:schemeClr val="accent6">
              <a:lumMod val="20000"/>
              <a:lumOff val="80000"/>
            </a:schemeClr>
          </a:solidFill>
        </p:spPr>
        <p:txBody>
          <a:bodyPr wrap="square">
            <a:spAutoFit/>
          </a:bodyPr>
          <a:lstStyle/>
          <a:p>
            <a:r>
              <a:rPr lang="en-US" altLang="zh-CN" b="1" dirty="0"/>
              <a:t> </a:t>
            </a:r>
            <a:r>
              <a:rPr lang="zh-CN" altLang="en-US" b="1" dirty="0"/>
              <a:t>刘艳</a:t>
            </a:r>
            <a:endParaRPr lang="zh-CN" altLang="en-US"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393400" y="213114"/>
            <a:ext cx="3961692" cy="5920529"/>
          </a:xfrm>
          <a:prstGeom prst="rect">
            <a:avLst/>
          </a:prstGeom>
        </p:spPr>
      </p:pic>
      <p:sp>
        <p:nvSpPr>
          <p:cNvPr id="6" name="文本框 5"/>
          <p:cNvSpPr txBox="1"/>
          <p:nvPr/>
        </p:nvSpPr>
        <p:spPr>
          <a:xfrm>
            <a:off x="5775231" y="2331818"/>
            <a:ext cx="4677403" cy="646331"/>
          </a:xfrm>
          <a:prstGeom prst="rect">
            <a:avLst/>
          </a:prstGeom>
          <a:solidFill>
            <a:schemeClr val="accent5">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1" i="1" u="none" strike="noStrike" kern="1200" cap="none" spc="0" normalizeH="0" baseline="0" noProof="0" dirty="0">
                <a:ln>
                  <a:noFill/>
                </a:ln>
                <a:solidFill>
                  <a:srgbClr val="ED7D31">
                    <a:lumMod val="75000"/>
                  </a:srgbClr>
                </a:solidFill>
                <a:effectLst/>
                <a:uLnTx/>
                <a:uFillTx/>
                <a:latin typeface="Times New Roman" panose="02020603050405020304" pitchFamily="18" charset="0"/>
                <a:ea typeface="等线" panose="02010600030101010101" pitchFamily="2" charset="-122"/>
                <a:cs typeface="Times New Roman" panose="02020603050405020304" pitchFamily="18" charset="0"/>
              </a:rPr>
              <a:t>All Wishes Come True</a:t>
            </a:r>
            <a:endParaRPr kumimoji="0" lang="zh-CN" altLang="en-US" sz="3600" b="1" i="1" u="none" strike="noStrike" kern="1200" cap="none" spc="0" normalizeH="0" baseline="0" noProof="0" dirty="0">
              <a:ln>
                <a:noFill/>
              </a:ln>
              <a:solidFill>
                <a:srgbClr val="ED7D31">
                  <a:lumMod val="75000"/>
                </a:srgbClr>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8" name="文本框 7"/>
          <p:cNvSpPr txBox="1"/>
          <p:nvPr/>
        </p:nvSpPr>
        <p:spPr>
          <a:xfrm>
            <a:off x="5065476" y="3618242"/>
            <a:ext cx="6096912" cy="523220"/>
          </a:xfrm>
          <a:prstGeom prst="rect">
            <a:avLst/>
          </a:prstGeom>
          <a:solidFill>
            <a:schemeClr val="bg2"/>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1" i="1" u="none" strike="noStrike" kern="1200" cap="none" spc="0" normalizeH="0" baseline="0" noProof="0" dirty="0">
                <a:ln>
                  <a:noFill/>
                </a:ln>
                <a:solidFill>
                  <a:srgbClr val="5B9BD5">
                    <a:lumMod val="50000"/>
                  </a:srgbClr>
                </a:solidFill>
                <a:effectLst/>
                <a:uLnTx/>
                <a:uFillTx/>
                <a:latin typeface="等线" panose="02010600030101010101" pitchFamily="2" charset="-122"/>
                <a:ea typeface="等线" panose="02010600030101010101" pitchFamily="2" charset="-122"/>
                <a:cs typeface="+mn-cs"/>
              </a:rPr>
              <a:t>eight immortals crossing the sea   </a:t>
            </a:r>
            <a:r>
              <a:rPr kumimoji="0" lang="zh-CN" altLang="en-US" sz="2800" b="1" i="1" u="none" strike="noStrike" kern="1200" cap="none" spc="0" normalizeH="0" baseline="0" noProof="0" dirty="0">
                <a:ln>
                  <a:noFill/>
                </a:ln>
                <a:solidFill>
                  <a:srgbClr val="5B9BD5">
                    <a:lumMod val="50000"/>
                  </a:srgbClr>
                </a:solidFill>
                <a:effectLst/>
                <a:uLnTx/>
                <a:uFillTx/>
                <a:latin typeface="等线" panose="02010600030101010101" pitchFamily="2" charset="-122"/>
                <a:ea typeface="等线" panose="02010600030101010101" pitchFamily="2" charset="-122"/>
                <a:cs typeface="+mn-cs"/>
              </a:rPr>
              <a:t>？</a:t>
            </a:r>
            <a:endParaRPr kumimoji="0" lang="zh-CN" altLang="en-US" sz="2800" b="1" i="1" u="none" strike="noStrike" kern="1200" cap="none" spc="0" normalizeH="0" baseline="0" noProof="0" dirty="0">
              <a:ln>
                <a:noFill/>
              </a:ln>
              <a:solidFill>
                <a:srgbClr val="5B9BD5">
                  <a:lumMod val="50000"/>
                </a:srgbClr>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八仙海外预告">
            <a:hlinkClick r:id="" action="ppaction://media"/>
          </p:cNvPr>
          <p:cNvPicPr>
            <a:picLocks noGrp="1" noChangeAspect="1"/>
          </p:cNvPicPr>
          <p:nvPr>
            <p:ph idx="1"/>
            <a:videoFile r:link="rId1"/>
            <p:extLst>
              <p:ext uri="{DAA4B4D4-6D71-4841-9C94-3DE7FCFB9230}">
                <p14:media xmlns:p14="http://schemas.microsoft.com/office/powerpoint/2010/main" r:embed="rId2"/>
              </p:ext>
            </p:extLst>
          </p:nvPr>
        </p:nvPicPr>
        <p:blipFill>
          <a:blip r:embed="rId3"/>
          <a:stretch>
            <a:fillRect/>
          </a:stretch>
        </p:blipFill>
        <p:spPr>
          <a:xfrm>
            <a:off x="105204" y="344953"/>
            <a:ext cx="11981591" cy="5021643"/>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060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83664" y="1067712"/>
            <a:ext cx="11224671" cy="4446065"/>
          </a:xfrm>
          <a:solidFill>
            <a:schemeClr val="bg2"/>
          </a:solidFill>
        </p:spPr>
        <p:txBody>
          <a:bodyPr>
            <a:normAutofit/>
          </a:bodyPr>
          <a:lstStyle/>
          <a:p>
            <a:pPr indent="0">
              <a:lnSpc>
                <a:spcPct val="110000"/>
              </a:lnSpc>
              <a:spcBef>
                <a:spcPts val="0"/>
              </a:spcBef>
            </a:pPr>
            <a:r>
              <a:rPr lang="en-US" altLang="zh-CN" sz="2400" dirty="0">
                <a:latin typeface="Times New Roman" panose="02020603050405020304" pitchFamily="18" charset="0"/>
                <a:cs typeface="Times New Roman" panose="02020603050405020304" pitchFamily="18" charset="0"/>
              </a:rPr>
              <a:t>     Today, the film "</a:t>
            </a:r>
            <a:r>
              <a:rPr lang="zh-CN" altLang="en-US" sz="2400" dirty="0">
                <a:latin typeface="Times New Roman" panose="02020603050405020304" pitchFamily="18" charset="0"/>
                <a:cs typeface="Times New Roman" panose="02020603050405020304" pitchFamily="18" charset="0"/>
              </a:rPr>
              <a:t>八仙</a:t>
            </a:r>
            <a:r>
              <a:rPr lang="en-US" altLang="zh-CN" sz="2400" dirty="0">
                <a:latin typeface="Times New Roman" panose="02020603050405020304" pitchFamily="18" charset="0"/>
                <a:cs typeface="Times New Roman" panose="02020603050405020304" pitchFamily="18" charset="0"/>
              </a:rPr>
              <a:t>!" With outstanding content, the box office and reputation have </a:t>
            </a:r>
            <a:r>
              <a:rPr lang="en-US" altLang="zh-CN" sz="2400" u="sng" dirty="0">
                <a:latin typeface="Times New Roman" panose="02020603050405020304" pitchFamily="18" charset="0"/>
                <a:cs typeface="Times New Roman" panose="02020603050405020304" pitchFamily="18" charset="0"/>
              </a:rPr>
              <a:t>1         </a:t>
            </a:r>
            <a:r>
              <a:rPr lang="en-US" altLang="zh-CN" sz="2400" dirty="0">
                <a:latin typeface="Times New Roman" panose="02020603050405020304" pitchFamily="18" charset="0"/>
                <a:cs typeface="Times New Roman" panose="02020603050405020304" pitchFamily="18" charset="0"/>
              </a:rPr>
              <a:t> all the way. The Chinese title of the film is "</a:t>
            </a:r>
            <a:r>
              <a:rPr lang="zh-CN" altLang="en-US" sz="2400" dirty="0">
                <a:latin typeface="Times New Roman" panose="02020603050405020304" pitchFamily="18" charset="0"/>
                <a:cs typeface="Times New Roman" panose="02020603050405020304" pitchFamily="18" charset="0"/>
              </a:rPr>
              <a:t>八仙</a:t>
            </a:r>
            <a:r>
              <a:rPr lang="en-US" altLang="zh-CN" sz="2400" dirty="0">
                <a:latin typeface="Times New Roman" panose="02020603050405020304" pitchFamily="18" charset="0"/>
                <a:cs typeface="Times New Roman" panose="02020603050405020304" pitchFamily="18" charset="0"/>
              </a:rPr>
              <a:t>!". The exclamation mark in it has a  </a:t>
            </a:r>
            <a:r>
              <a:rPr lang="en-US" altLang="zh-CN" sz="2400" u="sng" dirty="0">
                <a:latin typeface="Times New Roman" panose="02020603050405020304" pitchFamily="18" charset="0"/>
                <a:cs typeface="Times New Roman" panose="02020603050405020304" pitchFamily="18" charset="0"/>
              </a:rPr>
              <a:t>        2 </a:t>
            </a:r>
            <a:r>
              <a:rPr lang="en-US" altLang="zh-CN" sz="2400" dirty="0">
                <a:latin typeface="Times New Roman" panose="02020603050405020304" pitchFamily="18" charset="0"/>
                <a:cs typeface="Times New Roman" panose="02020603050405020304" pitchFamily="18" charset="0"/>
              </a:rPr>
              <a:t>intention, which is not only the cry of the world's heart, but also makes the intonation more powerful. As the prologue of the series, this   </a:t>
            </a:r>
            <a:r>
              <a:rPr lang="en-US" altLang="zh-CN" sz="2400" u="sng" dirty="0">
                <a:latin typeface="Times New Roman" panose="02020603050405020304" pitchFamily="18" charset="0"/>
                <a:cs typeface="Times New Roman" panose="02020603050405020304" pitchFamily="18" charset="0"/>
              </a:rPr>
              <a:t>       3 </a:t>
            </a:r>
            <a:r>
              <a:rPr lang="en-US" altLang="zh-CN" sz="2400" dirty="0">
                <a:latin typeface="Times New Roman" panose="02020603050405020304" pitchFamily="18" charset="0"/>
                <a:cs typeface="Times New Roman" panose="02020603050405020304" pitchFamily="18" charset="0"/>
              </a:rPr>
              <a:t>also makes the title more popular. The English name of the film is "All Wishes Come True!",    </a:t>
            </a:r>
            <a:r>
              <a:rPr lang="en-US" altLang="zh-CN" sz="2400" u="sng" dirty="0">
                <a:latin typeface="Times New Roman" panose="02020603050405020304" pitchFamily="18" charset="0"/>
                <a:cs typeface="Times New Roman" panose="02020603050405020304" pitchFamily="18" charset="0"/>
              </a:rPr>
              <a:t>           4 </a:t>
            </a:r>
            <a:endParaRPr lang="en-US" altLang="zh-CN" sz="2400" u="sng" dirty="0">
              <a:latin typeface="Times New Roman" panose="02020603050405020304" pitchFamily="18" charset="0"/>
              <a:cs typeface="Times New Roman" panose="02020603050405020304" pitchFamily="18" charset="0"/>
            </a:endParaRPr>
          </a:p>
          <a:p>
            <a:pPr indent="0">
              <a:lnSpc>
                <a:spcPct val="110000"/>
              </a:lnSpc>
              <a:spcBef>
                <a:spcPts val="0"/>
              </a:spcBef>
            </a:pPr>
            <a:r>
              <a:rPr lang="en-US" altLang="zh-CN" sz="2400" dirty="0">
                <a:latin typeface="Times New Roman" panose="02020603050405020304" pitchFamily="18" charset="0"/>
                <a:cs typeface="Times New Roman" panose="02020603050405020304" pitchFamily="18" charset="0"/>
              </a:rPr>
              <a:t>to the classic line of "If you have a request, you will be answered" in the film. And behind the "If there is a request, it must be answered" is the   </a:t>
            </a:r>
            <a:r>
              <a:rPr lang="en-US" altLang="zh-CN" sz="2400" u="sng" dirty="0">
                <a:latin typeface="Times New Roman" panose="02020603050405020304" pitchFamily="18" charset="0"/>
                <a:cs typeface="Times New Roman" panose="02020603050405020304" pitchFamily="18" charset="0"/>
              </a:rPr>
              <a:t>       5 </a:t>
            </a:r>
            <a:r>
              <a:rPr lang="en-US" altLang="zh-CN" sz="2400" dirty="0">
                <a:latin typeface="Times New Roman" panose="02020603050405020304" pitchFamily="18" charset="0"/>
                <a:cs typeface="Times New Roman" panose="02020603050405020304" pitchFamily="18" charset="0"/>
              </a:rPr>
              <a:t>theme of "If you wish, there must be a price". The title setting fits   </a:t>
            </a:r>
            <a:r>
              <a:rPr lang="en-US" altLang="zh-CN" sz="2400" u="sng" dirty="0">
                <a:latin typeface="Times New Roman" panose="02020603050405020304" pitchFamily="18" charset="0"/>
                <a:cs typeface="Times New Roman" panose="02020603050405020304" pitchFamily="18" charset="0"/>
              </a:rPr>
              <a:t>         6 </a:t>
            </a:r>
            <a:r>
              <a:rPr lang="en-US" altLang="zh-CN" sz="2400" dirty="0">
                <a:latin typeface="Times New Roman" panose="02020603050405020304" pitchFamily="18" charset="0"/>
                <a:cs typeface="Times New Roman" panose="02020603050405020304" pitchFamily="18" charset="0"/>
              </a:rPr>
              <a:t>with the core of the story. Who is praying and who will respond? Layers of puzzles, waiting for the   </a:t>
            </a:r>
            <a:r>
              <a:rPr lang="en-US" altLang="zh-CN" sz="2400" u="sng" dirty="0">
                <a:latin typeface="Times New Roman" panose="02020603050405020304" pitchFamily="18" charset="0"/>
                <a:cs typeface="Times New Roman" panose="02020603050405020304" pitchFamily="18" charset="0"/>
              </a:rPr>
              <a:t>      7 </a:t>
            </a:r>
            <a:endParaRPr lang="en-US" altLang="zh-CN" sz="2400" u="sng" dirty="0">
              <a:latin typeface="Times New Roman" panose="02020603050405020304" pitchFamily="18" charset="0"/>
              <a:cs typeface="Times New Roman" panose="02020603050405020304" pitchFamily="18" charset="0"/>
            </a:endParaRPr>
          </a:p>
          <a:p>
            <a:pPr indent="0">
              <a:lnSpc>
                <a:spcPct val="110000"/>
              </a:lnSpc>
              <a:spcBef>
                <a:spcPts val="0"/>
              </a:spcBef>
            </a:pPr>
            <a:r>
              <a:rPr lang="en-US" altLang="zh-CN" sz="2400" dirty="0">
                <a:latin typeface="Times New Roman" panose="02020603050405020304" pitchFamily="18" charset="0"/>
                <a:cs typeface="Times New Roman" panose="02020603050405020304" pitchFamily="18" charset="0"/>
              </a:rPr>
              <a:t>to explore in the plot.</a:t>
            </a:r>
            <a:endParaRPr lang="zh-CN" altLang="en-US" sz="2400" dirty="0">
              <a:latin typeface="Times New Roman" panose="02020603050405020304" pitchFamily="18" charset="0"/>
              <a:cs typeface="Times New Roman" panose="02020603050405020304" pitchFamily="18" charset="0"/>
            </a:endParaRPr>
          </a:p>
        </p:txBody>
      </p:sp>
      <p:pic>
        <p:nvPicPr>
          <p:cNvPr id="2" name="Todaythefilmba_1785191231885">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10709979" y="5885099"/>
            <a:ext cx="745669" cy="745669"/>
          </a:xfrm>
          <a:prstGeom prst="rect">
            <a:avLst/>
          </a:prstGeom>
        </p:spPr>
      </p:pic>
      <p:sp>
        <p:nvSpPr>
          <p:cNvPr id="5" name="文本框 4"/>
          <p:cNvSpPr txBox="1"/>
          <p:nvPr/>
        </p:nvSpPr>
        <p:spPr>
          <a:xfrm>
            <a:off x="661160" y="354666"/>
            <a:ext cx="1791841" cy="369332"/>
          </a:xfrm>
          <a:prstGeom prst="rect">
            <a:avLst/>
          </a:prstGeom>
          <a:solidFill>
            <a:schemeClr val="accent6">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听力练习</a:t>
            </a:r>
            <a:endParaRPr kumimoji="0" lang="zh-CN" altLang="en-US"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endParaRPr>
          </a:p>
        </p:txBody>
      </p:sp>
      <p:sp>
        <p:nvSpPr>
          <p:cNvPr id="7" name="文本框 6"/>
          <p:cNvSpPr txBox="1"/>
          <p:nvPr/>
        </p:nvSpPr>
        <p:spPr>
          <a:xfrm>
            <a:off x="661160" y="1531887"/>
            <a:ext cx="1518069"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FF0000"/>
                </a:solidFill>
                <a:effectLst/>
                <a:uLnTx/>
                <a:uFillTx/>
                <a:latin typeface="等线" panose="02010600030101010101" pitchFamily="2" charset="-122"/>
                <a:ea typeface="等线" panose="02010600030101010101" pitchFamily="2" charset="-122"/>
                <a:cs typeface="+mn-cs"/>
              </a:rPr>
              <a:t>climbed</a:t>
            </a:r>
            <a:endParaRPr kumimoji="0" lang="zh-CN" altLang="en-US" sz="1800" b="1" i="0" u="none" strike="noStrike" kern="1200" cap="none" spc="0" normalizeH="0" baseline="0" noProof="0" dirty="0">
              <a:ln>
                <a:noFill/>
              </a:ln>
              <a:solidFill>
                <a:srgbClr val="FF0000"/>
              </a:solidFill>
              <a:effectLst/>
              <a:uLnTx/>
              <a:uFillTx/>
              <a:latin typeface="等线" panose="02010600030101010101" pitchFamily="2" charset="-122"/>
              <a:ea typeface="等线" panose="02010600030101010101" pitchFamily="2" charset="-122"/>
              <a:cs typeface="+mn-cs"/>
            </a:endParaRPr>
          </a:p>
        </p:txBody>
      </p:sp>
      <p:sp>
        <p:nvSpPr>
          <p:cNvPr id="9" name="文本框 8"/>
          <p:cNvSpPr txBox="1"/>
          <p:nvPr/>
        </p:nvSpPr>
        <p:spPr>
          <a:xfrm>
            <a:off x="1557080" y="1976279"/>
            <a:ext cx="106908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FF0000"/>
                </a:solidFill>
                <a:effectLst/>
                <a:uLnTx/>
                <a:uFillTx/>
                <a:latin typeface="等线" panose="02010600030101010101" pitchFamily="2" charset="-122"/>
                <a:ea typeface="等线" panose="02010600030101010101" pitchFamily="2" charset="-122"/>
                <a:cs typeface="+mn-cs"/>
              </a:rPr>
              <a:t>unique</a:t>
            </a:r>
            <a:endParaRPr kumimoji="0" lang="zh-CN" altLang="en-US" sz="1800" b="1" i="0" u="none" strike="noStrike" kern="1200" cap="none" spc="0" normalizeH="0" baseline="0" noProof="0" dirty="0">
              <a:ln>
                <a:noFill/>
              </a:ln>
              <a:solidFill>
                <a:srgbClr val="FF0000"/>
              </a:solidFill>
              <a:effectLst/>
              <a:uLnTx/>
              <a:uFillTx/>
              <a:latin typeface="等线" panose="02010600030101010101" pitchFamily="2" charset="-122"/>
              <a:ea typeface="等线" panose="02010600030101010101" pitchFamily="2" charset="-122"/>
              <a:cs typeface="+mn-cs"/>
            </a:endParaRPr>
          </a:p>
        </p:txBody>
      </p:sp>
      <p:sp>
        <p:nvSpPr>
          <p:cNvPr id="11" name="文本框 10"/>
          <p:cNvSpPr txBox="1"/>
          <p:nvPr/>
        </p:nvSpPr>
        <p:spPr>
          <a:xfrm>
            <a:off x="8151575" y="2345611"/>
            <a:ext cx="975999"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FF0000"/>
                </a:solidFill>
                <a:effectLst/>
                <a:uLnTx/>
                <a:uFillTx/>
                <a:latin typeface="等线" panose="02010600030101010101" pitchFamily="2" charset="-122"/>
                <a:ea typeface="等线" panose="02010600030101010101" pitchFamily="2" charset="-122"/>
                <a:cs typeface="+mn-cs"/>
              </a:rPr>
              <a:t>detail</a:t>
            </a:r>
            <a:endParaRPr kumimoji="0" lang="zh-CN" altLang="en-US" sz="1800" b="1" i="0" u="none" strike="noStrike" kern="1200" cap="none" spc="0" normalizeH="0" baseline="0" noProof="0" dirty="0">
              <a:ln>
                <a:noFill/>
              </a:ln>
              <a:solidFill>
                <a:srgbClr val="FF0000"/>
              </a:solidFill>
              <a:effectLst/>
              <a:uLnTx/>
              <a:uFillTx/>
              <a:latin typeface="等线" panose="02010600030101010101" pitchFamily="2" charset="-122"/>
              <a:ea typeface="等线" panose="02010600030101010101" pitchFamily="2" charset="-122"/>
              <a:cs typeface="+mn-cs"/>
            </a:endParaRPr>
          </a:p>
        </p:txBody>
      </p:sp>
      <p:sp>
        <p:nvSpPr>
          <p:cNvPr id="13" name="文本框 12"/>
          <p:cNvSpPr txBox="1"/>
          <p:nvPr/>
        </p:nvSpPr>
        <p:spPr>
          <a:xfrm>
            <a:off x="9904859" y="2714943"/>
            <a:ext cx="180347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FF0000"/>
                </a:solidFill>
                <a:effectLst/>
                <a:uLnTx/>
                <a:uFillTx/>
                <a:latin typeface="等线" panose="02010600030101010101" pitchFamily="2" charset="-122"/>
                <a:ea typeface="等线" panose="02010600030101010101" pitchFamily="2" charset="-122"/>
                <a:cs typeface="+mn-cs"/>
              </a:rPr>
              <a:t>corresponding</a:t>
            </a:r>
            <a:endParaRPr kumimoji="0" lang="zh-CN" altLang="en-US" sz="1800" b="1" i="0" u="none" strike="noStrike" kern="1200" cap="none" spc="0" normalizeH="0" baseline="0" noProof="0" dirty="0">
              <a:ln>
                <a:noFill/>
              </a:ln>
              <a:solidFill>
                <a:srgbClr val="FF0000"/>
              </a:solidFill>
              <a:effectLst/>
              <a:uLnTx/>
              <a:uFillTx/>
              <a:latin typeface="等线" panose="02010600030101010101" pitchFamily="2" charset="-122"/>
              <a:ea typeface="等线" panose="02010600030101010101" pitchFamily="2" charset="-122"/>
              <a:cs typeface="+mn-cs"/>
            </a:endParaRPr>
          </a:p>
        </p:txBody>
      </p:sp>
      <p:sp>
        <p:nvSpPr>
          <p:cNvPr id="15" name="文本框 14"/>
          <p:cNvSpPr txBox="1"/>
          <p:nvPr/>
        </p:nvSpPr>
        <p:spPr>
          <a:xfrm>
            <a:off x="8261084" y="3560362"/>
            <a:ext cx="86649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FF0000"/>
                </a:solidFill>
                <a:effectLst/>
                <a:uLnTx/>
                <a:uFillTx/>
                <a:latin typeface="等线" panose="02010600030101010101" pitchFamily="2" charset="-122"/>
                <a:ea typeface="等线" panose="02010600030101010101" pitchFamily="2" charset="-122"/>
                <a:cs typeface="+mn-cs"/>
              </a:rPr>
              <a:t>core</a:t>
            </a:r>
            <a:endParaRPr kumimoji="0" lang="zh-CN" altLang="en-US" sz="1800" b="1" i="0" u="none" strike="noStrike" kern="1200" cap="none" spc="0" normalizeH="0" baseline="0" noProof="0" dirty="0">
              <a:ln>
                <a:noFill/>
              </a:ln>
              <a:solidFill>
                <a:srgbClr val="FF0000"/>
              </a:solidFill>
              <a:effectLst/>
              <a:uLnTx/>
              <a:uFillTx/>
              <a:latin typeface="等线" panose="02010600030101010101" pitchFamily="2" charset="-122"/>
              <a:ea typeface="等线" panose="02010600030101010101" pitchFamily="2" charset="-122"/>
              <a:cs typeface="+mn-cs"/>
            </a:endParaRPr>
          </a:p>
        </p:txBody>
      </p:sp>
      <p:sp>
        <p:nvSpPr>
          <p:cNvPr id="17" name="文本框 16"/>
          <p:cNvSpPr txBox="1"/>
          <p:nvPr/>
        </p:nvSpPr>
        <p:spPr>
          <a:xfrm>
            <a:off x="6815565" y="3929694"/>
            <a:ext cx="122239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FF0000"/>
                </a:solidFill>
                <a:effectLst/>
                <a:uLnTx/>
                <a:uFillTx/>
                <a:latin typeface="等线" panose="02010600030101010101" pitchFamily="2" charset="-122"/>
                <a:ea typeface="等线" panose="02010600030101010101" pitchFamily="2" charset="-122"/>
                <a:cs typeface="+mn-cs"/>
              </a:rPr>
              <a:t>perfectly</a:t>
            </a:r>
            <a:endParaRPr kumimoji="0" lang="zh-CN" altLang="en-US" sz="1800" b="1" i="0" u="none" strike="noStrike" kern="1200" cap="none" spc="0" normalizeH="0" baseline="0" noProof="0" dirty="0">
              <a:ln>
                <a:noFill/>
              </a:ln>
              <a:solidFill>
                <a:srgbClr val="FF0000"/>
              </a:solidFill>
              <a:effectLst/>
              <a:uLnTx/>
              <a:uFillTx/>
              <a:latin typeface="等线" panose="02010600030101010101" pitchFamily="2" charset="-122"/>
              <a:ea typeface="等线" panose="02010600030101010101" pitchFamily="2" charset="-122"/>
              <a:cs typeface="+mn-cs"/>
            </a:endParaRPr>
          </a:p>
        </p:txBody>
      </p:sp>
      <p:sp>
        <p:nvSpPr>
          <p:cNvPr id="19" name="文本框 18"/>
          <p:cNvSpPr txBox="1"/>
          <p:nvPr/>
        </p:nvSpPr>
        <p:spPr>
          <a:xfrm>
            <a:off x="9876845" y="4546840"/>
            <a:ext cx="120596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FF0000"/>
                </a:solidFill>
                <a:effectLst/>
                <a:uLnTx/>
                <a:uFillTx/>
                <a:latin typeface="等线" panose="02010600030101010101" pitchFamily="2" charset="-122"/>
                <a:ea typeface="等线" panose="02010600030101010101" pitchFamily="2" charset="-122"/>
                <a:cs typeface="+mn-cs"/>
              </a:rPr>
              <a:t>audience</a:t>
            </a:r>
            <a:endParaRPr kumimoji="0" lang="zh-CN" altLang="en-US" sz="1800" b="1" i="0" u="none" strike="noStrike" kern="1200" cap="none" spc="0" normalizeH="0" baseline="0" noProof="0" dirty="0">
              <a:ln>
                <a:noFill/>
              </a:ln>
              <a:solidFill>
                <a:srgbClr val="FF0000"/>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1840"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2"/>
                </p:tgtEl>
              </p:cMediaNode>
            </p:audio>
          </p:childTnLst>
        </p:cTn>
      </p:par>
    </p:tnLst>
    <p:bldLst>
      <p:bldP spid="7" grpId="0"/>
      <p:bldP spid="9" grpId="0"/>
      <p:bldP spid="11" grpId="0"/>
      <p:bldP spid="13" grpId="0"/>
      <p:bldP spid="15" grpId="0"/>
      <p:bldP spid="17"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b="8662"/>
          <a:stretch>
            <a:fillRect/>
          </a:stretch>
        </p:blipFill>
        <p:spPr bwMode="auto">
          <a:xfrm>
            <a:off x="1095090" y="1136394"/>
            <a:ext cx="3713647" cy="4845638"/>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p:cNvSpPr txBox="1"/>
          <p:nvPr/>
        </p:nvSpPr>
        <p:spPr>
          <a:xfrm>
            <a:off x="5461304" y="2580610"/>
            <a:ext cx="6730696" cy="584775"/>
          </a:xfrm>
          <a:prstGeom prst="rect">
            <a:avLst/>
          </a:prstGeom>
          <a:noFill/>
        </p:spPr>
        <p:txBody>
          <a:bodyPr wrap="square">
            <a:spAutoFit/>
          </a:bodyPr>
          <a:lstStyle/>
          <a:p>
            <a:r>
              <a:rPr lang="en-US" altLang="zh-CN" sz="3200" dirty="0">
                <a:solidFill>
                  <a:srgbClr val="7030A0"/>
                </a:solidFill>
                <a:latin typeface="Times New Roman" panose="02020603050405020304" pitchFamily="18" charset="0"/>
                <a:cs typeface="Times New Roman" panose="02020603050405020304" pitchFamily="18" charset="0"/>
              </a:rPr>
              <a:t>Once Upon a Time in the Middle East?</a:t>
            </a:r>
            <a:endParaRPr lang="zh-CN" altLang="en-US" sz="3200" dirty="0">
              <a:solidFill>
                <a:srgbClr val="7030A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5359095" y="1701626"/>
            <a:ext cx="5608230" cy="584775"/>
          </a:xfrm>
          <a:prstGeom prst="rect">
            <a:avLst/>
          </a:prstGeom>
          <a:noFill/>
        </p:spPr>
        <p:txBody>
          <a:bodyPr wrap="square">
            <a:spAutoFit/>
          </a:bodyPr>
          <a:lstStyle/>
          <a:p>
            <a:r>
              <a:rPr lang="en-US" altLang="zh-CN" sz="3200" i="1" dirty="0">
                <a:solidFill>
                  <a:srgbClr val="0070C0"/>
                </a:solidFill>
                <a:latin typeface="Times New Roman" panose="02020603050405020304" pitchFamily="18" charset="0"/>
                <a:cs typeface="Times New Roman" panose="02020603050405020304" pitchFamily="18" charset="0"/>
              </a:rPr>
              <a:t>Welcome to Loong Restaurant</a:t>
            </a:r>
            <a:endParaRPr lang="zh-CN" altLang="en-US" sz="3200" i="1" dirty="0">
              <a:solidFill>
                <a:srgbClr val="0070C0"/>
              </a:solidFill>
              <a:latin typeface="Times New Roman" panose="02020603050405020304" pitchFamily="18" charset="0"/>
              <a:cs typeface="Times New Roman" panose="02020603050405020304" pitchFamily="18" charset="0"/>
            </a:endParaRPr>
          </a:p>
        </p:txBody>
      </p:sp>
      <p:pic>
        <p:nvPicPr>
          <p:cNvPr id="1028"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b="19776"/>
          <a:stretch>
            <a:fillRect/>
          </a:stretch>
        </p:blipFill>
        <p:spPr bwMode="auto">
          <a:xfrm>
            <a:off x="3742290" y="4277390"/>
            <a:ext cx="3640975" cy="175796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348034" y="536001"/>
            <a:ext cx="5747966" cy="4257753"/>
          </a:xfrm>
          <a:prstGeom prst="rect">
            <a:avLst/>
          </a:prstGeom>
        </p:spPr>
      </p:pic>
      <p:sp>
        <p:nvSpPr>
          <p:cNvPr id="7" name="文本框 6"/>
          <p:cNvSpPr txBox="1"/>
          <p:nvPr/>
        </p:nvSpPr>
        <p:spPr>
          <a:xfrm>
            <a:off x="8491053" y="5194964"/>
            <a:ext cx="2317484" cy="523220"/>
          </a:xfrm>
          <a:prstGeom prst="rect">
            <a:avLst/>
          </a:prstGeom>
          <a:solidFill>
            <a:schemeClr val="accent6">
              <a:lumMod val="40000"/>
              <a:lumOff val="60000"/>
            </a:schemeClr>
          </a:solidFill>
        </p:spPr>
        <p:txBody>
          <a:bodyPr wrap="square">
            <a:spAutoFit/>
          </a:bodyPr>
          <a:lstStyle/>
          <a:p>
            <a:r>
              <a:rPr lang="en-US" altLang="zh-CN" sz="2800" dirty="0"/>
              <a:t>《</a:t>
            </a:r>
            <a:r>
              <a:rPr lang="zh-CN" altLang="en-US" sz="2800" dirty="0"/>
              <a:t>西部往事</a:t>
            </a:r>
            <a:r>
              <a:rPr lang="en-US" altLang="zh-CN" sz="2800" dirty="0"/>
              <a:t>》</a:t>
            </a:r>
            <a:endParaRPr lang="zh-CN" altLang="en-US" sz="2800" dirty="0"/>
          </a:p>
        </p:txBody>
      </p:sp>
      <p:pic>
        <p:nvPicPr>
          <p:cNvPr id="9" name="图片 8"/>
          <p:cNvPicPr>
            <a:picLocks noChangeAspect="1"/>
          </p:cNvPicPr>
          <p:nvPr/>
        </p:nvPicPr>
        <p:blipFill>
          <a:blip r:embed="rId2"/>
          <a:stretch>
            <a:fillRect/>
          </a:stretch>
        </p:blipFill>
        <p:spPr>
          <a:xfrm>
            <a:off x="6377354" y="653240"/>
            <a:ext cx="5466612" cy="4039219"/>
          </a:xfrm>
          <a:prstGeom prst="rect">
            <a:avLst/>
          </a:prstGeom>
        </p:spPr>
      </p:pic>
      <p:sp>
        <p:nvSpPr>
          <p:cNvPr id="11" name="文本框 10"/>
          <p:cNvSpPr txBox="1"/>
          <p:nvPr/>
        </p:nvSpPr>
        <p:spPr>
          <a:xfrm>
            <a:off x="1471527" y="5151159"/>
            <a:ext cx="2930734" cy="523220"/>
          </a:xfrm>
          <a:prstGeom prst="rect">
            <a:avLst/>
          </a:prstGeom>
          <a:solidFill>
            <a:schemeClr val="accent6">
              <a:lumMod val="40000"/>
              <a:lumOff val="60000"/>
            </a:schemeClr>
          </a:solidFill>
        </p:spPr>
        <p:txBody>
          <a:bodyPr wrap="square">
            <a:spAutoFit/>
          </a:bodyPr>
          <a:lstStyle/>
          <a:p>
            <a:r>
              <a:rPr lang="en-US" altLang="zh-CN" sz="2800" dirty="0"/>
              <a:t>《</a:t>
            </a:r>
            <a:r>
              <a:rPr lang="zh-CN" altLang="en-US" sz="2800" dirty="0"/>
              <a:t>美国往事</a:t>
            </a:r>
            <a:r>
              <a:rPr lang="en-US" altLang="zh-CN" sz="2800" dirty="0"/>
              <a:t>》</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5413" y="301150"/>
            <a:ext cx="10888387" cy="5716369"/>
          </a:xfrm>
        </p:spPr>
        <p:txBody>
          <a:bodyPr>
            <a:normAutofit fontScale="92500" lnSpcReduction="10000"/>
          </a:bodyPr>
          <a:lstStyle/>
          <a:p>
            <a:pPr indent="0">
              <a:lnSpc>
                <a:spcPct val="110000"/>
              </a:lnSpc>
              <a:spcBef>
                <a:spcPts val="0"/>
              </a:spcBef>
            </a:pPr>
            <a:r>
              <a:rPr lang="en-US" altLang="zh-CN" dirty="0">
                <a:latin typeface="Times New Roman" panose="02020603050405020304" pitchFamily="18" charset="0"/>
                <a:cs typeface="Times New Roman" panose="02020603050405020304" pitchFamily="18" charset="0"/>
              </a:rPr>
              <a:t> Many viewers give full marks to the animated movie 1. Eight ______   (Immortal )for its excellent production. Based on the classic folk tale The Eight Immortals Crossing the Sea, the story turns 2.______ (it) focus to the ordinary lives of the eight heroes before they 3.______ (gain) magical powers. The production team referred 4.______ ancient documents to design the fantasy world of Penglai Wonderland. Misty floating islands, ancient buildings and magical creatures 5.______ (create) in the style of Chinese landscape paintings. 6.______ impresses audiences most is the character development. The eight figures have totally different personalities. At first, these ordinary people come together for their own goals. Gradually, they support one another and grow through 7.______ (adventure). The film combines ancient folk culture 8.______ modern animation technology perfectly. It shows us that every wonderful work requires constant 9.______ (effort). It also guides teenagers 10.______ (discover) the charm of traditional Chinese legends.</a:t>
            </a:r>
            <a:endParaRPr lang="zh-CN" altLang="en-US"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9049548" y="301150"/>
            <a:ext cx="1238821"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rPr>
              <a:t>Immortals</a:t>
            </a:r>
            <a:endParaRPr kumimoji="0" lang="zh-CN" altLang="en-US" sz="1800" b="1"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endParaRPr>
          </a:p>
        </p:txBody>
      </p:sp>
      <p:sp>
        <p:nvSpPr>
          <p:cNvPr id="7" name="文本框 6"/>
          <p:cNvSpPr txBox="1"/>
          <p:nvPr/>
        </p:nvSpPr>
        <p:spPr>
          <a:xfrm>
            <a:off x="7773769" y="1137655"/>
            <a:ext cx="636521"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rPr>
              <a:t>its</a:t>
            </a:r>
            <a:r>
              <a:rPr kumimoji="0" lang="en-US" altLang="zh-CN" sz="1800" b="0"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 </a:t>
            </a:r>
            <a:endParaRPr kumimoji="0" lang="zh-CN" altLang="en-US" sz="1800" b="0"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endParaRPr>
          </a:p>
        </p:txBody>
      </p:sp>
      <p:sp>
        <p:nvSpPr>
          <p:cNvPr id="9" name="文本框 8"/>
          <p:cNvSpPr txBox="1"/>
          <p:nvPr/>
        </p:nvSpPr>
        <p:spPr>
          <a:xfrm>
            <a:off x="7204322" y="1586642"/>
            <a:ext cx="674849"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rPr>
              <a:t>gain</a:t>
            </a:r>
            <a:r>
              <a:rPr kumimoji="0" lang="en-US" altLang="zh-CN" sz="1800" b="0"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 </a:t>
            </a:r>
            <a:endParaRPr kumimoji="0" lang="zh-CN" altLang="en-US" sz="1800" b="0"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endParaRPr>
          </a:p>
        </p:txBody>
      </p:sp>
      <p:sp>
        <p:nvSpPr>
          <p:cNvPr id="11" name="文本框 10"/>
          <p:cNvSpPr txBox="1"/>
          <p:nvPr/>
        </p:nvSpPr>
        <p:spPr>
          <a:xfrm>
            <a:off x="5101749" y="1955974"/>
            <a:ext cx="46678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rPr>
              <a:t>to</a:t>
            </a:r>
            <a:endParaRPr kumimoji="0" lang="zh-CN" altLang="en-US" sz="1800" b="1"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endParaRPr>
          </a:p>
        </p:txBody>
      </p:sp>
      <p:sp>
        <p:nvSpPr>
          <p:cNvPr id="13" name="文本框 12"/>
          <p:cNvSpPr txBox="1"/>
          <p:nvPr/>
        </p:nvSpPr>
        <p:spPr>
          <a:xfrm>
            <a:off x="3860875" y="2747437"/>
            <a:ext cx="1474265"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rPr>
              <a:t>are created </a:t>
            </a:r>
            <a:endParaRPr kumimoji="0" lang="zh-CN" altLang="en-US" sz="1800" b="1"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endParaRPr>
          </a:p>
        </p:txBody>
      </p:sp>
      <p:sp>
        <p:nvSpPr>
          <p:cNvPr id="15" name="文本框 14"/>
          <p:cNvSpPr txBox="1"/>
          <p:nvPr/>
        </p:nvSpPr>
        <p:spPr>
          <a:xfrm>
            <a:off x="2599470" y="3159334"/>
            <a:ext cx="75150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rPr>
              <a:t>What</a:t>
            </a:r>
            <a:endParaRPr kumimoji="0" lang="zh-CN" altLang="en-US" sz="1800" b="1"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endParaRPr>
          </a:p>
        </p:txBody>
      </p:sp>
      <p:sp>
        <p:nvSpPr>
          <p:cNvPr id="17" name="文本框 16"/>
          <p:cNvSpPr txBox="1"/>
          <p:nvPr/>
        </p:nvSpPr>
        <p:spPr>
          <a:xfrm>
            <a:off x="3350976" y="4291514"/>
            <a:ext cx="160978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rPr>
              <a:t>adventures</a:t>
            </a:r>
            <a:r>
              <a:rPr kumimoji="0" lang="en-US" altLang="zh-CN" sz="1800" b="0"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 </a:t>
            </a:r>
            <a:endParaRPr kumimoji="0" lang="zh-CN" altLang="en-US" sz="1800" b="0"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endParaRPr>
          </a:p>
        </p:txBody>
      </p:sp>
      <p:sp>
        <p:nvSpPr>
          <p:cNvPr id="19" name="文本框 18"/>
          <p:cNvSpPr txBox="1"/>
          <p:nvPr/>
        </p:nvSpPr>
        <p:spPr>
          <a:xfrm>
            <a:off x="2150482" y="4762402"/>
            <a:ext cx="69127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rPr>
              <a:t>with</a:t>
            </a:r>
            <a:r>
              <a:rPr kumimoji="0" lang="en-US" altLang="zh-CN" sz="1800" b="0"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 </a:t>
            </a:r>
            <a:endParaRPr kumimoji="0" lang="zh-CN" altLang="en-US" sz="1800" b="0"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endParaRPr>
          </a:p>
        </p:txBody>
      </p:sp>
      <p:sp>
        <p:nvSpPr>
          <p:cNvPr id="21" name="文本框 20"/>
          <p:cNvSpPr txBox="1"/>
          <p:nvPr/>
        </p:nvSpPr>
        <p:spPr>
          <a:xfrm>
            <a:off x="6421332" y="5131734"/>
            <a:ext cx="1058131"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rPr>
              <a:t>efforts</a:t>
            </a:r>
            <a:r>
              <a:rPr kumimoji="0" lang="en-US" altLang="zh-CN" sz="1800" b="0"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 </a:t>
            </a:r>
            <a:endParaRPr kumimoji="0" lang="zh-CN" altLang="en-US" sz="1800" b="0"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endParaRPr>
          </a:p>
        </p:txBody>
      </p:sp>
      <p:sp>
        <p:nvSpPr>
          <p:cNvPr id="23" name="文本框 22"/>
          <p:cNvSpPr txBox="1"/>
          <p:nvPr/>
        </p:nvSpPr>
        <p:spPr>
          <a:xfrm>
            <a:off x="2420148" y="5378390"/>
            <a:ext cx="1474265"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rPr>
              <a:t>to discover</a:t>
            </a:r>
            <a:endParaRPr kumimoji="0" lang="zh-CN" altLang="en-US" sz="1800" b="1"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endParaRPr>
          </a:p>
        </p:txBody>
      </p:sp>
      <p:sp>
        <p:nvSpPr>
          <p:cNvPr id="24" name="文本框 23"/>
          <p:cNvSpPr txBox="1"/>
          <p:nvPr/>
        </p:nvSpPr>
        <p:spPr>
          <a:xfrm>
            <a:off x="672112" y="6180804"/>
            <a:ext cx="1927358" cy="369332"/>
          </a:xfrm>
          <a:prstGeom prst="rect">
            <a:avLst/>
          </a:prstGeom>
          <a:solidFill>
            <a:schemeClr val="accent6">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语法填空练习</a:t>
            </a:r>
            <a:r>
              <a:rPr kumimoji="0" lang="en-US" altLang="zh-CN"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1</a:t>
            </a:r>
            <a:endParaRPr kumimoji="0" lang="zh-CN" altLang="en-US"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1" grpId="0"/>
      <p:bldP spid="13" grpId="0"/>
      <p:bldP spid="15" grpId="0"/>
      <p:bldP spid="17" grpId="0"/>
      <p:bldP spid="19" grpId="0"/>
      <p:bldP spid="21"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沈腾英语2571">
            <a:hlinkClick r:id="" action="ppaction://media"/>
          </p:cNvPr>
          <p:cNvPicPr>
            <a:picLocks noGrp="1" noChangeAspect="1"/>
          </p:cNvPicPr>
          <p:nvPr>
            <p:ph idx="1"/>
            <a:videoFile r:link="rId1"/>
            <p:extLst>
              <p:ext uri="{DAA4B4D4-6D71-4841-9C94-3DE7FCFB9230}">
                <p14:media xmlns:p14="http://schemas.microsoft.com/office/powerpoint/2010/main" r:embed="rId2"/>
              </p:ext>
            </p:extLst>
          </p:nvPr>
        </p:nvPicPr>
        <p:blipFill>
          <a:blip r:embed="rId3"/>
          <a:stretch>
            <a:fillRect/>
          </a:stretch>
        </p:blipFill>
        <p:spPr>
          <a:xfrm>
            <a:off x="244570" y="28746"/>
            <a:ext cx="4343143" cy="6800508"/>
          </a:xfrm>
        </p:spPr>
      </p:pic>
      <p:sp>
        <p:nvSpPr>
          <p:cNvPr id="6" name="文本框 5"/>
          <p:cNvSpPr txBox="1"/>
          <p:nvPr/>
        </p:nvSpPr>
        <p:spPr>
          <a:xfrm>
            <a:off x="4911478" y="750137"/>
            <a:ext cx="7035952" cy="5016758"/>
          </a:xfrm>
          <a:prstGeom prst="rect">
            <a:avLst/>
          </a:prstGeom>
          <a:noFill/>
        </p:spPr>
        <p:txBody>
          <a:bodyPr wrap="square">
            <a:spAutoFit/>
          </a:bodyPr>
          <a:lstStyle/>
          <a:p>
            <a:r>
              <a:rPr lang="en-US" altLang="zh-CN" sz="2000" dirty="0">
                <a:latin typeface="Times New Roman" panose="02020603050405020304" pitchFamily="18" charset="0"/>
                <a:cs typeface="Times New Roman" panose="02020603050405020304" pitchFamily="18" charset="0"/>
              </a:rPr>
              <a:t>Since its release on Tuesday, Chinese film Once Upon a Time in the Middle East has become a box office hit, earning around 460,000,000 yuan, or some $64 million. The film follows Shou, a Chinese chef who runs a restaurant in the Middle East. When war breaks out, the restaurant becomes a temporary </a:t>
            </a:r>
            <a:r>
              <a:rPr lang="en-US" altLang="zh-CN" sz="2000" u="sng" dirty="0">
                <a:latin typeface="Times New Roman" panose="02020603050405020304" pitchFamily="18" charset="0"/>
                <a:cs typeface="Times New Roman" panose="02020603050405020304" pitchFamily="18" charset="0"/>
              </a:rPr>
              <a:t>1              </a:t>
            </a:r>
            <a:r>
              <a:rPr lang="en-US" altLang="zh-CN" sz="2000" dirty="0">
                <a:latin typeface="Times New Roman" panose="02020603050405020304" pitchFamily="18" charset="0"/>
                <a:cs typeface="Times New Roman" panose="02020603050405020304" pitchFamily="18" charset="0"/>
              </a:rPr>
              <a:t> for people displaced by the conflict. Using food as a narrative thread, the film portrays the lives of ordinary people caught up in war, while also conveying its </a:t>
            </a:r>
            <a:r>
              <a:rPr lang="en-US" altLang="zh-CN" sz="2000" u="sng" dirty="0">
                <a:latin typeface="Times New Roman" panose="02020603050405020304" pitchFamily="18" charset="0"/>
                <a:cs typeface="Times New Roman" panose="02020603050405020304" pitchFamily="18" charset="0"/>
              </a:rPr>
              <a:t>2                </a:t>
            </a:r>
            <a:r>
              <a:rPr lang="en-US" altLang="zh-CN" sz="2000" dirty="0">
                <a:latin typeface="Times New Roman" panose="02020603050405020304" pitchFamily="18" charset="0"/>
                <a:cs typeface="Times New Roman" panose="02020603050405020304" pitchFamily="18" charset="0"/>
              </a:rPr>
              <a:t> of peace. The film has sparked widespread </a:t>
            </a:r>
            <a:r>
              <a:rPr lang="en-US" altLang="zh-CN" sz="2000" u="sng" dirty="0">
                <a:latin typeface="Times New Roman" panose="02020603050405020304" pitchFamily="18" charset="0"/>
                <a:cs typeface="Times New Roman" panose="02020603050405020304" pitchFamily="18" charset="0"/>
              </a:rPr>
              <a:t>3                 </a:t>
            </a:r>
            <a:r>
              <a:rPr lang="en-US" altLang="zh-CN" sz="2000" dirty="0">
                <a:latin typeface="Times New Roman" panose="02020603050405020304" pitchFamily="18" charset="0"/>
                <a:cs typeface="Times New Roman" panose="02020603050405020304" pitchFamily="18" charset="0"/>
              </a:rPr>
              <a:t> since its release. Film professionals and critics say its significance goes beyond its box office performance. They see it as an attempt to tell a story set against an international conflict through Chinese characters, culture and values, rather than relying on narrative frameworks long </a:t>
            </a:r>
            <a:r>
              <a:rPr lang="en-US" altLang="zh-CN" sz="2000" u="sng" dirty="0">
                <a:latin typeface="Times New Roman" panose="02020603050405020304" pitchFamily="18" charset="0"/>
                <a:cs typeface="Times New Roman" panose="02020603050405020304" pitchFamily="18" charset="0"/>
              </a:rPr>
              <a:t>4                  </a:t>
            </a:r>
            <a:r>
              <a:rPr lang="en-US" altLang="zh-CN" sz="2000" dirty="0">
                <a:latin typeface="Times New Roman" panose="02020603050405020304" pitchFamily="18" charset="0"/>
                <a:cs typeface="Times New Roman" panose="02020603050405020304" pitchFamily="18" charset="0"/>
              </a:rPr>
              <a:t> by Hollywood. It also reflects the growing efforts of Chinese cinema to participate in shaping global narratives and offer new </a:t>
            </a:r>
            <a:r>
              <a:rPr lang="en-US" altLang="zh-CN" sz="2000" u="sng" dirty="0">
                <a:latin typeface="Times New Roman" panose="02020603050405020304" pitchFamily="18" charset="0"/>
                <a:cs typeface="Times New Roman" panose="02020603050405020304" pitchFamily="18" charset="0"/>
              </a:rPr>
              <a:t>5                   </a:t>
            </a:r>
            <a:r>
              <a:rPr lang="en-US" altLang="zh-CN" sz="2000" dirty="0">
                <a:latin typeface="Times New Roman" panose="02020603050405020304" pitchFamily="18" charset="0"/>
                <a:cs typeface="Times New Roman" panose="02020603050405020304" pitchFamily="18" charset="0"/>
              </a:rPr>
              <a:t> on major international issues.</a:t>
            </a:r>
            <a:endParaRPr lang="zh-CN" altLang="en-US" sz="2000" dirty="0">
              <a:latin typeface="Times New Roman" panose="02020603050405020304" pitchFamily="18" charset="0"/>
              <a:cs typeface="Times New Roman" panose="02020603050405020304" pitchFamily="18" charset="0"/>
            </a:endParaRPr>
          </a:p>
        </p:txBody>
      </p:sp>
      <p:pic>
        <p:nvPicPr>
          <p:cNvPr id="7" name="新闻和龙餐厅_2026819194025">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6"/>
          <a:stretch>
            <a:fillRect/>
          </a:stretch>
        </p:blipFill>
        <p:spPr>
          <a:xfrm>
            <a:off x="10446148" y="5511951"/>
            <a:ext cx="1112524" cy="1112524"/>
          </a:xfrm>
          <a:prstGeom prst="rect">
            <a:avLst/>
          </a:prstGeom>
        </p:spPr>
      </p:pic>
      <p:sp>
        <p:nvSpPr>
          <p:cNvPr id="9" name="文本框 8"/>
          <p:cNvSpPr txBox="1"/>
          <p:nvPr/>
        </p:nvSpPr>
        <p:spPr>
          <a:xfrm>
            <a:off x="10035129" y="1975400"/>
            <a:ext cx="1052656" cy="369332"/>
          </a:xfrm>
          <a:prstGeom prst="rect">
            <a:avLst/>
          </a:prstGeom>
          <a:noFill/>
        </p:spPr>
        <p:txBody>
          <a:bodyPr wrap="square">
            <a:spAutoFit/>
          </a:bodyPr>
          <a:lstStyle/>
          <a:p>
            <a:r>
              <a:rPr lang="en-US" altLang="zh-CN" b="1" dirty="0">
                <a:solidFill>
                  <a:srgbClr val="C00000"/>
                </a:solidFill>
              </a:rPr>
              <a:t>shelter</a:t>
            </a:r>
            <a:endParaRPr lang="zh-CN" altLang="en-US" b="1" dirty="0">
              <a:solidFill>
                <a:srgbClr val="C00000"/>
              </a:solidFill>
            </a:endParaRPr>
          </a:p>
        </p:txBody>
      </p:sp>
      <p:sp>
        <p:nvSpPr>
          <p:cNvPr id="11" name="文本框 10"/>
          <p:cNvSpPr txBox="1"/>
          <p:nvPr/>
        </p:nvSpPr>
        <p:spPr>
          <a:xfrm>
            <a:off x="7702588" y="2889184"/>
            <a:ext cx="1539257" cy="369332"/>
          </a:xfrm>
          <a:prstGeom prst="rect">
            <a:avLst/>
          </a:prstGeom>
          <a:noFill/>
        </p:spPr>
        <p:txBody>
          <a:bodyPr wrap="square">
            <a:spAutoFit/>
          </a:bodyPr>
          <a:lstStyle/>
          <a:p>
            <a:r>
              <a:rPr lang="en-US" altLang="zh-CN" b="1" dirty="0">
                <a:solidFill>
                  <a:srgbClr val="C00000"/>
                </a:solidFill>
              </a:rPr>
              <a:t>message</a:t>
            </a:r>
            <a:endParaRPr lang="zh-CN" altLang="en-US" b="1" dirty="0">
              <a:solidFill>
                <a:srgbClr val="C00000"/>
              </a:solidFill>
            </a:endParaRPr>
          </a:p>
        </p:txBody>
      </p:sp>
      <p:sp>
        <p:nvSpPr>
          <p:cNvPr id="13" name="文本框 12"/>
          <p:cNvSpPr txBox="1"/>
          <p:nvPr/>
        </p:nvSpPr>
        <p:spPr>
          <a:xfrm>
            <a:off x="6218741" y="3230153"/>
            <a:ext cx="1627578" cy="369332"/>
          </a:xfrm>
          <a:prstGeom prst="rect">
            <a:avLst/>
          </a:prstGeom>
          <a:noFill/>
        </p:spPr>
        <p:txBody>
          <a:bodyPr wrap="square">
            <a:spAutoFit/>
          </a:bodyPr>
          <a:lstStyle/>
          <a:p>
            <a:r>
              <a:rPr lang="en-US" altLang="zh-CN" b="1" dirty="0">
                <a:solidFill>
                  <a:srgbClr val="C00000"/>
                </a:solidFill>
              </a:rPr>
              <a:t>discussions</a:t>
            </a:r>
            <a:endParaRPr lang="zh-CN" altLang="en-US" b="1" dirty="0">
              <a:solidFill>
                <a:srgbClr val="C00000"/>
              </a:solidFill>
            </a:endParaRPr>
          </a:p>
        </p:txBody>
      </p:sp>
      <p:sp>
        <p:nvSpPr>
          <p:cNvPr id="15" name="文本框 14"/>
          <p:cNvSpPr txBox="1"/>
          <p:nvPr/>
        </p:nvSpPr>
        <p:spPr>
          <a:xfrm>
            <a:off x="8903081" y="4446075"/>
            <a:ext cx="1472896" cy="369332"/>
          </a:xfrm>
          <a:prstGeom prst="rect">
            <a:avLst/>
          </a:prstGeom>
          <a:noFill/>
        </p:spPr>
        <p:txBody>
          <a:bodyPr wrap="square">
            <a:spAutoFit/>
          </a:bodyPr>
          <a:lstStyle/>
          <a:p>
            <a:r>
              <a:rPr lang="en-US" altLang="zh-CN" b="1" dirty="0">
                <a:solidFill>
                  <a:srgbClr val="C00000"/>
                </a:solidFill>
              </a:rPr>
              <a:t>dominated</a:t>
            </a:r>
            <a:endParaRPr lang="zh-CN" altLang="en-US" b="1" dirty="0">
              <a:solidFill>
                <a:srgbClr val="C00000"/>
              </a:solidFill>
            </a:endParaRPr>
          </a:p>
        </p:txBody>
      </p:sp>
      <p:sp>
        <p:nvSpPr>
          <p:cNvPr id="17" name="文本框 16"/>
          <p:cNvSpPr txBox="1"/>
          <p:nvPr/>
        </p:nvSpPr>
        <p:spPr>
          <a:xfrm>
            <a:off x="9297996" y="5059531"/>
            <a:ext cx="1474265" cy="369332"/>
          </a:xfrm>
          <a:prstGeom prst="rect">
            <a:avLst/>
          </a:prstGeom>
          <a:noFill/>
        </p:spPr>
        <p:txBody>
          <a:bodyPr wrap="square">
            <a:spAutoFit/>
          </a:bodyPr>
          <a:lstStyle/>
          <a:p>
            <a:r>
              <a:rPr lang="en-US" altLang="zh-CN" b="1" dirty="0">
                <a:solidFill>
                  <a:srgbClr val="C00000"/>
                </a:solidFill>
              </a:rPr>
              <a:t>perspectives</a:t>
            </a:r>
            <a:endParaRPr lang="zh-CN" altLang="en-US" b="1" dirty="0">
              <a:solidFill>
                <a:srgbClr val="C00000"/>
              </a:solidFill>
            </a:endParaRPr>
          </a:p>
        </p:txBody>
      </p:sp>
      <p:sp>
        <p:nvSpPr>
          <p:cNvPr id="18" name="文本框 17"/>
          <p:cNvSpPr txBox="1"/>
          <p:nvPr/>
        </p:nvSpPr>
        <p:spPr>
          <a:xfrm>
            <a:off x="5056577" y="260214"/>
            <a:ext cx="1162164" cy="369332"/>
          </a:xfrm>
          <a:prstGeom prst="rect">
            <a:avLst/>
          </a:prstGeom>
          <a:noFill/>
        </p:spPr>
        <p:txBody>
          <a:bodyPr wrap="square">
            <a:spAutoFit/>
          </a:bodyPr>
          <a:lstStyle/>
          <a:p>
            <a:r>
              <a:rPr lang="zh-CN" altLang="en-US" b="1" dirty="0">
                <a:solidFill>
                  <a:srgbClr val="7030A0"/>
                </a:solidFill>
              </a:rPr>
              <a:t>听力填空</a:t>
            </a:r>
            <a:endParaRPr lang="zh-CN" altLang="en-US" b="1" dirty="0">
              <a:solidFill>
                <a:srgbClr val="7030A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9094"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69328" fill="hold"/>
                                        <p:tgtEl>
                                          <p:spTgt spid="7"/>
                                        </p:tgtEl>
                                      </p:cBhvr>
                                    </p:cmd>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31" fill="hold" display="0">
                  <p:stCondLst>
                    <p:cond delay="indefinite"/>
                  </p:stCondLst>
                </p:cTn>
                <p:tgtEl>
                  <p:spTgt spid="4"/>
                </p:tgtEl>
              </p:cMediaNode>
            </p:video>
            <p:seq concurrent="1" nextAc="seek">
              <p:cTn id="32" restart="whenNotActive" fill="hold" evtFilter="cancelBubble" nodeType="interactiveSeq">
                <p:stCondLst>
                  <p:cond evt="onClick" delay="0">
                    <p:tgtEl>
                      <p:spTgt spid="4"/>
                    </p:tgtEl>
                  </p:cond>
                </p:stCondLst>
                <p:endSync evt="end" delay="0">
                  <p:rtn val="all"/>
                </p:endSync>
                <p:childTnLst>
                  <p:par>
                    <p:cTn id="33" fill="hold">
                      <p:stCondLst>
                        <p:cond delay="0"/>
                      </p:stCondLst>
                      <p:childTnLst>
                        <p:par>
                          <p:cTn id="34" fill="hold">
                            <p:stCondLst>
                              <p:cond delay="0"/>
                            </p:stCondLst>
                            <p:childTnLst>
                              <p:par>
                                <p:cTn id="35" presetID="2" presetClass="mediacall" presetSubtype="0" fill="hold" nodeType="clickEffect">
                                  <p:stCondLst>
                                    <p:cond delay="0"/>
                                  </p:stCondLst>
                                  <p:childTnLst>
                                    <p:cmd type="call" cmd="togglePause">
                                      <p:cBhvr>
                                        <p:cTn id="36" dur="1" fill="hold"/>
                                        <p:tgtEl>
                                          <p:spTgt spid="4"/>
                                        </p:tgtEl>
                                      </p:cBhvr>
                                    </p:cmd>
                                  </p:childTnLst>
                                </p:cTn>
                              </p:par>
                            </p:childTnLst>
                          </p:cTn>
                        </p:par>
                      </p:childTnLst>
                    </p:cTn>
                  </p:par>
                </p:childTnLst>
              </p:cTn>
              <p:nextCondLst>
                <p:cond evt="onClick" delay="0">
                  <p:tgtEl>
                    <p:spTgt spid="4"/>
                  </p:tgtEl>
                </p:cond>
              </p:nextCondLst>
            </p:seq>
            <p:audio>
              <p:cMediaNode vol="80000">
                <p:cTn id="37" fill="hold" display="0">
                  <p:stCondLst>
                    <p:cond delay="indefinite"/>
                  </p:stCondLst>
                  <p:endCondLst>
                    <p:cond evt="onStopAudio" delay="0">
                      <p:tgtEl>
                        <p:sldTgt/>
                      </p:tgtEl>
                    </p:cond>
                  </p:endCondLst>
                </p:cTn>
                <p:tgtEl>
                  <p:spTgt spid="7"/>
                </p:tgtEl>
              </p:cMediaNode>
            </p:audio>
          </p:childTnLst>
        </p:cTn>
      </p:par>
    </p:tnLst>
    <p:bldLst>
      <p:bldP spid="9" grpId="0"/>
      <p:bldP spid="11" grpId="0"/>
      <p:bldP spid="13" grpId="0"/>
      <p:bldP spid="15" grpId="0"/>
      <p:bldP spid="1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8589</Words>
  <Application>WPS 演示</Application>
  <PresentationFormat>宽屏</PresentationFormat>
  <Paragraphs>229</Paragraphs>
  <Slides>18</Slides>
  <Notes>2</Notes>
  <HiddenSlides>0</HiddenSlides>
  <MMClips>4</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18</vt:i4>
      </vt:variant>
    </vt:vector>
  </HeadingPairs>
  <TitlesOfParts>
    <vt:vector size="31" baseType="lpstr">
      <vt:lpstr>Arial</vt:lpstr>
      <vt:lpstr>宋体</vt:lpstr>
      <vt:lpstr>Wingdings</vt:lpstr>
      <vt:lpstr>隶书</vt:lpstr>
      <vt:lpstr>Times New Roman</vt:lpstr>
      <vt:lpstr>等线</vt:lpstr>
      <vt:lpstr>微软雅黑</vt:lpstr>
      <vt:lpstr>Arial Unicode MS</vt:lpstr>
      <vt:lpstr>等线 Light</vt:lpstr>
      <vt:lpstr>HelveticaNeue</vt:lpstr>
      <vt:lpstr>华文新魏</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艳 刘</dc:creator>
  <cp:lastModifiedBy>Administrator</cp:lastModifiedBy>
  <cp:revision>9</cp:revision>
  <dcterms:created xsi:type="dcterms:W3CDTF">2026-08-19T10:45:00Z</dcterms:created>
  <dcterms:modified xsi:type="dcterms:W3CDTF">2026-08-20T08:19:59Z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AF7A6E71281F4C82BD27E1A15657E6A4_12</vt:lpwstr>
  </property>
</Properties>
</file>