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3"/>
    <p:sldMasterId id="2147483662" r:id="rId4"/>
    <p:sldMasterId id="2147483665" r:id="rId5"/>
    <p:sldMasterId id="2147483668" r:id="rId6"/>
    <p:sldMasterId id="2147483670" r:id="rId7"/>
    <p:sldMasterId id="2147483673" r:id="rId8"/>
    <p:sldMasterId id="2147483676" r:id="rId9"/>
    <p:sldMasterId id="2147483679" r:id="rId10"/>
    <p:sldMasterId id="2147483682" r:id="rId11"/>
    <p:sldMasterId id="2147483685" r:id="rId12"/>
    <p:sldMasterId id="2147483688" r:id="rId13"/>
    <p:sldMasterId id="2147483690" r:id="rId14"/>
    <p:sldMasterId id="2147483692" r:id="rId15"/>
    <p:sldMasterId id="2147483695" r:id="rId16"/>
    <p:sldMasterId id="2147483697" r:id="rId17"/>
    <p:sldMasterId id="2147483700" r:id="rId18"/>
    <p:sldMasterId id="2147483702" r:id="rId19"/>
    <p:sldMasterId id="2147483705" r:id="rId20"/>
  </p:sldMasterIdLst>
  <p:notesMasterIdLst>
    <p:notesMasterId r:id="rId23"/>
  </p:notesMasterIdLst>
  <p:sldIdLst>
    <p:sldId id="311" r:id="rId21"/>
    <p:sldId id="276" r:id="rId22"/>
    <p:sldId id="277" r:id="rId24"/>
    <p:sldId id="278" r:id="rId25"/>
    <p:sldId id="279" r:id="rId26"/>
    <p:sldId id="280" r:id="rId27"/>
    <p:sldId id="281" r:id="rId28"/>
    <p:sldId id="290" r:id="rId29"/>
    <p:sldId id="291" r:id="rId30"/>
    <p:sldId id="293" r:id="rId31"/>
    <p:sldId id="297" r:id="rId32"/>
    <p:sldId id="286" r:id="rId33"/>
    <p:sldId id="295" r:id="rId34"/>
    <p:sldId id="298" r:id="rId35"/>
    <p:sldId id="287" r:id="rId36"/>
    <p:sldId id="288" r:id="rId37"/>
    <p:sldId id="299" r:id="rId38"/>
    <p:sldId id="301" r:id="rId39"/>
    <p:sldId id="271" r:id="rId40"/>
    <p:sldId id="272" r:id="rId41"/>
    <p:sldId id="273" r:id="rId42"/>
    <p:sldId id="303" r:id="rId43"/>
    <p:sldId id="274" r:id="rId44"/>
    <p:sldId id="275" r:id="rId45"/>
  </p:sldIdLst>
  <p:sldSz cx="12192000" cy="6858000"/>
  <p:notesSz cx="6858000" cy="9144000"/>
  <p:embeddedFontLst>
    <p:embeddedFont>
      <p:font typeface="微软雅黑" panose="020B0503020204020204" charset="-122"/>
      <p:regular r:id="rId49"/>
    </p:embeddedFont>
    <p:embeddedFont>
      <p:font typeface="黑体" panose="02010609060101010101" charset="-122"/>
      <p:regular r:id="rId50"/>
    </p:embeddedFont>
    <p:embeddedFont>
      <p:font typeface="方正楷体_GB2312" panose="02000000000000000000" charset="-122"/>
      <p:regular r:id="rId51"/>
    </p:embeddedFont>
    <p:embeddedFont>
      <p:font typeface="方正小标宋_GBK" panose="02000000000000000000" charset="-122"/>
      <p:regular r:id="rId52"/>
    </p:embeddedFont>
    <p:embeddedFont>
      <p:font typeface="华文中宋" panose="02010600040101010101" charset="-122"/>
      <p:regular r:id="rId53"/>
    </p:embeddedFont>
  </p:embeddedFontLst>
  <p:defaultText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L="457200"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L="914400"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L="1371600"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L="1828800"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L="2286000"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L="2743200"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L="3200400"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L="3657600"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1C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61"/>
        <p:guide pos="2736"/>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3" Type="http://schemas.openxmlformats.org/officeDocument/2006/relationships/font" Target="fonts/font5.fntdata"/><Relationship Id="rId52" Type="http://schemas.openxmlformats.org/officeDocument/2006/relationships/font" Target="fonts/font4.fntdata"/><Relationship Id="rId51" Type="http://schemas.openxmlformats.org/officeDocument/2006/relationships/font" Target="fonts/font3.fntdata"/><Relationship Id="rId50" Type="http://schemas.openxmlformats.org/officeDocument/2006/relationships/font" Target="fonts/font2.fntdata"/><Relationship Id="rId5" Type="http://schemas.openxmlformats.org/officeDocument/2006/relationships/slideMaster" Target="slideMasters/slideMaster4.xml"/><Relationship Id="rId49" Type="http://schemas.openxmlformats.org/officeDocument/2006/relationships/font" Target="fonts/font1.fntdata"/><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24.xml"/><Relationship Id="rId44" Type="http://schemas.openxmlformats.org/officeDocument/2006/relationships/slide" Target="slides/slide23.xml"/><Relationship Id="rId43" Type="http://schemas.openxmlformats.org/officeDocument/2006/relationships/slide" Target="slides/slide22.xml"/><Relationship Id="rId42" Type="http://schemas.openxmlformats.org/officeDocument/2006/relationships/slide" Target="slides/slide21.xml"/><Relationship Id="rId41" Type="http://schemas.openxmlformats.org/officeDocument/2006/relationships/slide" Target="slides/slide20.xml"/><Relationship Id="rId40" Type="http://schemas.openxmlformats.org/officeDocument/2006/relationships/slide" Target="slides/slide19.xml"/><Relationship Id="rId4" Type="http://schemas.openxmlformats.org/officeDocument/2006/relationships/slideMaster" Target="slideMasters/slideMaster3.xml"/><Relationship Id="rId39" Type="http://schemas.openxmlformats.org/officeDocument/2006/relationships/slide" Target="slides/slide18.xml"/><Relationship Id="rId38" Type="http://schemas.openxmlformats.org/officeDocument/2006/relationships/slide" Target="slides/slide17.xml"/><Relationship Id="rId37" Type="http://schemas.openxmlformats.org/officeDocument/2006/relationships/slide" Target="slides/slide16.xml"/><Relationship Id="rId36" Type="http://schemas.openxmlformats.org/officeDocument/2006/relationships/slide" Target="slides/slide15.xml"/><Relationship Id="rId35" Type="http://schemas.openxmlformats.org/officeDocument/2006/relationships/slide" Target="slides/slide14.xml"/><Relationship Id="rId34" Type="http://schemas.openxmlformats.org/officeDocument/2006/relationships/slide" Target="slides/slide13.xml"/><Relationship Id="rId33" Type="http://schemas.openxmlformats.org/officeDocument/2006/relationships/slide" Target="slides/slide12.xml"/><Relationship Id="rId32" Type="http://schemas.openxmlformats.org/officeDocument/2006/relationships/slide" Target="slides/slide11.xml"/><Relationship Id="rId31" Type="http://schemas.openxmlformats.org/officeDocument/2006/relationships/slide" Target="slides/slide10.xml"/><Relationship Id="rId30" Type="http://schemas.openxmlformats.org/officeDocument/2006/relationships/slide" Target="slides/slide9.xml"/><Relationship Id="rId3" Type="http://schemas.openxmlformats.org/officeDocument/2006/relationships/slideMaster" Target="slideMasters/slideMaster2.xml"/><Relationship Id="rId29" Type="http://schemas.openxmlformats.org/officeDocument/2006/relationships/slide" Target="slides/slide8.xml"/><Relationship Id="rId28" Type="http://schemas.openxmlformats.org/officeDocument/2006/relationships/slide" Target="slides/slide7.xml"/><Relationship Id="rId27" Type="http://schemas.openxmlformats.org/officeDocument/2006/relationships/slide" Target="slides/slide6.xml"/><Relationship Id="rId26" Type="http://schemas.openxmlformats.org/officeDocument/2006/relationships/slide" Target="slides/slide5.xml"/><Relationship Id="rId25" Type="http://schemas.openxmlformats.org/officeDocument/2006/relationships/slide" Target="slides/slide4.xml"/><Relationship Id="rId24" Type="http://schemas.openxmlformats.org/officeDocument/2006/relationships/slide" Target="slides/slide3.xml"/><Relationship Id="rId23" Type="http://schemas.openxmlformats.org/officeDocument/2006/relationships/notesMaster" Target="notesMasters/notesMaster1.xml"/><Relationship Id="rId22" Type="http://schemas.openxmlformats.org/officeDocument/2006/relationships/slide" Target="slides/slide2.xml"/><Relationship Id="rId21" Type="http://schemas.openxmlformats.org/officeDocument/2006/relationships/slide" Target="slides/slide1.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各位老师好，今天我分享的是一节基于逆向教学设计理念的高三英语写作课。课题是"读名言，悟成长"，围绕高考英语小作文中的名言感悟类征文展开。本节课的核心设计思路是"以终为始"——先明确学习结果，再预设评价证据，最后设计教学活动，真正实现教、学、评一体化。</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的教学重点包括四个方面：精准审题、搭建三段式结构、运用主题词汇与句型、控制词数。这些是学生拿到基础分的关键。教学难点则聚焦于四个更高层次的要求：个人经历与谚语主旨的深度契合、有限词数内的精简表达、用简洁地道的语言升华感悟、提升作文立意避免千篇一律。这些是学生突破高分瓶颈的关键。后续的课堂活动设计将紧紧围绕这些重难点展开，确保每一项活动都有明确的目标指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的教学重点包括四个方面：精准审题、搭建三段式结构、运用主题词汇与句型、控制词数。这些是学生拿到基础分的关键。教学难点则聚焦于四个更高层次的要求：个人经历与谚语主旨的深度契合、有限词数内的精简表达、用简洁地道的语言升华感悟、提升作文立意避免千篇一律。这些是学生突破高分瓶颈的关键。后续的课堂活动设计将紧紧围绕这些重难点展开，确保每一项活动都有明确的目标指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一篇好的作文，结构必须清晰。在第三个活动中，我们将为大家搭建一个标准化的三段式写作框架。这个框架简单实用，能够帮助大家快速组织思路，确保文章逻辑清晰、层次分明。同时，我们会指导大家如何选择和运用自己的亲身经历作为素材，让文章内容更充实、更具说服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理论学习最终要落实到实践中。在第四个活动中，我们将进行10分钟的限时写作。这不仅是对大家学习成果的检验，也是一次宝贵的实战演练。写作完成后，我们将展示不同层次的学生习作，通过自评、互评和教师精讲，让大家直观地看到高分作文的优点和自己的不足，从而在对比中快速提升。</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的教学重点包括四个方面：精准审题、搭建三段式结构、运用主题词汇与句型、控制词数。这些是学生拿到基础分的关键。教学难点则聚焦于四个更高层次的要求：个人经历与谚语主旨的深度契合、有限词数内的精简表达、用简洁地道的语言升华感悟、提升作文立意避免千篇一律。这些是学生突破高分瓶颈的关键。后续的课堂活动设计将紧紧围绕这些重难点展开，确保每一项活动都有明确的目标指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的教学重点包括四个方面：精准审题、搭建三段式结构、运用主题词汇与句型、控制词数。这些是学生拿到基础分的关键。教学难点则聚焦于四个更高层次的要求：个人经历与谚语主旨的深度契合、有限词数内的精简表达、用简洁地道的语言升华感悟、提升作文立意避免千篇一律。这些是学生突破高分瓶颈的关键。后续的课堂活动设计将紧紧围绕这些重难点展开，确保每一项活动都有明确的目标指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的教学重点包括四个方面：精准审题、搭建三段式结构、运用主题词汇与句型、控制词数。这些是学生拿到基础分的关键。教学难点则聚焦于四个更高层次的要求：个人经历与谚语主旨的深度契合、有限词数内的精简表达、用简洁地道的语言升华感悟、提升作文立意避免千篇一律。这些是学生突破高分瓶颈的关键。后续的课堂活动设计将紧紧围绕这些重难点展开，确保每一项活动都有明确的目标指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这一页展示了三个不同层次的学生习作片段。大家可以看到，高分作文不仅语言优美，而且思想深刻；中档作文虽然通顺，但缺乏亮点；基础作文则存在内容空洞、句式单一等问题。通过对比，我们可以清晰地看到自己所处的位置以及努力的方向。希望大家能从这些例子中汲取经验，不断提升自己的写作水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这是一篇标准的高分范文。大家可以看到，它不仅结构清晰、要点齐全，而且在语言运用上非常出色。文中使用了多个高分短语和高级句型，如定语从句和部分倒装，这些都是高考阅卷老师非常青睐的加分项。请大家仔细研读这篇范文，学习它的写作思路和语言技巧，并尝试模仿和运用。</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课程的最后，我们来总结一下本节课的核心内容。一篇高分作文需要具备四个要素：审题全覆盖、结构标准化、语言地道化和立意成长化。为了巩固学习成果，我为大家布置了分层作业。必做作业是修改自己的课堂习作，选做作业则根据不同层次的学生提供了不同的任务。希望大家认真完成作业，将所学知识转化为自己的能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按照逆向设计的三阶段展开：第一阶段明确预期学习结果，包括四维目标和教学重难点；第二阶段确定多元评价证据，涵盖过程性评价、终结性评价和自评互评；第三阶段设计学习体验与教学活动，包含五大课堂活动；最后进行教学反思，关注核心素养落地。整个设计的逻辑是"以终为始"，目标和评价先行，活动服务于目标达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我的分享到此结束，感谢各位老师的聆听。希望今天的教学设计能为大家带来一些启发。正如我们今天讨论的这句谚语所说，“A person who travels far knows more.”，愿我们都能在教学的道路上不断探索，不断成长。谢谢大家！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从核心素养的角度来看，本节课的逆向教学设计取得了良好的效果。我们不仅提升了学生的语言能力，还培养了他们的文化意识、思维品质和学习能力。通过“目标先行、评价前置”的方式，我们将抽象的核心素养要求转化为了具体的教学活动和评价标准，让核心素养的培养不再是一句空话，而是实实在在的课堂实践。</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我的分享到此结束，感谢各位老师的聆听。希望今天的教学设计能为大家带来一些启发。正如我们今天讨论的这句谚语所说，“A person who travels far knows more.”，愿我们都能在教学的道路上不断探索，不断成长。谢谢大家！</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本节课的写作任务来自高考英语小作文题型，主题是"读名言，悟成长"，要求学生结合谚语"A person who travels far knows more"写一篇80词左右的征文，包含对谚语的理解、个人亲身经历和成长感悟三个要点。本节课采用逆向教学设计理念，与传统"讲授—练习—评价"模式不同，逆向设计坚持"目标—评价—活动"的顺序，先明确学习结果，再预设评价证据，最后设计教学活动，真正实现教、学、评一体化。</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的学习目标分为四个维度：知识理解目标要求学生准确理解谚语内涵，掌握名言感悟类作文的写作框架；语言运用目标要求学生熟练掌握主题词汇和句式，规范完成80词写作；思维能力目标要求学生具备精准审题能力，建立递进式写作思维；素养应试目标要求学生掌握高考得分范式，稳定达成高分档位。这四个维度的目标都对应可观测的学习行为，为后续评价证据的设计提供了明确依据。</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的教学重点包括四个方面：精准审题、搭建三段式结构、运用主题词汇与句型、控制词数。这些是学生拿到基础分的关键。教学难点则聚焦于四个更高层次的要求：个人经历与谚语主旨的深度契合、有限词数内的精简表达、用简洁地道的语言升华感悟、提升作文立意避免千篇一律。这些是学生突破高分瓶颈的关键。后续的课堂活动设计将紧紧围绕这些重难点展开，确保每一项活动都有明确的目标指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的评价证据体系分为两类：过程性评价证据和终结性评价证据。过程性评价关注课堂中的即时检测，包括审题证据、语言证据和思维证据三个维度，分别对应学生在审题环节、语言操练环节和思维构建环节的表现。终结性评价关注最终的写作成品，对标高考15分小作文评分细则，将学生习作分为高分、中档和未达标三个层级，每个层级都有明确的达标标准。这种双重评价体系确保了学习过程和学习结果都能被有效检测，真正实现了"以评促学、以评促教"。</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为了让大家更清晰地了解自己的优势和不足，我们设计了这份自评互评量表。它从要点、词数、语言和逻辑四个维度，帮助大家进行自我诊断。在写作完成后，你们可以先根据这个量表给自己打分，然后和同桌互相评分。通过这个过程，你们不仅能发现自己的问题，还能从同伴的作文中学习优点，实现共同进步。</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现在我们进入第三个阶段：设计学习体验和教学活动。这里的核心思想是，每一个活动都必须精准地服务于我们之前设定的学习目标和评价标准。我们将通过五个环环相扣的活动，带领大家一步步掌握这篇作文的写作技巧。从审题到语言积累，再到框架构建，最后通过实战写作和分层讲评，让大家在实践中提升能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本节课的教学重点包括四个方面：精准审题、搭建三段式结构、运用主题词汇与句型、控制词数。这些是学生拿到基础分的关键。教学难点则聚焦于四个更高层次的要求：个人经历与谚语主旨的深度契合、有限词数内的精简表达、用简洁地道的语言升华感悟、提升作文立意避免千篇一律。这些是学生突破高分瓶颈的关键。后续的课堂活动设计将紧紧围绕这些重难点展开，确保每一项活动都有明确的目标指向。</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9.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0.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9.xml.rels><?xml version="1.0" encoding="UTF-8" standalone="yes"?>
<Relationships xmlns="http://schemas.openxmlformats.org/package/2006/relationships"><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1219378" y="7752675"/>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723378" y="7752675"/>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9484978" y="7752675"/>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30.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31.xml"/></Relationships>
</file>

<file path=ppt/slideMasters/_rels/slideMaster14.xml.rels><?xml version="1.0" encoding="UTF-8" standalone="yes"?>
<Relationships xmlns="http://schemas.openxmlformats.org/package/2006/relationships"><Relationship Id="rId3" Type="http://schemas.openxmlformats.org/officeDocument/2006/relationships/theme" Target="../theme/theme1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34.xml"/></Relationships>
</file>

<file path=ppt/slideMasters/_rels/slideMaster16.xml.rels><?xml version="1.0" encoding="UTF-8" standalone="yes"?>
<Relationships xmlns="http://schemas.openxmlformats.org/package/2006/relationships"><Relationship Id="rId3" Type="http://schemas.openxmlformats.org/officeDocument/2006/relationships/theme" Target="../theme/theme16.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37.xml"/></Relationships>
</file>

<file path=ppt/slideMasters/_rels/slideMaster18.xml.rels><?xml version="1.0" encoding="UTF-8" standalone="yes"?>
<Relationships xmlns="http://schemas.openxmlformats.org/package/2006/relationships"><Relationship Id="rId3" Type="http://schemas.openxmlformats.org/officeDocument/2006/relationships/theme" Target="../theme/theme18.xml"/><Relationship Id="rId2" Type="http://schemas.openxmlformats.org/officeDocument/2006/relationships/slideLayout" Target="../slideLayouts/slideLayout39.xml"/><Relationship Id="rId1" Type="http://schemas.openxmlformats.org/officeDocument/2006/relationships/slideLayout" Target="../slideLayouts/slideLayout3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40.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3" r:id="rId1"/>
    <p:sldLayoutId id="214748368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6" r:id="rId1"/>
    <p:sldLayoutId id="2147483687"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3" r:id="rId1"/>
    <p:sldLayoutId id="214748369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8" r:id="rId1"/>
    <p:sldLayoutId id="2147483699"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3" r:id="rId1"/>
    <p:sldLayoutId id="214748370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70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3" r:id="rId1"/>
    <p:sldLayoutId id="214748366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6" r:id="rId1"/>
    <p:sldLayoutId id="2147483667"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1" r:id="rId1"/>
    <p:sldLayoutId id="214748367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4" r:id="rId1"/>
    <p:sldLayoutId id="2147483675"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7" r:id="rId1"/>
    <p:sldLayoutId id="214748367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0" r:id="rId1"/>
    <p:sldLayoutId id="214748368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1" Type="http://schemas.openxmlformats.org/officeDocument/2006/relationships/notesSlide" Target="../notesSlides/notesSlide9.xml"/><Relationship Id="rId10" Type="http://schemas.openxmlformats.org/officeDocument/2006/relationships/slideLayout" Target="../slideLayouts/slideLayout32.xml"/><Relationship Id="rId1" Type="http://schemas.openxmlformats.org/officeDocument/2006/relationships/tags" Target="../tags/tag123.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5.xml"/><Relationship Id="rId2" Type="http://schemas.openxmlformats.org/officeDocument/2006/relationships/image" Target="../media/image3.jpeg"/><Relationship Id="rId1" Type="http://schemas.openxmlformats.org/officeDocument/2006/relationships/tags" Target="../tags/tag13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4.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image" Target="../media/image13.png"/><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image" Target="../media/image12.png"/><Relationship Id="rId2" Type="http://schemas.openxmlformats.org/officeDocument/2006/relationships/tags" Target="../tags/tag133.xml"/><Relationship Id="rId19" Type="http://schemas.openxmlformats.org/officeDocument/2006/relationships/notesSlide" Target="../notesSlides/notesSlide12.xml"/><Relationship Id="rId18" Type="http://schemas.openxmlformats.org/officeDocument/2006/relationships/slideLayout" Target="../slideLayouts/slideLayout34.xml"/><Relationship Id="rId17" Type="http://schemas.openxmlformats.org/officeDocument/2006/relationships/image" Target="../media/image3.jpeg"/><Relationship Id="rId16" Type="http://schemas.openxmlformats.org/officeDocument/2006/relationships/image" Target="../media/image15.png"/><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image" Target="../media/image14.png"/><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2.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37.xml"/><Relationship Id="rId4" Type="http://schemas.openxmlformats.org/officeDocument/2006/relationships/image" Target="../media/image3.jpe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6.xml"/><Relationship Id="rId3" Type="http://schemas.openxmlformats.org/officeDocument/2006/relationships/image" Target="../media/image3.jpeg"/><Relationship Id="rId2" Type="http://schemas.openxmlformats.org/officeDocument/2006/relationships/tags" Target="../tags/tag144.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8.xml"/><Relationship Id="rId3" Type="http://schemas.openxmlformats.org/officeDocument/2006/relationships/image" Target="../media/image3.jpeg"/><Relationship Id="rId2" Type="http://schemas.openxmlformats.org/officeDocument/2006/relationships/tags" Target="../tags/tag145.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8.xml"/><Relationship Id="rId3" Type="http://schemas.openxmlformats.org/officeDocument/2006/relationships/image" Target="../media/image3.jpeg"/><Relationship Id="rId2" Type="http://schemas.openxmlformats.org/officeDocument/2006/relationships/tags" Target="../tags/tag146.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image" Target="../media/image22.jpeg"/><Relationship Id="rId4" Type="http://schemas.openxmlformats.org/officeDocument/2006/relationships/tags" Target="../tags/tag150.xml"/><Relationship Id="rId3" Type="http://schemas.openxmlformats.org/officeDocument/2006/relationships/tags" Target="../tags/tag149.xml"/><Relationship Id="rId28" Type="http://schemas.openxmlformats.org/officeDocument/2006/relationships/slideLayout" Target="../slideLayouts/slideLayout38.xml"/><Relationship Id="rId27" Type="http://schemas.openxmlformats.org/officeDocument/2006/relationships/tags" Target="../tags/tag169.xml"/><Relationship Id="rId26" Type="http://schemas.openxmlformats.org/officeDocument/2006/relationships/image" Target="../media/image3.jpeg"/><Relationship Id="rId25" Type="http://schemas.openxmlformats.org/officeDocument/2006/relationships/image" Target="../media/image24.jpeg"/><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tags" Target="../tags/tag148.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image" Target="../media/image23.jpeg"/><Relationship Id="rId1" Type="http://schemas.openxmlformats.org/officeDocument/2006/relationships/tags" Target="../tags/tag147.xml"/></Relationships>
</file>

<file path=ppt/slides/_rels/slide19.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1" Type="http://schemas.openxmlformats.org/officeDocument/2006/relationships/notesSlide" Target="../notesSlides/notesSlide17.xml"/><Relationship Id="rId20" Type="http://schemas.openxmlformats.org/officeDocument/2006/relationships/slideLayout" Target="../slideLayouts/slideLayout12.xml"/><Relationship Id="rId2" Type="http://schemas.openxmlformats.org/officeDocument/2006/relationships/tags" Target="../tags/tag171.xml"/><Relationship Id="rId19" Type="http://schemas.openxmlformats.org/officeDocument/2006/relationships/image" Target="../media/image3.jpeg"/><Relationship Id="rId18" Type="http://schemas.openxmlformats.org/officeDocument/2006/relationships/tags" Target="../tags/tag187.xml"/><Relationship Id="rId17" Type="http://schemas.openxmlformats.org/officeDocument/2006/relationships/tags" Target="../tags/tag186.xml"/><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0.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2.xml"/><Relationship Id="rId2" Type="http://schemas.openxmlformats.org/officeDocument/2006/relationships/image" Target="../media/image3.jpeg"/><Relationship Id="rId1" Type="http://schemas.openxmlformats.org/officeDocument/2006/relationships/tags" Target="../tags/tag188.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2.xml"/><Relationship Id="rId5" Type="http://schemas.openxmlformats.org/officeDocument/2006/relationships/image" Target="../media/image3.jpeg"/><Relationship Id="rId4" Type="http://schemas.openxmlformats.org/officeDocument/2006/relationships/image" Target="../media/image27.png"/><Relationship Id="rId3" Type="http://schemas.openxmlformats.org/officeDocument/2006/relationships/image" Target="../media/image8.png"/><Relationship Id="rId2" Type="http://schemas.openxmlformats.org/officeDocument/2006/relationships/image" Target="../media/image26.png"/><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0.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image" Target="../media/image28.png"/><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image" Target="../media/image8.png"/><Relationship Id="rId23" Type="http://schemas.openxmlformats.org/officeDocument/2006/relationships/notesSlide" Target="../notesSlides/notesSlide21.xml"/><Relationship Id="rId22" Type="http://schemas.openxmlformats.org/officeDocument/2006/relationships/slideLayout" Target="../slideLayouts/slideLayout12.xml"/><Relationship Id="rId21" Type="http://schemas.openxmlformats.org/officeDocument/2006/relationships/image" Target="../media/image3.jpeg"/><Relationship Id="rId20" Type="http://schemas.openxmlformats.org/officeDocument/2006/relationships/tags" Target="../tags/tag204.xml"/><Relationship Id="rId2" Type="http://schemas.openxmlformats.org/officeDocument/2006/relationships/tags" Target="../tags/tag190.xml"/><Relationship Id="rId19" Type="http://schemas.openxmlformats.org/officeDocument/2006/relationships/tags" Target="../tags/tag203.xml"/><Relationship Id="rId18" Type="http://schemas.openxmlformats.org/officeDocument/2006/relationships/image" Target="../media/image30.png"/><Relationship Id="rId17" Type="http://schemas.openxmlformats.org/officeDocument/2006/relationships/tags" Target="../tags/tag202.xml"/><Relationship Id="rId16" Type="http://schemas.openxmlformats.org/officeDocument/2006/relationships/tags" Target="../tags/tag20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image" Target="../media/image29.png"/><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tags" Target="../tags/tag18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5" Type="http://schemas.openxmlformats.org/officeDocument/2006/relationships/notesSlide" Target="../notesSlides/notesSlide2.xml"/><Relationship Id="rId14" Type="http://schemas.openxmlformats.org/officeDocument/2006/relationships/slideLayout" Target="../slideLayouts/slideLayout15.xml"/><Relationship Id="rId13" Type="http://schemas.openxmlformats.org/officeDocument/2006/relationships/image" Target="../media/image3.jpeg"/><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4" Type="http://schemas.openxmlformats.org/officeDocument/2006/relationships/notesSlide" Target="../notesSlides/notesSlide4.xml"/><Relationship Id="rId23" Type="http://schemas.openxmlformats.org/officeDocument/2006/relationships/slideLayout" Target="../slideLayouts/slideLayout18.xml"/><Relationship Id="rId22" Type="http://schemas.openxmlformats.org/officeDocument/2006/relationships/image" Target="../media/image3.jpeg"/><Relationship Id="rId21" Type="http://schemas.openxmlformats.org/officeDocument/2006/relationships/image" Target="../media/image6.png"/><Relationship Id="rId20" Type="http://schemas.openxmlformats.org/officeDocument/2006/relationships/tags" Target="../tags/tag64.xml"/><Relationship Id="rId2" Type="http://schemas.openxmlformats.org/officeDocument/2006/relationships/tags" Target="../tags/tag47.xml"/><Relationship Id="rId19" Type="http://schemas.openxmlformats.org/officeDocument/2006/relationships/image" Target="../media/image5.png"/><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6.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1" Type="http://schemas.openxmlformats.org/officeDocument/2006/relationships/notesSlide" Target="../notesSlides/notesSlide5.xml"/><Relationship Id="rId10" Type="http://schemas.openxmlformats.org/officeDocument/2006/relationships/slideLayout" Target="../slideLayouts/slideLayout20.xml"/><Relationship Id="rId1" Type="http://schemas.openxmlformats.org/officeDocument/2006/relationships/tags" Target="../tags/tag65.xml"/></Relationships>
</file>

<file path=ppt/slides/_rels/slide7.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1" Type="http://schemas.openxmlformats.org/officeDocument/2006/relationships/notesSlide" Target="../notesSlides/notesSlide6.xml"/><Relationship Id="rId10" Type="http://schemas.openxmlformats.org/officeDocument/2006/relationships/slideLayout" Target="../slideLayouts/slideLayout22.xml"/><Relationship Id="rId1" Type="http://schemas.openxmlformats.org/officeDocument/2006/relationships/tags" Target="../tags/tag73.xml"/></Relationships>
</file>

<file path=ppt/slides/_rels/slide8.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5" Type="http://schemas.openxmlformats.org/officeDocument/2006/relationships/notesSlide" Target="../notesSlides/notesSlide7.xml"/><Relationship Id="rId14" Type="http://schemas.openxmlformats.org/officeDocument/2006/relationships/slideLayout" Target="../slideLayouts/slideLayout30.xml"/><Relationship Id="rId13" Type="http://schemas.openxmlformats.org/officeDocument/2006/relationships/image" Target="../media/image3.jpeg"/><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1.xml"/></Relationships>
</file>

<file path=ppt/slides/_rels/slide9.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image" Target="../media/image7.png"/><Relationship Id="rId38" Type="http://schemas.openxmlformats.org/officeDocument/2006/relationships/notesSlide" Target="../notesSlides/notesSlide8.xml"/><Relationship Id="rId37" Type="http://schemas.openxmlformats.org/officeDocument/2006/relationships/slideLayout" Target="../slideLayouts/slideLayout31.xml"/><Relationship Id="rId36" Type="http://schemas.openxmlformats.org/officeDocument/2006/relationships/image" Target="../media/image3.jpeg"/><Relationship Id="rId35" Type="http://schemas.openxmlformats.org/officeDocument/2006/relationships/tags" Target="../tags/tag122.xml"/><Relationship Id="rId34" Type="http://schemas.openxmlformats.org/officeDocument/2006/relationships/tags" Target="../tags/tag121.xml"/><Relationship Id="rId33" Type="http://schemas.openxmlformats.org/officeDocument/2006/relationships/tags" Target="../tags/tag120.xml"/><Relationship Id="rId32" Type="http://schemas.openxmlformats.org/officeDocument/2006/relationships/image" Target="../media/image11.png"/><Relationship Id="rId31" Type="http://schemas.openxmlformats.org/officeDocument/2006/relationships/tags" Target="../tags/tag119.xml"/><Relationship Id="rId30" Type="http://schemas.openxmlformats.org/officeDocument/2006/relationships/tags" Target="../tags/tag118.xml"/><Relationship Id="rId3" Type="http://schemas.openxmlformats.org/officeDocument/2006/relationships/tags" Target="../tags/tag95.xml"/><Relationship Id="rId29" Type="http://schemas.openxmlformats.org/officeDocument/2006/relationships/tags" Target="../tags/tag117.xml"/><Relationship Id="rId28" Type="http://schemas.openxmlformats.org/officeDocument/2006/relationships/tags" Target="../tags/tag116.xml"/><Relationship Id="rId27" Type="http://schemas.openxmlformats.org/officeDocument/2006/relationships/tags" Target="../tags/tag115.xml"/><Relationship Id="rId26" Type="http://schemas.openxmlformats.org/officeDocument/2006/relationships/tags" Target="../tags/tag114.xml"/><Relationship Id="rId25" Type="http://schemas.openxmlformats.org/officeDocument/2006/relationships/image" Target="../media/image10.png"/><Relationship Id="rId24" Type="http://schemas.openxmlformats.org/officeDocument/2006/relationships/tags" Target="../tags/tag113.xml"/><Relationship Id="rId23" Type="http://schemas.openxmlformats.org/officeDocument/2006/relationships/tags" Target="../tags/tag112.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4.xml"/><Relationship Id="rId19" Type="http://schemas.openxmlformats.org/officeDocument/2006/relationships/tags" Target="../tags/tag108.xml"/><Relationship Id="rId18" Type="http://schemas.openxmlformats.org/officeDocument/2006/relationships/image" Target="../media/image9.png"/><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image" Target="../media/image8.png"/><Relationship Id="rId10" Type="http://schemas.openxmlformats.org/officeDocument/2006/relationships/tags" Target="../tags/tag101.xml"/><Relationship Id="rId1" Type="http://schemas.openxmlformats.org/officeDocument/2006/relationships/tags" Target="../tags/tag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14" name="文本框 13"/>
          <p:cNvSpPr txBox="1"/>
          <p:nvPr/>
        </p:nvSpPr>
        <p:spPr>
          <a:xfrm>
            <a:off x="478155" y="669290"/>
            <a:ext cx="1193165" cy="398780"/>
          </a:xfrm>
          <a:prstGeom prst="rect">
            <a:avLst/>
          </a:prstGeom>
          <a:solidFill>
            <a:schemeClr val="accent5">
              <a:lumMod val="20000"/>
              <a:lumOff val="80000"/>
            </a:schemeClr>
          </a:solidFill>
        </p:spPr>
        <p:txBody>
          <a:bodyPr wrap="square">
            <a:spAutoFit/>
          </a:bodyPr>
          <a:p>
            <a:pPr algn="l"/>
            <a:r>
              <a:rPr lang="zh-CN" altLang="en-US" sz="2000" b="1">
                <a:latin typeface="Arial" panose="020B0604020202020204" pitchFamily="34" charset="0"/>
                <a:ea typeface="微软雅黑" panose="020B0503020204020204" charset="-122"/>
              </a:rPr>
              <a:t>审题：</a:t>
            </a:r>
            <a:endParaRPr lang="zh-CN" altLang="en-US" sz="2000" b="1">
              <a:latin typeface="Arial" panose="020B0604020202020204" pitchFamily="34" charset="0"/>
              <a:ea typeface="微软雅黑" panose="020B0503020204020204" charset="-122"/>
            </a:endParaRPr>
          </a:p>
        </p:txBody>
      </p:sp>
      <p:graphicFrame>
        <p:nvGraphicFramePr>
          <p:cNvPr id="16" name="表格 15"/>
          <p:cNvGraphicFramePr/>
          <p:nvPr>
            <p:custDataLst>
              <p:tags r:id="rId1"/>
            </p:custDataLst>
          </p:nvPr>
        </p:nvGraphicFramePr>
        <p:xfrm>
          <a:off x="409575" y="1168400"/>
          <a:ext cx="5410200" cy="5120005"/>
        </p:xfrm>
        <a:graphic>
          <a:graphicData uri="http://schemas.openxmlformats.org/drawingml/2006/table">
            <a:tbl>
              <a:tblPr firstRow="1" bandRow="1">
                <a:tableStyleId>{5C22544A-7EE6-4342-B048-85BDC9FD1C3A}</a:tableStyleId>
              </a:tblPr>
              <a:tblGrid>
                <a:gridCol w="1074420"/>
                <a:gridCol w="4335780"/>
              </a:tblGrid>
              <a:tr h="559435">
                <a:tc>
                  <a:txBody>
                    <a:bodyPr/>
                    <a:p>
                      <a:pPr>
                        <a:buNone/>
                      </a:pPr>
                      <a:endParaRPr lang="en-US" alt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6705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5181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51244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7434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2166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07188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6136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17" name="文本框 16"/>
          <p:cNvSpPr txBox="1"/>
          <p:nvPr>
            <p:custDataLst>
              <p:tags r:id="rId2"/>
            </p:custDataLst>
          </p:nvPr>
        </p:nvSpPr>
        <p:spPr>
          <a:xfrm>
            <a:off x="478155" y="1265555"/>
            <a:ext cx="946150"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Genre</a:t>
            </a:r>
            <a:endParaRPr lang="en-US" altLang="zh-CN" sz="1800">
              <a:latin typeface="Arial" panose="020B0604020202020204" pitchFamily="34" charset="0"/>
              <a:ea typeface="微软雅黑" panose="020B0503020204020204" charset="-122"/>
            </a:endParaRPr>
          </a:p>
        </p:txBody>
      </p:sp>
      <p:sp>
        <p:nvSpPr>
          <p:cNvPr id="18" name="文本框 17"/>
          <p:cNvSpPr txBox="1"/>
          <p:nvPr>
            <p:custDataLst>
              <p:tags r:id="rId3"/>
            </p:custDataLst>
          </p:nvPr>
        </p:nvSpPr>
        <p:spPr>
          <a:xfrm>
            <a:off x="518795" y="1751965"/>
            <a:ext cx="905510"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Theme</a:t>
            </a:r>
            <a:endParaRPr lang="en-US" altLang="zh-CN" sz="1800">
              <a:latin typeface="Arial" panose="020B0604020202020204" pitchFamily="34" charset="0"/>
              <a:ea typeface="微软雅黑" panose="020B0503020204020204" charset="-122"/>
            </a:endParaRPr>
          </a:p>
        </p:txBody>
      </p:sp>
      <p:sp>
        <p:nvSpPr>
          <p:cNvPr id="19" name="文本框 18"/>
          <p:cNvSpPr txBox="1"/>
          <p:nvPr>
            <p:custDataLst>
              <p:tags r:id="rId4"/>
            </p:custDataLst>
          </p:nvPr>
        </p:nvSpPr>
        <p:spPr>
          <a:xfrm>
            <a:off x="478155" y="2397125"/>
            <a:ext cx="974090"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Person</a:t>
            </a:r>
            <a:endParaRPr lang="en-US" altLang="zh-CN" sz="1800">
              <a:latin typeface="Arial" panose="020B0604020202020204" pitchFamily="34" charset="0"/>
              <a:ea typeface="微软雅黑" panose="020B0503020204020204" charset="-122"/>
            </a:endParaRPr>
          </a:p>
        </p:txBody>
      </p:sp>
      <p:sp>
        <p:nvSpPr>
          <p:cNvPr id="20" name="文本框 19"/>
          <p:cNvSpPr txBox="1"/>
          <p:nvPr/>
        </p:nvSpPr>
        <p:spPr>
          <a:xfrm>
            <a:off x="409575" y="2928620"/>
            <a:ext cx="974090"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Tenses</a:t>
            </a:r>
            <a:endParaRPr lang="en-US" altLang="zh-CN" sz="1800">
              <a:latin typeface="Arial" panose="020B0604020202020204" pitchFamily="34" charset="0"/>
              <a:ea typeface="微软雅黑" panose="020B0503020204020204" charset="-122"/>
            </a:endParaRPr>
          </a:p>
        </p:txBody>
      </p:sp>
      <p:sp>
        <p:nvSpPr>
          <p:cNvPr id="21" name="文本框 20"/>
          <p:cNvSpPr txBox="1"/>
          <p:nvPr/>
        </p:nvSpPr>
        <p:spPr>
          <a:xfrm>
            <a:off x="478155" y="3425190"/>
            <a:ext cx="1097915"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Readers</a:t>
            </a:r>
            <a:endParaRPr lang="en-US" altLang="zh-CN" sz="1800">
              <a:latin typeface="Arial" panose="020B0604020202020204" pitchFamily="34" charset="0"/>
              <a:ea typeface="微软雅黑" panose="020B0503020204020204" charset="-122"/>
            </a:endParaRPr>
          </a:p>
        </p:txBody>
      </p:sp>
      <p:sp>
        <p:nvSpPr>
          <p:cNvPr id="22" name="文本框 21"/>
          <p:cNvSpPr txBox="1"/>
          <p:nvPr/>
        </p:nvSpPr>
        <p:spPr>
          <a:xfrm>
            <a:off x="478155" y="4584700"/>
            <a:ext cx="974725" cy="64516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Key points</a:t>
            </a:r>
            <a:endParaRPr lang="en-US" altLang="zh-CN" sz="1800">
              <a:latin typeface="Arial" panose="020B0604020202020204" pitchFamily="34" charset="0"/>
              <a:ea typeface="微软雅黑" panose="020B0503020204020204" charset="-122"/>
            </a:endParaRPr>
          </a:p>
        </p:txBody>
      </p:sp>
      <p:sp>
        <p:nvSpPr>
          <p:cNvPr id="23" name="文本框 22"/>
          <p:cNvSpPr txBox="1"/>
          <p:nvPr/>
        </p:nvSpPr>
        <p:spPr>
          <a:xfrm>
            <a:off x="518795" y="4025265"/>
            <a:ext cx="905510"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Mood</a:t>
            </a:r>
            <a:endParaRPr lang="en-US" altLang="zh-CN" sz="1800">
              <a:latin typeface="Arial" panose="020B0604020202020204" pitchFamily="34" charset="0"/>
              <a:ea typeface="微软雅黑" panose="020B0503020204020204" charset="-122"/>
            </a:endParaRPr>
          </a:p>
        </p:txBody>
      </p:sp>
      <p:sp>
        <p:nvSpPr>
          <p:cNvPr id="24" name="文本框 23"/>
          <p:cNvSpPr txBox="1"/>
          <p:nvPr/>
        </p:nvSpPr>
        <p:spPr>
          <a:xfrm>
            <a:off x="518795" y="5633085"/>
            <a:ext cx="888365" cy="64516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word count </a:t>
            </a:r>
            <a:endParaRPr lang="en-US" altLang="zh-CN" sz="1800">
              <a:latin typeface="Arial" panose="020B0604020202020204" pitchFamily="34" charset="0"/>
              <a:ea typeface="微软雅黑" panose="020B0503020204020204" charset="-122"/>
            </a:endParaRPr>
          </a:p>
        </p:txBody>
      </p:sp>
      <p:sp>
        <p:nvSpPr>
          <p:cNvPr id="25" name="文本框 24"/>
          <p:cNvSpPr txBox="1"/>
          <p:nvPr>
            <p:custDataLst>
              <p:tags r:id="rId5"/>
            </p:custDataLst>
          </p:nvPr>
        </p:nvSpPr>
        <p:spPr>
          <a:xfrm>
            <a:off x="1717040" y="1168400"/>
            <a:ext cx="3675380" cy="583565"/>
          </a:xfrm>
          <a:prstGeom prst="rect">
            <a:avLst/>
          </a:prstGeom>
        </p:spPr>
        <p:txBody>
          <a:bodyPr wrap="square">
            <a:spAutoFit/>
          </a:bodyPr>
          <a:p>
            <a:pPr algn="l">
              <a:lnSpc>
                <a:spcPct val="80000"/>
              </a:lnSpc>
            </a:pP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An English short essay submitted </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a:p>
            <a:pPr algn="l">
              <a:lnSpc>
                <a:spcPct val="80000"/>
              </a:lnSpc>
            </a:pP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to the school newspaper</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26" name="文本框 25"/>
          <p:cNvSpPr txBox="1"/>
          <p:nvPr>
            <p:custDataLst>
              <p:tags r:id="rId6"/>
            </p:custDataLst>
          </p:nvPr>
        </p:nvSpPr>
        <p:spPr>
          <a:xfrm>
            <a:off x="1717040" y="1751965"/>
            <a:ext cx="3727450" cy="583565"/>
          </a:xfrm>
          <a:prstGeom prst="rect">
            <a:avLst/>
          </a:prstGeom>
        </p:spPr>
        <p:txBody>
          <a:bodyPr wrap="square">
            <a:spAutoFit/>
          </a:bodyPr>
          <a:p>
            <a:pPr algn="l">
              <a:lnSpc>
                <a:spcPct val="80000"/>
              </a:lnSpc>
            </a:pPr>
            <a:r>
              <a:rPr lang="en-US" altLang="zh-CN" sz="2000">
                <a:solidFill>
                  <a:schemeClr val="tx1"/>
                </a:solidFill>
                <a:latin typeface="Times New Roman" panose="02020603050405020304" charset="0"/>
                <a:ea typeface="微软雅黑" panose="020B0503020204020204" charset="-122"/>
                <a:cs typeface="Times New Roman" panose="02020603050405020304" charset="0"/>
              </a:rPr>
              <a:t>Relationship between travel/</a:t>
            </a:r>
            <a:endParaRPr lang="en-US" altLang="zh-CN" sz="2000">
              <a:solidFill>
                <a:schemeClr val="tx1"/>
              </a:solidFill>
              <a:latin typeface="Times New Roman" panose="02020603050405020304" charset="0"/>
              <a:ea typeface="微软雅黑" panose="020B0503020204020204" charset="-122"/>
              <a:cs typeface="Times New Roman" panose="02020603050405020304" charset="0"/>
            </a:endParaRPr>
          </a:p>
          <a:p>
            <a:pPr algn="l">
              <a:lnSpc>
                <a:spcPct val="80000"/>
              </a:lnSpc>
            </a:pPr>
            <a:r>
              <a:rPr lang="en-US" altLang="zh-CN" sz="2000">
                <a:solidFill>
                  <a:schemeClr val="tx1"/>
                </a:solidFill>
                <a:latin typeface="Times New Roman" panose="02020603050405020304" charset="0"/>
                <a:ea typeface="微软雅黑" panose="020B0503020204020204" charset="-122"/>
                <a:cs typeface="Times New Roman" panose="02020603050405020304" charset="0"/>
              </a:rPr>
              <a:t>experience and personal growth.</a:t>
            </a:r>
            <a:endParaRPr lang="en-US" altLang="zh-CN" sz="2000">
              <a:solidFill>
                <a:schemeClr val="tx1"/>
              </a:solidFill>
              <a:latin typeface="Times New Roman" panose="02020603050405020304" charset="0"/>
              <a:ea typeface="微软雅黑" panose="020B0503020204020204" charset="-122"/>
              <a:cs typeface="Times New Roman" panose="02020603050405020304" charset="0"/>
            </a:endParaRPr>
          </a:p>
        </p:txBody>
      </p:sp>
      <p:sp>
        <p:nvSpPr>
          <p:cNvPr id="27" name="文本框 26"/>
          <p:cNvSpPr txBox="1"/>
          <p:nvPr>
            <p:custDataLst>
              <p:tags r:id="rId7"/>
            </p:custDataLst>
          </p:nvPr>
        </p:nvSpPr>
        <p:spPr>
          <a:xfrm>
            <a:off x="1452245" y="2374900"/>
            <a:ext cx="4490720" cy="427355"/>
          </a:xfrm>
          <a:prstGeom prst="rect">
            <a:avLst/>
          </a:prstGeom>
        </p:spPr>
        <p:txBody>
          <a:bodyPr>
            <a:no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First person, written as Li Hua (use "I" ).</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28" name="文本框 27"/>
          <p:cNvSpPr txBox="1"/>
          <p:nvPr/>
        </p:nvSpPr>
        <p:spPr>
          <a:xfrm>
            <a:off x="1670685" y="2841625"/>
            <a:ext cx="3030855" cy="583565"/>
          </a:xfrm>
          <a:prstGeom prst="rect">
            <a:avLst/>
          </a:prstGeom>
        </p:spPr>
        <p:txBody>
          <a:bodyPr wrap="square">
            <a:spAutoFit/>
          </a:bodyPr>
          <a:p>
            <a:pPr algn="l">
              <a:lnSpc>
                <a:spcPct val="80000"/>
              </a:lnSpc>
            </a:pPr>
            <a:r>
              <a:rPr lang="en-US" altLang="zh-CN" sz="2000">
                <a:latin typeface="Times New Roman" panose="02020603050405020304" charset="0"/>
                <a:ea typeface="微软雅黑" panose="020B0503020204020204" charset="-122"/>
                <a:cs typeface="Times New Roman" panose="02020603050405020304" charset="0"/>
              </a:rPr>
              <a:t>The simple present tense;</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80000"/>
              </a:lnSpc>
            </a:pPr>
            <a:r>
              <a:rPr lang="en-US" altLang="zh-CN" sz="2000">
                <a:latin typeface="Times New Roman" panose="02020603050405020304" charset="0"/>
                <a:ea typeface="微软雅黑" panose="020B0503020204020204" charset="-122"/>
                <a:cs typeface="Times New Roman" panose="02020603050405020304" charset="0"/>
              </a:rPr>
              <a:t>the simple past tense</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29" name="文本框 28"/>
          <p:cNvSpPr txBox="1"/>
          <p:nvPr/>
        </p:nvSpPr>
        <p:spPr>
          <a:xfrm>
            <a:off x="1670685" y="3428365"/>
            <a:ext cx="323405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Fellow students and teachers;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30" name="文本框 29"/>
          <p:cNvSpPr txBox="1"/>
          <p:nvPr/>
        </p:nvSpPr>
        <p:spPr>
          <a:xfrm>
            <a:off x="1614805" y="3869690"/>
            <a:ext cx="3932555" cy="583565"/>
          </a:xfrm>
          <a:prstGeom prst="rect">
            <a:avLst/>
          </a:prstGeom>
        </p:spPr>
        <p:txBody>
          <a:bodyPr wrap="square">
            <a:spAutoFit/>
          </a:bodyPr>
          <a:p>
            <a:pPr algn="l">
              <a:lnSpc>
                <a:spcPct val="80000"/>
              </a:lnSpc>
            </a:pPr>
            <a:r>
              <a:rPr lang="en-US" altLang="zh-CN" sz="2000">
                <a:latin typeface="Times New Roman" panose="02020603050405020304" charset="0"/>
                <a:ea typeface="微软雅黑" panose="020B0503020204020204" charset="-122"/>
                <a:cs typeface="Times New Roman" panose="02020603050405020304" charset="0"/>
              </a:rPr>
              <a:t>Formal yet friendly, </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80000"/>
              </a:lnSpc>
            </a:pPr>
            <a:r>
              <a:rPr lang="en-US" altLang="zh-CN" sz="2000">
                <a:latin typeface="Times New Roman" panose="02020603050405020304" charset="0"/>
                <a:ea typeface="微软雅黑" panose="020B0503020204020204" charset="-122"/>
                <a:cs typeface="Times New Roman" panose="02020603050405020304" charset="0"/>
              </a:rPr>
              <a:t>appropriate for a student</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31" name="文本框 30"/>
          <p:cNvSpPr txBox="1"/>
          <p:nvPr/>
        </p:nvSpPr>
        <p:spPr>
          <a:xfrm>
            <a:off x="1452880" y="4453255"/>
            <a:ext cx="4366260" cy="1076325"/>
          </a:xfrm>
          <a:prstGeom prst="rect">
            <a:avLst/>
          </a:prstGeom>
        </p:spPr>
        <p:txBody>
          <a:bodyPr wrap="square">
            <a:spAutoFit/>
          </a:bodyPr>
          <a:p>
            <a:pPr algn="l">
              <a:lnSpc>
                <a:spcPct val="80000"/>
              </a:lnSpc>
            </a:pPr>
            <a:r>
              <a:rPr lang="en-US" altLang="en-US" sz="2000">
                <a:solidFill>
                  <a:srgbClr val="C00000"/>
                </a:solidFill>
                <a:latin typeface="Times New Roman" panose="02020603050405020304" charset="0"/>
                <a:ea typeface="微软雅黑" panose="020B0503020204020204" charset="-122"/>
                <a:cs typeface="Times New Roman" panose="02020603050405020304" charset="0"/>
              </a:rPr>
              <a:t>①</a:t>
            </a: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 Your understanding of the proverb</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a:p>
            <a:pPr algn="l">
              <a:lnSpc>
                <a:spcPct val="80000"/>
              </a:lnSpc>
            </a:pP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    (1-2</a:t>
            </a:r>
            <a:r>
              <a:rPr lang="zh-CN" altLang="en-US" sz="2000">
                <a:solidFill>
                  <a:srgbClr val="C00000"/>
                </a:solidFill>
                <a:latin typeface="Times New Roman" panose="02020603050405020304" charset="0"/>
                <a:ea typeface="微软雅黑" panose="020B0503020204020204" charset="-122"/>
                <a:cs typeface="Times New Roman" panose="02020603050405020304" charset="0"/>
              </a:rPr>
              <a:t>句）</a:t>
            </a: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 ; </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a:p>
            <a:pPr algn="l">
              <a:lnSpc>
                <a:spcPct val="80000"/>
              </a:lnSpc>
            </a:pPr>
            <a:r>
              <a:rPr lang="en-US" altLang="en-US" sz="2000" b="1">
                <a:solidFill>
                  <a:srgbClr val="C00000"/>
                </a:solidFill>
                <a:latin typeface="Times New Roman" panose="02020603050405020304" charset="0"/>
                <a:ea typeface="微软雅黑" panose="020B0503020204020204" charset="-122"/>
                <a:cs typeface="Times New Roman" panose="02020603050405020304" charset="0"/>
              </a:rPr>
              <a:t>②</a:t>
            </a:r>
            <a:r>
              <a:rPr lang="en-US" altLang="zh-CN" sz="2000" b="1">
                <a:solidFill>
                  <a:srgbClr val="C00000"/>
                </a:solidFill>
                <a:latin typeface="Times New Roman" panose="02020603050405020304" charset="0"/>
                <a:ea typeface="微软雅黑" panose="020B0503020204020204" charset="-122"/>
                <a:cs typeface="Times New Roman" panose="02020603050405020304" charset="0"/>
              </a:rPr>
              <a:t> A personal experience</a:t>
            </a:r>
            <a:r>
              <a:rPr lang="zh-CN" altLang="en-US" sz="2000" b="1">
                <a:solidFill>
                  <a:srgbClr val="C00000"/>
                </a:solidFill>
                <a:latin typeface="Times New Roman" panose="02020603050405020304" charset="0"/>
                <a:ea typeface="微软雅黑" panose="020B0503020204020204" charset="-122"/>
                <a:cs typeface="Times New Roman" panose="02020603050405020304" charset="0"/>
              </a:rPr>
              <a:t>（</a:t>
            </a:r>
            <a:r>
              <a:rPr lang="en-US" altLang="zh-CN" sz="2000" b="1">
                <a:solidFill>
                  <a:srgbClr val="C00000"/>
                </a:solidFill>
                <a:latin typeface="Times New Roman" panose="02020603050405020304" charset="0"/>
                <a:ea typeface="微软雅黑" panose="020B0503020204020204" charset="-122"/>
                <a:cs typeface="Times New Roman" panose="02020603050405020304" charset="0"/>
              </a:rPr>
              <a:t>3-4</a:t>
            </a:r>
            <a:r>
              <a:rPr lang="zh-CN" altLang="en-US" sz="2000" b="1">
                <a:solidFill>
                  <a:srgbClr val="C00000"/>
                </a:solidFill>
                <a:latin typeface="Times New Roman" panose="02020603050405020304" charset="0"/>
                <a:ea typeface="微软雅黑" panose="020B0503020204020204" charset="-122"/>
                <a:cs typeface="Times New Roman" panose="02020603050405020304" charset="0"/>
              </a:rPr>
              <a:t>句）</a:t>
            </a:r>
            <a:r>
              <a:rPr lang="en-US" altLang="zh-CN" sz="2000" b="1">
                <a:solidFill>
                  <a:srgbClr val="C00000"/>
                </a:solidFill>
                <a:latin typeface="Times New Roman" panose="02020603050405020304" charset="0"/>
                <a:ea typeface="微软雅黑" panose="020B0503020204020204" charset="-122"/>
                <a:cs typeface="Times New Roman" panose="02020603050405020304" charset="0"/>
              </a:rPr>
              <a:t> </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endParaRPr>
          </a:p>
          <a:p>
            <a:pPr algn="l">
              <a:lnSpc>
                <a:spcPct val="80000"/>
              </a:lnSpc>
            </a:pPr>
            <a:r>
              <a:rPr lang="en-US" altLang="en-US" sz="2000">
                <a:solidFill>
                  <a:srgbClr val="C00000"/>
                </a:solidFill>
                <a:latin typeface="Times New Roman" panose="02020603050405020304" charset="0"/>
                <a:ea typeface="微软雅黑" panose="020B0503020204020204" charset="-122"/>
                <a:cs typeface="Times New Roman" panose="02020603050405020304" charset="0"/>
              </a:rPr>
              <a:t>③</a:t>
            </a: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 Your reflection</a:t>
            </a:r>
            <a:r>
              <a:rPr lang="zh-CN" altLang="en-US" sz="2000">
                <a:solidFill>
                  <a:srgbClr val="C00000"/>
                </a:solidFill>
                <a:latin typeface="Times New Roman" panose="02020603050405020304" charset="0"/>
                <a:ea typeface="微软雅黑" panose="020B0503020204020204" charset="-122"/>
                <a:cs typeface="Times New Roman" panose="02020603050405020304" charset="0"/>
              </a:rPr>
              <a:t>（</a:t>
            </a: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1-2</a:t>
            </a:r>
            <a:r>
              <a:rPr lang="zh-CN" altLang="en-US" sz="2000">
                <a:solidFill>
                  <a:srgbClr val="C00000"/>
                </a:solidFill>
                <a:latin typeface="Times New Roman" panose="02020603050405020304" charset="0"/>
                <a:ea typeface="微软雅黑" panose="020B0503020204020204" charset="-122"/>
                <a:cs typeface="Times New Roman" panose="02020603050405020304" charset="0"/>
              </a:rPr>
              <a:t>句）</a:t>
            </a: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32" name="文本框 31"/>
          <p:cNvSpPr txBox="1"/>
          <p:nvPr/>
        </p:nvSpPr>
        <p:spPr>
          <a:xfrm>
            <a:off x="1576070" y="5584825"/>
            <a:ext cx="4157345" cy="706755"/>
          </a:xfrm>
          <a:prstGeom prst="rect">
            <a:avLst/>
          </a:prstGeom>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rPr>
              <a:t>About 80 words, ideally between 80 and 100; not too long.</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33" name="文本框 32"/>
          <p:cNvSpPr txBox="1"/>
          <p:nvPr/>
        </p:nvSpPr>
        <p:spPr>
          <a:xfrm>
            <a:off x="5546725" y="325120"/>
            <a:ext cx="1075055" cy="398780"/>
          </a:xfrm>
          <a:prstGeom prst="rect">
            <a:avLst/>
          </a:prstGeom>
          <a:solidFill>
            <a:schemeClr val="tx2"/>
          </a:solidFill>
        </p:spPr>
        <p:txBody>
          <a:bodyPr wrap="square">
            <a:spAutoFit/>
          </a:bodyPr>
          <a:p>
            <a:pPr algn="l">
              <a:buSzTx/>
            </a:pPr>
            <a:r>
              <a:rPr lang="zh-CN" altLang="en-US" sz="2000" b="1">
                <a:latin typeface="Arial" panose="020B0604020202020204" pitchFamily="34" charset="0"/>
                <a:ea typeface="微软雅黑" panose="020B0503020204020204" charset="-122"/>
              </a:rPr>
              <a:t>思维</a:t>
            </a:r>
            <a:r>
              <a:rPr lang="en-US" altLang="zh-CN" sz="2000" b="1">
                <a:latin typeface="Arial" panose="020B0604020202020204" pitchFamily="34" charset="0"/>
                <a:ea typeface="微软雅黑" panose="020B0503020204020204" charset="-122"/>
              </a:rPr>
              <a:t>:</a:t>
            </a:r>
            <a:endParaRPr lang="en-US" altLang="zh-CN" sz="2000" b="1">
              <a:latin typeface="Arial" panose="020B0604020202020204" pitchFamily="34" charset="0"/>
              <a:ea typeface="微软雅黑" panose="020B0503020204020204" charset="-122"/>
            </a:endParaRPr>
          </a:p>
        </p:txBody>
      </p:sp>
      <p:sp>
        <p:nvSpPr>
          <p:cNvPr id="34" name="文本框 33"/>
          <p:cNvSpPr txBox="1"/>
          <p:nvPr/>
        </p:nvSpPr>
        <p:spPr>
          <a:xfrm>
            <a:off x="6697345" y="193675"/>
            <a:ext cx="5337810" cy="645160"/>
          </a:xfrm>
          <a:prstGeom prst="rect">
            <a:avLst/>
          </a:prstGeom>
          <a:solidFill>
            <a:schemeClr val="accent2">
              <a:lumMod val="40000"/>
              <a:lumOff val="60000"/>
            </a:schemeClr>
          </a:solidFill>
        </p:spPr>
        <p:txBody>
          <a:bodyPr wrap="square">
            <a:spAutoFit/>
          </a:bodyPr>
          <a:p>
            <a:pPr algn="l"/>
            <a:r>
              <a:rPr lang="en-US" altLang="zh-CN" sz="1800">
                <a:latin typeface="Arial" panose="020B0604020202020204" pitchFamily="34" charset="0"/>
                <a:ea typeface="微软雅黑" panose="020B0503020204020204" charset="-122"/>
              </a:rPr>
              <a:t>      </a:t>
            </a:r>
            <a:r>
              <a:rPr lang="en-US" altLang="zh-CN" sz="1800" b="1">
                <a:latin typeface="Arial" panose="020B0604020202020204" pitchFamily="34" charset="0"/>
                <a:ea typeface="微软雅黑" panose="020B0503020204020204" charset="-122"/>
              </a:rPr>
              <a:t> "</a:t>
            </a:r>
            <a:r>
              <a:rPr lang="zh-CN" altLang="en-US" sz="1800" b="1">
                <a:latin typeface="Arial" panose="020B0604020202020204" pitchFamily="34" charset="0"/>
                <a:ea typeface="微软雅黑" panose="020B0503020204020204" charset="-122"/>
              </a:rPr>
              <a:t>我的亲身经历</a:t>
            </a:r>
            <a:r>
              <a:rPr lang="en-US" altLang="zh-CN" sz="1800" b="1">
                <a:latin typeface="Arial" panose="020B0604020202020204" pitchFamily="34" charset="0"/>
                <a:ea typeface="微软雅黑" panose="020B0503020204020204" charset="-122"/>
              </a:rPr>
              <a:t>" </a:t>
            </a:r>
            <a:r>
              <a:rPr lang="zh-CN" altLang="en-US" sz="1800" b="1">
                <a:latin typeface="Arial" panose="020B0604020202020204" pitchFamily="34" charset="0"/>
                <a:ea typeface="微软雅黑" panose="020B0503020204020204" charset="-122"/>
              </a:rPr>
              <a:t>可写素材（真实可信、细节具体、能扣住</a:t>
            </a:r>
            <a:r>
              <a:rPr lang="en-US" altLang="zh-CN" sz="1800" b="1">
                <a:latin typeface="Arial" panose="020B0604020202020204" pitchFamily="34" charset="0"/>
                <a:ea typeface="微软雅黑" panose="020B0503020204020204" charset="-122"/>
              </a:rPr>
              <a:t> "</a:t>
            </a:r>
            <a:r>
              <a:rPr lang="zh-CN" altLang="en-US" sz="1800" b="1">
                <a:latin typeface="Arial" panose="020B0604020202020204" pitchFamily="34" charset="0"/>
                <a:ea typeface="微软雅黑" panose="020B0503020204020204" charset="-122"/>
              </a:rPr>
              <a:t>走出去</a:t>
            </a:r>
            <a:r>
              <a:rPr lang="en-US" altLang="en-US" sz="1800" b="1">
                <a:latin typeface="Arial" panose="020B0604020202020204" pitchFamily="34" charset="0"/>
                <a:ea typeface="微软雅黑" panose="020B0503020204020204" charset="-122"/>
              </a:rPr>
              <a:t>→</a:t>
            </a:r>
            <a:r>
              <a:rPr lang="zh-CN" altLang="en-US" sz="1800" b="1">
                <a:latin typeface="Arial" panose="020B0604020202020204" pitchFamily="34" charset="0"/>
                <a:ea typeface="微软雅黑" panose="020B0503020204020204" charset="-122"/>
              </a:rPr>
              <a:t>长见识</a:t>
            </a:r>
            <a:r>
              <a:rPr lang="en-US" altLang="en-US" sz="1800" b="1">
                <a:latin typeface="Arial" panose="020B0604020202020204" pitchFamily="34" charset="0"/>
                <a:ea typeface="微软雅黑" panose="020B0503020204020204" charset="-122"/>
              </a:rPr>
              <a:t>→</a:t>
            </a:r>
            <a:r>
              <a:rPr lang="zh-CN" altLang="en-US" sz="1800" b="1">
                <a:latin typeface="Arial" panose="020B0604020202020204" pitchFamily="34" charset="0"/>
                <a:ea typeface="微软雅黑" panose="020B0503020204020204" charset="-122"/>
              </a:rPr>
              <a:t>促成长</a:t>
            </a:r>
            <a:r>
              <a:rPr lang="en-US" altLang="zh-CN" sz="1800" b="1">
                <a:latin typeface="Arial" panose="020B0604020202020204" pitchFamily="34" charset="0"/>
                <a:ea typeface="微软雅黑" panose="020B0503020204020204" charset="-122"/>
              </a:rPr>
              <a:t>" </a:t>
            </a:r>
            <a:r>
              <a:rPr lang="zh-CN" altLang="en-US" sz="1800" b="1">
                <a:latin typeface="Arial" panose="020B0604020202020204" pitchFamily="34" charset="0"/>
                <a:ea typeface="微软雅黑" panose="020B0503020204020204" charset="-122"/>
              </a:rPr>
              <a:t>的逻辑。</a:t>
            </a:r>
            <a:endParaRPr lang="zh-CN" altLang="en-US" sz="1800" b="1">
              <a:latin typeface="Arial" panose="020B0604020202020204" pitchFamily="34" charset="0"/>
              <a:ea typeface="微软雅黑" panose="020B0503020204020204" charset="-122"/>
            </a:endParaRPr>
          </a:p>
        </p:txBody>
      </p:sp>
      <p:graphicFrame>
        <p:nvGraphicFramePr>
          <p:cNvPr id="35" name="表格 34"/>
          <p:cNvGraphicFramePr/>
          <p:nvPr>
            <p:custDataLst>
              <p:tags r:id="rId8"/>
            </p:custDataLst>
          </p:nvPr>
        </p:nvGraphicFramePr>
        <p:xfrm>
          <a:off x="6033770" y="1168400"/>
          <a:ext cx="5844540" cy="5541645"/>
        </p:xfrm>
        <a:graphic>
          <a:graphicData uri="http://schemas.openxmlformats.org/drawingml/2006/table">
            <a:tbl>
              <a:tblPr firstRow="1" bandRow="1">
                <a:tableStyleId>{5C22544A-7EE6-4342-B048-85BDC9FD1C3A}</a:tableStyleId>
              </a:tblPr>
              <a:tblGrid>
                <a:gridCol w="2188845"/>
                <a:gridCol w="3655695"/>
              </a:tblGrid>
              <a:tr h="43942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13347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18122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78752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37" name="文本框 36"/>
          <p:cNvSpPr txBox="1"/>
          <p:nvPr/>
        </p:nvSpPr>
        <p:spPr>
          <a:xfrm>
            <a:off x="6134100" y="1858645"/>
            <a:ext cx="1938655" cy="706755"/>
          </a:xfrm>
          <a:prstGeom prst="rect">
            <a:avLst/>
          </a:prstGeom>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rPr>
              <a:t>1. Traveling to </a:t>
            </a:r>
            <a:endParaRPr lang="en-US" altLang="zh-CN" sz="2000">
              <a:latin typeface="Times New Roman" panose="02020603050405020304" charset="0"/>
              <a:ea typeface="微软雅黑" panose="020B0503020204020204" charset="-122"/>
              <a:cs typeface="Times New Roman" panose="02020603050405020304" charset="0"/>
            </a:endParaRPr>
          </a:p>
          <a:p>
            <a:pPr algn="l"/>
            <a:r>
              <a:rPr lang="en-US" altLang="zh-CN" sz="2000">
                <a:latin typeface="Times New Roman" panose="02020603050405020304" charset="0"/>
                <a:ea typeface="微软雅黑" panose="020B0503020204020204" charset="-122"/>
                <a:cs typeface="Times New Roman" panose="02020603050405020304" charset="0"/>
              </a:rPr>
              <a:t>    another Place</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38" name="文本框 37"/>
          <p:cNvSpPr txBox="1"/>
          <p:nvPr/>
        </p:nvSpPr>
        <p:spPr>
          <a:xfrm>
            <a:off x="6116320" y="1235710"/>
            <a:ext cx="216979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Recommendations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39" name="文本框 38"/>
          <p:cNvSpPr txBox="1"/>
          <p:nvPr/>
        </p:nvSpPr>
        <p:spPr>
          <a:xfrm>
            <a:off x="9218295" y="1235075"/>
            <a:ext cx="1377315" cy="398780"/>
          </a:xfrm>
          <a:prstGeom prst="rect">
            <a:avLst/>
          </a:prstGeom>
        </p:spPr>
        <p:txBody>
          <a:bodyPr wrap="square">
            <a:spAutoFit/>
          </a:bodyPr>
          <a:p>
            <a:pPr algn="l">
              <a:buSzTx/>
            </a:pP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Why it fits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40" name="文本框 39"/>
          <p:cNvSpPr txBox="1"/>
          <p:nvPr/>
        </p:nvSpPr>
        <p:spPr>
          <a:xfrm>
            <a:off x="8286115" y="1763395"/>
            <a:ext cx="3491865" cy="1014730"/>
          </a:xfrm>
          <a:prstGeom prst="rect">
            <a:avLst/>
          </a:prstGeom>
        </p:spPr>
        <p:txBody>
          <a:bodyPr wrap="square">
            <a:spAutoFit/>
          </a:bodyPr>
          <a:p>
            <a:pPr algn="l">
              <a:lnSpc>
                <a:spcPct val="100000"/>
              </a:lnSpc>
            </a:pPr>
            <a:r>
              <a:rPr lang="en-US" altLang="zh-CN" sz="2000">
                <a:solidFill>
                  <a:schemeClr val="tx1"/>
                </a:solidFill>
                <a:latin typeface="Times New Roman" panose="02020603050405020304" charset="0"/>
                <a:ea typeface="微软雅黑" panose="020B0503020204020204" charset="-122"/>
                <a:cs typeface="Times New Roman" panose="02020603050405020304" charset="0"/>
              </a:rPr>
              <a:t>Traveling far turns abstract knowledge into real experience </a:t>
            </a:r>
            <a:endParaRPr lang="en-US" altLang="zh-CN" sz="2000">
              <a:solidFill>
                <a:schemeClr val="tx1"/>
              </a:solidFill>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sz="2000">
                <a:solidFill>
                  <a:schemeClr val="tx1"/>
                </a:solidFill>
                <a:latin typeface="Times New Roman" panose="02020603050405020304" charset="0"/>
                <a:ea typeface="微软雅黑" panose="020B0503020204020204" charset="-122"/>
                <a:cs typeface="Times New Roman" panose="02020603050405020304" charset="0"/>
              </a:rPr>
              <a:t>and 1_________ your horizons.</a:t>
            </a:r>
            <a:endParaRPr lang="en-US" altLang="zh-CN" sz="2000">
              <a:solidFill>
                <a:schemeClr val="tx1"/>
              </a:solidFill>
              <a:latin typeface="Times New Roman" panose="02020603050405020304" charset="0"/>
              <a:ea typeface="微软雅黑" panose="020B0503020204020204" charset="-122"/>
              <a:cs typeface="Times New Roman" panose="02020603050405020304" charset="0"/>
            </a:endParaRPr>
          </a:p>
        </p:txBody>
      </p:sp>
      <p:sp>
        <p:nvSpPr>
          <p:cNvPr id="41" name="文本框 40"/>
          <p:cNvSpPr txBox="1"/>
          <p:nvPr/>
        </p:nvSpPr>
        <p:spPr>
          <a:xfrm>
            <a:off x="6170295" y="3101975"/>
            <a:ext cx="2053590" cy="1014730"/>
          </a:xfrm>
          <a:prstGeom prst="rect">
            <a:avLst/>
          </a:prstGeom>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rPr>
              <a:t>2.Joining a Study Tour or Summer Camp</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42" name="文本框 41"/>
          <p:cNvSpPr txBox="1"/>
          <p:nvPr/>
        </p:nvSpPr>
        <p:spPr>
          <a:xfrm>
            <a:off x="8312150" y="2907030"/>
            <a:ext cx="3452495" cy="1938020"/>
          </a:xfrm>
          <a:prstGeom prst="rect">
            <a:avLst/>
          </a:prstGeom>
        </p:spPr>
        <p:txBody>
          <a:bodyPr wrap="square">
            <a:spAutoFit/>
          </a:bodyPr>
          <a:p>
            <a:pPr algn="l"/>
            <a:r>
              <a:rPr lang="en-US" altLang="zh-CN" sz="2000">
                <a:solidFill>
                  <a:schemeClr val="tx1"/>
                </a:solidFill>
                <a:latin typeface="Times New Roman" panose="02020603050405020304" charset="0"/>
                <a:ea typeface="微软雅黑" panose="020B0503020204020204" charset="-122"/>
                <a:cs typeface="Times New Roman" panose="02020603050405020304" charset="0"/>
              </a:rPr>
              <a:t>Traveling far is not only about </a:t>
            </a: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geographical distance</a:t>
            </a:r>
            <a:r>
              <a:rPr lang="en-US" altLang="zh-CN" sz="2000">
                <a:solidFill>
                  <a:schemeClr val="tx1"/>
                </a:solidFill>
                <a:latin typeface="Times New Roman" panose="02020603050405020304" charset="0"/>
                <a:ea typeface="微软雅黑" panose="020B0503020204020204" charset="-122"/>
                <a:cs typeface="Times New Roman" panose="02020603050405020304" charset="0"/>
              </a:rPr>
              <a:t> but also </a:t>
            </a:r>
            <a:endParaRPr lang="en-US" altLang="zh-CN" sz="2000">
              <a:solidFill>
                <a:schemeClr val="tx1"/>
              </a:solidFill>
              <a:latin typeface="Times New Roman" panose="02020603050405020304" charset="0"/>
              <a:ea typeface="微软雅黑" panose="020B0503020204020204" charset="-122"/>
              <a:cs typeface="Times New Roman" panose="02020603050405020304" charset="0"/>
            </a:endParaRPr>
          </a:p>
          <a:p>
            <a:pPr algn="l"/>
            <a:r>
              <a:rPr lang="en-US" altLang="zh-CN" sz="2000">
                <a:solidFill>
                  <a:schemeClr val="tx1"/>
                </a:solidFill>
                <a:latin typeface="Times New Roman" panose="02020603050405020304" charset="0"/>
                <a:ea typeface="微软雅黑" panose="020B0503020204020204" charset="-122"/>
                <a:cs typeface="Times New Roman" panose="02020603050405020304" charset="0"/>
              </a:rPr>
              <a:t>about 2______________</a:t>
            </a:r>
            <a:endParaRPr lang="en-US" altLang="zh-CN" sz="2000">
              <a:solidFill>
                <a:schemeClr val="tx1"/>
              </a:solidFill>
              <a:latin typeface="Times New Roman" panose="02020603050405020304" charset="0"/>
              <a:ea typeface="微软雅黑" panose="020B0503020204020204" charset="-122"/>
              <a:cs typeface="Times New Roman" panose="02020603050405020304" charset="0"/>
            </a:endParaRPr>
          </a:p>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rPr>
              <a:t>breakthroughs</a:t>
            </a:r>
            <a:r>
              <a:rPr lang="en-US" altLang="zh-CN" sz="2000">
                <a:solidFill>
                  <a:schemeClr val="tx1"/>
                </a:solidFill>
                <a:latin typeface="Times New Roman" panose="02020603050405020304" charset="0"/>
                <a:ea typeface="微软雅黑" panose="020B0503020204020204" charset="-122"/>
                <a:cs typeface="Times New Roman" panose="02020603050405020304" charset="0"/>
              </a:rPr>
              <a:t>—independence, teamwork, and confidence all grow through experience.</a:t>
            </a:r>
            <a:endParaRPr lang="en-US" altLang="zh-CN" sz="2000">
              <a:solidFill>
                <a:schemeClr val="tx1"/>
              </a:solidFill>
              <a:latin typeface="Times New Roman" panose="02020603050405020304" charset="0"/>
              <a:ea typeface="微软雅黑" panose="020B0503020204020204" charset="-122"/>
              <a:cs typeface="Times New Roman" panose="02020603050405020304" charset="0"/>
            </a:endParaRPr>
          </a:p>
        </p:txBody>
      </p:sp>
      <p:sp>
        <p:nvSpPr>
          <p:cNvPr id="43" name="文本框 42"/>
          <p:cNvSpPr txBox="1"/>
          <p:nvPr/>
        </p:nvSpPr>
        <p:spPr>
          <a:xfrm>
            <a:off x="6170295" y="5260975"/>
            <a:ext cx="1938655" cy="706755"/>
          </a:xfrm>
          <a:prstGeom prst="rect">
            <a:avLst/>
          </a:prstGeom>
        </p:spPr>
        <p:txBody>
          <a:bodyPr wrap="square">
            <a:spAutoFit/>
          </a:bodyPr>
          <a:p>
            <a:pPr algn="l">
              <a:buSzTx/>
            </a:pPr>
            <a:r>
              <a:rPr lang="en-US" altLang="zh-CN" sz="2000">
                <a:latin typeface="Times New Roman" panose="02020603050405020304" charset="0"/>
                <a:ea typeface="微软雅黑" panose="020B0503020204020204" charset="-122"/>
                <a:cs typeface="Times New Roman" panose="02020603050405020304" charset="0"/>
              </a:rPr>
              <a:t>3. A "Small Journey"</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44" name="文本框 43"/>
          <p:cNvSpPr txBox="1"/>
          <p:nvPr/>
        </p:nvSpPr>
        <p:spPr>
          <a:xfrm>
            <a:off x="8286115" y="5023485"/>
            <a:ext cx="3645535" cy="1630045"/>
          </a:xfrm>
          <a:prstGeom prst="rect">
            <a:avLst/>
          </a:prstGeom>
        </p:spPr>
        <p:txBody>
          <a:bodyPr wrap="square">
            <a:spAutoFit/>
          </a:bodyPr>
          <a:p>
            <a:pPr algn="l"/>
            <a:r>
              <a:rPr lang="en-US" altLang="zh-CN" sz="2000">
                <a:latin typeface="Times New Roman" panose="02020603050405020304" charset="0"/>
                <a:ea typeface="微软雅黑" panose="020B0503020204020204" charset="-122"/>
                <a:cs typeface="Times New Roman" panose="02020603050405020304" charset="0"/>
              </a:rPr>
              <a:t>The meaning of traveling far lies not only in reaching the destination but also in the 3__________and</a:t>
            </a:r>
            <a:r>
              <a:rPr lang="en-US" altLang="zh-CN" sz="2000">
                <a:solidFill>
                  <a:srgbClr val="C00000"/>
                </a:solidFill>
                <a:latin typeface="Times New Roman" panose="02020603050405020304" charset="0"/>
                <a:ea typeface="微软雅黑" panose="020B0503020204020204" charset="-122"/>
                <a:cs typeface="Times New Roman" panose="02020603050405020304" charset="0"/>
              </a:rPr>
              <a:t> discoveries </a:t>
            </a:r>
            <a:r>
              <a:rPr lang="en-US" altLang="zh-CN" sz="2000">
                <a:latin typeface="Times New Roman" panose="02020603050405020304" charset="0"/>
                <a:ea typeface="微软雅黑" panose="020B0503020204020204" charset="-122"/>
                <a:cs typeface="Times New Roman" panose="02020603050405020304" charset="0"/>
              </a:rPr>
              <a:t>along the way that help us grow.</a:t>
            </a:r>
            <a:endParaRPr lang="en-US" altLang="zh-CN" sz="2000">
              <a:latin typeface="Times New Roman" panose="02020603050405020304" charset="0"/>
              <a:ea typeface="微软雅黑" panose="020B0503020204020204" charset="-122"/>
              <a:cs typeface="Times New Roman" panose="02020603050405020304" charset="0"/>
            </a:endParaRPr>
          </a:p>
        </p:txBody>
      </p:sp>
      <p:cxnSp>
        <p:nvCxnSpPr>
          <p:cNvPr id="45" name="直接箭头连接符 44"/>
          <p:cNvCxnSpPr/>
          <p:nvPr/>
        </p:nvCxnSpPr>
        <p:spPr>
          <a:xfrm flipV="1">
            <a:off x="5312410" y="4417060"/>
            <a:ext cx="975995" cy="562610"/>
          </a:xfrm>
          <a:prstGeom prst="straightConnector1">
            <a:avLst/>
          </a:prstGeom>
          <a:ln w="31750">
            <a:gradFill>
              <a:gsLst>
                <a:gs pos="0">
                  <a:schemeClr val="accent1">
                    <a:hueOff val="-4200000"/>
                  </a:schemeClr>
                </a:gs>
                <a:gs pos="100000">
                  <a:schemeClr val="accent1"/>
                </a:gs>
              </a:gsLst>
            </a:gradFill>
            <a:tailEnd type="arrow" w="med" len="med"/>
          </a:ln>
        </p:spPr>
        <p:style>
          <a:lnRef idx="0">
            <a:srgbClr val="FFFFFF"/>
          </a:lnRef>
          <a:fillRef idx="0">
            <a:srgbClr val="FFFFFF"/>
          </a:fillRef>
          <a:effectRef idx="0">
            <a:srgbClr val="FFFFFF"/>
          </a:effectRef>
          <a:fontRef idx="minor">
            <a:schemeClr val="tx1"/>
          </a:fontRef>
        </p:style>
      </p:cxnSp>
      <p:sp>
        <p:nvSpPr>
          <p:cNvPr id="4" name="AutoShape 4"/>
          <p:cNvSpPr/>
          <p:nvPr/>
        </p:nvSpPr>
        <p:spPr>
          <a:xfrm>
            <a:off x="409575" y="88265"/>
            <a:ext cx="3284855" cy="414020"/>
          </a:xfrm>
          <a:prstGeom prst="rect">
            <a:avLst/>
          </a:prstGeom>
          <a:solidFill>
            <a:schemeClr val="accent6">
              <a:lumMod val="60000"/>
              <a:lumOff val="40000"/>
            </a:schemeClr>
          </a:solid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活动一  情境导入+精准审题</a:t>
            </a:r>
            <a:endParaRPr lang="en-US" sz="20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endParaRPr>
          </a:p>
        </p:txBody>
      </p:sp>
      <p:sp>
        <p:nvSpPr>
          <p:cNvPr id="2" name="AutoShape 34"/>
          <p:cNvSpPr/>
          <p:nvPr/>
        </p:nvSpPr>
        <p:spPr>
          <a:xfrm>
            <a:off x="409575" y="6346825"/>
            <a:ext cx="5483860" cy="461010"/>
          </a:xfrm>
          <a:prstGeom prst="rect">
            <a:avLst/>
          </a:prstGeom>
          <a:solidFill>
            <a:schemeClr val="accent6">
              <a:lumMod val="40000"/>
              <a:lumOff val="60000"/>
            </a:schemeClr>
          </a:solidFill>
          <a:ln w="12700" cap="flat" cmpd="sng">
            <a:noFill/>
            <a:prstDash val="solid"/>
            <a:round/>
          </a:ln>
        </p:spPr>
        <p:txBody>
          <a:bodyPr vert="horz" wrap="square" lIns="0" tIns="0" rIns="0" bIns="0" rtlCol="0" anchor="ctr" anchorCtr="0"/>
          <a:lstStyle/>
          <a:p>
            <a:pPr marL="0" indent="0" algn="l">
              <a:lnSpc>
                <a:spcPct val="115000"/>
              </a:lnSpc>
              <a:defRPr/>
            </a:pPr>
            <a: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zh-CN" alt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课题检测：</a:t>
            </a:r>
            <a:r>
              <a:rPr lang="en-US" sz="1500" b="1" i="0" u="none" strike="noStrike">
                <a:solidFill>
                  <a:schemeClr val="tx1"/>
                </a:solidFill>
                <a:latin typeface="Kaiti SC"/>
                <a:ea typeface="Kaiti SC"/>
                <a:cs typeface="Kaiti SC"/>
                <a:sym typeface="Kaiti SC"/>
              </a:rPr>
              <a:t>随机抽选同学分享审题关键点，对标“审题证据”</a:t>
            </a:r>
            <a:endParaRPr lang="en-US" sz="1500" b="1" i="0" u="none" strike="noStrike">
              <a:solidFill>
                <a:schemeClr val="tx1"/>
              </a:solidFill>
              <a:latin typeface="Kaiti SC"/>
              <a:ea typeface="Kaiti SC"/>
              <a:cs typeface="Kaiti SC"/>
              <a:sym typeface="Kaiti SC"/>
            </a:endParaRPr>
          </a:p>
          <a:p>
            <a:pPr marL="0" indent="0" algn="l">
              <a:lnSpc>
                <a:spcPct val="115000"/>
              </a:lnSpc>
              <a:defRPr/>
            </a:pPr>
            <a:r>
              <a:rPr lang="en-US" sz="1500" b="1" i="0" u="none" strike="noStrike">
                <a:solidFill>
                  <a:schemeClr val="tx1"/>
                </a:solidFill>
                <a:latin typeface="Kaiti SC"/>
                <a:ea typeface="Kaiti SC"/>
                <a:cs typeface="Kaiti SC"/>
                <a:sym typeface="Kaiti SC"/>
              </a:rPr>
              <a:t>评价标准，确保每位同学精准抓取核心信息，筑牢写作根基。</a:t>
            </a:r>
            <a:endParaRPr lang="en-US" sz="1500" b="1" i="0" u="none" strike="noStrike">
              <a:solidFill>
                <a:schemeClr val="tx1"/>
              </a:solidFill>
              <a:latin typeface="Kaiti SC"/>
              <a:ea typeface="Kaiti SC"/>
              <a:cs typeface="Kaiti SC"/>
              <a:sym typeface="Kaiti SC"/>
            </a:endParaRPr>
          </a:p>
        </p:txBody>
      </p:sp>
      <p:sp>
        <p:nvSpPr>
          <p:cNvPr id="3" name="文本框 2"/>
          <p:cNvSpPr txBox="1"/>
          <p:nvPr/>
        </p:nvSpPr>
        <p:spPr>
          <a:xfrm>
            <a:off x="8940165" y="2352675"/>
            <a:ext cx="1215390"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broadens</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9262110" y="3505200"/>
            <a:ext cx="1767205"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psychological</a:t>
            </a:r>
            <a:r>
              <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rPr>
              <a:t> </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8545830" y="5948045"/>
            <a:ext cx="1178560"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surprises</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linds(horizont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linds(horizontal)">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blinds(horizontal)">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linds(horizontal)">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blinds(horizontal)">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blinds(horizontal)">
                                      <p:cBhvr>
                                        <p:cTn id="47" dur="5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blinds(horizontal)">
                                      <p:cBhvr>
                                        <p:cTn id="52" dur="500"/>
                                        <p:tgtEl>
                                          <p:spTgt spid="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blinds(horizontal)">
                                      <p:cBhvr>
                                        <p:cTn id="5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7" name="文本框 6"/>
          <p:cNvSpPr txBox="1"/>
          <p:nvPr/>
        </p:nvSpPr>
        <p:spPr>
          <a:xfrm>
            <a:off x="4514850" y="90170"/>
            <a:ext cx="1793875" cy="373380"/>
          </a:xfrm>
          <a:prstGeom prst="rect">
            <a:avLst/>
          </a:prstGeom>
          <a:solidFill>
            <a:schemeClr val="accent5">
              <a:lumMod val="20000"/>
              <a:lumOff val="80000"/>
            </a:schemeClr>
          </a:solidFill>
        </p:spPr>
        <p:txBody>
          <a:bodyPr wrap="square" rtlCol="0" anchor="t">
            <a:noAutofit/>
          </a:bodyPr>
          <a:p>
            <a:pPr marL="0" indent="0" algn="l">
              <a:lnSpc>
                <a:spcPct val="125000"/>
              </a:lnSpc>
              <a:defRPr/>
            </a:pPr>
            <a:r>
              <a:rPr lang="en-US" sz="2000" b="1">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核心词汇积累</a:t>
            </a:r>
            <a:endParaRPr lang="zh-CN" altLang="en-US" sz="2000">
              <a:latin typeface="Arial" panose="020B0604020202020204" pitchFamily="34" charset="0"/>
              <a:ea typeface="微软雅黑" panose="020B0503020204020204" charset="-122"/>
            </a:endParaRPr>
          </a:p>
        </p:txBody>
      </p:sp>
      <p:graphicFrame>
        <p:nvGraphicFramePr>
          <p:cNvPr id="9" name="表格 8"/>
          <p:cNvGraphicFramePr/>
          <p:nvPr>
            <p:custDataLst>
              <p:tags r:id="rId1"/>
            </p:custDataLst>
          </p:nvPr>
        </p:nvGraphicFramePr>
        <p:xfrm>
          <a:off x="202565" y="674370"/>
          <a:ext cx="11772265" cy="5804535"/>
        </p:xfrm>
        <a:graphic>
          <a:graphicData uri="http://schemas.openxmlformats.org/drawingml/2006/table">
            <a:tbl>
              <a:tblPr firstRow="1" bandRow="1">
                <a:tableStyleId>{5C22544A-7EE6-4342-B048-85BDC9FD1C3A}</a:tableStyleId>
              </a:tblPr>
              <a:tblGrid>
                <a:gridCol w="1766570"/>
                <a:gridCol w="3753485"/>
                <a:gridCol w="2160270"/>
                <a:gridCol w="4091940"/>
              </a:tblGrid>
              <a:tr h="513080">
                <a:tc gridSpan="2">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77190">
                <a:tc>
                  <a:txBody>
                    <a:bodyPr/>
                    <a:p>
                      <a:pPr>
                        <a:buNone/>
                      </a:pPr>
                      <a:r>
                        <a:rPr lang="en-US" altLang="zh-CN" sz="1400">
                          <a:latin typeface="微软雅黑" panose="020B0503020204020204" charset="-122"/>
                          <a:ea typeface="微软雅黑" panose="020B0503020204020204" charset="-122"/>
                        </a:rPr>
                        <a:t>1.</a:t>
                      </a:r>
                      <a:r>
                        <a:rPr lang="zh-CN" altLang="en-US" sz="1400">
                          <a:latin typeface="微软雅黑" panose="020B0503020204020204" charset="-122"/>
                          <a:ea typeface="微软雅黑" panose="020B0503020204020204" charset="-122"/>
                        </a:rPr>
                        <a:t>开阔眼界</a:t>
                      </a:r>
                      <a:endParaRPr lang="zh-CN" altLang="en-US" sz="1400">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sz="1400">
                          <a:latin typeface="微软雅黑" panose="020B0503020204020204" charset="-122"/>
                          <a:ea typeface="微软雅黑" panose="020B0503020204020204" charset="-122"/>
                        </a:rPr>
                        <a:t>1.</a:t>
                      </a:r>
                      <a:r>
                        <a:rPr lang="zh-CN" altLang="en-US" sz="1400">
                          <a:latin typeface="微软雅黑" panose="020B0503020204020204" charset="-122"/>
                          <a:ea typeface="微软雅黑" panose="020B0503020204020204" charset="-122"/>
                        </a:rPr>
                        <a:t>丰富知识</a:t>
                      </a:r>
                      <a:endParaRPr lang="zh-CN" altLang="en-US" sz="1400">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77190">
                <a:tc>
                  <a:txBody>
                    <a:bodyPr/>
                    <a:p>
                      <a:pPr>
                        <a:buNone/>
                      </a:pPr>
                      <a:r>
                        <a:rPr lang="en-US" altLang="zh-CN" sz="1400">
                          <a:latin typeface="微软雅黑" panose="020B0503020204020204" charset="-122"/>
                          <a:ea typeface="微软雅黑" panose="020B0503020204020204" charset="-122"/>
                          <a:sym typeface="+mn-ea"/>
                        </a:rPr>
                        <a:t>2.</a:t>
                      </a:r>
                      <a:r>
                        <a:rPr lang="zh-CN" altLang="en-US" sz="1400">
                          <a:latin typeface="微软雅黑" panose="020B0503020204020204" charset="-122"/>
                          <a:ea typeface="微软雅黑" panose="020B0503020204020204" charset="-122"/>
                          <a:sym typeface="+mn-ea"/>
                        </a:rPr>
                        <a:t>走出舒适区</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sz="1400">
                          <a:latin typeface="微软雅黑" panose="020B0503020204020204" charset="-122"/>
                          <a:ea typeface="微软雅黑" panose="020B0503020204020204" charset="-122"/>
                          <a:sym typeface="+mn-ea"/>
                        </a:rPr>
                        <a:t>2. </a:t>
                      </a:r>
                      <a:r>
                        <a:rPr lang="zh-CN" altLang="en-US" sz="1400">
                          <a:latin typeface="微软雅黑" panose="020B0503020204020204" charset="-122"/>
                          <a:ea typeface="微软雅黑" panose="020B0503020204020204" charset="-122"/>
                          <a:sym typeface="+mn-ea"/>
                        </a:rPr>
                        <a:t>拓展世界观</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77190">
                <a:tc>
                  <a:txBody>
                    <a:bodyPr/>
                    <a:p>
                      <a:pPr>
                        <a:buNone/>
                      </a:pPr>
                      <a:r>
                        <a:rPr lang="en-US" altLang="zh-CN" sz="1400">
                          <a:latin typeface="微软雅黑" panose="020B0503020204020204" charset="-122"/>
                          <a:ea typeface="微软雅黑" panose="020B0503020204020204" charset="-122"/>
                          <a:sym typeface="+mn-ea"/>
                        </a:rPr>
                        <a:t>3.</a:t>
                      </a:r>
                      <a:r>
                        <a:rPr lang="zh-CN" altLang="en-US" sz="1400">
                          <a:latin typeface="微软雅黑" panose="020B0503020204020204" charset="-122"/>
                          <a:ea typeface="微软雅黑" panose="020B0503020204020204" charset="-122"/>
                          <a:sym typeface="+mn-ea"/>
                        </a:rPr>
                        <a:t>接触不同文化</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sz="1400">
                          <a:latin typeface="微软雅黑" panose="020B0503020204020204" charset="-122"/>
                          <a:ea typeface="微软雅黑" panose="020B0503020204020204" charset="-122"/>
                          <a:sym typeface="+mn-ea"/>
                        </a:rPr>
                        <a:t>3. </a:t>
                      </a:r>
                      <a:r>
                        <a:rPr lang="zh-CN" altLang="en-US" sz="1400">
                          <a:latin typeface="微软雅黑" panose="020B0503020204020204" charset="-122"/>
                          <a:ea typeface="微软雅黑" panose="020B0503020204020204" charset="-122"/>
                          <a:sym typeface="+mn-ea"/>
                        </a:rPr>
                        <a:t>从经历中获得智慧</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03225">
                <a:tc>
                  <a:txBody>
                    <a:bodyPr/>
                    <a:p>
                      <a:pPr>
                        <a:buNone/>
                      </a:pPr>
                      <a:r>
                        <a:rPr lang="en-US" altLang="zh-CN" sz="1400">
                          <a:latin typeface="微软雅黑" panose="020B0503020204020204" charset="-122"/>
                          <a:ea typeface="微软雅黑" panose="020B0503020204020204" charset="-122"/>
                          <a:sym typeface="+mn-ea"/>
                        </a:rPr>
                        <a:t>4.</a:t>
                      </a:r>
                      <a:r>
                        <a:rPr lang="zh-CN" altLang="en-US" sz="1400">
                          <a:latin typeface="微软雅黑" panose="020B0503020204020204" charset="-122"/>
                          <a:ea typeface="微软雅黑" panose="020B0503020204020204" charset="-122"/>
                          <a:sym typeface="+mn-ea"/>
                        </a:rPr>
                        <a:t>获得第一手经验</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sz="1400">
                          <a:latin typeface="微软雅黑" panose="020B0503020204020204" charset="-122"/>
                          <a:ea typeface="微软雅黑" panose="020B0503020204020204" charset="-122"/>
                          <a:sym typeface="+mn-ea"/>
                        </a:rPr>
                        <a:t>4. </a:t>
                      </a:r>
                      <a:r>
                        <a:rPr lang="zh-CN" altLang="en-US" sz="1400">
                          <a:latin typeface="微软雅黑" panose="020B0503020204020204" charset="-122"/>
                          <a:ea typeface="微软雅黑" panose="020B0503020204020204" charset="-122"/>
                          <a:sym typeface="+mn-ea"/>
                        </a:rPr>
                        <a:t>从新视角看事物</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44500">
                <a:tc>
                  <a:txBody>
                    <a:bodyPr/>
                    <a:p>
                      <a:pPr algn="l">
                        <a:buSzTx/>
                        <a:buNone/>
                      </a:pPr>
                      <a:r>
                        <a:rPr lang="en-US" altLang="zh-CN" sz="1400">
                          <a:latin typeface="微软雅黑" panose="020B0503020204020204" charset="-122"/>
                          <a:ea typeface="微软雅黑" panose="020B0503020204020204" charset="-122"/>
                          <a:sym typeface="+mn-ea"/>
                        </a:rPr>
                        <a:t>5.</a:t>
                      </a:r>
                      <a:r>
                        <a:rPr lang="zh-CN" altLang="en-US" sz="1400">
                          <a:latin typeface="微软雅黑" panose="020B0503020204020204" charset="-122"/>
                          <a:ea typeface="微软雅黑" panose="020B0503020204020204" charset="-122"/>
                          <a:sym typeface="+mn-ea"/>
                        </a:rPr>
                        <a:t>探索未知</a:t>
                      </a:r>
                      <a:endParaRPr lang="zh-CN" altLang="en-US" sz="1400">
                        <a:latin typeface="微软雅黑" panose="020B0503020204020204" charset="-122"/>
                        <a:ea typeface="微软雅黑" panose="020B0503020204020204" charset="-122"/>
                        <a:sym typeface="+mn-ea"/>
                      </a:endParaRPr>
                    </a:p>
                    <a:p>
                      <a:pPr algn="l">
                        <a:buSzTx/>
                        <a:buNone/>
                      </a:pP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en-US" alt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en-US" altLang="zh-CN" sz="1400">
                          <a:latin typeface="微软雅黑" panose="020B0503020204020204" charset="-122"/>
                          <a:ea typeface="微软雅黑" panose="020B0503020204020204" charset="-122"/>
                          <a:sym typeface="+mn-ea"/>
                        </a:rPr>
                        <a:t>5.</a:t>
                      </a:r>
                      <a:r>
                        <a:rPr lang="zh-CN" altLang="en-US" sz="1400">
                          <a:latin typeface="微软雅黑" panose="020B0503020204020204" charset="-122"/>
                          <a:ea typeface="微软雅黑" panose="020B0503020204020204" charset="-122"/>
                          <a:sym typeface="+mn-ea"/>
                        </a:rPr>
                        <a:t>学到课本之外的东西</a:t>
                      </a:r>
                      <a:endParaRPr lang="zh-CN" altLang="en-US" sz="1400">
                        <a:latin typeface="微软雅黑" panose="020B0503020204020204" charset="-122"/>
                        <a:ea typeface="微软雅黑" panose="020B0503020204020204" charset="-122"/>
                      </a:endParaRPr>
                    </a:p>
                    <a:p>
                      <a:pPr>
                        <a:buNone/>
                      </a:pPr>
                      <a:endParaRPr lang="zh-CN" altLang="en-US" sz="1400">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44500">
                <a:tc gridSpan="2">
                  <a:txBody>
                    <a:bodyPr/>
                    <a:p>
                      <a:pPr algn="l">
                        <a:buSzTx/>
                        <a:buNone/>
                      </a:pP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a:buNone/>
                      </a:pPr>
                      <a:endParaRPr lang="zh-CN" altLang="en-US" sz="1400">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44500">
                <a:tc>
                  <a:txBody>
                    <a:bodyPr/>
                    <a:p>
                      <a:pPr algn="l">
                        <a:buSzTx/>
                        <a:buNone/>
                      </a:pPr>
                      <a:r>
                        <a:rPr lang="en-US" altLang="zh-CN" sz="1400">
                          <a:latin typeface="微软雅黑" panose="020B0503020204020204" charset="-122"/>
                          <a:ea typeface="微软雅黑" panose="020B0503020204020204" charset="-122"/>
                          <a:sym typeface="+mn-ea"/>
                        </a:rPr>
                        <a:t>1.</a:t>
                      </a:r>
                      <a:r>
                        <a:rPr lang="zh-CN" altLang="en-US" sz="1400">
                          <a:latin typeface="微软雅黑" panose="020B0503020204020204" charset="-122"/>
                          <a:ea typeface="微软雅黑" panose="020B0503020204020204" charset="-122"/>
                          <a:sym typeface="+mn-ea"/>
                        </a:rPr>
                        <a:t>促进个人成长</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sz="1400">
                          <a:latin typeface="微软雅黑" panose="020B0503020204020204" charset="-122"/>
                          <a:ea typeface="微软雅黑" panose="020B0503020204020204" charset="-122"/>
                        </a:rPr>
                        <a:t>1.</a:t>
                      </a:r>
                      <a:r>
                        <a:rPr lang="zh-CN" altLang="en-US" sz="1400">
                          <a:latin typeface="微软雅黑" panose="020B0503020204020204" charset="-122"/>
                          <a:ea typeface="微软雅黑" panose="020B0503020204020204" charset="-122"/>
                        </a:rPr>
                        <a:t>踏上旅程</a:t>
                      </a:r>
                      <a:endParaRPr lang="zh-CN" altLang="en-US" sz="1400">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91160">
                <a:tc>
                  <a:txBody>
                    <a:bodyPr/>
                    <a:p>
                      <a:pPr algn="l">
                        <a:buSzTx/>
                        <a:buNone/>
                      </a:pPr>
                      <a:r>
                        <a:rPr lang="en-US" altLang="zh-CN" sz="1400">
                          <a:latin typeface="微软雅黑" panose="020B0503020204020204" charset="-122"/>
                          <a:ea typeface="微软雅黑" panose="020B0503020204020204" charset="-122"/>
                          <a:sym typeface="+mn-ea"/>
                        </a:rPr>
                        <a:t>2. </a:t>
                      </a:r>
                      <a:r>
                        <a:rPr lang="zh-CN" altLang="en-US" sz="1400">
                          <a:latin typeface="微软雅黑" panose="020B0503020204020204" charset="-122"/>
                          <a:ea typeface="微软雅黑" panose="020B0503020204020204" charset="-122"/>
                          <a:sym typeface="+mn-ea"/>
                        </a:rPr>
                        <a:t>塑造性格</a:t>
                      </a:r>
                      <a:endParaRPr lang="zh-CN" altLang="en-US" sz="1400">
                        <a:latin typeface="微软雅黑" panose="020B0503020204020204" charset="-122"/>
                        <a:ea typeface="微软雅黑" panose="020B0503020204020204" charset="-122"/>
                        <a:sym typeface="+mn-ea"/>
                      </a:endParaRPr>
                    </a:p>
                    <a:p>
                      <a:pPr algn="l">
                        <a:buSzTx/>
                        <a:buNone/>
                      </a:pP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sz="1400">
                          <a:latin typeface="微软雅黑" panose="020B0503020204020204" charset="-122"/>
                          <a:ea typeface="微软雅黑" panose="020B0503020204020204" charset="-122"/>
                          <a:sym typeface="+mn-ea"/>
                        </a:rPr>
                        <a:t>2.</a:t>
                      </a:r>
                      <a:r>
                        <a:rPr lang="zh-CN" altLang="en-US" sz="1400">
                          <a:latin typeface="微软雅黑" panose="020B0503020204020204" charset="-122"/>
                          <a:ea typeface="微软雅黑" panose="020B0503020204020204" charset="-122"/>
                          <a:sym typeface="+mn-ea"/>
                        </a:rPr>
                        <a:t>保持开放心态</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en-US" altLang="zh-CN" sz="2000">
                        <a:solidFill>
                          <a:srgbClr val="00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44500">
                <a:tc>
                  <a:txBody>
                    <a:bodyPr/>
                    <a:p>
                      <a:pPr>
                        <a:buNone/>
                      </a:pPr>
                      <a:r>
                        <a:rPr lang="en-US" altLang="zh-CN" sz="1400">
                          <a:latin typeface="微软雅黑" panose="020B0503020204020204" charset="-122"/>
                          <a:ea typeface="微软雅黑" panose="020B0503020204020204" charset="-122"/>
                          <a:sym typeface="+mn-ea"/>
                        </a:rPr>
                        <a:t>3. </a:t>
                      </a:r>
                      <a:r>
                        <a:rPr lang="zh-CN" altLang="en-US" sz="1400">
                          <a:latin typeface="微软雅黑" panose="020B0503020204020204" charset="-122"/>
                          <a:ea typeface="微软雅黑" panose="020B0503020204020204" charset="-122"/>
                          <a:sym typeface="+mn-ea"/>
                        </a:rPr>
                        <a:t>变得更加包容</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sz="1400">
                          <a:latin typeface="微软雅黑" panose="020B0503020204020204" charset="-122"/>
                          <a:ea typeface="微软雅黑" panose="020B0503020204020204" charset="-122"/>
                          <a:sym typeface="+mn-ea"/>
                        </a:rPr>
                        <a:t>3.</a:t>
                      </a:r>
                      <a:r>
                        <a:rPr lang="zh-CN" altLang="en-US" sz="1400">
                          <a:latin typeface="微软雅黑" panose="020B0503020204020204" charset="-122"/>
                          <a:ea typeface="微软雅黑" panose="020B0503020204020204" charset="-122"/>
                          <a:sym typeface="+mn-ea"/>
                        </a:rPr>
                        <a:t>拥抱新挑战</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24180">
                <a:tc>
                  <a:txBody>
                    <a:bodyPr/>
                    <a:p>
                      <a:pPr>
                        <a:buNone/>
                      </a:pPr>
                      <a:r>
                        <a:rPr lang="en-US" altLang="zh-CN" sz="1400">
                          <a:latin typeface="微软雅黑" panose="020B0503020204020204" charset="-122"/>
                          <a:ea typeface="微软雅黑" panose="020B0503020204020204" charset="-122"/>
                          <a:cs typeface="微软雅黑" panose="020B0503020204020204" charset="-122"/>
                          <a:sym typeface="+mn-ea"/>
                        </a:rPr>
                        <a:t>4.</a:t>
                      </a:r>
                      <a:r>
                        <a:rPr lang="zh-CN" altLang="en-US" sz="1400">
                          <a:latin typeface="微软雅黑" panose="020B0503020204020204" charset="-122"/>
                          <a:ea typeface="微软雅黑" panose="020B0503020204020204" charset="-122"/>
                          <a:cs typeface="微软雅黑" panose="020B0503020204020204" charset="-122"/>
                          <a:sym typeface="+mn-ea"/>
                        </a:rPr>
                        <a:t>从</a:t>
                      </a:r>
                      <a:r>
                        <a:rPr lang="en-US" altLang="zh-CN" sz="1400">
                          <a:latin typeface="微软雅黑" panose="020B0503020204020204" charset="-122"/>
                          <a:ea typeface="微软雅黑" panose="020B0503020204020204" charset="-122"/>
                          <a:cs typeface="微软雅黑" panose="020B0503020204020204" charset="-122"/>
                          <a:sym typeface="+mn-ea"/>
                        </a:rPr>
                        <a:t>…… </a:t>
                      </a:r>
                      <a:r>
                        <a:rPr lang="zh-CN" altLang="en-US" sz="1400">
                          <a:latin typeface="微软雅黑" panose="020B0503020204020204" charset="-122"/>
                          <a:ea typeface="微软雅黑" panose="020B0503020204020204" charset="-122"/>
                          <a:cs typeface="微软雅黑" panose="020B0503020204020204" charset="-122"/>
                          <a:sym typeface="+mn-ea"/>
                        </a:rPr>
                        <a:t>中汲取教训</a:t>
                      </a:r>
                      <a:endParaRPr lang="zh-CN" altLang="en-US" sz="1400">
                        <a:latin typeface="微软雅黑" panose="020B0503020204020204" charset="-122"/>
                        <a:ea typeface="微软雅黑" panose="020B0503020204020204" charset="-122"/>
                        <a:cs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sz="1400">
                          <a:latin typeface="微软雅黑" panose="020B0503020204020204" charset="-122"/>
                          <a:ea typeface="微软雅黑" panose="020B0503020204020204" charset="-122"/>
                          <a:sym typeface="+mn-ea"/>
                        </a:rPr>
                        <a:t>4.</a:t>
                      </a:r>
                      <a:r>
                        <a:rPr lang="zh-CN" altLang="en-US" sz="1400">
                          <a:latin typeface="微软雅黑" panose="020B0503020204020204" charset="-122"/>
                          <a:ea typeface="微软雅黑" panose="020B0503020204020204" charset="-122"/>
                          <a:sym typeface="+mn-ea"/>
                        </a:rPr>
                        <a:t>敢于尝试</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44500">
                <a:tc>
                  <a:txBody>
                    <a:bodyPr/>
                    <a:p>
                      <a:pPr>
                        <a:buNone/>
                      </a:pPr>
                      <a:r>
                        <a:rPr lang="en-US" altLang="zh-CN" sz="1400">
                          <a:latin typeface="微软雅黑" panose="020B0503020204020204" charset="-122"/>
                          <a:ea typeface="微软雅黑" panose="020B0503020204020204" charset="-122"/>
                          <a:sym typeface="+mn-ea"/>
                        </a:rPr>
                        <a:t>5.</a:t>
                      </a:r>
                      <a:r>
                        <a:rPr lang="zh-CN" altLang="en-US" sz="1400">
                          <a:latin typeface="微软雅黑" panose="020B0503020204020204" charset="-122"/>
                          <a:ea typeface="微软雅黑" panose="020B0503020204020204" charset="-122"/>
                          <a:sym typeface="+mn-ea"/>
                        </a:rPr>
                        <a:t>是人生宝贵的一课</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sz="1400">
                          <a:latin typeface="微软雅黑" panose="020B0503020204020204" charset="-122"/>
                          <a:ea typeface="微软雅黑" panose="020B0503020204020204" charset="-122"/>
                          <a:sym typeface="+mn-ea"/>
                        </a:rPr>
                        <a:t>5.</a:t>
                      </a:r>
                      <a:r>
                        <a:rPr lang="zh-CN" altLang="en-US" sz="1400">
                          <a:latin typeface="微软雅黑" panose="020B0503020204020204" charset="-122"/>
                          <a:ea typeface="微软雅黑" panose="020B0503020204020204" charset="-122"/>
                          <a:sym typeface="+mn-ea"/>
                        </a:rPr>
                        <a:t>永不停止探索</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44500">
                <a:tc>
                  <a:txBody>
                    <a:bodyPr/>
                    <a:p>
                      <a:pPr>
                        <a:buNone/>
                      </a:pPr>
                      <a:r>
                        <a:rPr lang="en-US" altLang="zh-CN" sz="1400">
                          <a:latin typeface="微软雅黑" panose="020B0503020204020204" charset="-122"/>
                          <a:ea typeface="微软雅黑" panose="020B0503020204020204" charset="-122"/>
                          <a:sym typeface="+mn-ea"/>
                        </a:rPr>
                        <a:t>6. </a:t>
                      </a:r>
                      <a:r>
                        <a:rPr lang="zh-CN" altLang="en-US" sz="1400">
                          <a:latin typeface="微软雅黑" panose="020B0503020204020204" charset="-122"/>
                          <a:ea typeface="微软雅黑" panose="020B0503020204020204" charset="-122"/>
                          <a:sym typeface="+mn-ea"/>
                        </a:rPr>
                        <a:t>读万卷书，行万里路。</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sz="1400">
                          <a:latin typeface="微软雅黑" panose="020B0503020204020204" charset="-122"/>
                          <a:ea typeface="微软雅黑" panose="020B0503020204020204" charset="-122"/>
                          <a:sym typeface="+mn-ea"/>
                        </a:rPr>
                        <a:t>6.</a:t>
                      </a:r>
                      <a:r>
                        <a:rPr lang="zh-CN" altLang="en-US" sz="1400">
                          <a:latin typeface="微软雅黑" panose="020B0503020204020204" charset="-122"/>
                          <a:ea typeface="微软雅黑" panose="020B0503020204020204" charset="-122"/>
                          <a:sym typeface="+mn-ea"/>
                        </a:rPr>
                        <a:t>亲身体验，亲眼见证</a:t>
                      </a:r>
                      <a:endParaRPr lang="zh-CN" altLang="en-US" sz="1400">
                        <a:latin typeface="微软雅黑" panose="020B0503020204020204" charset="-122"/>
                        <a:ea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10" name="文本框 9"/>
          <p:cNvSpPr txBox="1"/>
          <p:nvPr/>
        </p:nvSpPr>
        <p:spPr>
          <a:xfrm>
            <a:off x="768985" y="826770"/>
            <a:ext cx="4911090" cy="368300"/>
          </a:xfrm>
          <a:prstGeom prst="rect">
            <a:avLst/>
          </a:prstGeom>
        </p:spPr>
        <p:txBody>
          <a:bodyPr wrap="square">
            <a:spAutoFit/>
          </a:bodyPr>
          <a:p>
            <a:pPr algn="l"/>
            <a:r>
              <a:rPr lang="zh-CN" altLang="en-US" sz="1800" b="1">
                <a:latin typeface="Times New Roman" panose="02020603050405020304" charset="0"/>
                <a:ea typeface="微软雅黑" panose="020B0503020204020204" charset="-122"/>
                <a:cs typeface="Times New Roman" panose="02020603050405020304" charset="0"/>
              </a:rPr>
              <a:t>第</a:t>
            </a:r>
            <a:r>
              <a:rPr lang="en-US" altLang="zh-CN" sz="1800" b="1">
                <a:latin typeface="Times New Roman" panose="02020603050405020304" charset="0"/>
                <a:ea typeface="微软雅黑" panose="020B0503020204020204" charset="-122"/>
                <a:cs typeface="Times New Roman" panose="02020603050405020304" charset="0"/>
              </a:rPr>
              <a:t> 1 </a:t>
            </a:r>
            <a:r>
              <a:rPr lang="zh-CN" altLang="en-US" sz="1800" b="1">
                <a:latin typeface="Times New Roman" panose="02020603050405020304" charset="0"/>
                <a:ea typeface="微软雅黑" panose="020B0503020204020204" charset="-122"/>
                <a:cs typeface="Times New Roman" panose="02020603050405020304" charset="0"/>
              </a:rPr>
              <a:t>组：旅行与经历</a:t>
            </a:r>
            <a:r>
              <a:rPr lang="en-US" altLang="zh-CN" sz="1800" b="1">
                <a:latin typeface="Times New Roman" panose="02020603050405020304" charset="0"/>
                <a:ea typeface="微软雅黑" panose="020B0503020204020204" charset="-122"/>
                <a:cs typeface="Times New Roman" panose="02020603050405020304" charset="0"/>
              </a:rPr>
              <a:t> </a:t>
            </a:r>
            <a:r>
              <a:rPr lang="zh-CN" altLang="en-US" sz="1800" b="1">
                <a:latin typeface="Times New Roman" panose="02020603050405020304" charset="0"/>
                <a:ea typeface="微软雅黑" panose="020B0503020204020204" charset="-122"/>
                <a:cs typeface="Times New Roman" panose="02020603050405020304" charset="0"/>
              </a:rPr>
              <a:t>（</a:t>
            </a:r>
            <a:r>
              <a:rPr lang="en-US" altLang="zh-CN" sz="1800" b="1">
                <a:latin typeface="Times New Roman" panose="02020603050405020304" charset="0"/>
                <a:ea typeface="微软雅黑" panose="020B0503020204020204" charset="-122"/>
                <a:cs typeface="Times New Roman" panose="02020603050405020304" charset="0"/>
              </a:rPr>
              <a:t> Travel &amp; Experience</a:t>
            </a:r>
            <a:r>
              <a:rPr lang="zh-CN" altLang="en-US" sz="1800" b="1">
                <a:latin typeface="Times New Roman" panose="02020603050405020304" charset="0"/>
                <a:ea typeface="微软雅黑" panose="020B0503020204020204" charset="-122"/>
                <a:cs typeface="Times New Roman" panose="02020603050405020304" charset="0"/>
              </a:rPr>
              <a:t>）</a:t>
            </a:r>
            <a:endParaRPr lang="zh-CN" altLang="en-US" sz="1800" b="1">
              <a:latin typeface="Times New Roman" panose="02020603050405020304" charset="0"/>
              <a:ea typeface="微软雅黑" panose="020B0503020204020204" charset="-122"/>
              <a:cs typeface="Times New Roman" panose="02020603050405020304" charset="0"/>
            </a:endParaRPr>
          </a:p>
        </p:txBody>
      </p:sp>
      <p:sp>
        <p:nvSpPr>
          <p:cNvPr id="11" name="文本框 10"/>
          <p:cNvSpPr txBox="1"/>
          <p:nvPr/>
        </p:nvSpPr>
        <p:spPr>
          <a:xfrm>
            <a:off x="6215380" y="741680"/>
            <a:ext cx="4817110" cy="368300"/>
          </a:xfrm>
          <a:prstGeom prst="rect">
            <a:avLst/>
          </a:prstGeom>
        </p:spPr>
        <p:txBody>
          <a:bodyPr wrap="square">
            <a:spAutoFit/>
          </a:bodyPr>
          <a:p>
            <a:pPr algn="l"/>
            <a:r>
              <a:rPr lang="zh-CN" altLang="en-US" sz="1800" b="1">
                <a:latin typeface="Arial" panose="020B0604020202020204" pitchFamily="34" charset="0"/>
                <a:ea typeface="微软雅黑" panose="020B0503020204020204" charset="-122"/>
              </a:rPr>
              <a:t>第</a:t>
            </a:r>
            <a:r>
              <a:rPr lang="en-US" altLang="zh-CN" sz="1800" b="1">
                <a:latin typeface="Arial" panose="020B0604020202020204" pitchFamily="34" charset="0"/>
                <a:ea typeface="微软雅黑" panose="020B0503020204020204" charset="-122"/>
              </a:rPr>
              <a:t> 2 </a:t>
            </a:r>
            <a:r>
              <a:rPr lang="zh-CN" altLang="en-US" sz="1800" b="1">
                <a:latin typeface="Arial" panose="020B0604020202020204" pitchFamily="34" charset="0"/>
                <a:ea typeface="微软雅黑" panose="020B0503020204020204" charset="-122"/>
              </a:rPr>
              <a:t>组：见识与知识</a:t>
            </a:r>
            <a:r>
              <a:rPr lang="en-US" altLang="zh-CN" sz="1800" b="1">
                <a:latin typeface="Arial" panose="020B0604020202020204" pitchFamily="34" charset="0"/>
                <a:ea typeface="微软雅黑" panose="020B0503020204020204" charset="-122"/>
              </a:rPr>
              <a:t> / Knowledge &amp; Insight</a:t>
            </a:r>
            <a:endParaRPr lang="en-US" altLang="zh-CN" sz="1800" b="1">
              <a:latin typeface="Arial" panose="020B0604020202020204" pitchFamily="34" charset="0"/>
              <a:ea typeface="微软雅黑" panose="020B0503020204020204" charset="-122"/>
            </a:endParaRPr>
          </a:p>
        </p:txBody>
      </p:sp>
      <p:sp>
        <p:nvSpPr>
          <p:cNvPr id="12" name="文本框 11"/>
          <p:cNvSpPr txBox="1"/>
          <p:nvPr/>
        </p:nvSpPr>
        <p:spPr>
          <a:xfrm>
            <a:off x="2180590" y="1220470"/>
            <a:ext cx="3223895" cy="398780"/>
          </a:xfrm>
          <a:prstGeom prst="rect">
            <a:avLst/>
          </a:prstGeom>
        </p:spPr>
        <p:txBody>
          <a:bodyPr wrap="square">
            <a:spAutoFit/>
          </a:bodyPr>
          <a:p>
            <a:pPr algn="l">
              <a:buSzTx/>
            </a:pPr>
            <a:r>
              <a:rPr lang="en-US" altLang="zh-CN" sz="2000">
                <a:latin typeface="Times New Roman" panose="02020603050405020304" charset="0"/>
                <a:cs typeface="Times New Roman" panose="02020603050405020304" charset="0"/>
                <a:sym typeface="+mn-ea"/>
              </a:rPr>
              <a:t>broaden one's horizons</a:t>
            </a:r>
            <a:endParaRPr lang="en-US" altLang="zh-CN" sz="2000">
              <a:latin typeface="Times New Roman" panose="02020603050405020304" charset="0"/>
              <a:cs typeface="Times New Roman" panose="02020603050405020304" charset="0"/>
              <a:sym typeface="+mn-ea"/>
            </a:endParaRPr>
          </a:p>
        </p:txBody>
      </p:sp>
      <p:sp>
        <p:nvSpPr>
          <p:cNvPr id="13" name="文本框 12"/>
          <p:cNvSpPr txBox="1"/>
          <p:nvPr/>
        </p:nvSpPr>
        <p:spPr>
          <a:xfrm>
            <a:off x="2180590" y="1558290"/>
            <a:ext cx="3346450" cy="398780"/>
          </a:xfrm>
          <a:prstGeom prst="rect">
            <a:avLst/>
          </a:prstGeom>
        </p:spPr>
        <p:txBody>
          <a:bodyPr wrap="square">
            <a:spAutoFit/>
          </a:bodyPr>
          <a:p>
            <a:pPr algn="l"/>
            <a:r>
              <a:rPr lang="en-US" altLang="zh-CN" sz="2000">
                <a:latin typeface="Times New Roman" panose="02020603050405020304" charset="0"/>
                <a:cs typeface="Times New Roman" panose="02020603050405020304" charset="0"/>
                <a:sym typeface="+mn-ea"/>
              </a:rPr>
              <a:t>step out of one's comfort zone</a:t>
            </a:r>
            <a:endParaRPr lang="en-US" altLang="zh-CN" sz="2400">
              <a:latin typeface="Times New Roman" panose="02020603050405020304" charset="0"/>
              <a:cs typeface="Times New Roman" panose="02020603050405020304" charset="0"/>
            </a:endParaRPr>
          </a:p>
        </p:txBody>
      </p:sp>
      <p:sp>
        <p:nvSpPr>
          <p:cNvPr id="14" name="文本框 13"/>
          <p:cNvSpPr txBox="1"/>
          <p:nvPr/>
        </p:nvSpPr>
        <p:spPr>
          <a:xfrm>
            <a:off x="1917065" y="1978660"/>
            <a:ext cx="3820795" cy="337185"/>
          </a:xfrm>
          <a:prstGeom prst="rect">
            <a:avLst/>
          </a:prstGeom>
        </p:spPr>
        <p:txBody>
          <a:bodyPr wrap="square">
            <a:spAutoFit/>
          </a:bodyPr>
          <a:p>
            <a:pPr algn="l">
              <a:lnSpc>
                <a:spcPct val="80000"/>
              </a:lnSpc>
              <a:buSzTx/>
            </a:pPr>
            <a:r>
              <a:rPr lang="en-US" altLang="zh-CN" sz="2000">
                <a:latin typeface="Times New Roman" panose="02020603050405020304" charset="0"/>
                <a:cs typeface="Times New Roman" panose="02020603050405020304" charset="0"/>
                <a:sym typeface="+mn-ea"/>
              </a:rPr>
              <a:t>expose oneself to different cultures</a:t>
            </a:r>
            <a:endParaRPr lang="en-US" altLang="zh-CN" sz="2000">
              <a:latin typeface="Times New Roman" panose="02020603050405020304" charset="0"/>
              <a:cs typeface="Times New Roman" panose="02020603050405020304" charset="0"/>
            </a:endParaRPr>
          </a:p>
        </p:txBody>
      </p:sp>
      <p:sp>
        <p:nvSpPr>
          <p:cNvPr id="16" name="文本框 15"/>
          <p:cNvSpPr txBox="1"/>
          <p:nvPr/>
        </p:nvSpPr>
        <p:spPr>
          <a:xfrm>
            <a:off x="2105660" y="2337435"/>
            <a:ext cx="3574415" cy="398780"/>
          </a:xfrm>
          <a:prstGeom prst="rect">
            <a:avLst/>
          </a:prstGeom>
        </p:spPr>
        <p:txBody>
          <a:bodyPr wrap="square">
            <a:spAutoFit/>
          </a:bodyPr>
          <a:p>
            <a:pPr algn="l">
              <a:buSzTx/>
            </a:pPr>
            <a:r>
              <a:rPr lang="zh-CN" altLang="en-US" sz="1800">
                <a:latin typeface="Times New Roman" panose="02020603050405020304" charset="0"/>
                <a:ea typeface="微软雅黑" panose="020B0503020204020204" charset="-122"/>
                <a:cs typeface="Times New Roman" panose="02020603050405020304" charset="0"/>
                <a:sym typeface="+mn-ea"/>
              </a:rPr>
              <a:t>g</a:t>
            </a:r>
            <a:r>
              <a:rPr lang="en-US" altLang="zh-CN" sz="2000">
                <a:latin typeface="Times New Roman" panose="02020603050405020304" charset="0"/>
                <a:cs typeface="Times New Roman" panose="02020603050405020304" charset="0"/>
                <a:sym typeface="+mn-ea"/>
              </a:rPr>
              <a:t>ain first-hand experience</a:t>
            </a:r>
            <a:endParaRPr lang="en-US" altLang="zh-CN" sz="2000">
              <a:latin typeface="Times New Roman" panose="02020603050405020304" charset="0"/>
              <a:cs typeface="Times New Roman" panose="02020603050405020304" charset="0"/>
            </a:endParaRPr>
          </a:p>
        </p:txBody>
      </p:sp>
      <p:sp>
        <p:nvSpPr>
          <p:cNvPr id="17" name="文本框 16"/>
          <p:cNvSpPr txBox="1"/>
          <p:nvPr/>
        </p:nvSpPr>
        <p:spPr>
          <a:xfrm>
            <a:off x="2180590" y="2817495"/>
            <a:ext cx="3507740" cy="397510"/>
          </a:xfrm>
          <a:prstGeom prst="rect">
            <a:avLst/>
          </a:prstGeom>
        </p:spPr>
        <p:txBody>
          <a:bodyPr wrap="square">
            <a:noAutofit/>
          </a:bodyPr>
          <a:p>
            <a:pPr algn="l"/>
            <a:r>
              <a:rPr lang="en-US" altLang="zh-CN" sz="2000">
                <a:latin typeface="Times New Roman" panose="02020603050405020304" charset="0"/>
                <a:cs typeface="Times New Roman" panose="02020603050405020304" charset="0"/>
                <a:sym typeface="+mn-ea"/>
              </a:rPr>
              <a:t>explore the unknown</a:t>
            </a:r>
            <a:endParaRPr lang="en-US" altLang="zh-CN" sz="2000">
              <a:latin typeface="Times New Roman" panose="02020603050405020304" charset="0"/>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p:txBody>
      </p:sp>
      <p:sp>
        <p:nvSpPr>
          <p:cNvPr id="18" name="文本框 17"/>
          <p:cNvSpPr txBox="1"/>
          <p:nvPr/>
        </p:nvSpPr>
        <p:spPr>
          <a:xfrm>
            <a:off x="8221345" y="1195070"/>
            <a:ext cx="3672840" cy="398780"/>
          </a:xfrm>
          <a:prstGeom prst="rect">
            <a:avLst/>
          </a:prstGeom>
        </p:spPr>
        <p:txBody>
          <a:bodyPr wrap="square">
            <a:spAutoFit/>
          </a:bodyPr>
          <a:p>
            <a:pPr algn="l"/>
            <a:r>
              <a:rPr lang="en-US" altLang="zh-CN" sz="2000">
                <a:latin typeface="Times New Roman" panose="02020603050405020304" charset="0"/>
                <a:cs typeface="Times New Roman" panose="02020603050405020304" charset="0"/>
                <a:sym typeface="+mn-ea"/>
              </a:rPr>
              <a:t>enrich one's knowledge</a:t>
            </a:r>
            <a:endParaRPr lang="en-US" altLang="zh-CN" sz="2000">
              <a:latin typeface="Times New Roman" panose="02020603050405020304" charset="0"/>
              <a:ea typeface="微软雅黑" panose="020B0503020204020204" charset="-122"/>
              <a:cs typeface="Times New Roman" panose="02020603050405020304" charset="0"/>
              <a:sym typeface="+mn-ea"/>
            </a:endParaRPr>
          </a:p>
        </p:txBody>
      </p:sp>
      <p:sp>
        <p:nvSpPr>
          <p:cNvPr id="19" name="文本框 18"/>
          <p:cNvSpPr txBox="1"/>
          <p:nvPr/>
        </p:nvSpPr>
        <p:spPr>
          <a:xfrm>
            <a:off x="8274050" y="1509395"/>
            <a:ext cx="3417570" cy="398780"/>
          </a:xfrm>
          <a:prstGeom prst="rect">
            <a:avLst/>
          </a:prstGeom>
        </p:spPr>
        <p:txBody>
          <a:bodyPr wrap="square">
            <a:spAutoFit/>
          </a:bodyPr>
          <a:p>
            <a:pPr algn="l">
              <a:buSzTx/>
            </a:pPr>
            <a:r>
              <a:rPr lang="en-US" altLang="zh-CN" sz="2000">
                <a:latin typeface="Times New Roman" panose="02020603050405020304" charset="0"/>
                <a:cs typeface="Times New Roman" panose="02020603050405020304" charset="0"/>
                <a:sym typeface="+mn-ea"/>
              </a:rPr>
              <a:t>expand one's worldview</a:t>
            </a:r>
            <a:endParaRPr lang="en-US" altLang="zh-CN" sz="2000">
              <a:latin typeface="Times New Roman" panose="02020603050405020304" charset="0"/>
              <a:cs typeface="Times New Roman" panose="02020603050405020304" charset="0"/>
              <a:sym typeface="+mn-ea"/>
            </a:endParaRPr>
          </a:p>
        </p:txBody>
      </p:sp>
      <p:sp>
        <p:nvSpPr>
          <p:cNvPr id="20" name="文本框 19"/>
          <p:cNvSpPr txBox="1"/>
          <p:nvPr/>
        </p:nvSpPr>
        <p:spPr>
          <a:xfrm>
            <a:off x="8070215" y="1954530"/>
            <a:ext cx="3823970" cy="306705"/>
          </a:xfrm>
          <a:prstGeom prst="rect">
            <a:avLst/>
          </a:prstGeom>
        </p:spPr>
        <p:txBody>
          <a:bodyPr wrap="square">
            <a:spAutoFit/>
          </a:bodyPr>
          <a:p>
            <a:pPr algn="l">
              <a:lnSpc>
                <a:spcPct val="70000"/>
              </a:lnSpc>
              <a:buSzTx/>
            </a:pPr>
            <a:r>
              <a:rPr lang="en-US" altLang="zh-CN" sz="2000">
                <a:latin typeface="Times New Roman" panose="02020603050405020304" charset="0"/>
                <a:cs typeface="Times New Roman" panose="02020603050405020304" charset="0"/>
                <a:sym typeface="+mn-ea"/>
              </a:rPr>
              <a:t>acquire wisdom through experience</a:t>
            </a:r>
            <a:endParaRPr lang="en-US" altLang="zh-CN" sz="2000">
              <a:latin typeface="Times New Roman" panose="02020603050405020304" charset="0"/>
              <a:cs typeface="Times New Roman" panose="02020603050405020304" charset="0"/>
            </a:endParaRPr>
          </a:p>
        </p:txBody>
      </p:sp>
      <p:sp>
        <p:nvSpPr>
          <p:cNvPr id="21" name="文本框 20"/>
          <p:cNvSpPr txBox="1"/>
          <p:nvPr/>
        </p:nvSpPr>
        <p:spPr>
          <a:xfrm>
            <a:off x="8000365" y="2402840"/>
            <a:ext cx="3950335" cy="333375"/>
          </a:xfrm>
          <a:prstGeom prst="rect">
            <a:avLst/>
          </a:prstGeom>
        </p:spPr>
        <p:txBody>
          <a:bodyPr>
            <a:noAutofit/>
          </a:bodyPr>
          <a:p>
            <a:pPr algn="l">
              <a:lnSpc>
                <a:spcPct val="70000"/>
              </a:lnSpc>
              <a:buSzTx/>
            </a:pPr>
            <a:r>
              <a:rPr lang="en-US" altLang="zh-CN" sz="2000">
                <a:latin typeface="Times New Roman" panose="02020603050405020304" charset="0"/>
                <a:cs typeface="Times New Roman" panose="02020603050405020304" charset="0"/>
              </a:rPr>
              <a:t>see things from a new perspective</a:t>
            </a:r>
            <a:endParaRPr lang="en-US" altLang="zh-CN" sz="2000">
              <a:latin typeface="Times New Roman" panose="02020603050405020304" charset="0"/>
              <a:cs typeface="Times New Roman" panose="02020603050405020304" charset="0"/>
            </a:endParaRPr>
          </a:p>
        </p:txBody>
      </p:sp>
      <p:sp>
        <p:nvSpPr>
          <p:cNvPr id="22" name="文本框 21"/>
          <p:cNvSpPr txBox="1"/>
          <p:nvPr/>
        </p:nvSpPr>
        <p:spPr>
          <a:xfrm>
            <a:off x="8070215" y="2736215"/>
            <a:ext cx="3149600" cy="325755"/>
          </a:xfrm>
          <a:prstGeom prst="rect">
            <a:avLst/>
          </a:prstGeom>
        </p:spPr>
        <p:txBody>
          <a:bodyPr wrap="square">
            <a:noAutofit/>
          </a:bodyPr>
          <a:p>
            <a:pPr algn="l"/>
            <a:r>
              <a:rPr lang="en-US" altLang="zh-CN" sz="2000">
                <a:latin typeface="Times New Roman" panose="02020603050405020304" charset="0"/>
                <a:cs typeface="Times New Roman" panose="02020603050405020304" charset="0"/>
              </a:rPr>
              <a:t>learn beyond textbooks</a:t>
            </a:r>
            <a:endParaRPr lang="en-US" altLang="zh-CN" sz="2000">
              <a:latin typeface="Times New Roman" panose="02020603050405020304" charset="0"/>
              <a:cs typeface="Times New Roman" panose="02020603050405020304" charset="0"/>
            </a:endParaRPr>
          </a:p>
        </p:txBody>
      </p:sp>
      <p:sp>
        <p:nvSpPr>
          <p:cNvPr id="23" name="AutoShape 4"/>
          <p:cNvSpPr/>
          <p:nvPr/>
        </p:nvSpPr>
        <p:spPr>
          <a:xfrm>
            <a:off x="554355" y="153670"/>
            <a:ext cx="3884930" cy="338455"/>
          </a:xfrm>
          <a:prstGeom prst="rect">
            <a:avLst/>
          </a:prstGeom>
          <a:solidFill>
            <a:schemeClr val="accent6">
              <a:lumMod val="60000"/>
              <a:lumOff val="40000"/>
            </a:schemeClr>
          </a:solid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活动二</a:t>
            </a:r>
            <a:r>
              <a:rPr lang="zh-CN" altLang="en-US" sz="20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a:t>
            </a:r>
            <a:r>
              <a:rPr lang="en-US" sz="20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主题语言精讲+当堂操练</a:t>
            </a:r>
            <a:endParaRPr lang="en-US" sz="2000">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633095" y="3296285"/>
            <a:ext cx="4893945" cy="304800"/>
          </a:xfrm>
          <a:prstGeom prst="rect">
            <a:avLst/>
          </a:prstGeom>
        </p:spPr>
        <p:txBody>
          <a:bodyPr wrap="square">
            <a:noAutofit/>
          </a:bodyPr>
          <a:p>
            <a:pPr algn="l"/>
            <a:r>
              <a:rPr lang="zh-CN" altLang="en-US" sz="1800" b="1">
                <a:latin typeface="Times New Roman" panose="02020603050405020304" charset="0"/>
                <a:ea typeface="微软雅黑" panose="020B0503020204020204" charset="-122"/>
                <a:cs typeface="Times New Roman" panose="02020603050405020304" charset="0"/>
                <a:sym typeface="+mn-ea"/>
              </a:rPr>
              <a:t>第 3 组：成长与感悟 / Growth &amp; Reflection</a:t>
            </a:r>
            <a:endParaRPr lang="en-US" altLang="zh-CN" sz="1800">
              <a:latin typeface="微软雅黑" panose="020B0503020204020204" charset="-122"/>
              <a:ea typeface="微软雅黑" panose="020B0503020204020204" charset="-122"/>
              <a:cs typeface="微软雅黑" panose="020B0503020204020204" charset="-122"/>
            </a:endParaRPr>
          </a:p>
          <a:p>
            <a:pPr algn="l"/>
            <a:endParaRPr lang="zh-CN" altLang="en-US" sz="1800">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5881370" y="3296285"/>
            <a:ext cx="4391025" cy="368300"/>
          </a:xfrm>
          <a:prstGeom prst="rect">
            <a:avLst/>
          </a:prstGeom>
        </p:spPr>
        <p:txBody>
          <a:bodyPr wrap="square">
            <a:spAutoFit/>
          </a:bodyPr>
          <a:p>
            <a:pPr algn="l">
              <a:buSzTx/>
            </a:pPr>
            <a:r>
              <a:rPr lang="zh-CN" altLang="en-US" sz="1800" b="1">
                <a:latin typeface="Times New Roman" panose="02020603050405020304" charset="0"/>
                <a:ea typeface="微软雅黑" panose="020B0503020204020204" charset="-122"/>
                <a:cs typeface="Times New Roman" panose="02020603050405020304" charset="0"/>
              </a:rPr>
              <a:t>第 4 组：行动与态度 / Action &amp; Attitude</a:t>
            </a:r>
            <a:endParaRPr lang="zh-CN" altLang="en-US" sz="1800" b="1">
              <a:latin typeface="Times New Roman" panose="02020603050405020304" charset="0"/>
              <a:ea typeface="微软雅黑" panose="020B0503020204020204" charset="-122"/>
              <a:cs typeface="Times New Roman" panose="02020603050405020304" charset="0"/>
            </a:endParaRPr>
          </a:p>
        </p:txBody>
      </p:sp>
      <p:sp>
        <p:nvSpPr>
          <p:cNvPr id="28" name="文本框 27"/>
          <p:cNvSpPr txBox="1"/>
          <p:nvPr/>
        </p:nvSpPr>
        <p:spPr>
          <a:xfrm>
            <a:off x="2014220" y="3716655"/>
            <a:ext cx="2594610" cy="398780"/>
          </a:xfrm>
          <a:prstGeom prst="rect">
            <a:avLst/>
          </a:prstGeom>
        </p:spPr>
        <p:txBody>
          <a:bodyPr wrap="square">
            <a:spAutoFit/>
          </a:bodyPr>
          <a:p>
            <a:pPr algn="l"/>
            <a:r>
              <a:rPr lang="en-US" altLang="zh-CN" sz="2000">
                <a:latin typeface="Times New Roman" panose="02020603050405020304" charset="0"/>
                <a:cs typeface="Times New Roman" panose="02020603050405020304" charset="0"/>
                <a:sym typeface="+mn-ea"/>
              </a:rPr>
              <a:t>fuel personal growth</a:t>
            </a:r>
            <a:endParaRPr lang="zh-CN" altLang="en-US" sz="2000">
              <a:latin typeface="Times New Roman" panose="02020603050405020304" charset="0"/>
              <a:ea typeface="微软雅黑" panose="020B0503020204020204" charset="-122"/>
              <a:cs typeface="Times New Roman" panose="02020603050405020304" charset="0"/>
            </a:endParaRPr>
          </a:p>
        </p:txBody>
      </p:sp>
      <p:sp>
        <p:nvSpPr>
          <p:cNvPr id="29" name="文本框 28"/>
          <p:cNvSpPr txBox="1"/>
          <p:nvPr/>
        </p:nvSpPr>
        <p:spPr>
          <a:xfrm>
            <a:off x="2014220" y="4161155"/>
            <a:ext cx="2805430" cy="332740"/>
          </a:xfrm>
          <a:prstGeom prst="rect">
            <a:avLst/>
          </a:prstGeom>
        </p:spPr>
        <p:txBody>
          <a:bodyPr wrap="square">
            <a:noAutofit/>
          </a:bodyPr>
          <a:p>
            <a:pPr algn="l">
              <a:buSzTx/>
            </a:pPr>
            <a:r>
              <a:rPr lang="en-US" altLang="zh-CN" sz="2000">
                <a:latin typeface="Times New Roman" panose="02020603050405020304" charset="0"/>
                <a:cs typeface="Times New Roman" panose="02020603050405020304" charset="0"/>
                <a:sym typeface="+mn-ea"/>
              </a:rPr>
              <a:t>shape one's character</a:t>
            </a:r>
            <a:endParaRPr lang="en-US" altLang="zh-CN" sz="2000">
              <a:latin typeface="Times New Roman" panose="02020603050405020304" charset="0"/>
              <a:cs typeface="Times New Roman" panose="02020603050405020304" charset="0"/>
              <a:sym typeface="+mn-ea"/>
            </a:endParaRPr>
          </a:p>
        </p:txBody>
      </p:sp>
      <p:sp>
        <p:nvSpPr>
          <p:cNvPr id="30" name="文本框 29"/>
          <p:cNvSpPr txBox="1"/>
          <p:nvPr/>
        </p:nvSpPr>
        <p:spPr>
          <a:xfrm>
            <a:off x="2014220" y="4679315"/>
            <a:ext cx="3390265" cy="398780"/>
          </a:xfrm>
          <a:prstGeom prst="rect">
            <a:avLst/>
          </a:prstGeom>
        </p:spPr>
        <p:txBody>
          <a:bodyPr wrap="square">
            <a:spAutoFit/>
          </a:bodyPr>
          <a:p>
            <a:pPr algn="l">
              <a:buSzTx/>
            </a:pPr>
            <a:r>
              <a:rPr lang="en-US" altLang="zh-CN" sz="2000">
                <a:latin typeface="Times New Roman" panose="02020603050405020304" charset="0"/>
                <a:cs typeface="Times New Roman" panose="02020603050405020304" charset="0"/>
                <a:sym typeface="+mn-ea"/>
              </a:rPr>
              <a:t>become more open-minded</a:t>
            </a:r>
            <a:endParaRPr lang="en-US" altLang="zh-CN" sz="2000">
              <a:latin typeface="Times New Roman" panose="02020603050405020304" charset="0"/>
              <a:cs typeface="Times New Roman" panose="02020603050405020304" charset="0"/>
            </a:endParaRPr>
          </a:p>
        </p:txBody>
      </p:sp>
      <p:sp>
        <p:nvSpPr>
          <p:cNvPr id="31" name="文本框 30"/>
          <p:cNvSpPr txBox="1"/>
          <p:nvPr/>
        </p:nvSpPr>
        <p:spPr>
          <a:xfrm>
            <a:off x="2099945" y="5127625"/>
            <a:ext cx="2508885" cy="398780"/>
          </a:xfrm>
          <a:prstGeom prst="rect">
            <a:avLst/>
          </a:prstGeom>
        </p:spPr>
        <p:txBody>
          <a:bodyPr wrap="square">
            <a:spAutoFit/>
          </a:bodyPr>
          <a:p>
            <a:pPr algn="l">
              <a:buSzTx/>
            </a:pPr>
            <a:r>
              <a:rPr lang="en-US" altLang="zh-CN" sz="2000">
                <a:latin typeface="Times New Roman" panose="02020603050405020304" charset="0"/>
                <a:cs typeface="Times New Roman" panose="02020603050405020304" charset="0"/>
                <a:sym typeface="+mn-ea"/>
              </a:rPr>
              <a:t>draw a lesson from</a:t>
            </a:r>
            <a:endParaRPr lang="en-US" altLang="zh-CN" sz="2000">
              <a:latin typeface="Times New Roman" panose="02020603050405020304" charset="0"/>
              <a:cs typeface="Times New Roman" panose="02020603050405020304" charset="0"/>
            </a:endParaRPr>
          </a:p>
        </p:txBody>
      </p:sp>
      <p:sp>
        <p:nvSpPr>
          <p:cNvPr id="32" name="文本框 31"/>
          <p:cNvSpPr txBox="1"/>
          <p:nvPr/>
        </p:nvSpPr>
        <p:spPr>
          <a:xfrm>
            <a:off x="2014220" y="5540375"/>
            <a:ext cx="3639185" cy="408305"/>
          </a:xfrm>
          <a:prstGeom prst="rect">
            <a:avLst/>
          </a:prstGeom>
        </p:spPr>
        <p:txBody>
          <a:bodyPr>
            <a:noAutofit/>
          </a:bodyPr>
          <a:p>
            <a:pPr algn="l">
              <a:buSzTx/>
            </a:pPr>
            <a:r>
              <a:rPr lang="en-US" altLang="zh-CN" sz="2000">
                <a:latin typeface="Times New Roman" panose="02020603050405020304" charset="0"/>
                <a:cs typeface="Times New Roman" panose="02020603050405020304" charset="0"/>
                <a:sym typeface="+mn-ea"/>
              </a:rPr>
              <a:t>be a valuable life lesson</a:t>
            </a:r>
            <a:endParaRPr lang="en-US" altLang="zh-CN" sz="2000">
              <a:latin typeface="Times New Roman" panose="02020603050405020304" charset="0"/>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p:txBody>
      </p:sp>
      <p:sp>
        <p:nvSpPr>
          <p:cNvPr id="33" name="文本框 32"/>
          <p:cNvSpPr txBox="1"/>
          <p:nvPr/>
        </p:nvSpPr>
        <p:spPr>
          <a:xfrm>
            <a:off x="8070215" y="3716655"/>
            <a:ext cx="2759710" cy="398780"/>
          </a:xfrm>
          <a:prstGeom prst="rect">
            <a:avLst/>
          </a:prstGeom>
        </p:spPr>
        <p:txBody>
          <a:bodyPr wrap="square">
            <a:spAutoFit/>
          </a:bodyPr>
          <a:p>
            <a:pPr algn="l">
              <a:buSzTx/>
            </a:pPr>
            <a:r>
              <a:rPr lang="en-US" altLang="zh-CN" sz="2000">
                <a:latin typeface="Times New Roman" panose="02020603050405020304" charset="0"/>
                <a:cs typeface="Times New Roman" panose="02020603050405020304" charset="0"/>
                <a:sym typeface="+mn-ea"/>
              </a:rPr>
              <a:t>set out on a journey</a:t>
            </a:r>
            <a:endParaRPr lang="en-US" altLang="zh-CN" sz="2000">
              <a:latin typeface="Times New Roman" panose="02020603050405020304" charset="0"/>
              <a:cs typeface="Times New Roman" panose="02020603050405020304" charset="0"/>
            </a:endParaRPr>
          </a:p>
        </p:txBody>
      </p:sp>
      <p:sp>
        <p:nvSpPr>
          <p:cNvPr id="35" name="文本框 34"/>
          <p:cNvSpPr txBox="1"/>
          <p:nvPr/>
        </p:nvSpPr>
        <p:spPr>
          <a:xfrm>
            <a:off x="8147050" y="4224655"/>
            <a:ext cx="2605405" cy="398780"/>
          </a:xfrm>
          <a:prstGeom prst="rect">
            <a:avLst/>
          </a:prstGeom>
        </p:spPr>
        <p:txBody>
          <a:bodyPr wrap="square">
            <a:spAutoFit/>
          </a:bodyPr>
          <a:p>
            <a:pPr algn="l">
              <a:buSzTx/>
            </a:pPr>
            <a:r>
              <a:rPr lang="en-US" altLang="zh-CN" sz="2000">
                <a:latin typeface="Times New Roman" panose="02020603050405020304" charset="0"/>
                <a:cs typeface="Times New Roman" panose="02020603050405020304" charset="0"/>
                <a:sym typeface="+mn-ea"/>
              </a:rPr>
              <a:t>keep an open mind</a:t>
            </a:r>
            <a:endParaRPr lang="en-US" altLang="zh-CN" sz="2000">
              <a:latin typeface="Times New Roman" panose="02020603050405020304" charset="0"/>
              <a:cs typeface="Times New Roman" panose="02020603050405020304" charset="0"/>
            </a:endParaRPr>
          </a:p>
        </p:txBody>
      </p:sp>
      <p:sp>
        <p:nvSpPr>
          <p:cNvPr id="36" name="文本框 35"/>
          <p:cNvSpPr txBox="1"/>
          <p:nvPr/>
        </p:nvSpPr>
        <p:spPr>
          <a:xfrm>
            <a:off x="8147050" y="4671695"/>
            <a:ext cx="3211830" cy="398780"/>
          </a:xfrm>
          <a:prstGeom prst="rect">
            <a:avLst/>
          </a:prstGeom>
        </p:spPr>
        <p:txBody>
          <a:bodyPr wrap="square">
            <a:spAutoFit/>
          </a:bodyPr>
          <a:p>
            <a:pPr algn="l">
              <a:buSzTx/>
            </a:pPr>
            <a:r>
              <a:rPr lang="en-US" altLang="zh-CN" sz="2000">
                <a:latin typeface="Times New Roman" panose="02020603050405020304" charset="0"/>
                <a:cs typeface="Times New Roman" panose="02020603050405020304" charset="0"/>
                <a:sym typeface="+mn-ea"/>
              </a:rPr>
              <a:t>embrace new challenges</a:t>
            </a:r>
            <a:endParaRPr lang="en-US" altLang="zh-CN" sz="2000"/>
          </a:p>
        </p:txBody>
      </p:sp>
      <p:sp>
        <p:nvSpPr>
          <p:cNvPr id="37" name="文本框 36"/>
          <p:cNvSpPr txBox="1"/>
          <p:nvPr/>
        </p:nvSpPr>
        <p:spPr>
          <a:xfrm>
            <a:off x="8202295" y="5139055"/>
            <a:ext cx="1359535" cy="398780"/>
          </a:xfrm>
          <a:prstGeom prst="rect">
            <a:avLst/>
          </a:prstGeom>
        </p:spPr>
        <p:txBody>
          <a:bodyPr wrap="square">
            <a:spAutoFit/>
          </a:bodyPr>
          <a:p>
            <a:pPr algn="l"/>
            <a:r>
              <a:rPr lang="en-US" altLang="zh-CN" sz="2000">
                <a:latin typeface="Times New Roman" panose="02020603050405020304" charset="0"/>
                <a:cs typeface="Times New Roman" panose="02020603050405020304" charset="0"/>
                <a:sym typeface="+mn-ea"/>
              </a:rPr>
              <a:t>dare to try</a:t>
            </a:r>
            <a:endParaRPr lang="en-US" altLang="zh-CN" sz="2000">
              <a:latin typeface="Times New Roman" panose="02020603050405020304" charset="0"/>
              <a:cs typeface="Times New Roman" panose="02020603050405020304" charset="0"/>
            </a:endParaRPr>
          </a:p>
        </p:txBody>
      </p:sp>
      <p:sp>
        <p:nvSpPr>
          <p:cNvPr id="38" name="文本框 37"/>
          <p:cNvSpPr txBox="1"/>
          <p:nvPr/>
        </p:nvSpPr>
        <p:spPr>
          <a:xfrm>
            <a:off x="8202295" y="5532755"/>
            <a:ext cx="2627630" cy="422910"/>
          </a:xfrm>
          <a:prstGeom prst="rect">
            <a:avLst/>
          </a:prstGeom>
        </p:spPr>
        <p:txBody>
          <a:bodyPr>
            <a:noAutofit/>
          </a:bodyPr>
          <a:p>
            <a:pPr algn="l">
              <a:buSzTx/>
            </a:pPr>
            <a:r>
              <a:rPr lang="en-US" altLang="zh-CN" sz="2000">
                <a:latin typeface="Times New Roman" panose="02020603050405020304" charset="0"/>
                <a:cs typeface="Times New Roman" panose="02020603050405020304" charset="0"/>
                <a:sym typeface="+mn-ea"/>
              </a:rPr>
              <a:t>never stop exploring</a:t>
            </a:r>
            <a:endParaRPr lang="en-US" altLang="zh-CN" sz="2000">
              <a:latin typeface="Times New Roman" panose="02020603050405020304" charset="0"/>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p:txBody>
      </p:sp>
      <p:sp>
        <p:nvSpPr>
          <p:cNvPr id="3" name="文本框 2"/>
          <p:cNvSpPr txBox="1"/>
          <p:nvPr/>
        </p:nvSpPr>
        <p:spPr>
          <a:xfrm>
            <a:off x="2014220" y="5991225"/>
            <a:ext cx="3639185" cy="408305"/>
          </a:xfrm>
          <a:prstGeom prst="rect">
            <a:avLst/>
          </a:prstGeom>
        </p:spPr>
        <p:txBody>
          <a:bodyPr>
            <a:noAutofit/>
          </a:bodyPr>
          <a:p>
            <a:pPr algn="l">
              <a:lnSpc>
                <a:spcPct val="70000"/>
              </a:lnSpc>
              <a:buSzTx/>
            </a:pPr>
            <a:r>
              <a:rPr lang="en-US" altLang="zh-CN" sz="2000">
                <a:latin typeface="Times New Roman" panose="02020603050405020304" charset="0"/>
                <a:cs typeface="Times New Roman" panose="02020603050405020304" charset="0"/>
              </a:rPr>
              <a:t>Read ten thousand books, travel ten thousand miles.</a:t>
            </a:r>
            <a:endParaRPr lang="en-US" altLang="zh-CN" sz="2000">
              <a:latin typeface="Times New Roman" panose="02020603050405020304" charset="0"/>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p:txBody>
      </p:sp>
      <p:sp>
        <p:nvSpPr>
          <p:cNvPr id="4" name="文本框 3"/>
          <p:cNvSpPr txBox="1"/>
          <p:nvPr/>
        </p:nvSpPr>
        <p:spPr>
          <a:xfrm>
            <a:off x="8202295" y="5948680"/>
            <a:ext cx="2760345" cy="521970"/>
          </a:xfrm>
          <a:prstGeom prst="rect">
            <a:avLst/>
          </a:prstGeom>
        </p:spPr>
        <p:txBody>
          <a:bodyPr wrap="square">
            <a:spAutoFit/>
          </a:bodyPr>
          <a:p>
            <a:pPr algn="l">
              <a:lnSpc>
                <a:spcPct val="70000"/>
              </a:lnSpc>
            </a:pPr>
            <a:r>
              <a:rPr lang="en-US" altLang="zh-CN" sz="2000">
                <a:latin typeface="Times New Roman" panose="02020603050405020304" charset="0"/>
                <a:ea typeface="微软雅黑" panose="020B0503020204020204" charset="-122"/>
                <a:cs typeface="Times New Roman" panose="02020603050405020304" charset="0"/>
              </a:rPr>
              <a:t>see with one's own eyes </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70000"/>
              </a:lnSpc>
            </a:pPr>
            <a:r>
              <a:rPr lang="en-US" altLang="zh-CN" sz="2000">
                <a:latin typeface="Times New Roman" panose="02020603050405020304" charset="0"/>
                <a:ea typeface="微软雅黑" panose="020B0503020204020204" charset="-122"/>
                <a:cs typeface="Times New Roman" panose="02020603050405020304" charset="0"/>
              </a:rPr>
              <a:t>and experience firsthand.</a:t>
            </a:r>
            <a:endParaRPr lang="en-US" altLang="zh-CN" sz="2000">
              <a:latin typeface="Times New Roman" panose="02020603050405020304" charset="0"/>
              <a:ea typeface="微软雅黑" panose="020B0503020204020204" charset="-122"/>
              <a:cs typeface="Times New Roman" panose="02020603050405020304"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linds(horizontal)">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blinds(horizontal)">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blinds(horizontal)">
                                      <p:cBhvr>
                                        <p:cTn id="62" dur="500"/>
                                        <p:tgtEl>
                                          <p:spTgt spid="2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blinds(horizontal)">
                                      <p:cBhvr>
                                        <p:cTn id="67" dur="500"/>
                                        <p:tgtEl>
                                          <p:spTgt spid="30"/>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blinds(horizontal)">
                                      <p:cBhvr>
                                        <p:cTn id="72" dur="50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blinds(horizontal)">
                                      <p:cBhvr>
                                        <p:cTn id="77" dur="5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blinds(horizontal)">
                                      <p:cBhvr>
                                        <p:cTn id="82" dur="500"/>
                                        <p:tgtEl>
                                          <p:spTgt spid="3"/>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blinds(horizontal)">
                                      <p:cBhvr>
                                        <p:cTn id="87" dur="500"/>
                                        <p:tgtEl>
                                          <p:spTgt spid="33"/>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blinds(horizontal)">
                                      <p:cBhvr>
                                        <p:cTn id="92" dur="500"/>
                                        <p:tgtEl>
                                          <p:spTgt spid="35"/>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blinds(horizontal)">
                                      <p:cBhvr>
                                        <p:cTn id="97" dur="500"/>
                                        <p:tgtEl>
                                          <p:spTgt spid="36"/>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blinds(horizontal)">
                                      <p:cBhvr>
                                        <p:cTn id="102" dur="500"/>
                                        <p:tgtEl>
                                          <p:spTgt spid="37"/>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blinds(horizontal)">
                                      <p:cBhvr>
                                        <p:cTn id="107" dur="500"/>
                                        <p:tgtEl>
                                          <p:spTgt spid="38"/>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4"/>
                                        </p:tgtEl>
                                        <p:attrNameLst>
                                          <p:attrName>style.visibility</p:attrName>
                                        </p:attrNameLst>
                                      </p:cBhvr>
                                      <p:to>
                                        <p:strVal val="visible"/>
                                      </p:to>
                                    </p:set>
                                    <p:animEffect transition="in" filter="blinds(horizontal)">
                                      <p:cBhvr>
                                        <p:cTn id="1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p:bldP spid="18" grpId="0"/>
      <p:bldP spid="19" grpId="0"/>
      <p:bldP spid="20" grpId="0"/>
      <p:bldP spid="21" grpId="0"/>
      <p:bldP spid="22" grpId="0"/>
      <p:bldP spid="28" grpId="0"/>
      <p:bldP spid="29" grpId="0"/>
      <p:bldP spid="30" grpId="0"/>
      <p:bldP spid="31" grpId="0"/>
      <p:bldP spid="32" grpId="0"/>
      <p:bldP spid="3" grpId="0"/>
      <p:bldP spid="33" grpId="0"/>
      <p:bldP spid="35" grpId="0"/>
      <p:bldP spid="36" grpId="0"/>
      <p:bldP spid="37" grpId="0"/>
      <p:bldP spid="38"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1" name="文本框 20"/>
          <p:cNvSpPr txBox="1"/>
          <p:nvPr/>
        </p:nvSpPr>
        <p:spPr>
          <a:xfrm>
            <a:off x="165735" y="803275"/>
            <a:ext cx="11913870" cy="1419860"/>
          </a:xfrm>
          <a:prstGeom prst="rect">
            <a:avLst/>
          </a:prstGeom>
          <a:solidFill>
            <a:schemeClr val="bg1">
              <a:lumMod val="95000"/>
            </a:schemeClr>
          </a:solidFill>
        </p:spPr>
        <p:txBody>
          <a:bodyPr wrap="square">
            <a:spAutoFit/>
          </a:bodyPr>
          <a:p>
            <a:pPr algn="l">
              <a:lnSpc>
                <a:spcPct val="120000"/>
              </a:lnSpc>
            </a:pPr>
            <a:r>
              <a:rPr lang="en-US" altLang="zh-CN" sz="1800">
                <a:latin typeface="黑体" panose="02010609060101010101" charset="-122"/>
                <a:ea typeface="黑体" panose="02010609060101010101" charset="-122"/>
                <a:cs typeface="黑体" panose="02010609060101010101" charset="-122"/>
              </a:rPr>
              <a:t>1.</a:t>
            </a:r>
            <a:r>
              <a:rPr lang="zh-CN" altLang="en-US" sz="1800">
                <a:latin typeface="黑体" panose="02010609060101010101" charset="-122"/>
                <a:ea typeface="黑体" panose="02010609060101010101" charset="-122"/>
                <a:cs typeface="黑体" panose="02010609060101010101" charset="-122"/>
              </a:rPr>
              <a:t>谚语</a:t>
            </a:r>
            <a:r>
              <a:rPr lang="en-US" altLang="zh-CN" sz="1800">
                <a:latin typeface="黑体" panose="02010609060101010101" charset="-122"/>
                <a:ea typeface="黑体" panose="02010609060101010101" charset="-122"/>
                <a:cs typeface="黑体" panose="02010609060101010101" charset="-122"/>
              </a:rPr>
              <a:t> "</a:t>
            </a:r>
            <a:r>
              <a:rPr lang="zh-CN" altLang="en-US" sz="1800">
                <a:latin typeface="黑体" panose="02010609060101010101" charset="-122"/>
                <a:ea typeface="黑体" panose="02010609060101010101" charset="-122"/>
                <a:cs typeface="黑体" panose="02010609060101010101" charset="-122"/>
              </a:rPr>
              <a:t>远行广识</a:t>
            </a:r>
            <a:r>
              <a:rPr lang="en-US" altLang="zh-CN" sz="1800">
                <a:latin typeface="黑体" panose="02010609060101010101" charset="-122"/>
                <a:ea typeface="黑体" panose="02010609060101010101" charset="-122"/>
                <a:cs typeface="黑体" panose="02010609060101010101" charset="-122"/>
              </a:rPr>
              <a:t>" </a:t>
            </a:r>
            <a:r>
              <a:rPr lang="zh-CN" altLang="en-US" sz="1800">
                <a:latin typeface="黑体" panose="02010609060101010101" charset="-122"/>
                <a:ea typeface="黑体" panose="02010609060101010101" charset="-122"/>
                <a:cs typeface="黑体" panose="02010609060101010101" charset="-122"/>
              </a:rPr>
              <a:t>揭示了</a:t>
            </a:r>
            <a:r>
              <a:rPr lang="en-US" altLang="zh-CN" sz="1800">
                <a:latin typeface="黑体" panose="02010609060101010101" charset="-122"/>
                <a:ea typeface="黑体" panose="02010609060101010101" charset="-122"/>
                <a:cs typeface="黑体" panose="02010609060101010101" charset="-122"/>
              </a:rPr>
              <a:t>…… </a:t>
            </a:r>
            <a:r>
              <a:rPr lang="en-US" altLang="zh-CN" sz="1800">
                <a:latin typeface="Times New Roman" panose="02020603050405020304" charset="0"/>
                <a:ea typeface="微软雅黑" panose="020B0503020204020204" charset="-122"/>
                <a:cs typeface="Times New Roman" panose="02020603050405020304" charset="0"/>
              </a:rPr>
              <a:t>The proverb "A person who travels far knows more" _______________________ that …</a:t>
            </a:r>
            <a:endParaRPr lang="en-US" altLang="zh-CN" sz="18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1800">
                <a:latin typeface="黑体" panose="02010609060101010101" charset="-122"/>
                <a:ea typeface="黑体" panose="02010609060101010101" charset="-122"/>
                <a:cs typeface="黑体" panose="02010609060101010101" charset="-122"/>
              </a:rPr>
              <a:t>2.俗话说 "远行广识"，意思是…</a:t>
            </a:r>
            <a:r>
              <a:rPr lang="en-US" altLang="zh-CN" sz="1800">
                <a:latin typeface="Times New Roman" panose="02020603050405020304" charset="0"/>
                <a:ea typeface="微软雅黑" panose="020B0503020204020204" charset="-122"/>
                <a:cs typeface="Times New Roman" panose="02020603050405020304" charset="0"/>
              </a:rPr>
              <a:t>As the saying goes, "A person who travels far knows more," which ________________ …</a:t>
            </a:r>
            <a:endParaRPr lang="en-US" altLang="zh-CN" sz="1800">
              <a:latin typeface="Times New Roman" panose="02020603050405020304" charset="0"/>
              <a:ea typeface="微软雅黑" panose="020B0503020204020204" charset="-122"/>
              <a:cs typeface="Times New Roman" panose="02020603050405020304" charset="0"/>
            </a:endParaRPr>
          </a:p>
          <a:p>
            <a:pPr algn="l">
              <a:lnSpc>
                <a:spcPct val="120000"/>
              </a:lnSpc>
            </a:pPr>
            <a:r>
              <a:rPr lang="en-US" altLang="zh-CN" sz="1800">
                <a:latin typeface="黑体" panose="02010609060101010101" charset="-122"/>
                <a:ea typeface="黑体" panose="02010609060101010101" charset="-122"/>
                <a:cs typeface="黑体" panose="02010609060101010101" charset="-122"/>
              </a:rPr>
              <a:t>3.这句谚语传达了这样的信息：我们经历得越多，学到的就越多。</a:t>
            </a:r>
            <a:endParaRPr lang="en-US" altLang="zh-CN" sz="1800">
              <a:latin typeface="黑体" panose="02010609060101010101" charset="-122"/>
              <a:ea typeface="黑体" panose="02010609060101010101" charset="-122"/>
              <a:cs typeface="黑体" panose="02010609060101010101" charset="-122"/>
            </a:endParaRPr>
          </a:p>
          <a:p>
            <a:pPr algn="l">
              <a:lnSpc>
                <a:spcPct val="120000"/>
              </a:lnSpc>
            </a:pPr>
            <a:r>
              <a:rPr lang="en-US" altLang="zh-CN" sz="1800">
                <a:latin typeface="Times New Roman" panose="02020603050405020304" charset="0"/>
                <a:ea typeface="微软雅黑" panose="020B0503020204020204" charset="-122"/>
                <a:cs typeface="Times New Roman" panose="02020603050405020304" charset="0"/>
              </a:rPr>
              <a:t>This proverb conveys the message that __________________________________________.</a:t>
            </a:r>
            <a:endParaRPr lang="en-US" altLang="zh-CN" sz="1800">
              <a:latin typeface="Times New Roman" panose="02020603050405020304" charset="0"/>
              <a:ea typeface="微软雅黑" panose="020B0503020204020204" charset="-122"/>
              <a:cs typeface="Times New Roman" panose="02020603050405020304" charset="0"/>
            </a:endParaRPr>
          </a:p>
        </p:txBody>
      </p:sp>
      <p:sp>
        <p:nvSpPr>
          <p:cNvPr id="19" name="文本框 18"/>
          <p:cNvSpPr txBox="1"/>
          <p:nvPr/>
        </p:nvSpPr>
        <p:spPr>
          <a:xfrm>
            <a:off x="3296920" y="46355"/>
            <a:ext cx="1428750" cy="337185"/>
          </a:xfrm>
          <a:prstGeom prst="rect">
            <a:avLst/>
          </a:prstGeom>
          <a:solidFill>
            <a:schemeClr val="accent5">
              <a:lumMod val="20000"/>
              <a:lumOff val="80000"/>
            </a:schemeClr>
          </a:solidFill>
        </p:spPr>
        <p:txBody>
          <a:bodyPr wrap="square">
            <a:spAutoFit/>
          </a:bodyPr>
          <a:p>
            <a:pPr algn="l">
              <a:buSzTx/>
            </a:pPr>
            <a:r>
              <a:rPr lang="zh-CN" altLang="en-US" sz="1600" b="1">
                <a:latin typeface="Arial" panose="020B0604020202020204" pitchFamily="34" charset="0"/>
                <a:ea typeface="微软雅黑" panose="020B0503020204020204" charset="-122"/>
              </a:rPr>
              <a:t>核心句型活用</a:t>
            </a:r>
            <a:endParaRPr lang="zh-CN" altLang="en-US" sz="1600" b="1">
              <a:latin typeface="Arial" panose="020B0604020202020204" pitchFamily="34" charset="0"/>
              <a:ea typeface="微软雅黑" panose="020B0503020204020204" charset="-122"/>
            </a:endParaRPr>
          </a:p>
        </p:txBody>
      </p:sp>
      <p:sp>
        <p:nvSpPr>
          <p:cNvPr id="20" name="文本框 19"/>
          <p:cNvSpPr txBox="1"/>
          <p:nvPr/>
        </p:nvSpPr>
        <p:spPr>
          <a:xfrm>
            <a:off x="160020" y="466090"/>
            <a:ext cx="11851640" cy="337185"/>
          </a:xfrm>
          <a:prstGeom prst="rect">
            <a:avLst/>
          </a:prstGeom>
          <a:solidFill>
            <a:schemeClr val="accent6">
              <a:lumMod val="20000"/>
              <a:lumOff val="80000"/>
            </a:schemeClr>
          </a:solidFill>
        </p:spPr>
        <p:txBody>
          <a:bodyPr wrap="square">
            <a:spAutoFit/>
          </a:bodyPr>
          <a:p>
            <a:pPr algn="l"/>
            <a:r>
              <a:rPr lang="zh-CN" altLang="en-US" sz="1600" b="1">
                <a:latin typeface="Times New Roman" panose="02020603050405020304" charset="0"/>
                <a:ea typeface="微软雅黑" panose="020B0503020204020204" charset="-122"/>
                <a:cs typeface="Times New Roman" panose="02020603050405020304" charset="0"/>
              </a:rPr>
              <a:t>第</a:t>
            </a:r>
            <a:r>
              <a:rPr lang="en-US" altLang="zh-CN" sz="1600" b="1">
                <a:latin typeface="Times New Roman" panose="02020603050405020304" charset="0"/>
                <a:ea typeface="微软雅黑" panose="020B0503020204020204" charset="-122"/>
                <a:cs typeface="Times New Roman" panose="02020603050405020304" charset="0"/>
              </a:rPr>
              <a:t> 1 </a:t>
            </a:r>
            <a:r>
              <a:rPr lang="zh-CN" altLang="en-US" sz="1600" b="1">
                <a:latin typeface="Times New Roman" panose="02020603050405020304" charset="0"/>
                <a:ea typeface="微软雅黑" panose="020B0503020204020204" charset="-122"/>
                <a:cs typeface="Times New Roman" panose="02020603050405020304" charset="0"/>
              </a:rPr>
              <a:t>组：解读谚语</a:t>
            </a:r>
            <a:r>
              <a:rPr lang="en-US" altLang="zh-CN" sz="1600" b="1">
                <a:latin typeface="Times New Roman" panose="02020603050405020304" charset="0"/>
                <a:ea typeface="微软雅黑" panose="020B0503020204020204" charset="-122"/>
                <a:cs typeface="Times New Roman" panose="02020603050405020304" charset="0"/>
              </a:rPr>
              <a:t> / </a:t>
            </a:r>
            <a:r>
              <a:rPr lang="zh-CN" altLang="en-US" sz="1600" b="1">
                <a:latin typeface="Times New Roman" panose="02020603050405020304" charset="0"/>
                <a:ea typeface="微软雅黑" panose="020B0503020204020204" charset="-122"/>
                <a:cs typeface="Times New Roman" panose="02020603050405020304" charset="0"/>
              </a:rPr>
              <a:t>表达理解（用于开头）</a:t>
            </a:r>
            <a:r>
              <a:rPr lang="en-US" altLang="zh-CN" sz="1600" b="1">
                <a:latin typeface="Times New Roman" panose="02020603050405020304" charset="0"/>
                <a:ea typeface="微软雅黑" panose="020B0503020204020204" charset="-122"/>
                <a:cs typeface="Times New Roman" panose="02020603050405020304" charset="0"/>
              </a:rPr>
              <a:t>/ Interpreting the Proverb (for the opening)</a:t>
            </a:r>
            <a:endParaRPr lang="en-US" altLang="zh-CN" sz="1600" b="1">
              <a:latin typeface="Times New Roman" panose="02020603050405020304" charset="0"/>
              <a:ea typeface="微软雅黑" panose="020B0503020204020204" charset="-122"/>
              <a:cs typeface="Times New Roman" panose="02020603050405020304" charset="0"/>
            </a:endParaRPr>
          </a:p>
        </p:txBody>
      </p:sp>
      <p:sp>
        <p:nvSpPr>
          <p:cNvPr id="3" name="AutoShape 4"/>
          <p:cNvSpPr/>
          <p:nvPr/>
        </p:nvSpPr>
        <p:spPr>
          <a:xfrm>
            <a:off x="166370" y="46355"/>
            <a:ext cx="3061970" cy="338455"/>
          </a:xfrm>
          <a:prstGeom prst="rect">
            <a:avLst/>
          </a:prstGeom>
          <a:solidFill>
            <a:schemeClr val="accent6">
              <a:lumMod val="60000"/>
              <a:lumOff val="40000"/>
            </a:schemeClr>
          </a:solid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活动二</a:t>
            </a:r>
            <a:r>
              <a:rPr lang="zh-CN" altLang="en-US" sz="16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a:t>
            </a:r>
            <a:r>
              <a:rPr lang="en-US" sz="16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主题语言精讲+当堂操练</a:t>
            </a:r>
            <a:endParaRPr lang="en-US" sz="16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74320" y="2223135"/>
            <a:ext cx="11730355" cy="353060"/>
          </a:xfrm>
          <a:prstGeom prst="rect">
            <a:avLst/>
          </a:prstGeom>
          <a:solidFill>
            <a:schemeClr val="accent6">
              <a:lumMod val="20000"/>
              <a:lumOff val="80000"/>
            </a:schemeClr>
          </a:solidFill>
        </p:spPr>
        <p:txBody>
          <a:bodyPr wrap="square">
            <a:noAutofit/>
          </a:bodyPr>
          <a:p>
            <a:pPr algn="l">
              <a:buSzTx/>
            </a:pPr>
            <a:r>
              <a:rPr lang="zh-CN" altLang="en-US" sz="1600" b="1">
                <a:latin typeface="Times New Roman" panose="02020603050405020304" charset="0"/>
                <a:ea typeface="微软雅黑" panose="020B0503020204020204" charset="-122"/>
                <a:cs typeface="Times New Roman" panose="02020603050405020304" charset="0"/>
                <a:sym typeface="+mn-ea"/>
              </a:rPr>
              <a:t>第 2 组：叙述亲身经历（用于中间）/ Narrating a Personal Experience (for the body)</a:t>
            </a:r>
            <a:endParaRPr lang="zh-CN" altLang="en-US" sz="1600" b="1">
              <a:latin typeface="Times New Roman" panose="02020603050405020304" charset="0"/>
              <a:ea typeface="微软雅黑" panose="020B0503020204020204" charset="-122"/>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p:txBody>
      </p:sp>
      <p:sp>
        <p:nvSpPr>
          <p:cNvPr id="4" name="文本框 3"/>
          <p:cNvSpPr txBox="1"/>
          <p:nvPr/>
        </p:nvSpPr>
        <p:spPr>
          <a:xfrm>
            <a:off x="325755" y="2576195"/>
            <a:ext cx="11753215" cy="1553845"/>
          </a:xfrm>
          <a:prstGeom prst="rect">
            <a:avLst/>
          </a:prstGeom>
          <a:solidFill>
            <a:schemeClr val="bg1">
              <a:lumMod val="95000"/>
            </a:schemeClr>
          </a:solidFill>
        </p:spPr>
        <p:txBody>
          <a:bodyPr wrap="square">
            <a:noAutofit/>
          </a:bodyPr>
          <a:p>
            <a:pPr algn="l">
              <a:lnSpc>
                <a:spcPct val="110000"/>
              </a:lnSpc>
              <a:buSzTx/>
              <a:buNone/>
            </a:pPr>
            <a:r>
              <a:rPr lang="en-US" altLang="zh-CN" sz="1800">
                <a:latin typeface="黑体" panose="02010609060101010101" charset="-122"/>
                <a:ea typeface="黑体" panose="02010609060101010101" charset="-122"/>
                <a:cs typeface="黑体" panose="02010609060101010101" charset="-122"/>
              </a:rPr>
              <a:t>1.去年夏天，我有机会参观了……，结果这是一次让人大开眼界的经历。</a:t>
            </a:r>
            <a:endParaRPr lang="en-US" altLang="zh-CN" sz="1800">
              <a:latin typeface="黑体" panose="02010609060101010101" charset="-122"/>
              <a:ea typeface="黑体" panose="02010609060101010101" charset="-122"/>
              <a:cs typeface="黑体" panose="02010609060101010101" charset="-122"/>
            </a:endParaRPr>
          </a:p>
          <a:p>
            <a:pPr algn="l">
              <a:lnSpc>
                <a:spcPct val="110000"/>
              </a:lnSpc>
              <a:buSzTx/>
              <a:buNone/>
            </a:pPr>
            <a:r>
              <a:rPr lang="zh-CN" altLang="en-US" sz="1800">
                <a:latin typeface="Times New Roman" panose="02020603050405020304" charset="0"/>
                <a:ea typeface="微软雅黑" panose="020B0503020204020204" charset="-122"/>
                <a:cs typeface="Times New Roman" panose="02020603050405020304" charset="0"/>
              </a:rPr>
              <a:t>   Last summer, I had the chance to visit …, which</a:t>
            </a:r>
            <a:r>
              <a:rPr lang="en-US" altLang="zh-CN" sz="1800">
                <a:latin typeface="Times New Roman" panose="02020603050405020304" charset="0"/>
                <a:ea typeface="微软雅黑" panose="020B0503020204020204" charset="-122"/>
                <a:cs typeface="Times New Roman" panose="02020603050405020304" charset="0"/>
              </a:rPr>
              <a:t>____________</a:t>
            </a:r>
            <a:r>
              <a:rPr lang="zh-CN" altLang="en-US" sz="1800">
                <a:latin typeface="Times New Roman" panose="02020603050405020304" charset="0"/>
                <a:ea typeface="微软雅黑" panose="020B0503020204020204" charset="-122"/>
                <a:cs typeface="Times New Roman" panose="02020603050405020304" charset="0"/>
              </a:rPr>
              <a:t>to be an eye-opening experience.</a:t>
            </a:r>
            <a:endParaRPr lang="zh-CN" altLang="en-US" sz="1800">
              <a:latin typeface="Times New Roman" panose="02020603050405020304" charset="0"/>
              <a:ea typeface="微软雅黑" panose="020B0503020204020204" charset="-122"/>
              <a:cs typeface="Times New Roman" panose="02020603050405020304" charset="0"/>
            </a:endParaRPr>
          </a:p>
          <a:p>
            <a:pPr algn="l">
              <a:lnSpc>
                <a:spcPct val="110000"/>
              </a:lnSpc>
              <a:buSzTx/>
              <a:buNone/>
            </a:pPr>
            <a:r>
              <a:rPr lang="en-US" altLang="zh-CN" sz="1800">
                <a:latin typeface="黑体" panose="02010609060101010101" charset="-122"/>
                <a:ea typeface="黑体" panose="02010609060101010101" charset="-122"/>
                <a:cs typeface="黑体" panose="02010609060101010101" charset="-122"/>
              </a:rPr>
              <a:t>2.直到我参观了……，我才意识到……  </a:t>
            </a:r>
            <a:r>
              <a:rPr lang="zh-CN" altLang="en-US" sz="1800">
                <a:latin typeface="Times New Roman" panose="02020603050405020304" charset="0"/>
                <a:ea typeface="微软雅黑" panose="020B0503020204020204" charset="-122"/>
                <a:cs typeface="Times New Roman" panose="02020603050405020304" charset="0"/>
              </a:rPr>
              <a:t>  It was </a:t>
            </a:r>
            <a:r>
              <a:rPr lang="en-US" altLang="zh-CN" sz="1800">
                <a:latin typeface="Times New Roman" panose="02020603050405020304" charset="0"/>
                <a:ea typeface="微软雅黑" panose="020B0503020204020204" charset="-122"/>
                <a:cs typeface="Times New Roman" panose="02020603050405020304" charset="0"/>
              </a:rPr>
              <a:t>_____________</a:t>
            </a:r>
            <a:r>
              <a:rPr lang="zh-CN" altLang="en-US" sz="1800">
                <a:latin typeface="Times New Roman" panose="02020603050405020304" charset="0"/>
                <a:ea typeface="微软雅黑" panose="020B0503020204020204" charset="-122"/>
                <a:cs typeface="Times New Roman" panose="02020603050405020304" charset="0"/>
              </a:rPr>
              <a:t> I visited …</a:t>
            </a:r>
            <a:r>
              <a:rPr lang="en-US" altLang="zh-CN" sz="1800">
                <a:latin typeface="Times New Roman" panose="02020603050405020304" charset="0"/>
                <a:ea typeface="微软雅黑" panose="020B0503020204020204" charset="-122"/>
                <a:cs typeface="Times New Roman" panose="02020603050405020304" charset="0"/>
              </a:rPr>
              <a:t> ______ </a:t>
            </a:r>
            <a:r>
              <a:rPr lang="zh-CN" altLang="en-US" sz="1800">
                <a:latin typeface="Times New Roman" panose="02020603050405020304" charset="0"/>
                <a:ea typeface="微软雅黑" panose="020B0503020204020204" charset="-122"/>
                <a:cs typeface="Times New Roman" panose="02020603050405020304" charset="0"/>
              </a:rPr>
              <a:t>I realized …</a:t>
            </a:r>
            <a:endParaRPr lang="zh-CN" altLang="en-US" sz="1800">
              <a:latin typeface="Times New Roman" panose="02020603050405020304" charset="0"/>
              <a:ea typeface="微软雅黑" panose="020B0503020204020204" charset="-122"/>
              <a:cs typeface="Times New Roman" panose="02020603050405020304" charset="0"/>
            </a:endParaRPr>
          </a:p>
          <a:p>
            <a:pPr algn="l">
              <a:lnSpc>
                <a:spcPct val="110000"/>
              </a:lnSpc>
              <a:buSzTx/>
              <a:buNone/>
            </a:pPr>
            <a:r>
              <a:rPr lang="en-US" altLang="zh-CN" sz="1800">
                <a:latin typeface="黑体" panose="02010609060101010101" charset="-122"/>
                <a:ea typeface="黑体" panose="02010609060101010101" charset="-122"/>
                <a:cs typeface="黑体" panose="02010609060101010101" charset="-122"/>
              </a:rPr>
              <a:t>3.旅途中，我惊讶地发现……，这是我从书本上从未了解过的。 </a:t>
            </a:r>
            <a:endParaRPr lang="en-US" altLang="zh-CN" sz="1800">
              <a:latin typeface="黑体" panose="02010609060101010101" charset="-122"/>
              <a:ea typeface="黑体" panose="02010609060101010101" charset="-122"/>
              <a:cs typeface="黑体" panose="02010609060101010101" charset="-122"/>
            </a:endParaRPr>
          </a:p>
          <a:p>
            <a:pPr algn="l">
              <a:lnSpc>
                <a:spcPct val="110000"/>
              </a:lnSpc>
              <a:buSzTx/>
              <a:buNone/>
            </a:pPr>
            <a:r>
              <a:rPr lang="zh-CN" altLang="en-US" sz="1800">
                <a:latin typeface="Times New Roman" panose="02020603050405020304" charset="0"/>
                <a:ea typeface="微软雅黑" panose="020B0503020204020204" charset="-122"/>
                <a:cs typeface="Times New Roman" panose="02020603050405020304" charset="0"/>
              </a:rPr>
              <a:t>   During the trip, I was amazed </a:t>
            </a:r>
            <a:r>
              <a:rPr lang="en-US" altLang="zh-CN" sz="1800">
                <a:latin typeface="Times New Roman" panose="02020603050405020304" charset="0"/>
                <a:ea typeface="微软雅黑" panose="020B0503020204020204" charset="-122"/>
                <a:cs typeface="Times New Roman" panose="02020603050405020304" charset="0"/>
              </a:rPr>
              <a:t>________ </a:t>
            </a:r>
            <a:r>
              <a:rPr lang="zh-CN" altLang="en-US" sz="1800">
                <a:latin typeface="Times New Roman" panose="02020603050405020304" charset="0"/>
                <a:ea typeface="微软雅黑" panose="020B0503020204020204" charset="-122"/>
                <a:cs typeface="Times New Roman" panose="02020603050405020304" charset="0"/>
              </a:rPr>
              <a:t> that …, something I had never known from books.</a:t>
            </a:r>
            <a:endParaRPr lang="zh-CN" altLang="en-US" sz="1800">
              <a:latin typeface="Times New Roman" panose="02020603050405020304" charset="0"/>
              <a:ea typeface="微软雅黑" panose="020B0503020204020204" charset="-122"/>
              <a:cs typeface="Times New Roman" panose="02020603050405020304" charset="0"/>
            </a:endParaRPr>
          </a:p>
          <a:p>
            <a:pPr algn="l">
              <a:lnSpc>
                <a:spcPct val="90000"/>
              </a:lnSpc>
              <a:buSzTx/>
              <a:buNone/>
            </a:pPr>
            <a:endParaRPr lang="zh-CN" altLang="en-US" sz="1800">
              <a:latin typeface="Times New Roman" panose="02020603050405020304" charset="0"/>
              <a:ea typeface="微软雅黑" panose="020B0503020204020204" charset="-122"/>
              <a:cs typeface="Times New Roman" panose="02020603050405020304" charset="0"/>
            </a:endParaRPr>
          </a:p>
        </p:txBody>
      </p:sp>
      <p:sp>
        <p:nvSpPr>
          <p:cNvPr id="6" name="文本框 5"/>
          <p:cNvSpPr txBox="1"/>
          <p:nvPr/>
        </p:nvSpPr>
        <p:spPr>
          <a:xfrm>
            <a:off x="326390" y="4130040"/>
            <a:ext cx="11685270" cy="353060"/>
          </a:xfrm>
          <a:prstGeom prst="rect">
            <a:avLst/>
          </a:prstGeom>
          <a:solidFill>
            <a:schemeClr val="accent6">
              <a:lumMod val="20000"/>
              <a:lumOff val="80000"/>
            </a:schemeClr>
          </a:solidFill>
        </p:spPr>
        <p:txBody>
          <a:bodyPr wrap="square">
            <a:noAutofit/>
          </a:bodyPr>
          <a:p>
            <a:pPr algn="l">
              <a:buSzTx/>
            </a:pPr>
            <a:r>
              <a:rPr lang="zh-CN" altLang="en-US" sz="1600" b="1">
                <a:latin typeface="Times New Roman" panose="02020603050405020304" charset="0"/>
                <a:ea typeface="微软雅黑" panose="020B0503020204020204" charset="-122"/>
                <a:cs typeface="Times New Roman" panose="02020603050405020304" charset="0"/>
                <a:sym typeface="+mn-ea"/>
              </a:rPr>
              <a:t>第 2 组：叙述亲身经历（用于中间）/ Narrating a Personal Experience (for the body)</a:t>
            </a:r>
            <a:endParaRPr lang="zh-CN" altLang="en-US" sz="1600" b="1">
              <a:latin typeface="Times New Roman" panose="02020603050405020304" charset="0"/>
              <a:ea typeface="微软雅黑" panose="020B0503020204020204" charset="-122"/>
              <a:cs typeface="Times New Roman" panose="02020603050405020304" charset="0"/>
            </a:endParaRPr>
          </a:p>
          <a:p>
            <a:pPr algn="l"/>
            <a:endParaRPr lang="zh-CN" altLang="en-US" sz="1800">
              <a:latin typeface="Arial" panose="020B0604020202020204" pitchFamily="34" charset="0"/>
              <a:ea typeface="微软雅黑" panose="020B0503020204020204" charset="-122"/>
            </a:endParaRPr>
          </a:p>
        </p:txBody>
      </p:sp>
      <p:sp>
        <p:nvSpPr>
          <p:cNvPr id="7" name="文本框 6"/>
          <p:cNvSpPr txBox="1"/>
          <p:nvPr/>
        </p:nvSpPr>
        <p:spPr>
          <a:xfrm>
            <a:off x="274955" y="4483100"/>
            <a:ext cx="11804650" cy="2276475"/>
          </a:xfrm>
          <a:prstGeom prst="rect">
            <a:avLst/>
          </a:prstGeom>
          <a:solidFill>
            <a:schemeClr val="bg1">
              <a:lumMod val="95000"/>
            </a:schemeClr>
          </a:solidFill>
        </p:spPr>
        <p:txBody>
          <a:bodyPr wrap="square">
            <a:spAutoFit/>
          </a:bodyPr>
          <a:p>
            <a:pPr algn="l"/>
            <a:r>
              <a:rPr lang="en-US" altLang="zh-CN" sz="1800">
                <a:latin typeface="黑体" panose="02010609060101010101" charset="-122"/>
                <a:ea typeface="黑体" panose="02010609060101010101" charset="-122"/>
                <a:cs typeface="黑体" panose="02010609060101010101" charset="-122"/>
                <a:sym typeface="+mn-ea"/>
              </a:rPr>
              <a:t>1.从这次经历中，我逐渐明白真正的智慧来自经历，而不仅仅是书本。</a:t>
            </a:r>
            <a:endParaRPr lang="en-US" altLang="zh-CN" sz="1800">
              <a:latin typeface="黑体" panose="02010609060101010101" charset="-122"/>
              <a:ea typeface="黑体" panose="02010609060101010101" charset="-122"/>
              <a:cs typeface="黑体" panose="02010609060101010101" charset="-122"/>
            </a:endParaRPr>
          </a:p>
          <a:p>
            <a:pPr algn="l"/>
            <a:r>
              <a:rPr lang="en-US" altLang="zh-CN" sz="1800">
                <a:latin typeface="Times New Roman" panose="02020603050405020304" charset="0"/>
                <a:ea typeface="微软雅黑" panose="020B0503020204020204" charset="-122"/>
                <a:cs typeface="Times New Roman" panose="02020603050405020304" charset="0"/>
                <a:sym typeface="+mn-ea"/>
              </a:rPr>
              <a:t>    From this experience, I _________________________  that true wisdom comes from experience, not just books.</a:t>
            </a:r>
            <a:endParaRPr lang="en-US" altLang="zh-CN" sz="1800">
              <a:latin typeface="Times New Roman" panose="02020603050405020304" charset="0"/>
              <a:ea typeface="微软雅黑" panose="020B0503020204020204" charset="-122"/>
              <a:cs typeface="Times New Roman" panose="02020603050405020304" charset="0"/>
            </a:endParaRPr>
          </a:p>
          <a:p>
            <a:pPr algn="l">
              <a:buSzTx/>
            </a:pPr>
            <a:r>
              <a:rPr lang="en-US" altLang="zh-CN" sz="1800">
                <a:latin typeface="黑体" panose="02010609060101010101" charset="-122"/>
                <a:ea typeface="黑体" panose="02010609060101010101" charset="-122"/>
                <a:cs typeface="黑体" panose="02010609060101010101" charset="-122"/>
                <a:sym typeface="+mn-ea"/>
              </a:rPr>
              <a:t>2.只有走出去探索世界，我们才能真正成长为更好的自己。</a:t>
            </a:r>
            <a:endParaRPr lang="en-US" altLang="zh-CN" sz="1800">
              <a:latin typeface="黑体" panose="02010609060101010101" charset="-122"/>
              <a:ea typeface="黑体" panose="02010609060101010101" charset="-122"/>
              <a:cs typeface="黑体" panose="02010609060101010101" charset="-122"/>
            </a:endParaRPr>
          </a:p>
          <a:p>
            <a:pPr algn="l"/>
            <a:r>
              <a:rPr lang="en-US" altLang="zh-CN" sz="1800">
                <a:latin typeface="Times New Roman" panose="02020603050405020304" charset="0"/>
                <a:ea typeface="微软雅黑" panose="020B0503020204020204" charset="-122"/>
                <a:cs typeface="Times New Roman" panose="02020603050405020304" charset="0"/>
                <a:sym typeface="+mn-ea"/>
              </a:rPr>
              <a:t>    Only by stepping out and exploring the world ____________________________________________  .</a:t>
            </a:r>
            <a:endParaRPr lang="en-US" altLang="zh-CN" sz="1800">
              <a:latin typeface="Times New Roman" panose="02020603050405020304" charset="0"/>
              <a:ea typeface="微软雅黑" panose="020B0503020204020204" charset="-122"/>
              <a:cs typeface="Times New Roman" panose="02020603050405020304" charset="0"/>
            </a:endParaRPr>
          </a:p>
          <a:p>
            <a:pPr algn="l">
              <a:buSzTx/>
            </a:pPr>
            <a:r>
              <a:rPr lang="en-US" altLang="zh-CN" sz="1800">
                <a:latin typeface="黑体" panose="02010609060101010101" charset="-122"/>
                <a:ea typeface="黑体" panose="02010609060101010101" charset="-122"/>
                <a:cs typeface="黑体" panose="02010609060101010101" charset="-122"/>
                <a:sym typeface="+mn-ea"/>
              </a:rPr>
              <a:t>3.总之，每一次旅行都是迈向成长的一步，走得越远，收获越多。</a:t>
            </a:r>
            <a:endParaRPr lang="en-US" altLang="zh-CN" sz="1800">
              <a:latin typeface="黑体" panose="02010609060101010101" charset="-122"/>
              <a:ea typeface="黑体" panose="02010609060101010101" charset="-122"/>
              <a:cs typeface="黑体" panose="02010609060101010101" charset="-122"/>
            </a:endParaRPr>
          </a:p>
          <a:p>
            <a:pPr algn="l"/>
            <a:r>
              <a:rPr lang="en-US" altLang="zh-CN" sz="1800">
                <a:latin typeface="Times New Roman" panose="02020603050405020304" charset="0"/>
                <a:ea typeface="微软雅黑" panose="020B0503020204020204" charset="-122"/>
                <a:cs typeface="Times New Roman" panose="02020603050405020304" charset="0"/>
                <a:sym typeface="+mn-ea"/>
              </a:rPr>
              <a:t>    In a word, every journey is a step toward growth, and ________________________________.</a:t>
            </a:r>
            <a:endParaRPr lang="en-US" altLang="zh-CN" sz="1800">
              <a:latin typeface="Times New Roman" panose="02020603050405020304" charset="0"/>
              <a:ea typeface="微软雅黑" panose="020B0503020204020204" charset="-122"/>
              <a:cs typeface="Times New Roman" panose="02020603050405020304" charset="0"/>
              <a:sym typeface="+mn-ea"/>
            </a:endParaRPr>
          </a:p>
          <a:p>
            <a:pPr algn="l"/>
            <a:r>
              <a:rPr lang="en-US" altLang="zh-CN" sz="1800">
                <a:latin typeface="黑体" panose="02010609060101010101" charset="-122"/>
                <a:ea typeface="黑体" panose="02010609060101010101" charset="-122"/>
                <a:cs typeface="黑体" panose="02010609060101010101" charset="-122"/>
              </a:rPr>
              <a:t>4.</a:t>
            </a:r>
            <a:r>
              <a:rPr lang="en-US" altLang="zh-CN" sz="1600">
                <a:latin typeface="黑体" panose="02010609060101010101" charset="-122"/>
                <a:ea typeface="黑体" panose="02010609060101010101" charset="-122"/>
                <a:cs typeface="黑体" panose="02010609060101010101" charset="-122"/>
              </a:rPr>
              <a:t>我们不仅要“读万卷书”，更要“行万里路”。</a:t>
            </a:r>
            <a:r>
              <a:rPr lang="zh-CN" altLang="en-US" sz="1600">
                <a:latin typeface="黑体" panose="02010609060101010101" charset="-122"/>
                <a:ea typeface="黑体" panose="02010609060101010101" charset="-122"/>
                <a:cs typeface="黑体" panose="02010609060101010101" charset="-122"/>
              </a:rPr>
              <a:t>只有这样，我们才能把知识运用于实践，不断成长。</a:t>
            </a:r>
            <a:r>
              <a:rPr lang="en-US" altLang="zh-CN" sz="1600">
                <a:latin typeface="Times New Roman" panose="02020603050405020304" charset="0"/>
                <a:ea typeface="微软雅黑" panose="020B0503020204020204" charset="-122"/>
                <a:cs typeface="Times New Roman" panose="02020603050405020304" charset="0"/>
              </a:rPr>
              <a:t>We should not only "read ten thousand books," but also "travel ten thousand miles." ____________________________________________________________________.</a:t>
            </a: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2" name="文本框 1"/>
          <p:cNvSpPr txBox="1"/>
          <p:nvPr/>
        </p:nvSpPr>
        <p:spPr>
          <a:xfrm>
            <a:off x="8515985" y="803275"/>
            <a:ext cx="2605405" cy="368300"/>
          </a:xfrm>
          <a:prstGeom prst="rect">
            <a:avLst/>
          </a:prstGeom>
        </p:spPr>
        <p:txBody>
          <a:bodyPr wrap="square">
            <a:spAutoFit/>
          </a:bodyPr>
          <a:p>
            <a:pPr algn="l"/>
            <a:r>
              <a:rPr lang="en-US" altLang="zh-CN" sz="1800" b="1">
                <a:solidFill>
                  <a:srgbClr val="C00000"/>
                </a:solidFill>
                <a:latin typeface="Times New Roman" panose="02020603050405020304" charset="0"/>
                <a:ea typeface="微软雅黑" panose="020B0503020204020204" charset="-122"/>
                <a:cs typeface="Times New Roman" panose="02020603050405020304" charset="0"/>
              </a:rPr>
              <a:t>implies/conveys /reveals</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8" name="文本框 7"/>
          <p:cNvSpPr txBox="1"/>
          <p:nvPr/>
        </p:nvSpPr>
        <p:spPr>
          <a:xfrm>
            <a:off x="9752330" y="1201420"/>
            <a:ext cx="1945640" cy="368300"/>
          </a:xfrm>
          <a:prstGeom prst="rect">
            <a:avLst/>
          </a:prstGeom>
        </p:spPr>
        <p:txBody>
          <a:bodyPr wrap="square">
            <a:spAutoFit/>
          </a:bodyPr>
          <a:p>
            <a:pPr algn="l"/>
            <a:r>
              <a:rPr lang="en-US" altLang="zh-CN" sz="1800" b="1">
                <a:solidFill>
                  <a:srgbClr val="C00000"/>
                </a:solidFill>
                <a:latin typeface="Times New Roman" panose="02020603050405020304" charset="0"/>
                <a:ea typeface="微软雅黑" panose="020B0503020204020204" charset="-122"/>
                <a:cs typeface="Times New Roman" panose="02020603050405020304" charset="0"/>
              </a:rPr>
              <a:t>implies /suggests</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9" name="文本框 8"/>
          <p:cNvSpPr txBox="1"/>
          <p:nvPr/>
        </p:nvSpPr>
        <p:spPr>
          <a:xfrm>
            <a:off x="3874770" y="1787525"/>
            <a:ext cx="4530090" cy="368300"/>
          </a:xfrm>
          <a:prstGeom prst="rect">
            <a:avLst/>
          </a:prstGeom>
        </p:spPr>
        <p:txBody>
          <a:bodyPr wrap="square">
            <a:spAutoFit/>
          </a:bodyPr>
          <a:p>
            <a:pPr algn="l"/>
            <a:r>
              <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rPr>
              <a:t>the more we experience, the more we learn</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5086350" y="2927350"/>
            <a:ext cx="1278890" cy="368300"/>
          </a:xfrm>
          <a:prstGeom prst="rect">
            <a:avLst/>
          </a:prstGeom>
        </p:spPr>
        <p:txBody>
          <a:bodyPr wrap="square">
            <a:spAutoFit/>
          </a:bodyPr>
          <a:p>
            <a:pPr algn="l"/>
            <a:r>
              <a:rPr lang="zh-CN" altLang="en-US" sz="1800" b="1">
                <a:solidFill>
                  <a:srgbClr val="C00000"/>
                </a:solidFill>
                <a:latin typeface="Times New Roman" panose="02020603050405020304" charset="0"/>
                <a:ea typeface="微软雅黑" panose="020B0503020204020204" charset="-122"/>
                <a:cs typeface="Times New Roman" panose="02020603050405020304" charset="0"/>
                <a:sym typeface="+mn-ea"/>
              </a:rPr>
              <a:t>turned out </a:t>
            </a:r>
            <a:endParaRPr lang="zh-CN" altLang="en-US"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5315585" y="3194050"/>
            <a:ext cx="1137920" cy="368300"/>
          </a:xfrm>
          <a:prstGeom prst="rect">
            <a:avLst/>
          </a:prstGeom>
        </p:spPr>
        <p:txBody>
          <a:bodyPr wrap="square">
            <a:spAutoFit/>
          </a:bodyPr>
          <a:p>
            <a:pPr algn="l"/>
            <a:r>
              <a:rPr lang="zh-CN" altLang="en-US" sz="1800" b="1">
                <a:solidFill>
                  <a:srgbClr val="C00000"/>
                </a:solidFill>
                <a:latin typeface="Times New Roman" panose="02020603050405020304" charset="0"/>
                <a:ea typeface="微软雅黑" panose="020B0503020204020204" charset="-122"/>
                <a:cs typeface="Times New Roman" panose="02020603050405020304" charset="0"/>
                <a:sym typeface="+mn-ea"/>
              </a:rPr>
              <a:t>not until</a:t>
            </a:r>
            <a:endParaRPr lang="zh-CN" altLang="en-US"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7845425" y="3140075"/>
            <a:ext cx="804545" cy="398780"/>
          </a:xfrm>
          <a:prstGeom prst="rect">
            <a:avLst/>
          </a:prstGeom>
        </p:spPr>
        <p:txBody>
          <a:bodyPr wrap="square">
            <a:spAutoFit/>
          </a:bodyPr>
          <a:p>
            <a:pPr algn="l">
              <a:buSzTx/>
            </a:pPr>
            <a:r>
              <a:rPr lang="zh-CN" altLang="en-US" sz="2000" b="1">
                <a:solidFill>
                  <a:srgbClr val="C00000"/>
                </a:solidFill>
                <a:latin typeface="Times New Roman" panose="02020603050405020304" charset="0"/>
                <a:ea typeface="微软雅黑" panose="020B0503020204020204" charset="-122"/>
                <a:cs typeface="Times New Roman" panose="02020603050405020304" charset="0"/>
                <a:sym typeface="+mn-ea"/>
              </a:rPr>
              <a:t>t</a:t>
            </a:r>
            <a:r>
              <a:rPr lang="zh-CN" altLang="en-US" sz="1800" b="1">
                <a:solidFill>
                  <a:srgbClr val="C00000"/>
                </a:solidFill>
                <a:latin typeface="Times New Roman" panose="02020603050405020304" charset="0"/>
                <a:ea typeface="微软雅黑" panose="020B0503020204020204" charset="-122"/>
                <a:cs typeface="Times New Roman" panose="02020603050405020304" charset="0"/>
                <a:sym typeface="+mn-ea"/>
              </a:rPr>
              <a:t>hat</a:t>
            </a:r>
            <a:endParaRPr lang="zh-CN" altLang="en-US"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3471545" y="3823335"/>
            <a:ext cx="901065" cy="368300"/>
          </a:xfrm>
          <a:prstGeom prst="rect">
            <a:avLst/>
          </a:prstGeom>
        </p:spPr>
        <p:txBody>
          <a:bodyPr wrap="square">
            <a:spAutoFit/>
          </a:bodyPr>
          <a:p>
            <a:pPr algn="l"/>
            <a:r>
              <a:rPr lang="zh-CN" altLang="en-US" sz="1800" b="1">
                <a:solidFill>
                  <a:srgbClr val="C00000"/>
                </a:solidFill>
                <a:latin typeface="Times New Roman" panose="02020603050405020304" charset="0"/>
                <a:ea typeface="微软雅黑" panose="020B0503020204020204" charset="-122"/>
                <a:cs typeface="Times New Roman" panose="02020603050405020304" charset="0"/>
                <a:sym typeface="+mn-ea"/>
              </a:rPr>
              <a:t>to find</a:t>
            </a:r>
            <a:endParaRPr lang="zh-CN" altLang="en-US"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4" name="文本框 13"/>
          <p:cNvSpPr txBox="1"/>
          <p:nvPr/>
        </p:nvSpPr>
        <p:spPr>
          <a:xfrm>
            <a:off x="2732405" y="4786630"/>
            <a:ext cx="2916555" cy="368300"/>
          </a:xfrm>
          <a:prstGeom prst="rect">
            <a:avLst/>
          </a:prstGeom>
        </p:spPr>
        <p:txBody>
          <a:bodyPr wrap="square">
            <a:spAutoFit/>
          </a:bodyPr>
          <a:p>
            <a:pPr algn="l"/>
            <a:r>
              <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rPr>
              <a:t>have come to understand</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5" name="文本框 14"/>
          <p:cNvSpPr txBox="1"/>
          <p:nvPr/>
        </p:nvSpPr>
        <p:spPr>
          <a:xfrm>
            <a:off x="4849495" y="5317490"/>
            <a:ext cx="5210175" cy="368300"/>
          </a:xfrm>
          <a:prstGeom prst="rect">
            <a:avLst/>
          </a:prstGeom>
        </p:spPr>
        <p:txBody>
          <a:bodyPr wrap="square">
            <a:spAutoFit/>
          </a:bodyPr>
          <a:p>
            <a:pPr algn="l"/>
            <a:r>
              <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rPr>
              <a:t>can we truly grow into better versions of ourselves</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6" name="文本框 15"/>
          <p:cNvSpPr txBox="1"/>
          <p:nvPr/>
        </p:nvSpPr>
        <p:spPr>
          <a:xfrm>
            <a:off x="5567680" y="5848265"/>
            <a:ext cx="4064000" cy="368300"/>
          </a:xfrm>
          <a:prstGeom prst="rect">
            <a:avLst/>
          </a:prstGeom>
        </p:spPr>
        <p:txBody>
          <a:bodyPr>
            <a:spAutoFit/>
          </a:bodyPr>
          <a:p>
            <a:pPr algn="l"/>
            <a:r>
              <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rPr>
              <a:t>the farther we go, the more we gain</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7" name="文本框 16"/>
          <p:cNvSpPr txBox="1"/>
          <p:nvPr/>
        </p:nvSpPr>
        <p:spPr>
          <a:xfrm>
            <a:off x="4797425" y="6321425"/>
            <a:ext cx="7207250" cy="368300"/>
          </a:xfrm>
          <a:prstGeom prst="rect">
            <a:avLst/>
          </a:prstGeom>
        </p:spPr>
        <p:txBody>
          <a:bodyPr wrap="square">
            <a:spAutoFit/>
          </a:bodyPr>
          <a:p>
            <a:pPr algn="l"/>
            <a:r>
              <a:rPr lang="en-US" altLang="zh-CN" sz="1800">
                <a:latin typeface="Times New Roman" panose="02020603050405020304" charset="0"/>
                <a:ea typeface="微软雅黑" panose="020B0503020204020204" charset="-122"/>
                <a:cs typeface="Times New Roman" panose="02020603050405020304" charset="0"/>
                <a:sym typeface="+mn-ea"/>
              </a:rPr>
              <a:t> </a:t>
            </a:r>
            <a:r>
              <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rPr>
              <a:t>Only then can we put knowledge into practice and grow along the way</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11200" y="457200"/>
            <a:ext cx="3474720" cy="454660"/>
          </a:xfrm>
          <a:prstGeom prst="rect">
            <a:avLst/>
          </a:prstGeom>
          <a:solidFill>
            <a:schemeClr val="accent6">
              <a:lumMod val="40000"/>
              <a:lumOff val="60000"/>
            </a:schemeClr>
          </a:solid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活动三：框架建模+素材赋能</a:t>
            </a:r>
            <a:endParaRPr lang="en-US" sz="2000" b="1">
              <a:solidFill>
                <a:srgbClr val="2B2B2B"/>
              </a:solidFill>
              <a:latin typeface="微软雅黑" panose="020B0503020204020204" charset="-122"/>
              <a:ea typeface="微软雅黑" panose="020B0503020204020204" charset="-122"/>
              <a:cs typeface="微软雅黑" panose="020B0503020204020204" charset="-122"/>
            </a:endParaRPr>
          </a:p>
        </p:txBody>
      </p:sp>
      <p:sp>
        <p:nvSpPr>
          <p:cNvPr id="3" name="AutoShape 3"/>
          <p:cNvSpPr/>
          <p:nvPr>
            <p:custDataLst>
              <p:tags r:id="rId1"/>
            </p:custDataLst>
          </p:nvPr>
        </p:nvSpPr>
        <p:spPr>
          <a:xfrm>
            <a:off x="688975" y="1623795"/>
            <a:ext cx="3436076" cy="2417980"/>
          </a:xfrm>
          <a:prstGeom prst="roundRect">
            <a:avLst>
              <a:gd name="adj" fmla="val 0"/>
            </a:avLst>
          </a:prstGeom>
          <a:solidFill>
            <a:srgbClr val="9C5C38">
              <a:alpha val="6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892594" y="1827415"/>
            <a:ext cx="356334" cy="356334"/>
          </a:xfrm>
          <a:prstGeom prst="rect">
            <a:avLst/>
          </a:prstGeom>
        </p:spPr>
      </p:pic>
      <p:sp>
        <p:nvSpPr>
          <p:cNvPr id="5" name="AutoShape 5"/>
          <p:cNvSpPr/>
          <p:nvPr>
            <p:custDataLst>
              <p:tags r:id="rId4"/>
            </p:custDataLst>
          </p:nvPr>
        </p:nvSpPr>
        <p:spPr>
          <a:xfrm>
            <a:off x="1350738" y="1827415"/>
            <a:ext cx="2545242" cy="381786"/>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01 解读名言，点明主旨</a:t>
            </a:r>
            <a:endParaRPr lang="en-US" sz="1100"/>
          </a:p>
        </p:txBody>
      </p:sp>
      <p:sp>
        <p:nvSpPr>
          <p:cNvPr id="6" name="AutoShape 6"/>
          <p:cNvSpPr/>
          <p:nvPr>
            <p:custDataLst>
              <p:tags r:id="rId5"/>
            </p:custDataLst>
          </p:nvPr>
        </p:nvSpPr>
        <p:spPr>
          <a:xfrm>
            <a:off x="892594" y="2336463"/>
            <a:ext cx="3028838" cy="1399883"/>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b="0" i="0" u="none" strike="noStrike">
                <a:solidFill>
                  <a:srgbClr val="2B2B2B"/>
                </a:solidFill>
                <a:latin typeface="Kaiti SC"/>
                <a:ea typeface="Kaiti SC"/>
                <a:cs typeface="Kaiti SC"/>
                <a:sym typeface="Kaiti SC"/>
              </a:rPr>
              <a:t>     </a:t>
            </a:r>
            <a:r>
              <a:rPr lang="en-US" sz="160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援引经典谚语或哲思名句，拆解其深层内涵，打破认知局限，点明文章核心观点，为全文立起“骨架”，奠定思想基调。</a:t>
            </a:r>
            <a:endParaRPr lang="en-US" sz="160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endParaRPr>
          </a:p>
        </p:txBody>
      </p:sp>
      <p:sp>
        <p:nvSpPr>
          <p:cNvPr id="7" name="AutoShape 7"/>
          <p:cNvSpPr/>
          <p:nvPr>
            <p:custDataLst>
              <p:tags r:id="rId6"/>
            </p:custDataLst>
          </p:nvPr>
        </p:nvSpPr>
        <p:spPr>
          <a:xfrm>
            <a:off x="4366849" y="1623795"/>
            <a:ext cx="3436076" cy="2417980"/>
          </a:xfrm>
          <a:prstGeom prst="roundRect">
            <a:avLst>
              <a:gd name="adj" fmla="val 0"/>
            </a:avLst>
          </a:prstGeom>
          <a:solidFill>
            <a:srgbClr val="9C5C38">
              <a:alpha val="6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4570469" y="1827415"/>
            <a:ext cx="356334" cy="356334"/>
          </a:xfrm>
          <a:prstGeom prst="rect">
            <a:avLst/>
          </a:prstGeom>
        </p:spPr>
      </p:pic>
      <p:sp>
        <p:nvSpPr>
          <p:cNvPr id="9" name="AutoShape 9"/>
          <p:cNvSpPr/>
          <p:nvPr>
            <p:custDataLst>
              <p:tags r:id="rId9"/>
            </p:custDataLst>
          </p:nvPr>
        </p:nvSpPr>
        <p:spPr>
          <a:xfrm>
            <a:off x="5028612" y="1827415"/>
            <a:ext cx="2545242" cy="381786"/>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02 简述经历，佐证观点</a:t>
            </a:r>
            <a:endParaRPr lang="en-US" sz="1100"/>
          </a:p>
        </p:txBody>
      </p:sp>
      <p:sp>
        <p:nvSpPr>
          <p:cNvPr id="10" name="AutoShape 10"/>
          <p:cNvSpPr/>
          <p:nvPr>
            <p:custDataLst>
              <p:tags r:id="rId10"/>
            </p:custDataLst>
          </p:nvPr>
        </p:nvSpPr>
        <p:spPr>
          <a:xfrm>
            <a:off x="4570469" y="2336463"/>
            <a:ext cx="3028838" cy="1399883"/>
          </a:xfrm>
          <a:prstGeom prst="rect">
            <a:avLst/>
          </a:prstGeom>
          <a:noFill/>
          <a:ln w="12700" cap="flat" cmpd="sng">
            <a:noFill/>
            <a:prstDash val="solid"/>
            <a:round/>
          </a:ln>
        </p:spPr>
        <p:txBody>
          <a:bodyPr vert="horz" wrap="square" lIns="0" tIns="0" rIns="0" bIns="0" rtlCol="0" anchor="ctr" anchorCtr="0"/>
          <a:lstStyle/>
          <a:p>
            <a:pPr marL="0" algn="l">
              <a:lnSpc>
                <a:spcPct val="117000"/>
              </a:lnSpc>
              <a:buSzTx/>
              <a:defRPr/>
            </a:pPr>
            <a:r>
              <a:rPr lang="en-US" sz="1600" b="0" i="0" u="none" strike="noStrike">
                <a:solidFill>
                  <a:srgbClr val="2B2B2B"/>
                </a:solidFill>
                <a:latin typeface="Kaiti SC"/>
                <a:ea typeface="Kaiti SC"/>
                <a:cs typeface="Kaiti SC"/>
                <a:sym typeface="Kaiti SC"/>
              </a:rPr>
              <a:t>     </a:t>
            </a:r>
            <a:r>
              <a:rPr lang="en-US" sz="16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选取研学游历、社会实践或生活琐事的真实片段，聚焦关键细节与心路历程，用具体情境印证观点，让论证有据可依。</a:t>
            </a:r>
            <a:endParaRPr lang="en-US" sz="1600">
              <a:solidFill>
                <a:srgbClr val="2B2B2B"/>
              </a:solidFill>
              <a:latin typeface="微软雅黑" panose="020B0503020204020204" charset="-122"/>
              <a:ea typeface="微软雅黑" panose="020B0503020204020204" charset="-122"/>
              <a:cs typeface="微软雅黑" panose="020B0503020204020204" charset="-122"/>
            </a:endParaRPr>
          </a:p>
        </p:txBody>
      </p:sp>
      <p:sp>
        <p:nvSpPr>
          <p:cNvPr id="11" name="AutoShape 11"/>
          <p:cNvSpPr/>
          <p:nvPr>
            <p:custDataLst>
              <p:tags r:id="rId11"/>
            </p:custDataLst>
          </p:nvPr>
        </p:nvSpPr>
        <p:spPr>
          <a:xfrm>
            <a:off x="8044724" y="1623795"/>
            <a:ext cx="3436076" cy="2417980"/>
          </a:xfrm>
          <a:prstGeom prst="roundRect">
            <a:avLst>
              <a:gd name="adj" fmla="val 0"/>
            </a:avLst>
          </a:prstGeom>
          <a:solidFill>
            <a:srgbClr val="9C5C38">
              <a:alpha val="6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8248343" y="1827415"/>
            <a:ext cx="356334" cy="356334"/>
          </a:xfrm>
          <a:prstGeom prst="rect">
            <a:avLst/>
          </a:prstGeom>
        </p:spPr>
      </p:pic>
      <p:sp>
        <p:nvSpPr>
          <p:cNvPr id="13" name="AutoShape 13"/>
          <p:cNvSpPr/>
          <p:nvPr>
            <p:custDataLst>
              <p:tags r:id="rId14"/>
            </p:custDataLst>
          </p:nvPr>
        </p:nvSpPr>
        <p:spPr>
          <a:xfrm>
            <a:off x="8706486" y="1827415"/>
            <a:ext cx="2545242" cy="381786"/>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03 总结收获，升华感悟</a:t>
            </a:r>
            <a:endParaRPr lang="en-US" sz="1100"/>
          </a:p>
        </p:txBody>
      </p:sp>
      <p:sp>
        <p:nvSpPr>
          <p:cNvPr id="14" name="AutoShape 14"/>
          <p:cNvSpPr/>
          <p:nvPr>
            <p:custDataLst>
              <p:tags r:id="rId15"/>
            </p:custDataLst>
          </p:nvPr>
        </p:nvSpPr>
        <p:spPr>
          <a:xfrm>
            <a:off x="8248343" y="2336463"/>
            <a:ext cx="3028838" cy="1399883"/>
          </a:xfrm>
          <a:prstGeom prst="rect">
            <a:avLst/>
          </a:prstGeom>
          <a:noFill/>
          <a:ln w="12700" cap="flat" cmpd="sng">
            <a:noFill/>
            <a:prstDash val="solid"/>
            <a:round/>
          </a:ln>
        </p:spPr>
        <p:txBody>
          <a:bodyPr vert="horz" wrap="square" lIns="0" tIns="0" rIns="0" bIns="0" rtlCol="0" anchor="ctr" anchorCtr="0"/>
          <a:lstStyle/>
          <a:p>
            <a:pPr marL="0" algn="l">
              <a:lnSpc>
                <a:spcPct val="117000"/>
              </a:lnSpc>
              <a:buSzTx/>
              <a:defRPr/>
            </a:pPr>
            <a:r>
              <a:rPr lang="en-US" sz="1600" b="0" i="0" u="none" strike="noStrike">
                <a:solidFill>
                  <a:srgbClr val="2B2B2B"/>
                </a:solidFill>
                <a:latin typeface="Kaiti SC"/>
                <a:ea typeface="Kaiti SC"/>
                <a:cs typeface="Kaiti SC"/>
                <a:sym typeface="Kaiti SC"/>
              </a:rPr>
              <a:t>     </a:t>
            </a:r>
            <a:r>
              <a:rPr lang="en-US" sz="16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提炼经历背后的成长价值，将个人体验升华为普适的人生思考，让文章跳出叙事本身，获得思想的深度与情感的共鸣。</a:t>
            </a:r>
            <a:endParaRPr lang="en-US" sz="1600">
              <a:solidFill>
                <a:srgbClr val="2B2B2B"/>
              </a:solidFill>
              <a:latin typeface="微软雅黑" panose="020B0503020204020204" charset="-122"/>
              <a:ea typeface="微软雅黑" panose="020B0503020204020204" charset="-122"/>
              <a:cs typeface="微软雅黑" panose="020B0503020204020204" charset="-122"/>
            </a:endParaRPr>
          </a:p>
        </p:txBody>
      </p:sp>
      <p:sp>
        <p:nvSpPr>
          <p:cNvPr id="15" name="AutoShape 15"/>
          <p:cNvSpPr/>
          <p:nvPr/>
        </p:nvSpPr>
        <p:spPr>
          <a:xfrm>
            <a:off x="533400" y="4399915"/>
            <a:ext cx="10947400" cy="1771015"/>
          </a:xfrm>
          <a:prstGeom prst="roundRect">
            <a:avLst>
              <a:gd name="adj" fmla="val 0"/>
            </a:avLst>
          </a:prstGeom>
          <a:solidFill>
            <a:srgbClr val="9C5C38">
              <a:alpha val="8000"/>
            </a:srgbClr>
          </a:solidFill>
          <a:ln w="25400" cap="flat" cmpd="sng">
            <a:no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65200" y="4699000"/>
            <a:ext cx="609600" cy="609600"/>
          </a:xfrm>
          <a:prstGeom prst="rect">
            <a:avLst/>
          </a:prstGeom>
        </p:spPr>
      </p:pic>
      <p:sp>
        <p:nvSpPr>
          <p:cNvPr id="17" name="AutoShape 17"/>
          <p:cNvSpPr/>
          <p:nvPr/>
        </p:nvSpPr>
        <p:spPr>
          <a:xfrm>
            <a:off x="1778000" y="4508500"/>
            <a:ext cx="939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素材赋能：让框架落地，让文字生情</a:t>
            </a:r>
            <a:endParaRPr lang="en-US" sz="1100"/>
          </a:p>
        </p:txBody>
      </p:sp>
      <p:sp>
        <p:nvSpPr>
          <p:cNvPr id="18" name="AutoShape 18"/>
          <p:cNvSpPr/>
          <p:nvPr/>
        </p:nvSpPr>
        <p:spPr>
          <a:xfrm>
            <a:off x="1778000" y="5016500"/>
            <a:ext cx="9398000" cy="1016000"/>
          </a:xfrm>
          <a:prstGeom prst="rect">
            <a:avLst/>
          </a:prstGeom>
          <a:noFill/>
          <a:ln w="12700" cap="flat" cmpd="sng">
            <a:noFill/>
            <a:prstDash val="solid"/>
            <a:round/>
          </a:ln>
        </p:spPr>
        <p:txBody>
          <a:bodyPr vert="horz" wrap="square" lIns="0" tIns="0" rIns="0" bIns="0" rtlCol="0" anchor="ctr" anchorCtr="0"/>
          <a:lstStyle/>
          <a:p>
            <a:pPr marL="0" algn="l">
              <a:lnSpc>
                <a:spcPct val="117000"/>
              </a:lnSpc>
              <a:buSzTx/>
              <a:defRPr/>
            </a:pPr>
            <a:r>
              <a:rPr lang="en-US" sz="16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素材是文章的血肉，需紧扣名言主旨精准筛选。拒绝千篇一律的泛泛之谈，挖掘个人独有的研学见闻、生活感悟或成长瞬间，让素材与观点深度咬合。唯有真实且贴合的素材，才能让标准化的框架摆脱空洞，成为有温度、有力量的表达，让阅卷者感受到你独特的思考与成长轨迹。</a:t>
            </a:r>
            <a:endParaRPr lang="en-US" sz="1600">
              <a:solidFill>
                <a:srgbClr val="2B2B2B"/>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p:nvPicPr>
        <p:blipFill>
          <a:blip r:embed="rId17"/>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4"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3" name="AutoShape 3"/>
          <p:cNvSpPr/>
          <p:nvPr/>
        </p:nvSpPr>
        <p:spPr>
          <a:xfrm>
            <a:off x="-1016000" y="5080000"/>
            <a:ext cx="2540000" cy="2540000"/>
          </a:xfrm>
          <a:prstGeom prst="ellipse">
            <a:avLst/>
          </a:prstGeom>
          <a:solidFill>
            <a:srgbClr val="9C5C38">
              <a:alpha val="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11200" y="1033780"/>
            <a:ext cx="4008120" cy="497840"/>
          </a:xfrm>
          <a:prstGeom prst="rect">
            <a:avLst/>
          </a:prstGeom>
          <a:solidFill>
            <a:schemeClr val="accent6">
              <a:lumMod val="40000"/>
              <a:lumOff val="60000"/>
            </a:schemeClr>
          </a:solidFill>
          <a:ln w="12700" cap="flat" cmpd="sng">
            <a:noFill/>
            <a:prstDash val="solid"/>
            <a:round/>
          </a:ln>
        </p:spPr>
        <p:txBody>
          <a:bodyPr vert="horz" wrap="square" lIns="0" tIns="0" rIns="0" bIns="0" rtlCol="0" anchor="ctr" anchorCtr="0"/>
          <a:lstStyle/>
          <a:p>
            <a:pPr marL="0" algn="l">
              <a:lnSpc>
                <a:spcPct val="125000"/>
              </a:lnSpc>
              <a:buSzTx/>
              <a:defRPr/>
            </a:pPr>
            <a:r>
              <a:rPr lang="en-US" sz="20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活动四：限时写作+分层习作讲评</a:t>
            </a:r>
            <a:endParaRPr lang="en-US" sz="2000" b="1">
              <a:solidFill>
                <a:srgbClr val="2B2B2B"/>
              </a:solidFill>
              <a:latin typeface="微软雅黑" panose="020B0503020204020204" charset="-122"/>
              <a:ea typeface="微软雅黑" panose="020B0503020204020204" charset="-122"/>
              <a:cs typeface="微软雅黑" panose="020B0503020204020204" charset="-122"/>
            </a:endParaRPr>
          </a:p>
        </p:txBody>
      </p:sp>
      <p:sp>
        <p:nvSpPr>
          <p:cNvPr id="5" name="AutoShape 5"/>
          <p:cNvSpPr/>
          <p:nvPr/>
        </p:nvSpPr>
        <p:spPr>
          <a:xfrm>
            <a:off x="711200" y="1905000"/>
            <a:ext cx="3454400" cy="3937000"/>
          </a:xfrm>
          <a:prstGeom prst="roundRect">
            <a:avLst>
              <a:gd name="adj" fmla="val 0"/>
            </a:avLst>
          </a:prstGeom>
          <a:solidFill>
            <a:srgbClr val="9C5C38">
              <a:alpha val="6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65200" y="2159000"/>
            <a:ext cx="406400" cy="406400"/>
          </a:xfrm>
          <a:prstGeom prst="rect">
            <a:avLst/>
          </a:prstGeom>
        </p:spPr>
      </p:pic>
      <p:sp>
        <p:nvSpPr>
          <p:cNvPr id="7" name="AutoShape 7"/>
          <p:cNvSpPr/>
          <p:nvPr/>
        </p:nvSpPr>
        <p:spPr>
          <a:xfrm>
            <a:off x="1473200" y="2159000"/>
            <a:ext cx="2540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01 限时实战演练</a:t>
            </a:r>
            <a:endParaRPr lang="en-US" sz="1100"/>
          </a:p>
        </p:txBody>
      </p:sp>
      <p:cxnSp>
        <p:nvCxnSpPr>
          <p:cNvPr id="8" name="Connector 8"/>
          <p:cNvCxnSpPr/>
          <p:nvPr/>
        </p:nvCxnSpPr>
        <p:spPr>
          <a:xfrm rot="-14817">
            <a:off x="965214" y="2724150"/>
            <a:ext cx="2946400" cy="12700"/>
          </a:xfrm>
          <a:prstGeom prst="straightConnector1">
            <a:avLst/>
          </a:prstGeom>
          <a:solidFill>
            <a:srgbClr val="DEE0E3">
              <a:alpha val="100000"/>
            </a:srgbClr>
          </a:solidFill>
          <a:ln w="12700" cap="flat" cmpd="sng">
            <a:solidFill>
              <a:srgbClr val="9C5C38">
                <a:alpha val="20000"/>
              </a:srgbClr>
            </a:solidFill>
            <a:prstDash val="solid"/>
            <a:round/>
            <a:headEnd type="none" w="med" len="med"/>
            <a:tailEnd type="none" w="med" len="med"/>
          </a:ln>
        </p:spPr>
      </p:cxnSp>
      <p:sp>
        <p:nvSpPr>
          <p:cNvPr id="9" name="AutoShape 9"/>
          <p:cNvSpPr/>
          <p:nvPr/>
        </p:nvSpPr>
        <p:spPr>
          <a:xfrm>
            <a:off x="965200" y="2921000"/>
            <a:ext cx="2946400" cy="2667000"/>
          </a:xfrm>
          <a:prstGeom prst="rect">
            <a:avLst/>
          </a:prstGeom>
          <a:noFill/>
          <a:ln w="12700" cap="flat" cmpd="sng">
            <a:noFill/>
            <a:prstDash val="solid"/>
            <a:round/>
          </a:ln>
        </p:spPr>
        <p:txBody>
          <a:bodyPr vert="horz" wrap="square" lIns="0" tIns="0" rIns="0" bIns="0" rtlCol="0" anchor="ctr" anchorCtr="0"/>
          <a:lstStyle/>
          <a:p>
            <a:pPr marL="0" indent="0" algn="l">
              <a:lnSpc>
                <a:spcPct val="137000"/>
              </a:lnSpc>
              <a:defRPr/>
            </a:pPr>
            <a:r>
              <a:rPr lang="en-US" sz="1600" b="1" i="0" u="none" strike="noStrike">
                <a:solidFill>
                  <a:srgbClr val="2B2B2B"/>
                </a:solidFill>
                <a:latin typeface="Kaiti SC"/>
                <a:ea typeface="Kaiti SC"/>
                <a:cs typeface="Kaiti SC"/>
                <a:sym typeface="Kaiti SC"/>
              </a:rPr>
              <a:t>⏱</a:t>
            </a:r>
            <a:r>
              <a:rPr lang="en-US" sz="1600" b="1" i="0" u="none" strike="noStrike">
                <a:solidFill>
                  <a:srgbClr val="2B2B2B"/>
                </a:solidFill>
                <a:latin typeface="微软雅黑" panose="020B0503020204020204" charset="-122"/>
                <a:ea typeface="微软雅黑" panose="020B0503020204020204" charset="-122"/>
                <a:cs typeface="Kaiti SC"/>
                <a:sym typeface="Kaiti SC"/>
              </a:rPr>
              <a:t>核心要求：</a:t>
            </a:r>
            <a: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600" b="0" i="0" u="none" strike="noStrike">
                <a:solidFill>
                  <a:srgbClr val="464646"/>
                </a:solidFill>
                <a:latin typeface="微软雅黑" panose="020B0503020204020204" charset="-122"/>
                <a:ea typeface="微软雅黑" panose="020B0503020204020204" charset="-122"/>
                <a:cs typeface="微软雅黑" panose="020B0503020204020204" charset="-122"/>
                <a:sym typeface="Kaiti SC"/>
              </a:rPr>
              <a:t>闭卷限时10分钟，严守80-100词词数规范，严格落实“三段式”结构与三大核心要点，拒绝敷衍式作答。</a:t>
            </a:r>
            <a:endParaRPr lang="en-US" sz="1100">
              <a:latin typeface="微软雅黑" panose="020B0503020204020204" charset="-122"/>
              <a:ea typeface="微软雅黑" panose="020B0503020204020204" charset="-122"/>
              <a:cs typeface="微软雅黑" panose="020B0503020204020204" charset="-122"/>
            </a:endParaRPr>
          </a:p>
          <a:p>
            <a:pPr marL="0" indent="0" algn="l">
              <a:lnSpc>
                <a:spcPct val="137000"/>
              </a:lnSpc>
            </a:pPr>
            <a:r>
              <a:rPr lang="en-US" sz="1600" b="1" i="0" u="none" strike="noStrike">
                <a:solidFill>
                  <a:srgbClr val="2B2B2B"/>
                </a:solidFill>
                <a:latin typeface="Kaiti SC"/>
                <a:ea typeface="Kaiti SC"/>
                <a:cs typeface="Kaiti SC"/>
                <a:sym typeface="Kaiti SC"/>
              </a:rPr>
              <a:t>🎯 </a:t>
            </a:r>
            <a:r>
              <a:rPr lang="en-US" sz="1600" b="1" i="0" u="none" strike="noStrike">
                <a:solidFill>
                  <a:srgbClr val="2B2B2B"/>
                </a:solidFill>
                <a:latin typeface="微软雅黑" panose="020B0503020204020204" charset="-122"/>
                <a:ea typeface="微软雅黑" panose="020B0503020204020204" charset="-122"/>
                <a:cs typeface="Kaiti SC"/>
                <a:sym typeface="Kaiti SC"/>
              </a:rPr>
              <a:t>实战目的：</a:t>
            </a:r>
            <a:r>
              <a:rPr lang="en-US" sz="1600" b="1" i="0" u="none" strike="noStrike">
                <a:solidFill>
                  <a:srgbClr val="2B2B2B"/>
                </a:solidFill>
                <a:latin typeface="微软雅黑" panose="020B0503020204020204" charset="-122"/>
                <a:ea typeface="微软雅黑" panose="020B0503020204020204" charset="-122"/>
                <a:cs typeface="Kaiti SC"/>
                <a:sym typeface="Noto Sans SC" panose="020B0200000000000000" charset="-122"/>
              </a:rPr>
              <a:t> </a:t>
            </a:r>
            <a:r>
              <a:rPr lang="en-US" sz="1600" b="0" i="0" u="none" strike="noStrike">
                <a:solidFill>
                  <a:srgbClr val="464646"/>
                </a:solidFill>
                <a:latin typeface="微软雅黑" panose="020B0503020204020204" charset="-122"/>
                <a:ea typeface="微软雅黑" panose="020B0503020204020204" charset="-122"/>
                <a:cs typeface="微软雅黑" panose="020B0503020204020204" charset="-122"/>
                <a:sym typeface="Kaiti SC"/>
              </a:rPr>
              <a:t>以考促练，检验知识迁移与综合运用能力，为后续分层讲评积累真实、鲜活的学情证据。</a:t>
            </a:r>
            <a:endParaRPr lang="en-US" sz="1600" b="0" i="0" u="none" strike="noStrike">
              <a:solidFill>
                <a:srgbClr val="464646"/>
              </a:solidFill>
              <a:latin typeface="微软雅黑" panose="020B0503020204020204" charset="-122"/>
              <a:ea typeface="微软雅黑" panose="020B0503020204020204" charset="-122"/>
              <a:cs typeface="微软雅黑" panose="020B0503020204020204" charset="-122"/>
              <a:sym typeface="Kaiti SC"/>
            </a:endParaRPr>
          </a:p>
        </p:txBody>
      </p:sp>
      <p:sp>
        <p:nvSpPr>
          <p:cNvPr id="10" name="AutoShape 10"/>
          <p:cNvSpPr/>
          <p:nvPr/>
        </p:nvSpPr>
        <p:spPr>
          <a:xfrm>
            <a:off x="4368800" y="1905000"/>
            <a:ext cx="3454400" cy="3937000"/>
          </a:xfrm>
          <a:prstGeom prst="roundRect">
            <a:avLst>
              <a:gd name="adj" fmla="val 0"/>
            </a:avLst>
          </a:prstGeom>
          <a:solidFill>
            <a:srgbClr val="9C5C38">
              <a:alpha val="6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2800" y="2159000"/>
            <a:ext cx="406400" cy="406400"/>
          </a:xfrm>
          <a:prstGeom prst="rect">
            <a:avLst/>
          </a:prstGeom>
        </p:spPr>
      </p:pic>
      <p:sp>
        <p:nvSpPr>
          <p:cNvPr id="12" name="AutoShape 12"/>
          <p:cNvSpPr/>
          <p:nvPr/>
        </p:nvSpPr>
        <p:spPr>
          <a:xfrm>
            <a:off x="5130800" y="2159000"/>
            <a:ext cx="2540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02 分层对标讲评</a:t>
            </a:r>
            <a:endParaRPr lang="en-US" sz="1100"/>
          </a:p>
        </p:txBody>
      </p:sp>
      <p:cxnSp>
        <p:nvCxnSpPr>
          <p:cNvPr id="13" name="Connector 13"/>
          <p:cNvCxnSpPr/>
          <p:nvPr/>
        </p:nvCxnSpPr>
        <p:spPr>
          <a:xfrm rot="-14817">
            <a:off x="4622814" y="2724150"/>
            <a:ext cx="2946400" cy="12700"/>
          </a:xfrm>
          <a:prstGeom prst="straightConnector1">
            <a:avLst/>
          </a:prstGeom>
          <a:solidFill>
            <a:srgbClr val="DEE0E3">
              <a:alpha val="100000"/>
            </a:srgbClr>
          </a:solidFill>
          <a:ln w="12700" cap="flat" cmpd="sng">
            <a:solidFill>
              <a:srgbClr val="9C5C38">
                <a:alpha val="20000"/>
              </a:srgbClr>
            </a:solidFill>
            <a:prstDash val="solid"/>
            <a:round/>
            <a:headEnd type="none" w="med" len="med"/>
            <a:tailEnd type="none" w="med" len="med"/>
          </a:ln>
        </p:spPr>
      </p:cxnSp>
      <p:sp>
        <p:nvSpPr>
          <p:cNvPr id="14" name="AutoShape 14"/>
          <p:cNvSpPr/>
          <p:nvPr/>
        </p:nvSpPr>
        <p:spPr>
          <a:xfrm>
            <a:off x="4622800" y="2817495"/>
            <a:ext cx="2946400" cy="2948305"/>
          </a:xfrm>
          <a:prstGeom prst="rect">
            <a:avLst/>
          </a:prstGeom>
          <a:noFill/>
          <a:ln w="12700" cap="flat" cmpd="sng">
            <a:noFill/>
            <a:prstDash val="solid"/>
            <a:round/>
          </a:ln>
        </p:spPr>
        <p:txBody>
          <a:bodyPr vert="horz" wrap="square" lIns="0" tIns="0" rIns="0" bIns="0" rtlCol="0" anchor="ctr" anchorCtr="0"/>
          <a:lstStyle/>
          <a:p>
            <a:pPr marL="0" indent="0" algn="l">
              <a:lnSpc>
                <a:spcPct val="107000"/>
              </a:lnSpc>
              <a:defRPr/>
            </a:pPr>
            <a:r>
              <a:rPr lang="en-US" sz="16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高分标杆 (12-15分)：</a:t>
            </a:r>
            <a: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600" b="0" i="0" u="none" strike="noStrike">
                <a:solidFill>
                  <a:srgbClr val="464646"/>
                </a:solidFill>
                <a:latin typeface="微软雅黑" panose="020B0503020204020204" charset="-122"/>
                <a:ea typeface="微软雅黑" panose="020B0503020204020204" charset="-122"/>
                <a:cs typeface="Kaiti SC"/>
                <a:sym typeface="Kaiti SC"/>
              </a:rPr>
              <a:t>展示结构严谨、语言地道的满分亮点，提炼可复制的写作逻辑，供全班仿写借鉴。</a:t>
            </a:r>
            <a:endParaRPr lang="en-US" sz="1100">
              <a:latin typeface="微软雅黑" panose="020B0503020204020204" charset="-122"/>
              <a:ea typeface="微软雅黑" panose="020B0503020204020204" charset="-122"/>
            </a:endParaRPr>
          </a:p>
          <a:p>
            <a:pPr marL="0" algn="l">
              <a:lnSpc>
                <a:spcPct val="107000"/>
              </a:lnSpc>
              <a:buSzTx/>
              <a:defRPr/>
            </a:pPr>
            <a:r>
              <a:rPr lang="en-US" sz="1600" b="1" i="0" u="none" strike="noStrike">
                <a:solidFill>
                  <a:srgbClr val="2B2B2B"/>
                </a:solidFill>
                <a:latin typeface="Kaiti SC"/>
                <a:ea typeface="Kaiti SC"/>
                <a:cs typeface="Kaiti SC"/>
                <a:sym typeface="Kaiti SC"/>
              </a:rPr>
              <a:t>📈 </a:t>
            </a:r>
            <a:r>
              <a:rPr lang="en-US" sz="16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中档提升 (8-11分)</a:t>
            </a:r>
            <a:r>
              <a:rPr lang="en-US" sz="1600" b="1" i="0" u="none" strike="noStrike">
                <a:solidFill>
                  <a:srgbClr val="2B2B2B"/>
                </a:solidFill>
                <a:latin typeface="Kaiti SC"/>
                <a:ea typeface="Kaiti SC"/>
                <a:cs typeface="Kaiti SC"/>
                <a:sym typeface="Kaiti SC"/>
              </a:rPr>
              <a:t>：</a:t>
            </a:r>
            <a: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600" b="0" i="0" u="none" strike="noStrike">
                <a:solidFill>
                  <a:srgbClr val="464646"/>
                </a:solidFill>
                <a:latin typeface="微软雅黑" panose="020B0503020204020204" charset="-122"/>
                <a:ea typeface="微软雅黑" panose="020B0503020204020204" charset="-122"/>
                <a:cs typeface="Kaiti SC"/>
                <a:sym typeface="Kaiti SC"/>
              </a:rPr>
              <a:t>剖析语法、逻辑等共性问题，点拨“稳分点”与“提分点”，实现从合格到优秀的跨越。</a:t>
            </a:r>
            <a:endParaRPr lang="en-US" sz="1600" b="0" i="0" u="none" strike="noStrike">
              <a:solidFill>
                <a:srgbClr val="464646"/>
              </a:solidFill>
              <a:latin typeface="微软雅黑" panose="020B0503020204020204" charset="-122"/>
              <a:ea typeface="微软雅黑" panose="020B0503020204020204" charset="-122"/>
              <a:cs typeface="Kaiti SC"/>
              <a:sym typeface="Kaiti SC"/>
            </a:endParaRPr>
          </a:p>
          <a:p>
            <a:pPr marL="0" algn="l">
              <a:lnSpc>
                <a:spcPct val="107000"/>
              </a:lnSpc>
              <a:buSzTx/>
              <a:defRPr/>
            </a:pPr>
            <a:r>
              <a:rPr lang="en-US" sz="1600" b="1" i="0" u="none" strike="noStrike">
                <a:solidFill>
                  <a:srgbClr val="2B2B2B"/>
                </a:solidFill>
                <a:latin typeface="Kaiti SC"/>
                <a:ea typeface="Kaiti SC"/>
                <a:cs typeface="Kaiti SC"/>
                <a:sym typeface="Kaiti SC"/>
              </a:rPr>
              <a:t>⚠</a:t>
            </a:r>
            <a:r>
              <a:rPr lang="en-US" sz="16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基础整改 (0-7分)：</a:t>
            </a:r>
            <a: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600" b="0" i="0" u="none" strike="noStrike">
                <a:solidFill>
                  <a:srgbClr val="464646"/>
                </a:solidFill>
                <a:latin typeface="微软雅黑" panose="020B0503020204020204" charset="-122"/>
                <a:ea typeface="微软雅黑" panose="020B0503020204020204" charset="-122"/>
                <a:cs typeface="Kaiti SC"/>
                <a:sym typeface="Kaiti SC"/>
              </a:rPr>
              <a:t>纠正格式、拼写等硬伤，警示规避低级失误，筑牢写作基础底线。</a:t>
            </a:r>
            <a:endParaRPr lang="en-US" sz="1600" b="0" i="0" u="none" strike="noStrike">
              <a:solidFill>
                <a:srgbClr val="464646"/>
              </a:solidFill>
              <a:latin typeface="微软雅黑" panose="020B0503020204020204" charset="-122"/>
              <a:ea typeface="微软雅黑" panose="020B0503020204020204" charset="-122"/>
              <a:cs typeface="Kaiti SC"/>
              <a:sym typeface="Kaiti SC"/>
            </a:endParaRPr>
          </a:p>
        </p:txBody>
      </p:sp>
      <p:sp>
        <p:nvSpPr>
          <p:cNvPr id="15" name="AutoShape 15"/>
          <p:cNvSpPr/>
          <p:nvPr/>
        </p:nvSpPr>
        <p:spPr>
          <a:xfrm>
            <a:off x="8026400" y="1905000"/>
            <a:ext cx="3454400" cy="3937000"/>
          </a:xfrm>
          <a:prstGeom prst="roundRect">
            <a:avLst>
              <a:gd name="adj" fmla="val 0"/>
            </a:avLst>
          </a:prstGeom>
          <a:solidFill>
            <a:srgbClr val="9C5C38">
              <a:alpha val="6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0400" y="2159000"/>
            <a:ext cx="406400" cy="406400"/>
          </a:xfrm>
          <a:prstGeom prst="rect">
            <a:avLst/>
          </a:prstGeom>
        </p:spPr>
      </p:pic>
      <p:sp>
        <p:nvSpPr>
          <p:cNvPr id="17" name="AutoShape 17"/>
          <p:cNvSpPr/>
          <p:nvPr/>
        </p:nvSpPr>
        <p:spPr>
          <a:xfrm>
            <a:off x="8788400" y="2159000"/>
            <a:ext cx="2540000" cy="4064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03 三维评价闭环</a:t>
            </a:r>
            <a:endParaRPr lang="en-US" sz="1100"/>
          </a:p>
        </p:txBody>
      </p:sp>
      <p:cxnSp>
        <p:nvCxnSpPr>
          <p:cNvPr id="18" name="Connector 18"/>
          <p:cNvCxnSpPr/>
          <p:nvPr/>
        </p:nvCxnSpPr>
        <p:spPr>
          <a:xfrm rot="-14817">
            <a:off x="8280414" y="2724150"/>
            <a:ext cx="2946400" cy="12700"/>
          </a:xfrm>
          <a:prstGeom prst="straightConnector1">
            <a:avLst/>
          </a:prstGeom>
          <a:solidFill>
            <a:srgbClr val="DEE0E3">
              <a:alpha val="100000"/>
            </a:srgbClr>
          </a:solidFill>
          <a:ln w="12700" cap="flat" cmpd="sng">
            <a:solidFill>
              <a:srgbClr val="9C5C38">
                <a:alpha val="20000"/>
              </a:srgbClr>
            </a:solidFill>
            <a:prstDash val="solid"/>
            <a:round/>
            <a:headEnd type="none" w="med" len="med"/>
            <a:tailEnd type="none" w="med" len="med"/>
          </a:ln>
        </p:spPr>
      </p:cxnSp>
      <p:sp>
        <p:nvSpPr>
          <p:cNvPr id="19" name="AutoShape 19"/>
          <p:cNvSpPr/>
          <p:nvPr/>
        </p:nvSpPr>
        <p:spPr>
          <a:xfrm>
            <a:off x="8280400" y="2818130"/>
            <a:ext cx="2946400" cy="2948305"/>
          </a:xfrm>
          <a:prstGeom prst="rect">
            <a:avLst/>
          </a:prstGeom>
          <a:noFill/>
          <a:ln w="12700" cap="flat" cmpd="sng">
            <a:noFill/>
            <a:prstDash val="solid"/>
            <a:round/>
          </a:ln>
        </p:spPr>
        <p:txBody>
          <a:bodyPr vert="horz" wrap="square" lIns="0" tIns="0" rIns="0" bIns="0" rtlCol="0" anchor="ctr" anchorCtr="0"/>
          <a:lstStyle/>
          <a:p>
            <a:pPr marL="0" indent="0" algn="l">
              <a:lnSpc>
                <a:spcPct val="137000"/>
              </a:lnSpc>
              <a:defRPr/>
            </a:pPr>
            <a:r>
              <a:rPr lang="en-US" sz="1600" b="1" i="0" u="none" strike="noStrike">
                <a:solidFill>
                  <a:srgbClr val="2B2B2B"/>
                </a:solidFill>
                <a:latin typeface="Kaiti SC"/>
                <a:ea typeface="Kaiti SC"/>
                <a:cs typeface="Kaiti SC"/>
                <a:sym typeface="Kaiti SC"/>
              </a:rPr>
              <a:t>👤 </a:t>
            </a:r>
            <a:r>
              <a:rPr lang="en-US" sz="1600" b="1" i="0" u="none" strike="noStrike">
                <a:solidFill>
                  <a:srgbClr val="2B2B2B"/>
                </a:solidFill>
                <a:latin typeface="微软雅黑" panose="020B0503020204020204" charset="-122"/>
                <a:ea typeface="微软雅黑" panose="020B0503020204020204" charset="-122"/>
                <a:cs typeface="Kaiti SC"/>
                <a:sym typeface="Kaiti SC"/>
              </a:rPr>
              <a:t>学生自评：</a:t>
            </a:r>
            <a: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600" i="0" u="none" strike="noStrike">
                <a:solidFill>
                  <a:srgbClr val="464646"/>
                </a:solidFill>
                <a:latin typeface="微软雅黑" panose="020B0503020204020204" charset="-122"/>
                <a:ea typeface="微软雅黑" panose="020B0503020204020204" charset="-122"/>
                <a:cs typeface="Kaiti SC"/>
                <a:sym typeface="Kaiti SC"/>
              </a:rPr>
              <a:t>对照评分量表，自主复盘写作过程，精准定位失分短板与改进方向。</a:t>
            </a:r>
            <a:endParaRPr lang="en-US" sz="1100">
              <a:latin typeface="微软雅黑" panose="020B0503020204020204" charset="-122"/>
              <a:ea typeface="微软雅黑" panose="020B0503020204020204" charset="-122"/>
            </a:endParaRPr>
          </a:p>
          <a:p>
            <a:pPr marL="0" indent="0" algn="l">
              <a:lnSpc>
                <a:spcPct val="137000"/>
              </a:lnSpc>
            </a:pPr>
            <a:r>
              <a:rPr lang="en-US" sz="1600" b="1" i="0" u="none" strike="noStrike">
                <a:solidFill>
                  <a:srgbClr val="2B2B2B"/>
                </a:solidFill>
                <a:latin typeface="Kaiti SC"/>
                <a:ea typeface="Kaiti SC"/>
                <a:cs typeface="Kaiti SC"/>
                <a:sym typeface="Kaiti SC"/>
              </a:rPr>
              <a:t>🤝 </a:t>
            </a:r>
            <a:r>
              <a:rPr lang="en-US" sz="1600" b="1" i="0" u="none" strike="noStrike">
                <a:solidFill>
                  <a:srgbClr val="2B2B2B"/>
                </a:solidFill>
                <a:latin typeface="微软雅黑" panose="020B0503020204020204" charset="-122"/>
                <a:ea typeface="微软雅黑" panose="020B0503020204020204" charset="-122"/>
                <a:cs typeface="Kaiti SC"/>
                <a:sym typeface="Kaiti SC"/>
              </a:rPr>
              <a:t>同桌互评：</a:t>
            </a:r>
            <a: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600" b="0" i="0" u="none" strike="noStrike">
                <a:solidFill>
                  <a:srgbClr val="464646"/>
                </a:solidFill>
                <a:latin typeface="微软雅黑" panose="020B0503020204020204" charset="-122"/>
                <a:ea typeface="微软雅黑" panose="020B0503020204020204" charset="-122"/>
                <a:cs typeface="Kaiti SC"/>
                <a:sym typeface="Kaiti SC"/>
              </a:rPr>
              <a:t>互换习作互评互改，吃透评分逻辑，在交流中学习他人的写作思路与表达技巧。</a:t>
            </a:r>
            <a:endParaRPr lang="en-US" sz="1600" b="0" i="0" u="none" strike="noStrike">
              <a:solidFill>
                <a:srgbClr val="464646"/>
              </a:solidFill>
              <a:latin typeface="微软雅黑" panose="020B0503020204020204" charset="-122"/>
              <a:ea typeface="微软雅黑" panose="020B0503020204020204" charset="-122"/>
              <a:cs typeface="Kaiti SC"/>
              <a:sym typeface="Kaiti SC"/>
            </a:endParaRPr>
          </a:p>
          <a:p>
            <a:pPr marL="0" algn="l">
              <a:lnSpc>
                <a:spcPct val="137000"/>
              </a:lnSpc>
              <a:buSzTx/>
            </a:pPr>
            <a:r>
              <a:rPr lang="en-US" sz="1600" b="1" i="0" u="none" strike="noStrike">
                <a:solidFill>
                  <a:srgbClr val="2B2B2B"/>
                </a:solidFill>
                <a:latin typeface="Kaiti SC"/>
                <a:ea typeface="Kaiti SC"/>
                <a:cs typeface="Kaiti SC"/>
                <a:sym typeface="Kaiti SC"/>
              </a:rPr>
              <a:t>👨‍🏫 </a:t>
            </a:r>
            <a:r>
              <a:rPr lang="en-US" sz="1600" b="1" i="0" u="none" strike="noStrike">
                <a:solidFill>
                  <a:srgbClr val="2B2B2B"/>
                </a:solidFill>
                <a:latin typeface="微软雅黑" panose="020B0503020204020204" charset="-122"/>
                <a:ea typeface="微软雅黑" panose="020B0503020204020204" charset="-122"/>
                <a:cs typeface="Kaiti SC"/>
                <a:sym typeface="Kaiti SC"/>
              </a:rPr>
              <a:t>教师精讲：</a:t>
            </a:r>
            <a: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600" b="0" i="0" u="none" strike="noStrike">
                <a:solidFill>
                  <a:srgbClr val="464646"/>
                </a:solidFill>
                <a:latin typeface="微软雅黑" panose="020B0503020204020204" charset="-122"/>
                <a:ea typeface="微软雅黑" panose="020B0503020204020204" charset="-122"/>
                <a:cs typeface="Kaiti SC"/>
                <a:sym typeface="Kaiti SC"/>
              </a:rPr>
              <a:t>横向对比典型案例，拆解得分技巧与避坑指南，完成认知升级与能力重构。</a:t>
            </a:r>
            <a:endParaRPr lang="en-US" sz="1600" b="0" i="0" u="none" strike="noStrike">
              <a:solidFill>
                <a:srgbClr val="464646"/>
              </a:solidFill>
              <a:latin typeface="微软雅黑" panose="020B0503020204020204" charset="-122"/>
              <a:ea typeface="微软雅黑" panose="020B0503020204020204" charset="-122"/>
              <a:cs typeface="Kaiti SC"/>
              <a:sym typeface="Kaiti SC"/>
            </a:endParaRPr>
          </a:p>
        </p:txBody>
      </p:sp>
      <p:sp>
        <p:nvSpPr>
          <p:cNvPr id="20" name="AutoShape 20"/>
          <p:cNvSpPr/>
          <p:nvPr/>
        </p:nvSpPr>
        <p:spPr>
          <a:xfrm>
            <a:off x="1190625" y="6033770"/>
            <a:ext cx="9986010" cy="381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600" b="0" i="1" u="none" strike="noStrike">
                <a:solidFill>
                  <a:srgbClr val="9C5C38"/>
                </a:solidFill>
                <a:latin typeface="方正小标宋_GBK" panose="02000000000000000000" charset="-122"/>
                <a:ea typeface="方正小标宋_GBK" panose="02000000000000000000" charset="-122"/>
                <a:cs typeface="方正小标宋_GBK" panose="02000000000000000000" charset="-122"/>
                <a:sym typeface="Kaiti SC"/>
              </a:rPr>
              <a:t>“纸上得来终觉浅，绝知此事要躬行。” — 以实战检验成效，以讲评突破瓶颈，让写作能力真正落地。</a:t>
            </a:r>
            <a:endParaRPr lang="en-US" sz="1100">
              <a:latin typeface="方正小标宋_GBK" panose="02000000000000000000" charset="-122"/>
              <a:ea typeface="方正小标宋_GBK" panose="02000000000000000000" charset="-122"/>
              <a:cs typeface="方正小标宋_GBK" panose="02000000000000000000" charset="-122"/>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6041" t="676" r="12860" b="665"/>
          <a:stretch>
            <a:fillRect/>
          </a:stretch>
        </p:blipFill>
        <p:spPr>
          <a:xfrm>
            <a:off x="199390" y="742315"/>
            <a:ext cx="6005195" cy="5372735"/>
          </a:xfrm>
          <a:prstGeom prst="rect">
            <a:avLst/>
          </a:prstGeom>
        </p:spPr>
      </p:pic>
      <p:graphicFrame>
        <p:nvGraphicFramePr>
          <p:cNvPr id="3" name="表格 2"/>
          <p:cNvGraphicFramePr/>
          <p:nvPr>
            <p:custDataLst>
              <p:tags r:id="rId2"/>
            </p:custDataLst>
          </p:nvPr>
        </p:nvGraphicFramePr>
        <p:xfrm>
          <a:off x="6423025" y="194310"/>
          <a:ext cx="5518785" cy="2955290"/>
        </p:xfrm>
        <a:graphic>
          <a:graphicData uri="http://schemas.openxmlformats.org/drawingml/2006/table">
            <a:tbl>
              <a:tblPr firstRow="1" bandRow="1">
                <a:tableStyleId>{5C22544A-7EE6-4342-B048-85BDC9FD1C3A}</a:tableStyleId>
              </a:tblPr>
              <a:tblGrid>
                <a:gridCol w="770890"/>
                <a:gridCol w="4747895"/>
              </a:tblGrid>
              <a:tr h="553720">
                <a:tc>
                  <a:txBody>
                    <a:bodyPr/>
                    <a:p>
                      <a:pPr>
                        <a:buNone/>
                      </a:pPr>
                      <a:r>
                        <a:rPr lang="en-US" altLang="zh-CN">
                          <a:solidFill>
                            <a:schemeClr val="tx1"/>
                          </a:solidFill>
                          <a:latin typeface="微软雅黑" panose="020B0503020204020204" charset="-122"/>
                          <a:ea typeface="微软雅黑" panose="020B0503020204020204" charset="-122"/>
                        </a:rPr>
                        <a:t>  </a:t>
                      </a:r>
                      <a:endParaRPr lang="en-US" altLang="zh-CN">
                        <a:solidFill>
                          <a:schemeClr val="tx1"/>
                        </a:solidFill>
                        <a:latin typeface="微软雅黑" panose="020B0503020204020204" charset="-122"/>
                        <a:ea typeface="微软雅黑" panose="020B0503020204020204" charset="-122"/>
                      </a:endParaRPr>
                    </a:p>
                    <a:p>
                      <a:pPr>
                        <a:buNone/>
                      </a:pPr>
                      <a:r>
                        <a:rPr lang="en-US" altLang="zh-CN">
                          <a:solidFill>
                            <a:schemeClr val="tx1"/>
                          </a:solidFill>
                          <a:latin typeface="微软雅黑" panose="020B0503020204020204" charset="-122"/>
                          <a:ea typeface="微软雅黑" panose="020B0503020204020204" charset="-122"/>
                        </a:rPr>
                        <a:t>  </a:t>
                      </a:r>
                      <a:r>
                        <a:rPr lang="zh-CN" altLang="en-US">
                          <a:solidFill>
                            <a:schemeClr val="tx1"/>
                          </a:solidFill>
                          <a:latin typeface="微软雅黑" panose="020B0503020204020204" charset="-122"/>
                          <a:ea typeface="微软雅黑" panose="020B0503020204020204" charset="-122"/>
                        </a:rPr>
                        <a:t>格式</a:t>
                      </a:r>
                      <a:endParaRPr lang="zh-CN" altLang="en-US">
                        <a:solidFill>
                          <a:schemeClr val="tx1"/>
                        </a:solidFill>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1200" b="1">
                          <a:solidFill>
                            <a:schemeClr val="tx1"/>
                          </a:solidFill>
                          <a:latin typeface="微软雅黑" panose="020B0503020204020204" charset="-122"/>
                          <a:ea typeface="微软雅黑" panose="020B0503020204020204" charset="-122"/>
                          <a:cs typeface="微软雅黑" panose="020B0503020204020204" charset="-122"/>
                        </a:rPr>
                        <a:t>严重错误：题目要求</a:t>
                      </a:r>
                      <a:r>
                        <a:rPr lang="en-US" altLang="zh-CN" sz="1200" b="1">
                          <a:solidFill>
                            <a:schemeClr val="tx1"/>
                          </a:solidFill>
                          <a:latin typeface="微软雅黑" panose="020B0503020204020204" charset="-122"/>
                          <a:ea typeface="微软雅黑" panose="020B0503020204020204" charset="-122"/>
                          <a:cs typeface="微软雅黑" panose="020B0503020204020204" charset="-122"/>
                        </a:rPr>
                        <a:t> "</a:t>
                      </a:r>
                      <a:r>
                        <a:rPr lang="zh-CN" altLang="en-US" sz="1200" b="1">
                          <a:solidFill>
                            <a:schemeClr val="tx1"/>
                          </a:solidFill>
                          <a:latin typeface="微软雅黑" panose="020B0503020204020204" charset="-122"/>
                          <a:ea typeface="微软雅黑" panose="020B0503020204020204" charset="-122"/>
                          <a:cs typeface="微软雅黑" panose="020B0503020204020204" charset="-122"/>
                        </a:rPr>
                        <a:t>写一篇英文短文投稿</a:t>
                      </a:r>
                      <a:r>
                        <a:rPr lang="en-US" altLang="zh-CN" sz="1200" b="1">
                          <a:solidFill>
                            <a:schemeClr val="tx1"/>
                          </a:solidFill>
                          <a:latin typeface="微软雅黑" panose="020B0503020204020204" charset="-122"/>
                          <a:ea typeface="微软雅黑" panose="020B0503020204020204" charset="-122"/>
                          <a:cs typeface="微软雅黑" panose="020B0503020204020204" charset="-122"/>
                        </a:rPr>
                        <a:t>"</a:t>
                      </a:r>
                      <a:r>
                        <a:rPr lang="zh-CN" altLang="en-US" sz="1200" b="1">
                          <a:solidFill>
                            <a:schemeClr val="tx1"/>
                          </a:solidFill>
                          <a:latin typeface="微软雅黑" panose="020B0503020204020204" charset="-122"/>
                          <a:ea typeface="微软雅黑" panose="020B0503020204020204" charset="-122"/>
                          <a:cs typeface="微软雅黑" panose="020B0503020204020204" charset="-122"/>
                        </a:rPr>
                        <a:t>，并非书信，不应使用</a:t>
                      </a:r>
                      <a:r>
                        <a:rPr lang="en-US" altLang="zh-CN" sz="1200" b="1">
                          <a:solidFill>
                            <a:schemeClr val="tx1"/>
                          </a:solidFill>
                          <a:latin typeface="微软雅黑" panose="020B0503020204020204" charset="-122"/>
                          <a:ea typeface="微软雅黑" panose="020B0503020204020204" charset="-122"/>
                          <a:cs typeface="微软雅黑" panose="020B0503020204020204" charset="-122"/>
                        </a:rPr>
                        <a:t> Dear Editor / Yours sincerely`</a:t>
                      </a:r>
                      <a:r>
                        <a:rPr lang="zh-CN" altLang="en-US" sz="1200" b="1">
                          <a:solidFill>
                            <a:schemeClr val="tx1"/>
                          </a:solidFill>
                          <a:latin typeface="微软雅黑" panose="020B0503020204020204" charset="-122"/>
                          <a:ea typeface="微软雅黑" panose="020B0503020204020204" charset="-122"/>
                          <a:cs typeface="微软雅黑" panose="020B0503020204020204" charset="-122"/>
                        </a:rPr>
                        <a:t>格式</a:t>
                      </a:r>
                      <a:endParaRPr lang="zh-CN" altLang="en-US" sz="1200" b="1">
                        <a:solidFill>
                          <a:schemeClr val="tx1"/>
                        </a:solidFill>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860425">
                <a:tc>
                  <a:txBody>
                    <a:bodyPr/>
                    <a:p>
                      <a:pPr>
                        <a:buNone/>
                      </a:pPr>
                      <a:r>
                        <a:rPr lang="en-US" altLang="zh-CN" b="1">
                          <a:solidFill>
                            <a:schemeClr val="tx1"/>
                          </a:solidFill>
                          <a:latin typeface="微软雅黑" panose="020B0503020204020204" charset="-122"/>
                          <a:ea typeface="微软雅黑" panose="020B0503020204020204" charset="-122"/>
                        </a:rPr>
                        <a:t>  </a:t>
                      </a:r>
                      <a:endParaRPr lang="en-US" altLang="zh-CN" b="1">
                        <a:solidFill>
                          <a:schemeClr val="tx1"/>
                        </a:solidFill>
                        <a:latin typeface="微软雅黑" panose="020B0503020204020204" charset="-122"/>
                        <a:ea typeface="微软雅黑" panose="020B0503020204020204" charset="-122"/>
                      </a:endParaRPr>
                    </a:p>
                    <a:p>
                      <a:pPr>
                        <a:buNone/>
                      </a:pPr>
                      <a:r>
                        <a:rPr lang="en-US" altLang="zh-CN" b="1">
                          <a:solidFill>
                            <a:schemeClr val="tx1"/>
                          </a:solidFill>
                          <a:latin typeface="微软雅黑" panose="020B0503020204020204" charset="-122"/>
                          <a:ea typeface="微软雅黑" panose="020B0503020204020204" charset="-122"/>
                        </a:rPr>
                        <a:t>  </a:t>
                      </a:r>
                      <a:r>
                        <a:rPr lang="zh-CN" altLang="en-US" b="1">
                          <a:solidFill>
                            <a:schemeClr val="tx1"/>
                          </a:solidFill>
                          <a:latin typeface="微软雅黑" panose="020B0503020204020204" charset="-122"/>
                          <a:ea typeface="微软雅黑" panose="020B0503020204020204" charset="-122"/>
                        </a:rPr>
                        <a:t>语言</a:t>
                      </a:r>
                      <a:endParaRPr lang="zh-CN" altLang="en-US" b="1">
                        <a:solidFill>
                          <a:schemeClr val="tx1"/>
                        </a:solidFill>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en-US" altLang="en-US" sz="1200" b="1">
                          <a:latin typeface="微软雅黑" panose="020B0503020204020204" charset="-122"/>
                          <a:ea typeface="微软雅黑" panose="020B0503020204020204" charset="-122"/>
                          <a:cs typeface="微软雅黑" panose="020B0503020204020204" charset="-122"/>
                        </a:rPr>
                        <a:t>①</a:t>
                      </a:r>
                      <a:r>
                        <a:rPr lang="en-US" altLang="zh-CN" sz="1200" b="1">
                          <a:latin typeface="微软雅黑" panose="020B0503020204020204" charset="-122"/>
                          <a:ea typeface="微软雅黑" panose="020B0503020204020204" charset="-122"/>
                          <a:cs typeface="微软雅黑" panose="020B0503020204020204" charset="-122"/>
                        </a:rPr>
                        <a:t> which tell us </a:t>
                      </a:r>
                      <a:r>
                        <a:rPr lang="en-US" altLang="en-US" sz="1200" b="1">
                          <a:latin typeface="微软雅黑" panose="020B0503020204020204" charset="-122"/>
                          <a:ea typeface="微软雅黑" panose="020B0503020204020204" charset="-122"/>
                          <a:cs typeface="微软雅黑" panose="020B0503020204020204" charset="-122"/>
                        </a:rPr>
                        <a:t>→</a:t>
                      </a:r>
                      <a:r>
                        <a:rPr lang="en-US" altLang="zh-CN" sz="1200" b="1">
                          <a:latin typeface="微软雅黑" panose="020B0503020204020204" charset="-122"/>
                          <a:ea typeface="微软雅黑" panose="020B0503020204020204" charset="-122"/>
                          <a:cs typeface="微软雅黑" panose="020B0503020204020204" charset="-122"/>
                        </a:rPr>
                        <a:t> which tells us</a:t>
                      </a:r>
                      <a:r>
                        <a:rPr lang="zh-CN" altLang="en-US" sz="1200" b="1">
                          <a:latin typeface="微软雅黑" panose="020B0503020204020204" charset="-122"/>
                          <a:ea typeface="微软雅黑" panose="020B0503020204020204" charset="-122"/>
                          <a:cs typeface="微软雅黑" panose="020B0503020204020204" charset="-122"/>
                        </a:rPr>
                        <a:t>；</a:t>
                      </a:r>
                      <a:r>
                        <a:rPr lang="en-US" altLang="en-US" sz="1200" b="1">
                          <a:latin typeface="微软雅黑" panose="020B0503020204020204" charset="-122"/>
                          <a:ea typeface="微软雅黑" panose="020B0503020204020204" charset="-122"/>
                          <a:cs typeface="微软雅黑" panose="020B0503020204020204" charset="-122"/>
                        </a:rPr>
                        <a:t>②</a:t>
                      </a:r>
                      <a:r>
                        <a:rPr lang="en-US" altLang="zh-CN" sz="1200" b="1">
                          <a:latin typeface="微软雅黑" panose="020B0503020204020204" charset="-122"/>
                          <a:ea typeface="微软雅黑" panose="020B0503020204020204" charset="-122"/>
                          <a:cs typeface="微软雅黑" panose="020B0503020204020204" charset="-122"/>
                        </a:rPr>
                        <a:t> As far as concerned</a:t>
                      </a:r>
                      <a:r>
                        <a:rPr lang="en-US" altLang="en-US" sz="1200" b="1">
                          <a:latin typeface="微软雅黑" panose="020B0503020204020204" charset="-122"/>
                          <a:ea typeface="微软雅黑" panose="020B0503020204020204" charset="-122"/>
                          <a:cs typeface="微软雅黑" panose="020B0503020204020204" charset="-122"/>
                        </a:rPr>
                        <a:t>→</a:t>
                      </a:r>
                      <a:r>
                        <a:rPr lang="en-US" altLang="zh-CN" sz="1200" b="1">
                          <a:latin typeface="微软雅黑" panose="020B0503020204020204" charset="-122"/>
                          <a:ea typeface="微软雅黑" panose="020B0503020204020204" charset="-122"/>
                          <a:cs typeface="微软雅黑" panose="020B0503020204020204" charset="-122"/>
                        </a:rPr>
                        <a:t> As far as I am concerned</a:t>
                      </a:r>
                      <a:r>
                        <a:rPr lang="zh-CN" altLang="en-US" sz="1200" b="1">
                          <a:latin typeface="微软雅黑" panose="020B0503020204020204" charset="-122"/>
                          <a:ea typeface="微软雅黑" panose="020B0503020204020204" charset="-122"/>
                          <a:cs typeface="微软雅黑" panose="020B0503020204020204" charset="-122"/>
                        </a:rPr>
                        <a:t>（且此处语境不当）；</a:t>
                      </a:r>
                      <a:r>
                        <a:rPr lang="en-US" altLang="en-US" sz="1200" b="1">
                          <a:latin typeface="微软雅黑" panose="020B0503020204020204" charset="-122"/>
                          <a:ea typeface="微软雅黑" panose="020B0503020204020204" charset="-122"/>
                          <a:cs typeface="微软雅黑" panose="020B0503020204020204" charset="-122"/>
                        </a:rPr>
                        <a:t>③</a:t>
                      </a:r>
                      <a:r>
                        <a:rPr lang="en-US" altLang="zh-CN" sz="1200" b="1">
                          <a:latin typeface="微软雅黑" panose="020B0503020204020204" charset="-122"/>
                          <a:ea typeface="微软雅黑" panose="020B0503020204020204" charset="-122"/>
                          <a:cs typeface="微软雅黑" panose="020B0503020204020204" charset="-122"/>
                        </a:rPr>
                        <a:t> It is…that help me</a:t>
                      </a:r>
                      <a:r>
                        <a:rPr lang="en-US" altLang="en-US" sz="1200" b="1">
                          <a:latin typeface="微软雅黑" panose="020B0503020204020204" charset="-122"/>
                          <a:ea typeface="微软雅黑" panose="020B0503020204020204" charset="-122"/>
                          <a:cs typeface="微软雅黑" panose="020B0503020204020204" charset="-122"/>
                        </a:rPr>
                        <a:t>→It was t</a:t>
                      </a:r>
                      <a:r>
                        <a:rPr lang="en-US" altLang="zh-CN" sz="1200" b="1">
                          <a:latin typeface="微软雅黑" panose="020B0503020204020204" charset="-122"/>
                          <a:ea typeface="微软雅黑" panose="020B0503020204020204" charset="-122"/>
                          <a:cs typeface="微软雅黑" panose="020B0503020204020204" charset="-122"/>
                        </a:rPr>
                        <a:t> helped</a:t>
                      </a:r>
                      <a:r>
                        <a:rPr lang="zh-CN" altLang="en-US" sz="1200" b="1">
                          <a:latin typeface="微软雅黑" panose="020B0503020204020204" charset="-122"/>
                          <a:ea typeface="微软雅黑" panose="020B0503020204020204" charset="-122"/>
                          <a:cs typeface="微软雅黑" panose="020B0503020204020204" charset="-122"/>
                        </a:rPr>
                        <a:t>（时态不一致）；</a:t>
                      </a:r>
                      <a:r>
                        <a:rPr lang="en-US" altLang="en-US" sz="1200" b="1">
                          <a:latin typeface="微软雅黑" panose="020B0503020204020204" charset="-122"/>
                          <a:ea typeface="微软雅黑" panose="020B0503020204020204" charset="-122"/>
                          <a:cs typeface="微软雅黑" panose="020B0503020204020204" charset="-122"/>
                        </a:rPr>
                        <a:t>④</a:t>
                      </a:r>
                      <a:r>
                        <a:rPr lang="en-US" altLang="zh-CN" sz="1200" b="1">
                          <a:latin typeface="微软雅黑" panose="020B0503020204020204" charset="-122"/>
                          <a:ea typeface="微软雅黑" panose="020B0503020204020204" charset="-122"/>
                          <a:cs typeface="微软雅黑" panose="020B0503020204020204" charset="-122"/>
                        </a:rPr>
                        <a:t> ancient saying </a:t>
                      </a:r>
                      <a:r>
                        <a:rPr lang="zh-CN" altLang="en-US" sz="1200" b="1">
                          <a:latin typeface="微软雅黑" panose="020B0503020204020204" charset="-122"/>
                          <a:ea typeface="微软雅黑" panose="020B0503020204020204" charset="-122"/>
                          <a:cs typeface="微软雅黑" panose="020B0503020204020204" charset="-122"/>
                        </a:rPr>
                        <a:t>前缺</a:t>
                      </a:r>
                      <a:r>
                        <a:rPr lang="en-US" altLang="zh-CN" sz="1200" b="1">
                          <a:latin typeface="微软雅黑" panose="020B0503020204020204" charset="-122"/>
                          <a:ea typeface="微软雅黑" panose="020B0503020204020204" charset="-122"/>
                          <a:cs typeface="微软雅黑" panose="020B0503020204020204" charset="-122"/>
                        </a:rPr>
                        <a:t> the</a:t>
                      </a:r>
                      <a:r>
                        <a:rPr lang="zh-CN" altLang="en-US" sz="1200" b="1">
                          <a:latin typeface="微软雅黑" panose="020B0503020204020204" charset="-122"/>
                          <a:ea typeface="微软雅黑" panose="020B0503020204020204" charset="-122"/>
                          <a:cs typeface="微软雅黑" panose="020B0503020204020204" charset="-122"/>
                        </a:rPr>
                        <a:t>；</a:t>
                      </a:r>
                      <a:r>
                        <a:rPr lang="en-US" altLang="en-US" sz="1200" b="1">
                          <a:latin typeface="微软雅黑" panose="020B0503020204020204" charset="-122"/>
                          <a:ea typeface="微软雅黑" panose="020B0503020204020204" charset="-122"/>
                          <a:cs typeface="微软雅黑" panose="020B0503020204020204" charset="-122"/>
                        </a:rPr>
                        <a:t>⑤</a:t>
                      </a:r>
                      <a:r>
                        <a:rPr lang="en-US" altLang="zh-CN" sz="1200" b="1">
                          <a:latin typeface="微软雅黑" panose="020B0503020204020204" charset="-122"/>
                          <a:ea typeface="微软雅黑" panose="020B0503020204020204" charset="-122"/>
                          <a:cs typeface="微软雅黑" panose="020B0503020204020204" charset="-122"/>
                        </a:rPr>
                        <a:t> Your sincerely</a:t>
                      </a:r>
                      <a:r>
                        <a:rPr lang="en-US" altLang="en-US" sz="1200" b="1">
                          <a:latin typeface="微软雅黑" panose="020B0503020204020204" charset="-122"/>
                          <a:ea typeface="微软雅黑" panose="020B0503020204020204" charset="-122"/>
                          <a:cs typeface="微软雅黑" panose="020B0503020204020204" charset="-122"/>
                        </a:rPr>
                        <a:t>→</a:t>
                      </a:r>
                      <a:r>
                        <a:rPr lang="en-US" altLang="zh-CN" sz="1200" b="1">
                          <a:latin typeface="微软雅黑" panose="020B0503020204020204" charset="-122"/>
                          <a:ea typeface="微软雅黑" panose="020B0503020204020204" charset="-122"/>
                          <a:cs typeface="微软雅黑" panose="020B0503020204020204" charset="-122"/>
                        </a:rPr>
                        <a:t> Yours sincerely</a:t>
                      </a:r>
                      <a:endParaRPr lang="en-US" altLang="zh-CN" sz="1200" b="1">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84810">
                <a:tc>
                  <a:txBody>
                    <a:bodyPr/>
                    <a:p>
                      <a:pPr algn="l">
                        <a:buSzTx/>
                        <a:buNone/>
                      </a:pPr>
                      <a:r>
                        <a:rPr lang="en-US" altLang="zh-CN" b="1">
                          <a:solidFill>
                            <a:schemeClr val="tx1"/>
                          </a:solidFill>
                          <a:latin typeface="微软雅黑" panose="020B0503020204020204" charset="-122"/>
                          <a:ea typeface="微软雅黑" panose="020B0503020204020204" charset="-122"/>
                        </a:rPr>
                        <a:t> 拼写</a:t>
                      </a:r>
                      <a:endParaRPr lang="en-US" altLang="zh-CN" b="1">
                        <a:solidFill>
                          <a:schemeClr val="tx1"/>
                        </a:solidFill>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en-US" altLang="zh-CN" sz="1200" b="1">
                          <a:latin typeface="微软雅黑" panose="020B0503020204020204" charset="-122"/>
                          <a:ea typeface="微软雅黑" panose="020B0503020204020204" charset="-122"/>
                          <a:cs typeface="微软雅黑" panose="020B0503020204020204" charset="-122"/>
                        </a:rPr>
                        <a:t>tne → the</a:t>
                      </a:r>
                      <a:endParaRPr lang="en-US" altLang="zh-CN" sz="1200" b="1">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85445">
                <a:tc>
                  <a:txBody>
                    <a:bodyPr/>
                    <a:p>
                      <a:pPr algn="l">
                        <a:buSzTx/>
                        <a:buNone/>
                      </a:pPr>
                      <a:r>
                        <a:rPr lang="en-US" altLang="zh-CN" b="1">
                          <a:solidFill>
                            <a:schemeClr val="tx1"/>
                          </a:solidFill>
                          <a:latin typeface="微软雅黑" panose="020B0503020204020204" charset="-122"/>
                          <a:ea typeface="微软雅黑" panose="020B0503020204020204" charset="-122"/>
                        </a:rPr>
                        <a:t> 语言</a:t>
                      </a:r>
                      <a:endParaRPr lang="en-US" altLang="zh-CN" b="1">
                        <a:solidFill>
                          <a:schemeClr val="tx1"/>
                        </a:solidFill>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1200" b="1">
                          <a:latin typeface="微软雅黑" panose="020B0503020204020204" charset="-122"/>
                          <a:ea typeface="微软雅黑" panose="020B0503020204020204" charset="-122"/>
                          <a:cs typeface="微软雅黑" panose="020B0503020204020204" charset="-122"/>
                        </a:rPr>
                        <a:t>表达生硬，如</a:t>
                      </a:r>
                      <a:r>
                        <a:rPr lang="en-US" altLang="zh-CN" sz="1200" b="1">
                          <a:latin typeface="微软雅黑" panose="020B0503020204020204" charset="-122"/>
                          <a:ea typeface="微软雅黑" panose="020B0503020204020204" charset="-122"/>
                          <a:cs typeface="微软雅黑" panose="020B0503020204020204" charset="-122"/>
                        </a:rPr>
                        <a:t> grasped its essence </a:t>
                      </a:r>
                      <a:r>
                        <a:rPr lang="zh-CN" altLang="en-US" sz="1200" b="1">
                          <a:latin typeface="微软雅黑" panose="020B0503020204020204" charset="-122"/>
                          <a:ea typeface="微软雅黑" panose="020B0503020204020204" charset="-122"/>
                          <a:cs typeface="微软雅黑" panose="020B0503020204020204" charset="-122"/>
                        </a:rPr>
                        <a:t>指代不清</a:t>
                      </a:r>
                      <a:endParaRPr lang="zh-CN" altLang="en-US" sz="1200" b="1">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85445">
                <a:tc>
                  <a:txBody>
                    <a:bodyPr/>
                    <a:p>
                      <a:pPr algn="l">
                        <a:buSzTx/>
                        <a:buNone/>
                      </a:pPr>
                      <a:r>
                        <a:rPr lang="en-US" altLang="zh-CN" sz="1400" b="1">
                          <a:solidFill>
                            <a:schemeClr val="tx1"/>
                          </a:solidFill>
                          <a:latin typeface="微软雅黑" panose="020B0503020204020204" charset="-122"/>
                          <a:ea typeface="微软雅黑" panose="020B0503020204020204" charset="-122"/>
                        </a:rPr>
                        <a:t> 词数</a:t>
                      </a:r>
                      <a:endParaRPr lang="en-US" altLang="zh-CN" sz="1400" b="1">
                        <a:solidFill>
                          <a:schemeClr val="tx1"/>
                        </a:solidFill>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1200" b="1">
                          <a:latin typeface="微软雅黑" panose="020B0503020204020204" charset="-122"/>
                          <a:ea typeface="微软雅黑" panose="020B0503020204020204" charset="-122"/>
                          <a:cs typeface="微软雅黑" panose="020B0503020204020204" charset="-122"/>
                        </a:rPr>
                        <a:t>约</a:t>
                      </a:r>
                      <a:r>
                        <a:rPr lang="en-US" altLang="zh-CN" sz="1200" b="1">
                          <a:latin typeface="微软雅黑" panose="020B0503020204020204" charset="-122"/>
                          <a:ea typeface="微软雅黑" panose="020B0503020204020204" charset="-122"/>
                          <a:cs typeface="微软雅黑" panose="020B0503020204020204" charset="-122"/>
                        </a:rPr>
                        <a:t> 90 </a:t>
                      </a:r>
                      <a:r>
                        <a:rPr lang="zh-CN" altLang="en-US" sz="1200" b="1">
                          <a:latin typeface="微软雅黑" panose="020B0503020204020204" charset="-122"/>
                          <a:ea typeface="微软雅黑" panose="020B0503020204020204" charset="-122"/>
                          <a:cs typeface="微软雅黑" panose="020B0503020204020204" charset="-122"/>
                        </a:rPr>
                        <a:t>词，符合要求</a:t>
                      </a:r>
                      <a:endParaRPr lang="zh-CN" altLang="en-US" sz="1200" b="1">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4" name="文本框 3"/>
          <p:cNvSpPr txBox="1"/>
          <p:nvPr/>
        </p:nvSpPr>
        <p:spPr>
          <a:xfrm>
            <a:off x="199390" y="314960"/>
            <a:ext cx="1541780" cy="368300"/>
          </a:xfrm>
          <a:prstGeom prst="rect">
            <a:avLst/>
          </a:prstGeom>
          <a:solidFill>
            <a:schemeClr val="accent6">
              <a:lumMod val="20000"/>
              <a:lumOff val="80000"/>
            </a:schemeClr>
          </a:solidFill>
        </p:spPr>
        <p:txBody>
          <a:bodyPr wrap="square">
            <a:spAutoFit/>
          </a:bodyPr>
          <a:p>
            <a:pPr algn="l"/>
            <a:r>
              <a:rPr lang="zh-CN" altLang="en-US" sz="1800">
                <a:latin typeface="Arial" panose="020B0604020202020204" pitchFamily="34" charset="0"/>
                <a:ea typeface="微软雅黑" panose="020B0503020204020204" charset="-122"/>
              </a:rPr>
              <a:t>评分：</a:t>
            </a:r>
            <a:r>
              <a:rPr lang="en-US" altLang="zh-CN" sz="1800">
                <a:latin typeface="Arial" panose="020B0604020202020204" pitchFamily="34" charset="0"/>
                <a:ea typeface="微软雅黑" panose="020B0503020204020204" charset="-122"/>
              </a:rPr>
              <a:t>6–7 </a:t>
            </a:r>
            <a:r>
              <a:rPr lang="zh-CN" altLang="en-US" sz="1800">
                <a:latin typeface="Arial" panose="020B0604020202020204" pitchFamily="34" charset="0"/>
                <a:ea typeface="微软雅黑" panose="020B0503020204020204" charset="-122"/>
              </a:rPr>
              <a:t>分</a:t>
            </a:r>
            <a:endParaRPr lang="zh-CN" altLang="en-US" sz="1800">
              <a:latin typeface="Arial" panose="020B0604020202020204" pitchFamily="34" charset="0"/>
              <a:ea typeface="微软雅黑" panose="020B0503020204020204" charset="-122"/>
            </a:endParaRPr>
          </a:p>
        </p:txBody>
      </p:sp>
      <p:sp>
        <p:nvSpPr>
          <p:cNvPr id="5" name="文本框 4"/>
          <p:cNvSpPr txBox="1"/>
          <p:nvPr/>
        </p:nvSpPr>
        <p:spPr>
          <a:xfrm>
            <a:off x="6631305" y="2823210"/>
            <a:ext cx="5200015" cy="3879215"/>
          </a:xfrm>
          <a:prstGeom prst="rect">
            <a:avLst/>
          </a:prstGeom>
          <a:solidFill>
            <a:schemeClr val="bg1"/>
          </a:solidFill>
        </p:spPr>
        <p:txBody>
          <a:bodyPr wrap="square">
            <a:spAutoFit/>
          </a:bodyPr>
          <a:p>
            <a:pPr algn="ctr">
              <a:lnSpc>
                <a:spcPct val="110000"/>
              </a:lnSpc>
            </a:pPr>
            <a:r>
              <a:rPr lang="en-US" altLang="zh-CN" sz="1600">
                <a:latin typeface="Times New Roman" panose="02020603050405020304" charset="0"/>
                <a:ea typeface="微软雅黑" panose="020B0503020204020204" charset="-122"/>
                <a:cs typeface="Times New Roman" panose="02020603050405020304" charset="0"/>
              </a:rPr>
              <a:t>A person who travels far knows more</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    I fully agree with the saying "A person who travels far knows more," 1________ tells us that experience can not only broaden our horizons but also 2________ (rich)  our knowledge.</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   Last year, I visited the Terracotta Army in Xi'an. Seeing thousands of clay soldiers 3_____________(preserve) the features of ancient warriors, I gained a 4________(good) understanding of history than I ever could from textbooks. It was the real relics that helped me grasp the 5_________ (essential) of this ancient civilization.</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  This trip impressed me deeply, and I have come 6__________ (realize)  that true wisdom comes from real experience. (96w)</a:t>
            </a: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6" name="文本框 5"/>
          <p:cNvSpPr txBox="1"/>
          <p:nvPr/>
        </p:nvSpPr>
        <p:spPr>
          <a:xfrm>
            <a:off x="7992745" y="3371850"/>
            <a:ext cx="819150"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which</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9693275" y="3632200"/>
            <a:ext cx="826770"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enrich</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8974455" y="4382770"/>
            <a:ext cx="1249045"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preserving</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10041890" y="4690110"/>
            <a:ext cx="716915"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better </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10305415" y="5236210"/>
            <a:ext cx="982980"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essence</a:t>
            </a:r>
            <a:r>
              <a:rPr lang="en-US" altLang="zh-CN" sz="1800">
                <a:latin typeface="Times New Roman" panose="02020603050405020304" charset="0"/>
                <a:ea typeface="微软雅黑" panose="020B0503020204020204" charset="-122"/>
                <a:cs typeface="Times New Roman" panose="02020603050405020304" charset="0"/>
                <a:sym typeface="+mn-ea"/>
              </a:rPr>
              <a:t> </a:t>
            </a:r>
            <a:endParaRPr lang="zh-CN" altLang="en-US" sz="1800">
              <a:latin typeface="Arial" panose="020B0604020202020204" pitchFamily="34" charset="0"/>
              <a:ea typeface="微软雅黑" panose="020B0503020204020204" charset="-122"/>
            </a:endParaRPr>
          </a:p>
        </p:txBody>
      </p:sp>
      <p:sp>
        <p:nvSpPr>
          <p:cNvPr id="11" name="文本框 10"/>
          <p:cNvSpPr txBox="1"/>
          <p:nvPr/>
        </p:nvSpPr>
        <p:spPr>
          <a:xfrm>
            <a:off x="6811645" y="6009005"/>
            <a:ext cx="1079500"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to realize</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3635" t="5356" r="2860"/>
          <a:stretch>
            <a:fillRect/>
          </a:stretch>
        </p:blipFill>
        <p:spPr>
          <a:xfrm>
            <a:off x="121285" y="125095"/>
            <a:ext cx="6257925" cy="4516755"/>
          </a:xfrm>
          <a:prstGeom prst="rect">
            <a:avLst/>
          </a:prstGeom>
        </p:spPr>
      </p:pic>
      <p:graphicFrame>
        <p:nvGraphicFramePr>
          <p:cNvPr id="3" name="表格 2"/>
          <p:cNvGraphicFramePr/>
          <p:nvPr>
            <p:custDataLst>
              <p:tags r:id="rId2"/>
            </p:custDataLst>
          </p:nvPr>
        </p:nvGraphicFramePr>
        <p:xfrm>
          <a:off x="121285" y="4791710"/>
          <a:ext cx="6274435" cy="2156460"/>
        </p:xfrm>
        <a:graphic>
          <a:graphicData uri="http://schemas.openxmlformats.org/drawingml/2006/table">
            <a:tbl>
              <a:tblPr firstRow="1" bandRow="1">
                <a:tableStyleId>{5C22544A-7EE6-4342-B048-85BDC9FD1C3A}</a:tableStyleId>
              </a:tblPr>
              <a:tblGrid>
                <a:gridCol w="725170"/>
                <a:gridCol w="5549265"/>
              </a:tblGrid>
              <a:tr h="321310">
                <a:tc>
                  <a:txBody>
                    <a:bodyPr/>
                    <a:p>
                      <a:pPr algn="ctr">
                        <a:buNone/>
                      </a:pPr>
                      <a:r>
                        <a:rPr lang="zh-CN" altLang="en-US" b="1">
                          <a:solidFill>
                            <a:schemeClr val="tx1"/>
                          </a:solidFill>
                          <a:latin typeface="微软雅黑" panose="020B0503020204020204" charset="-122"/>
                          <a:ea typeface="微软雅黑" panose="020B0503020204020204" charset="-122"/>
                          <a:cs typeface="微软雅黑" panose="020B0503020204020204" charset="-122"/>
                        </a:rPr>
                        <a:t>结构</a:t>
                      </a: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a:solidFill>
                            <a:schemeClr val="tx1"/>
                          </a:solidFill>
                          <a:latin typeface="微软雅黑" panose="020B0503020204020204" charset="-122"/>
                          <a:ea typeface="微软雅黑" panose="020B0503020204020204" charset="-122"/>
                          <a:cs typeface="微软雅黑" panose="020B0503020204020204" charset="-122"/>
                        </a:rPr>
                        <a:t>三段式清晰，理解</a:t>
                      </a:r>
                      <a:r>
                        <a:rPr lang="en-US" altLang="en-US">
                          <a:solidFill>
                            <a:schemeClr val="tx1"/>
                          </a:solidFill>
                          <a:latin typeface="微软雅黑" panose="020B0503020204020204" charset="-122"/>
                          <a:ea typeface="微软雅黑" panose="020B0503020204020204" charset="-122"/>
                          <a:cs typeface="微软雅黑" panose="020B0503020204020204" charset="-122"/>
                        </a:rPr>
                        <a:t>→</a:t>
                      </a:r>
                      <a:r>
                        <a:rPr lang="zh-CN" altLang="en-US">
                          <a:solidFill>
                            <a:schemeClr val="tx1"/>
                          </a:solidFill>
                          <a:latin typeface="微软雅黑" panose="020B0503020204020204" charset="-122"/>
                          <a:ea typeface="微软雅黑" panose="020B0503020204020204" charset="-122"/>
                          <a:cs typeface="微软雅黑" panose="020B0503020204020204" charset="-122"/>
                        </a:rPr>
                        <a:t>经历</a:t>
                      </a:r>
                      <a:r>
                        <a:rPr lang="en-US" altLang="en-US">
                          <a:solidFill>
                            <a:schemeClr val="tx1"/>
                          </a:solidFill>
                          <a:latin typeface="微软雅黑" panose="020B0503020204020204" charset="-122"/>
                          <a:ea typeface="微软雅黑" panose="020B0503020204020204" charset="-122"/>
                          <a:cs typeface="微软雅黑" panose="020B0503020204020204" charset="-122"/>
                        </a:rPr>
                        <a:t>→</a:t>
                      </a:r>
                      <a:r>
                        <a:rPr lang="zh-CN" altLang="en-US">
                          <a:solidFill>
                            <a:schemeClr val="tx1"/>
                          </a:solidFill>
                          <a:latin typeface="微软雅黑" panose="020B0503020204020204" charset="-122"/>
                          <a:ea typeface="微软雅黑" panose="020B0503020204020204" charset="-122"/>
                          <a:cs typeface="微软雅黑" panose="020B0503020204020204" charset="-122"/>
                        </a:rPr>
                        <a:t>感悟，层次分明</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80365">
                <a:tc>
                  <a:txBody>
                    <a:bodyPr/>
                    <a:p>
                      <a:pPr algn="ctr">
                        <a:buNone/>
                      </a:pPr>
                      <a:r>
                        <a:rPr lang="en-US" altLang="zh-CN" b="1">
                          <a:solidFill>
                            <a:schemeClr val="tx1"/>
                          </a:solidFill>
                          <a:latin typeface="微软雅黑" panose="020B0503020204020204" charset="-122"/>
                          <a:ea typeface="微软雅黑" panose="020B0503020204020204" charset="-122"/>
                          <a:cs typeface="微软雅黑" panose="020B0503020204020204" charset="-122"/>
                        </a:rPr>
                        <a:t> </a:t>
                      </a:r>
                      <a:r>
                        <a:rPr lang="zh-CN" altLang="en-US" b="1">
                          <a:solidFill>
                            <a:schemeClr val="tx1"/>
                          </a:solidFill>
                          <a:latin typeface="微软雅黑" panose="020B0503020204020204" charset="-122"/>
                          <a:ea typeface="微软雅黑" panose="020B0503020204020204" charset="-122"/>
                          <a:cs typeface="微软雅黑" panose="020B0503020204020204" charset="-122"/>
                        </a:rPr>
                        <a:t>语言</a:t>
                      </a: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b="1">
                          <a:solidFill>
                            <a:schemeClr val="tx1"/>
                          </a:solidFill>
                          <a:latin typeface="微软雅黑" panose="020B0503020204020204" charset="-122"/>
                          <a:ea typeface="微软雅黑" panose="020B0503020204020204" charset="-122"/>
                          <a:cs typeface="微软雅黑" panose="020B0503020204020204" charset="-122"/>
                        </a:rPr>
                        <a:t>高级句型密集：Not only 倒装、Having done 分词结构、强调句、Only by 倒装，语言表达地道</a:t>
                      </a: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80365">
                <a:tc>
                  <a:txBody>
                    <a:bodyPr/>
                    <a:p>
                      <a:pPr algn="ctr">
                        <a:buNone/>
                      </a:pPr>
                      <a:r>
                        <a:rPr lang="en-US" altLang="zh-CN" b="1">
                          <a:latin typeface="微软雅黑" panose="020B0503020204020204" charset="-122"/>
                          <a:ea typeface="微软雅黑" panose="020B0503020204020204" charset="-122"/>
                        </a:rPr>
                        <a:t> </a:t>
                      </a:r>
                      <a:r>
                        <a:rPr lang="zh-CN" altLang="en-US" b="1">
                          <a:latin typeface="微软雅黑" panose="020B0503020204020204" charset="-122"/>
                          <a:ea typeface="微软雅黑" panose="020B0503020204020204" charset="-122"/>
                        </a:rPr>
                        <a:t>内容</a:t>
                      </a:r>
                      <a:endParaRPr lang="zh-CN" altLang="en-US" b="1">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b="1">
                          <a:solidFill>
                            <a:schemeClr val="tx1"/>
                          </a:solidFill>
                          <a:latin typeface="微软雅黑" panose="020B0503020204020204" charset="-122"/>
                          <a:ea typeface="微软雅黑" panose="020B0503020204020204" charset="-122"/>
                          <a:cs typeface="微软雅黑" panose="020B0503020204020204" charset="-122"/>
                        </a:rPr>
                        <a:t>三要点齐全，渔村经历扣题紧密</a:t>
                      </a: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80365">
                <a:tc>
                  <a:txBody>
                    <a:bodyPr/>
                    <a:p>
                      <a:pPr algn="ctr">
                        <a:buNone/>
                      </a:pPr>
                      <a:r>
                        <a:rPr lang="zh-CN" altLang="en-US" b="1">
                          <a:latin typeface="微软雅黑" panose="020B0503020204020204" charset="-122"/>
                          <a:ea typeface="微软雅黑" panose="020B0503020204020204" charset="-122"/>
                        </a:rPr>
                        <a:t>错误</a:t>
                      </a:r>
                      <a:endParaRPr lang="zh-CN" altLang="en-US" b="1">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en-US" altLang="zh-CN"/>
                        <a:t>`</a:t>
                      </a:r>
                      <a:r>
                        <a:rPr lang="zh-CN" altLang="en-US" b="1">
                          <a:solidFill>
                            <a:schemeClr val="tx1"/>
                          </a:solidFill>
                          <a:latin typeface="微软雅黑" panose="020B0503020204020204" charset="-122"/>
                          <a:ea typeface="微软雅黑" panose="020B0503020204020204" charset="-122"/>
                          <a:cs typeface="微软雅黑" panose="020B0503020204020204" charset="-122"/>
                        </a:rPr>
                        <a:t>enables to rethink</a:t>
                      </a:r>
                      <a:r>
                        <a:rPr lang="en-US" altLang="zh-CN" b="1">
                          <a:solidFill>
                            <a:schemeClr val="tx1"/>
                          </a:solidFill>
                          <a:latin typeface="微软雅黑" panose="020B0503020204020204" charset="-122"/>
                          <a:ea typeface="微软雅黑" panose="020B0503020204020204" charset="-122"/>
                          <a:cs typeface="微软雅黑" panose="020B0503020204020204" charset="-122"/>
                        </a:rPr>
                        <a:t> </a:t>
                      </a:r>
                      <a:r>
                        <a:rPr lang="zh-CN" altLang="en-US" b="1">
                          <a:solidFill>
                            <a:schemeClr val="tx1"/>
                          </a:solidFill>
                          <a:latin typeface="微软雅黑" panose="020B0503020204020204" charset="-122"/>
                          <a:ea typeface="微软雅黑" panose="020B0503020204020204" charset="-122"/>
                          <a:cs typeface="微软雅黑" panose="020B0503020204020204" charset="-122"/>
                        </a:rPr>
                        <a:t>缺宾语，应为 enables us to rethink</a:t>
                      </a: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80365">
                <a:tc>
                  <a:txBody>
                    <a:bodyPr/>
                    <a:p>
                      <a:pPr algn="ctr">
                        <a:buNone/>
                      </a:pPr>
                      <a:r>
                        <a:rPr lang="zh-CN" altLang="en-US" b="1">
                          <a:latin typeface="微软雅黑" panose="020B0503020204020204" charset="-122"/>
                          <a:ea typeface="微软雅黑" panose="020B0503020204020204" charset="-122"/>
                        </a:rPr>
                        <a:t>词数</a:t>
                      </a:r>
                      <a:endParaRPr lang="zh-CN" altLang="en-US" b="1">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a:buSzTx/>
                        <a:buNone/>
                      </a:pPr>
                      <a:r>
                        <a:rPr lang="zh-CN" altLang="en-US" b="1">
                          <a:solidFill>
                            <a:schemeClr val="tx1"/>
                          </a:solidFill>
                          <a:latin typeface="微软雅黑" panose="020B0503020204020204" charset="-122"/>
                          <a:ea typeface="微软雅黑" panose="020B0503020204020204" charset="-122"/>
                          <a:cs typeface="微软雅黑" panose="020B0503020204020204" charset="-122"/>
                        </a:rPr>
                        <a:t>104W</a:t>
                      </a:r>
                      <a:endParaRPr lang="zh-CN" altLang="en-US" b="1">
                        <a:solidFill>
                          <a:schemeClr val="tx1"/>
                        </a:solidFill>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cxnSp>
        <p:nvCxnSpPr>
          <p:cNvPr id="4" name="直接连接符 3"/>
          <p:cNvCxnSpPr/>
          <p:nvPr/>
        </p:nvCxnSpPr>
        <p:spPr>
          <a:xfrm flipV="1">
            <a:off x="5580380" y="2060575"/>
            <a:ext cx="608965" cy="6985"/>
          </a:xfrm>
          <a:prstGeom prst="line">
            <a:avLst/>
          </a:prstGeom>
          <a:ln w="28575" cmpd="sng">
            <a:solidFill>
              <a:srgbClr val="C00000"/>
            </a:solidFill>
            <a:prstDash val="solid"/>
          </a:ln>
        </p:spPr>
        <p:style>
          <a:lnRef idx="0">
            <a:srgbClr val="FFFFFF"/>
          </a:lnRef>
          <a:fillRef idx="0">
            <a:srgbClr val="FFFFFF"/>
          </a:fillRef>
          <a:effectRef idx="0">
            <a:srgbClr val="FFFFFF"/>
          </a:effectRef>
          <a:fontRef idx="minor">
            <a:schemeClr val="tx1"/>
          </a:fontRef>
        </p:style>
      </p:cxnSp>
      <p:cxnSp>
        <p:nvCxnSpPr>
          <p:cNvPr id="5" name="直接连接符 4"/>
          <p:cNvCxnSpPr/>
          <p:nvPr/>
        </p:nvCxnSpPr>
        <p:spPr>
          <a:xfrm>
            <a:off x="247650" y="2327910"/>
            <a:ext cx="937260" cy="7620"/>
          </a:xfrm>
          <a:prstGeom prst="line">
            <a:avLst/>
          </a:prstGeom>
          <a:ln w="31750">
            <a:gradFill>
              <a:gsLst>
                <a:gs pos="0">
                  <a:srgbClr val="C00000"/>
                </a:gs>
                <a:gs pos="100000">
                  <a:schemeClr val="accent1"/>
                </a:gs>
              </a:gsLst>
            </a:gradFill>
          </a:ln>
        </p:spPr>
        <p:style>
          <a:lnRef idx="0">
            <a:srgbClr val="FFFFFF"/>
          </a:lnRef>
          <a:fillRef idx="0">
            <a:srgbClr val="FFFFFF"/>
          </a:fillRef>
          <a:effectRef idx="0">
            <a:srgbClr val="FFFFFF"/>
          </a:effectRef>
          <a:fontRef idx="minor">
            <a:schemeClr val="tx1"/>
          </a:fontRef>
        </p:style>
      </p:cxnSp>
      <p:sp>
        <p:nvSpPr>
          <p:cNvPr id="6" name="文本框 5"/>
          <p:cNvSpPr txBox="1"/>
          <p:nvPr/>
        </p:nvSpPr>
        <p:spPr>
          <a:xfrm>
            <a:off x="6470015" y="125095"/>
            <a:ext cx="5480050" cy="6647180"/>
          </a:xfrm>
          <a:prstGeom prst="rect">
            <a:avLst/>
          </a:prstGeom>
          <a:solidFill>
            <a:schemeClr val="bg1"/>
          </a:solidFill>
        </p:spPr>
        <p:txBody>
          <a:bodyPr wrap="square">
            <a:noAutofit/>
          </a:bodyPr>
          <a:p>
            <a:pPr algn="ctr">
              <a:lnSpc>
                <a:spcPct val="110000"/>
              </a:lnSpc>
            </a:pPr>
            <a:r>
              <a:rPr lang="en-US" altLang="zh-CN" sz="2000">
                <a:latin typeface="Times New Roman" panose="02020603050405020304" charset="0"/>
                <a:ea typeface="微软雅黑" panose="020B0503020204020204" charset="-122"/>
                <a:cs typeface="Times New Roman" panose="02020603050405020304" charset="0"/>
              </a:rPr>
              <a:t>A person who travels far knows more</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000">
                <a:latin typeface="Times New Roman" panose="02020603050405020304" charset="0"/>
                <a:ea typeface="微软雅黑" panose="020B0503020204020204" charset="-122"/>
                <a:cs typeface="Times New Roman" panose="02020603050405020304" charset="0"/>
              </a:rPr>
              <a:t>It goes without saying that this saying 1_________ (highlight) the value of real-life experience, which is of great 2___________ (</a:t>
            </a:r>
            <a:r>
              <a:rPr lang="en-US" altLang="zh-CN" sz="2000">
                <a:latin typeface="Times New Roman" panose="02020603050405020304" charset="0"/>
                <a:ea typeface="微软雅黑" panose="020B0503020204020204" charset="-122"/>
                <a:cs typeface="Times New Roman" panose="02020603050405020304" charset="0"/>
                <a:sym typeface="+mn-ea"/>
              </a:rPr>
              <a:t>significant) </a:t>
            </a:r>
            <a:r>
              <a:rPr lang="en-US" altLang="zh-CN" sz="2000">
                <a:latin typeface="Times New Roman" panose="02020603050405020304" charset="0"/>
                <a:ea typeface="微软雅黑" panose="020B0503020204020204" charset="-122"/>
                <a:cs typeface="Times New Roman" panose="02020603050405020304" charset="0"/>
              </a:rPr>
              <a:t> to our growth.</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000">
                <a:latin typeface="Times New Roman" panose="02020603050405020304" charset="0"/>
                <a:ea typeface="微软雅黑" panose="020B0503020204020204" charset="-122"/>
                <a:cs typeface="Times New Roman" panose="02020603050405020304" charset="0"/>
              </a:rPr>
              <a:t>    Not only does traveling broaden our horizons, but it also 3________ (able) us to rethink what we have learned from textbooks. Last summer, I traveled to a small 4________ (fish) village hundreds of miles away, 5________  I stayed with a local family and learned about their daily life and 6_________ (traditional) . It was this eye-opening journey  that made me </a:t>
            </a:r>
            <a:r>
              <a:rPr lang="en-US" altLang="zh-CN" sz="2000">
                <a:latin typeface="Times New Roman" panose="02020603050405020304" charset="0"/>
                <a:ea typeface="微软雅黑" panose="020B0503020204020204" charset="-122"/>
                <a:cs typeface="Times New Roman" panose="02020603050405020304" charset="0"/>
                <a:sym typeface="+mn-ea"/>
              </a:rPr>
              <a:t>7_________ (realize) </a:t>
            </a:r>
            <a:r>
              <a:rPr lang="en-US" altLang="zh-CN" sz="2000">
                <a:latin typeface="Times New Roman" panose="02020603050405020304" charset="0"/>
                <a:ea typeface="微软雅黑" panose="020B0503020204020204" charset="-122"/>
                <a:cs typeface="Times New Roman" panose="02020603050405020304" charset="0"/>
              </a:rPr>
              <a:t>practical wisdom can never be gained from books alone.</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000">
                <a:latin typeface="Times New Roman" panose="02020603050405020304" charset="0"/>
                <a:ea typeface="微软雅黑" panose="020B0503020204020204" charset="-122"/>
                <a:cs typeface="Times New Roman" panose="02020603050405020304" charset="0"/>
              </a:rPr>
              <a:t>    Only by combining book learning with 8___________ (practice)  experience can we grow into well-rounded individuals. (108w)</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7" name="文本框 6"/>
          <p:cNvSpPr txBox="1"/>
          <p:nvPr/>
        </p:nvSpPr>
        <p:spPr>
          <a:xfrm>
            <a:off x="175260" y="186055"/>
            <a:ext cx="1663700" cy="337185"/>
          </a:xfrm>
          <a:prstGeom prst="rect">
            <a:avLst/>
          </a:prstGeom>
          <a:solidFill>
            <a:schemeClr val="accent6">
              <a:lumMod val="60000"/>
              <a:lumOff val="40000"/>
            </a:schemeClr>
          </a:solidFill>
        </p:spPr>
        <p:txBody>
          <a:bodyPr wrap="square">
            <a:spAutoFit/>
          </a:bodyPr>
          <a:p>
            <a:pPr algn="l"/>
            <a:r>
              <a:rPr lang="zh-CN" altLang="en-US" sz="1600">
                <a:latin typeface="黑体" panose="02010609060101010101" charset="-122"/>
                <a:ea typeface="黑体" panose="02010609060101010101" charset="-122"/>
                <a:cs typeface="黑体" panose="02010609060101010101" charset="-122"/>
              </a:rPr>
              <a:t>评分：</a:t>
            </a:r>
            <a:r>
              <a:rPr lang="en-US" altLang="zh-CN" sz="1600">
                <a:latin typeface="黑体" panose="02010609060101010101" charset="-122"/>
                <a:ea typeface="黑体" panose="02010609060101010101" charset="-122"/>
                <a:cs typeface="黑体" panose="02010609060101010101" charset="-122"/>
              </a:rPr>
              <a:t>12–13</a:t>
            </a:r>
            <a:r>
              <a:rPr lang="zh-CN" altLang="en-US" sz="1600">
                <a:latin typeface="黑体" panose="02010609060101010101" charset="-122"/>
                <a:ea typeface="黑体" panose="02010609060101010101" charset="-122"/>
                <a:cs typeface="黑体" panose="02010609060101010101" charset="-122"/>
              </a:rPr>
              <a:t>分</a:t>
            </a:r>
            <a:endParaRPr lang="zh-CN" altLang="en-US" sz="1600">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10574655" y="478790"/>
            <a:ext cx="121158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highlights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7767955" y="1171575"/>
            <a:ext cx="141351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significance</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7767955" y="2183765"/>
            <a:ext cx="102108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enables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8681720" y="2829560"/>
            <a:ext cx="89344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fishing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9316085" y="3166745"/>
            <a:ext cx="87947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where</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6722745" y="3858260"/>
            <a:ext cx="117538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traditions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4" name="文本框 13"/>
          <p:cNvSpPr txBox="1"/>
          <p:nvPr/>
        </p:nvSpPr>
        <p:spPr>
          <a:xfrm>
            <a:off x="9093200" y="4163695"/>
            <a:ext cx="102044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 realize </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5" name="文本框 14"/>
          <p:cNvSpPr txBox="1"/>
          <p:nvPr/>
        </p:nvSpPr>
        <p:spPr>
          <a:xfrm>
            <a:off x="6804025" y="5467985"/>
            <a:ext cx="109410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practical</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6442" t="2435" r="-1780" b="3519"/>
          <a:stretch>
            <a:fillRect/>
          </a:stretch>
        </p:blipFill>
        <p:spPr>
          <a:xfrm>
            <a:off x="274320" y="426085"/>
            <a:ext cx="5073015" cy="6206490"/>
          </a:xfrm>
          <a:prstGeom prst="rect">
            <a:avLst/>
          </a:prstGeom>
        </p:spPr>
      </p:pic>
      <p:sp>
        <p:nvSpPr>
          <p:cNvPr id="2" name="文本框 1"/>
          <p:cNvSpPr txBox="1"/>
          <p:nvPr/>
        </p:nvSpPr>
        <p:spPr>
          <a:xfrm>
            <a:off x="274320" y="57785"/>
            <a:ext cx="1863725" cy="368300"/>
          </a:xfrm>
          <a:prstGeom prst="rect">
            <a:avLst/>
          </a:prstGeom>
          <a:solidFill>
            <a:schemeClr val="accent6">
              <a:lumMod val="60000"/>
              <a:lumOff val="40000"/>
            </a:schemeClr>
          </a:solidFill>
        </p:spPr>
        <p:txBody>
          <a:bodyPr wrap="square">
            <a:spAutoFit/>
          </a:bodyPr>
          <a:p>
            <a:pPr algn="l"/>
            <a:r>
              <a:rPr lang="zh-CN" altLang="en-US" sz="1800">
                <a:solidFill>
                  <a:srgbClr val="C00000"/>
                </a:solidFill>
                <a:latin typeface="微软雅黑" panose="020B0503020204020204" charset="-122"/>
                <a:ea typeface="微软雅黑" panose="020B0503020204020204" charset="-122"/>
                <a:cs typeface="微软雅黑" panose="020B0503020204020204" charset="-122"/>
              </a:rPr>
              <a:t>评分：</a:t>
            </a:r>
            <a:r>
              <a:rPr lang="en-US" altLang="zh-CN" sz="1800">
                <a:solidFill>
                  <a:srgbClr val="C00000"/>
                </a:solidFill>
                <a:latin typeface="微软雅黑" panose="020B0503020204020204" charset="-122"/>
                <a:ea typeface="微软雅黑" panose="020B0503020204020204" charset="-122"/>
                <a:cs typeface="微软雅黑" panose="020B0503020204020204" charset="-122"/>
              </a:rPr>
              <a:t>10–11 </a:t>
            </a:r>
            <a:r>
              <a:rPr lang="zh-CN" altLang="en-US" sz="1800">
                <a:solidFill>
                  <a:srgbClr val="C00000"/>
                </a:solidFill>
                <a:latin typeface="微软雅黑" panose="020B0503020204020204" charset="-122"/>
                <a:ea typeface="微软雅黑" panose="020B0503020204020204" charset="-122"/>
                <a:cs typeface="微软雅黑" panose="020B0503020204020204" charset="-122"/>
              </a:rPr>
              <a:t>分</a:t>
            </a:r>
            <a:endParaRPr lang="zh-CN" altLang="en-US" sz="1800">
              <a:solidFill>
                <a:srgbClr val="C00000"/>
              </a:solidFill>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2"/>
            </p:custDataLst>
          </p:nvPr>
        </p:nvGraphicFramePr>
        <p:xfrm>
          <a:off x="5240655" y="331470"/>
          <a:ext cx="6718935" cy="2065020"/>
        </p:xfrm>
        <a:graphic>
          <a:graphicData uri="http://schemas.openxmlformats.org/drawingml/2006/table">
            <a:tbl>
              <a:tblPr firstRow="1" bandRow="1">
                <a:tableStyleId>{5C22544A-7EE6-4342-B048-85BDC9FD1C3A}</a:tableStyleId>
              </a:tblPr>
              <a:tblGrid>
                <a:gridCol w="642620"/>
                <a:gridCol w="6076315"/>
              </a:tblGrid>
              <a:tr h="396875">
                <a:tc>
                  <a:txBody>
                    <a:bodyPr/>
                    <a:p>
                      <a:pPr algn="ctr">
                        <a:buNone/>
                      </a:pPr>
                      <a:r>
                        <a:rPr lang="en-US" altLang="zh-CN" sz="1200">
                          <a:solidFill>
                            <a:schemeClr val="tx1"/>
                          </a:solidFill>
                          <a:latin typeface="微软雅黑" panose="020B0503020204020204" charset="-122"/>
                          <a:ea typeface="微软雅黑" panose="020B0503020204020204" charset="-122"/>
                        </a:rPr>
                        <a:t> </a:t>
                      </a:r>
                      <a:r>
                        <a:rPr lang="zh-CN" altLang="en-US" sz="1200">
                          <a:solidFill>
                            <a:schemeClr val="tx1"/>
                          </a:solidFill>
                          <a:latin typeface="微软雅黑" panose="020B0503020204020204" charset="-122"/>
                          <a:ea typeface="微软雅黑" panose="020B0503020204020204" charset="-122"/>
                        </a:rPr>
                        <a:t>结构</a:t>
                      </a:r>
                      <a:endParaRPr lang="zh-CN" altLang="en-US" sz="1200">
                        <a:solidFill>
                          <a:schemeClr val="tx1"/>
                        </a:solidFill>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1200" b="1">
                          <a:solidFill>
                            <a:schemeClr val="tx1"/>
                          </a:solidFill>
                          <a:latin typeface="微软雅黑" panose="020B0503020204020204" charset="-122"/>
                          <a:ea typeface="微软雅黑" panose="020B0503020204020204" charset="-122"/>
                        </a:rPr>
                        <a:t>三段式完整，经历描写有画面感</a:t>
                      </a:r>
                      <a:endParaRPr lang="zh-CN" altLang="en-US" sz="1200" b="1">
                        <a:solidFill>
                          <a:schemeClr val="tx1"/>
                        </a:solidFill>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90245">
                <a:tc>
                  <a:txBody>
                    <a:bodyPr/>
                    <a:p>
                      <a:pPr algn="ctr">
                        <a:buNone/>
                      </a:pPr>
                      <a:r>
                        <a:rPr lang="en-US" altLang="zh-CN" sz="1200" b="1">
                          <a:solidFill>
                            <a:schemeClr val="tx1"/>
                          </a:solidFill>
                          <a:latin typeface="微软雅黑" panose="020B0503020204020204" charset="-122"/>
                          <a:ea typeface="微软雅黑" panose="020B0503020204020204" charset="-122"/>
                        </a:rPr>
                        <a:t>  </a:t>
                      </a:r>
                      <a:endParaRPr lang="en-US" altLang="zh-CN" sz="1200" b="1">
                        <a:solidFill>
                          <a:schemeClr val="tx1"/>
                        </a:solidFill>
                        <a:latin typeface="微软雅黑" panose="020B0503020204020204" charset="-122"/>
                        <a:ea typeface="微软雅黑" panose="020B0503020204020204" charset="-122"/>
                      </a:endParaRPr>
                    </a:p>
                    <a:p>
                      <a:pPr algn="ctr">
                        <a:buNone/>
                      </a:pPr>
                      <a:r>
                        <a:rPr lang="zh-CN" altLang="en-US" sz="1200" b="1">
                          <a:solidFill>
                            <a:schemeClr val="tx1"/>
                          </a:solidFill>
                          <a:latin typeface="微软雅黑" panose="020B0503020204020204" charset="-122"/>
                          <a:ea typeface="微软雅黑" panose="020B0503020204020204" charset="-122"/>
                        </a:rPr>
                        <a:t>亮点</a:t>
                      </a:r>
                      <a:endParaRPr lang="zh-CN" altLang="en-US" sz="1200" b="1">
                        <a:solidFill>
                          <a:schemeClr val="tx1"/>
                        </a:solidFill>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1200" b="1">
                          <a:latin typeface="微软雅黑" panose="020B0503020204020204" charset="-122"/>
                          <a:ea typeface="微软雅黑" panose="020B0503020204020204" charset="-122"/>
                          <a:cs typeface="微软雅黑" panose="020B0503020204020204" charset="-122"/>
                        </a:rPr>
                        <a:t>细节描写出色：</a:t>
                      </a:r>
                      <a:r>
                        <a:rPr lang="en-US" altLang="zh-CN" sz="1200" b="1">
                          <a:latin typeface="微软雅黑" panose="020B0503020204020204" charset="-122"/>
                          <a:ea typeface="微软雅黑" panose="020B0503020204020204" charset="-122"/>
                          <a:cs typeface="微软雅黑" panose="020B0503020204020204" charset="-122"/>
                        </a:rPr>
                        <a:t>standing before the enormous pit, surrounded by thousands of life-sized soldiers, each with a distinct face, I was breathless</a:t>
                      </a:r>
                      <a:r>
                        <a:rPr lang="zh-CN" altLang="en-US" sz="1200" b="1">
                          <a:latin typeface="微软雅黑" panose="020B0503020204020204" charset="-122"/>
                          <a:ea typeface="微软雅黑" panose="020B0503020204020204" charset="-122"/>
                          <a:cs typeface="微软雅黑" panose="020B0503020204020204" charset="-122"/>
                        </a:rPr>
                        <a:t>，情感转折自然（从</a:t>
                      </a:r>
                      <a:r>
                        <a:rPr lang="en-US" altLang="zh-CN" sz="1200" b="1">
                          <a:latin typeface="微软雅黑" panose="020B0503020204020204" charset="-122"/>
                          <a:ea typeface="微软雅黑" panose="020B0503020204020204" charset="-122"/>
                          <a:cs typeface="微软雅黑" panose="020B0503020204020204" charset="-122"/>
                        </a:rPr>
                        <a:t> "mere clay statues" </a:t>
                      </a:r>
                      <a:r>
                        <a:rPr lang="zh-CN" altLang="en-US" sz="1200" b="1">
                          <a:latin typeface="微软雅黑" panose="020B0503020204020204" charset="-122"/>
                          <a:ea typeface="微软雅黑" panose="020B0503020204020204" charset="-122"/>
                          <a:cs typeface="微软雅黑" panose="020B0503020204020204" charset="-122"/>
                        </a:rPr>
                        <a:t>到</a:t>
                      </a:r>
                      <a:r>
                        <a:rPr lang="en-US" altLang="zh-CN" sz="1200" b="1">
                          <a:latin typeface="微软雅黑" panose="020B0503020204020204" charset="-122"/>
                          <a:ea typeface="微软雅黑" panose="020B0503020204020204" charset="-122"/>
                          <a:cs typeface="微软雅黑" panose="020B0503020204020204" charset="-122"/>
                        </a:rPr>
                        <a:t> "history came alive"</a:t>
                      </a:r>
                      <a:r>
                        <a:rPr lang="zh-CN" altLang="en-US" sz="1200" b="1">
                          <a:latin typeface="微软雅黑" panose="020B0503020204020204" charset="-122"/>
                          <a:ea typeface="微软雅黑" panose="020B0503020204020204" charset="-122"/>
                          <a:cs typeface="微软雅黑" panose="020B0503020204020204" charset="-122"/>
                        </a:rPr>
                        <a:t>）</a:t>
                      </a:r>
                      <a:endParaRPr lang="zh-CN" altLang="en-US" sz="1200" b="1">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89890">
                <a:tc>
                  <a:txBody>
                    <a:bodyPr/>
                    <a:p>
                      <a:pPr algn="ctr">
                        <a:buNone/>
                      </a:pPr>
                      <a:r>
                        <a:rPr lang="en-US" altLang="zh-CN" sz="1200" b="1">
                          <a:solidFill>
                            <a:schemeClr val="tx1"/>
                          </a:solidFill>
                          <a:latin typeface="微软雅黑" panose="020B0503020204020204" charset="-122"/>
                          <a:ea typeface="微软雅黑" panose="020B0503020204020204" charset="-122"/>
                        </a:rPr>
                        <a:t>不</a:t>
                      </a:r>
                      <a:r>
                        <a:rPr lang="zh-CN" altLang="en-US" sz="1200" b="1">
                          <a:solidFill>
                            <a:schemeClr val="tx1"/>
                          </a:solidFill>
                          <a:latin typeface="微软雅黑" panose="020B0503020204020204" charset="-122"/>
                          <a:ea typeface="微软雅黑" panose="020B0503020204020204" charset="-122"/>
                        </a:rPr>
                        <a:t>足</a:t>
                      </a:r>
                      <a:endParaRPr lang="zh-CN" altLang="en-US" sz="1200" b="1">
                        <a:solidFill>
                          <a:schemeClr val="tx1"/>
                        </a:solidFill>
                        <a:latin typeface="微软雅黑" panose="020B0503020204020204" charset="-122"/>
                        <a:ea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en-US" altLang="en-US" sz="1200" b="1">
                          <a:latin typeface="微软雅黑" panose="020B0503020204020204" charset="-122"/>
                          <a:ea typeface="微软雅黑" panose="020B0503020204020204" charset="-122"/>
                          <a:cs typeface="微软雅黑" panose="020B0503020204020204" charset="-122"/>
                        </a:rPr>
                        <a:t>①</a:t>
                      </a:r>
                      <a:r>
                        <a:rPr lang="en-US" altLang="zh-CN" sz="1200" b="1">
                          <a:latin typeface="微软雅黑" panose="020B0503020204020204" charset="-122"/>
                          <a:ea typeface="微软雅黑" panose="020B0503020204020204" charset="-122"/>
                          <a:cs typeface="微软雅黑" panose="020B0503020204020204" charset="-122"/>
                        </a:rPr>
                        <a:t> </a:t>
                      </a:r>
                      <a:r>
                        <a:rPr lang="zh-CN" altLang="en-US" sz="1200" b="1">
                          <a:latin typeface="微软雅黑" panose="020B0503020204020204" charset="-122"/>
                          <a:ea typeface="微软雅黑" panose="020B0503020204020204" charset="-122"/>
                          <a:cs typeface="微软雅黑" panose="020B0503020204020204" charset="-122"/>
                        </a:rPr>
                        <a:t>谚语引用错误：</a:t>
                      </a:r>
                      <a:r>
                        <a:rPr lang="en-US" altLang="zh-CN" sz="1200" b="1">
                          <a:latin typeface="微软雅黑" panose="020B0503020204020204" charset="-122"/>
                          <a:ea typeface="微软雅黑" panose="020B0503020204020204" charset="-122"/>
                          <a:cs typeface="微软雅黑" panose="020B0503020204020204" charset="-122"/>
                        </a:rPr>
                        <a:t>travels for know </a:t>
                      </a:r>
                      <a:r>
                        <a:rPr lang="en-US" altLang="en-US" sz="1200" b="1">
                          <a:latin typeface="微软雅黑" panose="020B0503020204020204" charset="-122"/>
                          <a:ea typeface="微软雅黑" panose="020B0503020204020204" charset="-122"/>
                          <a:cs typeface="微软雅黑" panose="020B0503020204020204" charset="-122"/>
                        </a:rPr>
                        <a:t>→</a:t>
                      </a:r>
                      <a:r>
                        <a:rPr lang="en-US" altLang="zh-CN" sz="1200" b="1">
                          <a:latin typeface="微软雅黑" panose="020B0503020204020204" charset="-122"/>
                          <a:ea typeface="微软雅黑" panose="020B0503020204020204" charset="-122"/>
                          <a:cs typeface="微软雅黑" panose="020B0503020204020204" charset="-122"/>
                        </a:rPr>
                        <a:t> travels far knows more</a:t>
                      </a:r>
                      <a:r>
                        <a:rPr lang="zh-CN" altLang="en-US" sz="1200" b="1">
                          <a:latin typeface="微软雅黑" panose="020B0503020204020204" charset="-122"/>
                          <a:ea typeface="微软雅黑" panose="020B0503020204020204" charset="-122"/>
                          <a:cs typeface="微软雅黑" panose="020B0503020204020204" charset="-122"/>
                        </a:rPr>
                        <a:t>（老师已标注）；</a:t>
                      </a:r>
                      <a:r>
                        <a:rPr lang="en-US" altLang="en-US" sz="1200" b="1">
                          <a:latin typeface="微软雅黑" panose="020B0503020204020204" charset="-122"/>
                          <a:ea typeface="微软雅黑" panose="020B0503020204020204" charset="-122"/>
                          <a:cs typeface="微软雅黑" panose="020B0503020204020204" charset="-122"/>
                        </a:rPr>
                        <a:t>②</a:t>
                      </a:r>
                      <a:r>
                        <a:rPr lang="en-US" altLang="zh-CN" sz="1200" b="1">
                          <a:latin typeface="微软雅黑" panose="020B0503020204020204" charset="-122"/>
                          <a:ea typeface="微软雅黑" panose="020B0503020204020204" charset="-122"/>
                          <a:cs typeface="微软雅黑" panose="020B0503020204020204" charset="-122"/>
                        </a:rPr>
                        <a:t> </a:t>
                      </a:r>
                      <a:r>
                        <a:rPr lang="zh-CN" altLang="en-US" sz="1200" b="1">
                          <a:latin typeface="微软雅黑" panose="020B0503020204020204" charset="-122"/>
                          <a:ea typeface="微软雅黑" panose="020B0503020204020204" charset="-122"/>
                          <a:cs typeface="微软雅黑" panose="020B0503020204020204" charset="-122"/>
                        </a:rPr>
                        <a:t>末句语法错误：</a:t>
                      </a:r>
                      <a:r>
                        <a:rPr lang="en-US" altLang="zh-CN" sz="1200" b="1">
                          <a:latin typeface="微软雅黑" panose="020B0503020204020204" charset="-122"/>
                          <a:ea typeface="微软雅黑" panose="020B0503020204020204" charset="-122"/>
                          <a:cs typeface="微软雅黑" panose="020B0503020204020204" charset="-122"/>
                        </a:rPr>
                        <a:t>I understand that travel really gives us is</a:t>
                      </a:r>
                      <a:r>
                        <a:rPr lang="en-US" altLang="en-US" sz="1200" b="1">
                          <a:latin typeface="微软雅黑" panose="020B0503020204020204" charset="-122"/>
                          <a:ea typeface="微软雅黑" panose="020B0503020204020204" charset="-122"/>
                          <a:cs typeface="微软雅黑" panose="020B0503020204020204" charset="-122"/>
                        </a:rPr>
                        <a:t>→</a:t>
                      </a:r>
                      <a:r>
                        <a:rPr lang="en-US" altLang="zh-CN" sz="1200" b="1">
                          <a:latin typeface="微软雅黑" panose="020B0503020204020204" charset="-122"/>
                          <a:ea typeface="微软雅黑" panose="020B0503020204020204" charset="-122"/>
                          <a:cs typeface="微软雅黑" panose="020B0503020204020204" charset="-122"/>
                        </a:rPr>
                        <a:t> what travel really gives us is</a:t>
                      </a:r>
                      <a:r>
                        <a:rPr lang="zh-CN" altLang="en-US" sz="1200" b="1">
                          <a:latin typeface="微软雅黑" panose="020B0503020204020204" charset="-122"/>
                          <a:ea typeface="微软雅黑" panose="020B0503020204020204" charset="-122"/>
                          <a:cs typeface="微软雅黑" panose="020B0503020204020204" charset="-122"/>
                        </a:rPr>
                        <a:t>；</a:t>
                      </a:r>
                      <a:endParaRPr lang="zh-CN" altLang="en-US" sz="1200" b="1">
                        <a:latin typeface="微软雅黑" panose="020B0503020204020204" charset="-122"/>
                        <a:ea typeface="微软雅黑" panose="020B0503020204020204" charset="-122"/>
                        <a:cs typeface="微软雅黑" panose="020B0503020204020204"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337820">
                <a:tc>
                  <a:txBody>
                    <a:bodyPr/>
                    <a:p>
                      <a:pPr algn="ctr">
                        <a:buSzTx/>
                        <a:buNone/>
                      </a:pPr>
                      <a:r>
                        <a:rPr lang="zh-CN" altLang="en-US" sz="1200" b="1">
                          <a:latin typeface="微软雅黑" panose="020B0503020204020204" charset="-122"/>
                          <a:ea typeface="微软雅黑" panose="020B0503020204020204" charset="-122"/>
                          <a:cs typeface="微软雅黑" panose="020B0503020204020204" charset="-122"/>
                          <a:sym typeface="+mn-ea"/>
                        </a:rPr>
                        <a:t>词数</a:t>
                      </a:r>
                      <a:endParaRPr lang="zh-CN" altLang="en-US" sz="1200" b="1">
                        <a:solidFill>
                          <a:schemeClr val="tx1"/>
                        </a:solidFill>
                        <a:latin typeface="微软雅黑" panose="020B0503020204020204" charset="-122"/>
                        <a:ea typeface="微软雅黑" panose="020B0503020204020204" charset="-122"/>
                        <a:cs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r>
                        <a:rPr lang="zh-CN" altLang="en-US" sz="1200" b="1">
                          <a:latin typeface="微软雅黑" panose="020B0503020204020204" charset="-122"/>
                          <a:ea typeface="微软雅黑" panose="020B0503020204020204" charset="-122"/>
                          <a:cs typeface="微软雅黑" panose="020B0503020204020204" charset="-122"/>
                          <a:sym typeface="+mn-ea"/>
                        </a:rPr>
                        <a:t>约</a:t>
                      </a:r>
                      <a:r>
                        <a:rPr lang="en-US" altLang="zh-CN" sz="1200" b="1">
                          <a:latin typeface="微软雅黑" panose="020B0503020204020204" charset="-122"/>
                          <a:ea typeface="微软雅黑" panose="020B0503020204020204" charset="-122"/>
                          <a:cs typeface="微软雅黑" panose="020B0503020204020204" charset="-122"/>
                          <a:sym typeface="+mn-ea"/>
                        </a:rPr>
                        <a:t> 115 </a:t>
                      </a:r>
                      <a:r>
                        <a:rPr lang="zh-CN" altLang="en-US" sz="1200" b="1">
                          <a:latin typeface="微软雅黑" panose="020B0503020204020204" charset="-122"/>
                          <a:ea typeface="微软雅黑" panose="020B0503020204020204" charset="-122"/>
                          <a:cs typeface="微软雅黑" panose="020B0503020204020204" charset="-122"/>
                          <a:sym typeface="+mn-ea"/>
                        </a:rPr>
                        <a:t>词，偏多</a:t>
                      </a:r>
                      <a:endParaRPr lang="zh-CN" altLang="en-US" sz="1200" b="1">
                        <a:latin typeface="微软雅黑" panose="020B0503020204020204" charset="-122"/>
                        <a:ea typeface="微软雅黑" panose="020B0503020204020204" charset="-122"/>
                        <a:cs typeface="微软雅黑" panose="020B0503020204020204" charset="-122"/>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5" name="文本框 4"/>
          <p:cNvSpPr txBox="1"/>
          <p:nvPr/>
        </p:nvSpPr>
        <p:spPr>
          <a:xfrm>
            <a:off x="5560060" y="2396490"/>
            <a:ext cx="6399530" cy="3969385"/>
          </a:xfrm>
          <a:prstGeom prst="rect">
            <a:avLst/>
          </a:prstGeom>
          <a:solidFill>
            <a:schemeClr val="bg1"/>
          </a:solidFill>
        </p:spPr>
        <p:txBody>
          <a:bodyPr wrap="square">
            <a:spAutoFit/>
          </a:bodyPr>
          <a:p>
            <a:pPr algn="ctr">
              <a:lnSpc>
                <a:spcPct val="100000"/>
              </a:lnSpc>
            </a:pPr>
            <a:r>
              <a:rPr lang="en-US" altLang="zh-CN" sz="1800">
                <a:latin typeface="Times New Roman" panose="02020603050405020304" charset="0"/>
                <a:ea typeface="微软雅黑" panose="020B0503020204020204" charset="-122"/>
                <a:cs typeface="Times New Roman" panose="02020603050405020304" charset="0"/>
              </a:rPr>
              <a:t>A person who travels far knows more</a:t>
            </a:r>
            <a:endParaRPr lang="en-US" altLang="zh-CN" sz="1800">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sz="1800">
                <a:latin typeface="Times New Roman" panose="02020603050405020304" charset="0"/>
                <a:ea typeface="微软雅黑" panose="020B0503020204020204" charset="-122"/>
                <a:cs typeface="Times New Roman" panose="02020603050405020304" charset="0"/>
              </a:rPr>
              <a:t>     As the saying goes, "A person who travels far knows more." It 1_______ (mean)  true knowledge comes not only from books but also from real-life experience.</a:t>
            </a:r>
            <a:endParaRPr lang="en-US" altLang="zh-CN" sz="1800">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sz="1800">
                <a:latin typeface="Times New Roman" panose="02020603050405020304" charset="0"/>
                <a:ea typeface="微软雅黑" panose="020B0503020204020204" charset="-122"/>
                <a:cs typeface="Times New Roman" panose="02020603050405020304" charset="0"/>
              </a:rPr>
              <a:t>    Last summer, I visited Xi'an. Before the trip, I had 2________ (mere)  read about the Terracotta Warriors in class and   regarded them </a:t>
            </a:r>
            <a:r>
              <a:rPr lang="en-US" altLang="zh-CN" sz="1800">
                <a:latin typeface="Times New Roman" panose="02020603050405020304" charset="0"/>
                <a:ea typeface="微软雅黑" panose="020B0503020204020204" charset="-122"/>
                <a:cs typeface="Times New Roman" panose="02020603050405020304" charset="0"/>
                <a:sym typeface="+mn-ea"/>
              </a:rPr>
              <a:t>3____ </a:t>
            </a:r>
            <a:r>
              <a:rPr lang="en-US" altLang="zh-CN" sz="1800">
                <a:latin typeface="Times New Roman" panose="02020603050405020304" charset="0"/>
                <a:ea typeface="微软雅黑" panose="020B0503020204020204" charset="-122"/>
                <a:cs typeface="Times New Roman" panose="02020603050405020304" charset="0"/>
              </a:rPr>
              <a:t>clay statues. But standing before the enormous pit, 4___________  (surround) by thousands of life-sized soldiers with distinct faces, I was 5___________ (breath) . A local guide's tales made history come 6________ (live) before my eyes.</a:t>
            </a:r>
            <a:endParaRPr lang="en-US" altLang="zh-CN" sz="1800">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sz="1800">
                <a:latin typeface="Times New Roman" panose="02020603050405020304" charset="0"/>
                <a:ea typeface="微软雅黑" panose="020B0503020204020204" charset="-122"/>
                <a:cs typeface="Times New Roman" panose="02020603050405020304" charset="0"/>
              </a:rPr>
              <a:t>   That trip opened my eyes and 7__________ (change) the way I view the world. I have come to understand that travel gives us not just knowledge, but a new perspective 8________(see) the world. (110w)</a:t>
            </a:r>
            <a:endParaRPr lang="en-US" altLang="zh-CN" sz="1800">
              <a:latin typeface="Times New Roman" panose="02020603050405020304" charset="0"/>
              <a:ea typeface="微软雅黑" panose="020B0503020204020204" charset="-122"/>
              <a:cs typeface="Times New Roman" panose="02020603050405020304" charset="0"/>
            </a:endParaRPr>
          </a:p>
        </p:txBody>
      </p:sp>
      <p:sp>
        <p:nvSpPr>
          <p:cNvPr id="6" name="文本框 5"/>
          <p:cNvSpPr txBox="1"/>
          <p:nvPr/>
        </p:nvSpPr>
        <p:spPr>
          <a:xfrm>
            <a:off x="5760085" y="2926715"/>
            <a:ext cx="796925"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means</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10648950" y="3485515"/>
            <a:ext cx="886460"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merely</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6263640" y="4053205"/>
            <a:ext cx="486410"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as </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5864860" y="4335145"/>
            <a:ext cx="1283335"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surrounded</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7665720" y="4556760"/>
            <a:ext cx="1101725"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breathless</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7715885" y="4851400"/>
            <a:ext cx="678815"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alive</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8767445" y="5122545"/>
            <a:ext cx="990600"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changed</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9330055" y="5688330"/>
            <a:ext cx="768350" cy="368300"/>
          </a:xfrm>
          <a:prstGeom prst="rect">
            <a:avLst/>
          </a:prstGeom>
        </p:spPr>
        <p:txBody>
          <a:bodyPr wrap="square">
            <a:spAutoFit/>
          </a:bodyPr>
          <a:p>
            <a:pPr algn="l"/>
            <a:r>
              <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rPr>
              <a:t>to see </a:t>
            </a:r>
            <a:endParaRPr lang="en-US" altLang="zh-CN" sz="18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1254125" y="437515"/>
            <a:ext cx="1564640" cy="441960"/>
          </a:xfrm>
          <a:solidFill>
            <a:schemeClr val="accent6">
              <a:lumMod val="40000"/>
              <a:lumOff val="60000"/>
            </a:schemeClr>
          </a:solidFill>
        </p:spPr>
        <p:txBody>
          <a:bodyPr/>
          <a:lstStyle/>
          <a:p>
            <a:r>
              <a:rPr lang="zh-CN" altLang="en-US" sz="2000">
                <a:solidFill>
                  <a:schemeClr val="dk1"/>
                </a:solidFill>
                <a:latin typeface="微软雅黑" panose="020B0503020204020204" charset="-122"/>
                <a:ea typeface="微软雅黑" panose="020B0503020204020204" charset="-122"/>
              </a:rPr>
              <a:t>共性建议：</a:t>
            </a:r>
            <a:endParaRPr lang="zh-CN" altLang="en-US" sz="2000">
              <a:solidFill>
                <a:schemeClr val="dk1"/>
              </a:solidFill>
              <a:latin typeface="微软雅黑" panose="020B0503020204020204" charset="-122"/>
              <a:ea typeface="微软雅黑" panose="020B0503020204020204" charset="-122"/>
            </a:endParaRPr>
          </a:p>
        </p:txBody>
      </p:sp>
      <p:sp>
        <p:nvSpPr>
          <p:cNvPr id="15" name="任意多边形 14"/>
          <p:cNvSpPr/>
          <p:nvPr>
            <p:custDataLst>
              <p:tags r:id="rId2"/>
            </p:custDataLst>
          </p:nvPr>
        </p:nvSpPr>
        <p:spPr>
          <a:xfrm>
            <a:off x="1029491" y="1377444"/>
            <a:ext cx="3640949" cy="2678162"/>
          </a:xfrm>
          <a:custGeom>
            <a:avLst/>
            <a:gdLst/>
            <a:ahLst/>
            <a:cxnLst>
              <a:cxn ang="3">
                <a:pos x="hc" y="t"/>
              </a:cxn>
              <a:cxn ang="cd2">
                <a:pos x="l" y="vc"/>
              </a:cxn>
              <a:cxn ang="cd4">
                <a:pos x="hc" y="b"/>
              </a:cxn>
              <a:cxn ang="0">
                <a:pos x="r" y="vc"/>
              </a:cxn>
            </a:cxnLst>
            <a:rect l="l" t="t" r="r" b="b"/>
            <a:pathLst>
              <a:path w="5533" h="4070">
                <a:moveTo>
                  <a:pt x="572" y="0"/>
                </a:moveTo>
                <a:lnTo>
                  <a:pt x="5533" y="0"/>
                </a:lnTo>
                <a:lnTo>
                  <a:pt x="4961" y="4070"/>
                </a:lnTo>
                <a:lnTo>
                  <a:pt x="0" y="4070"/>
                </a:lnTo>
                <a:lnTo>
                  <a:pt x="572" y="0"/>
                </a:lnTo>
                <a:close/>
              </a:path>
            </a:pathLst>
          </a:custGeom>
          <a:noFill/>
          <a:ln w="6350">
            <a:gradFill>
              <a:gsLst>
                <a:gs pos="0">
                  <a:schemeClr val="accent1">
                    <a:alpha val="0"/>
                  </a:schemeClr>
                </a:gs>
                <a:gs pos="100000">
                  <a:schemeClr val="accent1">
                    <a:alpha val="50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18" name="任意多边形 17"/>
          <p:cNvSpPr/>
          <p:nvPr>
            <p:custDataLst>
              <p:tags r:id="rId3"/>
            </p:custDataLst>
          </p:nvPr>
        </p:nvSpPr>
        <p:spPr>
          <a:xfrm>
            <a:off x="4192488" y="3412497"/>
            <a:ext cx="3640949" cy="2678162"/>
          </a:xfrm>
          <a:custGeom>
            <a:avLst/>
            <a:gdLst/>
            <a:ahLst/>
            <a:cxnLst>
              <a:cxn ang="3">
                <a:pos x="hc" y="t"/>
              </a:cxn>
              <a:cxn ang="cd2">
                <a:pos x="l" y="vc"/>
              </a:cxn>
              <a:cxn ang="cd4">
                <a:pos x="hc" y="b"/>
              </a:cxn>
              <a:cxn ang="0">
                <a:pos x="r" y="vc"/>
              </a:cxn>
            </a:cxnLst>
            <a:rect l="l" t="t" r="r" b="b"/>
            <a:pathLst>
              <a:path w="5533" h="4070">
                <a:moveTo>
                  <a:pt x="572" y="0"/>
                </a:moveTo>
                <a:lnTo>
                  <a:pt x="5533" y="0"/>
                </a:lnTo>
                <a:lnTo>
                  <a:pt x="4961" y="4070"/>
                </a:lnTo>
                <a:lnTo>
                  <a:pt x="0" y="4070"/>
                </a:lnTo>
                <a:lnTo>
                  <a:pt x="572" y="0"/>
                </a:lnTo>
                <a:close/>
              </a:path>
            </a:pathLst>
          </a:custGeom>
          <a:noFill/>
          <a:ln w="6350">
            <a:gradFill>
              <a:gsLst>
                <a:gs pos="0">
                  <a:schemeClr val="accent2">
                    <a:alpha val="0"/>
                  </a:schemeClr>
                </a:gs>
                <a:gs pos="100000">
                  <a:schemeClr val="accent2">
                    <a:alpha val="50000"/>
                  </a:schemeClr>
                </a:gs>
              </a:gsLst>
              <a:lin ang="5400000" scaled="1"/>
            </a:gra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pic>
        <p:nvPicPr>
          <p:cNvPr id="7" name="图片 6" descr="E:/设计图片素材/7966031_.jpg7966031_"/>
          <p:cNvPicPr>
            <a:picLocks noChangeAspect="1"/>
          </p:cNvPicPr>
          <p:nvPr>
            <p:custDataLst>
              <p:tags r:id="rId4"/>
            </p:custDataLst>
          </p:nvPr>
        </p:nvPicPr>
        <p:blipFill>
          <a:blip r:embed="rId5"/>
          <a:srcRect l="11769" r="11769"/>
          <a:stretch>
            <a:fillRect/>
          </a:stretch>
        </p:blipFill>
        <p:spPr>
          <a:xfrm>
            <a:off x="1118951" y="1456895"/>
            <a:ext cx="3461404" cy="2546162"/>
          </a:xfrm>
          <a:custGeom>
            <a:avLst/>
            <a:gdLst/>
            <a:ahLst/>
            <a:cxnLst>
              <a:cxn ang="3">
                <a:pos x="hc" y="t"/>
              </a:cxn>
              <a:cxn ang="cd2">
                <a:pos x="l" y="vc"/>
              </a:cxn>
              <a:cxn ang="cd4">
                <a:pos x="hc" y="b"/>
              </a:cxn>
              <a:cxn ang="0">
                <a:pos x="r" y="vc"/>
              </a:cxn>
            </a:cxnLst>
            <a:rect l="l" t="t" r="r" b="b"/>
            <a:pathLst>
              <a:path w="5533" h="4070">
                <a:moveTo>
                  <a:pt x="572" y="0"/>
                </a:moveTo>
                <a:lnTo>
                  <a:pt x="5533" y="0"/>
                </a:lnTo>
                <a:lnTo>
                  <a:pt x="4961" y="4070"/>
                </a:lnTo>
                <a:lnTo>
                  <a:pt x="0" y="4070"/>
                </a:lnTo>
                <a:lnTo>
                  <a:pt x="572" y="0"/>
                </a:lnTo>
                <a:close/>
              </a:path>
            </a:pathLst>
          </a:custGeom>
          <a:ln w="6350">
            <a:gradFill>
              <a:gsLst>
                <a:gs pos="0">
                  <a:schemeClr val="accent1">
                    <a:alpha val="25000"/>
                  </a:schemeClr>
                </a:gs>
                <a:gs pos="100000">
                  <a:schemeClr val="accent1">
                    <a:alpha val="65000"/>
                  </a:schemeClr>
                </a:gs>
              </a:gsLst>
              <a:lin ang="16200000" scaled="1"/>
            </a:gradFill>
          </a:ln>
        </p:spPr>
      </p:pic>
      <p:sp>
        <p:nvSpPr>
          <p:cNvPr id="3" name="平行四边形 2"/>
          <p:cNvSpPr/>
          <p:nvPr>
            <p:custDataLst>
              <p:tags r:id="rId6"/>
            </p:custDataLst>
          </p:nvPr>
        </p:nvSpPr>
        <p:spPr>
          <a:xfrm>
            <a:off x="830553" y="4003056"/>
            <a:ext cx="3386340" cy="2005650"/>
          </a:xfrm>
          <a:prstGeom prst="parallelogram">
            <a:avLst>
              <a:gd name="adj" fmla="val 14054"/>
            </a:avLst>
          </a:prstGeom>
          <a:gradFill>
            <a:gsLst>
              <a:gs pos="0">
                <a:schemeClr val="accent1">
                  <a:alpha val="0"/>
                </a:schemeClr>
              </a:gs>
              <a:gs pos="100000">
                <a:schemeClr val="accent1">
                  <a:alpha val="30000"/>
                </a:schemeClr>
              </a:gs>
            </a:gsLst>
            <a:lin ang="16200000" scaled="0"/>
          </a:gradFill>
          <a:ln w="952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just">
              <a:lnSpc>
                <a:spcPct val="150000"/>
              </a:lnSpc>
              <a:spcBef>
                <a:spcPct val="0"/>
              </a:spcBef>
              <a:spcAft>
                <a:spcPct val="0"/>
              </a:spcAft>
            </a:pP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格式务必看清</a:t>
            </a:r>
            <a:r>
              <a:rPr lang="en-US" altLang="zh-CN"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短文投稿</a:t>
            </a:r>
            <a:r>
              <a:rPr lang="en-US" altLang="zh-CN"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书信</a:t>
            </a:r>
            <a:r>
              <a:rPr lang="en-US" altLang="zh-CN"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不要画蛇添足加称呼和落款。</a:t>
            </a:r>
            <a:endPar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 name="平行四边形 3"/>
          <p:cNvSpPr/>
          <p:nvPr>
            <p:custDataLst>
              <p:tags r:id="rId7"/>
            </p:custDataLst>
          </p:nvPr>
        </p:nvSpPr>
        <p:spPr>
          <a:xfrm>
            <a:off x="4639786" y="1445008"/>
            <a:ext cx="3392017" cy="2005650"/>
          </a:xfrm>
          <a:prstGeom prst="parallelogram">
            <a:avLst>
              <a:gd name="adj" fmla="val 14054"/>
            </a:avLst>
          </a:prstGeom>
          <a:gradFill>
            <a:gsLst>
              <a:gs pos="0">
                <a:schemeClr val="accent2">
                  <a:alpha val="0"/>
                </a:schemeClr>
              </a:gs>
              <a:gs pos="100000">
                <a:schemeClr val="accent2">
                  <a:alpha val="30000"/>
                </a:schemeClr>
              </a:gs>
            </a:gsLst>
            <a:lin ang="5400000" scaled="0"/>
          </a:gradFill>
          <a:ln w="952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just">
              <a:lnSpc>
                <a:spcPct val="150000"/>
              </a:lnSpc>
              <a:spcBef>
                <a:spcPct val="0"/>
              </a:spcBef>
              <a:spcAft>
                <a:spcPct val="0"/>
              </a:spcAft>
            </a:pP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词数严守</a:t>
            </a:r>
            <a:r>
              <a:rPr lang="en-US" altLang="zh-CN"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80–100— </a:t>
            </a: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写多了容易犯错</a:t>
            </a:r>
            <a:r>
              <a:rPr lang="en-US" altLang="zh-CN"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写少了内容不充实。</a:t>
            </a:r>
            <a:endPar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平行四边形 4"/>
          <p:cNvSpPr/>
          <p:nvPr>
            <p:custDataLst>
              <p:tags r:id="rId8"/>
            </p:custDataLst>
          </p:nvPr>
        </p:nvSpPr>
        <p:spPr>
          <a:xfrm>
            <a:off x="7710754" y="4003056"/>
            <a:ext cx="3377113" cy="2005650"/>
          </a:xfrm>
          <a:prstGeom prst="parallelogram">
            <a:avLst>
              <a:gd name="adj" fmla="val 14054"/>
            </a:avLst>
          </a:prstGeom>
          <a:gradFill>
            <a:gsLst>
              <a:gs pos="0">
                <a:schemeClr val="accent3">
                  <a:alpha val="0"/>
                </a:schemeClr>
              </a:gs>
              <a:gs pos="100000">
                <a:schemeClr val="accent3">
                  <a:alpha val="30000"/>
                </a:schemeClr>
              </a:gs>
            </a:gsLst>
            <a:lin ang="16200000" scaled="0"/>
          </a:gradFill>
          <a:ln w="9525">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just">
              <a:lnSpc>
                <a:spcPct val="150000"/>
              </a:lnSpc>
              <a:spcBef>
                <a:spcPct val="0"/>
              </a:spcBef>
              <a:spcAft>
                <a:spcPct val="0"/>
              </a:spcAft>
            </a:pP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经历要有</a:t>
            </a:r>
            <a:r>
              <a:rPr lang="en-US" altLang="zh-CN"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变化感</a:t>
            </a:r>
            <a:r>
              <a:rPr lang="en-US" altLang="zh-CN"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出发前的认知</a:t>
            </a:r>
            <a:r>
              <a:rPr lang="en-US" altLang="zh-CN"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vs </a:t>
            </a: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旅途中的震撼</a:t>
            </a:r>
            <a:r>
              <a:rPr lang="en-US" altLang="zh-CN"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 vs </a:t>
            </a: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回来后的感悟</a:t>
            </a:r>
            <a:r>
              <a:rPr lang="en-US" altLang="zh-CN"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三段式写出变化才是高分关键。</a:t>
            </a:r>
            <a:endParaRPr lang="zh-CN" altLang="en-US" sz="200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8" name="图片 7" descr="E:/设计图片素材/7965609_带键盘的机器人手.jpg7965609_带键盘的机器人手"/>
          <p:cNvPicPr>
            <a:picLocks noChangeAspect="1"/>
          </p:cNvPicPr>
          <p:nvPr>
            <p:custDataLst>
              <p:tags r:id="rId9"/>
            </p:custDataLst>
          </p:nvPr>
        </p:nvPicPr>
        <p:blipFill>
          <a:blip r:embed="rId10"/>
          <a:srcRect l="4705" r="4705"/>
          <a:stretch>
            <a:fillRect/>
          </a:stretch>
        </p:blipFill>
        <p:spPr>
          <a:xfrm>
            <a:off x="4295710" y="3450658"/>
            <a:ext cx="3461404" cy="2546162"/>
          </a:xfrm>
          <a:custGeom>
            <a:avLst/>
            <a:gdLst/>
            <a:ahLst/>
            <a:cxnLst>
              <a:cxn ang="3">
                <a:pos x="hc" y="t"/>
              </a:cxn>
              <a:cxn ang="cd2">
                <a:pos x="l" y="vc"/>
              </a:cxn>
              <a:cxn ang="cd4">
                <a:pos x="hc" y="b"/>
              </a:cxn>
              <a:cxn ang="0">
                <a:pos x="r" y="vc"/>
              </a:cxn>
            </a:cxnLst>
            <a:rect l="l" t="t" r="r" b="b"/>
            <a:pathLst>
              <a:path w="5533" h="4070">
                <a:moveTo>
                  <a:pt x="572" y="0"/>
                </a:moveTo>
                <a:lnTo>
                  <a:pt x="5533" y="0"/>
                </a:lnTo>
                <a:lnTo>
                  <a:pt x="4961" y="4070"/>
                </a:lnTo>
                <a:lnTo>
                  <a:pt x="0" y="4070"/>
                </a:lnTo>
                <a:lnTo>
                  <a:pt x="572" y="0"/>
                </a:lnTo>
                <a:close/>
              </a:path>
            </a:pathLst>
          </a:custGeom>
          <a:ln w="6350">
            <a:gradFill>
              <a:gsLst>
                <a:gs pos="0">
                  <a:schemeClr val="accent2">
                    <a:alpha val="25000"/>
                  </a:schemeClr>
                </a:gs>
                <a:gs pos="100000">
                  <a:schemeClr val="accent2">
                    <a:alpha val="65000"/>
                  </a:schemeClr>
                </a:gs>
              </a:gsLst>
              <a:lin ang="5400000" scaled="1"/>
            </a:gradFill>
          </a:ln>
        </p:spPr>
      </p:pic>
      <p:sp>
        <p:nvSpPr>
          <p:cNvPr id="2" name="任意多边形 48"/>
          <p:cNvSpPr/>
          <p:nvPr>
            <p:custDataLst>
              <p:tags r:id="rId11"/>
            </p:custDataLst>
          </p:nvPr>
        </p:nvSpPr>
        <p:spPr>
          <a:xfrm>
            <a:off x="1355425" y="1371814"/>
            <a:ext cx="1393820" cy="41664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6" name="任意多边形 82"/>
          <p:cNvSpPr/>
          <p:nvPr>
            <p:custDataLst>
              <p:tags r:id="rId12"/>
            </p:custDataLst>
          </p:nvPr>
        </p:nvSpPr>
        <p:spPr>
          <a:xfrm rot="10800000" flipH="1">
            <a:off x="1395463" y="1371814"/>
            <a:ext cx="154521" cy="95090"/>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9" name="任意多边形: 形状 73"/>
          <p:cNvSpPr/>
          <p:nvPr>
            <p:custDataLst>
              <p:tags r:id="rId13"/>
            </p:custDataLst>
          </p:nvPr>
        </p:nvSpPr>
        <p:spPr>
          <a:xfrm>
            <a:off x="1818989" y="1325520"/>
            <a:ext cx="496721" cy="40038"/>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0" name="任意多边形 48"/>
          <p:cNvSpPr/>
          <p:nvPr>
            <p:custDataLst>
              <p:tags r:id="rId14"/>
            </p:custDataLst>
          </p:nvPr>
        </p:nvSpPr>
        <p:spPr>
          <a:xfrm flipH="1">
            <a:off x="4368905" y="1374316"/>
            <a:ext cx="309043" cy="260247"/>
          </a:xfrm>
          <a:custGeom>
            <a:avLst/>
            <a:gdLst>
              <a:gd name="connsiteX0" fmla="*/ 494 w 494"/>
              <a:gd name="connsiteY0" fmla="*/ 0 h 416"/>
              <a:gd name="connsiteX1" fmla="*/ 0 w 494"/>
              <a:gd name="connsiteY1" fmla="*/ 0 h 416"/>
              <a:gd name="connsiteX2" fmla="*/ 64 w 494"/>
              <a:gd name="connsiteY2" fmla="*/ 416 h 416"/>
            </a:gdLst>
            <a:ahLst/>
            <a:cxnLst>
              <a:cxn ang="0">
                <a:pos x="connsiteX0" y="connsiteY0"/>
              </a:cxn>
              <a:cxn ang="0">
                <a:pos x="connsiteX1" y="connsiteY1"/>
              </a:cxn>
              <a:cxn ang="0">
                <a:pos x="connsiteX2" y="connsiteY2"/>
              </a:cxn>
            </a:cxnLst>
            <a:rect l="l" t="t" r="r" b="b"/>
            <a:pathLst>
              <a:path w="494" h="416">
                <a:moveTo>
                  <a:pt x="494" y="0"/>
                </a:moveTo>
                <a:lnTo>
                  <a:pt x="0" y="0"/>
                </a:lnTo>
                <a:lnTo>
                  <a:pt x="64" y="41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3" name="任意多边形 48"/>
          <p:cNvSpPr/>
          <p:nvPr>
            <p:custDataLst>
              <p:tags r:id="rId15"/>
            </p:custDataLst>
          </p:nvPr>
        </p:nvSpPr>
        <p:spPr>
          <a:xfrm flipV="1">
            <a:off x="4184980" y="5837920"/>
            <a:ext cx="309043" cy="260247"/>
          </a:xfrm>
          <a:custGeom>
            <a:avLst/>
            <a:gdLst>
              <a:gd name="connsiteX0" fmla="*/ 494 w 494"/>
              <a:gd name="connsiteY0" fmla="*/ 0 h 416"/>
              <a:gd name="connsiteX1" fmla="*/ 0 w 494"/>
              <a:gd name="connsiteY1" fmla="*/ 0 h 416"/>
              <a:gd name="connsiteX2" fmla="*/ 64 w 494"/>
              <a:gd name="connsiteY2" fmla="*/ 416 h 416"/>
            </a:gdLst>
            <a:ahLst/>
            <a:cxnLst>
              <a:cxn ang="0">
                <a:pos x="connsiteX0" y="connsiteY0"/>
              </a:cxn>
              <a:cxn ang="0">
                <a:pos x="connsiteX1" y="connsiteY1"/>
              </a:cxn>
              <a:cxn ang="0">
                <a:pos x="connsiteX2" y="connsiteY2"/>
              </a:cxn>
            </a:cxnLst>
            <a:rect l="l" t="t" r="r" b="b"/>
            <a:pathLst>
              <a:path w="494" h="416">
                <a:moveTo>
                  <a:pt x="494" y="0"/>
                </a:moveTo>
                <a:lnTo>
                  <a:pt x="0" y="0"/>
                </a:lnTo>
                <a:lnTo>
                  <a:pt x="64" y="416"/>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0" name="任意多边形 48"/>
          <p:cNvSpPr/>
          <p:nvPr>
            <p:custDataLst>
              <p:tags r:id="rId16"/>
            </p:custDataLst>
          </p:nvPr>
        </p:nvSpPr>
        <p:spPr>
          <a:xfrm flipH="1" flipV="1">
            <a:off x="6113682" y="5677142"/>
            <a:ext cx="1393820" cy="41664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1" name="任意多边形 20"/>
          <p:cNvSpPr/>
          <p:nvPr>
            <p:custDataLst>
              <p:tags r:id="rId17"/>
            </p:custDataLst>
          </p:nvPr>
        </p:nvSpPr>
        <p:spPr>
          <a:xfrm rot="10800000" flipV="1">
            <a:off x="7312943" y="5998697"/>
            <a:ext cx="154521" cy="95090"/>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2" name="任意多边形: 形状 73"/>
          <p:cNvSpPr/>
          <p:nvPr>
            <p:custDataLst>
              <p:tags r:id="rId18"/>
            </p:custDataLst>
          </p:nvPr>
        </p:nvSpPr>
        <p:spPr>
          <a:xfrm flipH="1" flipV="1">
            <a:off x="6547218" y="6100043"/>
            <a:ext cx="496721" cy="40038"/>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24" name="任意多边形 23"/>
          <p:cNvSpPr/>
          <p:nvPr>
            <p:custDataLst>
              <p:tags r:id="rId19"/>
            </p:custDataLst>
          </p:nvPr>
        </p:nvSpPr>
        <p:spPr>
          <a:xfrm>
            <a:off x="7909759" y="1377444"/>
            <a:ext cx="3640949" cy="2678162"/>
          </a:xfrm>
          <a:custGeom>
            <a:avLst/>
            <a:gdLst/>
            <a:ahLst/>
            <a:cxnLst>
              <a:cxn ang="3">
                <a:pos x="hc" y="t"/>
              </a:cxn>
              <a:cxn ang="cd2">
                <a:pos x="l" y="vc"/>
              </a:cxn>
              <a:cxn ang="cd4">
                <a:pos x="hc" y="b"/>
              </a:cxn>
              <a:cxn ang="0">
                <a:pos x="r" y="vc"/>
              </a:cxn>
            </a:cxnLst>
            <a:rect l="l" t="t" r="r" b="b"/>
            <a:pathLst>
              <a:path w="5533" h="4070">
                <a:moveTo>
                  <a:pt x="572" y="0"/>
                </a:moveTo>
                <a:lnTo>
                  <a:pt x="5533" y="0"/>
                </a:lnTo>
                <a:lnTo>
                  <a:pt x="4961" y="4070"/>
                </a:lnTo>
                <a:lnTo>
                  <a:pt x="0" y="4070"/>
                </a:lnTo>
                <a:lnTo>
                  <a:pt x="572" y="0"/>
                </a:lnTo>
                <a:close/>
              </a:path>
            </a:pathLst>
          </a:custGeom>
          <a:noFill/>
          <a:ln w="6350">
            <a:gradFill>
              <a:gsLst>
                <a:gs pos="0">
                  <a:schemeClr val="accent3">
                    <a:alpha val="0"/>
                  </a:schemeClr>
                </a:gs>
                <a:gs pos="100000">
                  <a:schemeClr val="accent3">
                    <a:alpha val="50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26" name="任意多边形 48"/>
          <p:cNvSpPr/>
          <p:nvPr>
            <p:custDataLst>
              <p:tags r:id="rId20"/>
            </p:custDataLst>
          </p:nvPr>
        </p:nvSpPr>
        <p:spPr>
          <a:xfrm>
            <a:off x="8220678" y="1365558"/>
            <a:ext cx="1393820" cy="41664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7" name="任意多边形 26"/>
          <p:cNvSpPr/>
          <p:nvPr>
            <p:custDataLst>
              <p:tags r:id="rId21"/>
            </p:custDataLst>
          </p:nvPr>
        </p:nvSpPr>
        <p:spPr>
          <a:xfrm rot="10800000" flipH="1">
            <a:off x="8260716" y="1365558"/>
            <a:ext cx="154521" cy="95090"/>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28" name="任意多边形: 形状 73"/>
          <p:cNvSpPr/>
          <p:nvPr>
            <p:custDataLst>
              <p:tags r:id="rId22"/>
            </p:custDataLst>
          </p:nvPr>
        </p:nvSpPr>
        <p:spPr>
          <a:xfrm>
            <a:off x="8684242" y="1319264"/>
            <a:ext cx="496721" cy="40038"/>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29" name="任意多边形 48"/>
          <p:cNvSpPr/>
          <p:nvPr>
            <p:custDataLst>
              <p:tags r:id="rId23"/>
            </p:custDataLst>
          </p:nvPr>
        </p:nvSpPr>
        <p:spPr>
          <a:xfrm flipH="1">
            <a:off x="11247295" y="1377444"/>
            <a:ext cx="309043" cy="260247"/>
          </a:xfrm>
          <a:custGeom>
            <a:avLst/>
            <a:gdLst>
              <a:gd name="connsiteX0" fmla="*/ 494 w 494"/>
              <a:gd name="connsiteY0" fmla="*/ 0 h 416"/>
              <a:gd name="connsiteX1" fmla="*/ 0 w 494"/>
              <a:gd name="connsiteY1" fmla="*/ 0 h 416"/>
              <a:gd name="connsiteX2" fmla="*/ 64 w 494"/>
              <a:gd name="connsiteY2" fmla="*/ 416 h 416"/>
            </a:gdLst>
            <a:ahLst/>
            <a:cxnLst>
              <a:cxn ang="0">
                <a:pos x="connsiteX0" y="connsiteY0"/>
              </a:cxn>
              <a:cxn ang="0">
                <a:pos x="connsiteX1" y="connsiteY1"/>
              </a:cxn>
              <a:cxn ang="0">
                <a:pos x="connsiteX2" y="connsiteY2"/>
              </a:cxn>
            </a:cxnLst>
            <a:rect l="l" t="t" r="r" b="b"/>
            <a:pathLst>
              <a:path w="494" h="416">
                <a:moveTo>
                  <a:pt x="494" y="0"/>
                </a:moveTo>
                <a:lnTo>
                  <a:pt x="0" y="0"/>
                </a:lnTo>
                <a:lnTo>
                  <a:pt x="64" y="416"/>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pic>
        <p:nvPicPr>
          <p:cNvPr id="11" name="图片 9" descr="E:/设计图片素材/7968646_.jpg7968646_"/>
          <p:cNvPicPr>
            <a:picLocks noChangeAspect="1"/>
          </p:cNvPicPr>
          <p:nvPr>
            <p:custDataLst>
              <p:tags r:id="rId24"/>
            </p:custDataLst>
          </p:nvPr>
        </p:nvPicPr>
        <p:blipFill>
          <a:blip r:embed="rId25"/>
          <a:srcRect l="4705" r="4705"/>
          <a:stretch>
            <a:fillRect/>
          </a:stretch>
        </p:blipFill>
        <p:spPr>
          <a:xfrm>
            <a:off x="7999219" y="1456895"/>
            <a:ext cx="3461404" cy="2546162"/>
          </a:xfrm>
          <a:custGeom>
            <a:avLst/>
            <a:gdLst/>
            <a:ahLst/>
            <a:cxnLst>
              <a:cxn ang="3">
                <a:pos x="hc" y="t"/>
              </a:cxn>
              <a:cxn ang="cd2">
                <a:pos x="l" y="vc"/>
              </a:cxn>
              <a:cxn ang="cd4">
                <a:pos x="hc" y="b"/>
              </a:cxn>
              <a:cxn ang="0">
                <a:pos x="r" y="vc"/>
              </a:cxn>
            </a:cxnLst>
            <a:rect l="l" t="t" r="r" b="b"/>
            <a:pathLst>
              <a:path w="5533" h="4070">
                <a:moveTo>
                  <a:pt x="572" y="0"/>
                </a:moveTo>
                <a:lnTo>
                  <a:pt x="5533" y="0"/>
                </a:lnTo>
                <a:lnTo>
                  <a:pt x="4961" y="4070"/>
                </a:lnTo>
                <a:lnTo>
                  <a:pt x="0" y="4070"/>
                </a:lnTo>
                <a:lnTo>
                  <a:pt x="572" y="0"/>
                </a:lnTo>
                <a:close/>
              </a:path>
            </a:pathLst>
          </a:custGeom>
          <a:ln w="6350">
            <a:gradFill>
              <a:gsLst>
                <a:gs pos="0">
                  <a:schemeClr val="accent3">
                    <a:alpha val="25000"/>
                  </a:schemeClr>
                </a:gs>
                <a:gs pos="100000">
                  <a:schemeClr val="accent3">
                    <a:alpha val="65000"/>
                  </a:schemeClr>
                </a:gs>
              </a:gsLst>
              <a:lin ang="16200000" scaled="1"/>
            </a:gradFill>
          </a:ln>
        </p:spPr>
      </p:pic>
      <p:pic>
        <p:nvPicPr>
          <p:cNvPr id="5124" name="图片 6" descr="logo横版 png"/>
          <p:cNvPicPr>
            <a:picLocks noChangeAspect="1"/>
          </p:cNvPicPr>
          <p:nvPr/>
        </p:nvPicPr>
        <p:blipFill>
          <a:blip r:embed="rId26"/>
          <a:stretch>
            <a:fillRect/>
          </a:stretch>
        </p:blipFill>
        <p:spPr>
          <a:xfrm>
            <a:off x="11477625" y="82550"/>
            <a:ext cx="608013" cy="642938"/>
          </a:xfrm>
          <a:prstGeom prst="rect">
            <a:avLst/>
          </a:prstGeom>
          <a:noFill/>
          <a:ln w="9525">
            <a:noFill/>
          </a:ln>
        </p:spPr>
      </p:pic>
    </p:spTree>
    <p:custDataLst>
      <p:tags r:id="rId2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4445000"/>
            <a:ext cx="3810000" cy="3810000"/>
          </a:xfrm>
          <a:prstGeom prst="ellipse">
            <a:avLst/>
          </a:prstGeom>
          <a:solidFill>
            <a:srgbClr val="9C5C38">
              <a:alpha val="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635000" y="-635000"/>
            <a:ext cx="2540000" cy="2540000"/>
          </a:xfrm>
          <a:prstGeom prst="ellipse">
            <a:avLst/>
          </a:prstGeom>
          <a:solidFill>
            <a:srgbClr val="9C5C38">
              <a:alpha val="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11200" y="457200"/>
            <a:ext cx="107696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学生习作对比：从基础到高分的跨越</a:t>
            </a:r>
            <a:endParaRPr lang="en-US" sz="1100"/>
          </a:p>
        </p:txBody>
      </p:sp>
      <p:sp>
        <p:nvSpPr>
          <p:cNvPr id="5" name="AutoShape 5"/>
          <p:cNvSpPr/>
          <p:nvPr>
            <p:custDataLst>
              <p:tags r:id="rId1"/>
            </p:custDataLst>
          </p:nvPr>
        </p:nvSpPr>
        <p:spPr>
          <a:xfrm>
            <a:off x="711200" y="1524000"/>
            <a:ext cx="3454400" cy="4572000"/>
          </a:xfrm>
          <a:prstGeom prst="roundRect">
            <a:avLst>
              <a:gd name="adj" fmla="val 0"/>
            </a:avLst>
          </a:prstGeom>
          <a:solidFill>
            <a:srgbClr val="9C5C38">
              <a:alpha val="8000"/>
            </a:srgbClr>
          </a:solidFill>
          <a:ln w="12700" cap="flat" cmpd="sng">
            <a:solidFill>
              <a:srgbClr val="9C5C38">
                <a:alpha val="30000"/>
              </a:srgbClr>
            </a:solidFill>
            <a:prstDash val="solid"/>
            <a:round/>
          </a:ln>
        </p:spPr>
        <p:txBody>
          <a:bodyPr vert="horz" wrap="square" lIns="63500" tIns="63500" rIns="63500" bIns="63500" rtlCol="0" anchor="ctr"/>
          <a:lstStyle/>
          <a:p>
            <a:pPr algn="ctr">
              <a:defRPr/>
            </a:pPr>
          </a:p>
        </p:txBody>
      </p:sp>
      <p:sp>
        <p:nvSpPr>
          <p:cNvPr id="6" name="AutoShape 6"/>
          <p:cNvSpPr/>
          <p:nvPr>
            <p:custDataLst>
              <p:tags r:id="rId2"/>
            </p:custDataLst>
          </p:nvPr>
        </p:nvSpPr>
        <p:spPr>
          <a:xfrm>
            <a:off x="914400" y="1593850"/>
            <a:ext cx="3048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01 高分范例 · 标杆之作</a:t>
            </a:r>
            <a:endParaRPr lang="en-US" sz="1100"/>
          </a:p>
        </p:txBody>
      </p:sp>
      <p:cxnSp>
        <p:nvCxnSpPr>
          <p:cNvPr id="7" name="Connector 7"/>
          <p:cNvCxnSpPr/>
          <p:nvPr>
            <p:custDataLst>
              <p:tags r:id="rId3"/>
            </p:custDataLst>
          </p:nvPr>
        </p:nvCxnSpPr>
        <p:spPr>
          <a:xfrm rot="-14323">
            <a:off x="914413" y="2082800"/>
            <a:ext cx="3048000" cy="12700"/>
          </a:xfrm>
          <a:prstGeom prst="straightConnector1">
            <a:avLst/>
          </a:prstGeom>
          <a:solidFill>
            <a:srgbClr val="DEE0E3">
              <a:alpha val="100000"/>
            </a:srgbClr>
          </a:solidFill>
          <a:ln w="12700" cap="flat" cmpd="sng">
            <a:solidFill>
              <a:srgbClr val="9C5C38">
                <a:alpha val="20000"/>
              </a:srgbClr>
            </a:solidFill>
            <a:prstDash val="solid"/>
            <a:round/>
            <a:headEnd type="none" w="med" len="med"/>
            <a:tailEnd type="none" w="med" len="med"/>
          </a:ln>
        </p:spPr>
      </p:cxnSp>
      <p:sp>
        <p:nvSpPr>
          <p:cNvPr id="8" name="AutoShape 8"/>
          <p:cNvSpPr/>
          <p:nvPr>
            <p:custDataLst>
              <p:tags r:id="rId4"/>
            </p:custDataLst>
          </p:nvPr>
        </p:nvSpPr>
        <p:spPr>
          <a:xfrm>
            <a:off x="914400" y="2219325"/>
            <a:ext cx="3048000" cy="230251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2000" i="0" u="none" strike="noStrike">
                <a:solidFill>
                  <a:srgbClr val="2B2B2B"/>
                </a:solidFill>
                <a:latin typeface="Times New Roman" panose="02020603050405020304" charset="0"/>
                <a:ea typeface="微软雅黑" panose="020B0503020204020204" charset="-122"/>
                <a:cs typeface="Times New Roman" panose="02020603050405020304" charset="0"/>
                <a:sym typeface="Kaiti SC"/>
              </a:rPr>
              <a:t>【习作摘录】</a:t>
            </a:r>
            <a:endParaRPr lang="en-US" sz="2000">
              <a:latin typeface="Times New Roman" panose="02020603050405020304" charset="0"/>
              <a:ea typeface="微软雅黑" panose="020B0503020204020204" charset="-122"/>
              <a:cs typeface="Times New Roman" panose="02020603050405020304" charset="0"/>
            </a:endParaRPr>
          </a:p>
          <a:p>
            <a:pPr marL="0" indent="0" algn="l">
              <a:lnSpc>
                <a:spcPct val="108000"/>
              </a:lnSpc>
            </a:pPr>
            <a:r>
              <a:rPr lang="en-US" sz="2000" b="0" i="0" u="none" strike="noStrike">
                <a:solidFill>
                  <a:srgbClr val="2B2B2B"/>
                </a:solidFill>
                <a:latin typeface="Times New Roman" panose="02020603050405020304" charset="0"/>
                <a:ea typeface="微软雅黑" panose="020B0503020204020204" charset="-122"/>
                <a:cs typeface="Times New Roman" panose="02020603050405020304" charset="0"/>
                <a:sym typeface="Kaiti SC"/>
              </a:rPr>
              <a:t>This trip makes me realize that life lies in exploration. Only by exploring the unknown can we keep growing and become a better version of ourselves.</a:t>
            </a:r>
            <a:endParaRPr lang="en-US" sz="2000" b="0" i="0" u="none" strike="noStrike">
              <a:solidFill>
                <a:srgbClr val="2B2B2B"/>
              </a:solidFill>
              <a:latin typeface="Times New Roman" panose="02020603050405020304" charset="0"/>
              <a:ea typeface="微软雅黑" panose="020B0503020204020204" charset="-122"/>
              <a:cs typeface="Times New Roman" panose="02020603050405020304" charset="0"/>
              <a:sym typeface="Kaiti SC"/>
            </a:endParaRPr>
          </a:p>
        </p:txBody>
      </p:sp>
      <p:sp>
        <p:nvSpPr>
          <p:cNvPr id="9" name="AutoShape 9"/>
          <p:cNvSpPr/>
          <p:nvPr>
            <p:custDataLst>
              <p:tags r:id="rId5"/>
            </p:custDataLst>
          </p:nvPr>
        </p:nvSpPr>
        <p:spPr>
          <a:xfrm>
            <a:off x="914400" y="4636135"/>
            <a:ext cx="3048000" cy="1460500"/>
          </a:xfrm>
          <a:prstGeom prst="roundRect">
            <a:avLst>
              <a:gd name="adj" fmla="val 0"/>
            </a:avLst>
          </a:prstGeom>
          <a:solidFill>
            <a:srgbClr val="9C5C38">
              <a:alpha val="5000"/>
            </a:srgbClr>
          </a:solidFill>
          <a:ln w="25400" cap="flat" cmpd="sng">
            <a:noFill/>
            <a:prstDash val="solid"/>
            <a:round/>
          </a:ln>
        </p:spPr>
        <p:txBody>
          <a:bodyPr vert="horz" wrap="square" lIns="63500" tIns="63500" rIns="63500" bIns="63500" rtlCol="0" anchor="ctr"/>
          <a:lstStyle/>
          <a:p>
            <a:pPr algn="ctr">
              <a:defRPr/>
            </a:pPr>
          </a:p>
        </p:txBody>
      </p:sp>
      <p:sp>
        <p:nvSpPr>
          <p:cNvPr id="10" name="AutoShape 10"/>
          <p:cNvSpPr/>
          <p:nvPr>
            <p:custDataLst>
              <p:tags r:id="rId6"/>
            </p:custDataLst>
          </p:nvPr>
        </p:nvSpPr>
        <p:spPr>
          <a:xfrm>
            <a:off x="914400" y="4697730"/>
            <a:ext cx="2844800" cy="1333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zh-CN" altLang="en-US" sz="1400" b="1" i="0" u="none" strike="noStrike">
                <a:solidFill>
                  <a:srgbClr val="9C5C38"/>
                </a:solidFill>
                <a:latin typeface="Kaiti SC"/>
                <a:ea typeface="Kaiti SC"/>
                <a:cs typeface="Kaiti SC"/>
                <a:sym typeface="Kaiti SC"/>
              </a:rPr>
              <a:t>师</a:t>
            </a:r>
            <a:r>
              <a:rPr lang="en-US" sz="1400" b="1" i="0" u="none" strike="noStrike">
                <a:solidFill>
                  <a:srgbClr val="9C5C38"/>
                </a:solidFill>
                <a:latin typeface="Kaiti SC"/>
                <a:ea typeface="Kaiti SC"/>
                <a:cs typeface="Kaiti SC"/>
                <a:sym typeface="Kaiti SC"/>
              </a:rPr>
              <a:t>评：亮点聚焦</a:t>
            </a:r>
            <a:endParaRPr lang="en-US" sz="1100"/>
          </a:p>
          <a:p>
            <a:pPr marL="0" indent="0" algn="l">
              <a:lnSpc>
                <a:spcPct val="108000"/>
              </a:lnSpc>
            </a:pPr>
            <a:r>
              <a:rPr lang="en-US" b="0" i="0" u="none" strike="noStrike">
                <a:solidFill>
                  <a:srgbClr val="2B2B2B"/>
                </a:solidFill>
                <a:latin typeface="微软雅黑" panose="020B0503020204020204" charset="-122"/>
                <a:ea typeface="微软雅黑" panose="020B0503020204020204" charset="-122"/>
                <a:cs typeface="Kaiti SC"/>
                <a:sym typeface="Kaiti SC"/>
              </a:rPr>
              <a:t>       巧用倒装句式提升语言张力，将旅行感悟升华为人生哲理，逻辑闭环且情感真挚，展现出独特的思想深度与人文情怀。</a:t>
            </a:r>
            <a:endParaRPr lang="en-US" b="0" i="0" u="none" strike="noStrike">
              <a:solidFill>
                <a:srgbClr val="2B2B2B"/>
              </a:solidFill>
              <a:latin typeface="微软雅黑" panose="020B0503020204020204" charset="-122"/>
              <a:ea typeface="微软雅黑" panose="020B0503020204020204" charset="-122"/>
              <a:cs typeface="Kaiti SC"/>
              <a:sym typeface="Kaiti SC"/>
            </a:endParaRPr>
          </a:p>
        </p:txBody>
      </p:sp>
      <p:sp>
        <p:nvSpPr>
          <p:cNvPr id="11" name="AutoShape 11"/>
          <p:cNvSpPr/>
          <p:nvPr>
            <p:custDataLst>
              <p:tags r:id="rId7"/>
            </p:custDataLst>
          </p:nvPr>
        </p:nvSpPr>
        <p:spPr>
          <a:xfrm>
            <a:off x="4368800" y="1524000"/>
            <a:ext cx="3454400" cy="4572000"/>
          </a:xfrm>
          <a:prstGeom prst="roundRect">
            <a:avLst>
              <a:gd name="adj" fmla="val 0"/>
            </a:avLst>
          </a:prstGeom>
          <a:solidFill>
            <a:srgbClr val="2B2B2B">
              <a:alpha val="5000"/>
            </a:srgbClr>
          </a:solidFill>
          <a:ln w="12700" cap="flat" cmpd="sng">
            <a:solidFill>
              <a:srgbClr val="2B2B2B">
                <a:alpha val="10000"/>
              </a:srgbClr>
            </a:solidFill>
            <a:prstDash val="solid"/>
            <a:round/>
          </a:ln>
        </p:spPr>
        <p:txBody>
          <a:bodyPr vert="horz" wrap="square" lIns="63500" tIns="63500" rIns="63500" bIns="63500" rtlCol="0" anchor="ctr"/>
          <a:lstStyle/>
          <a:p>
            <a:pPr algn="ctr">
              <a:defRPr/>
            </a:pPr>
          </a:p>
        </p:txBody>
      </p:sp>
      <p:sp>
        <p:nvSpPr>
          <p:cNvPr id="12" name="AutoShape 12"/>
          <p:cNvSpPr/>
          <p:nvPr>
            <p:custDataLst>
              <p:tags r:id="rId8"/>
            </p:custDataLst>
          </p:nvPr>
        </p:nvSpPr>
        <p:spPr>
          <a:xfrm>
            <a:off x="4530725" y="1593850"/>
            <a:ext cx="3048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505050"/>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02 中档习作 · 稳中求进</a:t>
            </a:r>
            <a:endParaRPr lang="en-US" sz="1100"/>
          </a:p>
        </p:txBody>
      </p:sp>
      <p:cxnSp>
        <p:nvCxnSpPr>
          <p:cNvPr id="13" name="Connector 13"/>
          <p:cNvCxnSpPr/>
          <p:nvPr>
            <p:custDataLst>
              <p:tags r:id="rId9"/>
            </p:custDataLst>
          </p:nvPr>
        </p:nvCxnSpPr>
        <p:spPr>
          <a:xfrm rot="-14323">
            <a:off x="4572013" y="2279650"/>
            <a:ext cx="3048000" cy="12700"/>
          </a:xfrm>
          <a:prstGeom prst="straightConnector1">
            <a:avLst/>
          </a:prstGeom>
          <a:solidFill>
            <a:srgbClr val="DEE0E3">
              <a:alpha val="100000"/>
            </a:srgbClr>
          </a:solidFill>
          <a:ln w="12700" cap="flat" cmpd="sng">
            <a:solidFill>
              <a:srgbClr val="2B2B2B">
                <a:alpha val="10000"/>
              </a:srgbClr>
            </a:solidFill>
            <a:prstDash val="solid"/>
            <a:round/>
            <a:headEnd type="none" w="med" len="med"/>
            <a:tailEnd type="none" w="med" len="med"/>
          </a:ln>
        </p:spPr>
      </p:cxnSp>
      <p:sp>
        <p:nvSpPr>
          <p:cNvPr id="14" name="AutoShape 14"/>
          <p:cNvSpPr/>
          <p:nvPr>
            <p:custDataLst>
              <p:tags r:id="rId10"/>
            </p:custDataLst>
          </p:nvPr>
        </p:nvSpPr>
        <p:spPr>
          <a:xfrm>
            <a:off x="4572000" y="2037715"/>
            <a:ext cx="3048000" cy="22860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2000" i="0" u="none" strike="noStrike">
                <a:solidFill>
                  <a:srgbClr val="2B2B2B"/>
                </a:solidFill>
                <a:latin typeface="Times New Roman" panose="02020603050405020304" charset="0"/>
                <a:ea typeface="微软雅黑" panose="020B0503020204020204" charset="-122"/>
                <a:cs typeface="Times New Roman" panose="02020603050405020304" charset="0"/>
                <a:sym typeface="Kaiti SC"/>
              </a:rPr>
              <a:t>【习作摘录】</a:t>
            </a:r>
            <a:endParaRPr lang="en-US" sz="2000">
              <a:solidFill>
                <a:srgbClr val="2B2B2B"/>
              </a:solidFill>
              <a:latin typeface="Times New Roman" panose="02020603050405020304" charset="0"/>
              <a:ea typeface="微软雅黑" panose="020B0503020204020204" charset="-122"/>
              <a:cs typeface="Times New Roman" panose="02020603050405020304" charset="0"/>
            </a:endParaRPr>
          </a:p>
          <a:p>
            <a:pPr marL="0" indent="0" algn="l">
              <a:lnSpc>
                <a:spcPct val="108000"/>
              </a:lnSpc>
            </a:pPr>
            <a:r>
              <a:rPr lang="en-US" sz="2000" b="0" i="0" u="none" strike="noStrike">
                <a:solidFill>
                  <a:srgbClr val="2B2B2B"/>
                </a:solidFill>
                <a:latin typeface="Times New Roman" panose="02020603050405020304" charset="0"/>
                <a:ea typeface="Kaiti SC"/>
                <a:cs typeface="Times New Roman" panose="02020603050405020304" charset="0"/>
                <a:sym typeface="Kaiti SC"/>
              </a:rPr>
              <a:t>From this experience, I know traveling is of great help. It enables me to broaden my sight and promote my personal growth little by little.</a:t>
            </a:r>
            <a:endParaRPr lang="en-US" sz="2000" b="0" i="0" u="none" strike="noStrike">
              <a:solidFill>
                <a:srgbClr val="2B2B2B"/>
              </a:solidFill>
              <a:latin typeface="Times New Roman" panose="02020603050405020304" charset="0"/>
              <a:ea typeface="Kaiti SC"/>
              <a:cs typeface="Times New Roman" panose="02020603050405020304" charset="0"/>
              <a:sym typeface="Kaiti SC"/>
            </a:endParaRPr>
          </a:p>
        </p:txBody>
      </p:sp>
      <p:sp>
        <p:nvSpPr>
          <p:cNvPr id="15" name="AutoShape 15"/>
          <p:cNvSpPr/>
          <p:nvPr>
            <p:custDataLst>
              <p:tags r:id="rId11"/>
            </p:custDataLst>
          </p:nvPr>
        </p:nvSpPr>
        <p:spPr>
          <a:xfrm>
            <a:off x="4572000" y="4381500"/>
            <a:ext cx="3048000" cy="1460500"/>
          </a:xfrm>
          <a:prstGeom prst="roundRect">
            <a:avLst>
              <a:gd name="adj" fmla="val 0"/>
            </a:avLst>
          </a:prstGeom>
          <a:solidFill>
            <a:srgbClr val="2B2B2B">
              <a:alpha val="5000"/>
            </a:srgbClr>
          </a:solidFill>
          <a:ln w="25400" cap="flat" cmpd="sng">
            <a:noFill/>
            <a:prstDash val="solid"/>
            <a:round/>
          </a:ln>
        </p:spPr>
        <p:txBody>
          <a:bodyPr vert="horz" wrap="square" lIns="63500" tIns="63500" rIns="63500" bIns="63500" rtlCol="0" anchor="ctr"/>
          <a:lstStyle/>
          <a:p>
            <a:pPr algn="ctr">
              <a:defRPr/>
            </a:pPr>
          </a:p>
        </p:txBody>
      </p:sp>
      <p:sp>
        <p:nvSpPr>
          <p:cNvPr id="16" name="AutoShape 16"/>
          <p:cNvSpPr/>
          <p:nvPr>
            <p:custDataLst>
              <p:tags r:id="rId12"/>
            </p:custDataLst>
          </p:nvPr>
        </p:nvSpPr>
        <p:spPr>
          <a:xfrm>
            <a:off x="4673600" y="4483100"/>
            <a:ext cx="2844800" cy="1333500"/>
          </a:xfrm>
          <a:prstGeom prst="rect">
            <a:avLst/>
          </a:prstGeom>
          <a:solidFill>
            <a:schemeClr val="accent4">
              <a:lumMod val="20000"/>
              <a:lumOff val="80000"/>
            </a:schemeClr>
          </a:solidFill>
          <a:ln w="12700" cap="flat" cmpd="sng">
            <a:noFill/>
            <a:prstDash val="solid"/>
            <a:round/>
          </a:ln>
        </p:spPr>
        <p:txBody>
          <a:bodyPr vert="horz" wrap="square" lIns="0" tIns="0" rIns="0" bIns="0" rtlCol="0" anchor="ctr" anchorCtr="0"/>
          <a:lstStyle/>
          <a:p>
            <a:pPr marL="0" indent="0" algn="l">
              <a:lnSpc>
                <a:spcPct val="108000"/>
              </a:lnSpc>
              <a:defRPr/>
            </a:pPr>
            <a:r>
              <a:rPr lang="zh-CN" altLang="en-US" sz="1400" b="1" i="0" u="none" strike="noStrike">
                <a:solidFill>
                  <a:srgbClr val="505050"/>
                </a:solidFill>
                <a:latin typeface="Kaiti SC"/>
                <a:ea typeface="Kaiti SC"/>
                <a:cs typeface="Kaiti SC"/>
                <a:sym typeface="Kaiti SC"/>
              </a:rPr>
              <a:t>师评：</a:t>
            </a:r>
            <a:r>
              <a:rPr lang="en-US" sz="1400" b="1" i="0" u="none" strike="noStrike">
                <a:solidFill>
                  <a:srgbClr val="505050"/>
                </a:solidFill>
                <a:latin typeface="Kaiti SC"/>
                <a:ea typeface="Kaiti SC"/>
                <a:cs typeface="Kaiti SC"/>
                <a:sym typeface="Kaiti SC"/>
              </a:rPr>
              <a:t>进阶方向</a:t>
            </a:r>
            <a:endParaRPr lang="en-US" sz="1100"/>
          </a:p>
          <a:p>
            <a:pPr marL="0" algn="l">
              <a:lnSpc>
                <a:spcPct val="108000"/>
              </a:lnSpc>
              <a:buSzTx/>
            </a:pPr>
            <a:r>
              <a:rPr lang="en-US" sz="1400" b="0" i="0" u="none" strike="noStrike">
                <a:solidFill>
                  <a:srgbClr val="2B2B2B"/>
                </a:solidFill>
                <a:latin typeface="微软雅黑" panose="020B0503020204020204" charset="-122"/>
                <a:ea typeface="微软雅黑" panose="020B0503020204020204" charset="-122"/>
                <a:cs typeface="Kaiti SC"/>
                <a:sym typeface="Kaiti SC"/>
              </a:rPr>
              <a:t>       语言表达通顺但稍显平淡，观点停留在表面描述，缺乏亮眼的句式变化与独特的个人见解，需在细节刻画与情感升华上发力。</a:t>
            </a:r>
            <a:endParaRPr lang="en-US" sz="1400" b="0" i="0" u="none" strike="noStrike">
              <a:solidFill>
                <a:srgbClr val="2B2B2B"/>
              </a:solidFill>
              <a:latin typeface="微软雅黑" panose="020B0503020204020204" charset="-122"/>
              <a:ea typeface="微软雅黑" panose="020B0503020204020204" charset="-122"/>
              <a:cs typeface="Kaiti SC"/>
              <a:sym typeface="Kaiti SC"/>
            </a:endParaRPr>
          </a:p>
        </p:txBody>
      </p:sp>
      <p:sp>
        <p:nvSpPr>
          <p:cNvPr id="17" name="AutoShape 17"/>
          <p:cNvSpPr/>
          <p:nvPr>
            <p:custDataLst>
              <p:tags r:id="rId13"/>
            </p:custDataLst>
          </p:nvPr>
        </p:nvSpPr>
        <p:spPr>
          <a:xfrm>
            <a:off x="8026400" y="1524000"/>
            <a:ext cx="3454400" cy="4572000"/>
          </a:xfrm>
          <a:prstGeom prst="roundRect">
            <a:avLst>
              <a:gd name="adj" fmla="val 0"/>
            </a:avLst>
          </a:prstGeom>
          <a:solidFill>
            <a:srgbClr val="2B2B2B">
              <a:alpha val="5000"/>
            </a:srgbClr>
          </a:solidFill>
          <a:ln w="12700" cap="flat" cmpd="sng">
            <a:solidFill>
              <a:srgbClr val="2B2B2B">
                <a:alpha val="10000"/>
              </a:srgbClr>
            </a:solidFill>
            <a:prstDash val="solid"/>
            <a:round/>
          </a:ln>
        </p:spPr>
        <p:txBody>
          <a:bodyPr vert="horz" wrap="square" lIns="63500" tIns="63500" rIns="63500" bIns="63500" rtlCol="0" anchor="ctr"/>
          <a:lstStyle/>
          <a:p>
            <a:pPr algn="ctr">
              <a:defRPr/>
            </a:pPr>
          </a:p>
        </p:txBody>
      </p:sp>
      <p:sp>
        <p:nvSpPr>
          <p:cNvPr id="18" name="AutoShape 18"/>
          <p:cNvSpPr/>
          <p:nvPr>
            <p:custDataLst>
              <p:tags r:id="rId14"/>
            </p:custDataLst>
          </p:nvPr>
        </p:nvSpPr>
        <p:spPr>
          <a:xfrm>
            <a:off x="8229600" y="1727200"/>
            <a:ext cx="3048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78787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03 基础习作 · 夯实根基</a:t>
            </a:r>
            <a:endParaRPr lang="en-US" sz="1100"/>
          </a:p>
        </p:txBody>
      </p:sp>
      <p:cxnSp>
        <p:nvCxnSpPr>
          <p:cNvPr id="19" name="Connector 19"/>
          <p:cNvCxnSpPr/>
          <p:nvPr>
            <p:custDataLst>
              <p:tags r:id="rId15"/>
            </p:custDataLst>
          </p:nvPr>
        </p:nvCxnSpPr>
        <p:spPr>
          <a:xfrm rot="-14323">
            <a:off x="8229613" y="2279650"/>
            <a:ext cx="3048000" cy="12700"/>
          </a:xfrm>
          <a:prstGeom prst="straightConnector1">
            <a:avLst/>
          </a:prstGeom>
          <a:solidFill>
            <a:srgbClr val="DEE0E3">
              <a:alpha val="100000"/>
            </a:srgbClr>
          </a:solidFill>
          <a:ln w="12700" cap="flat" cmpd="sng">
            <a:solidFill>
              <a:srgbClr val="2B2B2B">
                <a:alpha val="10000"/>
              </a:srgbClr>
            </a:solidFill>
            <a:prstDash val="solid"/>
            <a:round/>
            <a:headEnd type="none" w="med" len="med"/>
            <a:tailEnd type="none" w="med" len="med"/>
          </a:ln>
        </p:spPr>
      </p:cxnSp>
      <p:sp>
        <p:nvSpPr>
          <p:cNvPr id="20" name="AutoShape 20"/>
          <p:cNvSpPr/>
          <p:nvPr>
            <p:custDataLst>
              <p:tags r:id="rId16"/>
            </p:custDataLst>
          </p:nvPr>
        </p:nvSpPr>
        <p:spPr>
          <a:xfrm>
            <a:off x="8277225" y="2357755"/>
            <a:ext cx="3048000" cy="1838325"/>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en-US" sz="2000" i="0" u="none" strike="noStrike">
                <a:solidFill>
                  <a:srgbClr val="2B2B2B"/>
                </a:solidFill>
                <a:latin typeface="Times New Roman" panose="02020603050405020304" charset="0"/>
                <a:ea typeface="微软雅黑" panose="020B0503020204020204" charset="-122"/>
                <a:cs typeface="Times New Roman" panose="02020603050405020304" charset="0"/>
                <a:sym typeface="Kaiti SC"/>
              </a:rPr>
              <a:t>【习作摘录】</a:t>
            </a:r>
            <a:endParaRPr lang="en-US" sz="2000">
              <a:solidFill>
                <a:srgbClr val="2B2B2B"/>
              </a:solidFill>
              <a:latin typeface="Times New Roman" panose="02020603050405020304" charset="0"/>
              <a:ea typeface="微软雅黑" panose="020B0503020204020204" charset="-122"/>
              <a:cs typeface="Times New Roman" panose="02020603050405020304" charset="0"/>
            </a:endParaRPr>
          </a:p>
          <a:p>
            <a:pPr marL="0" indent="0" algn="l">
              <a:lnSpc>
                <a:spcPct val="108000"/>
              </a:lnSpc>
            </a:pPr>
            <a:r>
              <a:rPr lang="en-US" sz="2000" b="0" i="0" u="none" strike="noStrike">
                <a:solidFill>
                  <a:srgbClr val="2B2B2B"/>
                </a:solidFill>
                <a:latin typeface="Times New Roman" panose="02020603050405020304" charset="0"/>
                <a:ea typeface="Kaiti SC"/>
                <a:cs typeface="Times New Roman" panose="02020603050405020304" charset="0"/>
                <a:sym typeface="Kaiti SC"/>
              </a:rPr>
              <a:t>Traveling helps me know more about the world. I will keep traveling to enrich my life in the future.</a:t>
            </a:r>
            <a:endParaRPr lang="en-US" sz="2000" b="0" i="0" u="none" strike="noStrike">
              <a:solidFill>
                <a:srgbClr val="2B2B2B"/>
              </a:solidFill>
              <a:latin typeface="Times New Roman" panose="02020603050405020304" charset="0"/>
              <a:ea typeface="Kaiti SC"/>
              <a:cs typeface="Times New Roman" panose="02020603050405020304" charset="0"/>
              <a:sym typeface="Kaiti SC"/>
            </a:endParaRPr>
          </a:p>
        </p:txBody>
      </p:sp>
      <p:sp>
        <p:nvSpPr>
          <p:cNvPr id="21" name="AutoShape 21"/>
          <p:cNvSpPr/>
          <p:nvPr>
            <p:custDataLst>
              <p:tags r:id="rId17"/>
            </p:custDataLst>
          </p:nvPr>
        </p:nvSpPr>
        <p:spPr>
          <a:xfrm>
            <a:off x="8229600" y="4381500"/>
            <a:ext cx="3048000" cy="1460500"/>
          </a:xfrm>
          <a:prstGeom prst="roundRect">
            <a:avLst>
              <a:gd name="adj" fmla="val 0"/>
            </a:avLst>
          </a:prstGeom>
          <a:solidFill>
            <a:srgbClr val="2B2B2B">
              <a:alpha val="5000"/>
            </a:srgbClr>
          </a:solidFill>
          <a:ln w="25400" cap="flat" cmpd="sng">
            <a:noFill/>
            <a:prstDash val="solid"/>
            <a:round/>
          </a:ln>
        </p:spPr>
        <p:txBody>
          <a:bodyPr vert="horz" wrap="square" lIns="63500" tIns="63500" rIns="63500" bIns="63500" rtlCol="0" anchor="ctr"/>
          <a:lstStyle/>
          <a:p>
            <a:pPr algn="ctr">
              <a:defRPr/>
            </a:pPr>
          </a:p>
        </p:txBody>
      </p:sp>
      <p:sp>
        <p:nvSpPr>
          <p:cNvPr id="22" name="AutoShape 22"/>
          <p:cNvSpPr/>
          <p:nvPr>
            <p:custDataLst>
              <p:tags r:id="rId18"/>
            </p:custDataLst>
          </p:nvPr>
        </p:nvSpPr>
        <p:spPr>
          <a:xfrm>
            <a:off x="8331200" y="4483100"/>
            <a:ext cx="2844800" cy="1333500"/>
          </a:xfrm>
          <a:prstGeom prst="rect">
            <a:avLst/>
          </a:prstGeom>
          <a:noFill/>
          <a:ln w="12700" cap="flat" cmpd="sng">
            <a:noFill/>
            <a:prstDash val="solid"/>
            <a:round/>
          </a:ln>
        </p:spPr>
        <p:txBody>
          <a:bodyPr vert="horz" wrap="square" lIns="0" tIns="0" rIns="0" bIns="0" rtlCol="0" anchor="ctr" anchorCtr="0"/>
          <a:lstStyle/>
          <a:p>
            <a:pPr marL="0" algn="l">
              <a:lnSpc>
                <a:spcPct val="108000"/>
              </a:lnSpc>
              <a:buSzTx/>
              <a:defRPr/>
            </a:pPr>
            <a:r>
              <a:rPr lang="zh-CN" altLang="en-US" sz="1400" b="1" i="0" u="none" strike="noStrike">
                <a:solidFill>
                  <a:srgbClr val="9C5C38"/>
                </a:solidFill>
                <a:latin typeface="Kaiti SC"/>
                <a:ea typeface="Kaiti SC"/>
                <a:cs typeface="Kaiti SC"/>
                <a:sym typeface="Kaiti SC"/>
              </a:rPr>
              <a:t>师评：核心突破</a:t>
            </a:r>
            <a:endParaRPr lang="zh-CN" altLang="en-US" sz="1400" b="1">
              <a:solidFill>
                <a:srgbClr val="9C5C38"/>
              </a:solidFill>
              <a:latin typeface="Kaiti SC"/>
              <a:ea typeface="Kaiti SC"/>
              <a:cs typeface="Kaiti SC"/>
            </a:endParaRPr>
          </a:p>
          <a:p>
            <a:pPr marL="0" indent="0" algn="l">
              <a:lnSpc>
                <a:spcPct val="108000"/>
              </a:lnSpc>
            </a:pPr>
            <a:r>
              <a:rPr lang="en-US" sz="1400" b="0" i="0" u="none" strike="noStrike">
                <a:solidFill>
                  <a:srgbClr val="2B2B2B"/>
                </a:solidFill>
                <a:latin typeface="微软雅黑" panose="020B0503020204020204" charset="-122"/>
                <a:ea typeface="微软雅黑" panose="020B0503020204020204" charset="-122"/>
                <a:cs typeface="Kaiti SC"/>
                <a:sym typeface="Kaiti SC"/>
              </a:rPr>
              <a:t>       内容空洞缺乏具体细节支撑，句式单一且多为简单句堆砌，未能展现旅行带来的真实感悟，需重点加强素材积累与句式多样化训练。</a:t>
            </a:r>
            <a:endParaRPr lang="en-US" sz="1400" b="0" i="0" u="none" strike="noStrike">
              <a:solidFill>
                <a:srgbClr val="2B2B2B"/>
              </a:solidFill>
              <a:latin typeface="微软雅黑" panose="020B0503020204020204" charset="-122"/>
              <a:ea typeface="微软雅黑" panose="020B0503020204020204" charset="-122"/>
              <a:cs typeface="Kaiti SC"/>
              <a:sym typeface="Kaiti SC"/>
            </a:endParaRPr>
          </a:p>
        </p:txBody>
      </p:sp>
      <p:pic>
        <p:nvPicPr>
          <p:cNvPr id="5124" name="图片 6" descr="logo横版 png"/>
          <p:cNvPicPr>
            <a:picLocks noChangeAspect="1"/>
          </p:cNvPicPr>
          <p:nvPr/>
        </p:nvPicPr>
        <p:blipFill>
          <a:blip r:embed="rId19"/>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animBg="1"/>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7114540" y="101600"/>
            <a:ext cx="5143500" cy="6654800"/>
          </a:xfrm>
          <a:prstGeom prst="rect">
            <a:avLst/>
          </a:prstGeom>
        </p:spPr>
      </p:pic>
      <p:sp>
        <p:nvSpPr>
          <p:cNvPr id="2" name="AutoShape 2"/>
          <p:cNvSpPr/>
          <p:nvPr/>
        </p:nvSpPr>
        <p:spPr>
          <a:xfrm>
            <a:off x="0" y="0"/>
            <a:ext cx="12192000" cy="101600"/>
          </a:xfrm>
          <a:prstGeom prst="roundRect">
            <a:avLst>
              <a:gd name="adj" fmla="val 0"/>
            </a:avLst>
          </a:prstGeom>
          <a:solidFill>
            <a:srgbClr val="9C5C38">
              <a:alpha val="100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293370" y="462915"/>
            <a:ext cx="6614795" cy="1014730"/>
          </a:xfrm>
          <a:prstGeom prst="rect">
            <a:avLst/>
          </a:prstGeom>
          <a:solidFill>
            <a:schemeClr val="accent5">
              <a:lumMod val="20000"/>
              <a:lumOff val="80000"/>
            </a:schemeClr>
          </a:solidFill>
          <a:ln w="12700" cap="flat" cmpd="sng">
            <a:noFill/>
            <a:prstDash val="solid"/>
            <a:round/>
          </a:ln>
        </p:spPr>
        <p:txBody>
          <a:bodyPr vert="horz" wrap="square" lIns="0" tIns="0" rIns="0" bIns="0" rtlCol="0" anchor="ctr" anchorCtr="0"/>
          <a:lstStyle/>
          <a:p>
            <a:pPr marL="342900" indent="-342900" algn="l">
              <a:lnSpc>
                <a:spcPct val="125000"/>
              </a:lnSpc>
              <a:buFont typeface="Wingdings" panose="05000000000000000000" charset="0"/>
              <a:buChar char="Ø"/>
              <a:defRPr/>
            </a:pPr>
            <a:r>
              <a:rPr lang="en-US" sz="2400" b="1" i="0" u="none" strike="noStrike">
                <a:solidFill>
                  <a:srgbClr val="9C5C38"/>
                </a:solidFill>
                <a:latin typeface="Kaiti SC"/>
                <a:ea typeface="Kaiti SC"/>
                <a:cs typeface="Kaiti SC"/>
                <a:sym typeface="Kaiti SC"/>
              </a:rPr>
              <a:t>高三英语写作专项课 · </a:t>
            </a:r>
            <a:endParaRPr lang="en-US" sz="2400" b="1" i="0" u="none" strike="noStrike">
              <a:solidFill>
                <a:srgbClr val="9C5C38"/>
              </a:solidFill>
              <a:latin typeface="Kaiti SC"/>
              <a:ea typeface="Kaiti SC"/>
              <a:cs typeface="Kaiti SC"/>
              <a:sym typeface="Kaiti SC"/>
            </a:endParaRPr>
          </a:p>
          <a:p>
            <a:pPr marL="342900" indent="-342900" algn="l">
              <a:lnSpc>
                <a:spcPct val="125000"/>
              </a:lnSpc>
              <a:buFont typeface="Arial" panose="020B0604020202020204" pitchFamily="34" charset="0"/>
              <a:buChar char="•"/>
              <a:defRPr/>
            </a:pPr>
            <a:r>
              <a:rPr lang="zh-CN" altLang="en-US" sz="2400" b="1" i="0" u="none" strike="noStrike">
                <a:solidFill>
                  <a:srgbClr val="9C5C38"/>
                </a:solidFill>
                <a:latin typeface="Kaiti SC"/>
                <a:ea typeface="Kaiti SC"/>
                <a:cs typeface="Kaiti SC"/>
                <a:sym typeface="Kaiti SC"/>
              </a:rPr>
              <a:t>基于逆向设计的高三英语写作课教学实践</a:t>
            </a:r>
            <a:endParaRPr lang="zh-CN" altLang="en-US" sz="2400" b="1" i="0" u="none" strike="noStrike">
              <a:solidFill>
                <a:srgbClr val="9C5C38"/>
              </a:solidFill>
              <a:latin typeface="Kaiti SC"/>
              <a:ea typeface="Kaiti SC"/>
              <a:cs typeface="Kaiti SC"/>
              <a:sym typeface="Kaiti SC"/>
            </a:endParaRPr>
          </a:p>
        </p:txBody>
      </p:sp>
      <p:sp>
        <p:nvSpPr>
          <p:cNvPr id="4" name="AutoShape 4"/>
          <p:cNvSpPr/>
          <p:nvPr/>
        </p:nvSpPr>
        <p:spPr>
          <a:xfrm>
            <a:off x="445770" y="2188845"/>
            <a:ext cx="7014845" cy="1598295"/>
          </a:xfrm>
          <a:prstGeom prst="rect">
            <a:avLst/>
          </a:prstGeom>
          <a:noFill/>
          <a:ln w="12700" cap="flat" cmpd="sng">
            <a:noFill/>
            <a:prstDash val="solid"/>
            <a:round/>
          </a:ln>
        </p:spPr>
        <p:txBody>
          <a:bodyPr vert="horz" wrap="square" lIns="0" tIns="0" rIns="0" bIns="0" rtlCol="0" anchor="ctr" anchorCtr="0"/>
          <a:lstStyle/>
          <a:p>
            <a:pPr marL="0" indent="0" algn="ctr">
              <a:lnSpc>
                <a:spcPct val="108000"/>
              </a:lnSpc>
              <a:defRPr/>
            </a:pPr>
            <a:r>
              <a:rPr lang="en-US" sz="48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读名言，悟成长</a:t>
            </a:r>
            <a:endParaRPr lang="en-US" sz="48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a:p>
            <a:pPr marL="0" algn="ctr">
              <a:lnSpc>
                <a:spcPct val="108000"/>
              </a:lnSpc>
              <a:buSzTx/>
              <a:defRPr/>
            </a:pPr>
            <a:endParaRPr lang="en-US" sz="2800" b="1">
              <a:solidFill>
                <a:srgbClr val="2B2B2B"/>
              </a:solidFill>
              <a:latin typeface="Noto Serif SC" panose="02020200000000000000" charset="-122"/>
              <a:ea typeface="Noto Serif SC" panose="02020200000000000000" charset="-122"/>
              <a:cs typeface="Noto Serif SC" panose="02020200000000000000" charset="-122"/>
            </a:endParaRPr>
          </a:p>
          <a:p>
            <a:pPr marL="0" algn="ctr">
              <a:lnSpc>
                <a:spcPct val="108000"/>
              </a:lnSpc>
              <a:buSzTx/>
              <a:defRPr/>
            </a:pPr>
            <a:r>
              <a:rPr lang="en-US" sz="2400" b="1">
                <a:solidFill>
                  <a:srgbClr val="2B2B2B"/>
                </a:solidFill>
                <a:latin typeface="Noto Serif SC" panose="02020200000000000000" charset="-122"/>
                <a:ea typeface="Noto Serif SC" panose="02020200000000000000" charset="-122"/>
                <a:cs typeface="Noto Serif SC" panose="02020200000000000000" charset="-122"/>
              </a:rPr>
              <a:t>— </a:t>
            </a:r>
            <a:r>
              <a:rPr lang="en-US" altLang="zh-CN" sz="2400" b="1">
                <a:solidFill>
                  <a:srgbClr val="2B2B2B"/>
                </a:solidFill>
                <a:latin typeface="Noto Serif SC" panose="02020200000000000000" charset="-122"/>
                <a:ea typeface="Noto Serif SC" panose="02020200000000000000" charset="-122"/>
                <a:cs typeface="Noto Serif SC" panose="02020200000000000000" charset="-122"/>
              </a:rPr>
              <a:t>Z20</a:t>
            </a:r>
            <a:r>
              <a:rPr lang="zh-CN" altLang="en-US" sz="2400" b="1">
                <a:solidFill>
                  <a:srgbClr val="2B2B2B"/>
                </a:solidFill>
                <a:latin typeface="Noto Serif SC" panose="02020200000000000000" charset="-122"/>
                <a:ea typeface="Noto Serif SC" panose="02020200000000000000" charset="-122"/>
                <a:cs typeface="Noto Serif SC" panose="02020200000000000000" charset="-122"/>
              </a:rPr>
              <a:t>名校联盟2027届高三第一次学情诊断</a:t>
            </a:r>
            <a:r>
              <a:rPr lang="en-US" altLang="zh-CN" sz="2400" b="1">
                <a:solidFill>
                  <a:srgbClr val="2B2B2B"/>
                </a:solidFill>
                <a:latin typeface="Noto Serif SC" panose="02020200000000000000" charset="-122"/>
                <a:ea typeface="Noto Serif SC" panose="02020200000000000000" charset="-122"/>
                <a:cs typeface="Noto Serif SC" panose="02020200000000000000" charset="-122"/>
              </a:rPr>
              <a:t> </a:t>
            </a:r>
            <a:r>
              <a:rPr lang="zh-CN" altLang="en-US" sz="2400" b="1">
                <a:solidFill>
                  <a:srgbClr val="2B2B2B"/>
                </a:solidFill>
                <a:latin typeface="Noto Serif SC" panose="02020200000000000000" charset="-122"/>
                <a:ea typeface="Noto Serif SC" panose="02020200000000000000" charset="-122"/>
                <a:cs typeface="Noto Serif SC" panose="02020200000000000000" charset="-122"/>
              </a:rPr>
              <a:t>应用文</a:t>
            </a:r>
            <a:endParaRPr lang="zh-CN" altLang="en-US" sz="2400" b="1">
              <a:solidFill>
                <a:srgbClr val="2B2B2B"/>
              </a:solidFill>
              <a:latin typeface="Noto Serif SC" panose="02020200000000000000" charset="-122"/>
              <a:ea typeface="Noto Serif SC" panose="02020200000000000000" charset="-122"/>
              <a:cs typeface="Noto Serif SC" panose="02020200000000000000" charset="-122"/>
            </a:endParaRPr>
          </a:p>
        </p:txBody>
      </p:sp>
      <p:sp>
        <p:nvSpPr>
          <p:cNvPr id="7" name="AutoShape 7"/>
          <p:cNvSpPr/>
          <p:nvPr/>
        </p:nvSpPr>
        <p:spPr>
          <a:xfrm>
            <a:off x="5546090" y="6280785"/>
            <a:ext cx="6711950" cy="435610"/>
          </a:xfrm>
          <a:prstGeom prst="rect">
            <a:avLst/>
          </a:prstGeom>
          <a:solidFill>
            <a:schemeClr val="accent5">
              <a:lumMod val="20000"/>
              <a:lumOff val="80000"/>
            </a:schemeClr>
          </a:solidFill>
          <a:ln w="12700" cap="flat" cmpd="sng">
            <a:noFill/>
            <a:prstDash val="solid"/>
            <a:round/>
          </a:ln>
        </p:spPr>
        <p:txBody>
          <a:bodyPr vert="horz" wrap="square" lIns="0" tIns="0" rIns="0" bIns="0" rtlCol="0" anchor="ctr" anchorCtr="0"/>
          <a:lstStyle/>
          <a:p>
            <a:pPr marL="342900" indent="-342900" algn="l">
              <a:lnSpc>
                <a:spcPct val="125000"/>
              </a:lnSpc>
              <a:buFont typeface="Wingdings" panose="05000000000000000000" charset="0"/>
              <a:buChar char="Ø"/>
              <a:defRPr/>
            </a:pPr>
            <a:r>
              <a:rPr lang="en-US" sz="2000" b="1" i="0" u="none" strike="noStrike">
                <a:solidFill>
                  <a:srgbClr val="9C5C38"/>
                </a:solidFill>
                <a:latin typeface="Kaiti SC"/>
                <a:ea typeface="Kaiti SC"/>
                <a:cs typeface="Kaiti SC"/>
                <a:sym typeface="Kaiti SC"/>
              </a:rPr>
              <a:t>以终为始 · 评价前置 · 活动赋能 · 教—学—评一体化</a:t>
            </a:r>
            <a:endParaRPr lang="en-US" sz="2000" b="1" i="0" u="none" strike="noStrike">
              <a:solidFill>
                <a:srgbClr val="9C5C38"/>
              </a:solidFill>
              <a:latin typeface="Kaiti SC"/>
              <a:ea typeface="Kaiti SC"/>
              <a:cs typeface="Kaiti SC"/>
              <a:sym typeface="Kaiti SC"/>
            </a:endParaRPr>
          </a:p>
        </p:txBody>
      </p:sp>
      <p:sp>
        <p:nvSpPr>
          <p:cNvPr id="8" name="AutoShape 8"/>
          <p:cNvSpPr/>
          <p:nvPr/>
        </p:nvSpPr>
        <p:spPr>
          <a:xfrm>
            <a:off x="0" y="6756400"/>
            <a:ext cx="12192000" cy="101600"/>
          </a:xfrm>
          <a:prstGeom prst="roundRect">
            <a:avLst>
              <a:gd name="adj" fmla="val 0"/>
            </a:avLst>
          </a:prstGeom>
          <a:solidFill>
            <a:srgbClr val="9C5C38">
              <a:alpha val="100000"/>
            </a:srgbClr>
          </a:solidFill>
          <a:ln w="25400" cap="flat" cmpd="sng">
            <a:noFill/>
            <a:prstDash val="solid"/>
            <a:round/>
          </a:ln>
        </p:spPr>
        <p:txBody>
          <a:bodyPr vert="horz" wrap="square" lIns="63500" tIns="63500" rIns="63500" bIns="63500" rtlCol="0" anchor="ctr"/>
          <a:lstStyle/>
          <a:p>
            <a:pPr algn="ctr">
              <a:defRPr/>
            </a:pPr>
          </a:p>
        </p:txBody>
      </p:sp>
      <p:sp>
        <p:nvSpPr>
          <p:cNvPr id="11" name="文本框 10"/>
          <p:cNvSpPr txBox="1"/>
          <p:nvPr/>
        </p:nvSpPr>
        <p:spPr>
          <a:xfrm>
            <a:off x="3249295" y="4777105"/>
            <a:ext cx="3784600" cy="583565"/>
          </a:xfrm>
          <a:prstGeom prst="rect">
            <a:avLst/>
          </a:prstGeom>
        </p:spPr>
        <p:txBody>
          <a:bodyPr wrap="square">
            <a:spAutoFit/>
          </a:bodyPr>
          <a:p>
            <a:pPr marL="285750" indent="-285750" algn="l">
              <a:buFont typeface="Arial" panose="020B0604020202020204" pitchFamily="34" charset="0"/>
              <a:buChar char="•"/>
            </a:pPr>
            <a:r>
              <a:rPr lang="zh-CN" altLang="en-US" sz="1600" b="1">
                <a:latin typeface="Arial" panose="020B0604020202020204" pitchFamily="34" charset="0"/>
                <a:ea typeface="微软雅黑" panose="020B0503020204020204" charset="-122"/>
              </a:rPr>
              <a:t>礼泉县第一中学教师</a:t>
            </a:r>
            <a:endParaRPr lang="zh-CN" altLang="en-US" sz="1600" b="1">
              <a:latin typeface="Arial" panose="020B0604020202020204" pitchFamily="34" charset="0"/>
              <a:ea typeface="微软雅黑" panose="020B0503020204020204" charset="-122"/>
            </a:endParaRPr>
          </a:p>
          <a:p>
            <a:pPr marL="285750" indent="-285750" algn="l">
              <a:buFont typeface="Arial" panose="020B0604020202020204" pitchFamily="34" charset="0"/>
              <a:buChar char="•"/>
            </a:pPr>
            <a:r>
              <a:rPr lang="zh-CN" altLang="en-US" sz="1600" b="1">
                <a:latin typeface="Arial" panose="020B0604020202020204" pitchFamily="34" charset="0"/>
                <a:ea typeface="微软雅黑" panose="020B0503020204020204" charset="-122"/>
              </a:rPr>
              <a:t>礼泉县教育局教研员</a:t>
            </a:r>
            <a:r>
              <a:rPr lang="en-US" altLang="zh-CN" sz="1600" b="1">
                <a:latin typeface="Arial" panose="020B0604020202020204" pitchFamily="34" charset="0"/>
                <a:ea typeface="微软雅黑" panose="020B0503020204020204" charset="-122"/>
              </a:rPr>
              <a:t>        </a:t>
            </a:r>
            <a:r>
              <a:rPr lang="zh-CN" altLang="en-US" sz="1600" b="1">
                <a:latin typeface="Arial" panose="020B0604020202020204" pitchFamily="34" charset="0"/>
                <a:ea typeface="微软雅黑" panose="020B0503020204020204" charset="-122"/>
              </a:rPr>
              <a:t>高小聪</a:t>
            </a:r>
            <a:endParaRPr lang="zh-CN" altLang="en-US" sz="1600" b="1">
              <a:latin typeface="Arial" panose="020B0604020202020204" pitchFamily="34" charset="0"/>
              <a:ea typeface="微软雅黑" panose="020B0503020204020204" charset="-122"/>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4" name="AutoShape 4"/>
          <p:cNvSpPr/>
          <p:nvPr/>
        </p:nvSpPr>
        <p:spPr>
          <a:xfrm>
            <a:off x="555625" y="142240"/>
            <a:ext cx="4163695" cy="509905"/>
          </a:xfrm>
          <a:prstGeom prst="rect">
            <a:avLst/>
          </a:prstGeom>
          <a:solidFill>
            <a:schemeClr val="accent5">
              <a:lumMod val="20000"/>
              <a:lumOff val="80000"/>
            </a:schemeClr>
          </a:solidFill>
          <a:ln w="12700" cap="flat" cmpd="sng">
            <a:noFill/>
            <a:prstDash val="solid"/>
            <a:round/>
          </a:ln>
        </p:spPr>
        <p:txBody>
          <a:bodyPr vert="horz" wrap="square" lIns="0" tIns="0" rIns="0" bIns="0" rtlCol="0" anchor="ctr" anchorCtr="0"/>
          <a:lstStyle/>
          <a:p>
            <a:pPr marL="0" indent="0" algn="l">
              <a:lnSpc>
                <a:spcPct val="125000"/>
              </a:lnSpc>
              <a:defRPr/>
            </a:pPr>
            <a:r>
              <a:rPr lang="zh-CN" altLang="en-US" sz="1800" b="1" i="0" u="none" strike="noStrike">
                <a:latin typeface="微软雅黑" panose="020B0503020204020204" charset="-122"/>
                <a:ea typeface="微软雅黑" panose="020B0503020204020204" charset="-122"/>
                <a:cs typeface="微软雅黑" panose="020B0503020204020204" charset="-122"/>
                <a:sym typeface="Noto Serif SC" panose="02020200000000000000" charset="-122"/>
              </a:rPr>
              <a:t>高分范文精讲：如何写出14-15分作文？</a:t>
            </a:r>
            <a:endParaRPr lang="en-US" sz="2000">
              <a:latin typeface="方正小标宋_GBK" panose="02000000000000000000" charset="-122"/>
              <a:ea typeface="方正小标宋_GBK" panose="02000000000000000000" charset="-122"/>
              <a:cs typeface="方正小标宋_GBK" panose="02000000000000000000" charset="-122"/>
            </a:endParaRPr>
          </a:p>
        </p:txBody>
      </p:sp>
      <p:sp>
        <p:nvSpPr>
          <p:cNvPr id="6" name="AutoShape 6"/>
          <p:cNvSpPr/>
          <p:nvPr/>
        </p:nvSpPr>
        <p:spPr>
          <a:xfrm>
            <a:off x="9090660" y="208280"/>
            <a:ext cx="1137285"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endParaRPr lang="en-US" sz="1100">
              <a:latin typeface="方正小标宋_GBK" panose="02000000000000000000" charset="-122"/>
              <a:ea typeface="方正小标宋_GBK" panose="02000000000000000000" charset="-122"/>
            </a:endParaRPr>
          </a:p>
        </p:txBody>
      </p:sp>
      <p:sp>
        <p:nvSpPr>
          <p:cNvPr id="16" name="文本框 15"/>
          <p:cNvSpPr txBox="1"/>
          <p:nvPr/>
        </p:nvSpPr>
        <p:spPr>
          <a:xfrm>
            <a:off x="508635" y="778510"/>
            <a:ext cx="6993890" cy="5507990"/>
          </a:xfrm>
          <a:prstGeom prst="rect">
            <a:avLst/>
          </a:prstGeom>
          <a:solidFill>
            <a:schemeClr val="bg1"/>
          </a:solidFill>
        </p:spPr>
        <p:txBody>
          <a:bodyPr wrap="square">
            <a:spAutoFit/>
          </a:bodyPr>
          <a:p>
            <a:pPr algn="ctr">
              <a:lnSpc>
                <a:spcPct val="110000"/>
              </a:lnSpc>
            </a:pPr>
            <a:r>
              <a:rPr lang="en-US" altLang="zh-CN" sz="2000">
                <a:latin typeface="Times New Roman" panose="02020603050405020304" charset="0"/>
                <a:ea typeface="微软雅黑" panose="020B0503020204020204" charset="-122"/>
                <a:cs typeface="Times New Roman" panose="02020603050405020304" charset="0"/>
              </a:rPr>
              <a:t>Travel Far,Know More</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000">
                <a:latin typeface="Times New Roman" panose="02020603050405020304" charset="0"/>
                <a:ea typeface="微软雅黑" panose="020B0503020204020204" charset="-122"/>
                <a:cs typeface="Times New Roman" panose="02020603050405020304" charset="0"/>
              </a:rPr>
              <a:t>    The proverb“A person who travels far knows more”suggests that stepping out of our comfort zone 1________ (expose)  us to realities beyond books.</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000">
                <a:latin typeface="Times New Roman" panose="02020603050405020304" charset="0"/>
                <a:ea typeface="微软雅黑" panose="020B0503020204020204" charset="-122"/>
                <a:cs typeface="Times New Roman" panose="02020603050405020304" charset="0"/>
              </a:rPr>
              <a:t>    I learned this truth in a remote village, 2_______  (plant)  rice alongside locals. We stood in the 3________(mud) fields, bending over for hours 4____  the scorching sun,</a:t>
            </a:r>
            <a:r>
              <a:rPr lang="en-US" altLang="zh-CN" sz="2000">
                <a:gradFill>
                  <a:gsLst>
                    <a:gs pos="51300">
                      <a:srgbClr val="FE5F4A"/>
                    </a:gs>
                    <a:gs pos="0">
                      <a:srgbClr val="DF0303"/>
                    </a:gs>
                    <a:gs pos="100000">
                      <a:srgbClr val="FEA06E"/>
                    </a:gs>
                  </a:gsLst>
                  <a:lin ang="5400000" scaled="1"/>
                </a:gradFill>
                <a:latin typeface="Times New Roman" panose="02020603050405020304" charset="0"/>
                <a:ea typeface="微软雅黑" panose="020B0503020204020204" charset="-122"/>
                <a:cs typeface="Times New Roman" panose="02020603050405020304" charset="0"/>
              </a:rPr>
              <a:t> </a:t>
            </a:r>
            <a:r>
              <a:rPr lang="en-US" altLang="zh-CN" sz="2000">
                <a:gradFill>
                  <a:gsLst>
                    <a:gs pos="50000">
                      <a:srgbClr val="1F5FBF"/>
                    </a:gs>
                    <a:gs pos="0">
                      <a:srgbClr val="1486CB"/>
                    </a:gs>
                    <a:gs pos="100000">
                      <a:srgbClr val="2A34B2"/>
                    </a:gs>
                  </a:gsLst>
                  <a:lin ang="5400000" scaled="1"/>
                </a:gradFill>
                <a:latin typeface="Times New Roman" panose="02020603050405020304" charset="0"/>
                <a:ea typeface="微软雅黑" panose="020B0503020204020204" charset="-122"/>
                <a:cs typeface="Times New Roman" panose="02020603050405020304" charset="0"/>
              </a:rPr>
              <a:t>until my back ached and my legs 5_____________(cover) with mosquito bites. An old woman with a sunburnt face smiled and 6_______ (hand) me a bowl of tea, which moved me to tears.</a:t>
            </a:r>
            <a:r>
              <a:rPr lang="en-US" altLang="zh-CN" sz="2000">
                <a:latin typeface="Times New Roman" panose="02020603050405020304" charset="0"/>
                <a:ea typeface="微软雅黑" panose="020B0503020204020204" charset="-122"/>
                <a:cs typeface="Times New Roman" panose="02020603050405020304" charset="0"/>
              </a:rPr>
              <a:t> I came to help, 7_____left knowing the cost of every grain and the 8_________(warm) of strangers.</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000">
                <a:latin typeface="Times New Roman" panose="02020603050405020304" charset="0"/>
                <a:ea typeface="微软雅黑" panose="020B0503020204020204" charset="-122"/>
                <a:cs typeface="Times New Roman" panose="02020603050405020304" charset="0"/>
              </a:rPr>
              <a:t>    The trip taught me that traveling far </a:t>
            </a:r>
            <a:r>
              <a:rPr lang="en-US" altLang="zh-CN" sz="2000">
                <a:gradFill>
                  <a:gsLst>
                    <a:gs pos="50000">
                      <a:srgbClr val="1F5FBF"/>
                    </a:gs>
                    <a:gs pos="0">
                      <a:srgbClr val="1486CB"/>
                    </a:gs>
                    <a:gs pos="100000">
                      <a:srgbClr val="2A34B2"/>
                    </a:gs>
                  </a:gsLst>
                  <a:lin ang="5400000" scaled="1"/>
                </a:gradFill>
                <a:latin typeface="Times New Roman" panose="02020603050405020304" charset="0"/>
                <a:ea typeface="微软雅黑" panose="020B0503020204020204" charset="-122"/>
                <a:cs typeface="Times New Roman" panose="02020603050405020304" charset="0"/>
              </a:rPr>
              <a:t>isn't about distance, but about stepping into others’ life and 9___________ (reflect) on ours. </a:t>
            </a:r>
            <a:r>
              <a:rPr lang="en-US" altLang="zh-CN" sz="2000">
                <a:latin typeface="Times New Roman" panose="02020603050405020304" charset="0"/>
                <a:ea typeface="微软雅黑" panose="020B0503020204020204" charset="-122"/>
                <a:cs typeface="Times New Roman" panose="02020603050405020304" charset="0"/>
              </a:rPr>
              <a:t>The farther we go, the 10_______ (much) we know.</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000">
                <a:latin typeface="Times New Roman" panose="02020603050405020304" charset="0"/>
                <a:ea typeface="微软雅黑" panose="020B0503020204020204" charset="-122"/>
                <a:cs typeface="Times New Roman" panose="02020603050405020304" charset="0"/>
              </a:rPr>
              <a:t>(126  words)</a:t>
            </a:r>
            <a:endParaRPr lang="en-US" altLang="zh-CN" sz="2000">
              <a:latin typeface="Times New Roman" panose="02020603050405020304" charset="0"/>
              <a:ea typeface="微软雅黑" panose="020B0503020204020204" charset="-122"/>
              <a:cs typeface="Times New Roman" panose="02020603050405020304" charset="0"/>
            </a:endParaRPr>
          </a:p>
        </p:txBody>
      </p:sp>
      <p:graphicFrame>
        <p:nvGraphicFramePr>
          <p:cNvPr id="17" name="表格 16"/>
          <p:cNvGraphicFramePr/>
          <p:nvPr>
            <p:custDataLst>
              <p:tags r:id="rId1"/>
            </p:custDataLst>
          </p:nvPr>
        </p:nvGraphicFramePr>
        <p:xfrm>
          <a:off x="7608570" y="537845"/>
          <a:ext cx="4373880" cy="5854065"/>
        </p:xfrm>
        <a:graphic>
          <a:graphicData uri="http://schemas.openxmlformats.org/drawingml/2006/table">
            <a:tbl>
              <a:tblPr/>
              <a:tblGrid>
                <a:gridCol w="1619885"/>
                <a:gridCol w="2753995"/>
              </a:tblGrid>
              <a:tr h="464820">
                <a:tc>
                  <a:txBody>
                    <a:bodyPr/>
                    <a:p>
                      <a:pPr marL="0" indent="0" algn="ctr">
                        <a:spcBef>
                          <a:spcPct val="0"/>
                        </a:spcBef>
                        <a:spcAft>
                          <a:spcPct val="0"/>
                        </a:spcAft>
                      </a:pPr>
                      <a:r>
                        <a:rPr lang="zh-CN" altLang="en-US" sz="1600" b="1">
                          <a:latin typeface="微软雅黑" panose="020B0503020204020204" charset="-122"/>
                          <a:ea typeface="微软雅黑" panose="020B0503020204020204" charset="-122"/>
                        </a:rPr>
                        <a:t>写作原则要求</a:t>
                      </a:r>
                      <a:endParaRPr lang="zh-CN" altLang="en-US" sz="1600" b="1">
                        <a:latin typeface="微软雅黑" panose="020B0503020204020204" charset="-122"/>
                        <a:ea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zh-CN" altLang="en-US" sz="1600" b="1">
                          <a:latin typeface="微软雅黑" panose="020B0503020204020204" charset="-122"/>
                          <a:ea typeface="微软雅黑" panose="020B0503020204020204" charset="-122"/>
                        </a:rPr>
                        <a:t>具体内容说明</a:t>
                      </a:r>
                      <a:endParaRPr lang="zh-CN" altLang="en-US" sz="1600" b="1">
                        <a:latin typeface="微软雅黑" panose="020B0503020204020204" charset="-122"/>
                        <a:ea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852170">
                <a:tc>
                  <a:txBody>
                    <a:bodyPr/>
                    <a:p>
                      <a:pPr marL="0" algn="l">
                        <a:buSzTx/>
                        <a:buNone/>
                      </a:pPr>
                      <a:r>
                        <a:rPr lang="zh-CN" altLang="en-US" sz="1400" b="1">
                          <a:solidFill>
                            <a:srgbClr val="C00000"/>
                          </a:solidFill>
                          <a:latin typeface="华文中宋" panose="02010600040101010101" charset="-122"/>
                          <a:ea typeface="华文中宋" panose="02010600040101010101" charset="-122"/>
                          <a:cs typeface="华文中宋" panose="02010600040101010101" charset="-122"/>
                          <a:sym typeface="+mn-ea"/>
                        </a:rPr>
                        <a:t>释义精炼</a:t>
                      </a:r>
                      <a:endParaRPr lang="zh-CN" altLang="en-US" sz="1400" b="1">
                        <a:solidFill>
                          <a:srgbClr val="C00000"/>
                        </a:solidFill>
                        <a:latin typeface="华文中宋" panose="02010600040101010101" charset="-122"/>
                        <a:ea typeface="华文中宋" panose="02010600040101010101" charset="-122"/>
                        <a:cs typeface="华文中宋" panose="02010600040101010101" charset="-122"/>
                        <a:sym typeface="+mn-ea"/>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buNone/>
                      </a:pPr>
                      <a:r>
                        <a:rPr lang="en-US" altLang="zh-CN" sz="1400">
                          <a:solidFill>
                            <a:srgbClr val="C00000"/>
                          </a:solidFill>
                          <a:latin typeface="微软雅黑" panose="020B0503020204020204" charset="-122"/>
                          <a:ea typeface="微软雅黑" panose="020B0503020204020204" charset="-122"/>
                          <a:cs typeface="微软雅黑" panose="020B0503020204020204" charset="-122"/>
                          <a:sym typeface="+mn-ea"/>
                        </a:rPr>
                        <a:t>       </a:t>
                      </a:r>
                      <a:r>
                        <a:rPr lang="zh-CN" altLang="en-US" sz="1400">
                          <a:solidFill>
                            <a:srgbClr val="C00000"/>
                          </a:solidFill>
                          <a:latin typeface="微软雅黑" panose="020B0503020204020204" charset="-122"/>
                          <a:ea typeface="微软雅黑" panose="020B0503020204020204" charset="-122"/>
                          <a:cs typeface="微软雅黑" panose="020B0503020204020204" charset="-122"/>
                          <a:sym typeface="+mn-ea"/>
                        </a:rPr>
                        <a:t>一句话说透谚语</a:t>
                      </a:r>
                      <a:r>
                        <a:rPr lang="zh-CN" altLang="en-US" sz="1400">
                          <a:latin typeface="微软雅黑" panose="020B0503020204020204" charset="-122"/>
                          <a:ea typeface="微软雅黑" panose="020B0503020204020204" charset="-122"/>
                          <a:cs typeface="微软雅黑" panose="020B0503020204020204" charset="-122"/>
                          <a:sym typeface="+mn-ea"/>
                        </a:rPr>
                        <a:t>，直入主题，不拖泥带水。</a:t>
                      </a:r>
                      <a:endParaRPr lang="zh-CN" altLang="en-US" sz="1400">
                        <a:latin typeface="微软雅黑" panose="020B0503020204020204" charset="-122"/>
                        <a:ea typeface="微软雅黑" panose="020B0503020204020204" charset="-122"/>
                        <a:cs typeface="微软雅黑" panose="020B0503020204020204" charset="-122"/>
                      </a:endParaRPr>
                    </a:p>
                    <a:p>
                      <a:pPr marL="0" indent="0" algn="l">
                        <a:spcBef>
                          <a:spcPct val="0"/>
                        </a:spcBef>
                        <a:spcAft>
                          <a:spcPct val="0"/>
                        </a:spcAft>
                        <a:buNone/>
                      </a:pPr>
                      <a:endParaRPr lang="zh-CN" altLang="en-US" sz="14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852805">
                <a:tc>
                  <a:txBody>
                    <a:bodyPr/>
                    <a:p>
                      <a:pPr marL="0" indent="0" algn="l">
                        <a:spcBef>
                          <a:spcPct val="0"/>
                        </a:spcBef>
                        <a:spcAft>
                          <a:spcPct val="0"/>
                        </a:spcAft>
                      </a:pPr>
                      <a:r>
                        <a:rPr lang="zh-CN" altLang="en-US" sz="1400" b="1">
                          <a:solidFill>
                            <a:srgbClr val="C00000"/>
                          </a:solidFill>
                          <a:latin typeface="华文中宋" panose="02010600040101010101" charset="-122"/>
                          <a:ea typeface="华文中宋" panose="02010600040101010101" charset="-122"/>
                          <a:cs typeface="华文中宋" panose="02010600040101010101" charset="-122"/>
                        </a:rPr>
                        <a:t>细节要具体到 </a:t>
                      </a:r>
                      <a:r>
                        <a:rPr lang="en-US" altLang="zh-CN" sz="1400" b="1">
                          <a:solidFill>
                            <a:srgbClr val="C00000"/>
                          </a:solidFill>
                          <a:latin typeface="华文中宋" panose="02010600040101010101" charset="-122"/>
                          <a:ea typeface="华文中宋" panose="02010600040101010101" charset="-122"/>
                          <a:cs typeface="华文中宋" panose="02010600040101010101" charset="-122"/>
                        </a:rPr>
                        <a:t>"</a:t>
                      </a:r>
                      <a:r>
                        <a:rPr lang="zh-CN" altLang="en-US" sz="1400" b="1">
                          <a:solidFill>
                            <a:srgbClr val="C00000"/>
                          </a:solidFill>
                          <a:latin typeface="华文中宋" panose="02010600040101010101" charset="-122"/>
                          <a:ea typeface="华文中宋" panose="02010600040101010101" charset="-122"/>
                          <a:cs typeface="华文中宋" panose="02010600040101010101" charset="-122"/>
                        </a:rPr>
                        <a:t>一个画面</a:t>
                      </a:r>
                      <a:r>
                        <a:rPr lang="en-US" altLang="zh-CN" sz="1400" b="1">
                          <a:solidFill>
                            <a:srgbClr val="C00000"/>
                          </a:solidFill>
                          <a:latin typeface="华文中宋" panose="02010600040101010101" charset="-122"/>
                          <a:ea typeface="华文中宋" panose="02010600040101010101" charset="-122"/>
                          <a:cs typeface="华文中宋" panose="02010600040101010101" charset="-122"/>
                        </a:rPr>
                        <a:t>"</a:t>
                      </a:r>
                      <a:endParaRPr lang="en-US" altLang="zh-CN" sz="1400" b="1">
                        <a:solidFill>
                          <a:srgbClr val="C00000"/>
                        </a:solidFill>
                        <a:latin typeface="华文中宋" panose="02010600040101010101" charset="-122"/>
                        <a:ea typeface="华文中宋" panose="02010600040101010101" charset="-122"/>
                        <a:cs typeface="华文中宋" panose="02010600040101010101"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en-US" altLang="zh-CN"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不是空泛的</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我学到了很多</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，而是落地到</a:t>
                      </a:r>
                      <a:r>
                        <a:rPr lang="en-US" altLang="zh-CN" sz="1400">
                          <a:solidFill>
                            <a:srgbClr val="C00000"/>
                          </a:solidFill>
                          <a:latin typeface="微软雅黑" panose="020B0503020204020204" charset="-122"/>
                          <a:ea typeface="微软雅黑" panose="020B0503020204020204" charset="-122"/>
                          <a:cs typeface="微软雅黑" panose="020B0503020204020204" charset="-122"/>
                        </a:rPr>
                        <a:t>"</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背疼、腿被蚊子咬、一碗茶</a:t>
                      </a:r>
                      <a:r>
                        <a:rPr lang="en-US" altLang="zh-CN" sz="1400">
                          <a:solidFill>
                            <a:srgbClr val="C00000"/>
                          </a:solidFill>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这类具象的场景细节</a:t>
                      </a:r>
                      <a:endParaRPr lang="zh-CN" altLang="en-US" sz="14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132205">
                <a:tc>
                  <a:txBody>
                    <a:bodyPr/>
                    <a:p>
                      <a:pPr marL="0" indent="0" algn="l">
                        <a:spcBef>
                          <a:spcPct val="0"/>
                        </a:spcBef>
                        <a:spcAft>
                          <a:spcPct val="0"/>
                        </a:spcAft>
                      </a:pPr>
                      <a:r>
                        <a:rPr lang="zh-CN" altLang="en-US" sz="1400" b="1">
                          <a:solidFill>
                            <a:srgbClr val="C00000"/>
                          </a:solidFill>
                          <a:latin typeface="华文中宋" panose="02010600040101010101" charset="-122"/>
                          <a:ea typeface="华文中宋" panose="02010600040101010101" charset="-122"/>
                          <a:cs typeface="华文中宋" panose="02010600040101010101" charset="-122"/>
                        </a:rPr>
                        <a:t>感悟要有 </a:t>
                      </a:r>
                      <a:r>
                        <a:rPr lang="en-US" altLang="zh-CN" sz="1400" b="1">
                          <a:solidFill>
                            <a:srgbClr val="C00000"/>
                          </a:solidFill>
                          <a:latin typeface="华文中宋" panose="02010600040101010101" charset="-122"/>
                          <a:ea typeface="华文中宋" panose="02010600040101010101" charset="-122"/>
                          <a:cs typeface="华文中宋" panose="02010600040101010101" charset="-122"/>
                        </a:rPr>
                        <a:t>"</a:t>
                      </a:r>
                      <a:r>
                        <a:rPr lang="zh-CN" altLang="en-US" sz="1400" b="1">
                          <a:solidFill>
                            <a:srgbClr val="C00000"/>
                          </a:solidFill>
                          <a:latin typeface="华文中宋" panose="02010600040101010101" charset="-122"/>
                          <a:ea typeface="华文中宋" panose="02010600040101010101" charset="-122"/>
                          <a:cs typeface="华文中宋" panose="02010600040101010101" charset="-122"/>
                        </a:rPr>
                        <a:t>转折升华</a:t>
                      </a:r>
                      <a:r>
                        <a:rPr lang="en-US" altLang="zh-CN" sz="1400" b="1">
                          <a:solidFill>
                            <a:srgbClr val="C00000"/>
                          </a:solidFill>
                          <a:latin typeface="华文中宋" panose="02010600040101010101" charset="-122"/>
                          <a:ea typeface="华文中宋" panose="02010600040101010101" charset="-122"/>
                          <a:cs typeface="华文中宋" panose="02010600040101010101" charset="-122"/>
                        </a:rPr>
                        <a:t>"</a:t>
                      </a:r>
                      <a:endParaRPr lang="en-US" altLang="zh-CN" sz="1400" b="1">
                        <a:solidFill>
                          <a:srgbClr val="C00000"/>
                        </a:solidFill>
                        <a:latin typeface="华文中宋" panose="02010600040101010101" charset="-122"/>
                        <a:ea typeface="华文中宋" panose="02010600040101010101" charset="-122"/>
                        <a:cs typeface="华文中宋" panose="02010600040101010101"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en-US" altLang="zh-CN"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遵循 </a:t>
                      </a:r>
                      <a:r>
                        <a:rPr lang="en-US" altLang="zh-CN" sz="1400">
                          <a:latin typeface="微软雅黑" panose="020B0503020204020204" charset="-122"/>
                          <a:ea typeface="微软雅黑" panose="020B0503020204020204" charset="-122"/>
                          <a:cs typeface="微软雅黑" panose="020B0503020204020204" charset="-122"/>
                        </a:rPr>
                        <a:t>"isn't about distance, but about…" </a:t>
                      </a:r>
                      <a:r>
                        <a:rPr lang="zh-CN" altLang="en-US" sz="1400">
                          <a:latin typeface="微软雅黑" panose="020B0503020204020204" charset="-122"/>
                          <a:ea typeface="微软雅黑" panose="020B0503020204020204" charset="-122"/>
                          <a:cs typeface="微软雅黑" panose="020B0503020204020204" charset="-122"/>
                        </a:rPr>
                        <a:t>的逻辑，将大道理最终落脚到</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走进他人生活</a:t>
                      </a:r>
                      <a:r>
                        <a:rPr lang="en-US" altLang="zh-CN" sz="1400">
                          <a:latin typeface="微软雅黑" panose="020B0503020204020204" charset="-122"/>
                          <a:ea typeface="微软雅黑" panose="020B0503020204020204" charset="-122"/>
                          <a:cs typeface="微软雅黑" panose="020B0503020204020204" charset="-122"/>
                        </a:rPr>
                        <a:t>"</a:t>
                      </a:r>
                      <a:r>
                        <a:rPr lang="zh-CN" altLang="en-US" sz="1400">
                          <a:latin typeface="微软雅黑" panose="020B0503020204020204" charset="-122"/>
                          <a:ea typeface="微软雅黑" panose="020B0503020204020204" charset="-122"/>
                          <a:cs typeface="微软雅黑" panose="020B0503020204020204" charset="-122"/>
                        </a:rPr>
                        <a:t>的落地认知</a:t>
                      </a:r>
                      <a:endParaRPr lang="zh-CN" altLang="en-US" sz="14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916940">
                <a:tc>
                  <a:txBody>
                    <a:bodyPr/>
                    <a:p>
                      <a:pPr marL="0" algn="l">
                        <a:buSzTx/>
                      </a:pPr>
                      <a:r>
                        <a:rPr lang="zh-CN" altLang="en-US" sz="1400" b="1">
                          <a:solidFill>
                            <a:srgbClr val="C00000"/>
                          </a:solidFill>
                          <a:latin typeface="华文中宋" panose="02010600040101010101" charset="-122"/>
                          <a:ea typeface="华文中宋" panose="02010600040101010101" charset="-122"/>
                          <a:cs typeface="华文中宋" panose="02010600040101010101" charset="-122"/>
                        </a:rPr>
                        <a:t>首尾要 "呼应闭环"</a:t>
                      </a:r>
                      <a:endParaRPr lang="zh-CN" altLang="en-US" sz="1400" b="1">
                        <a:solidFill>
                          <a:srgbClr val="C00000"/>
                        </a:solidFill>
                        <a:latin typeface="华文中宋" panose="02010600040101010101" charset="-122"/>
                        <a:ea typeface="华文中宋" panose="02010600040101010101" charset="-122"/>
                        <a:cs typeface="华文中宋" panose="02010600040101010101"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en-US" altLang="zh-CN" sz="1400">
                          <a:latin typeface="微软雅黑" panose="020B0503020204020204" charset="-122"/>
                          <a:ea typeface="微软雅黑" panose="020B0503020204020204" charset="-122"/>
                        </a:rPr>
                        <a:t>       </a:t>
                      </a:r>
                      <a:r>
                        <a:rPr lang="zh-CN" altLang="en-US" sz="1400">
                          <a:latin typeface="微软雅黑" panose="020B0503020204020204" charset="-122"/>
                          <a:ea typeface="微软雅黑" panose="020B0503020204020204" charset="-122"/>
                        </a:rPr>
                        <a:t>实现</a:t>
                      </a:r>
                      <a:r>
                        <a:rPr lang="zh-CN" altLang="en-US" sz="1400">
                          <a:solidFill>
                            <a:srgbClr val="C00000"/>
                          </a:solidFill>
                          <a:latin typeface="微软雅黑" panose="020B0503020204020204" charset="-122"/>
                          <a:ea typeface="微软雅黑" panose="020B0503020204020204" charset="-122"/>
                        </a:rPr>
                        <a:t>标题、谚语、结尾</a:t>
                      </a:r>
                      <a:r>
                        <a:rPr lang="zh-CN" altLang="en-US" sz="1400">
                          <a:latin typeface="微软雅黑" panose="020B0503020204020204" charset="-122"/>
                          <a:ea typeface="微软雅黑" panose="020B0503020204020204" charset="-122"/>
                        </a:rPr>
                        <a:t>三重呼应，打造极强的完整结构感</a:t>
                      </a:r>
                      <a:endParaRPr lang="zh-CN" altLang="en-US" sz="1400">
                        <a:latin typeface="微软雅黑" panose="020B0503020204020204" charset="-122"/>
                        <a:ea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35125">
                <a:tc>
                  <a:txBody>
                    <a:bodyPr/>
                    <a:p>
                      <a:pPr marL="0" indent="0" algn="l">
                        <a:spcBef>
                          <a:spcPct val="0"/>
                        </a:spcBef>
                        <a:spcAft>
                          <a:spcPct val="0"/>
                        </a:spcAft>
                      </a:pPr>
                      <a:r>
                        <a:rPr lang="zh-CN" altLang="en-US" sz="1400" b="1">
                          <a:solidFill>
                            <a:srgbClr val="C00000"/>
                          </a:solidFill>
                          <a:latin typeface="华文中宋" panose="02010600040101010101" charset="-122"/>
                          <a:ea typeface="华文中宋" panose="02010600040101010101" charset="-122"/>
                          <a:cs typeface="华文中宋" panose="02010600040101010101" charset="-122"/>
                        </a:rPr>
                        <a:t>一句话核心总结</a:t>
                      </a:r>
                      <a:endParaRPr lang="zh-CN" altLang="en-US" sz="1400" b="1">
                        <a:solidFill>
                          <a:srgbClr val="C00000"/>
                        </a:solidFill>
                        <a:latin typeface="华文中宋" panose="02010600040101010101" charset="-122"/>
                        <a:ea typeface="华文中宋" panose="02010600040101010101" charset="-122"/>
                        <a:cs typeface="华文中宋" panose="02010600040101010101"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a:spcBef>
                          <a:spcPct val="0"/>
                        </a:spcBef>
                        <a:spcAft>
                          <a:spcPct val="0"/>
                        </a:spcAft>
                      </a:pPr>
                      <a:r>
                        <a:rPr lang="en-US" altLang="zh-CN"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这篇范文最值得学的是 </a:t>
                      </a:r>
                      <a:r>
                        <a:rPr lang="en-US" altLang="zh-CN"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用 </a:t>
                      </a:r>
                      <a:r>
                        <a:rPr lang="en-US" altLang="zh-CN" sz="1400">
                          <a:solidFill>
                            <a:srgbClr val="C00000"/>
                          </a:solidFill>
                          <a:latin typeface="微软雅黑" panose="020B0503020204020204" charset="-122"/>
                          <a:ea typeface="微软雅黑" panose="020B0503020204020204" charset="-122"/>
                          <a:cs typeface="微软雅黑" panose="020B0503020204020204" charset="-122"/>
                        </a:rPr>
                        <a:t>"</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一句释义</a:t>
                      </a:r>
                      <a:r>
                        <a:rPr lang="en-US" altLang="zh-CN" sz="1400">
                          <a:solidFill>
                            <a:srgbClr val="C00000"/>
                          </a:solidFill>
                          <a:latin typeface="微软雅黑" panose="020B0503020204020204" charset="-122"/>
                          <a:ea typeface="微软雅黑" panose="020B0503020204020204" charset="-122"/>
                          <a:cs typeface="微软雅黑" panose="020B0503020204020204" charset="-122"/>
                        </a:rPr>
                        <a:t>+</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一个具体画面 </a:t>
                      </a:r>
                      <a:r>
                        <a:rPr lang="en-US" altLang="zh-CN" sz="1400">
                          <a:solidFill>
                            <a:srgbClr val="C00000"/>
                          </a:solidFill>
                          <a:latin typeface="微软雅黑" panose="020B0503020204020204" charset="-122"/>
                          <a:ea typeface="微软雅黑" panose="020B0503020204020204" charset="-122"/>
                          <a:cs typeface="微软雅黑" panose="020B0503020204020204" charset="-122"/>
                        </a:rPr>
                        <a:t>+ </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一个情感转折</a:t>
                      </a:r>
                      <a:r>
                        <a:rPr lang="en-US" altLang="zh-CN" sz="1400">
                          <a:solidFill>
                            <a:srgbClr val="C00000"/>
                          </a:solidFill>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撑起经历部分，</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用 </a:t>
                      </a:r>
                      <a:r>
                        <a:rPr lang="en-US" altLang="zh-CN" sz="1400">
                          <a:solidFill>
                            <a:srgbClr val="C00000"/>
                          </a:solidFill>
                          <a:latin typeface="微软雅黑" panose="020B0503020204020204" charset="-122"/>
                          <a:ea typeface="微软雅黑" panose="020B0503020204020204" charset="-122"/>
                          <a:cs typeface="微软雅黑" panose="020B0503020204020204" charset="-122"/>
                        </a:rPr>
                        <a:t>"</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否定 </a:t>
                      </a:r>
                      <a:r>
                        <a:rPr lang="en-US" altLang="zh-CN" sz="1400">
                          <a:solidFill>
                            <a:srgbClr val="C00000"/>
                          </a:solidFill>
                          <a:latin typeface="微软雅黑" panose="020B0503020204020204" charset="-122"/>
                          <a:ea typeface="微软雅黑" panose="020B0503020204020204" charset="-122"/>
                          <a:cs typeface="微软雅黑" panose="020B0503020204020204" charset="-122"/>
                        </a:rPr>
                        <a:t>— </a:t>
                      </a:r>
                      <a:r>
                        <a:rPr lang="zh-CN" altLang="en-US" sz="1400">
                          <a:solidFill>
                            <a:srgbClr val="C00000"/>
                          </a:solidFill>
                          <a:latin typeface="微软雅黑" panose="020B0503020204020204" charset="-122"/>
                          <a:ea typeface="微软雅黑" panose="020B0503020204020204" charset="-122"/>
                          <a:cs typeface="微软雅黑" panose="020B0503020204020204" charset="-122"/>
                        </a:rPr>
                        <a:t>肯定</a:t>
                      </a:r>
                      <a:r>
                        <a:rPr lang="en-US" altLang="zh-CN" sz="1400">
                          <a:solidFill>
                            <a:srgbClr val="C00000"/>
                          </a:solidFill>
                          <a:latin typeface="微软雅黑" panose="020B0503020204020204" charset="-122"/>
                          <a:ea typeface="微软雅黑" panose="020B0503020204020204" charset="-122"/>
                          <a:cs typeface="微软雅黑" panose="020B0503020204020204" charset="-122"/>
                        </a:rPr>
                        <a:t>"</a:t>
                      </a:r>
                      <a:r>
                        <a:rPr lang="en-US" altLang="zh-CN" sz="1400">
                          <a:latin typeface="微软雅黑" panose="020B0503020204020204" charset="-122"/>
                          <a:ea typeface="微软雅黑" panose="020B0503020204020204" charset="-122"/>
                          <a:cs typeface="微软雅黑" panose="020B0503020204020204" charset="-122"/>
                        </a:rPr>
                        <a:t> </a:t>
                      </a:r>
                      <a:r>
                        <a:rPr lang="zh-CN" altLang="en-US" sz="1400">
                          <a:latin typeface="微软雅黑" panose="020B0503020204020204" charset="-122"/>
                          <a:ea typeface="微软雅黑" panose="020B0503020204020204" charset="-122"/>
                          <a:cs typeface="微软雅黑" panose="020B0503020204020204" charset="-122"/>
                        </a:rPr>
                        <a:t>的对比句式升华感悟，全篇结构圆合、情真意切，堪称满分模板</a:t>
                      </a:r>
                      <a:endParaRPr lang="zh-CN" altLang="en-US" sz="14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18" name="文本框 17"/>
          <p:cNvSpPr txBox="1"/>
          <p:nvPr/>
        </p:nvSpPr>
        <p:spPr>
          <a:xfrm>
            <a:off x="8620760" y="142240"/>
            <a:ext cx="2348865" cy="368300"/>
          </a:xfrm>
          <a:prstGeom prst="rect">
            <a:avLst/>
          </a:prstGeom>
          <a:solidFill>
            <a:schemeClr val="accent6">
              <a:lumMod val="20000"/>
              <a:lumOff val="80000"/>
            </a:schemeClr>
          </a:solidFill>
        </p:spPr>
        <p:txBody>
          <a:bodyPr wrap="square" rtlCol="0" anchor="t">
            <a:spAutoFit/>
          </a:bodyPr>
          <a:p>
            <a:r>
              <a:rPr lang="zh-CN" altLang="en-US" sz="1800" b="1">
                <a:latin typeface="微软雅黑" panose="020B0503020204020204" charset="-122"/>
                <a:ea typeface="微软雅黑" panose="020B0503020204020204" charset="-122"/>
                <a:cs typeface="微软雅黑" panose="020B0503020204020204" charset="-122"/>
              </a:rPr>
              <a:t>可借鉴的</a:t>
            </a:r>
            <a:r>
              <a:rPr lang="en-US" altLang="zh-CN" sz="1800" b="1">
                <a:latin typeface="微软雅黑" panose="020B0503020204020204" charset="-122"/>
                <a:ea typeface="微软雅黑" panose="020B0503020204020204" charset="-122"/>
                <a:cs typeface="微软雅黑" panose="020B0503020204020204" charset="-122"/>
              </a:rPr>
              <a:t> "</a:t>
            </a:r>
            <a:r>
              <a:rPr lang="zh-CN" altLang="en-US" sz="1800" b="1">
                <a:latin typeface="微软雅黑" panose="020B0503020204020204" charset="-122"/>
                <a:ea typeface="微软雅黑" panose="020B0503020204020204" charset="-122"/>
                <a:cs typeface="微软雅黑" panose="020B0503020204020204" charset="-122"/>
              </a:rPr>
              <a:t>满分密码</a:t>
            </a:r>
            <a:r>
              <a:rPr lang="en-US" altLang="zh-CN" sz="1800" b="1">
                <a:latin typeface="微软雅黑" panose="020B0503020204020204" charset="-122"/>
                <a:ea typeface="微软雅黑" panose="020B0503020204020204" charset="-122"/>
                <a:cs typeface="微软雅黑" panose="020B0503020204020204" charset="-122"/>
              </a:rPr>
              <a:t>"</a:t>
            </a:r>
            <a:endParaRPr lang="zh-CN" altLang="en-US" sz="1800" b="1">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4589780" y="1503680"/>
            <a:ext cx="106934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exposes</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0" name="文本框 19"/>
          <p:cNvSpPr txBox="1"/>
          <p:nvPr/>
        </p:nvSpPr>
        <p:spPr>
          <a:xfrm>
            <a:off x="4907915" y="2148840"/>
            <a:ext cx="1124585" cy="398780"/>
          </a:xfrm>
          <a:prstGeom prst="rect">
            <a:avLst/>
          </a:prstGeom>
        </p:spPr>
        <p:txBody>
          <a:bodyPr wrap="square">
            <a:spAutoFit/>
          </a:bodyPr>
          <a:p>
            <a:pPr algn="l">
              <a:buSzTx/>
            </a:pPr>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planting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21" name="文本框 20"/>
          <p:cNvSpPr txBox="1"/>
          <p:nvPr/>
        </p:nvSpPr>
        <p:spPr>
          <a:xfrm>
            <a:off x="4086225" y="2488565"/>
            <a:ext cx="98742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 muddy</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2" name="文本框 21"/>
          <p:cNvSpPr txBox="1"/>
          <p:nvPr/>
        </p:nvSpPr>
        <p:spPr>
          <a:xfrm>
            <a:off x="2288540" y="2781300"/>
            <a:ext cx="42291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in</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3" name="文本框 22"/>
          <p:cNvSpPr txBox="1"/>
          <p:nvPr/>
        </p:nvSpPr>
        <p:spPr>
          <a:xfrm>
            <a:off x="1613535" y="3165475"/>
            <a:ext cx="158369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were covered</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4" name="文本框 23"/>
          <p:cNvSpPr txBox="1"/>
          <p:nvPr/>
        </p:nvSpPr>
        <p:spPr>
          <a:xfrm>
            <a:off x="4864100" y="3473450"/>
            <a:ext cx="92392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handed</a:t>
            </a:r>
            <a:r>
              <a:rPr lang="en-US" altLang="zh-CN" sz="1800">
                <a:latin typeface="Times New Roman" panose="02020603050405020304" charset="0"/>
                <a:ea typeface="微软雅黑" panose="020B0503020204020204" charset="-122"/>
                <a:cs typeface="Times New Roman" panose="02020603050405020304" charset="0"/>
                <a:sym typeface="+mn-ea"/>
              </a:rPr>
              <a:t> </a:t>
            </a:r>
            <a:endParaRPr lang="zh-CN" altLang="en-US" sz="1800">
              <a:latin typeface="Arial" panose="020B0604020202020204" pitchFamily="34" charset="0"/>
              <a:ea typeface="微软雅黑" panose="020B0503020204020204" charset="-122"/>
            </a:endParaRPr>
          </a:p>
        </p:txBody>
      </p:sp>
      <p:sp>
        <p:nvSpPr>
          <p:cNvPr id="25" name="文本框 24"/>
          <p:cNvSpPr txBox="1"/>
          <p:nvPr/>
        </p:nvSpPr>
        <p:spPr>
          <a:xfrm>
            <a:off x="6383020" y="3792855"/>
            <a:ext cx="52578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but </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6" name="文本框 25"/>
          <p:cNvSpPr txBox="1"/>
          <p:nvPr/>
        </p:nvSpPr>
        <p:spPr>
          <a:xfrm>
            <a:off x="4777740" y="4147185"/>
            <a:ext cx="101028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warmth</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7" name="文本框 26"/>
          <p:cNvSpPr txBox="1"/>
          <p:nvPr/>
        </p:nvSpPr>
        <p:spPr>
          <a:xfrm>
            <a:off x="4352290" y="5133975"/>
            <a:ext cx="1249045"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 reflecting</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8" name="文本框 27"/>
          <p:cNvSpPr txBox="1"/>
          <p:nvPr/>
        </p:nvSpPr>
        <p:spPr>
          <a:xfrm>
            <a:off x="3782695" y="5473700"/>
            <a:ext cx="737870" cy="398780"/>
          </a:xfrm>
          <a:prstGeom prst="rect">
            <a:avLst/>
          </a:prstGeom>
        </p:spPr>
        <p:txBody>
          <a:bodyPr wrap="square">
            <a:spAutoFit/>
          </a:bodyPr>
          <a:p>
            <a:pPr algn="l"/>
            <a:r>
              <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rPr>
              <a:t>more</a:t>
            </a:r>
            <a:endParaRPr lang="en-US" altLang="zh-CN" sz="20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linds(horizontal)">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linds(horizont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linds(horizont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linds(horizontal)">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blinds(horizontal)">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4" grpId="0"/>
      <p:bldP spid="23"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4445000"/>
            <a:ext cx="3810000" cy="3810000"/>
          </a:xfrm>
          <a:prstGeom prst="ellipse">
            <a:avLst/>
          </a:prstGeom>
          <a:solidFill>
            <a:srgbClr val="9C5C38">
              <a:alpha val="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635000" y="5080000"/>
            <a:ext cx="2540000" cy="2540000"/>
          </a:xfrm>
          <a:prstGeom prst="ellipse">
            <a:avLst/>
          </a:prstGeom>
          <a:solidFill>
            <a:srgbClr val="2B2B2B">
              <a:alpha val="3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36600" y="306705"/>
            <a:ext cx="3514090" cy="379730"/>
          </a:xfrm>
          <a:prstGeom prst="rect">
            <a:avLst/>
          </a:prstGeom>
          <a:solidFill>
            <a:schemeClr val="accent6">
              <a:lumMod val="20000"/>
              <a:lumOff val="80000"/>
            </a:schemeClr>
          </a:solidFill>
          <a:ln w="12700" cap="flat" cmpd="sng">
            <a:noFill/>
            <a:prstDash val="solid"/>
            <a:round/>
          </a:ln>
        </p:spPr>
        <p:txBody>
          <a:bodyPr vert="horz" wrap="square" lIns="0" tIns="0" rIns="0" bIns="0" rtlCol="0" anchor="ctr" anchorCtr="0"/>
          <a:lstStyle/>
          <a:p>
            <a:pPr marL="0" algn="l">
              <a:lnSpc>
                <a:spcPct val="125000"/>
              </a:lnSpc>
              <a:buSzTx/>
              <a:defRPr/>
            </a:pPr>
            <a:r>
              <a:rPr lang="zh-CN" altLang="en-US" sz="20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活动五：</a:t>
            </a:r>
            <a:r>
              <a:rPr lang="en-US" sz="2000" b="1" i="0" u="none" strike="noStrike">
                <a:solidFill>
                  <a:srgbClr val="2B2B2B"/>
                </a:solidFill>
                <a:latin typeface="微软雅黑" panose="020B0503020204020204" charset="-122"/>
                <a:ea typeface="微软雅黑" panose="020B0503020204020204" charset="-122"/>
                <a:cs typeface="微软雅黑" panose="020B0503020204020204" charset="-122"/>
                <a:sym typeface="Noto Serif SC" panose="02020200000000000000" charset="-122"/>
              </a:rPr>
              <a:t>课堂复盘+分层作业</a:t>
            </a:r>
            <a:endParaRPr lang="en-US" sz="2000" b="1">
              <a:solidFill>
                <a:srgbClr val="2B2B2B"/>
              </a:solidFill>
              <a:latin typeface="微软雅黑" panose="020B0503020204020204" charset="-122"/>
              <a:ea typeface="微软雅黑" panose="020B0503020204020204" charset="-122"/>
              <a:cs typeface="微软雅黑" panose="020B0503020204020204" charset="-122"/>
            </a:endParaRPr>
          </a:p>
        </p:txBody>
      </p:sp>
      <p:sp>
        <p:nvSpPr>
          <p:cNvPr id="5" name="AutoShape 5"/>
          <p:cNvSpPr/>
          <p:nvPr/>
        </p:nvSpPr>
        <p:spPr>
          <a:xfrm>
            <a:off x="698500" y="1168400"/>
            <a:ext cx="4364355"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Kaiti SC"/>
                <a:ea typeface="Kaiti SC"/>
                <a:cs typeface="Kaiti SC"/>
                <a:sym typeface="Kaiti SC"/>
              </a:rPr>
              <a:t>0</a:t>
            </a:r>
            <a:r>
              <a:rPr lang="en-US" sz="2000" b="1" i="0" u="none" strike="noStrike">
                <a:solidFill>
                  <a:srgbClr val="9C5C38"/>
                </a:solidFill>
                <a:latin typeface="微软雅黑" panose="020B0503020204020204" charset="-122"/>
                <a:ea typeface="微软雅黑" panose="020B0503020204020204" charset="-122"/>
                <a:cs typeface="微软雅黑" panose="020B0503020204020204" charset="-122"/>
                <a:sym typeface="Kaiti SC"/>
              </a:rPr>
              <a:t>1 课堂复盘 · 高分作文核心四要素</a:t>
            </a:r>
            <a:endParaRPr lang="en-US" sz="1100">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711200" y="1968500"/>
            <a:ext cx="2603500" cy="1714500"/>
          </a:xfrm>
          <a:prstGeom prst="roundRect">
            <a:avLst>
              <a:gd name="adj" fmla="val 0"/>
            </a:avLst>
          </a:prstGeom>
          <a:solidFill>
            <a:srgbClr val="FFFFFF">
              <a:alpha val="60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14400" y="2159000"/>
            <a:ext cx="304800" cy="304800"/>
          </a:xfrm>
          <a:prstGeom prst="rect">
            <a:avLst/>
          </a:prstGeom>
        </p:spPr>
      </p:pic>
      <p:sp>
        <p:nvSpPr>
          <p:cNvPr id="8" name="AutoShape 8"/>
          <p:cNvSpPr/>
          <p:nvPr/>
        </p:nvSpPr>
        <p:spPr>
          <a:xfrm>
            <a:off x="1270000" y="2159000"/>
            <a:ext cx="2032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01 审题全覆盖</a:t>
            </a:r>
            <a:endParaRPr lang="en-US" sz="1100">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914400" y="2603500"/>
            <a:ext cx="2286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05050"/>
                </a:solidFill>
                <a:latin typeface="微软雅黑" panose="020B0503020204020204" charset="-122"/>
                <a:ea typeface="微软雅黑" panose="020B0503020204020204" charset="-122"/>
                <a:cs typeface="Kaiti SC"/>
                <a:sym typeface="Kaiti SC"/>
              </a:rPr>
              <a:t>精准捕捉题干关键词，确保立意不偏题，不遗漏任何隐含写作要点，筑牢得分基础。</a:t>
            </a:r>
            <a:endParaRPr lang="en-US" sz="1400" b="0" i="0" u="none" strike="noStrike">
              <a:solidFill>
                <a:srgbClr val="505050"/>
              </a:solidFill>
              <a:latin typeface="微软雅黑" panose="020B0503020204020204" charset="-122"/>
              <a:ea typeface="微软雅黑" panose="020B0503020204020204" charset="-122"/>
              <a:cs typeface="Kaiti SC"/>
              <a:sym typeface="Kaiti SC"/>
            </a:endParaRPr>
          </a:p>
        </p:txBody>
      </p:sp>
      <p:sp>
        <p:nvSpPr>
          <p:cNvPr id="10" name="AutoShape 10"/>
          <p:cNvSpPr/>
          <p:nvPr/>
        </p:nvSpPr>
        <p:spPr>
          <a:xfrm>
            <a:off x="3441700" y="1968500"/>
            <a:ext cx="2603500" cy="1714500"/>
          </a:xfrm>
          <a:prstGeom prst="roundRect">
            <a:avLst>
              <a:gd name="adj" fmla="val 0"/>
            </a:avLst>
          </a:prstGeom>
          <a:solidFill>
            <a:srgbClr val="FFFFFF">
              <a:alpha val="60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4900" y="2159000"/>
            <a:ext cx="304800" cy="304800"/>
          </a:xfrm>
          <a:prstGeom prst="rect">
            <a:avLst/>
          </a:prstGeom>
        </p:spPr>
      </p:pic>
      <p:sp>
        <p:nvSpPr>
          <p:cNvPr id="12" name="AutoShape 12"/>
          <p:cNvSpPr/>
          <p:nvPr/>
        </p:nvSpPr>
        <p:spPr>
          <a:xfrm>
            <a:off x="4000500" y="2159000"/>
            <a:ext cx="2032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02 结构标准化</a:t>
            </a:r>
            <a:endParaRPr lang="en-US" sz="1100">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3644900" y="2603500"/>
            <a:ext cx="2286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05050"/>
                </a:solidFill>
                <a:latin typeface="微软雅黑" panose="020B0503020204020204" charset="-122"/>
                <a:ea typeface="微软雅黑" panose="020B0503020204020204" charset="-122"/>
                <a:cs typeface="微软雅黑" panose="020B0503020204020204" charset="-122"/>
                <a:sym typeface="Kaiti SC"/>
              </a:rPr>
              <a:t>采用“总-分-总”经典三段式结构，段落逻辑清晰，层次分明，让阅卷者一目了然。</a:t>
            </a:r>
            <a:endParaRPr lang="en-US" sz="1400" b="0" i="0" u="none" strike="noStrike">
              <a:solidFill>
                <a:srgbClr val="505050"/>
              </a:solidFill>
              <a:latin typeface="微软雅黑" panose="020B0503020204020204" charset="-122"/>
              <a:ea typeface="微软雅黑" panose="020B0503020204020204" charset="-122"/>
              <a:cs typeface="微软雅黑" panose="020B0503020204020204" charset="-122"/>
              <a:sym typeface="Kaiti SC"/>
            </a:endParaRPr>
          </a:p>
        </p:txBody>
      </p:sp>
      <p:sp>
        <p:nvSpPr>
          <p:cNvPr id="14" name="AutoShape 14"/>
          <p:cNvSpPr/>
          <p:nvPr/>
        </p:nvSpPr>
        <p:spPr>
          <a:xfrm>
            <a:off x="6184900" y="1968500"/>
            <a:ext cx="2603500" cy="1714500"/>
          </a:xfrm>
          <a:prstGeom prst="roundRect">
            <a:avLst>
              <a:gd name="adj" fmla="val 0"/>
            </a:avLst>
          </a:prstGeom>
          <a:solidFill>
            <a:srgbClr val="FFFFFF">
              <a:alpha val="60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5400" y="2159000"/>
            <a:ext cx="304800" cy="304800"/>
          </a:xfrm>
          <a:prstGeom prst="rect">
            <a:avLst/>
          </a:prstGeom>
        </p:spPr>
      </p:pic>
      <p:sp>
        <p:nvSpPr>
          <p:cNvPr id="16" name="AutoShape 16"/>
          <p:cNvSpPr/>
          <p:nvPr/>
        </p:nvSpPr>
        <p:spPr>
          <a:xfrm>
            <a:off x="6731000" y="2159000"/>
            <a:ext cx="2032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03 语言地道化</a:t>
            </a:r>
            <a:endParaRPr lang="en-US" sz="1100">
              <a:latin typeface="微软雅黑" panose="020B0503020204020204" charset="-122"/>
              <a:ea typeface="微软雅黑" panose="020B0503020204020204" charset="-122"/>
              <a:cs typeface="微软雅黑" panose="020B0503020204020204" charset="-122"/>
            </a:endParaRPr>
          </a:p>
        </p:txBody>
      </p:sp>
      <p:sp>
        <p:nvSpPr>
          <p:cNvPr id="17" name="AutoShape 17"/>
          <p:cNvSpPr/>
          <p:nvPr/>
        </p:nvSpPr>
        <p:spPr>
          <a:xfrm>
            <a:off x="6375400" y="2603500"/>
            <a:ext cx="2286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05050"/>
                </a:solidFill>
                <a:latin typeface="微软雅黑" panose="020B0503020204020204" charset="-122"/>
                <a:ea typeface="微软雅黑" panose="020B0503020204020204" charset="-122"/>
                <a:cs typeface="Kaiti SC"/>
                <a:sym typeface="Kaiti SC"/>
              </a:rPr>
              <a:t>灵活运用高级词汇、复合句型与衔接词，摆脱中式表达，提升文章的语言质感。</a:t>
            </a:r>
            <a:endParaRPr lang="en-US" sz="1400" b="0" i="0" u="none" strike="noStrike">
              <a:solidFill>
                <a:srgbClr val="505050"/>
              </a:solidFill>
              <a:latin typeface="微软雅黑" panose="020B0503020204020204" charset="-122"/>
              <a:ea typeface="微软雅黑" panose="020B0503020204020204" charset="-122"/>
              <a:cs typeface="Kaiti SC"/>
              <a:sym typeface="Kaiti SC"/>
            </a:endParaRPr>
          </a:p>
        </p:txBody>
      </p:sp>
      <p:sp>
        <p:nvSpPr>
          <p:cNvPr id="18" name="AutoShape 18"/>
          <p:cNvSpPr/>
          <p:nvPr/>
        </p:nvSpPr>
        <p:spPr>
          <a:xfrm>
            <a:off x="8902700" y="1968500"/>
            <a:ext cx="2603500" cy="1714500"/>
          </a:xfrm>
          <a:prstGeom prst="roundRect">
            <a:avLst>
              <a:gd name="adj" fmla="val 0"/>
            </a:avLst>
          </a:prstGeom>
          <a:solidFill>
            <a:srgbClr val="FFFFFF">
              <a:alpha val="60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pic>
        <p:nvPicPr>
          <p:cNvPr id="19"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05900" y="2159000"/>
            <a:ext cx="304800" cy="304800"/>
          </a:xfrm>
          <a:prstGeom prst="rect">
            <a:avLst/>
          </a:prstGeom>
        </p:spPr>
      </p:pic>
      <p:sp>
        <p:nvSpPr>
          <p:cNvPr id="20" name="AutoShape 20"/>
          <p:cNvSpPr/>
          <p:nvPr/>
        </p:nvSpPr>
        <p:spPr>
          <a:xfrm>
            <a:off x="9461500" y="2159000"/>
            <a:ext cx="2032000" cy="3048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04 立意成长化</a:t>
            </a:r>
            <a:endParaRPr lang="en-US" sz="1100">
              <a:latin typeface="微软雅黑" panose="020B0503020204020204" charset="-122"/>
              <a:ea typeface="微软雅黑" panose="020B0503020204020204" charset="-122"/>
              <a:cs typeface="微软雅黑" panose="020B0503020204020204" charset="-122"/>
            </a:endParaRPr>
          </a:p>
        </p:txBody>
      </p:sp>
      <p:sp>
        <p:nvSpPr>
          <p:cNvPr id="21" name="AutoShape 21"/>
          <p:cNvSpPr/>
          <p:nvPr/>
        </p:nvSpPr>
        <p:spPr>
          <a:xfrm>
            <a:off x="9105900" y="2603500"/>
            <a:ext cx="2286000" cy="1016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505050"/>
                </a:solidFill>
                <a:latin typeface="微软雅黑" panose="020B0503020204020204" charset="-122"/>
                <a:ea typeface="微软雅黑" panose="020B0503020204020204" charset="-122"/>
                <a:cs typeface="Kaiti SC"/>
                <a:sym typeface="Kaiti SC"/>
              </a:rPr>
              <a:t>由事及理，升华主题，体现个人认知的成长与思考，赋予文章更深的思想内涵。</a:t>
            </a:r>
            <a:endParaRPr lang="en-US" sz="1100">
              <a:latin typeface="微软雅黑" panose="020B0503020204020204" charset="-122"/>
              <a:ea typeface="微软雅黑" panose="020B0503020204020204" charset="-122"/>
            </a:endParaRPr>
          </a:p>
        </p:txBody>
      </p:sp>
      <p:sp>
        <p:nvSpPr>
          <p:cNvPr id="22" name="AutoShape 22"/>
          <p:cNvSpPr/>
          <p:nvPr/>
        </p:nvSpPr>
        <p:spPr>
          <a:xfrm>
            <a:off x="711200" y="3937000"/>
            <a:ext cx="38227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微软雅黑" panose="020B0503020204020204" charset="-122"/>
                <a:ea typeface="微软雅黑" panose="020B0503020204020204" charset="-122"/>
                <a:cs typeface="微软雅黑" panose="020B0503020204020204" charset="-122"/>
                <a:sym typeface="Kaiti SC"/>
              </a:rPr>
              <a:t>02 分层作业 · 因材施教促提升</a:t>
            </a:r>
            <a:endParaRPr lang="en-US" sz="1100">
              <a:latin typeface="微软雅黑" panose="020B0503020204020204" charset="-122"/>
              <a:ea typeface="微软雅黑" panose="020B0503020204020204" charset="-122"/>
              <a:cs typeface="微软雅黑" panose="020B0503020204020204" charset="-122"/>
            </a:endParaRPr>
          </a:p>
        </p:txBody>
      </p:sp>
      <p:sp>
        <p:nvSpPr>
          <p:cNvPr id="23" name="AutoShape 23"/>
          <p:cNvSpPr/>
          <p:nvPr/>
        </p:nvSpPr>
        <p:spPr>
          <a:xfrm>
            <a:off x="3441700" y="5468620"/>
            <a:ext cx="3492500" cy="1905000"/>
          </a:xfrm>
          <a:prstGeom prst="roundRect">
            <a:avLst>
              <a:gd name="adj" fmla="val 0"/>
            </a:avLst>
          </a:prstGeom>
          <a:solidFill>
            <a:srgbClr val="9C5C38">
              <a:alpha val="8000"/>
            </a:srgbClr>
          </a:solidFill>
          <a:ln w="25400" cap="flat" cmpd="sng">
            <a:noFill/>
            <a:prstDash val="solid"/>
            <a:round/>
          </a:ln>
        </p:spPr>
        <p:txBody>
          <a:bodyPr vert="horz" wrap="square" lIns="63500" tIns="63500" rIns="63500" bIns="63500" rtlCol="0" anchor="ctr"/>
          <a:lstStyle/>
          <a:p>
            <a:pPr algn="ctr">
              <a:defRPr/>
            </a:pPr>
          </a:p>
        </p:txBody>
      </p:sp>
      <p:sp>
        <p:nvSpPr>
          <p:cNvPr id="24" name="AutoShape 24"/>
          <p:cNvSpPr/>
          <p:nvPr/>
        </p:nvSpPr>
        <p:spPr>
          <a:xfrm>
            <a:off x="901700" y="4673600"/>
            <a:ext cx="32385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9C5C38"/>
                </a:solidFill>
                <a:latin typeface="Kaiti SC"/>
                <a:ea typeface="Kaiti SC"/>
                <a:cs typeface="Kaiti SC"/>
                <a:sym typeface="Kaiti SC"/>
              </a:rPr>
              <a:t>📝 </a:t>
            </a:r>
            <a:r>
              <a:rPr lang="en-US" sz="1600" b="1" i="0" u="none" strike="noStrike">
                <a:solidFill>
                  <a:srgbClr val="9C5C38"/>
                </a:solidFill>
                <a:latin typeface="微软雅黑" panose="020B0503020204020204" charset="-122"/>
                <a:ea typeface="微软雅黑" panose="020B0503020204020204" charset="-122"/>
                <a:cs typeface="Kaiti SC"/>
                <a:sym typeface="Kaiti SC"/>
              </a:rPr>
              <a:t>基础必做：习作深度打磨</a:t>
            </a:r>
            <a:endParaRPr lang="en-US" sz="1100">
              <a:latin typeface="微软雅黑" panose="020B0503020204020204" charset="-122"/>
              <a:ea typeface="微软雅黑" panose="020B0503020204020204" charset="-122"/>
            </a:endParaRPr>
          </a:p>
        </p:txBody>
      </p:sp>
      <p:sp>
        <p:nvSpPr>
          <p:cNvPr id="25" name="AutoShape 25"/>
          <p:cNvSpPr/>
          <p:nvPr/>
        </p:nvSpPr>
        <p:spPr>
          <a:xfrm>
            <a:off x="901700" y="5080000"/>
            <a:ext cx="31115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2B2B2B"/>
                </a:solidFill>
                <a:latin typeface="微软雅黑" panose="020B0503020204020204" charset="-122"/>
                <a:ea typeface="微软雅黑" panose="020B0503020204020204" charset="-122"/>
                <a:cs typeface="Kaiti SC"/>
                <a:sym typeface="Kaiti SC"/>
              </a:rPr>
              <a:t>对照课堂评价量表，逐字修改优化个人课堂习作，重点标注审题偏差、结构疏漏与语言表达的修改点，形成带批注的修改版。</a:t>
            </a:r>
            <a:endParaRPr lang="en-US" sz="1100">
              <a:latin typeface="微软雅黑" panose="020B0503020204020204" charset="-122"/>
              <a:ea typeface="微软雅黑" panose="020B0503020204020204" charset="-122"/>
            </a:endParaRPr>
          </a:p>
        </p:txBody>
      </p:sp>
      <p:sp>
        <p:nvSpPr>
          <p:cNvPr id="26" name="AutoShape 26"/>
          <p:cNvSpPr/>
          <p:nvPr/>
        </p:nvSpPr>
        <p:spPr>
          <a:xfrm>
            <a:off x="4343400" y="4508500"/>
            <a:ext cx="3492500" cy="1905000"/>
          </a:xfrm>
          <a:prstGeom prst="roundRect">
            <a:avLst>
              <a:gd name="adj" fmla="val 0"/>
            </a:avLst>
          </a:prstGeom>
          <a:solidFill>
            <a:srgbClr val="9C5C38">
              <a:alpha val="8000"/>
            </a:srgbClr>
          </a:solidFill>
          <a:ln w="25400" cap="flat" cmpd="sng">
            <a:noFill/>
            <a:prstDash val="solid"/>
            <a:round/>
          </a:ln>
        </p:spPr>
        <p:txBody>
          <a:bodyPr vert="horz" wrap="square" lIns="63500" tIns="63500" rIns="63500" bIns="63500" rtlCol="0" anchor="ctr"/>
          <a:lstStyle/>
          <a:p>
            <a:pPr algn="ctr">
              <a:defRPr/>
            </a:pPr>
          </a:p>
        </p:txBody>
      </p:sp>
      <p:sp>
        <p:nvSpPr>
          <p:cNvPr id="27" name="AutoShape 27"/>
          <p:cNvSpPr/>
          <p:nvPr/>
        </p:nvSpPr>
        <p:spPr>
          <a:xfrm>
            <a:off x="4533900" y="4673600"/>
            <a:ext cx="32385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9C5C38"/>
                </a:solidFill>
                <a:latin typeface="Kaiti SC"/>
                <a:ea typeface="Kaiti SC"/>
                <a:cs typeface="Kaiti SC"/>
                <a:sym typeface="Kaiti SC"/>
              </a:rPr>
              <a:t>🎯 </a:t>
            </a:r>
            <a:r>
              <a:rPr lang="en-US" sz="1600" b="1" i="0" u="none" strike="noStrike">
                <a:solidFill>
                  <a:srgbClr val="9C5C38"/>
                </a:solidFill>
                <a:latin typeface="微软雅黑" panose="020B0503020204020204" charset="-122"/>
                <a:ea typeface="微软雅黑" panose="020B0503020204020204" charset="-122"/>
                <a:cs typeface="Kaiti SC"/>
                <a:sym typeface="Kaiti SC"/>
              </a:rPr>
              <a:t>进阶选做：分层精准突破</a:t>
            </a:r>
            <a:endParaRPr lang="en-US" sz="1100">
              <a:latin typeface="微软雅黑" panose="020B0503020204020204" charset="-122"/>
              <a:ea typeface="微软雅黑" panose="020B0503020204020204" charset="-122"/>
            </a:endParaRPr>
          </a:p>
        </p:txBody>
      </p:sp>
      <p:sp>
        <p:nvSpPr>
          <p:cNvPr id="28" name="AutoShape 28"/>
          <p:cNvSpPr/>
          <p:nvPr/>
        </p:nvSpPr>
        <p:spPr>
          <a:xfrm>
            <a:off x="4533900" y="5080000"/>
            <a:ext cx="31115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0" i="0" u="none" strike="noStrike">
                <a:solidFill>
                  <a:srgbClr val="2B2B2B"/>
                </a:solidFill>
                <a:latin typeface="Kaiti SC"/>
                <a:ea typeface="Kaiti SC"/>
                <a:cs typeface="Kaiti SC"/>
                <a:sym typeface="Kaiti SC"/>
              </a:rPr>
              <a:t>• </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优生：仿写2组高考高频高级句型，尝试融入个人素材进行改写；</a:t>
            </a:r>
            <a:b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b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学困生：背诵并默写本堂课核心短语与基础句型，强化语言积累。</a:t>
            </a:r>
            <a:endParaRPr lang="en-US" sz="1100">
              <a:latin typeface="微软雅黑" panose="020B0503020204020204" charset="-122"/>
              <a:ea typeface="微软雅黑" panose="020B0503020204020204" charset="-122"/>
              <a:cs typeface="微软雅黑" panose="020B0503020204020204" charset="-122"/>
            </a:endParaRPr>
          </a:p>
        </p:txBody>
      </p:sp>
      <p:sp>
        <p:nvSpPr>
          <p:cNvPr id="29" name="AutoShape 29"/>
          <p:cNvSpPr/>
          <p:nvPr/>
        </p:nvSpPr>
        <p:spPr>
          <a:xfrm>
            <a:off x="7975600" y="4508500"/>
            <a:ext cx="3492500" cy="1905000"/>
          </a:xfrm>
          <a:prstGeom prst="roundRect">
            <a:avLst>
              <a:gd name="adj" fmla="val 0"/>
            </a:avLst>
          </a:prstGeom>
          <a:solidFill>
            <a:srgbClr val="9C5C38">
              <a:alpha val="8000"/>
            </a:srgbClr>
          </a:solidFill>
          <a:ln w="25400" cap="flat" cmpd="sng">
            <a:noFill/>
            <a:prstDash val="solid"/>
            <a:round/>
          </a:ln>
        </p:spPr>
        <p:txBody>
          <a:bodyPr vert="horz" wrap="square" lIns="63500" tIns="63500" rIns="63500" bIns="63500" rtlCol="0" anchor="ctr"/>
          <a:lstStyle/>
          <a:p>
            <a:pPr algn="ctr">
              <a:defRPr/>
            </a:pPr>
          </a:p>
        </p:txBody>
      </p:sp>
      <p:sp>
        <p:nvSpPr>
          <p:cNvPr id="30" name="AutoShape 30"/>
          <p:cNvSpPr/>
          <p:nvPr/>
        </p:nvSpPr>
        <p:spPr>
          <a:xfrm>
            <a:off x="8166100" y="4673600"/>
            <a:ext cx="3238500" cy="3302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9C5C38"/>
                </a:solidFill>
                <a:latin typeface="Kaiti SC"/>
                <a:ea typeface="Kaiti SC"/>
                <a:cs typeface="Kaiti SC"/>
                <a:sym typeface="Kaiti SC"/>
              </a:rPr>
              <a:t>🌟 </a:t>
            </a:r>
            <a:r>
              <a:rPr lang="en-US" sz="1600" b="1" i="0" u="none" strike="noStrike">
                <a:solidFill>
                  <a:srgbClr val="C00000"/>
                </a:solidFill>
                <a:latin typeface="微软雅黑" panose="020B0503020204020204" charset="-122"/>
                <a:ea typeface="微软雅黑" panose="020B0503020204020204" charset="-122"/>
                <a:cs typeface="Kaiti SC"/>
                <a:sym typeface="Kaiti SC"/>
              </a:rPr>
              <a:t>素养拓展：能力迁移运用</a:t>
            </a:r>
            <a:endParaRPr lang="en-US" sz="1600" b="1" i="0" u="none" strike="noStrike">
              <a:solidFill>
                <a:srgbClr val="C00000"/>
              </a:solidFill>
              <a:latin typeface="微软雅黑" panose="020B0503020204020204" charset="-122"/>
              <a:ea typeface="微软雅黑" panose="020B0503020204020204" charset="-122"/>
              <a:cs typeface="Kaiti SC"/>
              <a:sym typeface="Kaiti SC"/>
            </a:endParaRPr>
          </a:p>
        </p:txBody>
      </p:sp>
      <p:sp>
        <p:nvSpPr>
          <p:cNvPr id="31" name="AutoShape 31"/>
          <p:cNvSpPr/>
          <p:nvPr/>
        </p:nvSpPr>
        <p:spPr>
          <a:xfrm>
            <a:off x="8166100" y="5080000"/>
            <a:ext cx="3111500" cy="1143000"/>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400" b="1" i="0" u="none" strike="noStrike">
                <a:solidFill>
                  <a:srgbClr val="002060"/>
                </a:solidFill>
                <a:latin typeface="微软雅黑" panose="020B0503020204020204" charset="-122"/>
                <a:ea typeface="微软雅黑" panose="020B0503020204020204" charset="-122"/>
                <a:cs typeface="微软雅黑" panose="020B0503020204020204" charset="-122"/>
                <a:sym typeface="Kaiti SC"/>
              </a:rPr>
              <a:t>积累1句契合“成长”主题的名人名言或经典语段，尝试将其灵活运用到不同类型的写作题型中，实现写作能力的举一反三。</a:t>
            </a:r>
            <a:endParaRPr lang="en-US" sz="1400" b="1" i="0" u="none" strike="noStrike">
              <a:solidFill>
                <a:srgbClr val="002060"/>
              </a:solidFill>
              <a:latin typeface="微软雅黑" panose="020B0503020204020204" charset="-122"/>
              <a:ea typeface="微软雅黑" panose="020B0503020204020204" charset="-122"/>
              <a:cs typeface="微软雅黑" panose="020B0503020204020204" charset="-122"/>
              <a:sym typeface="Kaiti SC"/>
            </a:endParaRPr>
          </a:p>
        </p:txBody>
      </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10" name="文本框 9"/>
          <p:cNvSpPr txBox="1"/>
          <p:nvPr/>
        </p:nvSpPr>
        <p:spPr>
          <a:xfrm>
            <a:off x="443865" y="774065"/>
            <a:ext cx="3770630" cy="5631180"/>
          </a:xfrm>
          <a:prstGeom prst="rect">
            <a:avLst/>
          </a:prstGeom>
          <a:solidFill>
            <a:schemeClr val="bg1"/>
          </a:solidFill>
        </p:spPr>
        <p:txBody>
          <a:bodyPr wrap="square">
            <a:spAutoFit/>
          </a:bodyPr>
          <a:p>
            <a:pPr algn="l">
              <a:lnSpc>
                <a:spcPct val="120000"/>
              </a:lnSpc>
            </a:pPr>
            <a:r>
              <a:rPr lang="zh-CN" altLang="en-US" sz="2000">
                <a:latin typeface="微软雅黑" panose="020B0503020204020204" charset="-122"/>
                <a:ea typeface="微软雅黑" panose="020B0503020204020204" charset="-122"/>
                <a:cs typeface="微软雅黑" panose="020B0503020204020204" charset="-122"/>
              </a:rPr>
              <a:t>第一节：（满分</a:t>
            </a:r>
            <a:r>
              <a:rPr lang="en-US" altLang="zh-CN" sz="2000">
                <a:latin typeface="微软雅黑" panose="020B0503020204020204" charset="-122"/>
                <a:ea typeface="微软雅黑" panose="020B0503020204020204" charset="-122"/>
                <a:cs typeface="微软雅黑" panose="020B0503020204020204" charset="-122"/>
              </a:rPr>
              <a:t> 15 </a:t>
            </a:r>
            <a:r>
              <a:rPr lang="zh-CN" altLang="en-US" sz="2000">
                <a:latin typeface="微软雅黑" panose="020B0503020204020204" charset="-122"/>
                <a:ea typeface="微软雅黑" panose="020B0503020204020204" charset="-122"/>
                <a:cs typeface="微软雅黑" panose="020B0503020204020204" charset="-122"/>
              </a:rPr>
              <a:t>分）</a:t>
            </a:r>
            <a:endParaRPr lang="zh-CN" altLang="en-US" sz="2000">
              <a:latin typeface="微软雅黑" panose="020B0503020204020204" charset="-122"/>
              <a:ea typeface="微软雅黑" panose="020B0503020204020204" charset="-122"/>
              <a:cs typeface="微软雅黑" panose="020B0503020204020204" charset="-122"/>
            </a:endParaRPr>
          </a:p>
          <a:p>
            <a:pPr algn="l">
              <a:lnSpc>
                <a:spcPct val="120000"/>
              </a:lnSpc>
            </a:pP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假定你是李华，你校英语报正在举办以</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读名言，悟成长</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为主题的征文活动。请你根据以下谚语</a:t>
            </a:r>
            <a:r>
              <a:rPr lang="en-US" altLang="zh-CN" sz="2000">
                <a:latin typeface="微软雅黑" panose="020B0503020204020204" charset="-122"/>
                <a:ea typeface="微软雅黑" panose="020B0503020204020204" charset="-122"/>
                <a:cs typeface="微软雅黑" panose="020B0503020204020204" charset="-122"/>
              </a:rPr>
              <a:t> "Reading is to the mind what exercise is to the body"</a:t>
            </a:r>
            <a:r>
              <a:rPr lang="zh-CN" altLang="en-US" sz="2000">
                <a:latin typeface="微软雅黑" panose="020B0503020204020204" charset="-122"/>
                <a:ea typeface="微软雅黑" panose="020B0503020204020204" charset="-122"/>
                <a:cs typeface="微软雅黑" panose="020B0503020204020204" charset="-122"/>
              </a:rPr>
              <a:t>，写一篇英文短文投稿，内容包括：</a:t>
            </a:r>
            <a:endParaRPr lang="zh-CN" altLang="en-US" sz="2000">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sz="2000">
                <a:latin typeface="微软雅黑" panose="020B0503020204020204" charset="-122"/>
                <a:ea typeface="微软雅黑" panose="020B0503020204020204" charset="-122"/>
                <a:cs typeface="微软雅黑" panose="020B0503020204020204" charset="-122"/>
              </a:rPr>
              <a:t>(1) 你对这句谚语的理解；</a:t>
            </a:r>
            <a:endParaRPr lang="zh-CN" altLang="en-US" sz="2000">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sz="2000">
                <a:latin typeface="微软雅黑" panose="020B0503020204020204" charset="-122"/>
                <a:ea typeface="微软雅黑" panose="020B0503020204020204" charset="-122"/>
                <a:cs typeface="微软雅黑" panose="020B0503020204020204" charset="-122"/>
              </a:rPr>
              <a:t>(2) 你的亲身经历；</a:t>
            </a:r>
            <a:endParaRPr lang="zh-CN" altLang="en-US" sz="2000">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sz="2000">
                <a:latin typeface="微软雅黑" panose="020B0503020204020204" charset="-122"/>
                <a:ea typeface="微软雅黑" panose="020B0503020204020204" charset="-122"/>
                <a:cs typeface="微软雅黑" panose="020B0503020204020204" charset="-122"/>
              </a:rPr>
              <a:t>(3) 你的感悟。</a:t>
            </a:r>
            <a:endParaRPr lang="zh-CN" altLang="en-US" sz="2000">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sz="2000">
                <a:latin typeface="微软雅黑" panose="020B0503020204020204" charset="-122"/>
                <a:ea typeface="微软雅黑" panose="020B0503020204020204" charset="-122"/>
                <a:cs typeface="微软雅黑" panose="020B0503020204020204" charset="-122"/>
              </a:rPr>
              <a:t>注意：</a:t>
            </a:r>
            <a:endParaRPr lang="zh-CN" altLang="en-US" sz="2000">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sz="2000">
                <a:latin typeface="微软雅黑" panose="020B0503020204020204" charset="-122"/>
                <a:ea typeface="微软雅黑" panose="020B0503020204020204" charset="-122"/>
                <a:cs typeface="微软雅黑" panose="020B0503020204020204" charset="-122"/>
              </a:rPr>
              <a:t>(1) 写作词数应为 80 左右；</a:t>
            </a:r>
            <a:endParaRPr lang="zh-CN" altLang="en-US" sz="2000">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sz="2000">
                <a:latin typeface="微软雅黑" panose="020B0503020204020204" charset="-122"/>
                <a:ea typeface="微软雅黑" panose="020B0503020204020204" charset="-122"/>
                <a:cs typeface="微软雅黑" panose="020B0503020204020204" charset="-122"/>
              </a:rPr>
              <a:t>(2) 可适当增加细节，使内容</a:t>
            </a:r>
            <a:endParaRPr lang="zh-CN" altLang="en-US" sz="2000">
              <a:latin typeface="微软雅黑" panose="020B0503020204020204" charset="-122"/>
              <a:ea typeface="微软雅黑" panose="020B0503020204020204" charset="-122"/>
              <a:cs typeface="微软雅黑" panose="020B0503020204020204" charset="-122"/>
            </a:endParaRPr>
          </a:p>
          <a:p>
            <a:pPr algn="l">
              <a:lnSpc>
                <a:spcPct val="120000"/>
              </a:lnSpc>
            </a:pPr>
            <a:r>
              <a:rPr lang="zh-CN" altLang="en-US" sz="2000">
                <a:latin typeface="微软雅黑" panose="020B0503020204020204" charset="-122"/>
                <a:ea typeface="微软雅黑" panose="020B0503020204020204" charset="-122"/>
                <a:cs typeface="微软雅黑" panose="020B0503020204020204" charset="-122"/>
              </a:rPr>
              <a:t> </a:t>
            </a: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充实，行文连贯。</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383540" y="183515"/>
            <a:ext cx="1736725" cy="497205"/>
          </a:xfrm>
          <a:prstGeom prst="rect">
            <a:avLst/>
          </a:prstGeom>
          <a:solidFill>
            <a:schemeClr val="accent6">
              <a:lumMod val="20000"/>
              <a:lumOff val="80000"/>
            </a:schemeClr>
          </a:solidFill>
        </p:spPr>
        <p:txBody>
          <a:bodyPr wrap="square" rtlCol="0" anchor="t">
            <a:noAutofit/>
          </a:bodyPr>
          <a:p>
            <a:pPr marL="0" indent="0" algn="l">
              <a:lnSpc>
                <a:spcPct val="125000"/>
              </a:lnSpc>
              <a:defRPr/>
            </a:pPr>
            <a:r>
              <a:rPr lang="en-US" sz="2000" b="1">
                <a:solidFill>
                  <a:srgbClr val="C00000"/>
                </a:solidFill>
                <a:latin typeface="微软雅黑" panose="020B0503020204020204" charset="-122"/>
                <a:ea typeface="微软雅黑" panose="020B0503020204020204" charset="-122"/>
                <a:cs typeface="Kaiti SC"/>
                <a:sym typeface="Kaiti SC"/>
              </a:rPr>
              <a:t>能力迁移运用</a:t>
            </a:r>
            <a:endParaRPr lang="en-US" altLang="en-US" sz="2000" b="1">
              <a:solidFill>
                <a:srgbClr val="C00000"/>
              </a:solidFill>
              <a:latin typeface="微软雅黑" panose="020B0503020204020204" charset="-122"/>
              <a:ea typeface="微软雅黑" panose="020B0503020204020204" charset="-122"/>
              <a:cs typeface="Kaiti SC"/>
              <a:sym typeface="Kaiti SC"/>
            </a:endParaRPr>
          </a:p>
        </p:txBody>
      </p:sp>
      <p:sp>
        <p:nvSpPr>
          <p:cNvPr id="13" name="文本框 12"/>
          <p:cNvSpPr txBox="1"/>
          <p:nvPr/>
        </p:nvSpPr>
        <p:spPr>
          <a:xfrm>
            <a:off x="4321175" y="631825"/>
            <a:ext cx="7457440" cy="5773420"/>
          </a:xfrm>
          <a:prstGeom prst="rect">
            <a:avLst/>
          </a:prstGeom>
          <a:solidFill>
            <a:schemeClr val="accent6">
              <a:lumMod val="20000"/>
              <a:lumOff val="80000"/>
            </a:schemeClr>
          </a:solidFill>
        </p:spPr>
        <p:txBody>
          <a:bodyPr wrap="square">
            <a:spAutoFit/>
          </a:bodyPr>
          <a:p>
            <a:pPr algn="l">
              <a:lnSpc>
                <a:spcPct val="110000"/>
              </a:lnSpc>
            </a:pPr>
            <a:r>
              <a:rPr lang="en-US" altLang="zh-CN" sz="2000">
                <a:latin typeface="Times New Roman" panose="02020603050405020304" charset="0"/>
                <a:ea typeface="微软雅黑" panose="020B0503020204020204" charset="-122"/>
                <a:cs typeface="Times New Roman" panose="02020603050405020304" charset="0"/>
              </a:rPr>
              <a:t>    </a:t>
            </a:r>
            <a:r>
              <a:rPr lang="en-US" altLang="zh-CN" sz="2400">
                <a:latin typeface="Times New Roman" panose="02020603050405020304" charset="0"/>
                <a:ea typeface="微软雅黑" panose="020B0503020204020204" charset="-122"/>
                <a:cs typeface="Times New Roman" panose="02020603050405020304" charset="0"/>
              </a:rPr>
              <a:t>As the saying goes, "Reading is to the mind what exercise is to the body." Sports keep our body fit 1______  reading leaves our mind fresh and active.</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400">
                <a:latin typeface="Times New Roman" panose="02020603050405020304" charset="0"/>
                <a:ea typeface="微软雅黑" panose="020B0503020204020204" charset="-122"/>
                <a:cs typeface="Times New Roman" panose="02020603050405020304" charset="0"/>
              </a:rPr>
              <a:t>   Last term, my math exam could not have been 2_______ (bad) , leaving me discouraged and lost. One night,  I came across the story of Lincoln, who 3_______ (suffer)  many defeats but never gave up. In the soft lamplight, I could almost see him 4_____ (rise) again after each fall, hope shining in his eyes.  His courage </a:t>
            </a:r>
            <a:r>
              <a:rPr lang="en-US" altLang="zh-CN" sz="2400">
                <a:latin typeface="Times New Roman" panose="02020603050405020304" charset="0"/>
                <a:ea typeface="微软雅黑" panose="020B0503020204020204" charset="-122"/>
                <a:cs typeface="Times New Roman" panose="02020603050405020304" charset="0"/>
                <a:sym typeface="+mn-ea"/>
              </a:rPr>
              <a:t>5________ (light) </a:t>
            </a:r>
            <a:r>
              <a:rPr lang="en-US" altLang="zh-CN" sz="2400">
                <a:latin typeface="Times New Roman" panose="02020603050405020304" charset="0"/>
                <a:ea typeface="微软雅黑" panose="020B0503020204020204" charset="-122"/>
                <a:cs typeface="Times New Roman" panose="02020603050405020304" charset="0"/>
              </a:rPr>
              <a:t> my heart, I set out to try again.  </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400">
                <a:latin typeface="Times New Roman" panose="02020603050405020304" charset="0"/>
                <a:ea typeface="微软雅黑" panose="020B0503020204020204" charset="-122"/>
                <a:cs typeface="Times New Roman" panose="02020603050405020304" charset="0"/>
              </a:rPr>
              <a:t>    Since then, books 6____________ (become)  part of who I am. They 7________(sharp) my mind the way training 8_______(build) up the body—reading, indeed, is to the mind what exercise is to the body.</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2" name="文本框 1"/>
          <p:cNvSpPr txBox="1"/>
          <p:nvPr/>
        </p:nvSpPr>
        <p:spPr>
          <a:xfrm>
            <a:off x="10574020" y="1080135"/>
            <a:ext cx="93281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while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3" name="文本框 2"/>
          <p:cNvSpPr txBox="1"/>
          <p:nvPr/>
        </p:nvSpPr>
        <p:spPr>
          <a:xfrm>
            <a:off x="10553700" y="1810385"/>
            <a:ext cx="95313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worse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4" name="文本框 3"/>
          <p:cNvSpPr txBox="1"/>
          <p:nvPr/>
        </p:nvSpPr>
        <p:spPr>
          <a:xfrm>
            <a:off x="8588375" y="2698750"/>
            <a:ext cx="125285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suffered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6519545" y="3486785"/>
            <a:ext cx="75247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 rise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8640445" y="3864610"/>
            <a:ext cx="120078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lighting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7131685" y="4689475"/>
            <a:ext cx="183642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have become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6599555" y="5062855"/>
            <a:ext cx="118681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sharpen</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5639435" y="5492115"/>
            <a:ext cx="96012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builds</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C5C38">
              <a:alpha val="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635000" y="5080000"/>
            <a:ext cx="2540000" cy="2540000"/>
          </a:xfrm>
          <a:prstGeom prst="ellipse">
            <a:avLst/>
          </a:prstGeom>
          <a:solidFill>
            <a:srgbClr val="2B2B2B">
              <a:alpha val="3000"/>
            </a:srgbClr>
          </a:solidFill>
          <a:ln w="25400" cap="flat" cmpd="sng">
            <a:noFill/>
            <a:prstDash val="solid"/>
            <a:round/>
          </a:ln>
        </p:spPr>
        <p:txBody>
          <a:bodyPr vert="horz" wrap="square" lIns="63500" tIns="63500" rIns="63500" bIns="63500" rtlCol="0" anchor="ctr"/>
          <a:lstStyle/>
          <a:p>
            <a:pPr algn="ctr">
              <a:defRPr/>
            </a:pPr>
          </a:p>
        </p:txBody>
      </p:sp>
      <p:sp>
        <p:nvSpPr>
          <p:cNvPr id="5" name="AutoShape 5"/>
          <p:cNvSpPr/>
          <p:nvPr>
            <p:custDataLst>
              <p:tags r:id="rId1"/>
            </p:custDataLst>
          </p:nvPr>
        </p:nvSpPr>
        <p:spPr>
          <a:xfrm>
            <a:off x="745490" y="1283970"/>
            <a:ext cx="5257800" cy="1587500"/>
          </a:xfrm>
          <a:prstGeom prst="roundRect">
            <a:avLst>
              <a:gd name="adj" fmla="val 0"/>
            </a:avLst>
          </a:prstGeom>
          <a:solidFill>
            <a:srgbClr val="2B2B2B">
              <a:alpha val="4000"/>
            </a:srgbClr>
          </a:solidFill>
          <a:ln w="25400" cap="flat" cmpd="sng">
            <a:no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999490" y="1512570"/>
            <a:ext cx="457200" cy="457200"/>
          </a:xfrm>
          <a:prstGeom prst="rect">
            <a:avLst/>
          </a:prstGeom>
        </p:spPr>
      </p:pic>
      <p:sp>
        <p:nvSpPr>
          <p:cNvPr id="7" name="AutoShape 7"/>
          <p:cNvSpPr/>
          <p:nvPr>
            <p:custDataLst>
              <p:tags r:id="rId4"/>
            </p:custDataLst>
          </p:nvPr>
        </p:nvSpPr>
        <p:spPr>
          <a:xfrm>
            <a:off x="1609090" y="151257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01 语言能力：夯实表达根基</a:t>
            </a:r>
            <a:endParaRPr lang="en-US" sz="1100"/>
          </a:p>
        </p:txBody>
      </p:sp>
      <p:sp>
        <p:nvSpPr>
          <p:cNvPr id="8" name="AutoShape 8"/>
          <p:cNvSpPr/>
          <p:nvPr>
            <p:custDataLst>
              <p:tags r:id="rId5"/>
            </p:custDataLst>
          </p:nvPr>
        </p:nvSpPr>
        <p:spPr>
          <a:xfrm>
            <a:off x="999490" y="2020570"/>
            <a:ext cx="47498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2B2B2B"/>
                </a:solidFill>
                <a:latin typeface="Kaiti SC"/>
                <a:ea typeface="Kaiti SC"/>
                <a:cs typeface="Kaiti SC"/>
                <a:sym typeface="Kaiti SC"/>
              </a:rPr>
              <a:t>     紧扣主题语境精讲核心词汇与句式，通过当堂情境化操练与句式变换实战，将语言知识转化为实际运用能力，筑牢语言表达的基础。</a:t>
            </a:r>
            <a:endParaRPr lang="en-US" sz="1100"/>
          </a:p>
        </p:txBody>
      </p:sp>
      <p:sp>
        <p:nvSpPr>
          <p:cNvPr id="9" name="AutoShape 9"/>
          <p:cNvSpPr/>
          <p:nvPr>
            <p:custDataLst>
              <p:tags r:id="rId6"/>
            </p:custDataLst>
          </p:nvPr>
        </p:nvSpPr>
        <p:spPr>
          <a:xfrm>
            <a:off x="6257290" y="1283970"/>
            <a:ext cx="5257800" cy="1587500"/>
          </a:xfrm>
          <a:prstGeom prst="roundRect">
            <a:avLst>
              <a:gd name="adj" fmla="val 0"/>
            </a:avLst>
          </a:prstGeom>
          <a:solidFill>
            <a:srgbClr val="2B2B2B">
              <a:alpha val="4000"/>
            </a:srgbClr>
          </a:solidFill>
          <a:ln w="25400" cap="flat" cmpd="sng">
            <a:no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6511290" y="1512570"/>
            <a:ext cx="457200" cy="457200"/>
          </a:xfrm>
          <a:prstGeom prst="rect">
            <a:avLst/>
          </a:prstGeom>
        </p:spPr>
      </p:pic>
      <p:sp>
        <p:nvSpPr>
          <p:cNvPr id="11" name="AutoShape 11"/>
          <p:cNvSpPr/>
          <p:nvPr>
            <p:custDataLst>
              <p:tags r:id="rId9"/>
            </p:custDataLst>
          </p:nvPr>
        </p:nvSpPr>
        <p:spPr>
          <a:xfrm>
            <a:off x="7120890" y="151257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02 文化意识：涵养跨文化视野</a:t>
            </a:r>
            <a:endParaRPr lang="en-US" sz="1100"/>
          </a:p>
        </p:txBody>
      </p:sp>
      <p:sp>
        <p:nvSpPr>
          <p:cNvPr id="12" name="AutoShape 12"/>
          <p:cNvSpPr/>
          <p:nvPr>
            <p:custDataLst>
              <p:tags r:id="rId10"/>
            </p:custDataLst>
          </p:nvPr>
        </p:nvSpPr>
        <p:spPr>
          <a:xfrm>
            <a:off x="6511290" y="2020570"/>
            <a:ext cx="47498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2B2B2B"/>
                </a:solidFill>
                <a:latin typeface="Kaiti SC"/>
                <a:ea typeface="Kaiti SC"/>
                <a:cs typeface="Kaiti SC"/>
                <a:sym typeface="Kaiti SC"/>
              </a:rPr>
              <a:t>     融合中西经典名言与文化典故，在对比鉴赏中引导学生理解文化差异，培养跨文化交流的敏感度与包容心，深化对优秀文化的认同与自信。</a:t>
            </a:r>
            <a:endParaRPr lang="en-US" sz="1100"/>
          </a:p>
        </p:txBody>
      </p:sp>
      <p:sp>
        <p:nvSpPr>
          <p:cNvPr id="13" name="AutoShape 13"/>
          <p:cNvSpPr/>
          <p:nvPr>
            <p:custDataLst>
              <p:tags r:id="rId11"/>
            </p:custDataLst>
          </p:nvPr>
        </p:nvSpPr>
        <p:spPr>
          <a:xfrm>
            <a:off x="745490" y="3188970"/>
            <a:ext cx="5257800" cy="1587500"/>
          </a:xfrm>
          <a:prstGeom prst="roundRect">
            <a:avLst>
              <a:gd name="adj" fmla="val 0"/>
            </a:avLst>
          </a:prstGeom>
          <a:solidFill>
            <a:srgbClr val="2B2B2B">
              <a:alpha val="4000"/>
            </a:srgbClr>
          </a:solidFill>
          <a:ln w="25400" cap="flat" cmpd="sng">
            <a:no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999490" y="3417570"/>
            <a:ext cx="457200" cy="457200"/>
          </a:xfrm>
          <a:prstGeom prst="rect">
            <a:avLst/>
          </a:prstGeom>
        </p:spPr>
      </p:pic>
      <p:sp>
        <p:nvSpPr>
          <p:cNvPr id="15" name="AutoShape 15"/>
          <p:cNvSpPr/>
          <p:nvPr>
            <p:custDataLst>
              <p:tags r:id="rId14"/>
            </p:custDataLst>
          </p:nvPr>
        </p:nvSpPr>
        <p:spPr>
          <a:xfrm>
            <a:off x="1609090" y="341757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03 思维品质：锤炼逻辑与批判</a:t>
            </a:r>
            <a:endParaRPr lang="en-US" sz="1100"/>
          </a:p>
        </p:txBody>
      </p:sp>
      <p:sp>
        <p:nvSpPr>
          <p:cNvPr id="16" name="AutoShape 16"/>
          <p:cNvSpPr/>
          <p:nvPr>
            <p:custDataLst>
              <p:tags r:id="rId15"/>
            </p:custDataLst>
          </p:nvPr>
        </p:nvSpPr>
        <p:spPr>
          <a:xfrm>
            <a:off x="999490" y="3925570"/>
            <a:ext cx="47498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2B2B2B"/>
                </a:solidFill>
                <a:latin typeface="Kaiti SC"/>
                <a:ea typeface="Kaiti SC"/>
                <a:cs typeface="Kaiti SC"/>
                <a:sym typeface="Kaiti SC"/>
              </a:rPr>
              <a:t>     通过精准审题训练、结构化框架建模与分层深度讲评，引导学生构建清晰的思维路径，培养逻辑推理、辩证分析与批判性思维的能力。</a:t>
            </a:r>
            <a:endParaRPr lang="en-US" sz="1100"/>
          </a:p>
        </p:txBody>
      </p:sp>
      <p:sp>
        <p:nvSpPr>
          <p:cNvPr id="17" name="AutoShape 17"/>
          <p:cNvSpPr/>
          <p:nvPr>
            <p:custDataLst>
              <p:tags r:id="rId16"/>
            </p:custDataLst>
          </p:nvPr>
        </p:nvSpPr>
        <p:spPr>
          <a:xfrm>
            <a:off x="6257290" y="3188970"/>
            <a:ext cx="5257800" cy="1587500"/>
          </a:xfrm>
          <a:prstGeom prst="roundRect">
            <a:avLst>
              <a:gd name="adj" fmla="val 0"/>
            </a:avLst>
          </a:prstGeom>
          <a:solidFill>
            <a:srgbClr val="2B2B2B">
              <a:alpha val="4000"/>
            </a:srgbClr>
          </a:solidFill>
          <a:ln w="25400" cap="flat" cmpd="sng">
            <a:noFill/>
            <a:prstDash val="solid"/>
            <a:round/>
          </a:ln>
        </p:spPr>
        <p:txBody>
          <a:bodyPr vert="horz" wrap="square" lIns="63500" tIns="63500" rIns="63500" bIns="63500" rtlCol="0" anchor="ctr"/>
          <a:lstStyle/>
          <a:p>
            <a:pPr algn="ctr">
              <a:defRPr/>
            </a:pPr>
          </a:p>
        </p:txBody>
      </p:sp>
      <p:pic>
        <p:nvPicPr>
          <p:cNvPr id="18" name="Picture 18"/>
          <p:cNvPicPr>
            <a:picLocks noChangeAspect="1"/>
          </p:cNvPicPr>
          <p:nvPr>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6511290" y="3417570"/>
            <a:ext cx="457200" cy="457200"/>
          </a:xfrm>
          <a:prstGeom prst="rect">
            <a:avLst/>
          </a:prstGeom>
        </p:spPr>
      </p:pic>
      <p:sp>
        <p:nvSpPr>
          <p:cNvPr id="19" name="AutoShape 19"/>
          <p:cNvSpPr/>
          <p:nvPr>
            <p:custDataLst>
              <p:tags r:id="rId19"/>
            </p:custDataLst>
          </p:nvPr>
        </p:nvSpPr>
        <p:spPr>
          <a:xfrm>
            <a:off x="7120890" y="3417570"/>
            <a:ext cx="4191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04 学习能力：塑造自主学习者</a:t>
            </a:r>
            <a:endParaRPr lang="en-US" sz="1100"/>
          </a:p>
        </p:txBody>
      </p:sp>
      <p:sp>
        <p:nvSpPr>
          <p:cNvPr id="20" name="AutoShape 20"/>
          <p:cNvSpPr/>
          <p:nvPr>
            <p:custDataLst>
              <p:tags r:id="rId20"/>
            </p:custDataLst>
          </p:nvPr>
        </p:nvSpPr>
        <p:spPr>
          <a:xfrm>
            <a:off x="6511290" y="3925570"/>
            <a:ext cx="4749800" cy="7620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2B2B2B"/>
                </a:solidFill>
                <a:latin typeface="Kaiti SC"/>
                <a:ea typeface="Kaiti SC"/>
                <a:cs typeface="Kaiti SC"/>
                <a:sym typeface="Kaiti SC"/>
              </a:rPr>
              <a:t>     借助课堂自评互评机制与分层作业设计，引导学生学会自我监控、反思与规划，从被动接受转向主动探究，培养终身学习的能力。</a:t>
            </a:r>
            <a:endParaRPr lang="en-US" sz="1100"/>
          </a:p>
        </p:txBody>
      </p:sp>
      <p:sp>
        <p:nvSpPr>
          <p:cNvPr id="21" name="AutoShape 21"/>
          <p:cNvSpPr/>
          <p:nvPr/>
        </p:nvSpPr>
        <p:spPr>
          <a:xfrm>
            <a:off x="745490" y="4941570"/>
            <a:ext cx="10769600" cy="1510665"/>
          </a:xfrm>
          <a:prstGeom prst="roundRect">
            <a:avLst>
              <a:gd name="adj" fmla="val 0"/>
            </a:avLst>
          </a:prstGeom>
          <a:solidFill>
            <a:srgbClr val="9C5C38">
              <a:alpha val="8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sp>
        <p:nvSpPr>
          <p:cNvPr id="22" name="AutoShape 22"/>
          <p:cNvSpPr/>
          <p:nvPr/>
        </p:nvSpPr>
        <p:spPr>
          <a:xfrm>
            <a:off x="914400" y="5010785"/>
            <a:ext cx="10544175" cy="1440815"/>
          </a:xfrm>
          <a:prstGeom prst="rect">
            <a:avLst/>
          </a:prstGeom>
          <a:noFill/>
          <a:ln w="12700" cap="flat" cmpd="sng">
            <a:noFill/>
            <a:prstDash val="solid"/>
            <a:round/>
          </a:ln>
        </p:spPr>
        <p:txBody>
          <a:bodyPr vert="horz" wrap="square" lIns="0" tIns="0" rIns="0" bIns="0" rtlCol="0" anchor="ctr" anchorCtr="0"/>
          <a:lstStyle/>
          <a:p>
            <a:pPr marL="0" indent="0" algn="l">
              <a:lnSpc>
                <a:spcPct val="117000"/>
              </a:lnSpc>
              <a:defRPr/>
            </a:pPr>
            <a:r>
              <a:rPr lang="en-US" sz="1600" b="1" i="0" u="none" strike="noStrike">
                <a:solidFill>
                  <a:srgbClr val="9C5C38"/>
                </a:solidFill>
                <a:latin typeface="Kaiti SC"/>
                <a:ea typeface="Kaiti SC"/>
                <a:cs typeface="Kaiti SC"/>
                <a:sym typeface="Kaiti SC"/>
              </a:rPr>
              <a:t>教学反思总结：</a:t>
            </a:r>
            <a: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l">
              <a:lnSpc>
                <a:spcPct val="117000"/>
              </a:lnSpc>
              <a:defRPr/>
            </a:pPr>
            <a:r>
              <a:rPr lang="en-US" sz="1600" b="0" i="0" u="none" strike="noStrike">
                <a:solidFill>
                  <a:srgbClr val="1F2329"/>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1600" b="0" i="0" u="none" strike="noStrike">
                <a:solidFill>
                  <a:srgbClr val="2B2B2B"/>
                </a:solidFill>
                <a:latin typeface="Kaiti SC"/>
                <a:ea typeface="Kaiti SC"/>
                <a:cs typeface="Kaiti SC"/>
                <a:sym typeface="Kaiti SC"/>
              </a:rPr>
              <a:t>逆向教学设计通过“目标先行、评价前置、活动跟进”的闭环逻辑，将抽象的核心素养要求转化为具体可测的教学目标与实践活动，不仅有效提升了学生的应试解题能力，更将语言运用、文化理解、思维发展与自主学习能力的培养落到了课堂实处，实现了工具性与人文性的统一。</a:t>
            </a:r>
            <a:endParaRPr lang="en-US" sz="1100"/>
          </a:p>
        </p:txBody>
      </p:sp>
      <p:sp>
        <p:nvSpPr>
          <p:cNvPr id="38" name="文本框 37"/>
          <p:cNvSpPr txBox="1"/>
          <p:nvPr/>
        </p:nvSpPr>
        <p:spPr>
          <a:xfrm>
            <a:off x="659765" y="603885"/>
            <a:ext cx="4168140" cy="460375"/>
          </a:xfrm>
          <a:prstGeom prst="rect">
            <a:avLst/>
          </a:prstGeom>
          <a:solidFill>
            <a:schemeClr val="accent6">
              <a:lumMod val="20000"/>
              <a:lumOff val="80000"/>
            </a:schemeClr>
          </a:solidFill>
        </p:spPr>
        <p:txBody>
          <a:bodyPr wrap="square">
            <a:spAutoFit/>
          </a:bodyPr>
          <a:p>
            <a:pPr algn="l"/>
            <a:r>
              <a:rPr lang="zh-CN" altLang="en-US" sz="2400">
                <a:solidFill>
                  <a:schemeClr val="tx1"/>
                </a:solidFill>
                <a:latin typeface="Arial" panose="020B0604020202020204" pitchFamily="34" charset="0"/>
                <a:ea typeface="微软雅黑" panose="020B0503020204020204" charset="-122"/>
              </a:rPr>
              <a:t>阶段四: 教学反思与素养落地</a:t>
            </a:r>
            <a:endParaRPr lang="zh-CN" altLang="en-US" sz="2400">
              <a:solidFill>
                <a:schemeClr val="tx1"/>
              </a:solidFill>
              <a:latin typeface="Arial" panose="020B0604020202020204" pitchFamily="34" charset="0"/>
              <a:ea typeface="微软雅黑" panose="020B0503020204020204" charset="-122"/>
            </a:endParaRPr>
          </a:p>
        </p:txBody>
      </p:sp>
      <p:pic>
        <p:nvPicPr>
          <p:cNvPr id="5124" name="图片 6" descr="logo横版 png"/>
          <p:cNvPicPr>
            <a:picLocks noChangeAspect="1"/>
          </p:cNvPicPr>
          <p:nvPr/>
        </p:nvPicPr>
        <p:blipFill>
          <a:blip r:embed="rId21"/>
          <a:stretch>
            <a:fillRect/>
          </a:stretch>
        </p:blipFill>
        <p:spPr>
          <a:xfrm>
            <a:off x="11477625" y="82550"/>
            <a:ext cx="608013" cy="642938"/>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4826000"/>
            <a:ext cx="2540000" cy="2540000"/>
          </a:xfrm>
          <a:prstGeom prst="ellipse">
            <a:avLst/>
          </a:prstGeom>
          <a:solidFill>
            <a:srgbClr val="9C5C38">
              <a:alpha val="8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10668000" y="-508000"/>
            <a:ext cx="2286000" cy="2286000"/>
          </a:xfrm>
          <a:prstGeom prst="ellipse">
            <a:avLst/>
          </a:prstGeom>
          <a:solidFill>
            <a:srgbClr val="9C5C38">
              <a:alpha val="8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rot="899999">
            <a:off x="10160000" y="5334000"/>
            <a:ext cx="1524000" cy="1524000"/>
          </a:xfrm>
          <a:prstGeom prst="roundRect">
            <a:avLst>
              <a:gd name="adj" fmla="val 0"/>
            </a:avLst>
          </a:prstGeom>
          <a:solidFill>
            <a:srgbClr val="2B2B2B">
              <a:alpha val="5000"/>
            </a:srgbClr>
          </a:solidFill>
          <a:ln w="25400" cap="flat" cmpd="sng">
            <a:noFill/>
            <a:prstDash val="solid"/>
            <a:round/>
          </a:ln>
        </p:spPr>
        <p:txBody>
          <a:bodyPr vert="horz" wrap="square" lIns="63500" tIns="63500" rIns="63500" bIns="63500" rtlCol="0" anchor="ctr"/>
          <a:lstStyle/>
          <a:p>
            <a:pPr algn="ctr">
              <a:defRPr/>
            </a:pPr>
          </a:p>
        </p:txBody>
      </p:sp>
      <p:sp>
        <p:nvSpPr>
          <p:cNvPr id="5" name="AutoShape 5"/>
          <p:cNvSpPr/>
          <p:nvPr/>
        </p:nvSpPr>
        <p:spPr>
          <a:xfrm>
            <a:off x="711200" y="457200"/>
            <a:ext cx="10160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感谢聆听</a:t>
            </a:r>
            <a:endParaRPr lang="en-US" sz="1100"/>
          </a:p>
        </p:txBody>
      </p:sp>
      <p:sp>
        <p:nvSpPr>
          <p:cNvPr id="6" name="AutoShape 6"/>
          <p:cNvSpPr/>
          <p:nvPr/>
        </p:nvSpPr>
        <p:spPr>
          <a:xfrm>
            <a:off x="711200" y="1333500"/>
            <a:ext cx="1016000" cy="50800"/>
          </a:xfrm>
          <a:prstGeom prst="roundRect">
            <a:avLst>
              <a:gd name="adj" fmla="val 0"/>
            </a:avLst>
          </a:prstGeom>
          <a:solidFill>
            <a:srgbClr val="9C5C38">
              <a:alpha val="100000"/>
            </a:srgbClr>
          </a:solidFill>
          <a:ln w="25400" cap="flat" cmpd="sng">
            <a:noFill/>
            <a:prstDash val="solid"/>
            <a:round/>
          </a:ln>
        </p:spPr>
        <p:txBody>
          <a:bodyPr vert="horz" wrap="square" lIns="63500" tIns="63500" rIns="63500" bIns="63500" rtlCol="0" anchor="ctr"/>
          <a:lstStyle/>
          <a:p>
            <a:pPr algn="ctr">
              <a:defRPr/>
            </a:pPr>
          </a:p>
        </p:txBody>
      </p:sp>
      <p:sp>
        <p:nvSpPr>
          <p:cNvPr id="7" name="AutoShape 7"/>
          <p:cNvSpPr/>
          <p:nvPr/>
        </p:nvSpPr>
        <p:spPr>
          <a:xfrm>
            <a:off x="711200" y="2413000"/>
            <a:ext cx="10769600" cy="1270000"/>
          </a:xfrm>
          <a:prstGeom prst="rect">
            <a:avLst/>
          </a:prstGeom>
          <a:noFill/>
          <a:ln w="12700" cap="flat" cmpd="sng">
            <a:noFill/>
            <a:prstDash val="solid"/>
            <a:round/>
          </a:ln>
        </p:spPr>
        <p:txBody>
          <a:bodyPr vert="horz" wrap="square" lIns="0" tIns="0" rIns="0" bIns="0" rtlCol="0" anchor="ctr" anchorCtr="0"/>
          <a:lstStyle/>
          <a:p>
            <a:pPr marL="0" indent="0" algn="ctr">
              <a:lnSpc>
                <a:spcPct val="117000"/>
              </a:lnSpc>
              <a:defRPr/>
            </a:pPr>
            <a:r>
              <a:rPr lang="en-US" sz="2600" b="1" i="0" u="none" strike="noStrike">
                <a:solidFill>
                  <a:srgbClr val="2B2B2B"/>
                </a:solidFill>
                <a:latin typeface="Kaiti SC"/>
                <a:ea typeface="Kaiti SC"/>
                <a:cs typeface="Kaiti SC"/>
                <a:sym typeface="Kaiti SC"/>
              </a:rPr>
              <a:t>“愿每一次探索，都成为成长的阶梯。”</a:t>
            </a:r>
            <a:endParaRPr lang="en-US" sz="1100"/>
          </a:p>
        </p:txBody>
      </p:sp>
      <p:cxnSp>
        <p:nvCxnSpPr>
          <p:cNvPr id="8" name="Connector 8"/>
          <p:cNvCxnSpPr/>
          <p:nvPr/>
        </p:nvCxnSpPr>
        <p:spPr>
          <a:xfrm rot="-5729">
            <a:off x="2286005" y="3930650"/>
            <a:ext cx="7620000" cy="12700"/>
          </a:xfrm>
          <a:prstGeom prst="straightConnector1">
            <a:avLst/>
          </a:prstGeom>
          <a:solidFill>
            <a:srgbClr val="DEE0E3">
              <a:alpha val="100000"/>
            </a:srgbClr>
          </a:solidFill>
          <a:ln w="12700" cap="flat" cmpd="sng">
            <a:solidFill>
              <a:srgbClr val="9C5C38">
                <a:alpha val="30000"/>
              </a:srgbClr>
            </a:solidFill>
            <a:prstDash val="solid"/>
            <a:round/>
            <a:headEnd type="none" w="med" len="med"/>
            <a:tailEnd type="none" w="med" len="med"/>
          </a:ln>
        </p:spPr>
      </p:cxnSp>
      <p:sp>
        <p:nvSpPr>
          <p:cNvPr id="9" name="AutoShape 9"/>
          <p:cNvSpPr/>
          <p:nvPr/>
        </p:nvSpPr>
        <p:spPr>
          <a:xfrm>
            <a:off x="711200" y="4191000"/>
            <a:ext cx="10769600" cy="889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200" b="0" i="1" u="none" strike="noStrike">
                <a:solidFill>
                  <a:srgbClr val="9C5C38"/>
                </a:solidFill>
                <a:latin typeface="Kaiti SC"/>
                <a:ea typeface="Kaiti SC"/>
                <a:cs typeface="Kaiti SC"/>
                <a:sym typeface="Kaiti SC"/>
              </a:rPr>
              <a:t>A person who travels far knows more.</a:t>
            </a:r>
            <a:endParaRPr lang="en-US" sz="1100"/>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635000"/>
            <a:ext cx="3256915" cy="635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0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本节课的学习路径</a:t>
            </a:r>
            <a:endParaRPr lang="en-US" sz="2400"/>
          </a:p>
        </p:txBody>
      </p:sp>
      <p:sp>
        <p:nvSpPr>
          <p:cNvPr id="4" name="AutoShape 4"/>
          <p:cNvSpPr/>
          <p:nvPr/>
        </p:nvSpPr>
        <p:spPr>
          <a:xfrm>
            <a:off x="1016000" y="1427480"/>
            <a:ext cx="8167370" cy="30924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2B2B2B">
                    <a:alpha val="70196"/>
                  </a:srgbClr>
                </a:solidFill>
                <a:latin typeface="Kaiti SC"/>
                <a:ea typeface="Kaiti SC"/>
                <a:cs typeface="Kaiti SC"/>
                <a:sym typeface="Kaiti SC"/>
              </a:rPr>
              <a:t>逆向设计三阶段贯穿全课，每一步都指向可观测的学习成果。</a:t>
            </a:r>
            <a:endParaRPr lang="en-US" sz="2400" b="1" i="0" u="none" strike="noStrike">
              <a:solidFill>
                <a:srgbClr val="2B2B2B">
                  <a:alpha val="70196"/>
                </a:srgbClr>
              </a:solidFill>
              <a:latin typeface="Kaiti SC"/>
              <a:ea typeface="Kaiti SC"/>
              <a:cs typeface="Kaiti SC"/>
              <a:sym typeface="Kaiti SC"/>
            </a:endParaRPr>
          </a:p>
        </p:txBody>
      </p:sp>
      <p:sp>
        <p:nvSpPr>
          <p:cNvPr id="5" name="AutoShape 5"/>
          <p:cNvSpPr/>
          <p:nvPr>
            <p:custDataLst>
              <p:tags r:id="rId1"/>
            </p:custDataLst>
          </p:nvPr>
        </p:nvSpPr>
        <p:spPr>
          <a:xfrm>
            <a:off x="1776730" y="2510790"/>
            <a:ext cx="505460" cy="492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01</a:t>
            </a:r>
            <a:endParaRPr lang="en-US" sz="1100"/>
          </a:p>
        </p:txBody>
      </p:sp>
      <p:sp>
        <p:nvSpPr>
          <p:cNvPr id="6" name="AutoShape 6"/>
          <p:cNvSpPr/>
          <p:nvPr>
            <p:custDataLst>
              <p:tags r:id="rId2"/>
            </p:custDataLst>
          </p:nvPr>
        </p:nvSpPr>
        <p:spPr>
          <a:xfrm>
            <a:off x="2444115" y="2479040"/>
            <a:ext cx="2329180" cy="492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明确预期学习结果</a:t>
            </a:r>
            <a:endParaRPr lang="en-US" sz="1100"/>
          </a:p>
        </p:txBody>
      </p:sp>
      <p:sp>
        <p:nvSpPr>
          <p:cNvPr id="7" name="AutoShape 7"/>
          <p:cNvSpPr/>
          <p:nvPr>
            <p:custDataLst>
              <p:tags r:id="rId3"/>
            </p:custDataLst>
          </p:nvPr>
        </p:nvSpPr>
        <p:spPr>
          <a:xfrm>
            <a:off x="2444115" y="2971165"/>
            <a:ext cx="2328545" cy="36893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rgbClr val="C00000">
                    <a:alpha val="54902"/>
                  </a:srgbClr>
                </a:solidFill>
                <a:latin typeface="黑体" panose="02010609060101010101" charset="-122"/>
                <a:ea typeface="黑体" panose="02010609060101010101" charset="-122"/>
                <a:cs typeface="黑体" panose="02010609060101010101" charset="-122"/>
                <a:sym typeface="Kaiti SC"/>
              </a:rPr>
              <a:t>四维目标·教学重难点</a:t>
            </a:r>
            <a:endParaRPr lang="en-US" sz="1600" b="1" i="0" u="none" strike="noStrike">
              <a:solidFill>
                <a:srgbClr val="C00000">
                  <a:alpha val="54902"/>
                </a:srgbClr>
              </a:solidFill>
              <a:latin typeface="黑体" panose="02010609060101010101" charset="-122"/>
              <a:ea typeface="黑体" panose="02010609060101010101" charset="-122"/>
              <a:cs typeface="黑体" panose="02010609060101010101" charset="-122"/>
              <a:sym typeface="Kaiti SC"/>
            </a:endParaRPr>
          </a:p>
        </p:txBody>
      </p:sp>
      <p:sp>
        <p:nvSpPr>
          <p:cNvPr id="8" name="AutoShape 8"/>
          <p:cNvSpPr/>
          <p:nvPr>
            <p:custDataLst>
              <p:tags r:id="rId4"/>
            </p:custDataLst>
          </p:nvPr>
        </p:nvSpPr>
        <p:spPr>
          <a:xfrm>
            <a:off x="5666204" y="2400197"/>
            <a:ext cx="737855" cy="491903"/>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02</a:t>
            </a:r>
            <a:endParaRPr lang="en-US" sz="1100"/>
          </a:p>
        </p:txBody>
      </p:sp>
      <p:sp>
        <p:nvSpPr>
          <p:cNvPr id="9" name="AutoShape 9"/>
          <p:cNvSpPr/>
          <p:nvPr>
            <p:custDataLst>
              <p:tags r:id="rId5"/>
            </p:custDataLst>
          </p:nvPr>
        </p:nvSpPr>
        <p:spPr>
          <a:xfrm>
            <a:off x="6334125" y="2454275"/>
            <a:ext cx="2242185" cy="492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确定多元评价证据</a:t>
            </a:r>
            <a:endParaRPr lang="en-US" sz="1100"/>
          </a:p>
        </p:txBody>
      </p:sp>
      <p:sp>
        <p:nvSpPr>
          <p:cNvPr id="10" name="AutoShape 10"/>
          <p:cNvSpPr/>
          <p:nvPr>
            <p:custDataLst>
              <p:tags r:id="rId6"/>
            </p:custDataLst>
          </p:nvPr>
        </p:nvSpPr>
        <p:spPr>
          <a:xfrm>
            <a:off x="6334125" y="2971165"/>
            <a:ext cx="3439160" cy="368935"/>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1600" b="1" i="0" u="none" strike="noStrike">
                <a:solidFill>
                  <a:srgbClr val="C00000">
                    <a:alpha val="54902"/>
                  </a:srgbClr>
                </a:solidFill>
                <a:latin typeface="黑体" panose="02010609060101010101" charset="-122"/>
                <a:ea typeface="黑体" panose="02010609060101010101" charset="-122"/>
                <a:cs typeface="黑体" panose="02010609060101010101" charset="-122"/>
                <a:sym typeface="Kaiti SC"/>
              </a:rPr>
              <a:t>过程性评价·终结性评价·自评互评</a:t>
            </a:r>
            <a:endParaRPr lang="en-US" sz="1600" b="1">
              <a:solidFill>
                <a:srgbClr val="C00000">
                  <a:alpha val="54902"/>
                </a:srgbClr>
              </a:solidFill>
              <a:latin typeface="黑体" panose="02010609060101010101" charset="-122"/>
              <a:ea typeface="黑体" panose="02010609060101010101" charset="-122"/>
              <a:cs typeface="黑体" panose="02010609060101010101" charset="-122"/>
            </a:endParaRPr>
          </a:p>
        </p:txBody>
      </p:sp>
      <p:sp>
        <p:nvSpPr>
          <p:cNvPr id="11" name="AutoShape 11"/>
          <p:cNvSpPr/>
          <p:nvPr>
            <p:custDataLst>
              <p:tags r:id="rId7"/>
            </p:custDataLst>
          </p:nvPr>
        </p:nvSpPr>
        <p:spPr>
          <a:xfrm>
            <a:off x="1714500" y="3869690"/>
            <a:ext cx="629920" cy="492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03</a:t>
            </a:r>
            <a:endParaRPr lang="en-US" sz="1100"/>
          </a:p>
        </p:txBody>
      </p:sp>
      <p:sp>
        <p:nvSpPr>
          <p:cNvPr id="12" name="AutoShape 12"/>
          <p:cNvSpPr/>
          <p:nvPr>
            <p:custDataLst>
              <p:tags r:id="rId8"/>
            </p:custDataLst>
          </p:nvPr>
        </p:nvSpPr>
        <p:spPr>
          <a:xfrm>
            <a:off x="2344420" y="3869690"/>
            <a:ext cx="2631440" cy="492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设计学习体验与教学</a:t>
            </a:r>
            <a:endParaRPr lang="en-US" sz="1100"/>
          </a:p>
        </p:txBody>
      </p:sp>
      <p:sp>
        <p:nvSpPr>
          <p:cNvPr id="13" name="AutoShape 13"/>
          <p:cNvSpPr/>
          <p:nvPr>
            <p:custDataLst>
              <p:tags r:id="rId9"/>
            </p:custDataLst>
          </p:nvPr>
        </p:nvSpPr>
        <p:spPr>
          <a:xfrm>
            <a:off x="2297430" y="4424045"/>
            <a:ext cx="3399790" cy="368935"/>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1600" b="1" i="0" u="none" strike="noStrike">
                <a:solidFill>
                  <a:srgbClr val="C00000">
                    <a:alpha val="54902"/>
                  </a:srgbClr>
                </a:solidFill>
                <a:latin typeface="黑体" panose="02010609060101010101" charset="-122"/>
                <a:ea typeface="黑体" panose="02010609060101010101" charset="-122"/>
                <a:cs typeface="黑体" panose="02010609060101010101" charset="-122"/>
                <a:sym typeface="Kaiti SC"/>
              </a:rPr>
              <a:t>五大活动·限时写作·分层讲评</a:t>
            </a:r>
            <a:endParaRPr lang="en-US" sz="1600" b="1">
              <a:solidFill>
                <a:srgbClr val="C00000">
                  <a:alpha val="54902"/>
                </a:srgbClr>
              </a:solidFill>
              <a:latin typeface="Kaiti SC"/>
              <a:ea typeface="Kaiti SC"/>
              <a:cs typeface="Kaiti SC"/>
            </a:endParaRPr>
          </a:p>
        </p:txBody>
      </p:sp>
      <p:sp>
        <p:nvSpPr>
          <p:cNvPr id="14" name="AutoShape 14"/>
          <p:cNvSpPr/>
          <p:nvPr>
            <p:custDataLst>
              <p:tags r:id="rId10"/>
            </p:custDataLst>
          </p:nvPr>
        </p:nvSpPr>
        <p:spPr>
          <a:xfrm>
            <a:off x="5697319" y="3776212"/>
            <a:ext cx="737855" cy="491903"/>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04</a:t>
            </a:r>
            <a:endParaRPr lang="en-US" sz="1100"/>
          </a:p>
        </p:txBody>
      </p:sp>
      <p:sp>
        <p:nvSpPr>
          <p:cNvPr id="15" name="AutoShape 15"/>
          <p:cNvSpPr/>
          <p:nvPr>
            <p:custDataLst>
              <p:tags r:id="rId11"/>
            </p:custDataLst>
          </p:nvPr>
        </p:nvSpPr>
        <p:spPr>
          <a:xfrm>
            <a:off x="6334125" y="3776345"/>
            <a:ext cx="3260090" cy="49212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教学反思与素养落地</a:t>
            </a:r>
            <a:endParaRPr lang="en-US" sz="1100"/>
          </a:p>
        </p:txBody>
      </p:sp>
      <p:sp>
        <p:nvSpPr>
          <p:cNvPr id="16" name="AutoShape 16"/>
          <p:cNvSpPr/>
          <p:nvPr>
            <p:custDataLst>
              <p:tags r:id="rId12"/>
            </p:custDataLst>
          </p:nvPr>
        </p:nvSpPr>
        <p:spPr>
          <a:xfrm>
            <a:off x="6334125" y="4361815"/>
            <a:ext cx="3075305" cy="368935"/>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1600" b="1" i="0" u="none" strike="noStrike">
                <a:solidFill>
                  <a:srgbClr val="C00000">
                    <a:alpha val="54902"/>
                  </a:srgbClr>
                </a:solidFill>
                <a:latin typeface="黑体" panose="02010609060101010101" charset="-122"/>
                <a:ea typeface="黑体" panose="02010609060101010101" charset="-122"/>
                <a:cs typeface="黑体" panose="02010609060101010101" charset="-122"/>
                <a:sym typeface="Kaiti SC"/>
              </a:rPr>
              <a:t>核心素养·分层教学·迁移应用</a:t>
            </a:r>
            <a:endParaRPr lang="en-US" sz="1600" b="1">
              <a:solidFill>
                <a:srgbClr val="C00000">
                  <a:alpha val="54902"/>
                </a:srgbClr>
              </a:solidFill>
              <a:latin typeface="Kaiti SC"/>
              <a:ea typeface="Kaiti SC"/>
              <a:cs typeface="Kaiti SC"/>
            </a:endParaRPr>
          </a:p>
        </p:txBody>
      </p:sp>
      <p:cxnSp>
        <p:nvCxnSpPr>
          <p:cNvPr id="17" name="Connector 17"/>
          <p:cNvCxnSpPr/>
          <p:nvPr/>
        </p:nvCxnSpPr>
        <p:spPr>
          <a:xfrm rot="-4297">
            <a:off x="1016004" y="5528310"/>
            <a:ext cx="10160000" cy="12700"/>
          </a:xfrm>
          <a:prstGeom prst="straightConnector1">
            <a:avLst/>
          </a:prstGeom>
          <a:solidFill>
            <a:srgbClr val="DEE0E3">
              <a:alpha val="100000"/>
            </a:srgbClr>
          </a:solidFill>
          <a:ln w="12700" cap="flat" cmpd="sng">
            <a:solidFill>
              <a:srgbClr val="9C5C38">
                <a:alpha val="30000"/>
              </a:srgbClr>
            </a:solidFill>
            <a:prstDash val="solid"/>
            <a:round/>
            <a:headEnd type="none" w="med" len="med"/>
            <a:tailEnd type="none" w="med" len="med"/>
          </a:ln>
        </p:spPr>
      </p:cxnSp>
      <p:sp>
        <p:nvSpPr>
          <p:cNvPr id="18" name="AutoShape 18"/>
          <p:cNvSpPr/>
          <p:nvPr/>
        </p:nvSpPr>
        <p:spPr>
          <a:xfrm>
            <a:off x="1431290" y="5931535"/>
            <a:ext cx="50038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b="1" i="0" u="none" strike="noStrike">
                <a:solidFill>
                  <a:schemeClr val="tx1">
                    <a:alpha val="40000"/>
                  </a:schemeClr>
                </a:solidFill>
                <a:latin typeface="微软雅黑" panose="020B0503020204020204" charset="-122"/>
                <a:ea typeface="微软雅黑" panose="020B0503020204020204" charset="-122"/>
                <a:cs typeface="微软雅黑" panose="020B0503020204020204" charset="-122"/>
                <a:sym typeface="Kaiti SC"/>
              </a:rPr>
              <a:t>读名言，悟成长 · 基于逆向设计的高三英语写作课教学实践</a:t>
            </a:r>
            <a:endParaRPr lang="en-US" b="1" i="0" u="none" strike="noStrike">
              <a:solidFill>
                <a:schemeClr val="tx1">
                  <a:alpha val="40000"/>
                </a:schemeClr>
              </a:solidFill>
              <a:latin typeface="微软雅黑" panose="020B0503020204020204" charset="-122"/>
              <a:ea typeface="微软雅黑" panose="020B0503020204020204" charset="-122"/>
              <a:cs typeface="微软雅黑" panose="020B0503020204020204" charset="-122"/>
              <a:sym typeface="Kaiti SC"/>
            </a:endParaRPr>
          </a:p>
        </p:txBody>
      </p:sp>
      <p:pic>
        <p:nvPicPr>
          <p:cNvPr id="5124" name="图片 6" descr="logo横版 png"/>
          <p:cNvPicPr>
            <a:picLocks noChangeAspect="1"/>
          </p:cNvPicPr>
          <p:nvPr/>
        </p:nvPicPr>
        <p:blipFill>
          <a:blip r:embed="rId13"/>
          <a:stretch>
            <a:fillRect/>
          </a:stretch>
        </p:blipFill>
        <p:spPr>
          <a:xfrm>
            <a:off x="11477625" y="82550"/>
            <a:ext cx="608013" cy="642938"/>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833755" y="892810"/>
            <a:ext cx="5888990" cy="46482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18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从一道</a:t>
            </a:r>
            <a:r>
              <a:rPr lang="en-US" altLang="zh-CN" sz="1800" b="1">
                <a:solidFill>
                  <a:srgbClr val="2B2B2B"/>
                </a:solidFill>
                <a:latin typeface="Noto Serif SC" panose="02020200000000000000" charset="-122"/>
                <a:ea typeface="Noto Serif SC" panose="02020200000000000000" charset="-122"/>
                <a:cs typeface="Noto Serif SC" panose="02020200000000000000" charset="-122"/>
              </a:rPr>
              <a:t>Z20</a:t>
            </a:r>
            <a:r>
              <a:rPr lang="zh-CN" altLang="en-US" sz="1800" b="1">
                <a:solidFill>
                  <a:srgbClr val="2B2B2B"/>
                </a:solidFill>
                <a:latin typeface="Noto Serif SC" panose="02020200000000000000" charset="-122"/>
                <a:ea typeface="Noto Serif SC" panose="02020200000000000000" charset="-122"/>
                <a:cs typeface="Noto Serif SC" panose="02020200000000000000" charset="-122"/>
              </a:rPr>
              <a:t>名校联盟</a:t>
            </a:r>
            <a:r>
              <a:rPr lang="en-US" altLang="zh-CN" sz="1800" b="1">
                <a:solidFill>
                  <a:srgbClr val="2B2B2B"/>
                </a:solidFill>
                <a:latin typeface="Noto Serif SC" panose="02020200000000000000" charset="-122"/>
                <a:ea typeface="Noto Serif SC" panose="02020200000000000000" charset="-122"/>
                <a:cs typeface="Noto Serif SC" panose="02020200000000000000" charset="-122"/>
              </a:rPr>
              <a:t>2027</a:t>
            </a:r>
            <a:r>
              <a:rPr lang="zh-CN" altLang="en-US" sz="1800" b="1">
                <a:solidFill>
                  <a:srgbClr val="2B2B2B"/>
                </a:solidFill>
                <a:latin typeface="Noto Serif SC" panose="02020200000000000000" charset="-122"/>
                <a:ea typeface="Noto Serif SC" panose="02020200000000000000" charset="-122"/>
                <a:cs typeface="Noto Serif SC" panose="02020200000000000000" charset="-122"/>
              </a:rPr>
              <a:t>届高三第一次学情诊断真题出发</a:t>
            </a:r>
            <a:endParaRPr lang="zh-CN" altLang="en-US" sz="1800" b="1">
              <a:solidFill>
                <a:srgbClr val="2B2B2B"/>
              </a:solidFill>
              <a:latin typeface="Noto Serif SC" panose="02020200000000000000" charset="-122"/>
              <a:ea typeface="Noto Serif SC" panose="02020200000000000000" charset="-122"/>
              <a:cs typeface="Noto Serif SC" panose="02020200000000000000" charset="-122"/>
            </a:endParaRPr>
          </a:p>
        </p:txBody>
      </p:sp>
      <p:sp>
        <p:nvSpPr>
          <p:cNvPr id="14" name="文本框 13"/>
          <p:cNvSpPr txBox="1"/>
          <p:nvPr/>
        </p:nvSpPr>
        <p:spPr>
          <a:xfrm>
            <a:off x="499745" y="286385"/>
            <a:ext cx="3745230" cy="460375"/>
          </a:xfrm>
          <a:prstGeom prst="rect">
            <a:avLst/>
          </a:prstGeom>
          <a:solidFill>
            <a:schemeClr val="accent6">
              <a:lumMod val="20000"/>
              <a:lumOff val="80000"/>
            </a:schemeClr>
          </a:solidFill>
        </p:spPr>
        <p:txBody>
          <a:bodyPr wrap="square">
            <a:spAutoFit/>
          </a:bodyPr>
          <a:p>
            <a:pPr algn="l"/>
            <a:r>
              <a:rPr lang="zh-CN" altLang="en-US" sz="2400">
                <a:solidFill>
                  <a:schemeClr val="tx1"/>
                </a:solidFill>
                <a:latin typeface="Arial" panose="020B0604020202020204" pitchFamily="34" charset="0"/>
                <a:ea typeface="微软雅黑" panose="020B0503020204020204" charset="-122"/>
              </a:rPr>
              <a:t>阶段一</a:t>
            </a:r>
            <a:r>
              <a:rPr lang="en-US" altLang="zh-CN" sz="2400">
                <a:solidFill>
                  <a:schemeClr val="tx1"/>
                </a:solidFill>
                <a:latin typeface="Arial" panose="020B0604020202020204" pitchFamily="34" charset="0"/>
                <a:ea typeface="微软雅黑" panose="020B0503020204020204" charset="-122"/>
              </a:rPr>
              <a:t>: </a:t>
            </a:r>
            <a:r>
              <a:rPr lang="zh-CN" altLang="en-US" sz="2400">
                <a:solidFill>
                  <a:schemeClr val="tx1"/>
                </a:solidFill>
                <a:latin typeface="Arial" panose="020B0604020202020204" pitchFamily="34" charset="0"/>
                <a:ea typeface="微软雅黑" panose="020B0503020204020204" charset="-122"/>
              </a:rPr>
              <a:t>明确预期学习结果</a:t>
            </a:r>
            <a:endParaRPr lang="zh-CN" altLang="en-US" sz="2400">
              <a:solidFill>
                <a:schemeClr val="tx1"/>
              </a:solidFill>
              <a:latin typeface="Arial" panose="020B0604020202020204" pitchFamily="34" charset="0"/>
              <a:ea typeface="微软雅黑" panose="020B0503020204020204" charset="-122"/>
            </a:endParaRPr>
          </a:p>
        </p:txBody>
      </p:sp>
      <p:sp>
        <p:nvSpPr>
          <p:cNvPr id="16" name="文本框 15"/>
          <p:cNvSpPr txBox="1"/>
          <p:nvPr/>
        </p:nvSpPr>
        <p:spPr>
          <a:xfrm>
            <a:off x="833755" y="1610360"/>
            <a:ext cx="5647690" cy="4611370"/>
          </a:xfrm>
          <a:prstGeom prst="rect">
            <a:avLst/>
          </a:prstGeom>
          <a:solidFill>
            <a:schemeClr val="tx2"/>
          </a:solidFill>
        </p:spPr>
        <p:txBody>
          <a:bodyPr wrap="square">
            <a:noAutofit/>
          </a:bodyPr>
          <a:p>
            <a:pPr algn="l">
              <a:lnSpc>
                <a:spcPct val="130000"/>
              </a:lnSpc>
            </a:pPr>
            <a:r>
              <a:rPr lang="zh-CN" altLang="en-US" sz="2000">
                <a:latin typeface="Times New Roman" panose="02020603050405020304" charset="0"/>
                <a:ea typeface="微软雅黑" panose="020B0503020204020204" charset="-122"/>
                <a:cs typeface="Times New Roman" panose="02020603050405020304" charset="0"/>
              </a:rPr>
              <a:t>写作任务：第一节：</a:t>
            </a:r>
            <a:r>
              <a:rPr lang="en-US" altLang="zh-CN" sz="2000">
                <a:latin typeface="Times New Roman" panose="02020603050405020304" charset="0"/>
                <a:ea typeface="微软雅黑" panose="020B0503020204020204" charset="-122"/>
                <a:cs typeface="Times New Roman" panose="02020603050405020304" charset="0"/>
              </a:rPr>
              <a:t>(</a:t>
            </a:r>
            <a:r>
              <a:rPr lang="zh-CN" altLang="en-US" sz="2000">
                <a:latin typeface="Times New Roman" panose="02020603050405020304" charset="0"/>
                <a:ea typeface="微软雅黑" panose="020B0503020204020204" charset="-122"/>
                <a:cs typeface="Times New Roman" panose="02020603050405020304" charset="0"/>
              </a:rPr>
              <a:t>满分</a:t>
            </a:r>
            <a:r>
              <a:rPr lang="en-US" altLang="zh-CN" sz="2000">
                <a:latin typeface="Times New Roman" panose="02020603050405020304" charset="0"/>
                <a:ea typeface="微软雅黑" panose="020B0503020204020204" charset="-122"/>
                <a:cs typeface="Times New Roman" panose="02020603050405020304" charset="0"/>
              </a:rPr>
              <a:t>15</a:t>
            </a:r>
            <a:r>
              <a:rPr lang="zh-CN" altLang="en-US" sz="2000">
                <a:latin typeface="Times New Roman" panose="02020603050405020304" charset="0"/>
                <a:ea typeface="微软雅黑" panose="020B0503020204020204" charset="-122"/>
                <a:cs typeface="Times New Roman" panose="02020603050405020304" charset="0"/>
              </a:rPr>
              <a:t>分</a:t>
            </a:r>
            <a:r>
              <a:rPr lang="en-US" altLang="zh-CN" sz="2000">
                <a:latin typeface="Times New Roman" panose="02020603050405020304" charset="0"/>
                <a:ea typeface="微软雅黑" panose="020B0503020204020204" charset="-122"/>
                <a:cs typeface="Times New Roman" panose="02020603050405020304" charset="0"/>
              </a:rPr>
              <a:t>)</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000">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假定你是李华，你校英语报正在举办以</a:t>
            </a:r>
            <a:r>
              <a:rPr lang="en-US" altLang="zh-CN" sz="2000">
                <a:latin typeface="Times New Roman" panose="02020603050405020304" charset="0"/>
                <a:ea typeface="微软雅黑" panose="020B0503020204020204" charset="-122"/>
                <a:cs typeface="Times New Roman" panose="02020603050405020304" charset="0"/>
              </a:rPr>
              <a:t>“</a:t>
            </a:r>
            <a:r>
              <a:rPr lang="zh-CN" altLang="en-US" sz="2000">
                <a:latin typeface="Times New Roman" panose="02020603050405020304" charset="0"/>
                <a:ea typeface="微软雅黑" panose="020B0503020204020204" charset="-122"/>
                <a:cs typeface="Times New Roman" panose="02020603050405020304" charset="0"/>
              </a:rPr>
              <a:t>读名言，悟成长</a:t>
            </a:r>
            <a:r>
              <a:rPr lang="en-US" altLang="zh-CN" sz="2000">
                <a:latin typeface="Times New Roman" panose="02020603050405020304" charset="0"/>
                <a:ea typeface="微软雅黑" panose="020B0503020204020204" charset="-122"/>
                <a:cs typeface="Times New Roman" panose="02020603050405020304" charset="0"/>
              </a:rPr>
              <a:t>”</a:t>
            </a:r>
            <a:r>
              <a:rPr lang="zh-CN" altLang="en-US" sz="2000">
                <a:latin typeface="Times New Roman" panose="02020603050405020304" charset="0"/>
                <a:ea typeface="微软雅黑" panose="020B0503020204020204" charset="-122"/>
                <a:cs typeface="Times New Roman" panose="02020603050405020304" charset="0"/>
              </a:rPr>
              <a:t>为主题的征文活动。请你根据以下</a:t>
            </a:r>
            <a:r>
              <a:rPr lang="en-US" altLang="zh-CN" sz="2000">
                <a:latin typeface="Times New Roman" panose="02020603050405020304" charset="0"/>
                <a:ea typeface="微软雅黑" panose="020B0503020204020204" charset="-122"/>
                <a:cs typeface="Times New Roman" panose="02020603050405020304" charset="0"/>
              </a:rPr>
              <a:t> </a:t>
            </a:r>
            <a:r>
              <a:rPr lang="zh-CN" altLang="en-US" sz="2000">
                <a:latin typeface="Times New Roman" panose="02020603050405020304" charset="0"/>
                <a:ea typeface="微软雅黑" panose="020B0503020204020204" charset="-122"/>
                <a:cs typeface="Times New Roman" panose="02020603050405020304" charset="0"/>
              </a:rPr>
              <a:t>谚语</a:t>
            </a:r>
            <a:r>
              <a:rPr lang="en-US" altLang="zh-CN" sz="2000">
                <a:latin typeface="Times New Roman" panose="02020603050405020304" charset="0"/>
                <a:ea typeface="微软雅黑" panose="020B0503020204020204" charset="-122"/>
                <a:cs typeface="Times New Roman" panose="02020603050405020304" charset="0"/>
              </a:rPr>
              <a:t>“A person who travels far knows more”,</a:t>
            </a:r>
            <a:r>
              <a:rPr lang="zh-CN" altLang="en-US" sz="2000">
                <a:latin typeface="Times New Roman" panose="02020603050405020304" charset="0"/>
                <a:ea typeface="微软雅黑" panose="020B0503020204020204" charset="-122"/>
                <a:cs typeface="Times New Roman" panose="02020603050405020304" charset="0"/>
              </a:rPr>
              <a:t>写一篇英文短文投稿，内容包括：</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000">
                <a:latin typeface="Times New Roman" panose="02020603050405020304" charset="0"/>
                <a:ea typeface="微软雅黑" panose="020B0503020204020204" charset="-122"/>
                <a:cs typeface="Times New Roman" panose="02020603050405020304" charset="0"/>
              </a:rPr>
              <a:t>(1)</a:t>
            </a:r>
            <a:r>
              <a:rPr lang="zh-CN" altLang="en-US" sz="2000">
                <a:latin typeface="Times New Roman" panose="02020603050405020304" charset="0"/>
                <a:ea typeface="微软雅黑" panose="020B0503020204020204" charset="-122"/>
                <a:cs typeface="Times New Roman" panose="02020603050405020304" charset="0"/>
              </a:rPr>
              <a:t>你对这句话的理解；</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000">
                <a:latin typeface="Times New Roman" panose="02020603050405020304" charset="0"/>
                <a:ea typeface="微软雅黑" panose="020B0503020204020204" charset="-122"/>
                <a:cs typeface="Times New Roman" panose="02020603050405020304" charset="0"/>
              </a:rPr>
              <a:t>(2)</a:t>
            </a:r>
            <a:r>
              <a:rPr lang="zh-CN" altLang="en-US" sz="2000">
                <a:latin typeface="Times New Roman" panose="02020603050405020304" charset="0"/>
                <a:ea typeface="微软雅黑" panose="020B0503020204020204" charset="-122"/>
                <a:cs typeface="Times New Roman" panose="02020603050405020304" charset="0"/>
              </a:rPr>
              <a:t>你的亲身经历；</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000">
                <a:latin typeface="Times New Roman" panose="02020603050405020304" charset="0"/>
                <a:ea typeface="微软雅黑" panose="020B0503020204020204" charset="-122"/>
                <a:cs typeface="Times New Roman" panose="02020603050405020304" charset="0"/>
              </a:rPr>
              <a:t>(3)</a:t>
            </a:r>
            <a:r>
              <a:rPr lang="zh-CN" altLang="en-US" sz="2000">
                <a:latin typeface="Times New Roman" panose="02020603050405020304" charset="0"/>
                <a:ea typeface="微软雅黑" panose="020B0503020204020204" charset="-122"/>
                <a:cs typeface="Times New Roman" panose="02020603050405020304" charset="0"/>
              </a:rPr>
              <a:t>你的感悟。</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30000"/>
              </a:lnSpc>
            </a:pPr>
            <a:r>
              <a:rPr lang="zh-CN" altLang="en-US" sz="2000">
                <a:latin typeface="Times New Roman" panose="02020603050405020304" charset="0"/>
                <a:ea typeface="微软雅黑" panose="020B0503020204020204" charset="-122"/>
                <a:cs typeface="Times New Roman" panose="02020603050405020304" charset="0"/>
              </a:rPr>
              <a:t>注意：</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000">
                <a:latin typeface="Times New Roman" panose="02020603050405020304" charset="0"/>
                <a:ea typeface="微软雅黑" panose="020B0503020204020204" charset="-122"/>
                <a:cs typeface="Times New Roman" panose="02020603050405020304" charset="0"/>
              </a:rPr>
              <a:t>(1)</a:t>
            </a:r>
            <a:r>
              <a:rPr lang="zh-CN" altLang="en-US" sz="2000">
                <a:latin typeface="Times New Roman" panose="02020603050405020304" charset="0"/>
                <a:ea typeface="微软雅黑" panose="020B0503020204020204" charset="-122"/>
                <a:cs typeface="Times New Roman" panose="02020603050405020304" charset="0"/>
              </a:rPr>
              <a:t>写作词数应为</a:t>
            </a:r>
            <a:r>
              <a:rPr lang="en-US" altLang="zh-CN" sz="2000">
                <a:latin typeface="Times New Roman" panose="02020603050405020304" charset="0"/>
                <a:ea typeface="微软雅黑" panose="020B0503020204020204" charset="-122"/>
                <a:cs typeface="Times New Roman" panose="02020603050405020304" charset="0"/>
              </a:rPr>
              <a:t>80</a:t>
            </a:r>
            <a:r>
              <a:rPr lang="zh-CN" altLang="en-US" sz="2000">
                <a:latin typeface="Times New Roman" panose="02020603050405020304" charset="0"/>
                <a:ea typeface="微软雅黑" panose="020B0503020204020204" charset="-122"/>
                <a:cs typeface="Times New Roman" panose="02020603050405020304" charset="0"/>
              </a:rPr>
              <a:t>左右；</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30000"/>
              </a:lnSpc>
            </a:pPr>
            <a:r>
              <a:rPr lang="en-US" altLang="zh-CN" sz="2000">
                <a:latin typeface="Times New Roman" panose="02020603050405020304" charset="0"/>
                <a:ea typeface="微软雅黑" panose="020B0503020204020204" charset="-122"/>
                <a:cs typeface="Times New Roman" panose="02020603050405020304" charset="0"/>
              </a:rPr>
              <a:t>(2)</a:t>
            </a:r>
            <a:r>
              <a:rPr lang="zh-CN" altLang="en-US" sz="2000">
                <a:latin typeface="Times New Roman" panose="02020603050405020304" charset="0"/>
                <a:ea typeface="微软雅黑" panose="020B0503020204020204" charset="-122"/>
                <a:cs typeface="Times New Roman" panose="02020603050405020304" charset="0"/>
              </a:rPr>
              <a:t>可适当增加细节，使内容充实，行文连贯。</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30000"/>
              </a:lnSpc>
            </a:pPr>
            <a:endParaRPr lang="en-US" altLang="zh-CN" sz="1800">
              <a:latin typeface="Times New Roman" panose="02020603050405020304" charset="0"/>
              <a:ea typeface="微软雅黑" panose="020B0503020204020204" charset="-122"/>
              <a:cs typeface="Times New Roman" panose="02020603050405020304" charset="0"/>
            </a:endParaRPr>
          </a:p>
          <a:p>
            <a:pPr algn="l"/>
            <a:endParaRPr lang="en-US" altLang="zh-CN" sz="1800">
              <a:latin typeface="Arial" panose="020B0604020202020204" pitchFamily="34" charset="0"/>
              <a:ea typeface="微软雅黑" panose="020B0503020204020204" charset="-122"/>
            </a:endParaRPr>
          </a:p>
          <a:p>
            <a:pPr algn="l"/>
            <a:endParaRPr lang="en-US" altLang="zh-CN" sz="1800">
              <a:latin typeface="Arial" panose="020B0604020202020204" pitchFamily="34" charset="0"/>
              <a:ea typeface="微软雅黑" panose="020B0503020204020204" charset="-122"/>
            </a:endParaRPr>
          </a:p>
        </p:txBody>
      </p:sp>
      <p:cxnSp>
        <p:nvCxnSpPr>
          <p:cNvPr id="18" name="Connector 3"/>
          <p:cNvCxnSpPr/>
          <p:nvPr/>
        </p:nvCxnSpPr>
        <p:spPr>
          <a:xfrm rot="-42969">
            <a:off x="833795" y="1363980"/>
            <a:ext cx="1016000" cy="12700"/>
          </a:xfrm>
          <a:prstGeom prst="straightConnector1">
            <a:avLst/>
          </a:prstGeom>
          <a:ln w="31750" cap="rnd">
            <a:solidFill>
              <a:schemeClr val="accent1"/>
            </a:solidFill>
            <a:round/>
            <a:headEnd type="none" w="lg" len="lg"/>
            <a:tailEnd type="none" w="lg" len="lg"/>
          </a:ln>
        </p:spPr>
        <p:style>
          <a:lnRef idx="0">
            <a:srgbClr val="FFFFFF"/>
          </a:lnRef>
          <a:fillRef idx="0">
            <a:srgbClr val="FFFFFF"/>
          </a:fillRef>
          <a:effectRef idx="0">
            <a:srgbClr val="FFFFFF"/>
          </a:effectRef>
          <a:fontRef idx="minor">
            <a:schemeClr val="tx1"/>
          </a:fontRef>
        </p:style>
      </p:cxnSp>
      <p:sp>
        <p:nvSpPr>
          <p:cNvPr id="19" name="AutoShape 9"/>
          <p:cNvSpPr/>
          <p:nvPr/>
        </p:nvSpPr>
        <p:spPr>
          <a:xfrm>
            <a:off x="7617460" y="1306195"/>
            <a:ext cx="16383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逆向设计理念</a:t>
            </a:r>
            <a:endParaRPr lang="en-US" sz="1100"/>
          </a:p>
        </p:txBody>
      </p:sp>
      <p:cxnSp>
        <p:nvCxnSpPr>
          <p:cNvPr id="20" name="Connector 10"/>
          <p:cNvCxnSpPr/>
          <p:nvPr/>
        </p:nvCxnSpPr>
        <p:spPr>
          <a:xfrm rot="-42969">
            <a:off x="7664490" y="1847215"/>
            <a:ext cx="1016000" cy="12700"/>
          </a:xfrm>
          <a:prstGeom prst="straightConnector1">
            <a:avLst/>
          </a:prstGeom>
          <a:ln w="31750">
            <a:gradFill>
              <a:gsLst>
                <a:gs pos="0">
                  <a:schemeClr val="accent1">
                    <a:hueOff val="-4200000"/>
                  </a:schemeClr>
                </a:gs>
                <a:gs pos="100000">
                  <a:schemeClr val="accent1"/>
                </a:gs>
              </a:gsLst>
            </a:gradFill>
            <a:headEnd type="none" w="lg" len="lg"/>
            <a:tailEnd type="none" w="lg" len="lg"/>
          </a:ln>
        </p:spPr>
        <p:style>
          <a:lnRef idx="0">
            <a:srgbClr val="FFFFFF"/>
          </a:lnRef>
          <a:fillRef idx="0">
            <a:srgbClr val="FFFFFF"/>
          </a:fillRef>
          <a:effectRef idx="0">
            <a:srgbClr val="FFFFFF"/>
          </a:effectRef>
          <a:fontRef idx="minor">
            <a:schemeClr val="tx1"/>
          </a:fontRef>
        </p:style>
      </p:cxnSp>
      <p:sp>
        <p:nvSpPr>
          <p:cNvPr id="21" name="AutoShape 11"/>
          <p:cNvSpPr/>
          <p:nvPr/>
        </p:nvSpPr>
        <p:spPr>
          <a:xfrm>
            <a:off x="6824980" y="2315210"/>
            <a:ext cx="4175760" cy="3321050"/>
          </a:xfrm>
          <a:prstGeom prst="rect">
            <a:avLst/>
          </a:prstGeom>
          <a:solidFill>
            <a:schemeClr val="tx2"/>
          </a:solidFill>
          <a:ln w="12700" cap="flat" cmpd="sng">
            <a:noFill/>
            <a:prstDash val="solid"/>
            <a:round/>
          </a:ln>
        </p:spPr>
        <p:txBody>
          <a:bodyPr vert="horz" wrap="square" lIns="0" tIns="0" rIns="0" bIns="0" rtlCol="0" anchor="ctr" anchorCtr="0"/>
          <a:lstStyle/>
          <a:p>
            <a:pPr marL="0" indent="0" algn="l">
              <a:lnSpc>
                <a:spcPct val="142000"/>
              </a:lnSpc>
              <a:defRPr/>
            </a:pPr>
            <a:r>
              <a:rPr lang="en-US" altLang="zh-CN" sz="2000" b="1" i="0" u="none" strike="noStrike">
                <a:latin typeface="方正楷体_GB2312" panose="02000000000000000000" charset="-122"/>
                <a:ea typeface="方正楷体_GB2312" panose="02000000000000000000" charset="-122"/>
                <a:cs typeface="方正楷体_GB2312" panose="02000000000000000000" charset="-122"/>
                <a:sym typeface="Kaiti SC"/>
              </a:rPr>
              <a:t>        </a:t>
            </a:r>
            <a:r>
              <a:rPr lang="zh-CN" altLang="en-US" sz="2000" b="1" i="0" u="none" strike="noStrike">
                <a:latin typeface="方正楷体_GB2312" panose="02000000000000000000" charset="-122"/>
                <a:ea typeface="方正楷体_GB2312" panose="02000000000000000000" charset="-122"/>
                <a:cs typeface="方正楷体_GB2312" panose="02000000000000000000" charset="-122"/>
                <a:sym typeface="Kaiti SC"/>
              </a:rPr>
              <a:t>威金斯与麦克泰格在</a:t>
            </a:r>
            <a:r>
              <a:rPr lang="zh-CN" altLang="en-US" sz="2000" b="1" i="0" u="none" strike="noStrike">
                <a:solidFill>
                  <a:srgbClr val="C00000"/>
                </a:solidFill>
                <a:latin typeface="方正楷体_GB2312" panose="02000000000000000000" charset="-122"/>
                <a:ea typeface="方正楷体_GB2312" panose="02000000000000000000" charset="-122"/>
                <a:cs typeface="方正楷体_GB2312" panose="02000000000000000000" charset="-122"/>
                <a:sym typeface="Kaiti SC"/>
              </a:rPr>
              <a:t>《追求理解的教学设计》</a:t>
            </a:r>
            <a:r>
              <a:rPr lang="zh-CN" altLang="en-US" sz="2000" b="1" i="0" u="none" strike="noStrike">
                <a:latin typeface="方正楷体_GB2312" panose="02000000000000000000" charset="-122"/>
                <a:ea typeface="方正楷体_GB2312" panose="02000000000000000000" charset="-122"/>
                <a:cs typeface="方正楷体_GB2312" panose="02000000000000000000" charset="-122"/>
                <a:sym typeface="Kaiti SC"/>
              </a:rPr>
              <a:t>中提出：将常规教学设计"翻转"，即</a:t>
            </a:r>
            <a:r>
              <a:rPr lang="zh-CN" altLang="en-US" sz="2000" b="1" i="0" u="none" strike="noStrike">
                <a:solidFill>
                  <a:srgbClr val="C00000"/>
                </a:solidFill>
                <a:latin typeface="方正楷体_GB2312" panose="02000000000000000000" charset="-122"/>
                <a:ea typeface="方正楷体_GB2312" panose="02000000000000000000" charset="-122"/>
                <a:cs typeface="方正楷体_GB2312" panose="02000000000000000000" charset="-122"/>
                <a:sym typeface="Kaiti SC"/>
              </a:rPr>
              <a:t>逆向设计</a:t>
            </a:r>
            <a:r>
              <a:rPr lang="zh-CN" altLang="en-US" sz="2000" b="1" i="0" u="none" strike="noStrike">
                <a:latin typeface="方正楷体_GB2312" panose="02000000000000000000" charset="-122"/>
                <a:ea typeface="方正楷体_GB2312" panose="02000000000000000000" charset="-122"/>
                <a:cs typeface="方正楷体_GB2312" panose="02000000000000000000" charset="-122"/>
                <a:sym typeface="Kaiti SC"/>
              </a:rPr>
              <a:t>。</a:t>
            </a:r>
            <a:endParaRPr lang="zh-CN" altLang="en-US" sz="2000" b="1">
              <a:latin typeface="方正楷体_GB2312" panose="02000000000000000000" charset="-122"/>
              <a:ea typeface="方正楷体_GB2312" panose="02000000000000000000" charset="-122"/>
              <a:cs typeface="方正楷体_GB2312" panose="02000000000000000000" charset="-122"/>
            </a:endParaRPr>
          </a:p>
          <a:p>
            <a:pPr marL="0" indent="0" algn="l">
              <a:lnSpc>
                <a:spcPct val="142000"/>
              </a:lnSpc>
            </a:pPr>
            <a:r>
              <a:rPr lang="en-US" altLang="zh-CN" sz="2000" b="1" i="0" u="none" strike="noStrike">
                <a:latin typeface="方正楷体_GB2312" panose="02000000000000000000" charset="-122"/>
                <a:ea typeface="方正楷体_GB2312" panose="02000000000000000000" charset="-122"/>
                <a:cs typeface="方正楷体_GB2312" panose="02000000000000000000" charset="-122"/>
                <a:sym typeface="Kaiti SC"/>
              </a:rPr>
              <a:t>      </a:t>
            </a:r>
            <a:r>
              <a:rPr lang="zh-CN" altLang="en-US" sz="2000" b="1" i="0" u="none" strike="noStrike">
                <a:latin typeface="方正楷体_GB2312" panose="02000000000000000000" charset="-122"/>
                <a:ea typeface="方正楷体_GB2312" panose="02000000000000000000" charset="-122"/>
                <a:cs typeface="方正楷体_GB2312" panose="02000000000000000000" charset="-122"/>
                <a:sym typeface="Kaiti SC"/>
              </a:rPr>
              <a:t>传统模式：讲授 → 练习 → 评价</a:t>
            </a:r>
            <a:endParaRPr lang="zh-CN" altLang="en-US" sz="2000" b="1" i="0" u="none" strike="noStrike">
              <a:latin typeface="方正楷体_GB2312" panose="02000000000000000000" charset="-122"/>
              <a:ea typeface="方正楷体_GB2312" panose="02000000000000000000" charset="-122"/>
              <a:cs typeface="方正楷体_GB2312" panose="02000000000000000000" charset="-122"/>
              <a:sym typeface="Kaiti SC"/>
            </a:endParaRPr>
          </a:p>
          <a:p>
            <a:pPr marL="0" indent="0" algn="l">
              <a:lnSpc>
                <a:spcPct val="142000"/>
              </a:lnSpc>
            </a:pPr>
            <a:r>
              <a:rPr lang="en-US" altLang="zh-CN" sz="2000" b="1" i="0" u="none" strike="noStrike">
                <a:latin typeface="方正楷体_GB2312" panose="02000000000000000000" charset="-122"/>
                <a:ea typeface="方正楷体_GB2312" panose="02000000000000000000" charset="-122"/>
                <a:cs typeface="方正楷体_GB2312" panose="02000000000000000000" charset="-122"/>
                <a:sym typeface="Kaiti SC"/>
              </a:rPr>
              <a:t>     </a:t>
            </a:r>
            <a:r>
              <a:rPr lang="en-US" altLang="zh-CN" sz="2000" b="1" i="0" u="none" strike="noStrike">
                <a:solidFill>
                  <a:srgbClr val="C00000"/>
                </a:solidFill>
                <a:latin typeface="方正楷体_GB2312" panose="02000000000000000000" charset="-122"/>
                <a:ea typeface="方正楷体_GB2312" panose="02000000000000000000" charset="-122"/>
                <a:cs typeface="方正楷体_GB2312" panose="02000000000000000000" charset="-122"/>
                <a:sym typeface="Kaiti SC"/>
              </a:rPr>
              <a:t> </a:t>
            </a:r>
            <a:r>
              <a:rPr lang="zh-CN" altLang="en-US" sz="2000" b="1" i="0" u="none" strike="noStrike">
                <a:solidFill>
                  <a:srgbClr val="C00000"/>
                </a:solidFill>
                <a:latin typeface="方正楷体_GB2312" panose="02000000000000000000" charset="-122"/>
                <a:ea typeface="方正楷体_GB2312" panose="02000000000000000000" charset="-122"/>
                <a:cs typeface="方正楷体_GB2312" panose="02000000000000000000" charset="-122"/>
                <a:sym typeface="Kaiti SC"/>
              </a:rPr>
              <a:t>逆向模式：目标 → 评价 → 活动</a:t>
            </a:r>
            <a:endParaRPr lang="zh-CN" altLang="en-US" sz="2000" b="1" i="0" u="none" strike="noStrike">
              <a:solidFill>
                <a:srgbClr val="C00000"/>
              </a:solidFill>
              <a:latin typeface="方正楷体_GB2312" panose="02000000000000000000" charset="-122"/>
              <a:ea typeface="方正楷体_GB2312" panose="02000000000000000000" charset="-122"/>
              <a:cs typeface="方正楷体_GB2312" panose="02000000000000000000" charset="-122"/>
              <a:sym typeface="Kaiti SC"/>
            </a:endParaRPr>
          </a:p>
          <a:p>
            <a:pPr marL="0" indent="0" algn="l">
              <a:lnSpc>
                <a:spcPct val="142000"/>
              </a:lnSpc>
            </a:pPr>
            <a:r>
              <a:rPr lang="en-US" altLang="zh-CN" sz="2000" b="1" i="0" u="none" strike="noStrike">
                <a:solidFill>
                  <a:schemeClr val="tx1"/>
                </a:solidFill>
                <a:latin typeface="方正楷体_GB2312" panose="02000000000000000000" charset="-122"/>
                <a:ea typeface="方正楷体_GB2312" panose="02000000000000000000" charset="-122"/>
                <a:cs typeface="方正楷体_GB2312" panose="02000000000000000000" charset="-122"/>
                <a:sym typeface="Kaiti SC"/>
              </a:rPr>
              <a:t>      </a:t>
            </a:r>
            <a:r>
              <a:rPr lang="zh-CN" altLang="en-US" sz="2000" b="1" i="0" u="none" strike="noStrike">
                <a:solidFill>
                  <a:srgbClr val="C00000"/>
                </a:solidFill>
                <a:latin typeface="方正楷体_GB2312" panose="02000000000000000000" charset="-122"/>
                <a:ea typeface="方正楷体_GB2312" panose="02000000000000000000" charset="-122"/>
                <a:cs typeface="方正楷体_GB2312" panose="02000000000000000000" charset="-122"/>
                <a:sym typeface="Kaiti SC"/>
              </a:rPr>
              <a:t>核心：像评估员一样思考，用证据判断学习是否达成。</a:t>
            </a:r>
            <a:endParaRPr lang="zh-CN" altLang="en-US" sz="2000" b="1" i="0" u="none" strike="noStrike">
              <a:solidFill>
                <a:srgbClr val="C00000"/>
              </a:solidFill>
              <a:latin typeface="方正楷体_GB2312" panose="02000000000000000000" charset="-122"/>
              <a:ea typeface="方正楷体_GB2312" panose="02000000000000000000" charset="-122"/>
              <a:cs typeface="方正楷体_GB2312" panose="02000000000000000000" charset="-122"/>
              <a:sym typeface="Kaiti SC"/>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508000"/>
            <a:ext cx="4077970" cy="571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24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本节课结束后，</a:t>
            </a:r>
            <a:r>
              <a:rPr lang="en-US" sz="24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学生能做到</a:t>
            </a:r>
            <a:endParaRPr lang="en-US" sz="2400" b="1">
              <a:solidFill>
                <a:srgbClr val="2B2B2B"/>
              </a:solidFill>
              <a:latin typeface="Noto Serif SC" panose="02020200000000000000" charset="-122"/>
              <a:ea typeface="Noto Serif SC" panose="02020200000000000000" charset="-122"/>
              <a:cs typeface="Noto Serif SC" panose="02020200000000000000" charset="-122"/>
            </a:endParaRPr>
          </a:p>
        </p:txBody>
      </p:sp>
      <p:cxnSp>
        <p:nvCxnSpPr>
          <p:cNvPr id="3" name="Connector 3"/>
          <p:cNvCxnSpPr/>
          <p:nvPr/>
        </p:nvCxnSpPr>
        <p:spPr>
          <a:xfrm rot="-42969">
            <a:off x="1016040" y="1136650"/>
            <a:ext cx="1016000" cy="12700"/>
          </a:xfrm>
          <a:prstGeom prst="straightConnector1">
            <a:avLst/>
          </a:prstGeom>
          <a:solidFill>
            <a:srgbClr val="DEE0E3">
              <a:alpha val="100000"/>
            </a:srgbClr>
          </a:solidFill>
          <a:ln w="38100" cap="flat" cmpd="sng">
            <a:solidFill>
              <a:srgbClr val="9C5C38">
                <a:alpha val="100000"/>
              </a:srgbClr>
            </a:solidFill>
            <a:prstDash val="solid"/>
            <a:round/>
            <a:headEnd type="none" w="lg" len="lg"/>
            <a:tailEnd type="none" w="lg" len="lg"/>
          </a:ln>
        </p:spPr>
      </p:cxnSp>
      <p:sp>
        <p:nvSpPr>
          <p:cNvPr id="4" name="AutoShape 4"/>
          <p:cNvSpPr/>
          <p:nvPr/>
        </p:nvSpPr>
        <p:spPr>
          <a:xfrm>
            <a:off x="1016000" y="1333500"/>
            <a:ext cx="5547995" cy="317500"/>
          </a:xfrm>
          <a:prstGeom prst="rect">
            <a:avLst/>
          </a:prstGeom>
          <a:solidFill>
            <a:schemeClr val="accent6">
              <a:lumMod val="20000"/>
              <a:lumOff val="80000"/>
            </a:schemeClr>
          </a:solidFill>
          <a:ln w="12700" cap="flat" cmpd="sng">
            <a:noFill/>
            <a:prstDash val="solid"/>
            <a:round/>
          </a:ln>
        </p:spPr>
        <p:txBody>
          <a:bodyPr vert="horz" wrap="square" lIns="0" tIns="0" rIns="0" bIns="0" rtlCol="0" anchor="ctr" anchorCtr="0"/>
          <a:lstStyle/>
          <a:p>
            <a:pPr marL="0" indent="0" algn="l">
              <a:lnSpc>
                <a:spcPct val="125000"/>
              </a:lnSpc>
              <a:defRPr/>
            </a:pPr>
            <a:r>
              <a:rPr lang="en-US" sz="1600" b="1" i="0" u="none" strike="noStrike">
                <a:solidFill>
                  <a:schemeClr val="tx1">
                    <a:alpha val="50196"/>
                  </a:schemeClr>
                </a:solidFill>
                <a:latin typeface="微软雅黑" panose="020B0503020204020204" charset="-122"/>
                <a:ea typeface="微软雅黑" panose="020B0503020204020204" charset="-122"/>
                <a:cs typeface="微软雅黑" panose="020B0503020204020204" charset="-122"/>
                <a:sym typeface="Kaiti SC"/>
              </a:rPr>
              <a:t>所有目标均可观测、可评价，拒绝"了解""掌握"等模糊表述</a:t>
            </a:r>
            <a:endParaRPr lang="en-US" sz="1600" b="1" i="0" u="none" strike="noStrike">
              <a:solidFill>
                <a:schemeClr val="tx1">
                  <a:alpha val="50196"/>
                </a:schemeClr>
              </a:solidFill>
              <a:latin typeface="微软雅黑" panose="020B0503020204020204" charset="-122"/>
              <a:ea typeface="微软雅黑" panose="020B0503020204020204" charset="-122"/>
              <a:cs typeface="微软雅黑" panose="020B0503020204020204" charset="-122"/>
              <a:sym typeface="Kaiti SC"/>
            </a:endParaRPr>
          </a:p>
        </p:txBody>
      </p:sp>
      <p:cxnSp>
        <p:nvCxnSpPr>
          <p:cNvPr id="22" name="直接连接符 21"/>
          <p:cNvCxnSpPr/>
          <p:nvPr>
            <p:custDataLst>
              <p:tags r:id="rId1"/>
            </p:custDataLst>
          </p:nvPr>
        </p:nvCxnSpPr>
        <p:spPr>
          <a:xfrm>
            <a:off x="2027769" y="4064000"/>
            <a:ext cx="8698328" cy="0"/>
          </a:xfrm>
          <a:prstGeom prst="line">
            <a:avLst/>
          </a:prstGeom>
          <a:ln w="41275" cap="rnd">
            <a:solidFill>
              <a:schemeClr val="accent1">
                <a:alpha val="15000"/>
              </a:schemeClr>
            </a:solidFill>
            <a:round/>
          </a:ln>
        </p:spPr>
        <p:style>
          <a:lnRef idx="2">
            <a:schemeClr val="accent1"/>
          </a:lnRef>
          <a:fillRef idx="0">
            <a:srgbClr val="FFFFFF"/>
          </a:fillRef>
          <a:effectRef idx="0">
            <a:srgbClr val="FFFFFF"/>
          </a:effectRef>
          <a:fontRef idx="minor">
            <a:schemeClr val="tx1"/>
          </a:fontRef>
        </p:style>
      </p:cxnSp>
      <p:cxnSp>
        <p:nvCxnSpPr>
          <p:cNvPr id="38" name="直接连接符 37"/>
          <p:cNvCxnSpPr/>
          <p:nvPr>
            <p:custDataLst>
              <p:tags r:id="rId2"/>
            </p:custDataLst>
          </p:nvPr>
        </p:nvCxnSpPr>
        <p:spPr>
          <a:xfrm>
            <a:off x="6994044" y="4247958"/>
            <a:ext cx="1236573" cy="1658560"/>
          </a:xfrm>
          <a:prstGeom prst="line">
            <a:avLst/>
          </a:prstGeom>
          <a:ln w="12700">
            <a:gradFill>
              <a:gsLst>
                <a:gs pos="100000">
                  <a:schemeClr val="accent1">
                    <a:alpha val="45000"/>
                  </a:schemeClr>
                </a:gs>
                <a:gs pos="0">
                  <a:schemeClr val="accent1">
                    <a:lumMod val="60000"/>
                    <a:lumOff val="40000"/>
                    <a:alpha val="40000"/>
                  </a:schemeClr>
                </a:gs>
              </a:gsLst>
              <a:lin ang="2640000" scaled="0"/>
            </a:gradFill>
            <a:tailEnd type="oval" w="lg" len="lg"/>
          </a:ln>
          <a:effectLst>
            <a:outerShdw blurRad="25400" dist="25400" dir="2700000" algn="tl" rotWithShape="0">
              <a:schemeClr val="accent1">
                <a:alpha val="15000"/>
              </a:schemeClr>
            </a:outerShdw>
          </a:effectLst>
        </p:spPr>
        <p:style>
          <a:lnRef idx="2">
            <a:schemeClr val="accent1"/>
          </a:lnRef>
          <a:fillRef idx="0">
            <a:srgbClr val="FFFFFF"/>
          </a:fillRef>
          <a:effectRef idx="0">
            <a:srgbClr val="FFFFFF"/>
          </a:effectRef>
          <a:fontRef idx="minor">
            <a:schemeClr val="tx1"/>
          </a:fontRef>
        </p:style>
      </p:cxnSp>
      <p:cxnSp>
        <p:nvCxnSpPr>
          <p:cNvPr id="39" name="直接连接符 38"/>
          <p:cNvCxnSpPr/>
          <p:nvPr>
            <p:custDataLst>
              <p:tags r:id="rId3"/>
            </p:custDataLst>
          </p:nvPr>
        </p:nvCxnSpPr>
        <p:spPr>
          <a:xfrm>
            <a:off x="3066279" y="4247958"/>
            <a:ext cx="1236573" cy="1658560"/>
          </a:xfrm>
          <a:prstGeom prst="line">
            <a:avLst/>
          </a:prstGeom>
          <a:ln w="12700">
            <a:gradFill>
              <a:gsLst>
                <a:gs pos="100000">
                  <a:schemeClr val="accent1">
                    <a:alpha val="45000"/>
                  </a:schemeClr>
                </a:gs>
                <a:gs pos="0">
                  <a:schemeClr val="accent1">
                    <a:lumMod val="60000"/>
                    <a:lumOff val="40000"/>
                    <a:alpha val="40000"/>
                  </a:schemeClr>
                </a:gs>
              </a:gsLst>
              <a:lin ang="2640000" scaled="0"/>
            </a:gradFill>
            <a:tailEnd type="oval" w="lg" len="lg"/>
          </a:ln>
          <a:effectLst>
            <a:outerShdw blurRad="25400" dist="25400" dir="2700000" algn="tl" rotWithShape="0">
              <a:schemeClr val="accent1">
                <a:alpha val="15000"/>
              </a:schemeClr>
            </a:outerShdw>
          </a:effectLst>
        </p:spPr>
        <p:style>
          <a:lnRef idx="2">
            <a:schemeClr val="accent1"/>
          </a:lnRef>
          <a:fillRef idx="0">
            <a:srgbClr val="FFFFFF"/>
          </a:fillRef>
          <a:effectRef idx="0">
            <a:srgbClr val="FFFFFF"/>
          </a:effectRef>
          <a:fontRef idx="minor">
            <a:schemeClr val="tx1"/>
          </a:fontRef>
        </p:style>
      </p:cxnSp>
      <p:cxnSp>
        <p:nvCxnSpPr>
          <p:cNvPr id="23" name="直接连接符 22"/>
          <p:cNvCxnSpPr/>
          <p:nvPr>
            <p:custDataLst>
              <p:tags r:id="rId4"/>
            </p:custDataLst>
          </p:nvPr>
        </p:nvCxnSpPr>
        <p:spPr>
          <a:xfrm flipV="1">
            <a:off x="6994044" y="2221483"/>
            <a:ext cx="1236573" cy="1658560"/>
          </a:xfrm>
          <a:prstGeom prst="line">
            <a:avLst/>
          </a:prstGeom>
          <a:ln w="12700">
            <a:gradFill>
              <a:gsLst>
                <a:gs pos="100000">
                  <a:schemeClr val="accent1">
                    <a:alpha val="45000"/>
                  </a:schemeClr>
                </a:gs>
                <a:gs pos="0">
                  <a:schemeClr val="accent1">
                    <a:lumMod val="60000"/>
                    <a:lumOff val="40000"/>
                    <a:alpha val="40000"/>
                  </a:schemeClr>
                </a:gs>
              </a:gsLst>
              <a:lin ang="2640000" scaled="0"/>
            </a:gradFill>
            <a:tailEnd type="oval" w="lg" len="lg"/>
          </a:ln>
          <a:effectLst>
            <a:outerShdw blurRad="25400" dist="25400" dir="2700000" algn="tl" rotWithShape="0">
              <a:schemeClr val="accent1">
                <a:alpha val="15000"/>
              </a:schemeClr>
            </a:outerShdw>
          </a:effectLst>
        </p:spPr>
        <p:style>
          <a:lnRef idx="2">
            <a:schemeClr val="accent1"/>
          </a:lnRef>
          <a:fillRef idx="0">
            <a:srgbClr val="FFFFFF"/>
          </a:fillRef>
          <a:effectRef idx="0">
            <a:srgbClr val="FFFFFF"/>
          </a:effectRef>
          <a:fontRef idx="minor">
            <a:schemeClr val="tx1"/>
          </a:fontRef>
        </p:style>
      </p:cxnSp>
      <p:cxnSp>
        <p:nvCxnSpPr>
          <p:cNvPr id="24" name="直接连接符 23"/>
          <p:cNvCxnSpPr/>
          <p:nvPr>
            <p:custDataLst>
              <p:tags r:id="rId5"/>
            </p:custDataLst>
          </p:nvPr>
        </p:nvCxnSpPr>
        <p:spPr>
          <a:xfrm flipV="1">
            <a:off x="3066279" y="2221483"/>
            <a:ext cx="1236573" cy="1658560"/>
          </a:xfrm>
          <a:prstGeom prst="line">
            <a:avLst/>
          </a:prstGeom>
          <a:ln w="12700">
            <a:gradFill>
              <a:gsLst>
                <a:gs pos="100000">
                  <a:schemeClr val="accent1">
                    <a:alpha val="45000"/>
                  </a:schemeClr>
                </a:gs>
                <a:gs pos="0">
                  <a:schemeClr val="accent1">
                    <a:lumMod val="60000"/>
                    <a:lumOff val="40000"/>
                    <a:alpha val="40000"/>
                  </a:schemeClr>
                </a:gs>
              </a:gsLst>
              <a:lin ang="2640000" scaled="0"/>
            </a:gradFill>
            <a:tailEnd type="oval" w="lg" len="lg"/>
          </a:ln>
          <a:effectLst>
            <a:outerShdw blurRad="25400" dist="25400" dir="2700000" algn="tl" rotWithShape="0">
              <a:schemeClr val="accent1">
                <a:alpha val="15000"/>
              </a:schemeClr>
            </a:outerShdw>
          </a:effectLst>
        </p:spPr>
        <p:style>
          <a:lnRef idx="2">
            <a:schemeClr val="accent1"/>
          </a:lnRef>
          <a:fillRef idx="0">
            <a:srgbClr val="FFFFFF"/>
          </a:fillRef>
          <a:effectRef idx="0">
            <a:srgbClr val="FFFFFF"/>
          </a:effectRef>
          <a:fontRef idx="minor">
            <a:schemeClr val="tx1"/>
          </a:fontRef>
        </p:style>
      </p:cxnSp>
      <p:sp>
        <p:nvSpPr>
          <p:cNvPr id="42" name="椭圆 41"/>
          <p:cNvSpPr/>
          <p:nvPr>
            <p:custDataLst>
              <p:tags r:id="rId6"/>
            </p:custDataLst>
          </p:nvPr>
        </p:nvSpPr>
        <p:spPr>
          <a:xfrm>
            <a:off x="6633181" y="3811278"/>
            <a:ext cx="507794" cy="507794"/>
          </a:xfrm>
          <a:prstGeom prst="ellipse">
            <a:avLst/>
          </a:prstGeom>
          <a:gradFill>
            <a:gsLst>
              <a:gs pos="0">
                <a:schemeClr val="accent1">
                  <a:lumMod val="40000"/>
                  <a:lumOff val="60000"/>
                  <a:alpha val="100000"/>
                </a:schemeClr>
              </a:gs>
              <a:gs pos="85000">
                <a:schemeClr val="accent1">
                  <a:alpha val="100000"/>
                </a:schemeClr>
              </a:gs>
            </a:gsLst>
            <a:lin ang="2700000" scaled="0"/>
          </a:gradFill>
          <a:ln w="15875" cap="rnd">
            <a:noFill/>
            <a:prstDash val="solid"/>
            <a:round/>
          </a:ln>
          <a:effectLst>
            <a:outerShdw blurRad="152400" dist="76200" dir="2700000" algn="tl" rotWithShape="0">
              <a:schemeClr val="accent1">
                <a:lumMod val="75000"/>
                <a:alpha val="20000"/>
              </a:schemeClr>
            </a:outerShdw>
          </a:effectLst>
        </p:spPr>
        <p:txBody>
          <a:bodyPr rot="0" spcFirstLastPara="0"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en-US" altLang="zh-CN" sz="1600" b="1">
              <a:solidFill>
                <a:srgbClr val="FFFFFF"/>
              </a:solidFill>
              <a:sym typeface="+mn-ea"/>
            </a:endParaRPr>
          </a:p>
        </p:txBody>
      </p:sp>
      <p:sp>
        <p:nvSpPr>
          <p:cNvPr id="25" name="图形 5"/>
          <p:cNvSpPr/>
          <p:nvPr>
            <p:custDataLst>
              <p:tags r:id="rId7"/>
            </p:custDataLst>
          </p:nvPr>
        </p:nvSpPr>
        <p:spPr>
          <a:xfrm>
            <a:off x="1015707" y="3339335"/>
            <a:ext cx="1013238" cy="1451680"/>
          </a:xfrm>
          <a:custGeom>
            <a:avLst/>
            <a:gdLst>
              <a:gd name="csX0" fmla="*/ 12644 w 490513"/>
              <a:gd name="csY0" fmla="*/ 375985 h 701391"/>
              <a:gd name="csX1" fmla="*/ 440222 w 490513"/>
              <a:gd name="csY1" fmla="*/ 695072 h 701391"/>
              <a:gd name="csX2" fmla="*/ 490514 w 490513"/>
              <a:gd name="csY2" fmla="*/ 669831 h 701391"/>
              <a:gd name="csX3" fmla="*/ 490514 w 490513"/>
              <a:gd name="csY3" fmla="*/ 31561 h 701391"/>
              <a:gd name="csX4" fmla="*/ 440222 w 490513"/>
              <a:gd name="csY4" fmla="*/ 6320 h 701391"/>
              <a:gd name="csX5" fmla="*/ 12644 w 490513"/>
              <a:gd name="csY5" fmla="*/ 325502 h 701391"/>
              <a:gd name="csX6" fmla="*/ 12644 w 490513"/>
              <a:gd name="csY6" fmla="*/ 375985 h 70139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490513" h="701391">
                <a:moveTo>
                  <a:pt x="12644" y="375985"/>
                </a:moveTo>
                <a:lnTo>
                  <a:pt x="440222" y="695072"/>
                </a:lnTo>
                <a:cubicBezTo>
                  <a:pt x="460986" y="710598"/>
                  <a:pt x="490514" y="695739"/>
                  <a:pt x="490514" y="669831"/>
                </a:cubicBezTo>
                <a:lnTo>
                  <a:pt x="490514" y="31561"/>
                </a:lnTo>
                <a:cubicBezTo>
                  <a:pt x="490514" y="5653"/>
                  <a:pt x="460986" y="-9206"/>
                  <a:pt x="440222" y="6320"/>
                </a:cubicBezTo>
                <a:lnTo>
                  <a:pt x="12644" y="325502"/>
                </a:lnTo>
                <a:cubicBezTo>
                  <a:pt x="-4215" y="338075"/>
                  <a:pt x="-4215" y="363317"/>
                  <a:pt x="12644" y="375985"/>
                </a:cubicBezTo>
                <a:close/>
              </a:path>
            </a:pathLst>
          </a:custGeom>
          <a:gradFill>
            <a:gsLst>
              <a:gs pos="0">
                <a:schemeClr val="accent1">
                  <a:lumMod val="40000"/>
                  <a:lumOff val="60000"/>
                  <a:alpha val="0"/>
                </a:schemeClr>
              </a:gs>
              <a:gs pos="100000">
                <a:schemeClr val="accent1">
                  <a:alpha val="100000"/>
                </a:schemeClr>
              </a:gs>
            </a:gsLst>
            <a:lin ang="2700000" scaled="0"/>
          </a:gradFill>
          <a:ln w="15875" cap="rnd">
            <a:noFill/>
            <a:prstDash val="solid"/>
            <a:round/>
          </a:ln>
          <a:effectLst>
            <a:outerShdw blurRad="63500" dist="38100" dir="2700000" algn="tl" rotWithShape="0">
              <a:schemeClr val="accent1">
                <a:lumMod val="75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sp>
        <p:nvSpPr>
          <p:cNvPr id="26" name="椭圆 25"/>
          <p:cNvSpPr/>
          <p:nvPr>
            <p:custDataLst>
              <p:tags r:id="rId8"/>
            </p:custDataLst>
          </p:nvPr>
        </p:nvSpPr>
        <p:spPr>
          <a:xfrm>
            <a:off x="2740091" y="3811278"/>
            <a:ext cx="507794" cy="507794"/>
          </a:xfrm>
          <a:prstGeom prst="ellipse">
            <a:avLst/>
          </a:prstGeom>
          <a:gradFill>
            <a:gsLst>
              <a:gs pos="0">
                <a:schemeClr val="accent1">
                  <a:lumMod val="40000"/>
                  <a:lumOff val="60000"/>
                  <a:alpha val="100000"/>
                </a:schemeClr>
              </a:gs>
              <a:gs pos="85000">
                <a:schemeClr val="accent1">
                  <a:alpha val="100000"/>
                </a:schemeClr>
              </a:gs>
            </a:gsLst>
            <a:lin ang="2700000" scaled="0"/>
          </a:gradFill>
          <a:ln w="15875" cap="rnd">
            <a:noFill/>
            <a:prstDash val="solid"/>
            <a:round/>
          </a:ln>
          <a:effectLst>
            <a:outerShdw blurRad="152400" dist="76200" dir="2700000" algn="tl" rotWithShape="0">
              <a:schemeClr val="accent1">
                <a:lumMod val="75000"/>
                <a:alpha val="20000"/>
              </a:schemeClr>
            </a:outerShdw>
          </a:effectLst>
        </p:spPr>
        <p:txBody>
          <a:bodyPr rot="0" spcFirstLastPara="0"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en-US" altLang="zh-CN" sz="1600" b="1">
              <a:solidFill>
                <a:srgbClr val="FFFFFF"/>
              </a:solidFill>
              <a:sym typeface="+mn-ea"/>
            </a:endParaRPr>
          </a:p>
        </p:txBody>
      </p:sp>
      <p:sp>
        <p:nvSpPr>
          <p:cNvPr id="44" name="矩形 43"/>
          <p:cNvSpPr/>
          <p:nvPr>
            <p:custDataLst>
              <p:tags r:id="rId9"/>
            </p:custDataLst>
          </p:nvPr>
        </p:nvSpPr>
        <p:spPr>
          <a:xfrm>
            <a:off x="3852545" y="2783840"/>
            <a:ext cx="3091815" cy="1144905"/>
          </a:xfrm>
          <a:prstGeom prst="rect">
            <a:avLst/>
          </a:prstGeom>
          <a:noFill/>
        </p:spPr>
        <p:txBody>
          <a:bodyPr wrap="square" lIns="0" tIns="0" rIns="0" bIns="0" rtlCol="0" anchor="t" anchorCtr="0">
            <a:noAutofit/>
          </a:bodyPr>
          <a:lstStyle/>
          <a:p>
            <a:pPr algn="l">
              <a:lnSpc>
                <a:spcPct val="140000"/>
              </a:lnSpc>
              <a:spcBef>
                <a:spcPct val="0"/>
              </a:spcBef>
              <a:spcAft>
                <a:spcPct val="0"/>
              </a:spcAft>
            </a:pPr>
            <a:r>
              <a:rPr lang="en-US" altLang="zh-CN">
                <a:solidFill>
                  <a:schemeClr val="tx1">
                    <a:lumMod val="85000"/>
                    <a:lumOff val="15000"/>
                  </a:schemeClr>
                </a:solidFill>
                <a:latin typeface="+mn-ea"/>
                <a:cs typeface="+mn-ea"/>
                <a:sym typeface="+mn-ea"/>
              </a:rPr>
              <a:t>    </a:t>
            </a:r>
            <a:r>
              <a:rPr lang="zh-CN" altLang="en-US"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准确理解名言谚语内涵，突破字面翻译，领悟</a:t>
            </a:r>
            <a:r>
              <a:rPr lang="en-US" altLang="zh-CN"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a:t>
            </a:r>
            <a:r>
              <a:rPr lang="zh-CN" altLang="en-US"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行万里路胜读万卷书、实践探索、拓宽视野、助力成长</a:t>
            </a:r>
            <a:r>
              <a:rPr lang="en-US" altLang="zh-CN"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a:t>
            </a:r>
            <a:r>
              <a:rPr lang="zh-CN" altLang="en-US"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的深层意义；掌握名言感悟类作文的写作逻辑与核心框架</a:t>
            </a:r>
            <a:r>
              <a:rPr lang="zh-CN" altLang="en-US" sz="1200">
                <a:solidFill>
                  <a:schemeClr val="tx1">
                    <a:lumMod val="85000"/>
                    <a:lumOff val="15000"/>
                  </a:schemeClr>
                </a:solidFill>
                <a:latin typeface="+mn-ea"/>
                <a:cs typeface="+mn-ea"/>
                <a:sym typeface="+mn-ea"/>
              </a:rPr>
              <a:t>。</a:t>
            </a:r>
            <a:endParaRPr lang="zh-CN" altLang="en-US" sz="1200">
              <a:solidFill>
                <a:schemeClr val="tx1">
                  <a:lumMod val="85000"/>
                  <a:lumOff val="15000"/>
                </a:schemeClr>
              </a:solidFill>
              <a:latin typeface="+mn-ea"/>
              <a:cs typeface="+mn-ea"/>
              <a:sym typeface="+mn-ea"/>
            </a:endParaRPr>
          </a:p>
        </p:txBody>
      </p:sp>
      <p:sp>
        <p:nvSpPr>
          <p:cNvPr id="45" name="矩形 44"/>
          <p:cNvSpPr/>
          <p:nvPr>
            <p:custDataLst>
              <p:tags r:id="rId10"/>
            </p:custDataLst>
          </p:nvPr>
        </p:nvSpPr>
        <p:spPr>
          <a:xfrm>
            <a:off x="4257040" y="2374900"/>
            <a:ext cx="1483995" cy="274320"/>
          </a:xfrm>
          <a:prstGeom prst="rect">
            <a:avLst/>
          </a:prstGeom>
          <a:noFill/>
        </p:spPr>
        <p:txBody>
          <a:bodyPr wrap="square" lIns="0" tIns="0" rIns="0" bIns="0" rtlCol="0" anchor="b" anchorCtr="0">
            <a:noAutofit/>
          </a:bodyPr>
          <a:lstStyle/>
          <a:p>
            <a:pPr algn="l">
              <a:spcBef>
                <a:spcPct val="0"/>
              </a:spcBef>
              <a:spcAft>
                <a:spcPct val="0"/>
              </a:spcAft>
            </a:pPr>
            <a:r>
              <a:rPr lang="zh-CN" altLang="en-US" sz="1800" b="1" dirty="0">
                <a:solidFill>
                  <a:schemeClr val="accent1"/>
                </a:solidFill>
                <a:latin typeface="微软雅黑" panose="020B0503020204020204" charset="-122"/>
                <a:ea typeface="微软雅黑" panose="020B0503020204020204" charset="-122"/>
                <a:cs typeface="+mn-ea"/>
                <a:sym typeface="+mn-ea"/>
              </a:rPr>
              <a:t>知识理解目标</a:t>
            </a:r>
            <a:endParaRPr lang="zh-CN" altLang="en-US" sz="1800" b="1" dirty="0">
              <a:solidFill>
                <a:schemeClr val="accent1"/>
              </a:solidFill>
              <a:latin typeface="微软雅黑" panose="020B0503020204020204" charset="-122"/>
              <a:ea typeface="微软雅黑" panose="020B0503020204020204" charset="-122"/>
              <a:cs typeface="+mn-ea"/>
              <a:sym typeface="+mn-ea"/>
            </a:endParaRPr>
          </a:p>
        </p:txBody>
      </p:sp>
      <p:sp>
        <p:nvSpPr>
          <p:cNvPr id="46" name="矩形 45"/>
          <p:cNvSpPr/>
          <p:nvPr>
            <p:custDataLst>
              <p:tags r:id="rId11"/>
            </p:custDataLst>
          </p:nvPr>
        </p:nvSpPr>
        <p:spPr>
          <a:xfrm>
            <a:off x="4212590" y="4658995"/>
            <a:ext cx="2929255" cy="1014095"/>
          </a:xfrm>
          <a:prstGeom prst="rect">
            <a:avLst/>
          </a:prstGeom>
          <a:noFill/>
        </p:spPr>
        <p:txBody>
          <a:bodyPr wrap="square" lIns="0" tIns="0" rIns="0" bIns="0" rtlCol="0" anchor="t" anchorCtr="0">
            <a:noAutofit/>
          </a:bodyPr>
          <a:lstStyle/>
          <a:p>
            <a:pPr algn="l">
              <a:lnSpc>
                <a:spcPct val="140000"/>
              </a:lnSpc>
              <a:buSzTx/>
            </a:pPr>
            <a:r>
              <a:rPr lang="en-US" altLang="zh-CN"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        </a:t>
            </a:r>
            <a:r>
              <a:rPr lang="zh-CN" altLang="en-US"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熟练掌握主题高频词汇、过渡句式及感悟类表达；运用简单句与复合句结合的句式，规范完成80词左右短文写作，规避中式英语、语法错误、词数失衡等高频问题。</a:t>
            </a:r>
            <a:endParaRPr lang="zh-CN" altLang="en-US"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endParaRPr>
          </a:p>
        </p:txBody>
      </p:sp>
      <p:sp>
        <p:nvSpPr>
          <p:cNvPr id="47" name="矩形 46"/>
          <p:cNvSpPr/>
          <p:nvPr>
            <p:custDataLst>
              <p:tags r:id="rId12"/>
            </p:custDataLst>
          </p:nvPr>
        </p:nvSpPr>
        <p:spPr>
          <a:xfrm>
            <a:off x="4178300" y="4290060"/>
            <a:ext cx="1524000" cy="274320"/>
          </a:xfrm>
          <a:prstGeom prst="rect">
            <a:avLst/>
          </a:prstGeom>
          <a:noFill/>
        </p:spPr>
        <p:txBody>
          <a:bodyPr wrap="square" lIns="0" tIns="0" rIns="0" bIns="0" rtlCol="0" anchor="b" anchorCtr="0">
            <a:noAutofit/>
          </a:bodyPr>
          <a:lstStyle/>
          <a:p>
            <a:pPr algn="l">
              <a:spcBef>
                <a:spcPct val="0"/>
              </a:spcBef>
              <a:spcAft>
                <a:spcPct val="0"/>
              </a:spcAft>
            </a:pPr>
            <a:r>
              <a:rPr lang="zh-CN" altLang="en-US" sz="1800" b="1" dirty="0">
                <a:solidFill>
                  <a:schemeClr val="accent1"/>
                </a:solidFill>
                <a:latin typeface="微软雅黑" panose="020B0503020204020204" charset="-122"/>
                <a:ea typeface="微软雅黑" panose="020B0503020204020204" charset="-122"/>
                <a:cs typeface="+mn-ea"/>
                <a:sym typeface="+mn-ea"/>
              </a:rPr>
              <a:t>语言运用目标</a:t>
            </a:r>
            <a:endParaRPr lang="zh-CN" altLang="en-US" sz="1800" b="1" dirty="0">
              <a:solidFill>
                <a:schemeClr val="accent1"/>
              </a:solidFill>
              <a:latin typeface="微软雅黑" panose="020B0503020204020204" charset="-122"/>
              <a:ea typeface="微软雅黑" panose="020B0503020204020204" charset="-122"/>
              <a:cs typeface="+mn-ea"/>
              <a:sym typeface="+mn-ea"/>
            </a:endParaRPr>
          </a:p>
        </p:txBody>
      </p:sp>
      <p:sp>
        <p:nvSpPr>
          <p:cNvPr id="48" name="矩形 47"/>
          <p:cNvSpPr/>
          <p:nvPr>
            <p:custDataLst>
              <p:tags r:id="rId13"/>
            </p:custDataLst>
          </p:nvPr>
        </p:nvSpPr>
        <p:spPr>
          <a:xfrm>
            <a:off x="7851140" y="2797810"/>
            <a:ext cx="2827655" cy="1172845"/>
          </a:xfrm>
          <a:prstGeom prst="rect">
            <a:avLst/>
          </a:prstGeom>
          <a:noFill/>
        </p:spPr>
        <p:txBody>
          <a:bodyPr wrap="square" lIns="0" tIns="0" rIns="0" bIns="0" rtlCol="0" anchor="t" anchorCtr="0">
            <a:noAutofit/>
          </a:bodyPr>
          <a:lstStyle/>
          <a:p>
            <a:pPr algn="l">
              <a:lnSpc>
                <a:spcPct val="130000"/>
              </a:lnSpc>
              <a:buSzTx/>
            </a:pPr>
            <a:r>
              <a:rPr lang="en-US" altLang="zh-CN"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        </a:t>
            </a:r>
            <a:r>
              <a:rPr lang="zh-CN" altLang="en-US"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具备精准审题能力，完整覆盖题干三大核心要点；建立"释义名言—事例佐证—升华感悟"的递进式写作思维，解决事例空洞、素材脱节、立意浅显的写作问题。</a:t>
            </a:r>
            <a:endParaRPr lang="zh-CN" altLang="en-US"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endParaRPr>
          </a:p>
        </p:txBody>
      </p:sp>
      <p:sp>
        <p:nvSpPr>
          <p:cNvPr id="49" name="矩形 48"/>
          <p:cNvSpPr/>
          <p:nvPr>
            <p:custDataLst>
              <p:tags r:id="rId14"/>
            </p:custDataLst>
          </p:nvPr>
        </p:nvSpPr>
        <p:spPr>
          <a:xfrm>
            <a:off x="8112125" y="2430145"/>
            <a:ext cx="1430020" cy="274320"/>
          </a:xfrm>
          <a:prstGeom prst="rect">
            <a:avLst/>
          </a:prstGeom>
          <a:noFill/>
        </p:spPr>
        <p:txBody>
          <a:bodyPr wrap="square" lIns="0" tIns="0" rIns="0" bIns="0" rtlCol="0" anchor="b" anchorCtr="0">
            <a:noAutofit/>
          </a:bodyPr>
          <a:lstStyle/>
          <a:p>
            <a:pPr algn="l">
              <a:buSzTx/>
            </a:pPr>
            <a:r>
              <a:rPr lang="zh-CN" altLang="en-US" sz="1800" b="1" dirty="0">
                <a:solidFill>
                  <a:schemeClr val="accent1"/>
                </a:solidFill>
                <a:latin typeface="微软雅黑" panose="020B0503020204020204" charset="-122"/>
                <a:ea typeface="微软雅黑" panose="020B0503020204020204" charset="-122"/>
                <a:cs typeface="+mn-ea"/>
                <a:sym typeface="+mn-ea"/>
              </a:rPr>
              <a:t>思维能力目标</a:t>
            </a:r>
            <a:endParaRPr lang="zh-CN" altLang="en-US" sz="1800" b="1" dirty="0">
              <a:solidFill>
                <a:schemeClr val="accent1"/>
              </a:solidFill>
              <a:latin typeface="微软雅黑" panose="020B0503020204020204" charset="-122"/>
              <a:ea typeface="微软雅黑" panose="020B0503020204020204" charset="-122"/>
              <a:cs typeface="+mn-ea"/>
              <a:sym typeface="+mn-ea"/>
            </a:endParaRPr>
          </a:p>
        </p:txBody>
      </p:sp>
      <p:sp>
        <p:nvSpPr>
          <p:cNvPr id="50" name="矩形 49"/>
          <p:cNvSpPr/>
          <p:nvPr>
            <p:custDataLst>
              <p:tags r:id="rId15"/>
            </p:custDataLst>
          </p:nvPr>
        </p:nvSpPr>
        <p:spPr>
          <a:xfrm>
            <a:off x="8125460" y="4593590"/>
            <a:ext cx="2553335" cy="1227455"/>
          </a:xfrm>
          <a:prstGeom prst="rect">
            <a:avLst/>
          </a:prstGeom>
          <a:noFill/>
        </p:spPr>
        <p:txBody>
          <a:bodyPr wrap="square" lIns="0" tIns="0" rIns="0" bIns="0" rtlCol="0" anchor="t" anchorCtr="0">
            <a:noAutofit/>
          </a:bodyPr>
          <a:lstStyle/>
          <a:p>
            <a:pPr algn="l">
              <a:lnSpc>
                <a:spcPct val="130000"/>
              </a:lnSpc>
              <a:spcBef>
                <a:spcPts val="0"/>
              </a:spcBef>
              <a:spcAft>
                <a:spcPts val="0"/>
              </a:spcAft>
              <a:buSzTx/>
            </a:pPr>
            <a:r>
              <a:rPr lang="en-US" altLang="zh-CN"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       </a:t>
            </a:r>
            <a:r>
              <a:rPr lang="zh-CN" altLang="en-US"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rPr>
              <a:t>掌握高考名言感悟类征文的得分范式，形成"贴合主题、逻辑连贯、内容充实、语言地道"的写作习惯，稳定达成高考小作文高分档位，落实英语学科核心素养。</a:t>
            </a:r>
            <a:endParaRPr lang="zh-CN" altLang="en-US" sz="1200">
              <a:solidFill>
                <a:schemeClr val="tx1">
                  <a:lumMod val="85000"/>
                  <a:lumOff val="15000"/>
                </a:schemeClr>
              </a:solidFill>
              <a:latin typeface="方正小标宋_GBK" panose="02000000000000000000" charset="-122"/>
              <a:ea typeface="方正小标宋_GBK" panose="02000000000000000000" charset="-122"/>
              <a:cs typeface="方正小标宋_GBK" panose="02000000000000000000" charset="-122"/>
              <a:sym typeface="+mn-ea"/>
            </a:endParaRPr>
          </a:p>
        </p:txBody>
      </p:sp>
      <p:sp>
        <p:nvSpPr>
          <p:cNvPr id="51" name="矩形 50"/>
          <p:cNvSpPr/>
          <p:nvPr>
            <p:custDataLst>
              <p:tags r:id="rId16"/>
            </p:custDataLst>
          </p:nvPr>
        </p:nvSpPr>
        <p:spPr>
          <a:xfrm>
            <a:off x="8112125" y="4319270"/>
            <a:ext cx="1590040" cy="274320"/>
          </a:xfrm>
          <a:prstGeom prst="rect">
            <a:avLst/>
          </a:prstGeom>
          <a:noFill/>
        </p:spPr>
        <p:txBody>
          <a:bodyPr wrap="square" lIns="0" tIns="0" rIns="0" bIns="0" rtlCol="0" anchor="b" anchorCtr="0">
            <a:noAutofit/>
          </a:bodyPr>
          <a:lstStyle/>
          <a:p>
            <a:pPr algn="l">
              <a:spcBef>
                <a:spcPts val="0"/>
              </a:spcBef>
              <a:spcAft>
                <a:spcPts val="0"/>
              </a:spcAft>
              <a:buSzTx/>
            </a:pPr>
            <a:r>
              <a:rPr lang="zh-CN" altLang="en-US" sz="1800" b="1" dirty="0">
                <a:solidFill>
                  <a:schemeClr val="accent1"/>
                </a:solidFill>
                <a:latin typeface="微软雅黑" panose="020B0503020204020204" charset="-122"/>
                <a:ea typeface="微软雅黑" panose="020B0503020204020204" charset="-122"/>
                <a:cs typeface="+mn-ea"/>
                <a:sym typeface="+mn-ea"/>
              </a:rPr>
              <a:t>素养应试目标</a:t>
            </a:r>
            <a:endParaRPr lang="zh-CN" altLang="en-US" sz="1800" b="1" dirty="0">
              <a:solidFill>
                <a:schemeClr val="accent1"/>
              </a:solidFill>
              <a:latin typeface="微软雅黑" panose="020B0503020204020204" charset="-122"/>
              <a:ea typeface="微软雅黑" panose="020B0503020204020204" charset="-122"/>
              <a:cs typeface="+mn-ea"/>
              <a:sym typeface="+mn-ea"/>
            </a:endParaRPr>
          </a:p>
        </p:txBody>
      </p:sp>
      <p:sp>
        <p:nvSpPr>
          <p:cNvPr id="27" name="图形 5"/>
          <p:cNvSpPr/>
          <p:nvPr>
            <p:custDataLst>
              <p:tags r:id="rId17"/>
            </p:custDataLst>
          </p:nvPr>
        </p:nvSpPr>
        <p:spPr>
          <a:xfrm>
            <a:off x="10723158" y="3739576"/>
            <a:ext cx="452548" cy="648848"/>
          </a:xfrm>
          <a:custGeom>
            <a:avLst/>
            <a:gdLst>
              <a:gd name="csX0" fmla="*/ 12644 w 490513"/>
              <a:gd name="csY0" fmla="*/ 375985 h 701391"/>
              <a:gd name="csX1" fmla="*/ 440222 w 490513"/>
              <a:gd name="csY1" fmla="*/ 695072 h 701391"/>
              <a:gd name="csX2" fmla="*/ 490514 w 490513"/>
              <a:gd name="csY2" fmla="*/ 669831 h 701391"/>
              <a:gd name="csX3" fmla="*/ 490514 w 490513"/>
              <a:gd name="csY3" fmla="*/ 31561 h 701391"/>
              <a:gd name="csX4" fmla="*/ 440222 w 490513"/>
              <a:gd name="csY4" fmla="*/ 6320 h 701391"/>
              <a:gd name="csX5" fmla="*/ 12644 w 490513"/>
              <a:gd name="csY5" fmla="*/ 325502 h 701391"/>
              <a:gd name="csX6" fmla="*/ 12644 w 490513"/>
              <a:gd name="csY6" fmla="*/ 375985 h 70139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490513" h="701391">
                <a:moveTo>
                  <a:pt x="12644" y="375985"/>
                </a:moveTo>
                <a:lnTo>
                  <a:pt x="440222" y="695072"/>
                </a:lnTo>
                <a:cubicBezTo>
                  <a:pt x="460986" y="710598"/>
                  <a:pt x="490514" y="695739"/>
                  <a:pt x="490514" y="669831"/>
                </a:cubicBezTo>
                <a:lnTo>
                  <a:pt x="490514" y="31561"/>
                </a:lnTo>
                <a:cubicBezTo>
                  <a:pt x="490514" y="5653"/>
                  <a:pt x="460986" y="-9206"/>
                  <a:pt x="440222" y="6320"/>
                </a:cubicBezTo>
                <a:lnTo>
                  <a:pt x="12644" y="325502"/>
                </a:lnTo>
                <a:cubicBezTo>
                  <a:pt x="-4215" y="338075"/>
                  <a:pt x="-4215" y="363317"/>
                  <a:pt x="12644" y="375985"/>
                </a:cubicBezTo>
                <a:close/>
              </a:path>
            </a:pathLst>
          </a:custGeom>
          <a:gradFill>
            <a:gsLst>
              <a:gs pos="0">
                <a:schemeClr val="accent1">
                  <a:lumMod val="40000"/>
                  <a:lumOff val="60000"/>
                  <a:alpha val="42000"/>
                </a:schemeClr>
              </a:gs>
              <a:gs pos="100000">
                <a:schemeClr val="accent1">
                  <a:alpha val="49000"/>
                </a:schemeClr>
              </a:gs>
            </a:gsLst>
            <a:lin ang="2700000" scaled="0"/>
          </a:gradFill>
          <a:ln w="15875" cap="rnd">
            <a:noFill/>
            <a:prstDash val="solid"/>
            <a:round/>
          </a:ln>
          <a:effectLst>
            <a:outerShdw blurRad="63500" dist="38100" dir="2700000" algn="tl" rotWithShape="0">
              <a:schemeClr val="accent1">
                <a:lumMod val="75000"/>
                <a:alpha val="15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sym typeface="+mn-ea"/>
            </a:endParaRPr>
          </a:p>
        </p:txBody>
      </p:sp>
      <p:pic>
        <p:nvPicPr>
          <p:cNvPr id="28" name="图片 27" descr="32313538333630393b32313538333731393bcbd1cbf7bfceb3cc"/>
          <p:cNvPicPr>
            <a:picLocks noChangeAspect="1"/>
          </p:cNvPicPr>
          <p:nvPr>
            <p:custDataLst>
              <p:tags r:id="rId18"/>
            </p:custDataLst>
          </p:nvPr>
        </p:nvPicPr>
        <p:blipFill>
          <a:blip r:embed="rId19"/>
          <a:stretch>
            <a:fillRect/>
          </a:stretch>
        </p:blipFill>
        <p:spPr>
          <a:xfrm>
            <a:off x="6787165" y="3965262"/>
            <a:ext cx="199919" cy="199919"/>
          </a:xfrm>
          <a:prstGeom prst="rect">
            <a:avLst/>
          </a:prstGeom>
        </p:spPr>
      </p:pic>
      <p:pic>
        <p:nvPicPr>
          <p:cNvPr id="29" name="图片 28" descr="333438303937363b333438313037333bcad0b3a1bebad5f9"/>
          <p:cNvPicPr>
            <a:picLocks noChangeAspect="1"/>
          </p:cNvPicPr>
          <p:nvPr>
            <p:custDataLst>
              <p:tags r:id="rId20"/>
            </p:custDataLst>
          </p:nvPr>
        </p:nvPicPr>
        <p:blipFill>
          <a:blip r:embed="rId21"/>
          <a:stretch>
            <a:fillRect/>
          </a:stretch>
        </p:blipFill>
        <p:spPr>
          <a:xfrm>
            <a:off x="2885847" y="3957034"/>
            <a:ext cx="216579" cy="216579"/>
          </a:xfrm>
          <a:prstGeom prst="rect">
            <a:avLst/>
          </a:prstGeom>
        </p:spPr>
      </p:pic>
      <p:pic>
        <p:nvPicPr>
          <p:cNvPr id="5124" name="图片 6" descr="logo横版 png"/>
          <p:cNvPicPr>
            <a:picLocks noChangeAspect="1"/>
          </p:cNvPicPr>
          <p:nvPr/>
        </p:nvPicPr>
        <p:blipFill>
          <a:blip r:embed="rId22"/>
          <a:stretch>
            <a:fillRect/>
          </a:stretch>
        </p:blipFill>
        <p:spPr>
          <a:xfrm>
            <a:off x="11477625" y="82550"/>
            <a:ext cx="608013" cy="642938"/>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461010"/>
            <a:ext cx="3088005" cy="57150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zh-CN" altLang="en-US" sz="24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这节课的重点和难点</a:t>
            </a:r>
            <a:endParaRPr lang="zh-CN" altLang="en-US" sz="2400" b="1">
              <a:solidFill>
                <a:srgbClr val="2B2B2B"/>
              </a:solidFill>
              <a:latin typeface="Noto Serif SC" panose="02020200000000000000" charset="-122"/>
              <a:ea typeface="Noto Serif SC" panose="02020200000000000000" charset="-122"/>
              <a:cs typeface="Noto Serif SC" panose="02020200000000000000" charset="-122"/>
            </a:endParaRPr>
          </a:p>
        </p:txBody>
      </p:sp>
      <p:cxnSp>
        <p:nvCxnSpPr>
          <p:cNvPr id="3" name="Connector 3"/>
          <p:cNvCxnSpPr/>
          <p:nvPr/>
        </p:nvCxnSpPr>
        <p:spPr>
          <a:xfrm rot="-42969">
            <a:off x="1016040" y="1136650"/>
            <a:ext cx="1016000" cy="12700"/>
          </a:xfrm>
          <a:prstGeom prst="straightConnector1">
            <a:avLst/>
          </a:prstGeom>
          <a:solidFill>
            <a:srgbClr val="DEE0E3">
              <a:alpha val="100000"/>
            </a:srgbClr>
          </a:solidFill>
          <a:ln w="38100" cap="flat" cmpd="sng">
            <a:solidFill>
              <a:srgbClr val="9C5C38">
                <a:alpha val="100000"/>
              </a:srgbClr>
            </a:solidFill>
            <a:prstDash val="solid"/>
            <a:round/>
            <a:headEnd type="none" w="lg" len="lg"/>
            <a:tailEnd type="none" w="lg" len="lg"/>
          </a:ln>
        </p:spPr>
      </p:cxnSp>
      <p:sp>
        <p:nvSpPr>
          <p:cNvPr id="4" name="AutoShape 4"/>
          <p:cNvSpPr/>
          <p:nvPr>
            <p:custDataLst>
              <p:tags r:id="rId1"/>
            </p:custDataLst>
          </p:nvPr>
        </p:nvSpPr>
        <p:spPr>
          <a:xfrm>
            <a:off x="1016000" y="1651000"/>
            <a:ext cx="4826000" cy="4318000"/>
          </a:xfrm>
          <a:prstGeom prst="roundRect">
            <a:avLst>
              <a:gd name="adj" fmla="val 1764"/>
            </a:avLst>
          </a:prstGeom>
          <a:solidFill>
            <a:srgbClr val="9C5C38">
              <a:alpha val="8000"/>
            </a:srgbClr>
          </a:solidFill>
          <a:ln w="12700" cap="flat" cmpd="sng">
            <a:solidFill>
              <a:srgbClr val="9C5C38">
                <a:alpha val="40000"/>
              </a:srgbClr>
            </a:solidFill>
            <a:prstDash val="solid"/>
            <a:round/>
          </a:ln>
        </p:spPr>
        <p:txBody>
          <a:bodyPr vert="horz" wrap="square" lIns="63500" tIns="63500" rIns="63500" bIns="63500" rtlCol="0" anchor="ctr"/>
          <a:lstStyle/>
          <a:p>
            <a:pPr algn="ctr">
              <a:defRPr/>
            </a:pPr>
          </a:p>
        </p:txBody>
      </p:sp>
      <p:sp>
        <p:nvSpPr>
          <p:cNvPr id="5" name="AutoShape 5"/>
          <p:cNvSpPr/>
          <p:nvPr>
            <p:custDataLst>
              <p:tags r:id="rId2"/>
            </p:custDataLst>
          </p:nvPr>
        </p:nvSpPr>
        <p:spPr>
          <a:xfrm>
            <a:off x="1270000" y="1905000"/>
            <a:ext cx="431800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教学重点</a:t>
            </a:r>
            <a:endParaRPr lang="en-US" sz="1100"/>
          </a:p>
        </p:txBody>
      </p:sp>
      <p:cxnSp>
        <p:nvCxnSpPr>
          <p:cNvPr id="6" name="Connector 6"/>
          <p:cNvCxnSpPr/>
          <p:nvPr>
            <p:custDataLst>
              <p:tags r:id="rId3"/>
            </p:custDataLst>
          </p:nvPr>
        </p:nvCxnSpPr>
        <p:spPr>
          <a:xfrm rot="-42969">
            <a:off x="1270040" y="2406650"/>
            <a:ext cx="1016000" cy="12700"/>
          </a:xfrm>
          <a:prstGeom prst="straightConnector1">
            <a:avLst/>
          </a:prstGeom>
          <a:solidFill>
            <a:srgbClr val="DEE0E3">
              <a:alpha val="100000"/>
            </a:srgbClr>
          </a:solidFill>
          <a:ln w="25400" cap="flat" cmpd="sng">
            <a:solidFill>
              <a:srgbClr val="9C5C38">
                <a:alpha val="60000"/>
              </a:srgbClr>
            </a:solidFill>
            <a:prstDash val="solid"/>
            <a:round/>
            <a:headEnd type="none" w="lg" len="lg"/>
            <a:tailEnd type="none" w="lg" len="lg"/>
          </a:ln>
        </p:spPr>
      </p:cxnSp>
      <p:sp>
        <p:nvSpPr>
          <p:cNvPr id="7" name="AutoShape 7"/>
          <p:cNvSpPr/>
          <p:nvPr>
            <p:custDataLst>
              <p:tags r:id="rId4"/>
            </p:custDataLst>
          </p:nvPr>
        </p:nvSpPr>
        <p:spPr>
          <a:xfrm>
            <a:off x="1115695" y="2667000"/>
            <a:ext cx="4632325" cy="3048000"/>
          </a:xfrm>
          <a:prstGeom prst="rect">
            <a:avLst/>
          </a:prstGeom>
          <a:noFill/>
          <a:ln w="12700" cap="flat" cmpd="sng">
            <a:noFill/>
            <a:prstDash val="solid"/>
            <a:round/>
          </a:ln>
        </p:spPr>
        <p:txBody>
          <a:bodyPr vert="horz" wrap="square" lIns="0" tIns="0" rIns="0" bIns="0" rtlCol="0" anchor="ctr" anchorCtr="0"/>
          <a:lstStyle/>
          <a:p>
            <a:pPr marL="0" indent="0" algn="l">
              <a:lnSpc>
                <a:spcPct val="140000"/>
              </a:lnSpc>
              <a:defRPr/>
            </a:pPr>
            <a:r>
              <a:rPr lang="zh-CN" altLang="en-US" sz="2000" b="0" i="0" u="none" strike="noStrike">
                <a:latin typeface="Times New Roman" panose="02020603050405020304" charset="0"/>
                <a:ea typeface="微软雅黑" panose="020B0503020204020204" charset="-122"/>
                <a:cs typeface="Times New Roman" panose="02020603050405020304" charset="0"/>
                <a:sym typeface="Kaiti SC"/>
              </a:rPr>
              <a:t>1. 精准审题，明确写作任务与三大核心要点；</a:t>
            </a:r>
            <a:endParaRPr lang="zh-CN" altLang="en-US" sz="2000">
              <a:latin typeface="Times New Roman" panose="02020603050405020304" charset="0"/>
              <a:ea typeface="微软雅黑" panose="020B0503020204020204" charset="-122"/>
              <a:cs typeface="Times New Roman" panose="02020603050405020304" charset="0"/>
            </a:endParaRPr>
          </a:p>
          <a:p>
            <a:pPr marL="0" indent="0" algn="l">
              <a:lnSpc>
                <a:spcPct val="140000"/>
              </a:lnSpc>
            </a:pPr>
            <a:r>
              <a:rPr lang="zh-CN" altLang="en-US" sz="2000" b="0" i="0" u="none" strike="noStrike">
                <a:latin typeface="Times New Roman" panose="02020603050405020304" charset="0"/>
                <a:ea typeface="微软雅黑" panose="020B0503020204020204" charset="-122"/>
                <a:cs typeface="Times New Roman" panose="02020603050405020304" charset="0"/>
                <a:sym typeface="Kaiti SC"/>
              </a:rPr>
              <a:t>2. 搭建规范的三段式写作结构，实现要点全覆盖；</a:t>
            </a:r>
            <a:endParaRPr lang="zh-CN" altLang="en-US" sz="2000">
              <a:latin typeface="Times New Roman" panose="02020603050405020304" charset="0"/>
              <a:ea typeface="微软雅黑" panose="020B0503020204020204" charset="-122"/>
              <a:cs typeface="Times New Roman" panose="02020603050405020304" charset="0"/>
            </a:endParaRPr>
          </a:p>
          <a:p>
            <a:pPr marL="0" indent="0" algn="l">
              <a:lnSpc>
                <a:spcPct val="140000"/>
              </a:lnSpc>
            </a:pPr>
            <a:r>
              <a:rPr lang="zh-CN" altLang="en-US" sz="2000" b="0" i="0" u="none" strike="noStrike">
                <a:latin typeface="Times New Roman" panose="02020603050405020304" charset="0"/>
                <a:ea typeface="微软雅黑" panose="020B0503020204020204" charset="-122"/>
                <a:cs typeface="Times New Roman" panose="02020603050405020304" charset="0"/>
                <a:sym typeface="Kaiti SC"/>
              </a:rPr>
              <a:t>3. 运用主题词汇与功能句型，实现行文流畅、语言规范；</a:t>
            </a:r>
            <a:endParaRPr lang="zh-CN" altLang="en-US" sz="2000">
              <a:latin typeface="Times New Roman" panose="02020603050405020304" charset="0"/>
              <a:ea typeface="微软雅黑" panose="020B0503020204020204" charset="-122"/>
              <a:cs typeface="Times New Roman" panose="02020603050405020304" charset="0"/>
            </a:endParaRPr>
          </a:p>
          <a:p>
            <a:pPr marL="0" indent="0" algn="l">
              <a:lnSpc>
                <a:spcPct val="140000"/>
              </a:lnSpc>
            </a:pPr>
            <a:r>
              <a:rPr lang="zh-CN" altLang="en-US" sz="2000" b="0" i="0" u="none" strike="noStrike">
                <a:latin typeface="Times New Roman" panose="02020603050405020304" charset="0"/>
                <a:ea typeface="微软雅黑" panose="020B0503020204020204" charset="-122"/>
                <a:cs typeface="Times New Roman" panose="02020603050405020304" charset="0"/>
                <a:sym typeface="Kaiti SC"/>
              </a:rPr>
              <a:t>4. 控制词数在80-110词，避免词数失衡。</a:t>
            </a:r>
            <a:endParaRPr lang="zh-CN" altLang="en-US" sz="2000" b="0" i="0" u="none" strike="noStrike">
              <a:solidFill>
                <a:srgbClr val="2B2B2B">
                  <a:alpha val="80000"/>
                </a:srgbClr>
              </a:solidFill>
              <a:latin typeface="方正小标宋_GBK" panose="02000000000000000000" charset="-122"/>
              <a:ea typeface="方正小标宋_GBK" panose="02000000000000000000" charset="-122"/>
              <a:cs typeface="方正小标宋_GBK" panose="02000000000000000000" charset="-122"/>
              <a:sym typeface="Kaiti SC"/>
            </a:endParaRPr>
          </a:p>
        </p:txBody>
      </p:sp>
      <p:sp>
        <p:nvSpPr>
          <p:cNvPr id="8" name="AutoShape 8"/>
          <p:cNvSpPr/>
          <p:nvPr>
            <p:custDataLst>
              <p:tags r:id="rId5"/>
            </p:custDataLst>
          </p:nvPr>
        </p:nvSpPr>
        <p:spPr>
          <a:xfrm>
            <a:off x="6096000" y="1651000"/>
            <a:ext cx="4826000" cy="4318000"/>
          </a:xfrm>
          <a:prstGeom prst="roundRect">
            <a:avLst>
              <a:gd name="adj" fmla="val 1764"/>
            </a:avLst>
          </a:prstGeom>
          <a:solidFill>
            <a:srgbClr val="2B2B2B">
              <a:alpha val="5000"/>
            </a:srgbClr>
          </a:solidFill>
          <a:ln w="12700" cap="flat" cmpd="sng">
            <a:solidFill>
              <a:srgbClr val="2B2B2B">
                <a:alpha val="30000"/>
              </a:srgbClr>
            </a:solidFill>
            <a:prstDash val="solid"/>
            <a:round/>
          </a:ln>
        </p:spPr>
        <p:txBody>
          <a:bodyPr vert="horz" wrap="square" lIns="63500" tIns="63500" rIns="63500" bIns="63500" rtlCol="0" anchor="ctr"/>
          <a:lstStyle/>
          <a:p>
            <a:pPr algn="ctr">
              <a:defRPr/>
            </a:pPr>
          </a:p>
        </p:txBody>
      </p:sp>
      <p:sp>
        <p:nvSpPr>
          <p:cNvPr id="9" name="AutoShape 9"/>
          <p:cNvSpPr/>
          <p:nvPr>
            <p:custDataLst>
              <p:tags r:id="rId6"/>
            </p:custDataLst>
          </p:nvPr>
        </p:nvSpPr>
        <p:spPr>
          <a:xfrm>
            <a:off x="6604000" y="1905000"/>
            <a:ext cx="1347470" cy="444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教学难点</a:t>
            </a:r>
            <a:endParaRPr lang="en-US" sz="1100"/>
          </a:p>
        </p:txBody>
      </p:sp>
      <p:cxnSp>
        <p:nvCxnSpPr>
          <p:cNvPr id="10" name="Connector 10"/>
          <p:cNvCxnSpPr/>
          <p:nvPr>
            <p:custDataLst>
              <p:tags r:id="rId7"/>
            </p:custDataLst>
          </p:nvPr>
        </p:nvCxnSpPr>
        <p:spPr>
          <a:xfrm rot="-42969">
            <a:off x="6604040" y="2406650"/>
            <a:ext cx="1016000" cy="12700"/>
          </a:xfrm>
          <a:prstGeom prst="straightConnector1">
            <a:avLst/>
          </a:prstGeom>
          <a:solidFill>
            <a:srgbClr val="DEE0E3">
              <a:alpha val="100000"/>
            </a:srgbClr>
          </a:solidFill>
          <a:ln w="25400" cap="flat" cmpd="sng">
            <a:solidFill>
              <a:srgbClr val="2B2B2B">
                <a:alpha val="50000"/>
              </a:srgbClr>
            </a:solidFill>
            <a:prstDash val="solid"/>
            <a:round/>
            <a:headEnd type="none" w="lg" len="lg"/>
            <a:tailEnd type="none" w="lg" len="lg"/>
          </a:ln>
        </p:spPr>
      </p:cxnSp>
      <p:sp>
        <p:nvSpPr>
          <p:cNvPr id="11" name="AutoShape 11"/>
          <p:cNvSpPr/>
          <p:nvPr>
            <p:custDataLst>
              <p:tags r:id="rId8"/>
            </p:custDataLst>
          </p:nvPr>
        </p:nvSpPr>
        <p:spPr>
          <a:xfrm>
            <a:off x="6350000" y="2476500"/>
            <a:ext cx="4318000" cy="3446145"/>
          </a:xfrm>
          <a:prstGeom prst="rect">
            <a:avLst/>
          </a:prstGeom>
          <a:noFill/>
          <a:ln w="12700" cap="flat" cmpd="sng">
            <a:noFill/>
            <a:prstDash val="solid"/>
            <a:round/>
          </a:ln>
        </p:spPr>
        <p:txBody>
          <a:bodyPr vert="horz" wrap="square" lIns="0" tIns="0" rIns="0" bIns="0" rtlCol="0" anchor="ctr" anchorCtr="0"/>
          <a:lstStyle/>
          <a:p>
            <a:pPr marL="0" indent="0" algn="l">
              <a:lnSpc>
                <a:spcPct val="140000"/>
              </a:lnSpc>
              <a:defRPr/>
            </a:pPr>
            <a:r>
              <a:rPr lang="zh-CN" altLang="en-US" sz="2000" b="0" i="0" u="none" strike="noStrike">
                <a:latin typeface="Times New Roman" panose="02020603050405020304" charset="0"/>
                <a:ea typeface="微软雅黑" panose="020B0503020204020204" charset="-122"/>
                <a:cs typeface="Times New Roman" panose="02020603050405020304" charset="0"/>
                <a:sym typeface="Kaiti SC"/>
              </a:rPr>
              <a:t>1. 将个人亲身经历与谚语主旨深度契合，避免素材脱节；</a:t>
            </a:r>
            <a:endParaRPr lang="zh-CN" altLang="en-US" sz="2000">
              <a:latin typeface="Times New Roman" panose="02020603050405020304" charset="0"/>
              <a:ea typeface="微软雅黑" panose="020B0503020204020204" charset="-122"/>
              <a:cs typeface="Times New Roman" panose="02020603050405020304" charset="0"/>
            </a:endParaRPr>
          </a:p>
          <a:p>
            <a:pPr marL="0" indent="0" algn="l">
              <a:lnSpc>
                <a:spcPct val="140000"/>
              </a:lnSpc>
            </a:pPr>
            <a:r>
              <a:rPr lang="zh-CN" altLang="en-US" sz="2000" b="0" i="0" u="none" strike="noStrike">
                <a:latin typeface="Times New Roman" panose="02020603050405020304" charset="0"/>
                <a:ea typeface="微软雅黑" panose="020B0503020204020204" charset="-122"/>
                <a:cs typeface="Times New Roman" panose="02020603050405020304" charset="0"/>
                <a:sym typeface="Kaiti SC"/>
              </a:rPr>
              <a:t>2.在有限词数内精简表达，兼顾内容充实与行文连；贯；</a:t>
            </a:r>
            <a:endParaRPr lang="zh-CN" altLang="en-US" sz="2000">
              <a:latin typeface="Times New Roman" panose="02020603050405020304" charset="0"/>
              <a:ea typeface="微软雅黑" panose="020B0503020204020204" charset="-122"/>
              <a:cs typeface="Times New Roman" panose="02020603050405020304" charset="0"/>
            </a:endParaRPr>
          </a:p>
          <a:p>
            <a:pPr marL="0" indent="0" algn="l">
              <a:lnSpc>
                <a:spcPct val="140000"/>
              </a:lnSpc>
            </a:pPr>
            <a:r>
              <a:rPr lang="zh-CN" altLang="en-US" sz="2000" b="0" i="0" u="none" strike="noStrike">
                <a:latin typeface="Times New Roman" panose="02020603050405020304" charset="0"/>
                <a:ea typeface="微软雅黑" panose="020B0503020204020204" charset="-122"/>
                <a:cs typeface="Times New Roman" panose="02020603050405020304" charset="0"/>
                <a:sym typeface="Kaiti SC"/>
              </a:rPr>
              <a:t>3.摆脱句式堆砌，用简洁地道的表达升华成长感悟；</a:t>
            </a:r>
            <a:endParaRPr lang="zh-CN" altLang="en-US" sz="2000" b="0" i="0" u="none" strike="noStrike">
              <a:latin typeface="Times New Roman" panose="02020603050405020304" charset="0"/>
              <a:ea typeface="微软雅黑" panose="020B0503020204020204" charset="-122"/>
              <a:cs typeface="Times New Roman" panose="02020603050405020304" charset="0"/>
              <a:sym typeface="Kaiti SC"/>
            </a:endParaRPr>
          </a:p>
          <a:p>
            <a:pPr marL="0" indent="0" algn="l">
              <a:lnSpc>
                <a:spcPct val="140000"/>
              </a:lnSpc>
            </a:pPr>
            <a:r>
              <a:rPr lang="zh-CN" altLang="en-US" sz="2000" b="0" i="0" u="none" strike="noStrike">
                <a:latin typeface="Times New Roman" panose="02020603050405020304" charset="0"/>
                <a:ea typeface="微软雅黑" panose="020B0503020204020204" charset="-122"/>
                <a:cs typeface="Times New Roman" panose="02020603050405020304" charset="0"/>
                <a:sym typeface="Kaiti SC"/>
              </a:rPr>
              <a:t>4.提升作文立意，避免感悟浅显、千篇一律。</a:t>
            </a:r>
            <a:endParaRPr lang="zh-CN" altLang="en-US" sz="2000" b="0" i="0" u="none" strike="noStrike">
              <a:latin typeface="Times New Roman" panose="02020603050405020304" charset="0"/>
              <a:ea typeface="微软雅黑" panose="020B0503020204020204" charset="-122"/>
              <a:cs typeface="Times New Roman" panose="02020603050405020304" charset="0"/>
              <a:sym typeface="Kaiti SC"/>
            </a:endParaRPr>
          </a:p>
        </p:txBody>
      </p:sp>
      <p:cxnSp>
        <p:nvCxnSpPr>
          <p:cNvPr id="12" name="Connector 12"/>
          <p:cNvCxnSpPr/>
          <p:nvPr/>
        </p:nvCxnSpPr>
        <p:spPr>
          <a:xfrm rot="-4297">
            <a:off x="1016004" y="6280150"/>
            <a:ext cx="10160000" cy="12700"/>
          </a:xfrm>
          <a:prstGeom prst="straightConnector1">
            <a:avLst/>
          </a:prstGeom>
          <a:solidFill>
            <a:srgbClr val="DEE0E3">
              <a:alpha val="100000"/>
            </a:srgbClr>
          </a:solidFill>
          <a:ln w="12700" cap="flat" cmpd="sng">
            <a:solidFill>
              <a:srgbClr val="9C5C38">
                <a:alpha val="20000"/>
              </a:srgbClr>
            </a:solidFill>
            <a:prstDash val="solid"/>
            <a:round/>
            <a:headEnd type="none" w="med" len="med"/>
            <a:tailEnd type="none" w="med" len="med"/>
          </a:ln>
        </p:spPr>
      </p:cxnSp>
      <p:sp>
        <p:nvSpPr>
          <p:cNvPr id="13" name="AutoShape 13"/>
          <p:cNvSpPr/>
          <p:nvPr/>
        </p:nvSpPr>
        <p:spPr>
          <a:xfrm>
            <a:off x="1016000" y="6413500"/>
            <a:ext cx="10160000" cy="3175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200" b="0" i="0" u="none" strike="noStrike">
                <a:solidFill>
                  <a:srgbClr val="2B2B2B">
                    <a:alpha val="40000"/>
                  </a:srgbClr>
                </a:solidFill>
                <a:latin typeface="Kaiti SC"/>
                <a:ea typeface="Kaiti SC"/>
                <a:cs typeface="Kaiti SC"/>
                <a:sym typeface="Kaiti SC"/>
              </a:rPr>
              <a:t>重点保基础分，难点突破高分瓶颈 —— 课堂活动设计均围绕重难点展开</a:t>
            </a:r>
            <a:endParaRPr lang="en-US" sz="1100"/>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 y="869315"/>
            <a:ext cx="3865245" cy="35115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两类评价证据</a:t>
            </a:r>
            <a:r>
              <a:rPr lang="zh-CN" altLang="en-US" sz="18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a:t>
            </a:r>
            <a:r>
              <a:rPr lang="en-US" sz="18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全程检测学习达成度</a:t>
            </a:r>
            <a:r>
              <a:rPr lang="zh-CN" altLang="en-US" sz="18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a:t>
            </a:r>
            <a:endParaRPr lang="zh-CN" altLang="en-US" sz="18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endParaRPr>
          </a:p>
        </p:txBody>
      </p:sp>
      <p:cxnSp>
        <p:nvCxnSpPr>
          <p:cNvPr id="3" name="Connector 3"/>
          <p:cNvCxnSpPr/>
          <p:nvPr/>
        </p:nvCxnSpPr>
        <p:spPr>
          <a:xfrm rot="-42969">
            <a:off x="1016040" y="1333500"/>
            <a:ext cx="1016000" cy="12700"/>
          </a:xfrm>
          <a:prstGeom prst="straightConnector1">
            <a:avLst/>
          </a:prstGeom>
          <a:solidFill>
            <a:srgbClr val="DEE0E3">
              <a:alpha val="100000"/>
            </a:srgbClr>
          </a:solidFill>
          <a:ln w="38100" cap="flat" cmpd="sng">
            <a:solidFill>
              <a:srgbClr val="9C5C38">
                <a:alpha val="100000"/>
              </a:srgbClr>
            </a:solidFill>
            <a:prstDash val="solid"/>
            <a:round/>
            <a:headEnd type="none" w="lg" len="lg"/>
            <a:tailEnd type="none" w="lg" len="lg"/>
          </a:ln>
        </p:spPr>
      </p:cxnSp>
      <p:sp>
        <p:nvSpPr>
          <p:cNvPr id="4" name="AutoShape 4"/>
          <p:cNvSpPr/>
          <p:nvPr>
            <p:custDataLst>
              <p:tags r:id="rId1"/>
            </p:custDataLst>
          </p:nvPr>
        </p:nvSpPr>
        <p:spPr>
          <a:xfrm>
            <a:off x="1016000" y="1524000"/>
            <a:ext cx="4826000" cy="4699000"/>
          </a:xfrm>
          <a:prstGeom prst="roundRect">
            <a:avLst>
              <a:gd name="adj" fmla="val 1621"/>
            </a:avLst>
          </a:prstGeom>
          <a:solidFill>
            <a:srgbClr val="FFFFFF">
              <a:alpha val="100000"/>
            </a:srgbClr>
          </a:solidFill>
          <a:ln w="12700" cap="flat" cmpd="sng">
            <a:solidFill>
              <a:srgbClr val="9C5C38">
                <a:alpha val="30000"/>
              </a:srgbClr>
            </a:solidFill>
            <a:prstDash val="solid"/>
            <a:round/>
          </a:ln>
        </p:spPr>
        <p:txBody>
          <a:bodyPr vert="horz" wrap="square" lIns="63500" tIns="63500" rIns="63500" bIns="63500" rtlCol="0" anchor="ctr"/>
          <a:lstStyle/>
          <a:p>
            <a:pPr algn="ctr">
              <a:defRPr/>
            </a:pPr>
          </a:p>
        </p:txBody>
      </p:sp>
      <p:sp>
        <p:nvSpPr>
          <p:cNvPr id="5" name="AutoShape 5"/>
          <p:cNvSpPr/>
          <p:nvPr>
            <p:custDataLst>
              <p:tags r:id="rId2"/>
            </p:custDataLst>
          </p:nvPr>
        </p:nvSpPr>
        <p:spPr>
          <a:xfrm>
            <a:off x="1016000" y="1524000"/>
            <a:ext cx="4826000" cy="635000"/>
          </a:xfrm>
          <a:prstGeom prst="roundRect">
            <a:avLst>
              <a:gd name="adj" fmla="val 12000"/>
            </a:avLst>
          </a:prstGeom>
          <a:solidFill>
            <a:srgbClr val="9C5C38">
              <a:alpha val="100000"/>
            </a:srgbClr>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custDataLst>
              <p:tags r:id="rId3"/>
            </p:custDataLst>
          </p:nvPr>
        </p:nvSpPr>
        <p:spPr>
          <a:xfrm>
            <a:off x="1270000" y="1651000"/>
            <a:ext cx="4318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0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过程性评价证据（课堂即时检测）</a:t>
            </a:r>
            <a:endParaRPr lang="en-US" sz="2000"/>
          </a:p>
        </p:txBody>
      </p:sp>
      <p:sp>
        <p:nvSpPr>
          <p:cNvPr id="7" name="AutoShape 7"/>
          <p:cNvSpPr/>
          <p:nvPr>
            <p:custDataLst>
              <p:tags r:id="rId4"/>
            </p:custDataLst>
          </p:nvPr>
        </p:nvSpPr>
        <p:spPr>
          <a:xfrm>
            <a:off x="1270000" y="2413000"/>
            <a:ext cx="4318000" cy="3556000"/>
          </a:xfrm>
          <a:prstGeom prst="rect">
            <a:avLst/>
          </a:prstGeom>
          <a:noFill/>
          <a:ln w="12700" cap="flat" cmpd="sng">
            <a:noFill/>
            <a:prstDash val="solid"/>
            <a:round/>
          </a:ln>
        </p:spPr>
        <p:txBody>
          <a:bodyPr vert="horz" wrap="square" lIns="0" tIns="0" rIns="0" bIns="0" rtlCol="0" anchor="ctr" anchorCtr="0"/>
          <a:lstStyle/>
          <a:p>
            <a:pPr marL="0" indent="0" algn="l">
              <a:lnSpc>
                <a:spcPct val="142000"/>
              </a:lnSpc>
              <a:defRPr/>
            </a:pPr>
            <a:r>
              <a:rPr lang="en-US" sz="1600" b="1"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审题证据</a:t>
            </a:r>
            <a:endParaRPr lang="en-US" sz="1600">
              <a:latin typeface="微软雅黑" panose="020B0503020204020204" charset="-122"/>
              <a:ea typeface="微软雅黑" panose="020B0503020204020204" charset="-122"/>
              <a:cs typeface="微软雅黑" panose="020B0503020204020204" charset="-122"/>
            </a:endParaRPr>
          </a:p>
          <a:p>
            <a:pPr marL="0" indent="0" algn="l">
              <a:lnSpc>
                <a:spcPct val="142000"/>
              </a:lnSpc>
            </a:pPr>
            <a:r>
              <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学生能独立提炼文体、主题、人称、</a:t>
            </a:r>
            <a:r>
              <a:rPr lang="zh-CN" alt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时态、受众、</a:t>
            </a:r>
            <a:r>
              <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词数、三大核心要点，无审题偏差、无要点遗漏。</a:t>
            </a:r>
            <a:endParaRPr sz="1600">
              <a:latin typeface="微软雅黑" panose="020B0503020204020204" charset="-122"/>
              <a:ea typeface="微软雅黑" panose="020B0503020204020204" charset="-122"/>
              <a:cs typeface="微软雅黑" panose="020B0503020204020204" charset="-122"/>
            </a:endParaRPr>
          </a:p>
          <a:p>
            <a:pPr marL="0" indent="0" algn="l">
              <a:lnSpc>
                <a:spcPct val="142000"/>
              </a:lnSpc>
            </a:pPr>
            <a:r>
              <a:rPr lang="en-US" sz="1600" b="1"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语言证据</a:t>
            </a:r>
            <a:endParaRPr lang="en-US" sz="1600" b="1"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endParaRPr>
          </a:p>
          <a:p>
            <a:pPr marL="0" indent="0" algn="l">
              <a:lnSpc>
                <a:spcPct val="142000"/>
              </a:lnSpc>
            </a:pPr>
            <a:r>
              <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能准确解读谚语含义，熟练运用3组以上主题词汇、2组核心功能句型，仿写句子无语法错误。</a:t>
            </a:r>
            <a:endParaRPr sz="1600">
              <a:latin typeface="微软雅黑" panose="020B0503020204020204" charset="-122"/>
              <a:ea typeface="微软雅黑" panose="020B0503020204020204" charset="-122"/>
              <a:cs typeface="微软雅黑" panose="020B0503020204020204" charset="-122"/>
            </a:endParaRPr>
          </a:p>
          <a:p>
            <a:pPr marL="0" indent="0" algn="l">
              <a:lnSpc>
                <a:spcPct val="142000"/>
              </a:lnSpc>
            </a:pPr>
            <a:r>
              <a:rPr lang="en-US" sz="1600" b="1"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思维证据</a:t>
            </a:r>
            <a:endParaRPr lang="en-US" sz="1600" b="1"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endParaRPr>
          </a:p>
          <a:p>
            <a:pPr marL="0" indent="0" algn="l">
              <a:lnSpc>
                <a:spcPct val="142000"/>
              </a:lnSpc>
            </a:pPr>
            <a:r>
              <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能口头清晰阐述三段式写作思路，所选个人素材贴合"远行拓界、实践成长"主旨，逻辑递进清晰。</a:t>
            </a:r>
            <a:endPar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endParaRPr>
          </a:p>
        </p:txBody>
      </p:sp>
      <p:sp>
        <p:nvSpPr>
          <p:cNvPr id="8" name="AutoShape 8"/>
          <p:cNvSpPr/>
          <p:nvPr>
            <p:custDataLst>
              <p:tags r:id="rId5"/>
            </p:custDataLst>
          </p:nvPr>
        </p:nvSpPr>
        <p:spPr>
          <a:xfrm>
            <a:off x="5943600" y="1266190"/>
            <a:ext cx="5752465" cy="5075555"/>
          </a:xfrm>
          <a:prstGeom prst="roundRect">
            <a:avLst>
              <a:gd name="adj" fmla="val 1621"/>
            </a:avLst>
          </a:prstGeom>
          <a:solidFill>
            <a:srgbClr val="FFFFFF">
              <a:alpha val="100000"/>
            </a:srgbClr>
          </a:solidFill>
          <a:ln w="12700" cap="flat" cmpd="sng">
            <a:solidFill>
              <a:srgbClr val="2B2B2B">
                <a:alpha val="25000"/>
              </a:srgbClr>
            </a:solidFill>
            <a:prstDash val="solid"/>
            <a:round/>
          </a:ln>
        </p:spPr>
        <p:txBody>
          <a:bodyPr vert="horz" wrap="square" lIns="63500" tIns="63500" rIns="63500" bIns="63500" rtlCol="0" anchor="ctr"/>
          <a:lstStyle/>
          <a:p>
            <a:pPr algn="ctr">
              <a:defRPr/>
            </a:pPr>
          </a:p>
        </p:txBody>
      </p:sp>
      <p:sp>
        <p:nvSpPr>
          <p:cNvPr id="9" name="AutoShape 9"/>
          <p:cNvSpPr/>
          <p:nvPr>
            <p:custDataLst>
              <p:tags r:id="rId6"/>
            </p:custDataLst>
          </p:nvPr>
        </p:nvSpPr>
        <p:spPr>
          <a:xfrm>
            <a:off x="5943600" y="1266190"/>
            <a:ext cx="5752465" cy="506730"/>
          </a:xfrm>
          <a:prstGeom prst="roundRect">
            <a:avLst>
              <a:gd name="adj" fmla="val 12000"/>
            </a:avLst>
          </a:prstGeom>
          <a:solidFill>
            <a:srgbClr val="2B2B2B">
              <a:alpha val="100000"/>
            </a:srgbClr>
          </a:solidFill>
          <a:ln w="25400" cap="flat" cmpd="sng">
            <a:noFill/>
            <a:prstDash val="solid"/>
            <a:round/>
          </a:ln>
        </p:spPr>
        <p:txBody>
          <a:bodyPr vert="horz" wrap="square" lIns="63500" tIns="63500" rIns="63500" bIns="63500" rtlCol="0" anchor="ctr"/>
          <a:lstStyle/>
          <a:p>
            <a:pPr algn="ctr">
              <a:defRPr/>
            </a:pPr>
          </a:p>
        </p:txBody>
      </p:sp>
      <p:sp>
        <p:nvSpPr>
          <p:cNvPr id="10" name="AutoShape 10"/>
          <p:cNvSpPr/>
          <p:nvPr>
            <p:custDataLst>
              <p:tags r:id="rId7"/>
            </p:custDataLst>
          </p:nvPr>
        </p:nvSpPr>
        <p:spPr>
          <a:xfrm>
            <a:off x="5943600" y="1220470"/>
            <a:ext cx="4495165" cy="50673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2000" b="1" i="0" u="none" strike="noStrike">
                <a:solidFill>
                  <a:srgbClr val="FFFFFF"/>
                </a:solidFill>
                <a:latin typeface="Noto Serif SC" panose="02020200000000000000" charset="-122"/>
                <a:ea typeface="Noto Serif SC" panose="02020200000000000000" charset="-122"/>
                <a:cs typeface="Noto Serif SC" panose="02020200000000000000" charset="-122"/>
                <a:sym typeface="Noto Serif SC" panose="02020200000000000000" charset="-122"/>
              </a:rPr>
              <a:t>           终结性评价证据（写作成品达标）</a:t>
            </a:r>
            <a:endParaRPr lang="en-US" sz="2000" b="1">
              <a:solidFill>
                <a:srgbClr val="FFFFFF"/>
              </a:solidFill>
              <a:latin typeface="Noto Serif SC" panose="02020200000000000000" charset="-122"/>
              <a:ea typeface="Noto Serif SC" panose="02020200000000000000" charset="-122"/>
              <a:cs typeface="Noto Serif SC" panose="02020200000000000000" charset="-122"/>
            </a:endParaRPr>
          </a:p>
        </p:txBody>
      </p:sp>
      <p:sp>
        <p:nvSpPr>
          <p:cNvPr id="11" name="AutoShape 11"/>
          <p:cNvSpPr/>
          <p:nvPr>
            <p:custDataLst>
              <p:tags r:id="rId8"/>
            </p:custDataLst>
          </p:nvPr>
        </p:nvSpPr>
        <p:spPr>
          <a:xfrm>
            <a:off x="6090920" y="1220470"/>
            <a:ext cx="5605145" cy="4847590"/>
          </a:xfrm>
          <a:prstGeom prst="rect">
            <a:avLst/>
          </a:prstGeom>
          <a:noFill/>
          <a:ln w="12700" cap="flat" cmpd="sng">
            <a:noFill/>
            <a:prstDash val="solid"/>
            <a:round/>
          </a:ln>
        </p:spPr>
        <p:txBody>
          <a:bodyPr vert="horz" wrap="square" lIns="0" tIns="0" rIns="0" bIns="0" rtlCol="0" anchor="ctr" anchorCtr="0"/>
          <a:lstStyle/>
          <a:p>
            <a:pPr marL="0" indent="0" algn="l">
              <a:lnSpc>
                <a:spcPct val="142000"/>
              </a:lnSpc>
              <a:defRPr/>
            </a:pPr>
            <a:endPar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endParaRPr>
          </a:p>
          <a:p>
            <a:pPr marL="0" indent="0" algn="l">
              <a:lnSpc>
                <a:spcPct val="142000"/>
              </a:lnSpc>
              <a:defRPr/>
            </a:pPr>
            <a:endPar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endParaRPr>
          </a:p>
          <a:p>
            <a:pPr marL="0" indent="0" algn="l">
              <a:lnSpc>
                <a:spcPct val="142000"/>
              </a:lnSpc>
              <a:defRPr/>
            </a:pPr>
            <a:r>
              <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对标高考15分小作文评分细则，制定分层达标标准：</a:t>
            </a:r>
            <a:endParaRPr lang="en-US" sz="1600">
              <a:solidFill>
                <a:srgbClr val="2B2B2B">
                  <a:alpha val="80000"/>
                </a:srgbClr>
              </a:solidFill>
              <a:latin typeface="微软雅黑" panose="020B0503020204020204" charset="-122"/>
              <a:ea typeface="微软雅黑" panose="020B0503020204020204" charset="-122"/>
              <a:cs typeface="微软雅黑" panose="020B0503020204020204" charset="-122"/>
            </a:endParaRPr>
          </a:p>
          <a:p>
            <a:pPr marL="0" indent="0" algn="l">
              <a:lnSpc>
                <a:spcPct val="142000"/>
              </a:lnSpc>
            </a:pPr>
            <a:r>
              <a:rPr lang="en-US" sz="1600" b="1"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高分标准（12-15分）</a:t>
            </a:r>
            <a:endParaRPr lang="en-US" sz="160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endParaRPr>
          </a:p>
          <a:p>
            <a:pPr marL="0" indent="0" algn="l">
              <a:lnSpc>
                <a:spcPct val="142000"/>
              </a:lnSpc>
            </a:pPr>
            <a:r>
              <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要点完整、词数80-100、句式丰富、衔接流畅、无错误、感悟深刻</a:t>
            </a:r>
            <a:r>
              <a:rPr lang="zh-CN" alt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a:t>
            </a:r>
            <a:r>
              <a:rPr lang="zh-CN" altLang="en-US" sz="1600">
                <a:solidFill>
                  <a:srgbClr val="2B2B2B">
                    <a:alpha val="80000"/>
                  </a:srgbClr>
                </a:solidFill>
                <a:latin typeface="微软雅黑" panose="020B0503020204020204" charset="-122"/>
                <a:ea typeface="微软雅黑" panose="020B0503020204020204" charset="-122"/>
                <a:cs typeface="微软雅黑" panose="020B0503020204020204" charset="-122"/>
              </a:rPr>
              <a:t>紧扣成长主题，形成逻辑闭环，情感饱满，引发阅卷者的思想共鸣。</a:t>
            </a:r>
            <a:endParaRPr lang="zh-CN" altLang="en-US" sz="1600">
              <a:solidFill>
                <a:srgbClr val="2B2B2B">
                  <a:alpha val="80000"/>
                </a:srgbClr>
              </a:solidFill>
              <a:latin typeface="微软雅黑" panose="020B0503020204020204" charset="-122"/>
              <a:ea typeface="微软雅黑" panose="020B0503020204020204" charset="-122"/>
              <a:cs typeface="微软雅黑" panose="020B0503020204020204" charset="-122"/>
            </a:endParaRPr>
          </a:p>
          <a:p>
            <a:pPr marL="0" indent="0" algn="l">
              <a:lnSpc>
                <a:spcPct val="142000"/>
              </a:lnSpc>
            </a:pPr>
            <a:r>
              <a:rPr lang="en-US" sz="1600" b="1"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中档标准（8-11分）</a:t>
            </a:r>
            <a:endParaRPr lang="en-US" sz="1600" b="1"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endParaRPr>
          </a:p>
          <a:p>
            <a:pPr marL="0" indent="0" algn="l">
              <a:lnSpc>
                <a:spcPct val="142000"/>
              </a:lnSpc>
            </a:pPr>
            <a:r>
              <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要点</a:t>
            </a:r>
            <a:r>
              <a:rPr lang="zh-CN" alt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完整</a:t>
            </a:r>
            <a:r>
              <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、词数基本合规、句式单一但语法正确、少量小错误、</a:t>
            </a:r>
            <a:r>
              <a:rPr lang="zh-CN" alt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行文连贯有基本逻辑，感悟贴合主题但缺乏深度，未能形成独特的情感共鸣或思想升华</a:t>
            </a:r>
            <a:r>
              <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a:t>
            </a:r>
            <a:endParaRPr lang="en-US" sz="1600">
              <a:solidFill>
                <a:srgbClr val="2B2B2B">
                  <a:alpha val="80000"/>
                </a:srgbClr>
              </a:solidFill>
              <a:latin typeface="微软雅黑" panose="020B0503020204020204" charset="-122"/>
              <a:ea typeface="微软雅黑" panose="020B0503020204020204" charset="-122"/>
              <a:cs typeface="微软雅黑" panose="020B0503020204020204" charset="-122"/>
            </a:endParaRPr>
          </a:p>
          <a:p>
            <a:pPr marL="0" indent="0" algn="l">
              <a:lnSpc>
                <a:spcPct val="142000"/>
              </a:lnSpc>
            </a:pPr>
            <a:r>
              <a:rPr lang="en-US" sz="1600" b="1"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未达标（0-7分）</a:t>
            </a:r>
            <a:endParaRPr lang="en-US" sz="1600" b="1"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endParaRPr>
          </a:p>
          <a:p>
            <a:pPr marL="0" indent="0" algn="l">
              <a:lnSpc>
                <a:spcPct val="142000"/>
              </a:lnSpc>
            </a:pPr>
            <a:r>
              <a:rPr 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遗漏要点、词数严重不足、错误较多影响理解、事例脱节、逻辑混乱</a:t>
            </a:r>
            <a:r>
              <a:rPr lang="zh-CN" alt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rPr>
              <a:t>，完全偏离写作主题，缺乏基本的叙事逻辑与情感基调。</a:t>
            </a:r>
            <a:endParaRPr lang="zh-CN" altLang="en-US" sz="1600" b="0" i="0" u="none" strike="noStrike">
              <a:solidFill>
                <a:srgbClr val="2B2B2B">
                  <a:alpha val="80000"/>
                </a:srgbClr>
              </a:solidFill>
              <a:latin typeface="微软雅黑" panose="020B0503020204020204" charset="-122"/>
              <a:ea typeface="微软雅黑" panose="020B0503020204020204" charset="-122"/>
              <a:cs typeface="微软雅黑" panose="020B0503020204020204" charset="-122"/>
              <a:sym typeface="Kaiti SC"/>
            </a:endParaRPr>
          </a:p>
        </p:txBody>
      </p:sp>
      <p:sp>
        <p:nvSpPr>
          <p:cNvPr id="14" name="文本框 13"/>
          <p:cNvSpPr txBox="1"/>
          <p:nvPr/>
        </p:nvSpPr>
        <p:spPr>
          <a:xfrm>
            <a:off x="1016000" y="302260"/>
            <a:ext cx="3859530" cy="460375"/>
          </a:xfrm>
          <a:prstGeom prst="rect">
            <a:avLst/>
          </a:prstGeom>
          <a:solidFill>
            <a:schemeClr val="accent6">
              <a:lumMod val="20000"/>
              <a:lumOff val="80000"/>
            </a:schemeClr>
          </a:solidFill>
        </p:spPr>
        <p:txBody>
          <a:bodyPr wrap="square">
            <a:spAutoFit/>
          </a:bodyPr>
          <a:p>
            <a:pPr algn="l"/>
            <a:r>
              <a:rPr lang="zh-CN" altLang="en-US" sz="2400">
                <a:solidFill>
                  <a:schemeClr val="tx1"/>
                </a:solidFill>
                <a:latin typeface="Arial" panose="020B0604020202020204" pitchFamily="34" charset="0"/>
                <a:ea typeface="微软雅黑" panose="020B0503020204020204" charset="-122"/>
              </a:rPr>
              <a:t>阶段二: 确定多元评价证据</a:t>
            </a:r>
            <a:endParaRPr lang="zh-CN" altLang="en-US" sz="2400">
              <a:solidFill>
                <a:schemeClr val="tx1"/>
              </a:solidFill>
              <a:latin typeface="Arial" panose="020B0604020202020204" pitchFamily="34" charset="0"/>
              <a:ea typeface="微软雅黑" panose="020B0503020204020204" charset="-122"/>
            </a:endParaRPr>
          </a:p>
        </p:txBody>
      </p:sp>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10160000" y="-1016000"/>
            <a:ext cx="3175000" cy="3175000"/>
          </a:xfrm>
          <a:prstGeom prst="ellipse">
            <a:avLst/>
          </a:prstGeom>
          <a:solidFill>
            <a:srgbClr val="9C5C38">
              <a:alpha val="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1016000" y="5080000"/>
            <a:ext cx="2540000" cy="2540000"/>
          </a:xfrm>
          <a:prstGeom prst="ellipse">
            <a:avLst/>
          </a:prstGeom>
          <a:solidFill>
            <a:srgbClr val="9C5C38">
              <a:alpha val="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11200" y="412750"/>
            <a:ext cx="3044825" cy="5461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800" b="1" i="0" u="none" strike="noStrike">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学生自评互评量表</a:t>
            </a:r>
            <a:endParaRPr lang="en-US" sz="2800"/>
          </a:p>
        </p:txBody>
      </p:sp>
      <p:sp>
        <p:nvSpPr>
          <p:cNvPr id="5" name="AutoShape 5"/>
          <p:cNvSpPr/>
          <p:nvPr/>
        </p:nvSpPr>
        <p:spPr>
          <a:xfrm>
            <a:off x="711200" y="1092200"/>
            <a:ext cx="10769600" cy="558800"/>
          </a:xfrm>
          <a:prstGeom prst="roundRect">
            <a:avLst>
              <a:gd name="adj" fmla="val 0"/>
            </a:avLst>
          </a:prstGeom>
          <a:solidFill>
            <a:srgbClr val="9C5C38">
              <a:alpha val="100000"/>
            </a:srgbClr>
          </a:solidFill>
          <a:ln w="25400" cap="flat" cmpd="sng">
            <a:noFill/>
            <a:prstDash val="solid"/>
            <a:round/>
          </a:ln>
        </p:spPr>
        <p:txBody>
          <a:bodyPr vert="horz" wrap="square" lIns="63500" tIns="63500" rIns="63500" bIns="63500" rtlCol="0" anchor="ctr"/>
          <a:lstStyle/>
          <a:p>
            <a:pPr algn="ctr">
              <a:defRPr/>
            </a:pPr>
          </a:p>
        </p:txBody>
      </p:sp>
      <p:sp>
        <p:nvSpPr>
          <p:cNvPr id="6" name="AutoShape 6"/>
          <p:cNvSpPr/>
          <p:nvPr/>
        </p:nvSpPr>
        <p:spPr>
          <a:xfrm>
            <a:off x="914400" y="1193800"/>
            <a:ext cx="9918065" cy="3556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000" b="1" i="0" u="none" strike="noStrike">
                <a:solidFill>
                  <a:srgbClr val="FFFFFF"/>
                </a:solidFill>
                <a:latin typeface="Kaiti SC"/>
                <a:ea typeface="Kaiti SC"/>
                <a:cs typeface="Kaiti SC"/>
                <a:sym typeface="Kaiti SC"/>
              </a:rPr>
              <a:t>总分：15分 | 四大维度精准拆解，帮你找准写作提升的突破口</a:t>
            </a:r>
            <a:endParaRPr lang="en-US" sz="2000"/>
          </a:p>
        </p:txBody>
      </p:sp>
      <p:sp>
        <p:nvSpPr>
          <p:cNvPr id="7" name="AutoShape 7"/>
          <p:cNvSpPr/>
          <p:nvPr>
            <p:custDataLst>
              <p:tags r:id="rId1"/>
            </p:custDataLst>
          </p:nvPr>
        </p:nvSpPr>
        <p:spPr>
          <a:xfrm>
            <a:off x="711200" y="2056802"/>
            <a:ext cx="5324883" cy="1860501"/>
          </a:xfrm>
          <a:prstGeom prst="roundRect">
            <a:avLst>
              <a:gd name="adj" fmla="val 0"/>
            </a:avLst>
          </a:prstGeom>
          <a:solidFill>
            <a:srgbClr val="9C5C38">
              <a:alpha val="8000"/>
            </a:srgbClr>
          </a:solidFill>
          <a:ln w="12700" cap="flat" cmpd="sng">
            <a:solidFill>
              <a:srgbClr val="9C5C38">
                <a:alpha val="30000"/>
              </a:srgbClr>
            </a:solidFill>
            <a:prstDash val="solid"/>
            <a:round/>
          </a:ln>
        </p:spPr>
        <p:txBody>
          <a:bodyPr vert="horz" wrap="square" lIns="63500" tIns="63500" rIns="63500" bIns="63500" rtlCol="0" anchor="ctr"/>
          <a:lstStyle/>
          <a:p>
            <a:pPr algn="ctr">
              <a:defRPr/>
            </a:pPr>
          </a:p>
        </p:txBody>
      </p:sp>
      <p:sp>
        <p:nvSpPr>
          <p:cNvPr id="8" name="AutoShape 8"/>
          <p:cNvSpPr/>
          <p:nvPr>
            <p:custDataLst>
              <p:tags r:id="rId2"/>
            </p:custDataLst>
          </p:nvPr>
        </p:nvSpPr>
        <p:spPr>
          <a:xfrm>
            <a:off x="914592" y="2159077"/>
            <a:ext cx="4914290" cy="384931"/>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01 要点完整性 · 4分</a:t>
            </a:r>
            <a:endParaRPr lang="en-US" sz="1100"/>
          </a:p>
        </p:txBody>
      </p:sp>
      <p:sp>
        <p:nvSpPr>
          <p:cNvPr id="9" name="AutoShape 9"/>
          <p:cNvSpPr/>
          <p:nvPr>
            <p:custDataLst>
              <p:tags r:id="rId3"/>
            </p:custDataLst>
          </p:nvPr>
        </p:nvSpPr>
        <p:spPr>
          <a:xfrm>
            <a:off x="916305" y="2654300"/>
            <a:ext cx="5017135" cy="1155065"/>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2B2B2B"/>
                </a:solidFill>
                <a:latin typeface="Kaiti SC"/>
                <a:ea typeface="Kaiti SC"/>
                <a:cs typeface="Kaiti SC"/>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满分标准：</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完整覆盖“理解题意、个人经历、真实感悟”三大核心要点，无遗漏。</a:t>
            </a:r>
            <a:b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b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扣分情形：</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缺1个要点扣1-2分，缺2个及以上直接扣3-4分。</a:t>
            </a:r>
            <a:b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b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核心提示：</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动笔前先列提纲，确保骨架完整，避免因要点缺失导致大幅失分。</a:t>
            </a:r>
            <a:endParaRPr lang="en-US" sz="1100">
              <a:latin typeface="微软雅黑" panose="020B0503020204020204" charset="-122"/>
              <a:ea typeface="微软雅黑" panose="020B0503020204020204" charset="-122"/>
              <a:cs typeface="微软雅黑" panose="020B0503020204020204" charset="-122"/>
            </a:endParaRPr>
          </a:p>
        </p:txBody>
      </p:sp>
      <p:sp>
        <p:nvSpPr>
          <p:cNvPr id="10" name="AutoShape 10"/>
          <p:cNvSpPr/>
          <p:nvPr>
            <p:custDataLst>
              <p:tags r:id="rId4"/>
            </p:custDataLst>
          </p:nvPr>
        </p:nvSpPr>
        <p:spPr>
          <a:xfrm>
            <a:off x="6200367" y="2026322"/>
            <a:ext cx="5324883" cy="1860501"/>
          </a:xfrm>
          <a:prstGeom prst="roundRect">
            <a:avLst>
              <a:gd name="adj" fmla="val 0"/>
            </a:avLst>
          </a:prstGeom>
          <a:solidFill>
            <a:srgbClr val="9C5C38">
              <a:alpha val="8000"/>
            </a:srgbClr>
          </a:solidFill>
          <a:ln w="12700" cap="flat" cmpd="sng">
            <a:solidFill>
              <a:srgbClr val="9C5C38">
                <a:alpha val="30000"/>
              </a:srgbClr>
            </a:solidFill>
            <a:prstDash val="solid"/>
            <a:round/>
          </a:ln>
        </p:spPr>
        <p:txBody>
          <a:bodyPr vert="horz" wrap="square" lIns="63500" tIns="63500" rIns="63500" bIns="63500" rtlCol="0" anchor="ctr"/>
          <a:lstStyle/>
          <a:p>
            <a:pPr algn="ctr">
              <a:defRPr/>
            </a:pPr>
          </a:p>
        </p:txBody>
      </p:sp>
      <p:sp>
        <p:nvSpPr>
          <p:cNvPr id="11" name="AutoShape 11"/>
          <p:cNvSpPr/>
          <p:nvPr>
            <p:custDataLst>
              <p:tags r:id="rId5"/>
            </p:custDataLst>
          </p:nvPr>
        </p:nvSpPr>
        <p:spPr>
          <a:xfrm>
            <a:off x="6405880" y="2103120"/>
            <a:ext cx="4382135" cy="3848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02 词数规范性 · 3分</a:t>
            </a:r>
            <a:endParaRPr lang="en-US" sz="1100"/>
          </a:p>
        </p:txBody>
      </p:sp>
      <p:sp>
        <p:nvSpPr>
          <p:cNvPr id="12" name="AutoShape 12"/>
          <p:cNvSpPr/>
          <p:nvPr>
            <p:custDataLst>
              <p:tags r:id="rId6"/>
            </p:custDataLst>
          </p:nvPr>
        </p:nvSpPr>
        <p:spPr>
          <a:xfrm>
            <a:off x="6348514" y="2683729"/>
            <a:ext cx="4914290" cy="1154794"/>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2B2B2B"/>
                </a:solidFill>
                <a:latin typeface="Kaiti SC"/>
                <a:ea typeface="Kaiti SC"/>
                <a:cs typeface="Kaiti SC"/>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满分标准：</a:t>
            </a:r>
            <a:r>
              <a:rPr lang="en-US" sz="140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词数精准落在75-85词区间，符合考试硬性要求。</a:t>
            </a:r>
            <a:br>
              <a:rPr lang="en-US" sz="140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br>
            <a:r>
              <a:rPr lang="en-US" sz="140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扣分情形：</a:t>
            </a:r>
            <a:r>
              <a:rPr lang="en-US" sz="140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60-80词1分；不足60词或超130词扣2分。</a:t>
            </a:r>
            <a:br>
              <a:rPr lang="en-US" sz="140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b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核心提示：</a:t>
            </a:r>
            <a:r>
              <a:rPr lang="en-US" sz="140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平时练习养成“数词感”，写前预估篇幅，写后快速核对。</a:t>
            </a:r>
            <a:endParaRPr lang="en-US" sz="1400">
              <a:solidFill>
                <a:srgbClr val="2B2B2B"/>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custDataLst>
              <p:tags r:id="rId7"/>
            </p:custDataLst>
          </p:nvPr>
        </p:nvSpPr>
        <p:spPr>
          <a:xfrm>
            <a:off x="711200" y="4235499"/>
            <a:ext cx="5324883" cy="1860501"/>
          </a:xfrm>
          <a:prstGeom prst="roundRect">
            <a:avLst>
              <a:gd name="adj" fmla="val 0"/>
            </a:avLst>
          </a:prstGeom>
          <a:solidFill>
            <a:srgbClr val="9C5C38">
              <a:alpha val="8000"/>
            </a:srgbClr>
          </a:solidFill>
          <a:ln w="12700" cap="flat" cmpd="sng">
            <a:solidFill>
              <a:srgbClr val="9C5C38">
                <a:alpha val="30000"/>
              </a:srgbClr>
            </a:solidFill>
            <a:prstDash val="solid"/>
            <a:round/>
          </a:ln>
        </p:spPr>
        <p:txBody>
          <a:bodyPr vert="horz" wrap="square" lIns="63500" tIns="63500" rIns="63500" bIns="63500" rtlCol="0" anchor="ctr"/>
          <a:lstStyle/>
          <a:p>
            <a:pPr algn="ctr">
              <a:defRPr/>
            </a:pPr>
          </a:p>
        </p:txBody>
      </p:sp>
      <p:sp>
        <p:nvSpPr>
          <p:cNvPr id="14" name="AutoShape 14"/>
          <p:cNvSpPr/>
          <p:nvPr>
            <p:custDataLst>
              <p:tags r:id="rId8"/>
            </p:custDataLst>
          </p:nvPr>
        </p:nvSpPr>
        <p:spPr>
          <a:xfrm>
            <a:off x="914400" y="4252595"/>
            <a:ext cx="2365375" cy="3848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03 语言表达力 · 4分</a:t>
            </a:r>
            <a:endParaRPr lang="en-US" sz="1100"/>
          </a:p>
        </p:txBody>
      </p:sp>
      <p:sp>
        <p:nvSpPr>
          <p:cNvPr id="15" name="AutoShape 15"/>
          <p:cNvSpPr/>
          <p:nvPr>
            <p:custDataLst>
              <p:tags r:id="rId9"/>
            </p:custDataLst>
          </p:nvPr>
        </p:nvSpPr>
        <p:spPr>
          <a:xfrm>
            <a:off x="916305" y="4587240"/>
            <a:ext cx="5016500" cy="138049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2B2B2B"/>
                </a:solidFill>
                <a:latin typeface="Kaiti SC"/>
                <a:ea typeface="Kaiti SC"/>
                <a:cs typeface="Kaiti SC"/>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满分标准：</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语法零错误，句式灵活多变（复合句、倒装句等），用词地道。</a:t>
            </a:r>
            <a:b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b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扣分情形：</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少量语法错误扣1-2分；错误较多影响理解扣3-4分。</a:t>
            </a:r>
            <a:b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b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核心提示：</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写完后默读自查，重点检查时态、主谓一致与句式丰富度。</a:t>
            </a:r>
            <a:endParaRPr lang="en-US" sz="1100">
              <a:latin typeface="微软雅黑" panose="020B0503020204020204" charset="-122"/>
              <a:ea typeface="微软雅黑" panose="020B0503020204020204" charset="-122"/>
              <a:cs typeface="微软雅黑" panose="020B0503020204020204" charset="-122"/>
            </a:endParaRPr>
          </a:p>
        </p:txBody>
      </p:sp>
      <p:sp>
        <p:nvSpPr>
          <p:cNvPr id="16" name="AutoShape 16"/>
          <p:cNvSpPr/>
          <p:nvPr>
            <p:custDataLst>
              <p:tags r:id="rId10"/>
            </p:custDataLst>
          </p:nvPr>
        </p:nvSpPr>
        <p:spPr>
          <a:xfrm>
            <a:off x="6267042" y="4235499"/>
            <a:ext cx="5324883" cy="1860501"/>
          </a:xfrm>
          <a:prstGeom prst="roundRect">
            <a:avLst>
              <a:gd name="adj" fmla="val 0"/>
            </a:avLst>
          </a:prstGeom>
          <a:solidFill>
            <a:srgbClr val="9C5C38">
              <a:alpha val="8000"/>
            </a:srgbClr>
          </a:solidFill>
          <a:ln w="12700" cap="flat" cmpd="sng">
            <a:solidFill>
              <a:srgbClr val="9C5C38">
                <a:alpha val="30000"/>
              </a:srgbClr>
            </a:solidFill>
            <a:prstDash val="solid"/>
            <a:round/>
          </a:ln>
        </p:spPr>
        <p:txBody>
          <a:bodyPr vert="horz" wrap="square" lIns="63500" tIns="63500" rIns="63500" bIns="63500" rtlCol="0" anchor="ctr"/>
          <a:lstStyle/>
          <a:p>
            <a:pPr algn="ctr">
              <a:defRPr/>
            </a:pPr>
          </a:p>
        </p:txBody>
      </p:sp>
      <p:sp>
        <p:nvSpPr>
          <p:cNvPr id="17" name="AutoShape 17"/>
          <p:cNvSpPr/>
          <p:nvPr>
            <p:custDataLst>
              <p:tags r:id="rId11"/>
            </p:custDataLst>
          </p:nvPr>
        </p:nvSpPr>
        <p:spPr>
          <a:xfrm>
            <a:off x="6472555" y="4316095"/>
            <a:ext cx="2242820" cy="38481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04 逻辑与立意 · 4分</a:t>
            </a:r>
            <a:endParaRPr lang="en-US" sz="1100"/>
          </a:p>
        </p:txBody>
      </p:sp>
      <p:sp>
        <p:nvSpPr>
          <p:cNvPr id="18" name="AutoShape 18"/>
          <p:cNvSpPr/>
          <p:nvPr>
            <p:custDataLst>
              <p:tags r:id="rId12"/>
            </p:custDataLst>
          </p:nvPr>
        </p:nvSpPr>
        <p:spPr>
          <a:xfrm>
            <a:off x="6472339" y="4812896"/>
            <a:ext cx="4914290" cy="1154794"/>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400" b="0" i="0" u="none" strike="noStrike">
                <a:solidFill>
                  <a:srgbClr val="2B2B2B"/>
                </a:solidFill>
                <a:latin typeface="Kaiti SC"/>
                <a:ea typeface="Kaiti SC"/>
                <a:cs typeface="Kaiti SC"/>
                <a:sym typeface="Kaiti SC"/>
              </a:rPr>
              <a:t>•</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满分标准：</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行文逻辑清晰连贯，感悟深刻且紧扣主题，展现个人思考。</a:t>
            </a:r>
            <a:b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b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扣分情形：</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逻辑通顺但感悟浅显扣1-2分；逻辑混乱偏离主题扣3-4分。</a:t>
            </a:r>
            <a:b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b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 </a:t>
            </a:r>
            <a:r>
              <a:rPr lang="en-US" sz="1400" b="1"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核心提示：</a:t>
            </a:r>
            <a:r>
              <a:rPr lang="en-US" sz="1400" b="0" i="0" u="none" strike="noStrike">
                <a:solidFill>
                  <a:srgbClr val="2B2B2B"/>
                </a:solidFill>
                <a:latin typeface="微软雅黑" panose="020B0503020204020204" charset="-122"/>
                <a:ea typeface="微软雅黑" panose="020B0503020204020204" charset="-122"/>
                <a:cs typeface="微软雅黑" panose="020B0503020204020204" charset="-122"/>
                <a:sym typeface="Kaiti SC"/>
              </a:rPr>
              <a:t>立意决定文章高度，结尾升华需贴合主旨，避免空洞喊口号。</a:t>
            </a:r>
            <a:endParaRPr lang="en-US" sz="1100">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p:nvPicPr>
        <p:blipFill>
          <a:blip r:embed="rId13"/>
          <a:stretch>
            <a:fillRect/>
          </a:stretch>
        </p:blipFill>
        <p:spPr>
          <a:xfrm>
            <a:off x="11477625" y="82550"/>
            <a:ext cx="608013" cy="642938"/>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F7F2">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9525000" y="-1270000"/>
            <a:ext cx="3810000" cy="3810000"/>
          </a:xfrm>
          <a:prstGeom prst="ellipse">
            <a:avLst/>
          </a:prstGeom>
          <a:solidFill>
            <a:srgbClr val="9C5C38">
              <a:alpha val="5000"/>
            </a:srgbClr>
          </a:solidFill>
          <a:ln w="25400" cap="flat" cmpd="sng">
            <a:noFill/>
            <a:prstDash val="solid"/>
            <a:round/>
          </a:ln>
        </p:spPr>
        <p:txBody>
          <a:bodyPr vert="horz" wrap="square" lIns="63500" tIns="63500" rIns="63500" bIns="63500" rtlCol="0" anchor="ctr"/>
          <a:lstStyle/>
          <a:p>
            <a:pPr algn="ctr">
              <a:defRPr/>
            </a:pPr>
          </a:p>
        </p:txBody>
      </p:sp>
      <p:sp>
        <p:nvSpPr>
          <p:cNvPr id="3" name="AutoShape 3"/>
          <p:cNvSpPr/>
          <p:nvPr/>
        </p:nvSpPr>
        <p:spPr>
          <a:xfrm>
            <a:off x="-635000" y="5080000"/>
            <a:ext cx="2540000" cy="2540000"/>
          </a:xfrm>
          <a:prstGeom prst="ellipse">
            <a:avLst/>
          </a:prstGeom>
          <a:solidFill>
            <a:srgbClr val="9C5C38">
              <a:alpha val="5000"/>
            </a:srgbClr>
          </a:solidFill>
          <a:ln w="25400" cap="flat" cmpd="sng">
            <a:noFill/>
            <a:prstDash val="solid"/>
            <a:round/>
          </a:ln>
        </p:spPr>
        <p:txBody>
          <a:bodyPr vert="horz" wrap="square" lIns="63500" tIns="63500" rIns="63500" bIns="63500" rtlCol="0" anchor="ctr"/>
          <a:lstStyle/>
          <a:p>
            <a:pPr algn="ctr">
              <a:defRPr/>
            </a:pPr>
          </a:p>
        </p:txBody>
      </p:sp>
      <p:sp>
        <p:nvSpPr>
          <p:cNvPr id="5" name="AutoShape 5"/>
          <p:cNvSpPr/>
          <p:nvPr/>
        </p:nvSpPr>
        <p:spPr>
          <a:xfrm>
            <a:off x="711200" y="1524000"/>
            <a:ext cx="10769600" cy="1397000"/>
          </a:xfrm>
          <a:prstGeom prst="roundRect">
            <a:avLst>
              <a:gd name="adj" fmla="val 0"/>
            </a:avLst>
          </a:prstGeom>
          <a:solidFill>
            <a:srgbClr val="9C5C38">
              <a:alpha val="8000"/>
            </a:srgbClr>
          </a:solidFill>
          <a:ln w="12700" cap="flat" cmpd="sng">
            <a:solidFill>
              <a:srgbClr val="9C5C38">
                <a:alpha val="20000"/>
              </a:srgbClr>
            </a:solidFill>
            <a:prstDash val="solid"/>
            <a:round/>
          </a:ln>
        </p:spPr>
        <p:txBody>
          <a:bodyPr vert="horz" wrap="square" lIns="63500" tIns="63500" rIns="63500" bIns="63500" rtlCol="0" anchor="ctr"/>
          <a:lstStyle/>
          <a:p>
            <a:pPr algn="ctr">
              <a:defRPr/>
            </a:pPr>
          </a:p>
        </p:txBody>
      </p:sp>
      <p:sp>
        <p:nvSpPr>
          <p:cNvPr id="6" name="AutoShape 6"/>
          <p:cNvSpPr/>
          <p:nvPr/>
        </p:nvSpPr>
        <p:spPr>
          <a:xfrm>
            <a:off x="914400" y="1714500"/>
            <a:ext cx="104140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800" b="1" i="0" u="none" strike="noStrike">
                <a:solidFill>
                  <a:srgbClr val="9C5C38"/>
                </a:solidFill>
                <a:latin typeface="Noto Sans SC" panose="020B0200000000000000" charset="-122"/>
                <a:ea typeface="Noto Sans SC" panose="020B0200000000000000" charset="-122"/>
                <a:cs typeface="Noto Sans SC" panose="020B0200000000000000" charset="-122"/>
                <a:sym typeface="Noto Sans SC" panose="020B0200000000000000" charset="-122"/>
              </a:rPr>
              <a:t>💡 逆向设计核心：以评定教，拒绝无效教学</a:t>
            </a:r>
            <a:endParaRPr lang="en-US" sz="1100"/>
          </a:p>
        </p:txBody>
      </p:sp>
      <p:sp>
        <p:nvSpPr>
          <p:cNvPr id="7" name="AutoShape 7"/>
          <p:cNvSpPr/>
          <p:nvPr/>
        </p:nvSpPr>
        <p:spPr>
          <a:xfrm>
            <a:off x="914400" y="2159000"/>
            <a:ext cx="10363200" cy="698500"/>
          </a:xfrm>
          <a:prstGeom prst="rect">
            <a:avLst/>
          </a:prstGeom>
          <a:noFill/>
          <a:ln w="12700" cap="flat" cmpd="sng">
            <a:noFill/>
            <a:prstDash val="solid"/>
            <a:round/>
          </a:ln>
        </p:spPr>
        <p:txBody>
          <a:bodyPr vert="horz" wrap="square" lIns="0" tIns="0" rIns="0" bIns="0" rtlCol="0" anchor="ctr" anchorCtr="0"/>
          <a:lstStyle/>
          <a:p>
            <a:pPr marL="0" indent="0" algn="l">
              <a:lnSpc>
                <a:spcPct val="108000"/>
              </a:lnSpc>
              <a:defRPr/>
            </a:pPr>
            <a:r>
              <a:rPr lang="en-US" sz="1600" b="0" i="0" u="none" strike="noStrike">
                <a:solidFill>
                  <a:srgbClr val="2B2B2B"/>
                </a:solidFill>
                <a:latin typeface="Kaiti SC"/>
                <a:ea typeface="Kaiti SC"/>
                <a:cs typeface="Kaiti SC"/>
                <a:sym typeface="Kaiti SC"/>
              </a:rPr>
              <a:t>所有课堂活动需严格对标学习目标与评价证据，建立“目标-活动-评价”的闭环逻辑。每一项任务均指向具体的达标要求，通过精准的活动设计，实现从知识传授到能力内化的转化，真正做到以评促学、以评促教。</a:t>
            </a:r>
            <a:endParaRPr lang="en-US" sz="1100"/>
          </a:p>
        </p:txBody>
      </p:sp>
      <p:sp>
        <p:nvSpPr>
          <p:cNvPr id="8" name="AutoShape 8"/>
          <p:cNvSpPr/>
          <p:nvPr>
            <p:custDataLst>
              <p:tags r:id="rId1"/>
            </p:custDataLst>
          </p:nvPr>
        </p:nvSpPr>
        <p:spPr>
          <a:xfrm>
            <a:off x="711200" y="3518915"/>
            <a:ext cx="2059598" cy="2767585"/>
          </a:xfrm>
          <a:prstGeom prst="roundRect">
            <a:avLst>
              <a:gd name="adj" fmla="val 0"/>
            </a:avLst>
          </a:prstGeom>
          <a:solidFill>
            <a:srgbClr val="FFFFFF">
              <a:alpha val="100000"/>
            </a:srgbClr>
          </a:solidFill>
          <a:ln w="12700" cap="flat" cmpd="sng">
            <a:solidFill>
              <a:srgbClr val="9C5C38">
                <a:alpha val="15000"/>
              </a:srgbClr>
            </a:solidFill>
            <a:prstDash val="solid"/>
            <a:round/>
          </a:ln>
        </p:spPr>
        <p:txBody>
          <a:bodyPr vert="horz" wrap="square" lIns="63500" tIns="63500" rIns="63500" bIns="63500" rtlCol="0" anchor="ctr"/>
          <a:lstStyle/>
          <a:p>
            <a:pPr algn="ctr">
              <a:defRPr/>
            </a:pPr>
          </a:p>
        </p:txBody>
      </p:sp>
      <p:sp>
        <p:nvSpPr>
          <p:cNvPr id="9" name="AutoShape 9"/>
          <p:cNvSpPr/>
          <p:nvPr>
            <p:custDataLst>
              <p:tags r:id="rId2"/>
            </p:custDataLst>
          </p:nvPr>
        </p:nvSpPr>
        <p:spPr>
          <a:xfrm>
            <a:off x="839925" y="3712002"/>
            <a:ext cx="1802148" cy="3861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01</a:t>
            </a:r>
            <a:endParaRPr lang="en-US" sz="1100"/>
          </a:p>
        </p:txBody>
      </p:sp>
      <p:pic>
        <p:nvPicPr>
          <p:cNvPr id="10" name="Picture 10"/>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2255899" y="3750620"/>
            <a:ext cx="308940" cy="308940"/>
          </a:xfrm>
          <a:prstGeom prst="rect">
            <a:avLst/>
          </a:prstGeom>
        </p:spPr>
      </p:pic>
      <p:sp>
        <p:nvSpPr>
          <p:cNvPr id="11" name="AutoShape 11"/>
          <p:cNvSpPr/>
          <p:nvPr>
            <p:custDataLst>
              <p:tags r:id="rId5"/>
            </p:custDataLst>
          </p:nvPr>
        </p:nvSpPr>
        <p:spPr>
          <a:xfrm>
            <a:off x="839925" y="4291264"/>
            <a:ext cx="1802148" cy="3089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2B2B2B"/>
                </a:solidFill>
                <a:latin typeface="Noto Sans SC" panose="020B0200000000000000" charset="-122"/>
                <a:ea typeface="Noto Sans SC" panose="020B0200000000000000" charset="-122"/>
                <a:cs typeface="Noto Sans SC" panose="020B0200000000000000" charset="-122"/>
                <a:sym typeface="Noto Sans SC" panose="020B0200000000000000" charset="-122"/>
              </a:rPr>
              <a:t>情境导入+精准审题</a:t>
            </a:r>
            <a:endParaRPr lang="en-US" sz="1100"/>
          </a:p>
        </p:txBody>
      </p:sp>
      <p:sp>
        <p:nvSpPr>
          <p:cNvPr id="12" name="AutoShape 12"/>
          <p:cNvSpPr/>
          <p:nvPr>
            <p:custDataLst>
              <p:tags r:id="rId6"/>
            </p:custDataLst>
          </p:nvPr>
        </p:nvSpPr>
        <p:spPr>
          <a:xfrm>
            <a:off x="839925" y="4677439"/>
            <a:ext cx="1802148" cy="25745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300" b="1" i="0" u="none" strike="noStrike">
                <a:solidFill>
                  <a:srgbClr val="9C5C38">
                    <a:alpha val="80000"/>
                  </a:srgbClr>
                </a:solidFill>
                <a:latin typeface="微软雅黑" panose="020B0503020204020204" charset="-122"/>
                <a:ea typeface="微软雅黑" panose="020B0503020204020204" charset="-122"/>
                <a:cs typeface="微软雅黑" panose="020B0503020204020204" charset="-122"/>
                <a:sym typeface="Kaiti SC"/>
              </a:rPr>
              <a:t>⏱ 5分钟 | 破题关键</a:t>
            </a:r>
            <a:endParaRPr lang="en-US" sz="1100" b="1">
              <a:latin typeface="微软雅黑" panose="020B0503020204020204" charset="-122"/>
              <a:ea typeface="微软雅黑" panose="020B0503020204020204" charset="-122"/>
              <a:cs typeface="微软雅黑" panose="020B0503020204020204" charset="-122"/>
            </a:endParaRPr>
          </a:p>
        </p:txBody>
      </p:sp>
      <p:sp>
        <p:nvSpPr>
          <p:cNvPr id="13" name="AutoShape 13"/>
          <p:cNvSpPr/>
          <p:nvPr>
            <p:custDataLst>
              <p:tags r:id="rId7"/>
            </p:custDataLst>
          </p:nvPr>
        </p:nvSpPr>
        <p:spPr>
          <a:xfrm>
            <a:off x="839925" y="5063614"/>
            <a:ext cx="1802148" cy="901074"/>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300" b="0" i="0" u="none" strike="noStrike">
                <a:solidFill>
                  <a:srgbClr val="2B2B2B">
                    <a:alpha val="70196"/>
                  </a:srgbClr>
                </a:solidFill>
                <a:latin typeface="微软雅黑" panose="020B0503020204020204" charset="-122"/>
                <a:ea typeface="微软雅黑" panose="020B0503020204020204" charset="-122"/>
                <a:cs typeface="Kaiti SC"/>
                <a:sym typeface="Kaiti SC"/>
              </a:rPr>
              <a:t>快速切入主题，拆解题干隐含要求，精准锁定写作立意与核心方向，避免偏题。</a:t>
            </a:r>
            <a:endParaRPr lang="en-US" sz="1100">
              <a:latin typeface="微软雅黑" panose="020B0503020204020204" charset="-122"/>
              <a:ea typeface="微软雅黑" panose="020B0503020204020204" charset="-122"/>
            </a:endParaRPr>
          </a:p>
        </p:txBody>
      </p:sp>
      <p:sp>
        <p:nvSpPr>
          <p:cNvPr id="14" name="AutoShape 14"/>
          <p:cNvSpPr/>
          <p:nvPr>
            <p:custDataLst>
              <p:tags r:id="rId8"/>
            </p:custDataLst>
          </p:nvPr>
        </p:nvSpPr>
        <p:spPr>
          <a:xfrm>
            <a:off x="2873778" y="3518915"/>
            <a:ext cx="2059598" cy="2767585"/>
          </a:xfrm>
          <a:prstGeom prst="roundRect">
            <a:avLst>
              <a:gd name="adj" fmla="val 0"/>
            </a:avLst>
          </a:prstGeom>
          <a:solidFill>
            <a:srgbClr val="FFFFFF">
              <a:alpha val="100000"/>
            </a:srgbClr>
          </a:solidFill>
          <a:ln w="12700" cap="flat" cmpd="sng">
            <a:solidFill>
              <a:srgbClr val="9C5C38">
                <a:alpha val="15000"/>
              </a:srgbClr>
            </a:solidFill>
            <a:prstDash val="solid"/>
            <a:round/>
          </a:ln>
        </p:spPr>
        <p:txBody>
          <a:bodyPr vert="horz" wrap="square" lIns="63500" tIns="63500" rIns="63500" bIns="63500" rtlCol="0" anchor="ctr"/>
          <a:lstStyle/>
          <a:p>
            <a:pPr algn="ctr">
              <a:defRPr/>
            </a:pPr>
          </a:p>
        </p:txBody>
      </p:sp>
      <p:sp>
        <p:nvSpPr>
          <p:cNvPr id="15" name="AutoShape 15"/>
          <p:cNvSpPr/>
          <p:nvPr>
            <p:custDataLst>
              <p:tags r:id="rId9"/>
            </p:custDataLst>
          </p:nvPr>
        </p:nvSpPr>
        <p:spPr>
          <a:xfrm>
            <a:off x="3002503" y="3712002"/>
            <a:ext cx="1802148" cy="3861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02</a:t>
            </a:r>
            <a:endParaRPr lang="en-US" sz="1100"/>
          </a:p>
        </p:txBody>
      </p:sp>
      <p:pic>
        <p:nvPicPr>
          <p:cNvPr id="16" name="Picture 16"/>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4418477" y="3750620"/>
            <a:ext cx="308940" cy="308940"/>
          </a:xfrm>
          <a:prstGeom prst="rect">
            <a:avLst/>
          </a:prstGeom>
        </p:spPr>
      </p:pic>
      <p:sp>
        <p:nvSpPr>
          <p:cNvPr id="17" name="AutoShape 17"/>
          <p:cNvSpPr/>
          <p:nvPr>
            <p:custDataLst>
              <p:tags r:id="rId12"/>
            </p:custDataLst>
          </p:nvPr>
        </p:nvSpPr>
        <p:spPr>
          <a:xfrm>
            <a:off x="3002503" y="4291264"/>
            <a:ext cx="1802148" cy="3089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2B2B2B"/>
                </a:solidFill>
                <a:latin typeface="Noto Sans SC" panose="020B0200000000000000" charset="-122"/>
                <a:ea typeface="Noto Sans SC" panose="020B0200000000000000" charset="-122"/>
                <a:cs typeface="Noto Sans SC" panose="020B0200000000000000" charset="-122"/>
                <a:sym typeface="Noto Sans SC" panose="020B0200000000000000" charset="-122"/>
              </a:rPr>
              <a:t>语言精讲+当堂操练</a:t>
            </a:r>
            <a:endParaRPr lang="en-US" sz="1100"/>
          </a:p>
        </p:txBody>
      </p:sp>
      <p:sp>
        <p:nvSpPr>
          <p:cNvPr id="18" name="AutoShape 18"/>
          <p:cNvSpPr/>
          <p:nvPr>
            <p:custDataLst>
              <p:tags r:id="rId13"/>
            </p:custDataLst>
          </p:nvPr>
        </p:nvSpPr>
        <p:spPr>
          <a:xfrm>
            <a:off x="3002503" y="4677439"/>
            <a:ext cx="1802148" cy="25745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1300" b="1" i="0" u="none" strike="noStrike">
                <a:solidFill>
                  <a:srgbClr val="9C5C38">
                    <a:alpha val="80000"/>
                  </a:srgbClr>
                </a:solidFill>
                <a:latin typeface="微软雅黑" panose="020B0503020204020204" charset="-122"/>
                <a:ea typeface="微软雅黑" panose="020B0503020204020204" charset="-122"/>
                <a:cs typeface="微软雅黑" panose="020B0503020204020204" charset="-122"/>
                <a:sym typeface="Kaiti SC"/>
              </a:rPr>
              <a:t>⏱ 10分钟 | 基础夯实</a:t>
            </a:r>
            <a:endParaRPr lang="en-US" sz="1300" b="1">
              <a:solidFill>
                <a:srgbClr val="9C5C38">
                  <a:alpha val="80000"/>
                </a:srgbClr>
              </a:solidFill>
              <a:latin typeface="微软雅黑" panose="020B0503020204020204" charset="-122"/>
              <a:ea typeface="微软雅黑" panose="020B0503020204020204" charset="-122"/>
              <a:cs typeface="微软雅黑" panose="020B0503020204020204" charset="-122"/>
            </a:endParaRPr>
          </a:p>
        </p:txBody>
      </p:sp>
      <p:sp>
        <p:nvSpPr>
          <p:cNvPr id="19" name="AutoShape 19"/>
          <p:cNvSpPr/>
          <p:nvPr>
            <p:custDataLst>
              <p:tags r:id="rId14"/>
            </p:custDataLst>
          </p:nvPr>
        </p:nvSpPr>
        <p:spPr>
          <a:xfrm>
            <a:off x="3002503" y="5063614"/>
            <a:ext cx="1802148" cy="901074"/>
          </a:xfrm>
          <a:prstGeom prst="rect">
            <a:avLst/>
          </a:prstGeom>
          <a:noFill/>
          <a:ln w="12700" cap="flat" cmpd="sng">
            <a:noFill/>
            <a:prstDash val="solid"/>
            <a:round/>
          </a:ln>
        </p:spPr>
        <p:txBody>
          <a:bodyPr vert="horz" wrap="square" lIns="0" tIns="0" rIns="0" bIns="0" rtlCol="0" anchor="ctr" anchorCtr="0"/>
          <a:lstStyle/>
          <a:p>
            <a:pPr marL="0" indent="0" algn="l">
              <a:lnSpc>
                <a:spcPct val="100000"/>
              </a:lnSpc>
              <a:defRPr/>
            </a:pPr>
            <a:r>
              <a:rPr lang="en-US" sz="1300" b="0" i="0" u="none" strike="noStrike">
                <a:solidFill>
                  <a:srgbClr val="2B2B2B">
                    <a:alpha val="70196"/>
                  </a:srgbClr>
                </a:solidFill>
                <a:latin typeface="微软雅黑" panose="020B0503020204020204" charset="-122"/>
                <a:ea typeface="微软雅黑" panose="020B0503020204020204" charset="-122"/>
                <a:cs typeface="Kaiti SC"/>
                <a:sym typeface="Kaiti SC"/>
              </a:rPr>
              <a:t>剖析主题高分表达句式，结合经典素材进行句式仿写，快速积累语言储备。</a:t>
            </a:r>
            <a:endParaRPr lang="en-US" sz="1100">
              <a:latin typeface="微软雅黑" panose="020B0503020204020204" charset="-122"/>
              <a:ea typeface="微软雅黑" panose="020B0503020204020204" charset="-122"/>
            </a:endParaRPr>
          </a:p>
        </p:txBody>
      </p:sp>
      <p:sp>
        <p:nvSpPr>
          <p:cNvPr id="20" name="AutoShape 20"/>
          <p:cNvSpPr/>
          <p:nvPr>
            <p:custDataLst>
              <p:tags r:id="rId15"/>
            </p:custDataLst>
          </p:nvPr>
        </p:nvSpPr>
        <p:spPr>
          <a:xfrm>
            <a:off x="5036356" y="3518915"/>
            <a:ext cx="2059598" cy="2767585"/>
          </a:xfrm>
          <a:prstGeom prst="roundRect">
            <a:avLst>
              <a:gd name="adj" fmla="val 0"/>
            </a:avLst>
          </a:prstGeom>
          <a:solidFill>
            <a:srgbClr val="FFFFFF">
              <a:alpha val="100000"/>
            </a:srgbClr>
          </a:solidFill>
          <a:ln w="12700" cap="flat" cmpd="sng">
            <a:solidFill>
              <a:srgbClr val="9C5C38">
                <a:alpha val="15000"/>
              </a:srgbClr>
            </a:solidFill>
            <a:prstDash val="solid"/>
            <a:round/>
          </a:ln>
        </p:spPr>
        <p:txBody>
          <a:bodyPr vert="horz" wrap="square" lIns="63500" tIns="63500" rIns="63500" bIns="63500" rtlCol="0" anchor="ctr"/>
          <a:lstStyle/>
          <a:p>
            <a:pPr algn="ctr">
              <a:defRPr/>
            </a:pPr>
          </a:p>
        </p:txBody>
      </p:sp>
      <p:sp>
        <p:nvSpPr>
          <p:cNvPr id="21" name="AutoShape 21"/>
          <p:cNvSpPr/>
          <p:nvPr>
            <p:custDataLst>
              <p:tags r:id="rId16"/>
            </p:custDataLst>
          </p:nvPr>
        </p:nvSpPr>
        <p:spPr>
          <a:xfrm>
            <a:off x="5165081" y="3712002"/>
            <a:ext cx="1802148" cy="3861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03</a:t>
            </a:r>
            <a:endParaRPr lang="en-US" sz="1100"/>
          </a:p>
        </p:txBody>
      </p:sp>
      <p:pic>
        <p:nvPicPr>
          <p:cNvPr id="22" name="Picture 22"/>
          <p:cNvPicPr>
            <a:picLocks noChangeAspect="1"/>
          </p:cNvPicPr>
          <p:nvPr>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6581055" y="3750620"/>
            <a:ext cx="308940" cy="308940"/>
          </a:xfrm>
          <a:prstGeom prst="rect">
            <a:avLst/>
          </a:prstGeom>
        </p:spPr>
      </p:pic>
      <p:sp>
        <p:nvSpPr>
          <p:cNvPr id="23" name="AutoShape 23"/>
          <p:cNvSpPr/>
          <p:nvPr>
            <p:custDataLst>
              <p:tags r:id="rId19"/>
            </p:custDataLst>
          </p:nvPr>
        </p:nvSpPr>
        <p:spPr>
          <a:xfrm>
            <a:off x="5165081" y="4291264"/>
            <a:ext cx="1802148" cy="3089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2B2B2B"/>
                </a:solidFill>
                <a:latin typeface="Noto Sans SC" panose="020B0200000000000000" charset="-122"/>
                <a:ea typeface="Noto Sans SC" panose="020B0200000000000000" charset="-122"/>
                <a:cs typeface="Noto Sans SC" panose="020B0200000000000000" charset="-122"/>
                <a:sym typeface="Noto Sans SC" panose="020B0200000000000000" charset="-122"/>
              </a:rPr>
              <a:t>框架建模+素材赋能</a:t>
            </a:r>
            <a:endParaRPr lang="en-US" sz="1100"/>
          </a:p>
        </p:txBody>
      </p:sp>
      <p:sp>
        <p:nvSpPr>
          <p:cNvPr id="24" name="AutoShape 24"/>
          <p:cNvSpPr/>
          <p:nvPr>
            <p:custDataLst>
              <p:tags r:id="rId20"/>
            </p:custDataLst>
          </p:nvPr>
        </p:nvSpPr>
        <p:spPr>
          <a:xfrm>
            <a:off x="5165081" y="4677439"/>
            <a:ext cx="1802148" cy="25745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1300" b="1" i="0" u="none" strike="noStrike">
                <a:solidFill>
                  <a:srgbClr val="9C5C38">
                    <a:alpha val="80000"/>
                  </a:srgbClr>
                </a:solidFill>
                <a:latin typeface="微软雅黑" panose="020B0503020204020204" charset="-122"/>
                <a:ea typeface="微软雅黑" panose="020B0503020204020204" charset="-122"/>
                <a:cs typeface="微软雅黑" panose="020B0503020204020204" charset="-122"/>
                <a:sym typeface="Kaiti SC"/>
              </a:rPr>
              <a:t>⏱ 8分钟 | 结构搭建</a:t>
            </a:r>
            <a:endParaRPr lang="en-US" sz="1300" b="1">
              <a:solidFill>
                <a:srgbClr val="9C5C38">
                  <a:alpha val="80000"/>
                </a:srgbClr>
              </a:solidFill>
              <a:latin typeface="微软雅黑" panose="020B0503020204020204" charset="-122"/>
              <a:ea typeface="微软雅黑" panose="020B0503020204020204" charset="-122"/>
              <a:cs typeface="微软雅黑" panose="020B0503020204020204" charset="-122"/>
            </a:endParaRPr>
          </a:p>
        </p:txBody>
      </p:sp>
      <p:sp>
        <p:nvSpPr>
          <p:cNvPr id="25" name="AutoShape 25"/>
          <p:cNvSpPr/>
          <p:nvPr>
            <p:custDataLst>
              <p:tags r:id="rId21"/>
            </p:custDataLst>
          </p:nvPr>
        </p:nvSpPr>
        <p:spPr>
          <a:xfrm>
            <a:off x="5165081" y="5063614"/>
            <a:ext cx="1802148" cy="901074"/>
          </a:xfrm>
          <a:prstGeom prst="rect">
            <a:avLst/>
          </a:prstGeom>
          <a:noFill/>
          <a:ln w="12700" cap="flat" cmpd="sng">
            <a:noFill/>
            <a:prstDash val="solid"/>
            <a:round/>
          </a:ln>
        </p:spPr>
        <p:txBody>
          <a:bodyPr vert="horz" wrap="square" lIns="0" tIns="0" rIns="0" bIns="0" rtlCol="0" anchor="ctr" anchorCtr="0"/>
          <a:lstStyle/>
          <a:p>
            <a:pPr marL="0" algn="l">
              <a:lnSpc>
                <a:spcPct val="100000"/>
              </a:lnSpc>
              <a:buSzTx/>
              <a:defRPr/>
            </a:pPr>
            <a:r>
              <a:rPr lang="en-US" sz="1300" b="0" i="0" u="none" strike="noStrike">
                <a:solidFill>
                  <a:srgbClr val="2B2B2B">
                    <a:alpha val="70196"/>
                  </a:srgbClr>
                </a:solidFill>
                <a:latin typeface="微软雅黑" panose="020B0503020204020204" charset="-122"/>
                <a:ea typeface="微软雅黑" panose="020B0503020204020204" charset="-122"/>
                <a:cs typeface="Kaiti SC"/>
                <a:sym typeface="Kaiti SC"/>
              </a:rPr>
              <a:t>构建清晰的写作逻辑框架，提供适配的优质素材库，实现内容的快速填充与优化。</a:t>
            </a:r>
            <a:endParaRPr lang="en-US" sz="1300">
              <a:solidFill>
                <a:srgbClr val="2B2B2B">
                  <a:alpha val="70196"/>
                </a:srgbClr>
              </a:solidFill>
              <a:latin typeface="微软雅黑" panose="020B0503020204020204" charset="-122"/>
              <a:ea typeface="微软雅黑" panose="020B0503020204020204" charset="-122"/>
              <a:cs typeface="Kaiti SC"/>
            </a:endParaRPr>
          </a:p>
        </p:txBody>
      </p:sp>
      <p:sp>
        <p:nvSpPr>
          <p:cNvPr id="26" name="AutoShape 26"/>
          <p:cNvSpPr/>
          <p:nvPr>
            <p:custDataLst>
              <p:tags r:id="rId22"/>
            </p:custDataLst>
          </p:nvPr>
        </p:nvSpPr>
        <p:spPr>
          <a:xfrm>
            <a:off x="7198934" y="3518915"/>
            <a:ext cx="2059598" cy="2767585"/>
          </a:xfrm>
          <a:prstGeom prst="roundRect">
            <a:avLst>
              <a:gd name="adj" fmla="val 0"/>
            </a:avLst>
          </a:prstGeom>
          <a:solidFill>
            <a:srgbClr val="FFFFFF">
              <a:alpha val="100000"/>
            </a:srgbClr>
          </a:solidFill>
          <a:ln w="12700" cap="flat" cmpd="sng">
            <a:solidFill>
              <a:srgbClr val="9C5C38">
                <a:alpha val="15000"/>
              </a:srgbClr>
            </a:solidFill>
            <a:prstDash val="solid"/>
            <a:round/>
          </a:ln>
        </p:spPr>
        <p:txBody>
          <a:bodyPr vert="horz" wrap="square" lIns="63500" tIns="63500" rIns="63500" bIns="63500" rtlCol="0" anchor="ctr"/>
          <a:lstStyle/>
          <a:p>
            <a:pPr algn="ctr">
              <a:defRPr/>
            </a:pPr>
          </a:p>
        </p:txBody>
      </p:sp>
      <p:sp>
        <p:nvSpPr>
          <p:cNvPr id="27" name="AutoShape 27"/>
          <p:cNvSpPr/>
          <p:nvPr>
            <p:custDataLst>
              <p:tags r:id="rId23"/>
            </p:custDataLst>
          </p:nvPr>
        </p:nvSpPr>
        <p:spPr>
          <a:xfrm>
            <a:off x="7327659" y="3712002"/>
            <a:ext cx="1802148" cy="3861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04</a:t>
            </a:r>
            <a:endParaRPr lang="en-US" sz="1100"/>
          </a:p>
        </p:txBody>
      </p:sp>
      <p:pic>
        <p:nvPicPr>
          <p:cNvPr id="28" name="Picture 28"/>
          <p:cNvPicPr>
            <a:picLocks noChangeAspect="1"/>
          </p:cNvPicPr>
          <p:nvPr>
            <p:custDataLst>
              <p:tags r:id="rId24"/>
            </p:custDataLst>
          </p:nvPr>
        </p:nvPicPr>
        <p:blipFill>
          <a:blip r:embed="rId25">
            <a:extLst>
              <a:ext uri="{28A0092B-C50C-407E-A947-70E740481C1C}">
                <a14:useLocalDpi xmlns:a14="http://schemas.microsoft.com/office/drawing/2010/main" val="0"/>
              </a:ext>
            </a:extLst>
          </a:blip>
          <a:stretch>
            <a:fillRect/>
          </a:stretch>
        </p:blipFill>
        <p:spPr>
          <a:xfrm>
            <a:off x="8743633" y="3750620"/>
            <a:ext cx="308940" cy="308940"/>
          </a:xfrm>
          <a:prstGeom prst="rect">
            <a:avLst/>
          </a:prstGeom>
        </p:spPr>
      </p:pic>
      <p:sp>
        <p:nvSpPr>
          <p:cNvPr id="29" name="AutoShape 29"/>
          <p:cNvSpPr/>
          <p:nvPr>
            <p:custDataLst>
              <p:tags r:id="rId26"/>
            </p:custDataLst>
          </p:nvPr>
        </p:nvSpPr>
        <p:spPr>
          <a:xfrm>
            <a:off x="7327659" y="4291264"/>
            <a:ext cx="1802148" cy="3089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2B2B2B"/>
                </a:solidFill>
                <a:latin typeface="Noto Sans SC" panose="020B0200000000000000" charset="-122"/>
                <a:ea typeface="Noto Sans SC" panose="020B0200000000000000" charset="-122"/>
                <a:cs typeface="Noto Sans SC" panose="020B0200000000000000" charset="-122"/>
                <a:sym typeface="Noto Sans SC" panose="020B0200000000000000" charset="-122"/>
              </a:rPr>
              <a:t>限时写作+分层讲评</a:t>
            </a:r>
            <a:endParaRPr lang="en-US" sz="1100"/>
          </a:p>
        </p:txBody>
      </p:sp>
      <p:sp>
        <p:nvSpPr>
          <p:cNvPr id="30" name="AutoShape 30"/>
          <p:cNvSpPr/>
          <p:nvPr>
            <p:custDataLst>
              <p:tags r:id="rId27"/>
            </p:custDataLst>
          </p:nvPr>
        </p:nvSpPr>
        <p:spPr>
          <a:xfrm>
            <a:off x="7327659" y="4677439"/>
            <a:ext cx="1802148" cy="257450"/>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1300" b="1" i="0" u="none" strike="noStrike">
                <a:solidFill>
                  <a:srgbClr val="9C5C38">
                    <a:alpha val="80000"/>
                  </a:srgbClr>
                </a:solidFill>
                <a:latin typeface="微软雅黑" panose="020B0503020204020204" charset="-122"/>
                <a:ea typeface="微软雅黑" panose="020B0503020204020204" charset="-122"/>
                <a:cs typeface="微软雅黑" panose="020B0503020204020204" charset="-122"/>
                <a:sym typeface="Kaiti SC"/>
              </a:rPr>
              <a:t>⏱ 12分钟 | 实战演练</a:t>
            </a:r>
            <a:endParaRPr lang="en-US" sz="1300" b="1">
              <a:solidFill>
                <a:srgbClr val="9C5C38">
                  <a:alpha val="80000"/>
                </a:srgbClr>
              </a:solidFill>
              <a:latin typeface="微软雅黑" panose="020B0503020204020204" charset="-122"/>
              <a:ea typeface="微软雅黑" panose="020B0503020204020204" charset="-122"/>
              <a:cs typeface="微软雅黑" panose="020B0503020204020204" charset="-122"/>
            </a:endParaRPr>
          </a:p>
        </p:txBody>
      </p:sp>
      <p:sp>
        <p:nvSpPr>
          <p:cNvPr id="31" name="AutoShape 31"/>
          <p:cNvSpPr/>
          <p:nvPr>
            <p:custDataLst>
              <p:tags r:id="rId28"/>
            </p:custDataLst>
          </p:nvPr>
        </p:nvSpPr>
        <p:spPr>
          <a:xfrm>
            <a:off x="7327659" y="5063614"/>
            <a:ext cx="1802148" cy="901074"/>
          </a:xfrm>
          <a:prstGeom prst="rect">
            <a:avLst/>
          </a:prstGeom>
          <a:noFill/>
          <a:ln w="12700" cap="flat" cmpd="sng">
            <a:noFill/>
            <a:prstDash val="solid"/>
            <a:round/>
          </a:ln>
        </p:spPr>
        <p:txBody>
          <a:bodyPr vert="horz" wrap="square" lIns="0" tIns="0" rIns="0" bIns="0" rtlCol="0" anchor="ctr" anchorCtr="0"/>
          <a:lstStyle/>
          <a:p>
            <a:pPr marL="0" algn="l">
              <a:lnSpc>
                <a:spcPct val="100000"/>
              </a:lnSpc>
              <a:buSzTx/>
              <a:defRPr/>
            </a:pPr>
            <a:r>
              <a:rPr lang="en-US" sz="1300" b="0" i="0" u="none" strike="noStrike">
                <a:solidFill>
                  <a:srgbClr val="2B2B2B">
                    <a:alpha val="70196"/>
                  </a:srgbClr>
                </a:solidFill>
                <a:latin typeface="微软雅黑" panose="020B0503020204020204" charset="-122"/>
                <a:ea typeface="微软雅黑" panose="020B0503020204020204" charset="-122"/>
                <a:cs typeface="Kaiti SC"/>
                <a:sym typeface="Kaiti SC"/>
              </a:rPr>
              <a:t>全真模拟考场写作节奏，完成核心段落创作；教师进行分层点评，直击痛点。</a:t>
            </a:r>
            <a:endParaRPr lang="en-US" sz="1300">
              <a:solidFill>
                <a:srgbClr val="2B2B2B">
                  <a:alpha val="70196"/>
                </a:srgbClr>
              </a:solidFill>
              <a:latin typeface="微软雅黑" panose="020B0503020204020204" charset="-122"/>
              <a:ea typeface="微软雅黑" panose="020B0503020204020204" charset="-122"/>
              <a:cs typeface="Kaiti SC"/>
            </a:endParaRPr>
          </a:p>
        </p:txBody>
      </p:sp>
      <p:sp>
        <p:nvSpPr>
          <p:cNvPr id="32" name="AutoShape 32"/>
          <p:cNvSpPr/>
          <p:nvPr>
            <p:custDataLst>
              <p:tags r:id="rId29"/>
            </p:custDataLst>
          </p:nvPr>
        </p:nvSpPr>
        <p:spPr>
          <a:xfrm>
            <a:off x="9361512" y="3518915"/>
            <a:ext cx="2059598" cy="2767585"/>
          </a:xfrm>
          <a:prstGeom prst="roundRect">
            <a:avLst>
              <a:gd name="adj" fmla="val 0"/>
            </a:avLst>
          </a:prstGeom>
          <a:solidFill>
            <a:srgbClr val="FFFFFF">
              <a:alpha val="100000"/>
            </a:srgbClr>
          </a:solidFill>
          <a:ln w="12700" cap="flat" cmpd="sng">
            <a:solidFill>
              <a:srgbClr val="9C5C38">
                <a:alpha val="15000"/>
              </a:srgbClr>
            </a:solidFill>
            <a:prstDash val="solid"/>
            <a:round/>
          </a:ln>
        </p:spPr>
        <p:txBody>
          <a:bodyPr vert="horz" wrap="square" lIns="63500" tIns="63500" rIns="63500" bIns="63500" rtlCol="0" anchor="ctr"/>
          <a:lstStyle/>
          <a:p>
            <a:pPr algn="ctr">
              <a:defRPr/>
            </a:pPr>
          </a:p>
        </p:txBody>
      </p:sp>
      <p:sp>
        <p:nvSpPr>
          <p:cNvPr id="33" name="AutoShape 33"/>
          <p:cNvSpPr/>
          <p:nvPr>
            <p:custDataLst>
              <p:tags r:id="rId30"/>
            </p:custDataLst>
          </p:nvPr>
        </p:nvSpPr>
        <p:spPr>
          <a:xfrm>
            <a:off x="9490237" y="3712002"/>
            <a:ext cx="1802148" cy="386175"/>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9C5C38"/>
                </a:solidFill>
                <a:latin typeface="Noto Serif SC" panose="02020200000000000000" charset="-122"/>
                <a:ea typeface="Noto Serif SC" panose="02020200000000000000" charset="-122"/>
                <a:cs typeface="Noto Serif SC" panose="02020200000000000000" charset="-122"/>
                <a:sym typeface="Noto Serif SC" panose="02020200000000000000" charset="-122"/>
              </a:rPr>
              <a:t>05</a:t>
            </a:r>
            <a:endParaRPr lang="en-US" sz="1100"/>
          </a:p>
        </p:txBody>
      </p:sp>
      <p:pic>
        <p:nvPicPr>
          <p:cNvPr id="34" name="Picture 34"/>
          <p:cNvPicPr>
            <a:picLocks noChangeAspect="1"/>
          </p:cNvPicPr>
          <p:nvPr>
            <p:custDataLst>
              <p:tags r:id="rId31"/>
            </p:custDataLst>
          </p:nvPr>
        </p:nvPicPr>
        <p:blipFill>
          <a:blip r:embed="rId32">
            <a:extLst>
              <a:ext uri="{28A0092B-C50C-407E-A947-70E740481C1C}">
                <a14:useLocalDpi xmlns:a14="http://schemas.microsoft.com/office/drawing/2010/main" val="0"/>
              </a:ext>
            </a:extLst>
          </a:blip>
          <a:stretch>
            <a:fillRect/>
          </a:stretch>
        </p:blipFill>
        <p:spPr>
          <a:xfrm>
            <a:off x="10906210" y="3750620"/>
            <a:ext cx="308940" cy="308940"/>
          </a:xfrm>
          <a:prstGeom prst="rect">
            <a:avLst/>
          </a:prstGeom>
        </p:spPr>
      </p:pic>
      <p:sp>
        <p:nvSpPr>
          <p:cNvPr id="35" name="AutoShape 35"/>
          <p:cNvSpPr/>
          <p:nvPr>
            <p:custDataLst>
              <p:tags r:id="rId33"/>
            </p:custDataLst>
          </p:nvPr>
        </p:nvSpPr>
        <p:spPr>
          <a:xfrm>
            <a:off x="9490237" y="4291264"/>
            <a:ext cx="1802148" cy="30894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1500" b="1" i="0" u="none" strike="noStrike">
                <a:solidFill>
                  <a:srgbClr val="2B2B2B"/>
                </a:solidFill>
                <a:latin typeface="Noto Sans SC" panose="020B0200000000000000" charset="-122"/>
                <a:ea typeface="Noto Sans SC" panose="020B0200000000000000" charset="-122"/>
                <a:cs typeface="Noto Sans SC" panose="020B0200000000000000" charset="-122"/>
                <a:sym typeface="Noto Sans SC" panose="020B0200000000000000" charset="-122"/>
              </a:rPr>
              <a:t>课堂复盘+分层作业</a:t>
            </a:r>
            <a:endParaRPr lang="en-US" sz="1100"/>
          </a:p>
        </p:txBody>
      </p:sp>
      <p:sp>
        <p:nvSpPr>
          <p:cNvPr id="36" name="AutoShape 36"/>
          <p:cNvSpPr/>
          <p:nvPr>
            <p:custDataLst>
              <p:tags r:id="rId34"/>
            </p:custDataLst>
          </p:nvPr>
        </p:nvSpPr>
        <p:spPr>
          <a:xfrm>
            <a:off x="9490075" y="4677410"/>
            <a:ext cx="1583055" cy="257175"/>
          </a:xfrm>
          <a:prstGeom prst="rect">
            <a:avLst/>
          </a:prstGeom>
          <a:noFill/>
          <a:ln w="12700" cap="flat" cmpd="sng">
            <a:noFill/>
            <a:prstDash val="solid"/>
            <a:round/>
          </a:ln>
        </p:spPr>
        <p:txBody>
          <a:bodyPr vert="horz" wrap="square" lIns="0" tIns="0" rIns="0" bIns="0" rtlCol="0" anchor="ctr" anchorCtr="0"/>
          <a:lstStyle/>
          <a:p>
            <a:pPr marL="0" algn="l">
              <a:lnSpc>
                <a:spcPct val="125000"/>
              </a:lnSpc>
              <a:buSzTx/>
              <a:defRPr/>
            </a:pPr>
            <a:r>
              <a:rPr lang="en-US" sz="1300" b="1" i="0" u="none" strike="noStrike">
                <a:solidFill>
                  <a:srgbClr val="9C5C38">
                    <a:alpha val="80000"/>
                  </a:srgbClr>
                </a:solidFill>
                <a:latin typeface="微软雅黑" panose="020B0503020204020204" charset="-122"/>
                <a:ea typeface="微软雅黑" panose="020B0503020204020204" charset="-122"/>
                <a:cs typeface="微软雅黑" panose="020B0503020204020204" charset="-122"/>
                <a:sym typeface="Kaiti SC"/>
              </a:rPr>
              <a:t>⏱ 5分钟 | 巩固提升</a:t>
            </a:r>
            <a:endParaRPr lang="en-US" sz="1300" b="1">
              <a:solidFill>
                <a:srgbClr val="9C5C38">
                  <a:alpha val="80000"/>
                </a:srgbClr>
              </a:solidFill>
              <a:latin typeface="微软雅黑" panose="020B0503020204020204" charset="-122"/>
              <a:ea typeface="微软雅黑" panose="020B0503020204020204" charset="-122"/>
              <a:cs typeface="微软雅黑" panose="020B0503020204020204" charset="-122"/>
            </a:endParaRPr>
          </a:p>
        </p:txBody>
      </p:sp>
      <p:sp>
        <p:nvSpPr>
          <p:cNvPr id="37" name="AutoShape 37"/>
          <p:cNvSpPr/>
          <p:nvPr>
            <p:custDataLst>
              <p:tags r:id="rId35"/>
            </p:custDataLst>
          </p:nvPr>
        </p:nvSpPr>
        <p:spPr>
          <a:xfrm>
            <a:off x="9490237" y="5063614"/>
            <a:ext cx="1802148" cy="901074"/>
          </a:xfrm>
          <a:prstGeom prst="rect">
            <a:avLst/>
          </a:prstGeom>
          <a:noFill/>
          <a:ln w="12700" cap="flat" cmpd="sng">
            <a:noFill/>
            <a:prstDash val="solid"/>
            <a:round/>
          </a:ln>
        </p:spPr>
        <p:txBody>
          <a:bodyPr vert="horz" wrap="square" lIns="0" tIns="0" rIns="0" bIns="0" rtlCol="0" anchor="ctr" anchorCtr="0"/>
          <a:lstStyle/>
          <a:p>
            <a:pPr marL="0" algn="l">
              <a:lnSpc>
                <a:spcPct val="100000"/>
              </a:lnSpc>
              <a:buSzTx/>
              <a:defRPr/>
            </a:pPr>
            <a:r>
              <a:rPr lang="en-US" sz="1300" b="0" i="0" u="none" strike="noStrike">
                <a:solidFill>
                  <a:srgbClr val="2B2B2B">
                    <a:alpha val="70196"/>
                  </a:srgbClr>
                </a:solidFill>
                <a:latin typeface="微软雅黑" panose="020B0503020204020204" charset="-122"/>
                <a:ea typeface="微软雅黑" panose="020B0503020204020204" charset="-122"/>
                <a:cs typeface="Kaiti SC"/>
                <a:sym typeface="Kaiti SC"/>
              </a:rPr>
              <a:t>梳理本课核心技法，布置分层巩固任务，实现知识的课后内化与迁移应用。</a:t>
            </a:r>
            <a:endParaRPr lang="en-US" sz="1300">
              <a:solidFill>
                <a:srgbClr val="2B2B2B">
                  <a:alpha val="70196"/>
                </a:srgbClr>
              </a:solidFill>
              <a:latin typeface="微软雅黑" panose="020B0503020204020204" charset="-122"/>
              <a:ea typeface="微软雅黑" panose="020B0503020204020204" charset="-122"/>
              <a:cs typeface="Kaiti SC"/>
            </a:endParaRPr>
          </a:p>
        </p:txBody>
      </p:sp>
      <p:sp>
        <p:nvSpPr>
          <p:cNvPr id="38" name="文本框 37"/>
          <p:cNvSpPr txBox="1"/>
          <p:nvPr/>
        </p:nvSpPr>
        <p:spPr>
          <a:xfrm>
            <a:off x="659765" y="603885"/>
            <a:ext cx="4168140" cy="460375"/>
          </a:xfrm>
          <a:prstGeom prst="rect">
            <a:avLst/>
          </a:prstGeom>
          <a:solidFill>
            <a:schemeClr val="accent6">
              <a:lumMod val="20000"/>
              <a:lumOff val="80000"/>
            </a:schemeClr>
          </a:solidFill>
        </p:spPr>
        <p:txBody>
          <a:bodyPr wrap="square">
            <a:spAutoFit/>
          </a:bodyPr>
          <a:p>
            <a:pPr algn="l"/>
            <a:r>
              <a:rPr lang="zh-CN" altLang="en-US" sz="2400">
                <a:solidFill>
                  <a:schemeClr val="tx1"/>
                </a:solidFill>
                <a:latin typeface="Arial" panose="020B0604020202020204" pitchFamily="34" charset="0"/>
                <a:ea typeface="微软雅黑" panose="020B0503020204020204" charset="-122"/>
              </a:rPr>
              <a:t>阶段三: </a:t>
            </a:r>
            <a:r>
              <a:rPr lang="en-US" sz="2400" b="1">
                <a:solidFill>
                  <a:srgbClr val="2B2B2B"/>
                </a:solidFill>
                <a:latin typeface="Noto Serif SC" panose="02020200000000000000" charset="-122"/>
                <a:ea typeface="Noto Serif SC" panose="02020200000000000000" charset="-122"/>
                <a:cs typeface="Noto Serif SC" panose="02020200000000000000" charset="-122"/>
                <a:sym typeface="Noto Serif SC" panose="02020200000000000000" charset="-122"/>
              </a:rPr>
              <a:t>设计学习体验与教学</a:t>
            </a:r>
            <a:endParaRPr lang="zh-CN" altLang="en-US" sz="2400">
              <a:solidFill>
                <a:schemeClr val="tx1"/>
              </a:solidFill>
              <a:latin typeface="Arial" panose="020B0604020202020204" pitchFamily="34" charset="0"/>
              <a:ea typeface="微软雅黑" panose="020B0503020204020204" charset="-122"/>
            </a:endParaRPr>
          </a:p>
        </p:txBody>
      </p:sp>
      <p:pic>
        <p:nvPicPr>
          <p:cNvPr id="5124" name="图片 6" descr="logo横版 png"/>
          <p:cNvPicPr>
            <a:picLocks noChangeAspect="1"/>
          </p:cNvPicPr>
          <p:nvPr/>
        </p:nvPicPr>
        <p:blipFill>
          <a:blip r:embed="rId36"/>
          <a:stretch>
            <a:fillRect/>
          </a:stretch>
        </p:blipFill>
        <p:spPr>
          <a:xfrm>
            <a:off x="11477625" y="82550"/>
            <a:ext cx="608013" cy="642938"/>
          </a:xfrm>
          <a:prstGeom prst="rect">
            <a:avLst/>
          </a:prstGeom>
          <a:noFill/>
          <a:ln w="9525">
            <a:noFill/>
          </a:ln>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0.xml><?xml version="1.0" encoding="utf-8"?>
<p:tagLst xmlns:p="http://schemas.openxmlformats.org/presentationml/2006/main">
  <p:tag name="KSO_WM_DIAGRAM_VIRTUALLY_FRAME" val="{&quot;height&quot;:254.4,&quot;left&quot;:56,&quot;top&quot;:240.6,&quot;width&quot;:843.3}"/>
</p:tagLst>
</file>

<file path=ppt/tags/tag101.xml><?xml version="1.0" encoding="utf-8"?>
<p:tagLst xmlns:p="http://schemas.openxmlformats.org/presentationml/2006/main">
  <p:tag name="KSO_WM_DIAGRAM_VIRTUALLY_FRAME" val="{&quot;height&quot;:254.4,&quot;left&quot;:56,&quot;top&quot;:240.6,&quot;width&quot;:843.3}"/>
</p:tagLst>
</file>

<file path=ppt/tags/tag102.xml><?xml version="1.0" encoding="utf-8"?>
<p:tagLst xmlns:p="http://schemas.openxmlformats.org/presentationml/2006/main">
  <p:tag name="KSO_WM_DIAGRAM_VIRTUALLY_FRAME" val="{&quot;height&quot;:254.4,&quot;left&quot;:56,&quot;top&quot;:240.6,&quot;width&quot;:843.3}"/>
</p:tagLst>
</file>

<file path=ppt/tags/tag103.xml><?xml version="1.0" encoding="utf-8"?>
<p:tagLst xmlns:p="http://schemas.openxmlformats.org/presentationml/2006/main">
  <p:tag name="KSO_WM_DIAGRAM_VIRTUALLY_FRAME" val="{&quot;height&quot;:254.4,&quot;left&quot;:56,&quot;top&quot;:240.6,&quot;width&quot;:843.3}"/>
</p:tagLst>
</file>

<file path=ppt/tags/tag104.xml><?xml version="1.0" encoding="utf-8"?>
<p:tagLst xmlns:p="http://schemas.openxmlformats.org/presentationml/2006/main">
  <p:tag name="KSO_WM_DIAGRAM_VIRTUALLY_FRAME" val="{&quot;height&quot;:254.4,&quot;left&quot;:56,&quot;top&quot;:240.6,&quot;width&quot;:843.3}"/>
</p:tagLst>
</file>

<file path=ppt/tags/tag105.xml><?xml version="1.0" encoding="utf-8"?>
<p:tagLst xmlns:p="http://schemas.openxmlformats.org/presentationml/2006/main">
  <p:tag name="KSO_WM_DIAGRAM_VIRTUALLY_FRAME" val="{&quot;height&quot;:254.4,&quot;left&quot;:56,&quot;top&quot;:240.6,&quot;width&quot;:843.3}"/>
</p:tagLst>
</file>

<file path=ppt/tags/tag106.xml><?xml version="1.0" encoding="utf-8"?>
<p:tagLst xmlns:p="http://schemas.openxmlformats.org/presentationml/2006/main">
  <p:tag name="KSO_WM_DIAGRAM_VIRTUALLY_FRAME" val="{&quot;height&quot;:254.4,&quot;left&quot;:56,&quot;top&quot;:240.6,&quot;width&quot;:843.3}"/>
</p:tagLst>
</file>

<file path=ppt/tags/tag107.xml><?xml version="1.0" encoding="utf-8"?>
<p:tagLst xmlns:p="http://schemas.openxmlformats.org/presentationml/2006/main">
  <p:tag name="KSO_WM_DIAGRAM_VIRTUALLY_FRAME" val="{&quot;height&quot;:254.4,&quot;left&quot;:56,&quot;top&quot;:240.6,&quot;width&quot;:843.3}"/>
</p:tagLst>
</file>

<file path=ppt/tags/tag108.xml><?xml version="1.0" encoding="utf-8"?>
<p:tagLst xmlns:p="http://schemas.openxmlformats.org/presentationml/2006/main">
  <p:tag name="KSO_WM_DIAGRAM_VIRTUALLY_FRAME" val="{&quot;height&quot;:254.4,&quot;left&quot;:56,&quot;top&quot;:240.6,&quot;width&quot;:843.3}"/>
</p:tagLst>
</file>

<file path=ppt/tags/tag109.xml><?xml version="1.0" encoding="utf-8"?>
<p:tagLst xmlns:p="http://schemas.openxmlformats.org/presentationml/2006/main">
  <p:tag name="KSO_WM_DIAGRAM_VIRTUALLY_FRAME" val="{&quot;height&quot;:254.4,&quot;left&quot;:56,&quot;top&quot;:240.6,&quot;width&quot;:843.3}"/>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0.xml><?xml version="1.0" encoding="utf-8"?>
<p:tagLst xmlns:p="http://schemas.openxmlformats.org/presentationml/2006/main">
  <p:tag name="KSO_WM_DIAGRAM_VIRTUALLY_FRAME" val="{&quot;height&quot;:254.4,&quot;left&quot;:56,&quot;top&quot;:240.6,&quot;width&quot;:843.3}"/>
</p:tagLst>
</file>

<file path=ppt/tags/tag111.xml><?xml version="1.0" encoding="utf-8"?>
<p:tagLst xmlns:p="http://schemas.openxmlformats.org/presentationml/2006/main">
  <p:tag name="KSO_WM_DIAGRAM_VIRTUALLY_FRAME" val="{&quot;height&quot;:254.4,&quot;left&quot;:56,&quot;top&quot;:240.6,&quot;width&quot;:843.3}"/>
</p:tagLst>
</file>

<file path=ppt/tags/tag112.xml><?xml version="1.0" encoding="utf-8"?>
<p:tagLst xmlns:p="http://schemas.openxmlformats.org/presentationml/2006/main">
  <p:tag name="KSO_WM_DIAGRAM_VIRTUALLY_FRAME" val="{&quot;height&quot;:254.4,&quot;left&quot;:56,&quot;top&quot;:240.6,&quot;width&quot;:843.3}"/>
</p:tagLst>
</file>

<file path=ppt/tags/tag113.xml><?xml version="1.0" encoding="utf-8"?>
<p:tagLst xmlns:p="http://schemas.openxmlformats.org/presentationml/2006/main">
  <p:tag name="KSO_WM_DIAGRAM_VIRTUALLY_FRAME" val="{&quot;height&quot;:254.4,&quot;left&quot;:56,&quot;top&quot;:240.6,&quot;width&quot;:843.3}"/>
</p:tagLst>
</file>

<file path=ppt/tags/tag114.xml><?xml version="1.0" encoding="utf-8"?>
<p:tagLst xmlns:p="http://schemas.openxmlformats.org/presentationml/2006/main">
  <p:tag name="KSO_WM_DIAGRAM_VIRTUALLY_FRAME" val="{&quot;height&quot;:254.4,&quot;left&quot;:56,&quot;top&quot;:240.6,&quot;width&quot;:843.3}"/>
</p:tagLst>
</file>

<file path=ppt/tags/tag115.xml><?xml version="1.0" encoding="utf-8"?>
<p:tagLst xmlns:p="http://schemas.openxmlformats.org/presentationml/2006/main">
  <p:tag name="KSO_WM_DIAGRAM_VIRTUALLY_FRAME" val="{&quot;height&quot;:254.4,&quot;left&quot;:56,&quot;top&quot;:240.6,&quot;width&quot;:843.3}"/>
</p:tagLst>
</file>

<file path=ppt/tags/tag116.xml><?xml version="1.0" encoding="utf-8"?>
<p:tagLst xmlns:p="http://schemas.openxmlformats.org/presentationml/2006/main">
  <p:tag name="KSO_WM_DIAGRAM_VIRTUALLY_FRAME" val="{&quot;height&quot;:254.4,&quot;left&quot;:56,&quot;top&quot;:240.6,&quot;width&quot;:843.3}"/>
</p:tagLst>
</file>

<file path=ppt/tags/tag117.xml><?xml version="1.0" encoding="utf-8"?>
<p:tagLst xmlns:p="http://schemas.openxmlformats.org/presentationml/2006/main">
  <p:tag name="KSO_WM_DIAGRAM_VIRTUALLY_FRAME" val="{&quot;height&quot;:254.4,&quot;left&quot;:56,&quot;top&quot;:240.6,&quot;width&quot;:843.3}"/>
</p:tagLst>
</file>

<file path=ppt/tags/tag118.xml><?xml version="1.0" encoding="utf-8"?>
<p:tagLst xmlns:p="http://schemas.openxmlformats.org/presentationml/2006/main">
  <p:tag name="KSO_WM_DIAGRAM_VIRTUALLY_FRAME" val="{&quot;height&quot;:254.4,&quot;left&quot;:56,&quot;top&quot;:240.6,&quot;width&quot;:843.3}"/>
</p:tagLst>
</file>

<file path=ppt/tags/tag119.xml><?xml version="1.0" encoding="utf-8"?>
<p:tagLst xmlns:p="http://schemas.openxmlformats.org/presentationml/2006/main">
  <p:tag name="KSO_WM_DIAGRAM_VIRTUALLY_FRAME" val="{&quot;height&quot;:254.4,&quot;left&quot;:56,&quot;top&quot;:240.6,&quot;width&quot;:843.3}"/>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0.xml><?xml version="1.0" encoding="utf-8"?>
<p:tagLst xmlns:p="http://schemas.openxmlformats.org/presentationml/2006/main">
  <p:tag name="KSO_WM_DIAGRAM_VIRTUALLY_FRAME" val="{&quot;height&quot;:254.4,&quot;left&quot;:56,&quot;top&quot;:240.6,&quot;width&quot;:843.3}"/>
</p:tagLst>
</file>

<file path=ppt/tags/tag121.xml><?xml version="1.0" encoding="utf-8"?>
<p:tagLst xmlns:p="http://schemas.openxmlformats.org/presentationml/2006/main">
  <p:tag name="KSO_WM_DIAGRAM_VIRTUALLY_FRAME" val="{&quot;height&quot;:254.4,&quot;left&quot;:56,&quot;top&quot;:240.6,&quot;width&quot;:843.3}"/>
</p:tagLst>
</file>

<file path=ppt/tags/tag122.xml><?xml version="1.0" encoding="utf-8"?>
<p:tagLst xmlns:p="http://schemas.openxmlformats.org/presentationml/2006/main">
  <p:tag name="KSO_WM_DIAGRAM_VIRTUALLY_FRAME" val="{&quot;height&quot;:254.4,&quot;left&quot;:56,&quot;top&quot;:240.6,&quot;width&quot;:843.3}"/>
</p:tagLst>
</file>

<file path=ppt/tags/tag123.xml><?xml version="1.0" encoding="utf-8"?>
<p:tagLst xmlns:p="http://schemas.openxmlformats.org/presentationml/2006/main">
  <p:tag name="TABLE_ENDDRAG_ORIGIN_RECT" val="336*419"/>
  <p:tag name="TABLE_ENDDRAG_RECT" val="27*106*336*419"/>
</p:tagLst>
</file>

<file path=ppt/tags/tag124.xml><?xml version="1.0" encoding="utf-8"?>
<p:tagLst xmlns:p="http://schemas.openxmlformats.org/presentationml/2006/main">
  <p:tag name="KSO_WM_DIAGRAM_VIRTUALLY_FRAME" val="{&quot;height&quot;:146.9433070866142,&quot;left&quot;:32.25,&quot;top&quot;:92,&quot;width&quot;:440.1}"/>
</p:tagLst>
</file>

<file path=ppt/tags/tag125.xml><?xml version="1.0" encoding="utf-8"?>
<p:tagLst xmlns:p="http://schemas.openxmlformats.org/presentationml/2006/main">
  <p:tag name="KSO_WM_DIAGRAM_VIRTUALLY_FRAME" val="{&quot;height&quot;:146.9433070866142,&quot;left&quot;:32.25,&quot;top&quot;:92,&quot;width&quot;:440.1}"/>
</p:tagLst>
</file>

<file path=ppt/tags/tag126.xml><?xml version="1.0" encoding="utf-8"?>
<p:tagLst xmlns:p="http://schemas.openxmlformats.org/presentationml/2006/main">
  <p:tag name="KSO_WM_DIAGRAM_VIRTUALLY_FRAME" val="{&quot;height&quot;:146.9433070866142,&quot;left&quot;:32.25,&quot;top&quot;:92,&quot;width&quot;:440.1}"/>
</p:tagLst>
</file>

<file path=ppt/tags/tag127.xml><?xml version="1.0" encoding="utf-8"?>
<p:tagLst xmlns:p="http://schemas.openxmlformats.org/presentationml/2006/main">
  <p:tag name="KSO_WM_DIAGRAM_VIRTUALLY_FRAME" val="{&quot;height&quot;:146.9433070866142,&quot;left&quot;:32.25,&quot;top&quot;:92,&quot;width&quot;:440.1}"/>
</p:tagLst>
</file>

<file path=ppt/tags/tag128.xml><?xml version="1.0" encoding="utf-8"?>
<p:tagLst xmlns:p="http://schemas.openxmlformats.org/presentationml/2006/main">
  <p:tag name="KSO_WM_DIAGRAM_VIRTUALLY_FRAME" val="{&quot;height&quot;:146.9433070866142,&quot;left&quot;:32.25,&quot;top&quot;:92,&quot;width&quot;:440.1}"/>
</p:tagLst>
</file>

<file path=ppt/tags/tag129.xml><?xml version="1.0" encoding="utf-8"?>
<p:tagLst xmlns:p="http://schemas.openxmlformats.org/presentationml/2006/main">
  <p:tag name="KSO_WM_DIAGRAM_VIRTUALLY_FRAME" val="{&quot;height&quot;:146.9433070866142,&quot;left&quot;:32.25,&quot;top&quot;:92,&quot;width&quot;:440.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0.xml><?xml version="1.0" encoding="utf-8"?>
<p:tagLst xmlns:p="http://schemas.openxmlformats.org/presentationml/2006/main">
  <p:tag name="TABLE_ENDDRAG_ORIGIN_RECT" val="460*411"/>
  <p:tag name="TABLE_ENDDRAG_RECT" val="475*92*460*411"/>
</p:tagLst>
</file>

<file path=ppt/tags/tag131.xml><?xml version="1.0" encoding="utf-8"?>
<p:tagLst xmlns:p="http://schemas.openxmlformats.org/presentationml/2006/main">
  <p:tag name="TABLE_ENDDRAG_ORIGIN_RECT" val="892*301"/>
  <p:tag name="TABLE_ENDDRAG_RECT" val="30*193*892*301"/>
</p:tagLst>
</file>

<file path=ppt/tags/tag132.xml><?xml version="1.0" encoding="utf-8"?>
<p:tagLst xmlns:p="http://schemas.openxmlformats.org/presentationml/2006/main">
  <p:tag name="KSO_WM_DIAGRAM_VIRTUALLY_FRAME" val="{&quot;height&quot;:213.9,&quot;left&quot;:54.25,&quot;top&quot;:104.35,&quot;width&quot;:849.75}"/>
</p:tagLst>
</file>

<file path=ppt/tags/tag133.xml><?xml version="1.0" encoding="utf-8"?>
<p:tagLst xmlns:p="http://schemas.openxmlformats.org/presentationml/2006/main">
  <p:tag name="KSO_WM_DIAGRAM_VIRTUALLY_FRAME" val="{&quot;height&quot;:213.9,&quot;left&quot;:54.25,&quot;top&quot;:104.35,&quot;width&quot;:849.75}"/>
</p:tagLst>
</file>

<file path=ppt/tags/tag134.xml><?xml version="1.0" encoding="utf-8"?>
<p:tagLst xmlns:p="http://schemas.openxmlformats.org/presentationml/2006/main">
  <p:tag name="KSO_WM_DIAGRAM_VIRTUALLY_FRAME" val="{&quot;height&quot;:213.9,&quot;left&quot;:54.25,&quot;top&quot;:104.35,&quot;width&quot;:849.75}"/>
</p:tagLst>
</file>

<file path=ppt/tags/tag135.xml><?xml version="1.0" encoding="utf-8"?>
<p:tagLst xmlns:p="http://schemas.openxmlformats.org/presentationml/2006/main">
  <p:tag name="KSO_WM_DIAGRAM_VIRTUALLY_FRAME" val="{&quot;height&quot;:213.9,&quot;left&quot;:54.25,&quot;top&quot;:104.35,&quot;width&quot;:849.75}"/>
</p:tagLst>
</file>

<file path=ppt/tags/tag136.xml><?xml version="1.0" encoding="utf-8"?>
<p:tagLst xmlns:p="http://schemas.openxmlformats.org/presentationml/2006/main">
  <p:tag name="KSO_WM_DIAGRAM_VIRTUALLY_FRAME" val="{&quot;height&quot;:213.9,&quot;left&quot;:54.25,&quot;top&quot;:104.35,&quot;width&quot;:849.75}"/>
</p:tagLst>
</file>

<file path=ppt/tags/tag137.xml><?xml version="1.0" encoding="utf-8"?>
<p:tagLst xmlns:p="http://schemas.openxmlformats.org/presentationml/2006/main">
  <p:tag name="KSO_WM_DIAGRAM_VIRTUALLY_FRAME" val="{&quot;height&quot;:213.9,&quot;left&quot;:54.25,&quot;top&quot;:104.35,&quot;width&quot;:849.75}"/>
</p:tagLst>
</file>

<file path=ppt/tags/tag138.xml><?xml version="1.0" encoding="utf-8"?>
<p:tagLst xmlns:p="http://schemas.openxmlformats.org/presentationml/2006/main">
  <p:tag name="KSO_WM_DIAGRAM_VIRTUALLY_FRAME" val="{&quot;height&quot;:213.9,&quot;left&quot;:54.25,&quot;top&quot;:104.35,&quot;width&quot;:849.75}"/>
</p:tagLst>
</file>

<file path=ppt/tags/tag139.xml><?xml version="1.0" encoding="utf-8"?>
<p:tagLst xmlns:p="http://schemas.openxmlformats.org/presentationml/2006/main">
  <p:tag name="KSO_WM_DIAGRAM_VIRTUALLY_FRAME" val="{&quot;height&quot;:213.9,&quot;left&quot;:54.25,&quot;top&quot;:104.35,&quot;width&quot;:849.7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213.9,&quot;left&quot;:54.25,&quot;top&quot;:104.35,&quot;width&quot;:849.75}"/>
</p:tagLst>
</file>

<file path=ppt/tags/tag141.xml><?xml version="1.0" encoding="utf-8"?>
<p:tagLst xmlns:p="http://schemas.openxmlformats.org/presentationml/2006/main">
  <p:tag name="KSO_WM_DIAGRAM_VIRTUALLY_FRAME" val="{&quot;height&quot;:213.9,&quot;left&quot;:54.25,&quot;top&quot;:104.35,&quot;width&quot;:849.75}"/>
</p:tagLst>
</file>

<file path=ppt/tags/tag142.xml><?xml version="1.0" encoding="utf-8"?>
<p:tagLst xmlns:p="http://schemas.openxmlformats.org/presentationml/2006/main">
  <p:tag name="KSO_WM_DIAGRAM_VIRTUALLY_FRAME" val="{&quot;height&quot;:213.9,&quot;left&quot;:54.25,&quot;top&quot;:104.35,&quot;width&quot;:849.75}"/>
</p:tagLst>
</file>

<file path=ppt/tags/tag143.xml><?xml version="1.0" encoding="utf-8"?>
<p:tagLst xmlns:p="http://schemas.openxmlformats.org/presentationml/2006/main">
  <p:tag name="KSO_WM_DIAGRAM_VIRTUALLY_FRAME" val="{&quot;height&quot;:213.9,&quot;left&quot;:54.25,&quot;top&quot;:104.35,&quot;width&quot;:849.75}"/>
</p:tagLst>
</file>

<file path=ppt/tags/tag144.xml><?xml version="1.0" encoding="utf-8"?>
<p:tagLst xmlns:p="http://schemas.openxmlformats.org/presentationml/2006/main">
  <p:tag name="TABLE_ENDDRAG_ORIGIN_RECT" val="434*290"/>
  <p:tag name="TABLE_ENDDRAG_RECT" val="511*20*434*290"/>
</p:tagLst>
</file>

<file path=ppt/tags/tag145.xml><?xml version="1.0" encoding="utf-8"?>
<p:tagLst xmlns:p="http://schemas.openxmlformats.org/presentationml/2006/main">
  <p:tag name="TABLE_ENDDRAG_ORIGIN_RECT" val="471*179"/>
  <p:tag name="TABLE_ENDDRAG_RECT" val="26*364*471*179"/>
</p:tagLst>
</file>

<file path=ppt/tags/tag146.xml><?xml version="1.0" encoding="utf-8"?>
<p:tagLst xmlns:p="http://schemas.openxmlformats.org/presentationml/2006/main">
  <p:tag name="TABLE_ENDDRAG_ORIGIN_RECT" val="380*184"/>
  <p:tag name="TABLE_ENDDRAG_RECT" val="556*57*380*184"/>
</p:tagLst>
</file>

<file path=ppt/tags/tag14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4830_3*a*1"/>
  <p:tag name="KSO_WM_TEMPLATE_CATEGORY" val="diagram"/>
  <p:tag name="KSO_WM_TEMPLATE_INDEX" val="20234830"/>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1_5"/>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2_5"/>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d*1_1_1"/>
  <p:tag name="KSO_WM_TEMPLATE_CATEGORY" val="diagram"/>
  <p:tag name="KSO_WM_TEMPLATE_INDEX" val="20234830"/>
  <p:tag name="KSO_WM_UNIT_LAYERLEVEL" val="1_1_1"/>
  <p:tag name="KSO_WM_TAG_VERSION" val="3.0"/>
  <p:tag name="KSO_WM_BEAUTIFY_FLAG" val="#wm#"/>
  <p:tag name="KSO_WM_UNIT_VALUE" val="717*9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gradient&quot;:[{&quot;brightness&quot;:0,&quot;colorType&quot;:1,&quot;foreColorIndex&quot;:5,&quot;pos&quot;:0,&quot;transparency&quot;:0.75},{&quot;brightness&quot;:0,&quot;colorType&quot;:1,&quot;foreColorIndex&quot;:5,&quot;pos&quot;:1,&quot;transparency&quot;:0.3499999940395355}],&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f*1_1_1"/>
  <p:tag name="KSO_WM_TEMPLATE_CATEGORY" val="diagram"/>
  <p:tag name="KSO_WM_TEMPLATE_INDEX" val="20234830"/>
  <p:tag name="KSO_WM_UNIT_LAYERLEVEL" val="1_1_1"/>
  <p:tag name="KSO_WM_TAG_VERSION" val="3.0"/>
  <p:tag name="KSO_WM_UNIT_SUBTYPE" val="a"/>
  <p:tag name="KSO_WM_UNIT_NOCLEAR" val="0"/>
  <p:tag name="KSO_WM_UNIT_VALUE" val="84"/>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gradient&quot;:[{&quot;brightness&quot;:0,&quot;colorType&quot;:1,&quot;foreColorIndex&quot;:5,&quot;pos&quot;:0,&quot;transparency&quot;:1},{&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6"/>
  <p:tag name="KSO_WM_DIAGRAM_GROUP_CODE" val="l1-1"/>
  <p:tag name="KSO_WM_DIAGRAM_VERSION" val="3"/>
  <p:tag name="KSO_WM_DIAGRAM_COLOR_TRICK" val="1"/>
  <p:tag name="KSO_WM_DIAGRAM_COLOR_TEXT_CAN_REMOVE" val="n"/>
  <p:tag name="KSO_WM_UNIT_PRESET_TEXT" val="单击此处添加文本具体内容，简明扼要地阐述您的观点。单击此处添加文本具体内容，简明扼要地阐述您的观点。"/>
  <p:tag name="KSO_WM_UNIT_FILL_TYPE" val="3"/>
  <p:tag name="KSO_WM_UNIT_TEXT_FILL_FORE_SCHEMECOLOR_INDEX" val="1"/>
  <p:tag name="KSO_WM_UNIT_TEXT_FILL_TYPE" val="1"/>
  <p:tag name="KSO_WM_UNIT_TEXT_TYPE" val="1"/>
  <p:tag name="KSO_WM_UNIT_TEXT_LAYER_COUNT" val="1"/>
  <p:tag name="KSO_WM_UNIT_USESOURCEFORMAT_APPLY"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f*1_2_1"/>
  <p:tag name="KSO_WM_TEMPLATE_CATEGORY" val="diagram"/>
  <p:tag name="KSO_WM_TEMPLATE_INDEX" val="20234830"/>
  <p:tag name="KSO_WM_UNIT_LAYERLEVEL" val="1_1_1"/>
  <p:tag name="KSO_WM_TAG_VERSION" val="3.0"/>
  <p:tag name="KSO_WM_UNIT_SUBTYPE" val="a"/>
  <p:tag name="KSO_WM_UNIT_NOCLEAR" val="0"/>
  <p:tag name="KSO_WM_UNIT_VALUE" val="84"/>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gradient&quot;:[{&quot;brightness&quot;:0,&quot;colorType&quot;:1,&quot;foreColorIndex&quot;:5,&quot;pos&quot;:0,&quot;transparency&quot;:1},{&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6"/>
  <p:tag name="KSO_WM_DIAGRAM_GROUP_CODE" val="l1-1"/>
  <p:tag name="KSO_WM_DIAGRAM_VERSION" val="3"/>
  <p:tag name="KSO_WM_DIAGRAM_COLOR_TRICK" val="1"/>
  <p:tag name="KSO_WM_DIAGRAM_COLOR_TEXT_CAN_REMOVE" val="n"/>
  <p:tag name="KSO_WM_UNIT_PRESET_TEXT" val="单击此处添加文本具体内容，简明扼要地阐述您的观点。单击此处添加文本具体内容，简明扼要地阐述您的观点。"/>
  <p:tag name="KSO_WM_UNIT_FILL_TYPE" val="3"/>
  <p:tag name="KSO_WM_UNIT_TEXT_FILL_FORE_SCHEMECOLOR_INDEX" val="1"/>
  <p:tag name="KSO_WM_UNIT_TEXT_FILL_TYPE" val="1"/>
  <p:tag name="KSO_WM_UNIT_TEXT_TYPE" val="1"/>
  <p:tag name="KSO_WM_UNIT_TEXT_LAYER_COUNT"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f*1_3_1"/>
  <p:tag name="KSO_WM_TEMPLATE_CATEGORY" val="diagram"/>
  <p:tag name="KSO_WM_TEMPLATE_INDEX" val="20234830"/>
  <p:tag name="KSO_WM_UNIT_LAYERLEVEL" val="1_1_1"/>
  <p:tag name="KSO_WM_TAG_VERSION" val="3.0"/>
  <p:tag name="KSO_WM_UNIT_SUBTYPE" val="a"/>
  <p:tag name="KSO_WM_UNIT_NOCLEAR" val="0"/>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gradient&quot;:[{&quot;brightness&quot;:0,&quot;colorType&quot;:1,&quot;foreColorIndex&quot;:5,&quot;pos&quot;:0,&quot;transparency&quot;:1},{&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6"/>
  <p:tag name="KSO_WM_UNIT_VALUE" val="80"/>
  <p:tag name="KSO_WM_DIAGRAM_GROUP_CODE" val="l1-1"/>
  <p:tag name="KSO_WM_DIAGRAM_VERSION" val="3"/>
  <p:tag name="KSO_WM_DIAGRAM_COLOR_TRICK" val="1"/>
  <p:tag name="KSO_WM_DIAGRAM_COLOR_TEXT_CAN_REMOVE" val="n"/>
  <p:tag name="KSO_WM_UNIT_PRESET_TEXT" val="单击此处添加文本具体内容，简明扼要地阐述您的观点。单击此处添加文本具体内容，简明扼要地阐述您的观点。"/>
  <p:tag name="KSO_WM_UNIT_FILL_TYPE" val="3"/>
  <p:tag name="KSO_WM_UNIT_TEXT_FILL_FORE_SCHEMECOLOR_INDEX" val="1"/>
  <p:tag name="KSO_WM_UNIT_TEXT_FILL_TYPE" val="1"/>
  <p:tag name="KSO_WM_UNIT_TEXT_TYPE" val="1"/>
  <p:tag name="KSO_WM_UNIT_TEXT_LAYER_COUNT"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d*1_2_1"/>
  <p:tag name="KSO_WM_TEMPLATE_CATEGORY" val="diagram"/>
  <p:tag name="KSO_WM_TEMPLATE_INDEX" val="20234830"/>
  <p:tag name="KSO_WM_UNIT_LAYERLEVEL" val="1_1_1"/>
  <p:tag name="KSO_WM_TAG_VERSION" val="3.0"/>
  <p:tag name="KSO_WM_BEAUTIFY_FLAG" val="#wm#"/>
  <p:tag name="KSO_WM_UNIT_VALUE" val="717*9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gradient&quot;:[{&quot;brightness&quot;:0,&quot;colorType&quot;:1,&quot;foreColorIndex&quot;:5,&quot;pos&quot;:0,&quot;transparency&quot;:0.75},{&quot;brightness&quot;:0,&quot;colorType&quot;:1,&quot;foreColorIndex&quot;:5,&quot;pos&quot;:1,&quot;transparency&quot;:0.3499999940395355}],&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6"/>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1_4"/>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1_1"/>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1_2"/>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1_3"/>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2_3"/>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2_4"/>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2_1"/>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2_2"/>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3_5"/>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5}],&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3_4"/>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3_1"/>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3_2"/>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i*1_3_3"/>
  <p:tag name="KSO_WM_TEMPLATE_CATEGORY" val="diagram"/>
  <p:tag name="KSO_WM_TEMPLATE_INDEX" val="20234830"/>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830_2*l_h_d*1_3_1"/>
  <p:tag name="KSO_WM_TEMPLATE_CATEGORY" val="diagram"/>
  <p:tag name="KSO_WM_TEMPLATE_INDEX" val="20234830"/>
  <p:tag name="KSO_WM_UNIT_LAYERLEVEL" val="1_1_1"/>
  <p:tag name="KSO_WM_TAG_VERSION" val="3.0"/>
  <p:tag name="KSO_WM_BEAUTIFY_FLAG" val="#wm#"/>
  <p:tag name="KSO_WM_UNIT_VALUE" val="717*9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79.6425226886441,&quot;left&quot;:65.39787401574803,&quot;top&quot;:103.85373865567794,&quot;width&quot;:844.55}"/>
  <p:tag name="KSO_WM_DIAGRAM_COLOR_MATCH_VALUE" val="{&quot;shape&quot;:{&quot;fill&quot;:{&quot;type&quot;:0},&quot;glow&quot;:{&quot;colorType&quot;:0},&quot;line&quot;:{&quot;gradient&quot;:[{&quot;brightness&quot;:0,&quot;colorType&quot;:1,&quot;foreColorIndex&quot;:5,&quot;pos&quot;:0,&quot;transparency&quot;:0.75},{&quot;brightness&quot;:0,&quot;colorType&quot;:1,&quot;foreColorIndex&quot;:5,&quot;pos&quot;:1,&quot;transparency&quot;:0.3499999940395355}],&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7"/>
  <p:tag name="KSO_WM_UNIT_USESOURCEFORMAT_APPLY" val="1"/>
</p:tagLst>
</file>

<file path=ppt/tags/tag169.xml><?xml version="1.0" encoding="utf-8"?>
<p:tagLst xmlns:p="http://schemas.openxmlformats.org/presentationml/2006/main">
  <p:tag name="KSO_WM_SLIDE_ID" val="diagram20234830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4830"/>
  <p:tag name="KSO_WM_SLIDE_TYPE" val="text"/>
  <p:tag name="KSO_WM_SLIDE_SUBTYPE" val="diag"/>
  <p:tag name="KSO_WM_SLIDE_SIZE" val="844.55*385.35"/>
  <p:tag name="KSO_WM_SLIDE_POSITION" val="54.9979*120.55"/>
  <p:tag name="KSO_WM_SLIDE_LAYOUT" val="a_l"/>
  <p:tag name="KSO_WM_SLIDE_LAYOUT_CNT" val="1_1"/>
  <p:tag name="KSO_WM_SPECIAL_SOURCE" val="bdnull"/>
  <p:tag name="KSO_WM_DIAGRAM_GROUP_CODE" val="l1-1"/>
  <p:tag name="KSO_WM_SLIDE_DIAGTYPE" val="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360.05,&quot;left&quot;:56,&quot;top&quot;:120,&quot;width&quot;:848}"/>
</p:tagLst>
</file>

<file path=ppt/tags/tag171.xml><?xml version="1.0" encoding="utf-8"?>
<p:tagLst xmlns:p="http://schemas.openxmlformats.org/presentationml/2006/main">
  <p:tag name="KSO_WM_DIAGRAM_VIRTUALLY_FRAME" val="{&quot;height&quot;:360.05,&quot;left&quot;:56,&quot;top&quot;:120,&quot;width&quot;:848}"/>
</p:tagLst>
</file>

<file path=ppt/tags/tag172.xml><?xml version="1.0" encoding="utf-8"?>
<p:tagLst xmlns:p="http://schemas.openxmlformats.org/presentationml/2006/main">
  <p:tag name="KSO_WM_DIAGRAM_VIRTUALLY_FRAME" val="{&quot;height&quot;:360.05,&quot;left&quot;:56,&quot;top&quot;:120,&quot;width&quot;:848}"/>
</p:tagLst>
</file>

<file path=ppt/tags/tag173.xml><?xml version="1.0" encoding="utf-8"?>
<p:tagLst xmlns:p="http://schemas.openxmlformats.org/presentationml/2006/main">
  <p:tag name="KSO_WM_DIAGRAM_VIRTUALLY_FRAME" val="{&quot;height&quot;:360.05,&quot;left&quot;:56,&quot;top&quot;:120,&quot;width&quot;:848}"/>
</p:tagLst>
</file>

<file path=ppt/tags/tag174.xml><?xml version="1.0" encoding="utf-8"?>
<p:tagLst xmlns:p="http://schemas.openxmlformats.org/presentationml/2006/main">
  <p:tag name="KSO_WM_DIAGRAM_VIRTUALLY_FRAME" val="{&quot;height&quot;:360.05,&quot;left&quot;:56,&quot;top&quot;:120,&quot;width&quot;:848}"/>
</p:tagLst>
</file>

<file path=ppt/tags/tag175.xml><?xml version="1.0" encoding="utf-8"?>
<p:tagLst xmlns:p="http://schemas.openxmlformats.org/presentationml/2006/main">
  <p:tag name="KSO_WM_DIAGRAM_VIRTUALLY_FRAME" val="{&quot;height&quot;:360.05,&quot;left&quot;:56,&quot;top&quot;:120,&quot;width&quot;:848}"/>
</p:tagLst>
</file>

<file path=ppt/tags/tag176.xml><?xml version="1.0" encoding="utf-8"?>
<p:tagLst xmlns:p="http://schemas.openxmlformats.org/presentationml/2006/main">
  <p:tag name="KSO_WM_DIAGRAM_VIRTUALLY_FRAME" val="{&quot;height&quot;:360.05,&quot;left&quot;:56,&quot;top&quot;:120,&quot;width&quot;:848}"/>
</p:tagLst>
</file>

<file path=ppt/tags/tag177.xml><?xml version="1.0" encoding="utf-8"?>
<p:tagLst xmlns:p="http://schemas.openxmlformats.org/presentationml/2006/main">
  <p:tag name="KSO_WM_DIAGRAM_VIRTUALLY_FRAME" val="{&quot;height&quot;:360.05,&quot;left&quot;:56,&quot;top&quot;:120,&quot;width&quot;:848}"/>
</p:tagLst>
</file>

<file path=ppt/tags/tag178.xml><?xml version="1.0" encoding="utf-8"?>
<p:tagLst xmlns:p="http://schemas.openxmlformats.org/presentationml/2006/main">
  <p:tag name="KSO_WM_DIAGRAM_VIRTUALLY_FRAME" val="{&quot;height&quot;:360.05,&quot;left&quot;:56,&quot;top&quot;:120,&quot;width&quot;:848}"/>
</p:tagLst>
</file>

<file path=ppt/tags/tag179.xml><?xml version="1.0" encoding="utf-8"?>
<p:tagLst xmlns:p="http://schemas.openxmlformats.org/presentationml/2006/main">
  <p:tag name="KSO_WM_DIAGRAM_VIRTUALLY_FRAME" val="{&quot;height&quot;:360.05,&quot;left&quot;:56,&quot;top&quot;:120,&quot;width&quot;:848}"/>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360.05,&quot;left&quot;:56,&quot;top&quot;:120,&quot;width&quot;:848}"/>
</p:tagLst>
</file>

<file path=ppt/tags/tag181.xml><?xml version="1.0" encoding="utf-8"?>
<p:tagLst xmlns:p="http://schemas.openxmlformats.org/presentationml/2006/main">
  <p:tag name="KSO_WM_DIAGRAM_VIRTUALLY_FRAME" val="{&quot;height&quot;:360.05,&quot;left&quot;:56,&quot;top&quot;:120,&quot;width&quot;:848}"/>
</p:tagLst>
</file>

<file path=ppt/tags/tag182.xml><?xml version="1.0" encoding="utf-8"?>
<p:tagLst xmlns:p="http://schemas.openxmlformats.org/presentationml/2006/main">
  <p:tag name="KSO_WM_DIAGRAM_VIRTUALLY_FRAME" val="{&quot;height&quot;:360.05,&quot;left&quot;:56,&quot;top&quot;:120,&quot;width&quot;:848}"/>
</p:tagLst>
</file>

<file path=ppt/tags/tag183.xml><?xml version="1.0" encoding="utf-8"?>
<p:tagLst xmlns:p="http://schemas.openxmlformats.org/presentationml/2006/main">
  <p:tag name="KSO_WM_DIAGRAM_VIRTUALLY_FRAME" val="{&quot;height&quot;:360.05,&quot;left&quot;:56,&quot;top&quot;:120,&quot;width&quot;:848}"/>
</p:tagLst>
</file>

<file path=ppt/tags/tag184.xml><?xml version="1.0" encoding="utf-8"?>
<p:tagLst xmlns:p="http://schemas.openxmlformats.org/presentationml/2006/main">
  <p:tag name="KSO_WM_DIAGRAM_VIRTUALLY_FRAME" val="{&quot;height&quot;:360.05,&quot;left&quot;:56,&quot;top&quot;:120,&quot;width&quot;:848}"/>
</p:tagLst>
</file>

<file path=ppt/tags/tag185.xml><?xml version="1.0" encoding="utf-8"?>
<p:tagLst xmlns:p="http://schemas.openxmlformats.org/presentationml/2006/main">
  <p:tag name="KSO_WM_DIAGRAM_VIRTUALLY_FRAME" val="{&quot;height&quot;:360.05,&quot;left&quot;:56,&quot;top&quot;:120,&quot;width&quot;:848}"/>
</p:tagLst>
</file>

<file path=ppt/tags/tag186.xml><?xml version="1.0" encoding="utf-8"?>
<p:tagLst xmlns:p="http://schemas.openxmlformats.org/presentationml/2006/main">
  <p:tag name="KSO_WM_DIAGRAM_VIRTUALLY_FRAME" val="{&quot;height&quot;:360.05,&quot;left&quot;:56,&quot;top&quot;:120,&quot;width&quot;:848}"/>
</p:tagLst>
</file>

<file path=ppt/tags/tag187.xml><?xml version="1.0" encoding="utf-8"?>
<p:tagLst xmlns:p="http://schemas.openxmlformats.org/presentationml/2006/main">
  <p:tag name="KSO_WM_DIAGRAM_VIRTUALLY_FRAME" val="{&quot;height&quot;:360.05,&quot;left&quot;:56,&quot;top&quot;:120,&quot;width&quot;:848}"/>
</p:tagLst>
</file>

<file path=ppt/tags/tag188.xml><?xml version="1.0" encoding="utf-8"?>
<p:tagLst xmlns:p="http://schemas.openxmlformats.org/presentationml/2006/main">
  <p:tag name="TABLE_ENDDRAG_ORIGIN_RECT" val="344*460"/>
  <p:tag name="TABLE_ENDDRAG_RECT" val="599*42*344*460"/>
</p:tagLst>
</file>

<file path=ppt/tags/tag189.xml><?xml version="1.0" encoding="utf-8"?>
<p:tagLst xmlns:p="http://schemas.openxmlformats.org/presentationml/2006/main">
  <p:tag name="KSO_WM_DIAGRAM_VIRTUALLY_FRAME" val="{&quot;height&quot;:275,&quot;left&quot;:58.7,&quot;top&quot;:101.1,&quot;width&quot;:848}"/>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0.xml><?xml version="1.0" encoding="utf-8"?>
<p:tagLst xmlns:p="http://schemas.openxmlformats.org/presentationml/2006/main">
  <p:tag name="KSO_WM_DIAGRAM_VIRTUALLY_FRAME" val="{&quot;height&quot;:275,&quot;left&quot;:58.7,&quot;top&quot;:101.1,&quot;width&quot;:848}"/>
</p:tagLst>
</file>

<file path=ppt/tags/tag191.xml><?xml version="1.0" encoding="utf-8"?>
<p:tagLst xmlns:p="http://schemas.openxmlformats.org/presentationml/2006/main">
  <p:tag name="KSO_WM_DIAGRAM_VIRTUALLY_FRAME" val="{&quot;height&quot;:275,&quot;left&quot;:58.7,&quot;top&quot;:101.1,&quot;width&quot;:848}"/>
</p:tagLst>
</file>

<file path=ppt/tags/tag192.xml><?xml version="1.0" encoding="utf-8"?>
<p:tagLst xmlns:p="http://schemas.openxmlformats.org/presentationml/2006/main">
  <p:tag name="KSO_WM_DIAGRAM_VIRTUALLY_FRAME" val="{&quot;height&quot;:275,&quot;left&quot;:58.7,&quot;top&quot;:101.1,&quot;width&quot;:848}"/>
</p:tagLst>
</file>

<file path=ppt/tags/tag193.xml><?xml version="1.0" encoding="utf-8"?>
<p:tagLst xmlns:p="http://schemas.openxmlformats.org/presentationml/2006/main">
  <p:tag name="KSO_WM_DIAGRAM_VIRTUALLY_FRAME" val="{&quot;height&quot;:275,&quot;left&quot;:58.7,&quot;top&quot;:101.1,&quot;width&quot;:848}"/>
</p:tagLst>
</file>

<file path=ppt/tags/tag194.xml><?xml version="1.0" encoding="utf-8"?>
<p:tagLst xmlns:p="http://schemas.openxmlformats.org/presentationml/2006/main">
  <p:tag name="KSO_WM_DIAGRAM_VIRTUALLY_FRAME" val="{&quot;height&quot;:275,&quot;left&quot;:58.7,&quot;top&quot;:101.1,&quot;width&quot;:848}"/>
</p:tagLst>
</file>

<file path=ppt/tags/tag195.xml><?xml version="1.0" encoding="utf-8"?>
<p:tagLst xmlns:p="http://schemas.openxmlformats.org/presentationml/2006/main">
  <p:tag name="KSO_WM_DIAGRAM_VIRTUALLY_FRAME" val="{&quot;height&quot;:275,&quot;left&quot;:58.7,&quot;top&quot;:101.1,&quot;width&quot;:848}"/>
</p:tagLst>
</file>

<file path=ppt/tags/tag196.xml><?xml version="1.0" encoding="utf-8"?>
<p:tagLst xmlns:p="http://schemas.openxmlformats.org/presentationml/2006/main">
  <p:tag name="KSO_WM_DIAGRAM_VIRTUALLY_FRAME" val="{&quot;height&quot;:275,&quot;left&quot;:58.7,&quot;top&quot;:101.1,&quot;width&quot;:848}"/>
</p:tagLst>
</file>

<file path=ppt/tags/tag197.xml><?xml version="1.0" encoding="utf-8"?>
<p:tagLst xmlns:p="http://schemas.openxmlformats.org/presentationml/2006/main">
  <p:tag name="KSO_WM_DIAGRAM_VIRTUALLY_FRAME" val="{&quot;height&quot;:275,&quot;left&quot;:58.7,&quot;top&quot;:101.1,&quot;width&quot;:848}"/>
</p:tagLst>
</file>

<file path=ppt/tags/tag198.xml><?xml version="1.0" encoding="utf-8"?>
<p:tagLst xmlns:p="http://schemas.openxmlformats.org/presentationml/2006/main">
  <p:tag name="KSO_WM_DIAGRAM_VIRTUALLY_FRAME" val="{&quot;height&quot;:275,&quot;left&quot;:58.7,&quot;top&quot;:101.1,&quot;width&quot;:848}"/>
</p:tagLst>
</file>

<file path=ppt/tags/tag199.xml><?xml version="1.0" encoding="utf-8"?>
<p:tagLst xmlns:p="http://schemas.openxmlformats.org/presentationml/2006/main">
  <p:tag name="KSO_WM_DIAGRAM_VIRTUALLY_FRAME" val="{&quot;height&quot;:275,&quot;left&quot;:58.7,&quot;top&quot;:101.1,&quot;width&quot;:84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0.xml><?xml version="1.0" encoding="utf-8"?>
<p:tagLst xmlns:p="http://schemas.openxmlformats.org/presentationml/2006/main">
  <p:tag name="KSO_WM_DIAGRAM_VIRTUALLY_FRAME" val="{&quot;height&quot;:275,&quot;left&quot;:58.7,&quot;top&quot;:101.1,&quot;width&quot;:848}"/>
</p:tagLst>
</file>

<file path=ppt/tags/tag201.xml><?xml version="1.0" encoding="utf-8"?>
<p:tagLst xmlns:p="http://schemas.openxmlformats.org/presentationml/2006/main">
  <p:tag name="KSO_WM_DIAGRAM_VIRTUALLY_FRAME" val="{&quot;height&quot;:275,&quot;left&quot;:58.7,&quot;top&quot;:101.1,&quot;width&quot;:848}"/>
</p:tagLst>
</file>

<file path=ppt/tags/tag202.xml><?xml version="1.0" encoding="utf-8"?>
<p:tagLst xmlns:p="http://schemas.openxmlformats.org/presentationml/2006/main">
  <p:tag name="KSO_WM_DIAGRAM_VIRTUALLY_FRAME" val="{&quot;height&quot;:275,&quot;left&quot;:58.7,&quot;top&quot;:101.1,&quot;width&quot;:848}"/>
</p:tagLst>
</file>

<file path=ppt/tags/tag203.xml><?xml version="1.0" encoding="utf-8"?>
<p:tagLst xmlns:p="http://schemas.openxmlformats.org/presentationml/2006/main">
  <p:tag name="KSO_WM_DIAGRAM_VIRTUALLY_FRAME" val="{&quot;height&quot;:275,&quot;left&quot;:58.7,&quot;top&quot;:101.1,&quot;width&quot;:848}"/>
</p:tagLst>
</file>

<file path=ppt/tags/tag204.xml><?xml version="1.0" encoding="utf-8"?>
<p:tagLst xmlns:p="http://schemas.openxmlformats.org/presentationml/2006/main">
  <p:tag name="KSO_WM_DIAGRAM_VIRTUALLY_FRAME" val="{&quot;height&quot;:275,&quot;left&quot;:58.7,&quot;top&quot;:101.1,&quot;width&quot;:848}"/>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xml><?xml version="1.0" encoding="utf-8"?>
<p:tagLst xmlns:p="http://schemas.openxmlformats.org/presentationml/2006/main">
  <p:tag name="KSO_WM_DIAGRAM_VIRTUALLY_FRAME" val="{&quot;height&quot;:193.2581102362205,&quot;left&quot;:131.4,&quot;top&quot;:188.9918897637795,&quot;width&quot;:658.9}"/>
</p:tagLst>
</file>

<file path=ppt/tags/tag35.xml><?xml version="1.0" encoding="utf-8"?>
<p:tagLst xmlns:p="http://schemas.openxmlformats.org/presentationml/2006/main">
  <p:tag name="KSO_WM_DIAGRAM_VIRTUALLY_FRAME" val="{&quot;height&quot;:193.2581102362205,&quot;left&quot;:131.4,&quot;top&quot;:188.9918897637795,&quot;width&quot;:658.9}"/>
</p:tagLst>
</file>

<file path=ppt/tags/tag36.xml><?xml version="1.0" encoding="utf-8"?>
<p:tagLst xmlns:p="http://schemas.openxmlformats.org/presentationml/2006/main">
  <p:tag name="KSO_WM_DIAGRAM_VIRTUALLY_FRAME" val="{&quot;height&quot;:193.2581102362205,&quot;left&quot;:131.4,&quot;top&quot;:188.9918897637795,&quot;width&quot;:658.9}"/>
</p:tagLst>
</file>

<file path=ppt/tags/tag37.xml><?xml version="1.0" encoding="utf-8"?>
<p:tagLst xmlns:p="http://schemas.openxmlformats.org/presentationml/2006/main">
  <p:tag name="KSO_WM_DIAGRAM_VIRTUALLY_FRAME" val="{&quot;height&quot;:193.2581102362205,&quot;left&quot;:131.4,&quot;top&quot;:188.9918897637795,&quot;width&quot;:658.9}"/>
</p:tagLst>
</file>

<file path=ppt/tags/tag38.xml><?xml version="1.0" encoding="utf-8"?>
<p:tagLst xmlns:p="http://schemas.openxmlformats.org/presentationml/2006/main">
  <p:tag name="KSO_WM_DIAGRAM_VIRTUALLY_FRAME" val="{&quot;height&quot;:193.2581102362205,&quot;left&quot;:131.4,&quot;top&quot;:188.9918897637795,&quot;width&quot;:658.9}"/>
</p:tagLst>
</file>

<file path=ppt/tags/tag39.xml><?xml version="1.0" encoding="utf-8"?>
<p:tagLst xmlns:p="http://schemas.openxmlformats.org/presentationml/2006/main">
  <p:tag name="KSO_WM_DIAGRAM_VIRTUALLY_FRAME" val="{&quot;height&quot;:193.2581102362205,&quot;left&quot;:131.4,&quot;top&quot;:188.9918897637795,&quot;width&quot;:658.9}"/>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xml><?xml version="1.0" encoding="utf-8"?>
<p:tagLst xmlns:p="http://schemas.openxmlformats.org/presentationml/2006/main">
  <p:tag name="KSO_WM_DIAGRAM_VIRTUALLY_FRAME" val="{&quot;height&quot;:193.2581102362205,&quot;left&quot;:131.4,&quot;top&quot;:188.9918897637795,&quot;width&quot;:658.9}"/>
</p:tagLst>
</file>

<file path=ppt/tags/tag41.xml><?xml version="1.0" encoding="utf-8"?>
<p:tagLst xmlns:p="http://schemas.openxmlformats.org/presentationml/2006/main">
  <p:tag name="KSO_WM_DIAGRAM_VIRTUALLY_FRAME" val="{&quot;height&quot;:193.2581102362205,&quot;left&quot;:131.4,&quot;top&quot;:188.9918897637795,&quot;width&quot;:658.9}"/>
</p:tagLst>
</file>

<file path=ppt/tags/tag42.xml><?xml version="1.0" encoding="utf-8"?>
<p:tagLst xmlns:p="http://schemas.openxmlformats.org/presentationml/2006/main">
  <p:tag name="KSO_WM_DIAGRAM_VIRTUALLY_FRAME" val="{&quot;height&quot;:193.2581102362205,&quot;left&quot;:131.4,&quot;top&quot;:188.9918897637795,&quot;width&quot;:658.9}"/>
</p:tagLst>
</file>

<file path=ppt/tags/tag43.xml><?xml version="1.0" encoding="utf-8"?>
<p:tagLst xmlns:p="http://schemas.openxmlformats.org/presentationml/2006/main">
  <p:tag name="KSO_WM_DIAGRAM_VIRTUALLY_FRAME" val="{&quot;height&quot;:193.2581102362205,&quot;left&quot;:131.4,&quot;top&quot;:188.9918897637795,&quot;width&quot;:658.9}"/>
</p:tagLst>
</file>

<file path=ppt/tags/tag44.xml><?xml version="1.0" encoding="utf-8"?>
<p:tagLst xmlns:p="http://schemas.openxmlformats.org/presentationml/2006/main">
  <p:tag name="KSO_WM_DIAGRAM_VIRTUALLY_FRAME" val="{&quot;height&quot;:193.2581102362205,&quot;left&quot;:131.4,&quot;top&quot;:188.9918897637795,&quot;width&quot;:658.9}"/>
</p:tagLst>
</file>

<file path=ppt/tags/tag45.xml><?xml version="1.0" encoding="utf-8"?>
<p:tagLst xmlns:p="http://schemas.openxmlformats.org/presentationml/2006/main">
  <p:tag name="KSO_WM_DIAGRAM_VIRTUALLY_FRAME" val="{&quot;height&quot;:193.2581102362205,&quot;left&quot;:131.4,&quot;top&quot;:188.9918897637795,&quot;width&quot;:658.9}"/>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2"/>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2"/>
  <p:tag name="KSO_WM_DIAGRAM_VIRTUALLY_FRAME" val="{&quot;height&quot;:340,&quot;left&quot;:79.97692913385826,&quot;top&quot;:150,&quot;width&quot;:800.0230708661418}"/>
  <p:tag name="KSO_WM_DIAGRAM_VERSION" val="3"/>
  <p:tag name="KSO_WM_DIAGRAM_COLOR_TRICK" val="1"/>
  <p:tag name="KSO_WM_DIAGRAM_COLOR_TEXT_CAN_REMOVE" val="n"/>
  <p:tag name="KSO_WM_UNIT_LINE_FORE_SCHEMECOLOR_INDEX" val="5"/>
  <p:tag name="KSO_WM_DIAGRAM_MAX_ITEMCNT" val="6"/>
  <p:tag name="KSO_WM_DIAGRAM_MIN_ITEMCNT" val="3"/>
  <p:tag name="KSO_WM_DIAGRAM_COLOR_MATCH_VALUE" val="{&quot;shape&quot;:{&quot;fill&quot;:{&quot;type&quot;:0},&quot;glow&quot;:{&quot;colorType&quot;:0},&quot;line&quot;:{&quot;solidLine&quot;:{&quot;brightness&quot;:0,&quot;colorType&quot;:1,&quot;foreColorIndex&quot;:5,&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11"/>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11"/>
  <p:tag name="KSO_WM_DIAGRAM_VIRTUALLY_FRAME" val="{&quot;height&quot;:340,&quot;left&quot;:79.97692913385826,&quot;top&quot;:150,&quot;width&quot;:800.0230708661418}"/>
  <p:tag name="KSO_WM_DIAGRAM_VERSION" val="3"/>
  <p:tag name="KSO_WM_DIAGRAM_COLOR_TRICK" val="1"/>
  <p:tag name="KSO_WM_DIAGRAM_COLOR_TEXT_CAN_REMOVE" val="n"/>
  <p:tag name="KSO_WM_DIAGRAM_MAX_ITEMCNT" val="6"/>
  <p:tag name="KSO_WM_DIAGRAM_MIN_ITEMCNT" val="3"/>
  <p:tag name="KSO_WM_DIAGRAM_COLOR_MATCH_VALUE" val="{&quot;shape&quot;:{&quot;fill&quot;:{&quot;type&quot;:0},&quot;glow&quot;:{&quot;colorType&quot;:0},&quot;line&quot;:{&quot;gradient&quot;:[{&quot;brightness&quot;:0,&quot;colorType&quot;:1,&quot;foreColorIndex&quot;:5,&quot;pos&quot;:1,&quot;transparency&quot;:0.550000011920929},{&quot;brightness&quot;:0.4000000059604645,&quot;colorType&quot;:1,&quot;foreColorIndex&quot;:5,&quot;pos&quot;:0,&quot;transparency&quot;:0.6000000238418579}],&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7"/>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7"/>
  <p:tag name="KSO_WM_DIAGRAM_VIRTUALLY_FRAME" val="{&quot;height&quot;:340,&quot;left&quot;:79.97692913385826,&quot;top&quot;:150,&quot;width&quot;:800.0230708661418}"/>
  <p:tag name="KSO_WM_DIAGRAM_VERSION" val="3"/>
  <p:tag name="KSO_WM_DIAGRAM_COLOR_TRICK" val="1"/>
  <p:tag name="KSO_WM_DIAGRAM_COLOR_TEXT_CAN_REMOVE" val="n"/>
  <p:tag name="KSO_WM_DIAGRAM_MAX_ITEMCNT" val="6"/>
  <p:tag name="KSO_WM_DIAGRAM_MIN_ITEMCNT" val="3"/>
  <p:tag name="KSO_WM_DIAGRAM_COLOR_MATCH_VALUE" val="{&quot;shape&quot;:{&quot;fill&quot;:{&quot;type&quot;:0},&quot;glow&quot;:{&quot;colorType&quot;:0},&quot;line&quot;:{&quot;gradient&quot;:[{&quot;brightness&quot;:0,&quot;colorType&quot;:1,&quot;foreColorIndex&quot;:5,&quot;pos&quot;:1,&quot;transparency&quot;:0.550000011920929},{&quot;brightness&quot;:0.4000000059604645,&quot;colorType&quot;:1,&quot;foreColorIndex&quot;:5,&quot;pos&quot;:0,&quot;transparency&quot;:0.6000000238418579}],&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8"/>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8"/>
  <p:tag name="KSO_WM_DIAGRAM_VIRTUALLY_FRAME" val="{&quot;height&quot;:340,&quot;left&quot;:79.97692913385826,&quot;top&quot;:150,&quot;width&quot;:800.0230708661418}"/>
  <p:tag name="KSO_WM_DIAGRAM_VERSION" val="3"/>
  <p:tag name="KSO_WM_DIAGRAM_COLOR_TRICK" val="1"/>
  <p:tag name="KSO_WM_DIAGRAM_COLOR_TEXT_CAN_REMOVE" val="n"/>
  <p:tag name="KSO_WM_DIAGRAM_MAX_ITEMCNT" val="6"/>
  <p:tag name="KSO_WM_DIAGRAM_MIN_ITEMCNT" val="3"/>
  <p:tag name="KSO_WM_DIAGRAM_COLOR_MATCH_VALUE" val="{&quot;shape&quot;:{&quot;fill&quot;:{&quot;type&quot;:0},&quot;glow&quot;:{&quot;colorType&quot;:0},&quot;line&quot;:{&quot;gradient&quot;:[{&quot;brightness&quot;:0,&quot;colorType&quot;:1,&quot;foreColorIndex&quot;:5,&quot;pos&quot;:1,&quot;transparency&quot;:0.550000011920929},{&quot;brightness&quot;:0.4000000059604645,&quot;colorType&quot;:1,&quot;foreColorIndex&quot;:5,&quot;pos&quot;:0,&quot;transparency&quot;:0.6000000238418579}],&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4"/>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4"/>
  <p:tag name="KSO_WM_DIAGRAM_VIRTUALLY_FRAME" val="{&quot;height&quot;:340,&quot;left&quot;:79.97692913385826,&quot;top&quot;:150,&quot;width&quot;:800.0230708661418}"/>
  <p:tag name="KSO_WM_DIAGRAM_VERSION" val="3"/>
  <p:tag name="KSO_WM_DIAGRAM_COLOR_TRICK" val="1"/>
  <p:tag name="KSO_WM_DIAGRAM_COLOR_TEXT_CAN_REMOVE" val="n"/>
  <p:tag name="KSO_WM_DIAGRAM_MAX_ITEMCNT" val="6"/>
  <p:tag name="KSO_WM_DIAGRAM_MIN_ITEMCNT" val="3"/>
  <p:tag name="KSO_WM_DIAGRAM_COLOR_MATCH_VALUE" val="{&quot;shape&quot;:{&quot;fill&quot;:{&quot;type&quot;:0},&quot;glow&quot;:{&quot;colorType&quot;:0},&quot;line&quot;:{&quot;gradient&quot;:[{&quot;brightness&quot;:0,&quot;colorType&quot;:1,&quot;foreColorIndex&quot;:5,&quot;pos&quot;:1,&quot;transparency&quot;:0.550000011920929},{&quot;brightness&quot;:0.4000000059604645,&quot;colorType&quot;:1,&quot;foreColorIndex&quot;:5,&quot;pos&quot;:0,&quot;transparency&quot;:0.6000000238418579}],&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9"/>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9"/>
  <p:tag name="KSO_WM_DIAGRAM_VIRTUALLY_FRAME" val="{&quot;height&quot;:340,&quot;left&quot;:79.97692913385826,&quot;top&quot;:150,&quot;width&quot;:800.0230708661418}"/>
  <p:tag name="KSO_WM_DIAGRAM_VERSION" val="3"/>
  <p:tag name="KSO_WM_DIAGRAM_COLOR_TRICK" val="1"/>
  <p:tag name="KSO_WM_DIAGRAM_COLOR_TEXT_CAN_REMOVE" val="n"/>
  <p:tag name="KSO_WM_UNIT_FILL_TYPE" val="3"/>
  <p:tag name="KSO_WM_DIAGRAM_MAX_ITEMCNT" val="6"/>
  <p:tag name="KSO_WM_DIAGRAM_MIN_ITEMCNT" val="3"/>
  <p:tag name="KSO_WM_DIAGRAM_COLOR_MATCH_VALUE" val="{&quot;shape&quot;:{&quot;fill&quot;:{&quot;gradient&quot;:[{&quot;brightness&quot;:0.6000000238418579,&quot;colorType&quot;:1,&quot;foreColorIndex&quot;:5,&quot;pos&quot;:0,&quot;transparency&quot;:0},{&quot;brightness&quot;:0,&quot;colorType&quot;:1,&quot;foreColorIndex&quot;:5,&quot;pos&quot;:0.8500000238418579,&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1"/>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1"/>
  <p:tag name="KSO_WM_DIAGRAM_VIRTUALLY_FRAME" val="{&quot;height&quot;:340,&quot;left&quot;:79.97692913385826,&quot;top&quot;:150,&quot;width&quot;:800.0230708661418}"/>
  <p:tag name="KSO_WM_DIAGRAM_VERSION" val="3"/>
  <p:tag name="KSO_WM_DIAGRAM_COLOR_TRICK" val="1"/>
  <p:tag name="KSO_WM_DIAGRAM_COLOR_TEXT_CAN_REMOVE" val="n"/>
  <p:tag name="KSO_WM_UNIT_FILL_TYPE" val="3"/>
  <p:tag name="KSO_WM_DIAGRAM_MAX_ITEMCNT" val="6"/>
  <p:tag name="KSO_WM_DIAGRAM_MIN_ITEMCNT" val="3"/>
  <p:tag name="KSO_WM_DIAGRAM_COLOR_MATCH_VALUE" val="{&quot;shape&quot;:{&quot;fill&quot;:{&quot;gradient&quot;:[{&quot;brightness&quot;:0.6000000238418579,&quot;colorType&quot;:1,&quot;foreColorIndex&quot;:5,&quot;pos&quot;:0,&quot;transparency&quot;:1},{&quot;brightness&quot;:0,&quot;colorType&quot;:1,&quot;foreColorIndex&quot;:5,&quot;pos&quot;:1,&quot;transparency&quot;:0}],&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5"/>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5"/>
  <p:tag name="KSO_WM_DIAGRAM_VIRTUALLY_FRAME" val="{&quot;height&quot;:340,&quot;left&quot;:79.97692913385826,&quot;top&quot;:150,&quot;width&quot;:800.0230708661418}"/>
  <p:tag name="KSO_WM_DIAGRAM_VERSION" val="3"/>
  <p:tag name="KSO_WM_DIAGRAM_COLOR_TRICK" val="1"/>
  <p:tag name="KSO_WM_DIAGRAM_COLOR_TEXT_CAN_REMOVE" val="n"/>
  <p:tag name="KSO_WM_UNIT_FILL_TYPE" val="3"/>
  <p:tag name="KSO_WM_DIAGRAM_MAX_ITEMCNT" val="6"/>
  <p:tag name="KSO_WM_DIAGRAM_MIN_ITEMCNT" val="3"/>
  <p:tag name="KSO_WM_DIAGRAM_COLOR_MATCH_VALUE" val="{&quot;shape&quot;:{&quot;fill&quot;:{&quot;gradient&quot;:[{&quot;brightness&quot;:0.6000000238418579,&quot;colorType&quot;:1,&quot;foreColorIndex&quot;:5,&quot;pos&quot;:0,&quot;transparency&quot;:0},{&quot;brightness&quot;:0,&quot;colorType&quot;:1,&quot;foreColorIndex&quot;:5,&quot;pos&quot;:0.8500000238418579,&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h_f*1_1_1"/>
  <p:tag name="KSO_WM_TEMPLATE_CATEGORY" val="diagram"/>
  <p:tag name="KSO_WM_TEMPLATE_INDEX" val="40494828"/>
  <p:tag name="KSO_WM_UNIT_LAYERLEVEL" val="1_1_1"/>
  <p:tag name="KSO_WM_TAG_VERSION" val="3.0"/>
  <p:tag name="KSO_WM_BEAUTIFY_FLAG" val="#wm#"/>
  <p:tag name="KSO_WM_UNIT_SUBTYPE" val="a"/>
  <p:tag name="KSO_WM_UNIT_TEXT_LAYER_COUNT" val="1"/>
  <p:tag name="KSO_WM_UNIT_PRESET_TEXT" val="单击此处输入你的项正文,文字是您思想的提炼"/>
  <p:tag name="KSO_WM_UNIT_NOCLEAR" val="0"/>
  <p:tag name="KSO_WM_DIAGRAM_GROUP_CODE" val="l1-1"/>
  <p:tag name="KSO_WM_UNIT_TYPE" val="l_h_f"/>
  <p:tag name="KSO_WM_UNIT_INDEX" val="1_1_1"/>
  <p:tag name="KSO_WM_DIAGRAM_VIRTUALLY_FRAME" val="{&quot;height&quot;:340,&quot;left&quot;:79.97692913385826,&quot;top&quot;:150,&quot;width&quot;:800.0230708661418}"/>
  <p:tag name="KSO_WM_DIAGRAM_VERSION" val="3"/>
  <p:tag name="KSO_WM_DIAGRAM_COLOR_TRICK" val="1"/>
  <p:tag name="KSO_WM_DIAGRAM_COLOR_TEXT_CAN_REMOVE" val="n"/>
  <p:tag name="KSO_WM_UNIT_TEXT_TYPE" val="1"/>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h_a*1_1_1"/>
  <p:tag name="KSO_WM_TEMPLATE_CATEGORY" val="diagram"/>
  <p:tag name="KSO_WM_TEMPLATE_INDEX" val="40494828"/>
  <p:tag name="KSO_WM_UNIT_LAYERLEVEL" val="1_1_1"/>
  <p:tag name="KSO_WM_TAG_VERSION" val="3.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DIAGRAM_VIRTUALLY_FRAME" val="{&quot;height&quot;:340,&quot;left&quot;:79.97692913385826,&quot;top&quot;:150,&quot;width&quot;:800.0230708661418}"/>
  <p:tag name="KSO_WM_UNIT_VALUE" val="12"/>
  <p:tag name="KSO_WM_DIAGRAM_VERSION" val="3"/>
  <p:tag name="KSO_WM_DIAGRAM_COLOR_TRICK" val="1"/>
  <p:tag name="KSO_WM_DIAGRAM_COLOR_TEXT_CAN_REMOVE" val="n"/>
  <p:tag name="KSO_WM_UNIT_TEXT_TYPE" val="1"/>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h_f*1_2_1"/>
  <p:tag name="KSO_WM_TEMPLATE_CATEGORY" val="diagram"/>
  <p:tag name="KSO_WM_TEMPLATE_INDEX" val="40494828"/>
  <p:tag name="KSO_WM_UNIT_LAYERLEVEL" val="1_1_1"/>
  <p:tag name="KSO_WM_TAG_VERSION" val="3.0"/>
  <p:tag name="KSO_WM_BEAUTIFY_FLAG" val="#wm#"/>
  <p:tag name="KSO_WM_UNIT_SUBTYPE" val="a"/>
  <p:tag name="KSO_WM_UNIT_TEXT_LAYER_COUNT" val="1"/>
  <p:tag name="KSO_WM_UNIT_PRESET_TEXT" val="单击此处输入你的项正文,文字是您思想的提炼"/>
  <p:tag name="KSO_WM_UNIT_NOCLEAR" val="0"/>
  <p:tag name="KSO_WM_DIAGRAM_GROUP_CODE" val="l1-1"/>
  <p:tag name="KSO_WM_UNIT_TYPE" val="l_h_f"/>
  <p:tag name="KSO_WM_UNIT_INDEX" val="1_2_1"/>
  <p:tag name="KSO_WM_DIAGRAM_VIRTUALLY_FRAME" val="{&quot;height&quot;:340,&quot;left&quot;:79.97692913385826,&quot;top&quot;:150,&quot;width&quot;:800.0230708661418}"/>
  <p:tag name="KSO_WM_DIAGRAM_VERSION" val="3"/>
  <p:tag name="KSO_WM_DIAGRAM_COLOR_TRICK" val="1"/>
  <p:tag name="KSO_WM_DIAGRAM_COLOR_TEXT_CAN_REMOVE" val="n"/>
  <p:tag name="KSO_WM_UNIT_TEXT_TYPE" val="1"/>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h_a*1_2_1"/>
  <p:tag name="KSO_WM_TEMPLATE_CATEGORY" val="diagram"/>
  <p:tag name="KSO_WM_TEMPLATE_INDEX" val="40494828"/>
  <p:tag name="KSO_WM_UNIT_LAYERLEVEL" val="1_1_1"/>
  <p:tag name="KSO_WM_TAG_VERSION" val="3.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DIAGRAM_VIRTUALLY_FRAME" val="{&quot;height&quot;:340,&quot;left&quot;:79.97692913385826,&quot;top&quot;:150,&quot;width&quot;:800.0230708661418}"/>
  <p:tag name="KSO_WM_UNIT_VALUE" val="12"/>
  <p:tag name="KSO_WM_DIAGRAM_VERSION" val="3"/>
  <p:tag name="KSO_WM_DIAGRAM_COLOR_TRICK" val="1"/>
  <p:tag name="KSO_WM_DIAGRAM_COLOR_TEXT_CAN_REMOVE" val="n"/>
  <p:tag name="KSO_WM_UNIT_TEXT_TYPE" val="1"/>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h_f*1_3_1"/>
  <p:tag name="KSO_WM_TEMPLATE_CATEGORY" val="diagram"/>
  <p:tag name="KSO_WM_TEMPLATE_INDEX" val="40494828"/>
  <p:tag name="KSO_WM_UNIT_LAYERLEVEL" val="1_1_1"/>
  <p:tag name="KSO_WM_TAG_VERSION" val="3.0"/>
  <p:tag name="KSO_WM_BEAUTIFY_FLAG" val="#wm#"/>
  <p:tag name="KSO_WM_UNIT_SUBTYPE" val="a"/>
  <p:tag name="KSO_WM_UNIT_TEXT_LAYER_COUNT" val="1"/>
  <p:tag name="KSO_WM_UNIT_PRESET_TEXT" val="单击此处输入你的项正文,文字是您思想的提炼"/>
  <p:tag name="KSO_WM_UNIT_NOCLEAR" val="0"/>
  <p:tag name="KSO_WM_DIAGRAM_GROUP_CODE" val="l1-1"/>
  <p:tag name="KSO_WM_UNIT_TYPE" val="l_h_f"/>
  <p:tag name="KSO_WM_UNIT_INDEX" val="1_3_1"/>
  <p:tag name="KSO_WM_DIAGRAM_VIRTUALLY_FRAME" val="{&quot;height&quot;:340,&quot;left&quot;:79.97692913385826,&quot;top&quot;:150,&quot;width&quot;:800.0230708661418}"/>
  <p:tag name="KSO_WM_UNIT_VALUE" val="26"/>
  <p:tag name="KSO_WM_DIAGRAM_VERSION" val="3"/>
  <p:tag name="KSO_WM_DIAGRAM_COLOR_TRICK" val="1"/>
  <p:tag name="KSO_WM_DIAGRAM_COLOR_TEXT_CAN_REMOVE" val="n"/>
  <p:tag name="KSO_WM_UNIT_TEXT_TYPE" val="1"/>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h_a*1_3_1"/>
  <p:tag name="KSO_WM_TEMPLATE_CATEGORY" val="diagram"/>
  <p:tag name="KSO_WM_TEMPLATE_INDEX" val="40494828"/>
  <p:tag name="KSO_WM_UNIT_LAYERLEVEL" val="1_1_1"/>
  <p:tag name="KSO_WM_TAG_VERSION" val="3.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DIAGRAM_VIRTUALLY_FRAME" val="{&quot;height&quot;:340,&quot;left&quot;:79.97692913385826,&quot;top&quot;:150,&quot;width&quot;:800.0230708661418}"/>
  <p:tag name="KSO_WM_DIAGRAM_VERSION" val="3"/>
  <p:tag name="KSO_WM_DIAGRAM_COLOR_TRICK" val="1"/>
  <p:tag name="KSO_WM_DIAGRAM_COLOR_TEXT_CAN_REMOVE" val="n"/>
  <p:tag name="KSO_WM_UNIT_TEXT_TYPE" val="1"/>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h_f*1_4_1"/>
  <p:tag name="KSO_WM_TEMPLATE_CATEGORY" val="diagram"/>
  <p:tag name="KSO_WM_TEMPLATE_INDEX" val="40494828"/>
  <p:tag name="KSO_WM_UNIT_LAYERLEVEL" val="1_1_1"/>
  <p:tag name="KSO_WM_TAG_VERSION" val="3.0"/>
  <p:tag name="KSO_WM_BEAUTIFY_FLAG" val="#wm#"/>
  <p:tag name="KSO_WM_UNIT_SUBTYPE" val="a"/>
  <p:tag name="KSO_WM_UNIT_TEXT_LAYER_COUNT" val="1"/>
  <p:tag name="KSO_WM_UNIT_PRESET_TEXT" val="单击此处输入你的项正文,文字是您思想的提炼"/>
  <p:tag name="KSO_WM_UNIT_NOCLEAR" val="0"/>
  <p:tag name="KSO_WM_DIAGRAM_GROUP_CODE" val="l1-1"/>
  <p:tag name="KSO_WM_UNIT_TYPE" val="l_h_f"/>
  <p:tag name="KSO_WM_UNIT_INDEX" val="1_4_1"/>
  <p:tag name="KSO_WM_DIAGRAM_VIRTUALLY_FRAME" val="{&quot;height&quot;:340,&quot;left&quot;:79.97692913385826,&quot;top&quot;:150,&quot;width&quot;:800.0230708661418}"/>
  <p:tag name="KSO_WM_UNIT_VALUE" val="26"/>
  <p:tag name="KSO_WM_DIAGRAM_VERSION" val="3"/>
  <p:tag name="KSO_WM_DIAGRAM_COLOR_TRICK" val="1"/>
  <p:tag name="KSO_WM_DIAGRAM_COLOR_TEXT_CAN_REMOVE" val="n"/>
  <p:tag name="KSO_WM_UNIT_TEXT_TYPE" val="1"/>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h_a*1_4_1"/>
  <p:tag name="KSO_WM_TEMPLATE_CATEGORY" val="diagram"/>
  <p:tag name="KSO_WM_TEMPLATE_INDEX" val="40494828"/>
  <p:tag name="KSO_WM_UNIT_LAYERLEVEL" val="1_1_1"/>
  <p:tag name="KSO_WM_TAG_VERSION" val="3.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DIAGRAM_VIRTUALLY_FRAME" val="{&quot;height&quot;:340,&quot;left&quot;:79.97692913385826,&quot;top&quot;:150,&quot;width&quot;:800.0230708661418}"/>
  <p:tag name="KSO_WM_DIAGRAM_VERSION" val="3"/>
  <p:tag name="KSO_WM_DIAGRAM_COLOR_TRICK" val="1"/>
  <p:tag name="KSO_WM_DIAGRAM_COLOR_TEXT_CAN_REMOVE" val="n"/>
  <p:tag name="KSO_WM_UNIT_TEXT_TYPE" val="1"/>
  <p:tag name="KSO_WM_UNIT_TEXT_FILL_FORE_SCHEMECOLOR_INDEX" val="1"/>
  <p:tag name="KSO_WM_UNIT_TEXT_FILL_TYPE" val="1"/>
  <p:tag name="KSO_WM_DIAGRAM_MAX_ITEMCNT" val="6"/>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3"/>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3"/>
  <p:tag name="KSO_WM_DIAGRAM_VIRTUALLY_FRAME" val="{&quot;height&quot;:340,&quot;left&quot;:79.97692913385826,&quot;top&quot;:150,&quot;width&quot;:800.0230708661418}"/>
  <p:tag name="KSO_WM_DIAGRAM_VERSION" val="3"/>
  <p:tag name="KSO_WM_DIAGRAM_COLOR_TRICK" val="1"/>
  <p:tag name="KSO_WM_DIAGRAM_COLOR_TEXT_CAN_REMOVE" val="n"/>
  <p:tag name="KSO_WM_UNIT_FILL_TYPE" val="3"/>
  <p:tag name="KSO_WM_DIAGRAM_MAX_ITEMCNT" val="6"/>
  <p:tag name="KSO_WM_DIAGRAM_MIN_ITEMCNT" val="3"/>
  <p:tag name="KSO_WM_DIAGRAM_COLOR_MATCH_VALUE" val="{&quot;shape&quot;:{&quot;fill&quot;:{&quot;gradient&quot;:[{&quot;brightness&quot;:0.6000000238418579,&quot;colorType&quot;:1,&quot;foreColorIndex&quot;:5,&quot;pos&quot;:0,&quot;transparency&quot;:0.5799999833106995},{&quot;brightness&quot;:0,&quot;colorType&quot;:1,&quot;foreColorIndex&quot;:5,&quot;pos&quot;:1,&quot;transparency&quot;:0.5099999904632568}],&quot;type&quot;:3},&quot;glow&quot;:{&quot;colorType&quot;:0},&quot;line&quot;:{&quot;type&quot;:0},&quot;shadow&quot;:{&quot;brightness&quot;:-0.25,&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10"/>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10"/>
  <p:tag name="KSO_WM_DIAGRAM_VIRTUALLY_FRAME" val="{&quot;height&quot;:340,&quot;left&quot;:79.97692913385826,&quot;top&quot;:150,&quot;width&quot;:800.0230708661418}"/>
  <p:tag name="KSO_WM_DIAGRAM_VERSION" val="3"/>
  <p:tag name="KSO_WM_DIAGRAM_COLOR_TRICK" val="1"/>
  <p:tag name="KSO_WM_DIAGRAM_COLOR_TEXT_CAN_REMOVE" val="n"/>
  <p:tag name="KSO_WM_DIAGRAM_MAX_ITEMCNT" val="6"/>
  <p:tag name="KSO_WM_DIAGRAM_MIN_ITEMCNT" val="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4828_2*l_i*1_6"/>
  <p:tag name="KSO_WM_TEMPLATE_CATEGORY" val="diagram"/>
  <p:tag name="KSO_WM_TEMPLATE_INDEX" val="40494828"/>
  <p:tag name="KSO_WM_UNIT_LAYERLEVEL" val="1_1"/>
  <p:tag name="KSO_WM_TAG_VERSION" val="3.0"/>
  <p:tag name="KSO_WM_BEAUTIFY_FLAG" val="#wm#"/>
  <p:tag name="KSO_WM_DIAGRAM_GROUP_CODE" val="l1-1"/>
  <p:tag name="KSO_WM_UNIT_TYPE" val="l_i"/>
  <p:tag name="KSO_WM_UNIT_INDEX" val="1_6"/>
  <p:tag name="KSO_WM_DIAGRAM_VIRTUALLY_FRAME" val="{&quot;height&quot;:340,&quot;left&quot;:79.97692913385826,&quot;top&quot;:150,&quot;width&quot;:800.0230708661418}"/>
  <p:tag name="KSO_WM_DIAGRAM_VERSION" val="3"/>
  <p:tag name="KSO_WM_DIAGRAM_COLOR_TRICK" val="1"/>
  <p:tag name="KSO_WM_DIAGRAM_COLOR_TEXT_CAN_REMOVE" val="n"/>
  <p:tag name="KSO_WM_DIAGRAM_MAX_ITEMCNT" val="6"/>
  <p:tag name="KSO_WM_DIAGRAM_MIN_ITEMCNT" val="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65.xml><?xml version="1.0" encoding="utf-8"?>
<p:tagLst xmlns:p="http://schemas.openxmlformats.org/presentationml/2006/main">
  <p:tag name="KSO_WM_DIAGRAM_VIRTUALLY_FRAME" val="{&quot;height&quot;:340,&quot;left&quot;:80,&quot;top&quot;:130,&quot;width&quot;:800}"/>
</p:tagLst>
</file>

<file path=ppt/tags/tag66.xml><?xml version="1.0" encoding="utf-8"?>
<p:tagLst xmlns:p="http://schemas.openxmlformats.org/presentationml/2006/main">
  <p:tag name="KSO_WM_DIAGRAM_VIRTUALLY_FRAME" val="{&quot;height&quot;:340,&quot;left&quot;:80,&quot;top&quot;:130,&quot;width&quot;:800}"/>
</p:tagLst>
</file>

<file path=ppt/tags/tag67.xml><?xml version="1.0" encoding="utf-8"?>
<p:tagLst xmlns:p="http://schemas.openxmlformats.org/presentationml/2006/main">
  <p:tag name="KSO_WM_DIAGRAM_VIRTUALLY_FRAME" val="{&quot;height&quot;:340,&quot;left&quot;:80,&quot;top&quot;:130,&quot;width&quot;:800}"/>
</p:tagLst>
</file>

<file path=ppt/tags/tag68.xml><?xml version="1.0" encoding="utf-8"?>
<p:tagLst xmlns:p="http://schemas.openxmlformats.org/presentationml/2006/main">
  <p:tag name="KSO_WM_DIAGRAM_VIRTUALLY_FRAME" val="{&quot;height&quot;:340,&quot;left&quot;:80,&quot;top&quot;:130,&quot;width&quot;:800}"/>
</p:tagLst>
</file>

<file path=ppt/tags/tag69.xml><?xml version="1.0" encoding="utf-8"?>
<p:tagLst xmlns:p="http://schemas.openxmlformats.org/presentationml/2006/main">
  <p:tag name="KSO_WM_DIAGRAM_VIRTUALLY_FRAME" val="{&quot;height&quot;:340,&quot;left&quot;:80,&quot;top&quot;:130,&quot;width&quot;:80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40,&quot;left&quot;:80,&quot;top&quot;:130,&quot;width&quot;:800}"/>
</p:tagLst>
</file>

<file path=ppt/tags/tag71.xml><?xml version="1.0" encoding="utf-8"?>
<p:tagLst xmlns:p="http://schemas.openxmlformats.org/presentationml/2006/main">
  <p:tag name="KSO_WM_DIAGRAM_VIRTUALLY_FRAME" val="{&quot;height&quot;:340,&quot;left&quot;:80,&quot;top&quot;:130,&quot;width&quot;:800}"/>
</p:tagLst>
</file>

<file path=ppt/tags/tag72.xml><?xml version="1.0" encoding="utf-8"?>
<p:tagLst xmlns:p="http://schemas.openxmlformats.org/presentationml/2006/main">
  <p:tag name="KSO_WM_DIAGRAM_VIRTUALLY_FRAME" val="{&quot;height&quot;:340,&quot;left&quot;:80,&quot;top&quot;:130,&quot;width&quot;:800}"/>
</p:tagLst>
</file>

<file path=ppt/tags/tag73.xml><?xml version="1.0" encoding="utf-8"?>
<p:tagLst xmlns:p="http://schemas.openxmlformats.org/presentationml/2006/main">
  <p:tag name="KSO_WM_DIAGRAM_VIRTUALLY_FRAME" val="{&quot;height&quot;:372.6,&quot;left&quot;:80,&quot;top&quot;:117.4,&quot;width&quot;:803.15}"/>
</p:tagLst>
</file>

<file path=ppt/tags/tag74.xml><?xml version="1.0" encoding="utf-8"?>
<p:tagLst xmlns:p="http://schemas.openxmlformats.org/presentationml/2006/main">
  <p:tag name="KSO_WM_DIAGRAM_VIRTUALLY_FRAME" val="{&quot;height&quot;:372.6,&quot;left&quot;:80,&quot;top&quot;:117.4,&quot;width&quot;:803.15}"/>
</p:tagLst>
</file>

<file path=ppt/tags/tag75.xml><?xml version="1.0" encoding="utf-8"?>
<p:tagLst xmlns:p="http://schemas.openxmlformats.org/presentationml/2006/main">
  <p:tag name="KSO_WM_DIAGRAM_VIRTUALLY_FRAME" val="{&quot;height&quot;:372.6,&quot;left&quot;:80,&quot;top&quot;:117.4,&quot;width&quot;:803.15}"/>
</p:tagLst>
</file>

<file path=ppt/tags/tag76.xml><?xml version="1.0" encoding="utf-8"?>
<p:tagLst xmlns:p="http://schemas.openxmlformats.org/presentationml/2006/main">
  <p:tag name="KSO_WM_DIAGRAM_VIRTUALLY_FRAME" val="{&quot;height&quot;:372.6,&quot;left&quot;:80,&quot;top&quot;:117.4,&quot;width&quot;:803.15}"/>
</p:tagLst>
</file>

<file path=ppt/tags/tag77.xml><?xml version="1.0" encoding="utf-8"?>
<p:tagLst xmlns:p="http://schemas.openxmlformats.org/presentationml/2006/main">
  <p:tag name="KSO_WM_DIAGRAM_VIRTUALLY_FRAME" val="{&quot;height&quot;:372.6,&quot;left&quot;:80,&quot;top&quot;:117.4,&quot;width&quot;:803.15}"/>
</p:tagLst>
</file>

<file path=ppt/tags/tag78.xml><?xml version="1.0" encoding="utf-8"?>
<p:tagLst xmlns:p="http://schemas.openxmlformats.org/presentationml/2006/main">
  <p:tag name="KSO_WM_DIAGRAM_VIRTUALLY_FRAME" val="{&quot;height&quot;:372.6,&quot;left&quot;:80,&quot;top&quot;:117.4,&quot;width&quot;:803.15}"/>
</p:tagLst>
</file>

<file path=ppt/tags/tag79.xml><?xml version="1.0" encoding="utf-8"?>
<p:tagLst xmlns:p="http://schemas.openxmlformats.org/presentationml/2006/main">
  <p:tag name="KSO_WM_DIAGRAM_VIRTUALLY_FRAME" val="{&quot;height&quot;:372.6,&quot;left&quot;:80,&quot;top&quot;:117.4,&quot;width&quot;:803.1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72.6,&quot;left&quot;:80,&quot;top&quot;:117.4,&quot;width&quot;:803.15}"/>
</p:tagLst>
</file>

<file path=ppt/tags/tag81.xml><?xml version="1.0" encoding="utf-8"?>
<p:tagLst xmlns:p="http://schemas.openxmlformats.org/presentationml/2006/main">
  <p:tag name="KSO_WM_DIAGRAM_VIRTUALLY_FRAME" val="{&quot;height&quot;:329.5,&quot;left&quot;:56,&quot;top&quot;:150.5,&quot;width&quot;:856.75}"/>
</p:tagLst>
</file>

<file path=ppt/tags/tag82.xml><?xml version="1.0" encoding="utf-8"?>
<p:tagLst xmlns:p="http://schemas.openxmlformats.org/presentationml/2006/main">
  <p:tag name="KSO_WM_DIAGRAM_VIRTUALLY_FRAME" val="{&quot;height&quot;:329.5,&quot;left&quot;:56,&quot;top&quot;:150.5,&quot;width&quot;:856.75}"/>
</p:tagLst>
</file>

<file path=ppt/tags/tag83.xml><?xml version="1.0" encoding="utf-8"?>
<p:tagLst xmlns:p="http://schemas.openxmlformats.org/presentationml/2006/main">
  <p:tag name="KSO_WM_DIAGRAM_VIRTUALLY_FRAME" val="{&quot;height&quot;:329.5,&quot;left&quot;:56,&quot;top&quot;:150.5,&quot;width&quot;:856.75}"/>
</p:tagLst>
</file>

<file path=ppt/tags/tag84.xml><?xml version="1.0" encoding="utf-8"?>
<p:tagLst xmlns:p="http://schemas.openxmlformats.org/presentationml/2006/main">
  <p:tag name="KSO_WM_DIAGRAM_VIRTUALLY_FRAME" val="{&quot;height&quot;:329.5,&quot;left&quot;:56,&quot;top&quot;:150.5,&quot;width&quot;:856.75}"/>
</p:tagLst>
</file>

<file path=ppt/tags/tag85.xml><?xml version="1.0" encoding="utf-8"?>
<p:tagLst xmlns:p="http://schemas.openxmlformats.org/presentationml/2006/main">
  <p:tag name="KSO_WM_DIAGRAM_VIRTUALLY_FRAME" val="{&quot;height&quot;:329.5,&quot;left&quot;:56,&quot;top&quot;:150.5,&quot;width&quot;:856.75}"/>
</p:tagLst>
</file>

<file path=ppt/tags/tag86.xml><?xml version="1.0" encoding="utf-8"?>
<p:tagLst xmlns:p="http://schemas.openxmlformats.org/presentationml/2006/main">
  <p:tag name="KSO_WM_DIAGRAM_VIRTUALLY_FRAME" val="{&quot;height&quot;:329.5,&quot;left&quot;:56,&quot;top&quot;:150.5,&quot;width&quot;:856.75}"/>
</p:tagLst>
</file>

<file path=ppt/tags/tag87.xml><?xml version="1.0" encoding="utf-8"?>
<p:tagLst xmlns:p="http://schemas.openxmlformats.org/presentationml/2006/main">
  <p:tag name="KSO_WM_DIAGRAM_VIRTUALLY_FRAME" val="{&quot;height&quot;:329.5,&quot;left&quot;:56,&quot;top&quot;:150.5,&quot;width&quot;:856.75}"/>
</p:tagLst>
</file>

<file path=ppt/tags/tag88.xml><?xml version="1.0" encoding="utf-8"?>
<p:tagLst xmlns:p="http://schemas.openxmlformats.org/presentationml/2006/main">
  <p:tag name="KSO_WM_DIAGRAM_VIRTUALLY_FRAME" val="{&quot;height&quot;:329.5,&quot;left&quot;:56,&quot;top&quot;:150.5,&quot;width&quot;:856.75}"/>
</p:tagLst>
</file>

<file path=ppt/tags/tag89.xml><?xml version="1.0" encoding="utf-8"?>
<p:tagLst xmlns:p="http://schemas.openxmlformats.org/presentationml/2006/main">
  <p:tag name="KSO_WM_DIAGRAM_VIRTUALLY_FRAME" val="{&quot;height&quot;:329.5,&quot;left&quot;:56,&quot;top&quot;:150.5,&quot;width&quot;:856.7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329.5,&quot;left&quot;:56,&quot;top&quot;:150.5,&quot;width&quot;:856.75}"/>
</p:tagLst>
</file>

<file path=ppt/tags/tag91.xml><?xml version="1.0" encoding="utf-8"?>
<p:tagLst xmlns:p="http://schemas.openxmlformats.org/presentationml/2006/main">
  <p:tag name="KSO_WM_DIAGRAM_VIRTUALLY_FRAME" val="{&quot;height&quot;:329.5,&quot;left&quot;:56,&quot;top&quot;:150.5,&quot;width&quot;:856.75}"/>
</p:tagLst>
</file>

<file path=ppt/tags/tag92.xml><?xml version="1.0" encoding="utf-8"?>
<p:tagLst xmlns:p="http://schemas.openxmlformats.org/presentationml/2006/main">
  <p:tag name="KSO_WM_DIAGRAM_VIRTUALLY_FRAME" val="{&quot;height&quot;:329.5,&quot;left&quot;:56,&quot;top&quot;:150.5,&quot;width&quot;:856.75}"/>
</p:tagLst>
</file>

<file path=ppt/tags/tag93.xml><?xml version="1.0" encoding="utf-8"?>
<p:tagLst xmlns:p="http://schemas.openxmlformats.org/presentationml/2006/main">
  <p:tag name="KSO_WM_DIAGRAM_VIRTUALLY_FRAME" val="{&quot;height&quot;:254.4,&quot;left&quot;:56,&quot;top&quot;:240.6,&quot;width&quot;:843.3}"/>
</p:tagLst>
</file>

<file path=ppt/tags/tag94.xml><?xml version="1.0" encoding="utf-8"?>
<p:tagLst xmlns:p="http://schemas.openxmlformats.org/presentationml/2006/main">
  <p:tag name="KSO_WM_DIAGRAM_VIRTUALLY_FRAME" val="{&quot;height&quot;:254.4,&quot;left&quot;:56,&quot;top&quot;:240.6,&quot;width&quot;:843.3}"/>
</p:tagLst>
</file>

<file path=ppt/tags/tag95.xml><?xml version="1.0" encoding="utf-8"?>
<p:tagLst xmlns:p="http://schemas.openxmlformats.org/presentationml/2006/main">
  <p:tag name="KSO_WM_DIAGRAM_VIRTUALLY_FRAME" val="{&quot;height&quot;:254.4,&quot;left&quot;:56,&quot;top&quot;:240.6,&quot;width&quot;:843.3}"/>
</p:tagLst>
</file>

<file path=ppt/tags/tag96.xml><?xml version="1.0" encoding="utf-8"?>
<p:tagLst xmlns:p="http://schemas.openxmlformats.org/presentationml/2006/main">
  <p:tag name="KSO_WM_DIAGRAM_VIRTUALLY_FRAME" val="{&quot;height&quot;:254.4,&quot;left&quot;:56,&quot;top&quot;:240.6,&quot;width&quot;:843.3}"/>
</p:tagLst>
</file>

<file path=ppt/tags/tag97.xml><?xml version="1.0" encoding="utf-8"?>
<p:tagLst xmlns:p="http://schemas.openxmlformats.org/presentationml/2006/main">
  <p:tag name="KSO_WM_DIAGRAM_VIRTUALLY_FRAME" val="{&quot;height&quot;:254.4,&quot;left&quot;:56,&quot;top&quot;:240.6,&quot;width&quot;:843.3}"/>
</p:tagLst>
</file>

<file path=ppt/tags/tag98.xml><?xml version="1.0" encoding="utf-8"?>
<p:tagLst xmlns:p="http://schemas.openxmlformats.org/presentationml/2006/main">
  <p:tag name="KSO_WM_DIAGRAM_VIRTUALLY_FRAME" val="{&quot;height&quot;:254.4,&quot;left&quot;:56,&quot;top&quot;:240.6,&quot;width&quot;:843.3}"/>
</p:tagLst>
</file>

<file path=ppt/tags/tag99.xml><?xml version="1.0" encoding="utf-8"?>
<p:tagLst xmlns:p="http://schemas.openxmlformats.org/presentationml/2006/main">
  <p:tag name="KSO_WM_DIAGRAM_VIRTUALLY_FRAME" val="{&quot;height&quot;:254.4,&quot;left&quot;:56,&quot;top&quot;:240.6,&quot;width&quot;:843.3}"/>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7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7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8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9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0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6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14599</Words>
  <Application>WPS 演示</Application>
  <PresentationFormat/>
  <Paragraphs>784</Paragraphs>
  <Slides>24</Slides>
  <Notes>0</Notes>
  <HiddenSlides>0</HiddenSlides>
  <MMClips>0</MMClips>
  <ScaleCrop>false</ScaleCrop>
  <HeadingPairs>
    <vt:vector size="6" baseType="variant">
      <vt:variant>
        <vt:lpstr>已用的字体</vt:lpstr>
      </vt:variant>
      <vt:variant>
        <vt:i4>19</vt:i4>
      </vt:variant>
      <vt:variant>
        <vt:lpstr>主题</vt:lpstr>
      </vt:variant>
      <vt:variant>
        <vt:i4>19</vt:i4>
      </vt:variant>
      <vt:variant>
        <vt:lpstr>幻灯片标题</vt:lpstr>
      </vt:variant>
      <vt:variant>
        <vt:i4>24</vt:i4>
      </vt:variant>
    </vt:vector>
  </HeadingPairs>
  <TitlesOfParts>
    <vt:vector size="62" baseType="lpstr">
      <vt:lpstr>Arial</vt:lpstr>
      <vt:lpstr>宋体</vt:lpstr>
      <vt:lpstr>Wingdings</vt:lpstr>
      <vt:lpstr>Arial</vt:lpstr>
      <vt:lpstr>Wingdings</vt:lpstr>
      <vt:lpstr>Kaiti SC</vt:lpstr>
      <vt:lpstr>Noto Serif SC</vt:lpstr>
      <vt:lpstr>微软雅黑</vt:lpstr>
      <vt:lpstr>黑体</vt:lpstr>
      <vt:lpstr>Times New Roman</vt:lpstr>
      <vt:lpstr>方正楷体_GB2312</vt:lpstr>
      <vt:lpstr>方正小标宋_GBK</vt:lpstr>
      <vt:lpstr>Noto Sans SC</vt:lpstr>
      <vt:lpstr>语文格子</vt:lpstr>
      <vt:lpstr>Arial Unicode MS</vt:lpstr>
      <vt:lpstr>汉仪文黑-55简</vt:lpstr>
      <vt:lpstr>华文中宋</vt:lpstr>
      <vt:lpstr>HelveticaNeue</vt:lpstr>
      <vt:lpstr>华文新魏</vt:lpstr>
      <vt:lpstr>Office 主题​​</vt:lpstr>
      <vt:lpstr>默认主题</vt:lpstr>
      <vt:lpstr>1_默认主题</vt:lpstr>
      <vt:lpstr>2_默认主题</vt:lpstr>
      <vt:lpstr>3_默认主题</vt:lpstr>
      <vt:lpstr>4_默认主题</vt:lpstr>
      <vt:lpstr>5_默认主题</vt:lpstr>
      <vt:lpstr>6_默认主题</vt:lpstr>
      <vt:lpstr>11_默认主题</vt:lpstr>
      <vt:lpstr>12_默认主题</vt:lpstr>
      <vt:lpstr>13_默认主题</vt:lpstr>
      <vt:lpstr>14_默认主题</vt:lpstr>
      <vt:lpstr>15_默认主题</vt:lpstr>
      <vt:lpstr>17_默认主题</vt:lpstr>
      <vt:lpstr>7_默认主题</vt:lpstr>
      <vt:lpstr>8_默认主题</vt:lpstr>
      <vt:lpstr>9_默认主题</vt:lpstr>
      <vt:lpstr>10_默认主题</vt:lpstr>
      <vt:lpstr>16_默认主题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共性建议：</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34</cp:revision>
  <dcterms:created xsi:type="dcterms:W3CDTF">2026-08-24T07:46:00Z</dcterms:created>
  <dcterms:modified xsi:type="dcterms:W3CDTF">2026-08-27T02:45:43Z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{"Label":"1","ContentProducer":"001191110102MACQD9K64010000","ProduceID":"7677443623411551479","ReservedCode1":"","ContentPropagator":"","PropagateID":"","ReservedCode2":""}</vt:lpwstr>
  </property>
  <property fmtid="{D5CDD505-2E9C-101B-9397-08002B2CF9AE}" pid="3" name="ICV">
    <vt:lpwstr>89E901F440CA435993C0BFB3D1706D09_12</vt:lpwstr>
  </property>
  <property fmtid="{D5CDD505-2E9C-101B-9397-08002B2CF9AE}" pid="4" name="KSOProductBuildVer">
    <vt:lpwstr>2052-11.8.2.7978</vt:lpwstr>
  </property>
</Properties>
</file>