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87" r:id="rId3"/>
    <p:sldId id="256" r:id="rId4"/>
    <p:sldId id="257" r:id="rId5"/>
    <p:sldId id="258" r:id="rId6"/>
    <p:sldId id="268" r:id="rId8"/>
    <p:sldId id="259" r:id="rId9"/>
    <p:sldId id="278" r:id="rId10"/>
    <p:sldId id="280" r:id="rId11"/>
    <p:sldId id="281" r:id="rId12"/>
    <p:sldId id="282" r:id="rId13"/>
    <p:sldId id="261" r:id="rId14"/>
    <p:sldId id="265" r:id="rId15"/>
    <p:sldId id="262" r:id="rId16"/>
    <p:sldId id="263" r:id="rId17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943" y="1143000"/>
            <a:ext cx="5486114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大家好，今天我们来探讨如何为“Caring about Current Affairs”这篇作文写一个有力的结尾。一个好的结尾能够升华主题，给读者留下深刻印象。这里为大家总结了三种高分结尾句式。第一种是“Only+状语”的倒装句，这种句式在高考中非常加分，力度最强。第二种是高级普通句，它流畅自然，适用性广。第三种是简短号召句，简洁有力，特别适合英文报投稿。希望这些句式能帮助大家写出更精彩的作文结尾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556000" cy="4426585"/>
          </a:xfrm>
          <a:prstGeom prst="roundRect">
            <a:avLst>
              <a:gd name="adj" fmla="val 0"/>
            </a:avLst>
          </a:prstGeom>
          <a:solidFill>
            <a:srgbClr val="3C3C3C">
              <a:alpha val="100000"/>
            </a:srgbClr>
          </a:solidFill>
          <a:ln w="12700" cap="flat" cmpd="sng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952450" y="1968576"/>
            <a:ext cx="3301828" cy="444477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01. Only + 状语 部分倒装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952450" y="2438452"/>
            <a:ext cx="3301828" cy="30478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B0B0B0"/>
                </a:solidFill>
                <a:latin typeface="Noto Sans SC"/>
                <a:ea typeface="Noto Sans SC"/>
                <a:cs typeface="Noto Sans SC"/>
                <a:sym typeface="Noto Sans SC"/>
              </a:rPr>
              <a:t>💡 特点：高考高分，力度最强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3750">
            <a:off x="952463" y="2851180"/>
            <a:ext cx="3174860" cy="12699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BBF24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952500" y="3048000"/>
            <a:ext cx="3184525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 fontAlgn="auto">
              <a:lnSpc>
                <a:spcPts val="2100"/>
              </a:lnSpc>
              <a:defRPr/>
            </a:pP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1. </a:t>
            </a:r>
            <a:r>
              <a:rPr lang="en-US" b="0" i="0" u="none" strike="noStrike">
                <a:solidFill>
                  <a:srgbClr val="FF0000"/>
                </a:solidFill>
                <a:latin typeface="Noto Sans SC"/>
                <a:ea typeface="Noto Sans SC"/>
                <a:cs typeface="Noto Sans SC"/>
                <a:sym typeface="Noto Sans SC"/>
              </a:rPr>
              <a:t>Only by</a:t>
            </a: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 devoting some spare time to current affairs can we step out of textbooks and keep pace with the changing world.</a:t>
            </a:r>
            <a:endParaRPr lang="en-US"/>
          </a:p>
          <a:p>
            <a:pPr marL="0" indent="0" algn="l">
              <a:lnSpc>
                <a:spcPct val="117000"/>
              </a:lnSpc>
            </a:pP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2. </a:t>
            </a:r>
            <a:r>
              <a:rPr lang="en-US" b="0" i="0" u="none" strike="noStrike">
                <a:solidFill>
                  <a:srgbClr val="FF0000"/>
                </a:solidFill>
                <a:latin typeface="Noto Sans SC"/>
                <a:ea typeface="Noto Sans SC"/>
                <a:cs typeface="Noto Sans SC"/>
                <a:sym typeface="Noto Sans SC"/>
              </a:rPr>
              <a:t>Only when</a:t>
            </a: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 we care about the world around us can we grow into responsible teenagers connected to society.</a:t>
            </a:r>
            <a:endParaRPr lang="en-US" b="0" i="0" u="none" strike="noStrike">
              <a:solidFill>
                <a:srgbClr val="FFFFFF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318000" y="1778000"/>
            <a:ext cx="3556000" cy="4405630"/>
          </a:xfrm>
          <a:prstGeom prst="roundRect">
            <a:avLst>
              <a:gd name="adj" fmla="val 0"/>
            </a:avLst>
          </a:prstGeom>
          <a:solidFill>
            <a:srgbClr val="3C3C3C">
              <a:alpha val="100000"/>
            </a:srgbClr>
          </a:solidFill>
          <a:ln w="12700" cap="flat" cmpd="sng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508265" y="1968576"/>
            <a:ext cx="3301828" cy="444477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02. </a:t>
            </a:r>
            <a:r>
              <a:rPr lang="zh-CN" altLang="en-US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自然</a:t>
            </a:r>
            <a:r>
              <a:rPr lang="en-US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结尾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508265" y="2438452"/>
            <a:ext cx="3301828" cy="30478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B0B0B0"/>
                </a:solidFill>
                <a:latin typeface="Noto Sans SC"/>
                <a:ea typeface="Noto Sans SC"/>
                <a:cs typeface="Noto Sans SC"/>
                <a:sym typeface="Noto Sans SC"/>
              </a:rPr>
              <a:t>🌿 特点：流畅自然，适用性广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13750">
            <a:off x="4508278" y="2851180"/>
            <a:ext cx="3174860" cy="12699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BBF24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508500" y="3108960"/>
            <a:ext cx="3184525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1. </a:t>
            </a:r>
            <a:r>
              <a:rPr lang="en-US" b="0" i="0" u="none" strike="noStrike">
                <a:solidFill>
                  <a:srgbClr val="FF0000"/>
                </a:solidFill>
                <a:latin typeface="Noto Sans SC"/>
                <a:ea typeface="Noto Sans SC"/>
                <a:cs typeface="Noto Sans SC"/>
                <a:sym typeface="Noto Sans SC"/>
              </a:rPr>
              <a:t>Therefore</a:t>
            </a: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, let’s spare time for current affairs, for it shapes us into well-rounded young individuals ready for the future.</a:t>
            </a:r>
            <a:endParaRPr lang="en-US"/>
          </a:p>
          <a:p>
            <a:pPr marL="0" indent="0" algn="l">
              <a:lnSpc>
                <a:spcPct val="117000"/>
              </a:lnSpc>
            </a:pP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2. Caring about current affairs is never a burden; </a:t>
            </a:r>
            <a:r>
              <a:rPr lang="en-US" b="0" i="0" u="none" strike="noStrike">
                <a:solidFill>
                  <a:srgbClr val="FF0000"/>
                </a:solidFill>
                <a:latin typeface="Noto Sans SC"/>
                <a:ea typeface="Noto Sans SC"/>
                <a:cs typeface="Noto Sans SC"/>
                <a:sym typeface="Noto Sans SC"/>
              </a:rPr>
              <a:t>instead</a:t>
            </a: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, it serves as a bright window through which we see the real world.</a:t>
            </a:r>
            <a:endParaRPr lang="en-US" b="0" i="0" u="none" strike="noStrike">
              <a:solidFill>
                <a:srgbClr val="FFFFFF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873365" y="1778000"/>
            <a:ext cx="3556000" cy="4385310"/>
          </a:xfrm>
          <a:prstGeom prst="roundRect">
            <a:avLst>
              <a:gd name="adj" fmla="val 0"/>
            </a:avLst>
          </a:prstGeom>
          <a:solidFill>
            <a:srgbClr val="3C3C3C">
              <a:alpha val="100000"/>
            </a:srgbClr>
          </a:solidFill>
          <a:ln w="12700" cap="flat" cmpd="sng">
            <a:solidFill>
              <a:srgbClr val="FFFFFF">
                <a:alpha val="8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8064080" y="1968576"/>
            <a:ext cx="3301828" cy="444477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b="1" i="0" u="none" strike="noStrike">
                <a:solidFill>
                  <a:srgbClr val="FBBF24"/>
                </a:solidFill>
                <a:latin typeface="Noto Sans SC"/>
                <a:ea typeface="Noto Sans SC"/>
                <a:cs typeface="Noto Sans SC"/>
                <a:sym typeface="Noto Sans SC"/>
              </a:rPr>
              <a:t>03. 简短号召式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64080" y="2438452"/>
            <a:ext cx="3301828" cy="304784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B0B0B0"/>
                </a:solidFill>
                <a:latin typeface="Noto Sans SC"/>
                <a:ea typeface="Noto Sans SC"/>
                <a:cs typeface="Noto Sans SC"/>
                <a:sym typeface="Noto Sans SC"/>
              </a:rPr>
              <a:t>🚀 特点：简洁有力，适合投稿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3750">
            <a:off x="8064093" y="2851180"/>
            <a:ext cx="3174860" cy="12699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BBF24">
                <a:alpha val="4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063865" y="3048000"/>
            <a:ext cx="3184525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7000"/>
              </a:lnSpc>
              <a:defRPr/>
            </a:pP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1. </a:t>
            </a:r>
            <a:r>
              <a:rPr lang="en-US" b="0" i="0" u="none" strike="noStrike">
                <a:solidFill>
                  <a:srgbClr val="FF0000"/>
                </a:solidFill>
                <a:latin typeface="Noto Sans SC"/>
                <a:ea typeface="Noto Sans SC"/>
                <a:cs typeface="Noto Sans SC"/>
                <a:sym typeface="Noto Sans SC"/>
              </a:rPr>
              <a:t>Let’s </a:t>
            </a: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break the limits of textbooks and keep an eye on current affairs in our daily life!</a:t>
            </a:r>
            <a:endParaRPr lang="en-US"/>
          </a:p>
          <a:p>
            <a:pPr marL="0" indent="0" algn="l">
              <a:lnSpc>
                <a:spcPct val="117000"/>
              </a:lnSpc>
            </a:pP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2. </a:t>
            </a:r>
            <a:r>
              <a:rPr lang="en-US" b="0" i="0" u="none" strike="noStrike">
                <a:solidFill>
                  <a:srgbClr val="FF0000"/>
                </a:solidFill>
                <a:latin typeface="Noto Sans SC"/>
                <a:ea typeface="Noto Sans SC"/>
                <a:cs typeface="Noto Sans SC"/>
                <a:sym typeface="Noto Sans SC"/>
              </a:rPr>
              <a:t>Start with</a:t>
            </a:r>
            <a:r>
              <a:rPr lang="en-US" b="0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 reading daily news, and let’s stay connected with the world beyond our campus!</a:t>
            </a:r>
            <a:endParaRPr lang="en-US" b="0" i="0" u="none" strike="noStrike">
              <a:solidFill>
                <a:srgbClr val="FFFFFF"/>
              </a:solidFill>
              <a:latin typeface="Noto Sans SC"/>
              <a:ea typeface="Noto Sans SC"/>
              <a:cs typeface="Noto Sans SC"/>
              <a:sym typeface="Noto Sans SC"/>
            </a:endParaRPr>
          </a:p>
        </p:txBody>
      </p:sp>
      <p:sp>
        <p:nvSpPr>
          <p:cNvPr id="46" name="TextBox 2"/>
          <p:cNvSpPr txBox="1"/>
          <p:nvPr/>
        </p:nvSpPr>
        <p:spPr>
          <a:xfrm>
            <a:off x="502920" y="294640"/>
            <a:ext cx="9601200" cy="21971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sz="1100" b="1">
                <a:solidFill>
                  <a:schemeClr val="tx1"/>
                </a:solidFill>
                <a:latin typeface="Arial" panose="020B0604020202020204"/>
              </a:rPr>
              <a:t>0</a:t>
            </a:r>
            <a:r>
              <a:rPr lang="en-US" sz="1100" b="1">
                <a:solidFill>
                  <a:schemeClr val="tx1"/>
                </a:solidFill>
                <a:latin typeface="Arial" panose="020B0604020202020204"/>
              </a:rPr>
              <a:t>4</a:t>
            </a:r>
            <a:r>
              <a:rPr sz="1100" b="1">
                <a:solidFill>
                  <a:schemeClr val="tx1"/>
                </a:solidFill>
                <a:latin typeface="Arial" panose="020B0604020202020204"/>
              </a:rPr>
              <a:t>/ CRAFT A STRONG CONCLUSION</a:t>
            </a:r>
            <a:endParaRPr sz="1100" b="1">
              <a:solidFill>
                <a:schemeClr val="tx1"/>
              </a:solidFill>
              <a:latin typeface="Arial" panose="020B0604020202020204"/>
            </a:endParaRPr>
          </a:p>
        </p:txBody>
      </p:sp>
      <p:sp>
        <p:nvSpPr>
          <p:cNvPr id="22" name="TextBox 3"/>
          <p:cNvSpPr txBox="1"/>
          <p:nvPr/>
        </p:nvSpPr>
        <p:spPr>
          <a:xfrm>
            <a:off x="502920" y="577850"/>
            <a:ext cx="11156950" cy="573405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p>
            <a:pPr algn="l">
              <a:spcAft>
                <a:spcPts val="0"/>
              </a:spcAft>
            </a:pP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</a:rPr>
              <a:t>有力结尾</a:t>
            </a: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：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3" name="Rectangle 4"/>
          <p:cNvSpPr/>
          <p:nvPr/>
        </p:nvSpPr>
        <p:spPr>
          <a:xfrm>
            <a:off x="502920" y="106883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>
        <p:nvSpPr>
          <p:cNvPr id="24" name="文本框 23"/>
          <p:cNvSpPr txBox="1"/>
          <p:nvPr/>
        </p:nvSpPr>
        <p:spPr>
          <a:xfrm>
            <a:off x="472440" y="1218565"/>
            <a:ext cx="1118362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Aft>
                <a:spcPts val="0"/>
              </a:spcAft>
            </a:pP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结尾</a:t>
            </a:r>
            <a:r>
              <a:rPr sz="2700" b="1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不能简单重复话题。让阅卷者看见句式、内容回扣、价值升华</a:t>
            </a: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  <a:sym typeface="+mn-ea"/>
              </a:rPr>
              <a:t>。</a:t>
            </a:r>
            <a:endParaRPr lang="zh-CN" sz="2700" b="1">
              <a:solidFill>
                <a:srgbClr val="000000"/>
              </a:solidFill>
              <a:latin typeface="微软雅黑" panose="020B0503020204020204" charset="-122"/>
              <a:sym typeface="+mn-ea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5" grpId="0"/>
      <p:bldP spid="10" grpId="0"/>
      <p:bldP spid="15" grpId="0"/>
      <p:bldP spid="5" grpId="1"/>
      <p:bldP spid="10" grpId="1"/>
      <p:bldP spid="15" grpId="1"/>
      <p:bldP spid="6" grpId="0"/>
      <p:bldP spid="11" grpId="0"/>
      <p:bldP spid="16" grpId="0"/>
      <p:bldP spid="6" grpId="1"/>
      <p:bldP spid="11" grpId="1"/>
      <p:bldP spid="16" grpId="1"/>
      <p:bldP spid="8" grpId="0"/>
      <p:bldP spid="13" grpId="0"/>
      <p:bldP spid="18" grpId="0"/>
      <p:bldP spid="8" grpId="1"/>
      <p:bldP spid="13" grpId="1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9601200" cy="3200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05 / HIGH-SCORING SENTENCES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" y="649224"/>
            <a:ext cx="9692640" cy="658368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分类高分句式：亮点必须服务于任务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10436047" y="457200"/>
            <a:ext cx="1252728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436047" y="457200"/>
            <a:ext cx="1252728" cy="45720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选择一个句式</a:t>
            </a:r>
            <a:endParaRPr sz="11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02920" y="1554480"/>
            <a:ext cx="5486400" cy="841248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" y="1645920"/>
            <a:ext cx="5157216" cy="6915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2000" b="1">
                <a:solidFill>
                  <a:srgbClr val="000000"/>
                </a:solidFill>
                <a:latin typeface="Arial" panose="020B0604020202020204"/>
              </a:rPr>
              <a:t>Recently, it has come to my notice that...</a:t>
            </a:r>
            <a:endParaRPr sz="2000" b="1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spcAft>
                <a:spcPts val="400"/>
              </a:spcAft>
            </a:pP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现象引入｜自然点题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02920" y="2487168"/>
            <a:ext cx="5486400" cy="841248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67512" y="2578608"/>
            <a:ext cx="5157216" cy="6915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2000" b="1">
                <a:solidFill>
                  <a:srgbClr val="000000"/>
                </a:solidFill>
                <a:latin typeface="Arial" panose="020B0604020202020204"/>
              </a:rPr>
              <a:t>There is no denying that... Nevertheless,...</a:t>
            </a:r>
            <a:endParaRPr sz="2000" b="1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spcAft>
                <a:spcPts val="400"/>
              </a:spcAft>
            </a:pP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让步转折｜观点推进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02920" y="3419856"/>
            <a:ext cx="5486400" cy="841248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7512" y="3511296"/>
            <a:ext cx="5157216" cy="6915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2000" b="1">
                <a:solidFill>
                  <a:srgbClr val="000000"/>
                </a:solidFill>
                <a:latin typeface="Arial" panose="020B0604020202020204"/>
              </a:rPr>
              <a:t>..., which can help students...</a:t>
            </a:r>
            <a:endParaRPr sz="2000" b="1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spcAft>
                <a:spcPts val="400"/>
              </a:spcAft>
            </a:pP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非限定性定语从句｜补充作用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2920" y="4352544"/>
            <a:ext cx="5486400" cy="841248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67512" y="4443983"/>
            <a:ext cx="5157216" cy="6915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2000" b="1">
                <a:solidFill>
                  <a:srgbClr val="000000"/>
                </a:solidFill>
                <a:latin typeface="Arial" panose="020B0604020202020204"/>
              </a:rPr>
              <a:t>..., broadening... and cultivating...</a:t>
            </a:r>
            <a:endParaRPr sz="2000" b="1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spcAft>
                <a:spcPts val="400"/>
              </a:spcAft>
            </a:pP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doing状语｜行动与结果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02920" y="5285232"/>
            <a:ext cx="5486400" cy="841248"/>
          </a:xfrm>
          <a:prstGeom prst="roundRect">
            <a:avLst/>
          </a:prstGeom>
          <a:solidFill>
            <a:srgbClr val="FFFFFF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" y="5376672"/>
            <a:ext cx="5157216" cy="6915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sz="2000" b="1">
                <a:solidFill>
                  <a:srgbClr val="000000"/>
                </a:solidFill>
                <a:latin typeface="Arial" panose="020B0604020202020204"/>
              </a:rPr>
              <a:t>Only by... can we...</a:t>
            </a:r>
            <a:endParaRPr sz="2000" b="1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spcAft>
                <a:spcPts val="400"/>
              </a:spcAft>
            </a:pP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倒装收束｜行动呼吁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217920" y="1554480"/>
            <a:ext cx="5394960" cy="448056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46520" y="1783080"/>
            <a:ext cx="4937760" cy="34290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sz="1900" b="1">
                <a:solidFill>
                  <a:srgbClr val="FFDF5E"/>
                </a:solidFill>
                <a:latin typeface="微软雅黑" panose="020B0503020204020204" charset="-122"/>
              </a:rPr>
              <a:t>温馨提示</a:t>
            </a:r>
            <a:endParaRPr lang="zh-CN" sz="1900" b="1">
              <a:solidFill>
                <a:srgbClr val="FFDF5E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446520" y="2500630"/>
            <a:ext cx="4937760" cy="2651760"/>
          </a:xfrm>
          <a:prstGeom prst="roundRect">
            <a:avLst/>
          </a:prstGeom>
          <a:solidFill>
            <a:srgbClr val="EBEBEB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629400" y="2994660"/>
            <a:ext cx="4572000" cy="152781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3200" b="0">
                <a:solidFill>
                  <a:srgbClr val="000000"/>
                </a:solidFill>
                <a:latin typeface="微软雅黑" panose="020B0503020204020204" charset="-122"/>
              </a:rPr>
              <a:t>高级句式不是越多越好；准确、贴合内容、衔接自然，才真正服务于</a:t>
            </a:r>
            <a:r>
              <a:rPr lang="zh-CN" sz="3200" b="0">
                <a:solidFill>
                  <a:srgbClr val="000000"/>
                </a:solidFill>
                <a:latin typeface="微软雅黑" panose="020B0503020204020204" charset="-122"/>
              </a:rPr>
              <a:t>写作</a:t>
            </a:r>
            <a:r>
              <a:rPr sz="3200" b="0">
                <a:solidFill>
                  <a:srgbClr val="000000"/>
                </a:solidFill>
                <a:latin typeface="微软雅黑" panose="020B0503020204020204" charset="-122"/>
              </a:rPr>
              <a:t>。</a:t>
            </a:r>
            <a:endParaRPr sz="32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  <p:bldP spid="17" grpId="0"/>
      <p:bldP spid="8" grpId="0" animBg="1"/>
      <p:bldP spid="10" grpId="0" animBg="1"/>
      <p:bldP spid="12" grpId="0" animBg="1"/>
      <p:bldP spid="14" grpId="0" animBg="1"/>
      <p:bldP spid="16" grpId="0" animBg="1"/>
      <p:bldP spid="9" grpId="1"/>
      <p:bldP spid="11" grpId="1"/>
      <p:bldP spid="13" grpId="1"/>
      <p:bldP spid="15" grpId="1"/>
      <p:bldP spid="17" grpId="1"/>
      <p:bldP spid="8" grpId="1" animBg="1"/>
      <p:bldP spid="10" grpId="1" animBg="1"/>
      <p:bldP spid="12" grpId="1" animBg="1"/>
      <p:bldP spid="14" grpId="1" animBg="1"/>
      <p:bldP spid="16" grpId="1" animBg="1"/>
      <p:bldP spid="19" grpId="0"/>
      <p:bldP spid="18" grpId="0" animBg="1"/>
      <p:bldP spid="21" grpId="0" animBg="1"/>
      <p:bldP spid="23" grpId="0"/>
      <p:bldP spid="19" grpId="1"/>
      <p:bldP spid="18" grpId="1" animBg="1"/>
      <p:bldP spid="21" grpId="1" animBg="1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84048"/>
            <a:ext cx="9601200" cy="21971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</a:t>
            </a:r>
            <a:r>
              <a:rPr lang="en-US" sz="1100" b="1">
                <a:solidFill>
                  <a:srgbClr val="4E4E4E"/>
                </a:solidFill>
                <a:latin typeface="Arial" panose="020B0604020202020204"/>
              </a:rPr>
              <a:t>6</a:t>
            </a: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 / WRITING CHECKLIST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" y="676656"/>
            <a:ext cx="9692640" cy="73152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3200" b="1">
                <a:solidFill>
                  <a:srgbClr val="000000"/>
                </a:solidFill>
                <a:latin typeface="微软雅黑" panose="020B0503020204020204" charset="-122"/>
              </a:rPr>
              <a:t>下笔前的最后检查</a:t>
            </a:r>
            <a:endParaRPr sz="32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02920" y="1691640"/>
            <a:ext cx="5486400" cy="457200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77240" y="1892808"/>
            <a:ext cx="493776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1">
                <a:solidFill>
                  <a:srgbClr val="000000"/>
                </a:solidFill>
                <a:latin typeface="微软雅黑" panose="020B0503020204020204" charset="-122"/>
              </a:rPr>
              <a:t>三段式写作清单</a:t>
            </a:r>
            <a:endParaRPr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8680" y="2468880"/>
            <a:ext cx="47548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• 第一段：现象 + 原因/影响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8680" y="3035808"/>
            <a:ext cx="47548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• 第二段：学校建议 + 学生建议 + 作用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8680" y="3602736"/>
            <a:ext cx="47548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• 第三段：成长价值 + 行动呼吁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8680" y="4169664"/>
            <a:ext cx="4754880" cy="60452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• 使用连接成分：However / Meanwhile / Besides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8680" y="4736592"/>
            <a:ext cx="47548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• 使用亮点句式：which / doing / Only by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8680" y="5303520"/>
            <a:ext cx="47548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• 检查拼写、标点、主谓一致和词数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172200" y="1691640"/>
            <a:ext cx="5440680" cy="457200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46520" y="1920240"/>
            <a:ext cx="4892040" cy="3581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sz="2000" b="1">
                <a:solidFill>
                  <a:srgbClr val="FFDF5E"/>
                </a:solidFill>
                <a:latin typeface="微软雅黑" panose="020B0503020204020204" charset="-122"/>
              </a:rPr>
              <a:t>conclusion </a:t>
            </a:r>
            <a:endParaRPr lang="en-US" sz="2000" b="1">
              <a:solidFill>
                <a:srgbClr val="FFDF5E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6520" y="2514600"/>
            <a:ext cx="4892040" cy="215392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marL="342900" indent="-342900" algn="l">
              <a:spcAft>
                <a:spcPts val="1000"/>
              </a:spcAft>
              <a:buFont typeface="Wingdings" panose="05000000000000000000" charset="0"/>
              <a:buChar char="l"/>
            </a:pPr>
            <a:r>
              <a:rPr sz="2000" b="0">
                <a:solidFill>
                  <a:srgbClr val="FFFFFF"/>
                </a:solidFill>
                <a:latin typeface="微软雅黑" panose="020B0503020204020204" charset="-122"/>
              </a:rPr>
              <a:t>关注时事，不只是“多看新闻”，而是保持与社会的连接，形成批判性思维，并成长为有责任感的公民。</a:t>
            </a: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1000"/>
              </a:spcAft>
              <a:buFont typeface="Wingdings" panose="05000000000000000000" charset="0"/>
              <a:buChar char="l"/>
            </a:pP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1000"/>
              </a:spcAft>
              <a:buFont typeface="Wingdings" panose="05000000000000000000" charset="0"/>
              <a:buChar char="l"/>
            </a:pPr>
            <a:r>
              <a:rPr sz="2000" b="1">
                <a:solidFill>
                  <a:srgbClr val="FFDF5E"/>
                </a:solidFill>
                <a:latin typeface="微软雅黑" panose="020B0503020204020204" charset="-122"/>
              </a:rPr>
              <a:t>写作时：内容先行，结构清楚，句式服务于意义。</a:t>
            </a:r>
            <a:endParaRPr sz="2000" b="1">
              <a:solidFill>
                <a:srgbClr val="FFDF5E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46520" y="5074920"/>
            <a:ext cx="2377440" cy="64008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46520" y="5261928"/>
            <a:ext cx="2377440" cy="266065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b="1">
                <a:solidFill>
                  <a:srgbClr val="000000"/>
                </a:solidFill>
                <a:latin typeface="微软雅黑" panose="020B0503020204020204" charset="-122"/>
              </a:rPr>
              <a:t>范文赏析</a:t>
            </a:r>
            <a:endParaRPr lang="zh-CN" altLang="en-US" sz="14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 animBg="1"/>
      <p:bldP spid="17" grpId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9601200" cy="21971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</a:t>
            </a:r>
            <a:r>
              <a:rPr lang="en-US" sz="1100" b="1">
                <a:solidFill>
                  <a:srgbClr val="4E4E4E"/>
                </a:solidFill>
                <a:latin typeface="Arial" panose="020B0604020202020204"/>
              </a:rPr>
              <a:t>7</a:t>
            </a: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 / OFFICIAL MODEL · PART 1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" y="649224"/>
            <a:ext cx="9692640" cy="658368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官方范文拆解①：把现象写出深度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554480"/>
            <a:ext cx="7498079" cy="452628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905250" cy="419798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lnSpc>
                <a:spcPct val="148000"/>
              </a:lnSpc>
              <a:spcAft>
                <a:spcPts val="1100"/>
              </a:spcAft>
            </a:pPr>
            <a:r>
              <a:rPr sz="1600" b="1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Many teenagers pay little attention to current affairs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. </a:t>
            </a:r>
            <a:r>
              <a:rPr sz="1600" b="0" u="sng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Some may find them distant and irrelevant, while others are simply buried in academic workloads, leaving no time for the outside worl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d.</a:t>
            </a:r>
            <a:endParaRPr sz="1600" b="0">
              <a:solidFill>
                <a:srgbClr val="000000"/>
              </a:solidFill>
              <a:highlight>
                <a:srgbClr val="FFFFFF"/>
              </a:highlight>
              <a:latin typeface="Georgia" panose="02040502050405020303"/>
            </a:endParaRPr>
          </a:p>
          <a:p>
            <a:pPr algn="l">
              <a:lnSpc>
                <a:spcPct val="148000"/>
              </a:lnSpc>
              <a:spcAft>
                <a:spcPts val="1100"/>
              </a:spcAft>
            </a:pPr>
            <a:r>
              <a:rPr sz="1600" b="1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However, this indifference is truly short-sighted.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 </a:t>
            </a:r>
            <a:r>
              <a:rPr sz="1600" b="0" u="sng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If we neglect real-world events, we risk being isolated from society. Besides, it also limits our critical thinking and reduces us to mindless test-taking machines blind to dynamic social changes.</a:t>
            </a:r>
            <a:endParaRPr sz="1600" b="0" u="sng">
              <a:solidFill>
                <a:srgbClr val="000000"/>
              </a:solidFill>
              <a:highlight>
                <a:srgbClr val="FFFFFF"/>
              </a:highlight>
              <a:latin typeface="Georgia" panose="02040502050405020303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29600" y="1554480"/>
            <a:ext cx="3429000" cy="452628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060688" y="1796415"/>
            <a:ext cx="3026664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1">
                <a:solidFill>
                  <a:srgbClr val="FFDF5E"/>
                </a:solidFill>
                <a:latin typeface="微软雅黑" panose="020B0503020204020204" charset="-122"/>
              </a:rPr>
              <a:t>阅读路径</a:t>
            </a:r>
            <a:endParaRPr sz="2400" b="1">
              <a:solidFill>
                <a:srgbClr val="FFDF5E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51088" y="2535555"/>
            <a:ext cx="3026664" cy="8813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0">
                <a:solidFill>
                  <a:srgbClr val="FFFFFF"/>
                </a:solidFill>
                <a:latin typeface="微软雅黑" panose="020B0503020204020204" charset="-122"/>
              </a:rPr>
              <a:t>第一句点出现象；第二句解释原因；第三、四句完成价值判断与影响分析。</a:t>
            </a:r>
            <a:endParaRPr b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30895" y="3977640"/>
            <a:ext cx="3026410" cy="1158240"/>
          </a:xfrm>
          <a:prstGeom prst="rect">
            <a:avLst/>
          </a:prstGeom>
          <a:solidFill>
            <a:srgbClr val="2222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4" name="Rectangle 13"/>
          <p:cNvSpPr/>
          <p:nvPr/>
        </p:nvSpPr>
        <p:spPr>
          <a:xfrm>
            <a:off x="8430768" y="4079240"/>
            <a:ext cx="109728" cy="914400"/>
          </a:xfrm>
          <a:prstGeom prst="rect">
            <a:avLst/>
          </a:prstGeom>
          <a:solidFill>
            <a:srgbClr val="FFDF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5" name="TextBox 14"/>
          <p:cNvSpPr txBox="1"/>
          <p:nvPr/>
        </p:nvSpPr>
        <p:spPr>
          <a:xfrm>
            <a:off x="8641080" y="4087368"/>
            <a:ext cx="2788920" cy="974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000" b="0">
                <a:solidFill>
                  <a:srgbClr val="FFFFFF"/>
                </a:solidFill>
                <a:latin typeface="微软雅黑" panose="020B0503020204020204" charset="-122"/>
              </a:rPr>
              <a:t>结构公式
现象 + 原因 + 转折判断 + 影响</a:t>
            </a: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1796415"/>
            <a:ext cx="3072130" cy="11201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240" y="2845435"/>
            <a:ext cx="3072130" cy="920750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3879215"/>
            <a:ext cx="3110230" cy="927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240" y="4919345"/>
            <a:ext cx="3072130" cy="927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5" grpId="0"/>
      <p:bldP spid="12" grpId="1"/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9601200" cy="3200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07 / OFFICIAL MODEL · PART 2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920" y="649224"/>
            <a:ext cx="9692640" cy="658368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官方范文拆解②：建议要具体，结尾要有力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554480"/>
            <a:ext cx="7467600" cy="4878705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94690" y="1783080"/>
            <a:ext cx="4140200" cy="447992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lnSpc>
                <a:spcPct val="148000"/>
              </a:lnSpc>
              <a:spcAft>
                <a:spcPts val="1100"/>
              </a:spcAft>
            </a:pPr>
            <a:r>
              <a:rPr sz="1600" b="1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To reverse this trend, small changes are simpler than we think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. </a:t>
            </a:r>
            <a:r>
              <a:rPr sz="1600" b="0" u="sng">
                <a:solidFill>
                  <a:srgbClr val="FF0000"/>
                </a:solidFill>
                <a:highlight>
                  <a:srgbClr val="FFFFFF"/>
                </a:highlight>
                <a:latin typeface="Georgia" panose="02040502050405020303"/>
              </a:rPr>
              <a:t>Start with </a:t>
            </a:r>
            <a:r>
              <a:rPr sz="1600" b="0" u="sng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youth-related features or education stories, which naturally spark our interest.</a:t>
            </a:r>
            <a:endParaRPr sz="1600" b="0" u="sng">
              <a:solidFill>
                <a:srgbClr val="000000"/>
              </a:solidFill>
              <a:highlight>
                <a:srgbClr val="FFFFFF"/>
              </a:highlight>
              <a:latin typeface="Georgia" panose="02040502050405020303"/>
            </a:endParaRPr>
          </a:p>
          <a:p>
            <a:pPr algn="l">
              <a:lnSpc>
                <a:spcPct val="148000"/>
              </a:lnSpc>
              <a:spcAft>
                <a:spcPts val="1100"/>
              </a:spcAft>
            </a:pPr>
            <a:endParaRPr sz="1600" b="0">
              <a:solidFill>
                <a:srgbClr val="000000"/>
              </a:solidFill>
              <a:highlight>
                <a:srgbClr val="FFFFFF"/>
              </a:highlight>
              <a:latin typeface="Georgia" panose="02040502050405020303"/>
            </a:endParaRPr>
          </a:p>
          <a:p>
            <a:pPr algn="l">
              <a:lnSpc>
                <a:spcPct val="148000"/>
              </a:lnSpc>
              <a:spcAft>
                <a:spcPts val="1100"/>
              </a:spcAft>
            </a:pPr>
            <a:r>
              <a:rPr sz="1600" b="0">
                <a:solidFill>
                  <a:srgbClr val="FF0000"/>
                </a:solidFill>
                <a:highlight>
                  <a:srgbClr val="FFFFFF"/>
                </a:highlight>
                <a:latin typeface="Georgia" panose="02040502050405020303"/>
              </a:rPr>
              <a:t>Meanwhile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, </a:t>
            </a:r>
            <a:r>
              <a:rPr sz="1600" b="0" u="sng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try to integrate news reading into our daily routine. Ten minutes per day for social updates is enough to help us stay connected with the world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.</a:t>
            </a:r>
            <a:endParaRPr sz="1600" b="0">
              <a:solidFill>
                <a:srgbClr val="000000"/>
              </a:solidFill>
              <a:highlight>
                <a:srgbClr val="FFFFFF"/>
              </a:highlight>
              <a:latin typeface="Georgia" panose="02040502050405020303"/>
            </a:endParaRPr>
          </a:p>
          <a:p>
            <a:pPr algn="l">
              <a:lnSpc>
                <a:spcPct val="148000"/>
              </a:lnSpc>
              <a:spcAft>
                <a:spcPts val="1100"/>
              </a:spcAft>
            </a:pPr>
            <a:r>
              <a:rPr sz="1600" b="0">
                <a:solidFill>
                  <a:srgbClr val="FF0000"/>
                </a:solidFill>
                <a:highlight>
                  <a:srgbClr val="FFFFFF"/>
                </a:highlight>
                <a:latin typeface="Georgia" panose="02040502050405020303"/>
              </a:rPr>
              <a:t>Let’s s</a:t>
            </a:r>
            <a:r>
              <a:rPr sz="1600" b="0">
                <a:solidFill>
                  <a:srgbClr val="000000"/>
                </a:solidFill>
                <a:highlight>
                  <a:srgbClr val="FFFFFF"/>
                </a:highlight>
                <a:latin typeface="Georgia" panose="02040502050405020303"/>
              </a:rPr>
              <a:t>tep out of our textbooks and keep up with current affairs.</a:t>
            </a:r>
            <a:endParaRPr sz="1600" b="0">
              <a:solidFill>
                <a:srgbClr val="000000"/>
              </a:solidFill>
              <a:highlight>
                <a:srgbClr val="FFFFFF"/>
              </a:highlight>
              <a:latin typeface="Georgia" panose="02040502050405020303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29600" y="1554480"/>
            <a:ext cx="3429000" cy="452628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30768" y="2194560"/>
            <a:ext cx="3026664" cy="158940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000" b="0">
                <a:solidFill>
                  <a:srgbClr val="FFFFFF"/>
                </a:solidFill>
                <a:latin typeface="微软雅黑" panose="020B0503020204020204" charset="-122"/>
              </a:rPr>
              <a:t>To reverse this trend </a:t>
            </a: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  <a:p>
            <a:pPr algn="l">
              <a:spcAft>
                <a:spcPts val="0"/>
              </a:spcAft>
            </a:pPr>
            <a:r>
              <a:rPr sz="2000" b="0">
                <a:solidFill>
                  <a:srgbClr val="FFFFFF"/>
                </a:solidFill>
                <a:latin typeface="微软雅黑" panose="020B0503020204020204" charset="-122"/>
              </a:rPr>
              <a:t>总领建议，</a:t>
            </a: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  <a:p>
            <a:pPr algn="l">
              <a:spcAft>
                <a:spcPts val="0"/>
              </a:spcAft>
            </a:pPr>
            <a:r>
              <a:rPr sz="2000" b="0">
                <a:solidFill>
                  <a:srgbClr val="FFFFFF"/>
                </a:solidFill>
                <a:latin typeface="微软雅黑" panose="020B0503020204020204" charset="-122"/>
              </a:rPr>
              <a:t>Start with / Meanwhile 分条展开，</a:t>
            </a: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  <a:p>
            <a:pPr algn="l">
              <a:spcAft>
                <a:spcPts val="0"/>
              </a:spcAft>
            </a:pPr>
            <a:r>
              <a:rPr sz="2000" b="0">
                <a:solidFill>
                  <a:srgbClr val="FFFFFF"/>
                </a:solidFill>
                <a:latin typeface="微软雅黑" panose="020B0503020204020204" charset="-122"/>
              </a:rPr>
              <a:t>Let’s... 发出呼吁。</a:t>
            </a:r>
            <a:endParaRPr sz="2000" b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540623" y="4180205"/>
            <a:ext cx="3026664" cy="914400"/>
          </a:xfrm>
          <a:prstGeom prst="rect">
            <a:avLst/>
          </a:prstGeom>
          <a:solidFill>
            <a:srgbClr val="2222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430768" y="4178935"/>
            <a:ext cx="109728" cy="914400"/>
          </a:xfrm>
          <a:prstGeom prst="rect">
            <a:avLst/>
          </a:prstGeom>
          <a:solidFill>
            <a:srgbClr val="FFDF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68385" y="4261993"/>
            <a:ext cx="2788920" cy="73152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00" b="0">
                <a:solidFill>
                  <a:srgbClr val="FFFFFF"/>
                </a:solidFill>
                <a:latin typeface="微软雅黑" panose="020B0503020204020204" charset="-122"/>
              </a:rPr>
              <a:t>建议公式
解决问题 + 具体入口 + 日常习惯 + 价值呼吁</a:t>
            </a:r>
            <a:endParaRPr sz="1200" b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735568" y="5422899"/>
            <a:ext cx="731520" cy="384048"/>
          </a:xfrm>
          <a:prstGeom prst="roundRect">
            <a:avLst/>
          </a:prstGeom>
          <a:solidFill>
            <a:srgbClr val="FFDF5E"/>
          </a:solidFill>
          <a:ln w="2540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735568" y="5450839"/>
            <a:ext cx="731520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具体</a:t>
            </a:r>
            <a:endParaRPr sz="11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558528" y="5422899"/>
            <a:ext cx="731520" cy="384048"/>
          </a:xfrm>
          <a:prstGeom prst="roundRect">
            <a:avLst/>
          </a:prstGeom>
          <a:solidFill>
            <a:srgbClr val="FFDF5E"/>
          </a:solidFill>
          <a:ln w="2540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558528" y="5450839"/>
            <a:ext cx="731520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可执行</a:t>
            </a:r>
            <a:endParaRPr sz="11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381488" y="5422899"/>
            <a:ext cx="731520" cy="384048"/>
          </a:xfrm>
          <a:prstGeom prst="roundRect">
            <a:avLst/>
          </a:prstGeom>
          <a:solidFill>
            <a:srgbClr val="FFDF5E"/>
          </a:solidFill>
          <a:ln w="2540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381488" y="5450839"/>
            <a:ext cx="731520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有价值</a:t>
            </a:r>
            <a:endParaRPr sz="11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3290" y="1830070"/>
            <a:ext cx="3054350" cy="1111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565" y="2992755"/>
            <a:ext cx="2986405" cy="103822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565" y="4069080"/>
            <a:ext cx="3012440" cy="92392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290" y="4958080"/>
            <a:ext cx="3048635" cy="8255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3450" y="5223510"/>
            <a:ext cx="3028315" cy="9779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9" name="TextBox 10"/>
          <p:cNvSpPr txBox="1"/>
          <p:nvPr/>
        </p:nvSpPr>
        <p:spPr>
          <a:xfrm>
            <a:off x="9060688" y="1796415"/>
            <a:ext cx="3026664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sz="2400" b="1">
                <a:solidFill>
                  <a:srgbClr val="FFDF5E"/>
                </a:solidFill>
                <a:latin typeface="微软雅黑" panose="020B0503020204020204" charset="-122"/>
              </a:rPr>
              <a:t>阅读路径</a:t>
            </a:r>
            <a:endParaRPr sz="2400" b="1">
              <a:solidFill>
                <a:srgbClr val="FFDF5E"/>
              </a:solidFill>
              <a:latin typeface="微软雅黑" panose="020B0503020204020204" charset="-122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5" grpId="0"/>
      <p:bldP spid="19" grpId="0"/>
      <p:bldP spid="21" grpId="0"/>
      <p:bldP spid="23" grpId="0"/>
      <p:bldP spid="12" grpId="1"/>
      <p:bldP spid="15" grpId="1"/>
      <p:bldP spid="19" grpId="1"/>
      <p:bldP spid="21" grpId="1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548640"/>
            <a:ext cx="9850755" cy="54292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3200" b="1">
                <a:solidFill>
                  <a:srgbClr val="4E4E4E"/>
                </a:solidFill>
                <a:latin typeface="Arial" panose="020B0604020202020204"/>
              </a:rPr>
              <a:t>SENIOR 3 · ENGLISH WRITING WORKSHOP</a:t>
            </a:r>
            <a:endParaRPr sz="32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" y="1783080"/>
            <a:ext cx="7680960" cy="15544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lnSpc>
                <a:spcPct val="98000"/>
              </a:lnSpc>
              <a:spcAft>
                <a:spcPts val="0"/>
              </a:spcAft>
            </a:pPr>
            <a:r>
              <a:rPr sz="5200" b="1">
                <a:solidFill>
                  <a:srgbClr val="000000"/>
                </a:solidFill>
                <a:latin typeface="Arial" panose="020B0604020202020204"/>
              </a:rPr>
              <a:t>Caring about</a:t>
            </a:r>
            <a:endParaRPr sz="5200" b="1">
              <a:solidFill>
                <a:srgbClr val="000000"/>
              </a:solidFill>
              <a:latin typeface="Arial" panose="020B0604020202020204"/>
            </a:endParaRPr>
          </a:p>
          <a:p>
            <a:pPr algn="l">
              <a:lnSpc>
                <a:spcPct val="98000"/>
              </a:lnSpc>
              <a:spcAft>
                <a:spcPts val="400"/>
              </a:spcAft>
            </a:pPr>
            <a:r>
              <a:rPr sz="5200" b="1">
                <a:solidFill>
                  <a:srgbClr val="000000"/>
                </a:solidFill>
                <a:latin typeface="Arial" panose="020B0604020202020204"/>
              </a:rPr>
              <a:t>Current Affairs</a:t>
            </a:r>
            <a:endParaRPr sz="5200" b="1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378" y="3676777"/>
            <a:ext cx="7498079" cy="71247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800" b="0">
                <a:solidFill>
                  <a:srgbClr val="4E4E4E"/>
                </a:solidFill>
                <a:latin typeface="微软雅黑" panose="020B0503020204020204" charset="-122"/>
              </a:rPr>
              <a:t>高三英语</a:t>
            </a:r>
            <a:r>
              <a:rPr lang="zh-CN" sz="1800" b="0">
                <a:solidFill>
                  <a:srgbClr val="4E4E4E"/>
                </a:solidFill>
                <a:latin typeface="微软雅黑" panose="020B0503020204020204" charset="-122"/>
              </a:rPr>
              <a:t>强基联盟</a:t>
            </a:r>
            <a:r>
              <a:rPr sz="1800" b="0">
                <a:solidFill>
                  <a:srgbClr val="4E4E4E"/>
                </a:solidFill>
                <a:latin typeface="微软雅黑" panose="020B0503020204020204" charset="-122"/>
              </a:rPr>
              <a:t>应用文写作解析课件</a:t>
            </a:r>
            <a:endParaRPr sz="18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algn="l">
              <a:spcAft>
                <a:spcPts val="400"/>
              </a:spcAft>
            </a:pPr>
            <a:r>
              <a:rPr lang="en-US" sz="2000" dirty="0" err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「</a:t>
            </a:r>
            <a:r>
              <a:rPr lang="en-US" sz="20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提出问题</a:t>
            </a:r>
            <a:r>
              <a:rPr 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 — </a:t>
            </a:r>
            <a:r>
              <a:rPr lang="en-US" sz="20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分析问题</a:t>
            </a:r>
            <a:r>
              <a:rPr 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 — </a:t>
            </a:r>
            <a:r>
              <a:rPr lang="en-US" sz="2000" b="1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解决问题</a:t>
            </a:r>
            <a:r>
              <a:rPr lang="en-US" sz="2000" dirty="0" err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Noto Sans SC"/>
                <a:sym typeface="Noto Sans SC"/>
              </a:rPr>
              <a:t>」</a:t>
            </a:r>
            <a:endParaRPr sz="1800" b="1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65392"/>
            <a:ext cx="12191695" cy="292608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0" y="6565392"/>
            <a:ext cx="4389010" cy="292608"/>
          </a:xfrm>
          <a:prstGeom prst="rect">
            <a:avLst/>
          </a:prstGeom>
          <a:solidFill>
            <a:srgbClr val="FFDF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pSp>
        <p:nvGrpSpPr>
          <p:cNvPr id="16" name="组合 15"/>
          <p:cNvGrpSpPr/>
          <p:nvPr/>
        </p:nvGrpSpPr>
        <p:grpSpPr>
          <a:xfrm>
            <a:off x="6391910" y="1501775"/>
            <a:ext cx="4836160" cy="5067935"/>
            <a:chOff x="8651" y="2141"/>
            <a:chExt cx="7616" cy="7981"/>
          </a:xfrm>
        </p:grpSpPr>
        <p:sp>
          <p:nvSpPr>
            <p:cNvPr id="25" name="Freeform 25"/>
            <p:cNvSpPr/>
            <p:nvPr/>
          </p:nvSpPr>
          <p:spPr>
            <a:xfrm>
              <a:off x="8651" y="2141"/>
              <a:ext cx="7574" cy="7981"/>
            </a:xfrm>
            <a:custGeom>
              <a:avLst/>
              <a:gdLst/>
              <a:ahLst/>
              <a:cxnLst/>
              <a:rect l="l" t="t" r="r" b="b"/>
              <a:pathLst>
                <a:path w="5903816" h="6936984">
                  <a:moveTo>
                    <a:pt x="0" y="0"/>
                  </a:moveTo>
                  <a:lnTo>
                    <a:pt x="5903816" y="0"/>
                  </a:lnTo>
                  <a:lnTo>
                    <a:pt x="5903816" y="6936984"/>
                  </a:lnTo>
                  <a:lnTo>
                    <a:pt x="0" y="69369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</p:spPr>
        </p:sp>
        <p:grpSp>
          <p:nvGrpSpPr>
            <p:cNvPr id="15" name="组合 14"/>
            <p:cNvGrpSpPr/>
            <p:nvPr/>
          </p:nvGrpSpPr>
          <p:grpSpPr>
            <a:xfrm>
              <a:off x="11837" y="3139"/>
              <a:ext cx="4430" cy="4320"/>
              <a:chOff x="11837" y="3139"/>
              <a:chExt cx="4430" cy="4320"/>
            </a:xfrm>
          </p:grpSpPr>
          <p:sp>
            <p:nvSpPr>
              <p:cNvPr id="12" name="Rounded Rectangle 6"/>
              <p:cNvSpPr/>
              <p:nvPr/>
            </p:nvSpPr>
            <p:spPr>
              <a:xfrm rot="180000">
                <a:off x="11947" y="3139"/>
                <a:ext cx="4320" cy="4320"/>
              </a:xfrm>
              <a:prstGeom prst="roundRect">
                <a:avLst/>
              </a:prstGeom>
              <a:solidFill>
                <a:srgbClr val="FFDF5E"/>
              </a:solidFill>
              <a:ln w="63500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</a:p>
            </p:txBody>
          </p:sp>
          <p:sp>
            <p:nvSpPr>
              <p:cNvPr id="13" name="TextBox 7"/>
              <p:cNvSpPr txBox="1"/>
              <p:nvPr/>
            </p:nvSpPr>
            <p:spPr>
              <a:xfrm rot="180000">
                <a:off x="11837" y="3471"/>
                <a:ext cx="4320" cy="2697"/>
              </a:xfrm>
              <a:prstGeom prst="rect">
                <a:avLst/>
              </a:prstGeom>
              <a:noFill/>
            </p:spPr>
            <p:txBody>
              <a:bodyPr wrap="square" lIns="38100" tIns="25400" rIns="38100" bIns="25400" anchor="ctr">
                <a:spAutoFit/>
              </a:bodyPr>
              <a:p>
                <a:pPr algn="ctr">
                  <a:spcAft>
                    <a:spcPts val="0"/>
                  </a:spcAft>
                </a:pPr>
                <a:r>
                  <a:rPr lang="zh-CN" sz="5400" b="1">
                    <a:solidFill>
                      <a:srgbClr val="000000"/>
                    </a:solidFill>
                    <a:latin typeface="Arial" panose="020B0604020202020204"/>
                  </a:rPr>
                  <a:t>从现象</a:t>
                </a:r>
                <a:endParaRPr lang="zh-CN" sz="5400" b="1">
                  <a:solidFill>
                    <a:srgbClr val="000000"/>
                  </a:solidFill>
                  <a:latin typeface="Arial" panose="020B060402020202020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zh-CN" sz="5400" b="1">
                    <a:solidFill>
                      <a:srgbClr val="000000"/>
                    </a:solidFill>
                    <a:latin typeface="Arial" panose="020B0604020202020204"/>
                  </a:rPr>
                  <a:t>到建议</a:t>
                </a:r>
                <a:endParaRPr lang="zh-CN" sz="5400" b="1">
                  <a:solidFill>
                    <a:srgbClr val="000000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 rot="240000">
                <a:off x="11837" y="6345"/>
                <a:ext cx="4320" cy="419"/>
              </a:xfrm>
              <a:prstGeom prst="rect">
                <a:avLst/>
              </a:prstGeom>
              <a:noFill/>
            </p:spPr>
            <p:txBody>
              <a:bodyPr wrap="square" lIns="38100" tIns="25400" rIns="38100" bIns="25400" anchor="t">
                <a:spAutoFit/>
              </a:bodyPr>
              <a:p>
                <a:pPr algn="ctr">
                  <a:spcAft>
                    <a:spcPts val="200"/>
                  </a:spcAft>
                </a:pPr>
                <a:r>
                  <a:rPr lang="zh-CN" sz="1400" b="1">
                    <a:solidFill>
                      <a:srgbClr val="000000"/>
                    </a:solidFill>
                    <a:latin typeface="微软雅黑" panose="020B0503020204020204" charset="-122"/>
                  </a:rPr>
                  <a:t>现象、问题类</a:t>
                </a:r>
                <a:endParaRPr lang="zh-CN" sz="1400" b="1">
                  <a:solidFill>
                    <a:srgbClr val="000000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 rot="180000">
            <a:off x="10151745" y="4486275"/>
            <a:ext cx="681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FAY</a:t>
            </a:r>
            <a:endParaRPr lang="en-US" altLang="zh-CN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l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r>
              <a:rPr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：</a:t>
            </a:r>
            <a:r>
              <a:rPr lang="en-US"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who what how why</a:t>
            </a:r>
            <a:endParaRPr lang="en-US">
              <a:solidFill>
                <a:srgbClr val="FFC000"/>
              </a:solidFill>
              <a:latin typeface="微软雅黑" panose="020B0503020204020204" charset="-122"/>
              <a:sym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96697" y="674370"/>
            <a:ext cx="1252728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9601200" cy="3200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01 / READ THE TASK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360" y="630555"/>
            <a:ext cx="4848860" cy="466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审题：</a:t>
            </a:r>
            <a:r>
              <a:rPr lang="en-US" sz="2700" b="1">
                <a:solidFill>
                  <a:srgbClr val="000000"/>
                </a:solidFill>
                <a:latin typeface="微软雅黑" panose="020B0503020204020204" charset="-122"/>
              </a:rPr>
              <a:t>    </a:t>
            </a: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先看清“写什么”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590040"/>
            <a:ext cx="5440680" cy="389890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1764792"/>
            <a:ext cx="49834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800" b="1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latin typeface="微软雅黑" panose="020B0503020204020204" charset="-122"/>
              </a:rPr>
              <a:t>题目情境</a:t>
            </a:r>
            <a:endParaRPr sz="1800" b="1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520" y="2120392"/>
            <a:ext cx="49834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1">
                <a:solidFill>
                  <a:srgbClr val="000000"/>
                </a:solidFill>
                <a:highlight>
                  <a:srgbClr val="FFFFFF"/>
                </a:highlight>
                <a:latin typeface="微软雅黑" panose="020B0503020204020204" charset="-122"/>
              </a:rPr>
              <a:t>投稿平台</a:t>
            </a: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：</a:t>
            </a:r>
            <a:r>
              <a:rPr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校英文报 “Youth Voice”</a:t>
            </a:r>
            <a:endParaRPr b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" y="2504440"/>
            <a:ext cx="49834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1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charset="0"/>
                <a:cs typeface="Times New Roman" panose="02020603050405020304" charset="0"/>
              </a:rPr>
              <a:t>主题</a:t>
            </a:r>
            <a:r>
              <a:rPr b="0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：Caring about Current Affairs</a:t>
            </a:r>
            <a:endParaRPr b="0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" y="2888488"/>
            <a:ext cx="49834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b="1">
                <a:solidFill>
                  <a:srgbClr val="000000"/>
                </a:solidFill>
                <a:highlight>
                  <a:srgbClr val="FFFFFF"/>
                </a:highlight>
                <a:latin typeface="微软雅黑" panose="020B0503020204020204" charset="-122"/>
              </a:rPr>
              <a:t>文体</a:t>
            </a:r>
            <a:r>
              <a:rPr b="0">
                <a:solidFill>
                  <a:srgbClr val="000000"/>
                </a:solidFill>
                <a:latin typeface="微软雅黑" panose="020B0503020204020204" charset="-122"/>
              </a:rPr>
              <a:t>：投稿类短文</a:t>
            </a:r>
            <a:endParaRPr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1520" y="3290570"/>
            <a:ext cx="2423160" cy="942975"/>
          </a:xfrm>
          <a:prstGeom prst="roundRect">
            <a:avLst/>
          </a:prstGeom>
          <a:solidFill>
            <a:srgbClr val="EBEBEB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1248" y="3313176"/>
            <a:ext cx="2203704" cy="9582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b="1">
                <a:solidFill>
                  <a:srgbClr val="000000"/>
                </a:solidFill>
                <a:latin typeface="+mn-ea"/>
                <a:cs typeface="+mn-ea"/>
              </a:rPr>
              <a:t>写作主题</a:t>
            </a:r>
            <a:endParaRPr b="1">
              <a:solidFill>
                <a:srgbClr val="000000"/>
              </a:solidFill>
              <a:latin typeface="+mn-ea"/>
              <a:cs typeface="+mn-ea"/>
            </a:endParaRPr>
          </a:p>
          <a:p>
            <a:pPr algn="l">
              <a:spcAft>
                <a:spcPts val="400"/>
              </a:spcAft>
            </a:pPr>
            <a:r>
              <a:rPr b="0">
                <a:solidFill>
                  <a:srgbClr val="4E4E4E"/>
                </a:solidFill>
                <a:latin typeface="+mn-ea"/>
                <a:cs typeface="+mn-ea"/>
              </a:rPr>
              <a:t>关注时事，</a:t>
            </a:r>
            <a:endParaRPr b="0">
              <a:solidFill>
                <a:srgbClr val="4E4E4E"/>
              </a:solidFill>
              <a:latin typeface="+mn-ea"/>
              <a:cs typeface="+mn-ea"/>
            </a:endParaRPr>
          </a:p>
          <a:p>
            <a:pPr algn="l">
              <a:spcAft>
                <a:spcPts val="400"/>
              </a:spcAft>
            </a:pPr>
            <a:r>
              <a:rPr b="0">
                <a:solidFill>
                  <a:srgbClr val="4E4E4E"/>
                </a:solidFill>
                <a:latin typeface="+mn-ea"/>
                <a:cs typeface="+mn-ea"/>
              </a:rPr>
              <a:t>不做“信息孤岛”</a:t>
            </a:r>
            <a:endParaRPr b="0">
              <a:solidFill>
                <a:srgbClr val="4E4E4E"/>
              </a:solidFill>
              <a:latin typeface="+mn-ea"/>
              <a:cs typeface="+mn-ea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291840" y="3290570"/>
            <a:ext cx="2423160" cy="942975"/>
          </a:xfrm>
          <a:prstGeom prst="roundRect">
            <a:avLst/>
          </a:prstGeom>
          <a:solidFill>
            <a:srgbClr val="EBEBEB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3401568" y="3313176"/>
            <a:ext cx="2203704" cy="90741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b="1">
                <a:solidFill>
                  <a:srgbClr val="000000"/>
                </a:solidFill>
                <a:latin typeface="+mn-ea"/>
              </a:rPr>
              <a:t>任务一</a:t>
            </a:r>
            <a:endParaRPr b="1">
              <a:solidFill>
                <a:srgbClr val="000000"/>
              </a:solidFill>
              <a:latin typeface="+mn-ea"/>
            </a:endParaRPr>
          </a:p>
          <a:p>
            <a:pPr algn="l">
              <a:spcAft>
                <a:spcPts val="400"/>
              </a:spcAft>
            </a:pPr>
            <a:r>
              <a:rPr b="0">
                <a:solidFill>
                  <a:srgbClr val="4E4E4E"/>
                </a:solidFill>
                <a:latin typeface="+mn-ea"/>
              </a:rPr>
              <a:t>分析较少关注时事的现象</a:t>
            </a:r>
            <a:endParaRPr b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31520" y="4343400"/>
            <a:ext cx="2423160" cy="841248"/>
          </a:xfrm>
          <a:prstGeom prst="roundRect">
            <a:avLst/>
          </a:prstGeom>
          <a:solidFill>
            <a:srgbClr val="EBEBEB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41248" y="4447032"/>
            <a:ext cx="2203704" cy="62992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b="1">
                <a:solidFill>
                  <a:srgbClr val="000000"/>
                </a:solidFill>
                <a:latin typeface="+mn-ea"/>
              </a:rPr>
              <a:t>任务二</a:t>
            </a:r>
            <a:endParaRPr b="1">
              <a:solidFill>
                <a:srgbClr val="000000"/>
              </a:solidFill>
              <a:latin typeface="+mn-ea"/>
            </a:endParaRPr>
          </a:p>
          <a:p>
            <a:pPr algn="l">
              <a:spcAft>
                <a:spcPts val="400"/>
              </a:spcAft>
            </a:pPr>
            <a:r>
              <a:rPr b="0">
                <a:solidFill>
                  <a:srgbClr val="4E4E4E"/>
                </a:solidFill>
                <a:latin typeface="+mn-ea"/>
              </a:rPr>
              <a:t>提出至少两条建议</a:t>
            </a:r>
            <a:endParaRPr b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291839" y="4343400"/>
            <a:ext cx="2423160" cy="841248"/>
          </a:xfrm>
          <a:prstGeom prst="roundRect">
            <a:avLst/>
          </a:prstGeom>
          <a:solidFill>
            <a:srgbClr val="EBEBEB"/>
          </a:solidFill>
          <a:ln w="3175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3401568" y="4447032"/>
            <a:ext cx="2203704" cy="62992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200"/>
              </a:spcAft>
            </a:pPr>
            <a:r>
              <a:rPr b="1">
                <a:solidFill>
                  <a:srgbClr val="000000"/>
                </a:solidFill>
                <a:latin typeface="+mn-ea"/>
              </a:rPr>
              <a:t>写作目的</a:t>
            </a:r>
            <a:endParaRPr b="1">
              <a:solidFill>
                <a:srgbClr val="000000"/>
              </a:solidFill>
              <a:latin typeface="+mn-ea"/>
            </a:endParaRPr>
          </a:p>
          <a:p>
            <a:pPr algn="l">
              <a:spcAft>
                <a:spcPts val="400"/>
              </a:spcAft>
            </a:pPr>
            <a:r>
              <a:rPr b="0">
                <a:solidFill>
                  <a:srgbClr val="4E4E4E"/>
                </a:solidFill>
                <a:latin typeface="+mn-ea"/>
              </a:rPr>
              <a:t>认识价值并采取行动</a:t>
            </a:r>
            <a:endParaRPr b="0">
              <a:solidFill>
                <a:srgbClr val="4E4E4E"/>
              </a:solidFill>
              <a:latin typeface="+mn-ea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98475" y="5660390"/>
            <a:ext cx="5440680" cy="82423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05383" y="5782310"/>
            <a:ext cx="5038344" cy="48133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l">
              <a:spcAft>
                <a:spcPts val="400"/>
              </a:spcAft>
            </a:pPr>
            <a:r>
              <a:rPr sz="2800" b="0">
                <a:solidFill>
                  <a:srgbClr val="FFC000"/>
                </a:solidFill>
                <a:latin typeface="微软雅黑" panose="020B0503020204020204" charset="-122"/>
              </a:rPr>
              <a:t>题干信息</a:t>
            </a:r>
            <a:r>
              <a:rPr lang="zh-CN" sz="2800" b="0">
                <a:solidFill>
                  <a:srgbClr val="FFC000"/>
                </a:solidFill>
                <a:latin typeface="微软雅黑" panose="020B0503020204020204" charset="-122"/>
              </a:rPr>
              <a:t>➡</a:t>
            </a:r>
            <a:r>
              <a:rPr sz="2800" b="0">
                <a:solidFill>
                  <a:srgbClr val="FFC000"/>
                </a:solidFill>
                <a:latin typeface="微软雅黑" panose="020B0503020204020204" charset="-122"/>
              </a:rPr>
              <a:t>作文内容要点</a:t>
            </a:r>
            <a:endParaRPr sz="2800" b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172200" y="1600200"/>
            <a:ext cx="5761355" cy="466344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0" y="1783080"/>
            <a:ext cx="4983480" cy="32766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800" b="1">
                <a:solidFill>
                  <a:srgbClr val="FFDF5E"/>
                </a:solidFill>
                <a:latin typeface="微软雅黑" panose="020B0503020204020204" charset="-122"/>
              </a:rPr>
              <a:t>考场任务</a:t>
            </a:r>
            <a:endParaRPr sz="1800" b="1">
              <a:solidFill>
                <a:srgbClr val="FFDF5E"/>
              </a:solidFill>
              <a:latin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400800" y="4343399"/>
            <a:ext cx="4983480" cy="868680"/>
          </a:xfrm>
          <a:prstGeom prst="rect">
            <a:avLst/>
          </a:prstGeom>
          <a:solidFill>
            <a:srgbClr val="2222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287135" y="2162810"/>
            <a:ext cx="5329555" cy="435927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你校英文报“</a:t>
            </a:r>
            <a:r>
              <a:rPr lang="en-US"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Youth Voice</a:t>
            </a:r>
            <a:r>
              <a:rPr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”就青少年较少关注时事这一现象，发起主题为“</a:t>
            </a:r>
            <a:r>
              <a:rPr lang="en-US"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Caring about Current Affairs</a:t>
            </a:r>
            <a:r>
              <a:rPr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”的征文活动，请你写一篇短文投稿，内容包括：</a:t>
            </a:r>
            <a:endParaRPr sz="2800" b="0">
              <a:solidFill>
                <a:srgbClr val="FFFFF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>
              <a:lnSpc>
                <a:spcPct val="200000"/>
              </a:lnSpc>
              <a:spcAft>
                <a:spcPts val="0"/>
              </a:spcAft>
            </a:pPr>
            <a:r>
              <a:rPr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１．分析现象；</a:t>
            </a:r>
            <a:endParaRPr sz="2800" b="0">
              <a:solidFill>
                <a:srgbClr val="FFFFF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 algn="l" fontAlgn="auto">
              <a:lnSpc>
                <a:spcPct val="200000"/>
              </a:lnSpc>
              <a:spcAft>
                <a:spcPts val="0"/>
              </a:spcAft>
            </a:pPr>
            <a:r>
              <a:rPr sz="2800" b="0">
                <a:solidFill>
                  <a:srgbClr val="FFFFFF"/>
                </a:solidFill>
                <a:latin typeface="Times New Roman" panose="02020603050405020304" charset="0"/>
                <a:cs typeface="Times New Roman" panose="02020603050405020304" charset="0"/>
              </a:rPr>
              <a:t>２．提出建议。</a:t>
            </a:r>
            <a:endParaRPr sz="2800" b="0">
              <a:solidFill>
                <a:srgbClr val="FFFFFF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spcAft>
                <a:spcPts val="0"/>
              </a:spcAft>
            </a:pPr>
            <a:endParaRPr sz="2800" b="0">
              <a:solidFill>
                <a:srgbClr val="FFFFFF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8659495" y="4343400"/>
            <a:ext cx="3514725" cy="880745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r>
              <a:rPr b="0">
                <a:solidFill>
                  <a:srgbClr val="FFC000"/>
                </a:solidFill>
                <a:latin typeface="微软雅黑" panose="020B0503020204020204" charset="-122"/>
              </a:rPr>
              <a:t>点出现象：谁在做什么？</a:t>
            </a:r>
            <a:endParaRPr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endParaRPr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r>
              <a:rPr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解释问题：值得关注</a:t>
            </a:r>
            <a:r>
              <a:rPr lang="zh-CN"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与否</a:t>
            </a:r>
            <a:r>
              <a:rPr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？</a:t>
            </a:r>
            <a:endParaRPr>
              <a:solidFill>
                <a:srgbClr val="FFC000"/>
              </a:solidFill>
              <a:latin typeface="微软雅黑" panose="020B0503020204020204" charset="-122"/>
              <a:sym typeface="+mn-ea"/>
            </a:endParaRPr>
          </a:p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en-US" altLang="zh-CN"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    </a:t>
            </a:r>
            <a:endParaRPr lang="zh-CN">
              <a:solidFill>
                <a:srgbClr val="FFC000"/>
              </a:solidFill>
              <a:latin typeface="微软雅黑" panose="020B0503020204020204" charset="-122"/>
              <a:sym typeface="+mn-ea"/>
            </a:endParaRPr>
          </a:p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endParaRPr lang="zh-CN"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marL="285750" indent="-285750" algn="l">
              <a:spcAft>
                <a:spcPts val="0"/>
              </a:spcAft>
              <a:buFont typeface="Wingdings" panose="05000000000000000000" charset="0"/>
              <a:buChar char="l"/>
            </a:pPr>
            <a:endParaRPr b="0">
              <a:solidFill>
                <a:srgbClr val="FFC000"/>
              </a:solidFill>
              <a:latin typeface="微软雅黑" panose="020B0503020204020204" charset="-122"/>
            </a:endParaRPr>
          </a:p>
        </p:txBody>
      </p:sp>
      <p:sp>
        <p:nvSpPr>
          <p:cNvPr id="32" name="TextBox 25"/>
          <p:cNvSpPr txBox="1"/>
          <p:nvPr/>
        </p:nvSpPr>
        <p:spPr>
          <a:xfrm>
            <a:off x="841375" y="3471545"/>
            <a:ext cx="5189855" cy="20243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p>
            <a:pPr indent="0" algn="l" fontAlgn="auto">
              <a:lnSpc>
                <a:spcPct val="150000"/>
              </a:lnSpc>
              <a:spcAft>
                <a:spcPts val="0"/>
              </a:spcAft>
              <a:buFont typeface="Wingdings" panose="05000000000000000000" charset="0"/>
              <a:buNone/>
            </a:pPr>
            <a:endParaRPr lang="zh-CN" sz="1400" b="0">
              <a:solidFill>
                <a:srgbClr val="FFC000"/>
              </a:solidFill>
              <a:latin typeface="微软雅黑" panose="020B0503020204020204" charset="-122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8677275" y="5224145"/>
            <a:ext cx="3514725" cy="880745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b="0">
                <a:solidFill>
                  <a:srgbClr val="FFC000"/>
                </a:solidFill>
                <a:latin typeface="微软雅黑" panose="020B0503020204020204" charset="-122"/>
              </a:rPr>
              <a:t>提出建议</a:t>
            </a:r>
            <a:endParaRPr lang="zh-CN"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endParaRPr lang="zh-CN"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endParaRPr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回扣话题</a:t>
            </a:r>
            <a:endParaRPr lang="zh-CN">
              <a:solidFill>
                <a:srgbClr val="FFC000"/>
              </a:solidFill>
              <a:latin typeface="微软雅黑" panose="020B0503020204020204" charset="-122"/>
              <a:sym typeface="+mn-ea"/>
            </a:endParaRPr>
          </a:p>
          <a:p>
            <a:pPr marL="285750" indent="-28575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Char char="l"/>
            </a:pPr>
            <a:endParaRPr>
              <a:solidFill>
                <a:srgbClr val="FFC000"/>
              </a:solidFill>
              <a:latin typeface="微软雅黑" panose="020B0503020204020204" charset="-122"/>
              <a:sym typeface="+mn-ea"/>
            </a:endParaRPr>
          </a:p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en-US" altLang="zh-CN"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    </a:t>
            </a:r>
            <a:endParaRPr lang="zh-CN">
              <a:solidFill>
                <a:srgbClr val="FFC000"/>
              </a:solidFill>
              <a:latin typeface="微软雅黑" panose="020B0503020204020204" charset="-122"/>
              <a:sym typeface="+mn-ea"/>
            </a:endParaRPr>
          </a:p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endParaRPr lang="zh-CN" b="0">
              <a:solidFill>
                <a:srgbClr val="FFC000"/>
              </a:solidFill>
              <a:latin typeface="微软雅黑" panose="020B0503020204020204" charset="-122"/>
            </a:endParaRPr>
          </a:p>
          <a:p>
            <a:pPr marL="285750" indent="-285750" algn="l">
              <a:spcAft>
                <a:spcPts val="0"/>
              </a:spcAft>
              <a:buFont typeface="Wingdings" panose="05000000000000000000" charset="0"/>
              <a:buChar char="l"/>
            </a:pPr>
            <a:endParaRPr b="0">
              <a:solidFill>
                <a:srgbClr val="FFC000"/>
              </a:solidFill>
              <a:latin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44610" y="5413375"/>
            <a:ext cx="2433320" cy="265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en-US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sym typeface="+mn-ea"/>
              </a:rPr>
              <a:t>who what how why</a:t>
            </a:r>
            <a:endParaRPr lang="en-US" altLang="en-US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944610" y="5998210"/>
            <a:ext cx="2433320" cy="265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1360"/>
              </a:lnSpc>
              <a:spcAft>
                <a:spcPts val="0"/>
              </a:spcAft>
              <a:buFont typeface="Wingdings" panose="05000000000000000000" charset="0"/>
              <a:buNone/>
            </a:pPr>
            <a:r>
              <a:rPr lang="zh-CN" altLang="en-US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sym typeface="+mn-ea"/>
              </a:rPr>
              <a:t>成长价值</a:t>
            </a:r>
            <a:r>
              <a:rPr lang="en-US" altLang="zh-CN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sym typeface="+mn-ea"/>
              </a:rPr>
              <a:t>+</a:t>
            </a:r>
            <a:r>
              <a:rPr lang="zh-CN" altLang="en-US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sym typeface="+mn-ea"/>
              </a:rPr>
              <a:t>行动呼吁</a:t>
            </a:r>
            <a:endParaRPr lang="zh-CN" altLang="en-US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62695" y="4843780"/>
            <a:ext cx="25273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C000"/>
                </a:solidFill>
                <a:latin typeface="微软雅黑" panose="020B0503020204020204" charset="-122"/>
                <a:sym typeface="+mn-ea"/>
              </a:rPr>
              <a:t>（</a:t>
            </a:r>
            <a:r>
              <a:rPr lang="zh-CN" altLang="en-US">
                <a:solidFill>
                  <a:srgbClr val="FFFF00"/>
                </a:solidFill>
                <a:latin typeface="微软雅黑" panose="020B0503020204020204" charset="-122"/>
                <a:sym typeface="+mn-ea"/>
              </a:rPr>
              <a:t>成因</a:t>
            </a:r>
            <a:r>
              <a:rPr lang="zh-CN" altLang="en-US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sym typeface="+mn-ea"/>
              </a:rPr>
              <a:t>、</a:t>
            </a:r>
            <a:r>
              <a:rPr lang="zh-CN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微软雅黑" panose="020B0503020204020204" charset="-122"/>
                <a:sym typeface="+mn-ea"/>
              </a:rPr>
              <a:t>影响、结果）</a:t>
            </a:r>
            <a:endParaRPr lang="zh-CN" altLang="en-US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微软雅黑" panose="020B0503020204020204" charset="-122"/>
              <a:sym typeface="+mn-ea"/>
            </a:endParaRPr>
          </a:p>
        </p:txBody>
      </p:sp>
      <p:sp>
        <p:nvSpPr>
          <p:cNvPr id="38" name="Rounded Rectangle 5"/>
          <p:cNvSpPr/>
          <p:nvPr/>
        </p:nvSpPr>
        <p:spPr>
          <a:xfrm>
            <a:off x="9622612" y="4185285"/>
            <a:ext cx="1252728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>
                <a:solidFill>
                  <a:schemeClr val="tx1"/>
                </a:solidFill>
              </a:rPr>
              <a:t>阐述问题</a:t>
            </a:r>
            <a:endParaRPr lang="zh-CN">
              <a:solidFill>
                <a:schemeClr val="tx1"/>
              </a:solidFill>
            </a:endParaRPr>
          </a:p>
        </p:txBody>
      </p:sp>
      <p:sp>
        <p:nvSpPr>
          <p:cNvPr id="39" name="Rounded Rectangle 5"/>
          <p:cNvSpPr/>
          <p:nvPr/>
        </p:nvSpPr>
        <p:spPr>
          <a:xfrm>
            <a:off x="9622612" y="4956175"/>
            <a:ext cx="1252728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>
                <a:solidFill>
                  <a:schemeClr val="tx1"/>
                </a:solidFill>
              </a:rPr>
              <a:t>分析问题</a:t>
            </a:r>
            <a:endParaRPr lang="zh-CN">
              <a:solidFill>
                <a:schemeClr val="tx1"/>
              </a:solidFill>
            </a:endParaRPr>
          </a:p>
        </p:txBody>
      </p:sp>
      <p:sp>
        <p:nvSpPr>
          <p:cNvPr id="40" name="Rounded Rectangle 5"/>
          <p:cNvSpPr/>
          <p:nvPr/>
        </p:nvSpPr>
        <p:spPr>
          <a:xfrm>
            <a:off x="9622612" y="5779135"/>
            <a:ext cx="1252728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>
                <a:solidFill>
                  <a:schemeClr val="tx1"/>
                </a:solidFill>
              </a:rPr>
              <a:t>解决问题</a:t>
            </a:r>
            <a:endParaRPr lang="zh-CN">
              <a:solidFill>
                <a:schemeClr val="tx1"/>
              </a:solidFill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0" grpId="1"/>
      <p:bldP spid="11" grpId="1"/>
      <p:bldP spid="12" grpId="1"/>
      <p:bldP spid="14" grpId="0"/>
      <p:bldP spid="16" grpId="0"/>
      <p:bldP spid="18" grpId="0"/>
      <p:bldP spid="20" grpId="0"/>
      <p:bldP spid="14" grpId="1"/>
      <p:bldP spid="16" grpId="1"/>
      <p:bldP spid="18" grpId="1"/>
      <p:bldP spid="20" grpId="1"/>
      <p:bldP spid="22" grpId="0"/>
      <p:bldP spid="22" grpId="1"/>
      <p:bldP spid="37" grpId="0"/>
      <p:bldP spid="37" grpId="1"/>
      <p:bldP spid="35" grpId="0"/>
      <p:bldP spid="35" grpId="1"/>
      <p:bldP spid="36" grpId="0"/>
      <p:bldP spid="36" grpId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5873115" cy="21971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02 / DIAGNOSE THE PHENOMENON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02920" y="1481328"/>
            <a:ext cx="11155680" cy="48133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</a:rPr>
              <a:t>现象表层➡深层挖掘</a:t>
            </a:r>
            <a:endParaRPr lang="zh-CN" sz="28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2920" y="2148840"/>
            <a:ext cx="5500116" cy="141732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704088" y="2350008"/>
            <a:ext cx="384048" cy="384048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04088" y="2350008"/>
            <a:ext cx="384048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400" b="1">
                <a:solidFill>
                  <a:srgbClr val="FFFFFF"/>
                </a:solidFill>
                <a:latin typeface="Arial" panose="020B0604020202020204"/>
              </a:rPr>
              <a:t>A</a:t>
            </a:r>
            <a:endParaRPr sz="1400" b="1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6152" y="2331720"/>
            <a:ext cx="4585716" cy="4114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700" b="1">
                <a:solidFill>
                  <a:srgbClr val="000000"/>
                </a:solidFill>
                <a:latin typeface="微软雅黑" panose="020B0503020204020204" charset="-122"/>
              </a:rPr>
              <a:t>现象表现</a:t>
            </a:r>
            <a:endParaRPr sz="1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185916" y="2148840"/>
            <a:ext cx="5500116" cy="141732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6387084" y="2350008"/>
            <a:ext cx="384048" cy="384048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87084" y="2350008"/>
            <a:ext cx="384048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400" b="1">
                <a:solidFill>
                  <a:srgbClr val="FFFFFF"/>
                </a:solidFill>
                <a:latin typeface="Arial" panose="020B0604020202020204"/>
              </a:rPr>
              <a:t>B</a:t>
            </a:r>
            <a:endParaRPr sz="1400" b="1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99148" y="2331720"/>
            <a:ext cx="4585716" cy="4114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700" b="1">
                <a:solidFill>
                  <a:srgbClr val="000000"/>
                </a:solidFill>
                <a:latin typeface="微软雅黑" panose="020B0503020204020204" charset="-122"/>
              </a:rPr>
              <a:t>可能原因</a:t>
            </a:r>
            <a:endParaRPr sz="1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02920" y="3703320"/>
            <a:ext cx="5500116" cy="141732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04088" y="3904487"/>
            <a:ext cx="384048" cy="384048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04088" y="3904487"/>
            <a:ext cx="384048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400" b="1">
                <a:solidFill>
                  <a:srgbClr val="FFFFFF"/>
                </a:solidFill>
                <a:latin typeface="Arial" panose="020B0604020202020204"/>
              </a:rPr>
              <a:t>C</a:t>
            </a:r>
            <a:endParaRPr sz="1400" b="1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16152" y="3886200"/>
            <a:ext cx="4585716" cy="4114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700" b="1">
                <a:solidFill>
                  <a:srgbClr val="000000"/>
                </a:solidFill>
                <a:latin typeface="微软雅黑" panose="020B0503020204020204" charset="-122"/>
              </a:rPr>
              <a:t>直接影响</a:t>
            </a:r>
            <a:endParaRPr sz="1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185916" y="3703320"/>
            <a:ext cx="5500116" cy="141732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6387084" y="3904487"/>
            <a:ext cx="384048" cy="384048"/>
          </a:xfrm>
          <a:prstGeom prst="ellipse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387084" y="3904487"/>
            <a:ext cx="384048" cy="384048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400" b="1">
                <a:solidFill>
                  <a:srgbClr val="FFFFFF"/>
                </a:solidFill>
                <a:latin typeface="Arial" panose="020B0604020202020204"/>
              </a:rPr>
              <a:t>D</a:t>
            </a:r>
            <a:endParaRPr sz="1400" b="1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99148" y="3886200"/>
            <a:ext cx="4585716" cy="31178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en-US" sz="1700" b="1">
                <a:solidFill>
                  <a:srgbClr val="000000"/>
                </a:solidFill>
                <a:latin typeface="微软雅黑" panose="020B0503020204020204" charset="-122"/>
              </a:rPr>
              <a:t>深层后果</a:t>
            </a:r>
            <a:endParaRPr lang="zh-CN" altLang="en-US" sz="1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02920" y="5257800"/>
            <a:ext cx="6858000" cy="100584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99643" y="5550853"/>
            <a:ext cx="6455664" cy="419735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l">
              <a:spcAft>
                <a:spcPts val="400"/>
              </a:spcAft>
            </a:pPr>
            <a:r>
              <a:rPr sz="2400" b="1">
                <a:solidFill>
                  <a:srgbClr val="FFDF5E"/>
                </a:solidFill>
                <a:latin typeface="微软雅黑" panose="020B0503020204020204" charset="-122"/>
              </a:rPr>
              <a:t>现象 → 原因 → 影响 → </a:t>
            </a:r>
            <a:r>
              <a:rPr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</a:rPr>
              <a:t>观点</a:t>
            </a:r>
            <a:r>
              <a:rPr 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</a:rPr>
              <a:t>/</a:t>
            </a:r>
            <a:r>
              <a:rPr lang="zh-CN" altLang="en-US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</a:rPr>
              <a:t>建议、呼吁</a:t>
            </a:r>
            <a:endParaRPr lang="zh-CN" altLang="en-US" sz="2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88390" y="2684145"/>
            <a:ext cx="3637915" cy="789305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2400" b="1">
                <a:solidFill>
                  <a:srgbClr val="000000"/>
                </a:solidFill>
                <a:latin typeface="微软雅黑" panose="020B0503020204020204" charset="-122"/>
              </a:rPr>
              <a:t>pay little attention</a:t>
            </a:r>
            <a:endParaRPr sz="2400" b="1">
              <a:solidFill>
                <a:srgbClr val="000000"/>
              </a:solidFill>
              <a:latin typeface="微软雅黑" panose="020B0503020204020204" charset="-122"/>
            </a:endParaRPr>
          </a:p>
          <a:p>
            <a:pPr algn="ctr">
              <a:spcAft>
                <a:spcPts val="0"/>
              </a:spcAft>
            </a:pPr>
            <a:r>
              <a:rPr sz="2400" b="1">
                <a:solidFill>
                  <a:srgbClr val="000000"/>
                </a:solidFill>
                <a:latin typeface="微软雅黑" panose="020B0503020204020204" charset="-122"/>
              </a:rPr>
              <a:t>show little concern</a:t>
            </a:r>
            <a:endParaRPr sz="24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39" name="Rounded Rectangle 5"/>
          <p:cNvSpPr/>
          <p:nvPr/>
        </p:nvSpPr>
        <p:spPr>
          <a:xfrm>
            <a:off x="502920" y="668655"/>
            <a:ext cx="1521460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grpSp>
        <p:nvGrpSpPr>
          <p:cNvPr id="44" name="组合 43"/>
          <p:cNvGrpSpPr/>
          <p:nvPr/>
        </p:nvGrpSpPr>
        <p:grpSpPr>
          <a:xfrm>
            <a:off x="9505950" y="5440680"/>
            <a:ext cx="1979930" cy="640080"/>
            <a:chOff x="14238" y="8568"/>
            <a:chExt cx="3118" cy="1008"/>
          </a:xfrm>
        </p:grpSpPr>
        <p:sp>
          <p:nvSpPr>
            <p:cNvPr id="37" name="Rounded Rectangle 36"/>
            <p:cNvSpPr/>
            <p:nvPr/>
          </p:nvSpPr>
          <p:spPr>
            <a:xfrm>
              <a:off x="14238" y="8568"/>
              <a:ext cx="3116" cy="1008"/>
            </a:xfrm>
            <a:prstGeom prst="roundRect">
              <a:avLst/>
            </a:prstGeom>
            <a:solidFill>
              <a:srgbClr val="FFDF5E"/>
            </a:solidFill>
            <a:ln w="31750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240" y="8742"/>
              <a:ext cx="3116" cy="564"/>
            </a:xfrm>
            <a:prstGeom prst="rect">
              <a:avLst/>
            </a:prstGeom>
            <a:noFill/>
          </p:spPr>
          <p:txBody>
            <a:bodyPr wrap="square" lIns="38100" tIns="25400" rIns="38100" bIns="25400" anchor="ctr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sz="2000" b="1">
                  <a:solidFill>
                    <a:srgbClr val="000000"/>
                  </a:solidFill>
                  <a:latin typeface="微软雅黑" panose="020B0503020204020204" charset="-122"/>
                </a:rPr>
                <a:t>need to act</a:t>
              </a:r>
              <a:endParaRPr sz="2000" b="1">
                <a:solidFill>
                  <a:srgbClr val="000000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02920" y="649224"/>
            <a:ext cx="9692640" cy="658368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现象分析：问题不只是“不看新闻”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40" name="TextBox 31"/>
          <p:cNvSpPr txBox="1"/>
          <p:nvPr/>
        </p:nvSpPr>
        <p:spPr>
          <a:xfrm>
            <a:off x="6899275" y="2593658"/>
            <a:ext cx="4401185" cy="789305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sz="2400" b="1">
                <a:solidFill>
                  <a:srgbClr val="000000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feel </a:t>
            </a:r>
            <a:r>
              <a:rPr sz="2400" b="1">
                <a:solidFill>
                  <a:srgbClr val="000000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distant and irrelevant</a:t>
            </a:r>
            <a:endParaRPr sz="2400" b="1">
              <a:solidFill>
                <a:srgbClr val="000000"/>
              </a:solidFill>
              <a:highlight>
                <a:srgbClr val="FFFFFF"/>
              </a:highligh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</a:rPr>
              <a:t>have little spare time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41" name="TextBox 27"/>
          <p:cNvSpPr txBox="1"/>
          <p:nvPr/>
        </p:nvSpPr>
        <p:spPr>
          <a:xfrm>
            <a:off x="2224405" y="3858895"/>
            <a:ext cx="2891790" cy="328295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p>
            <a:pPr algn="l">
              <a:spcAft>
                <a:spcPts val="0"/>
              </a:spcAft>
            </a:pP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表层、立刻产生的结果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42" name="TextBox 27"/>
          <p:cNvSpPr txBox="1"/>
          <p:nvPr/>
        </p:nvSpPr>
        <p:spPr>
          <a:xfrm>
            <a:off x="7846060" y="3858895"/>
            <a:ext cx="3405505" cy="328295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p>
            <a:pPr algn="l">
              <a:spcAft>
                <a:spcPts val="0"/>
              </a:spcAft>
            </a:pPr>
            <a:r>
              <a:rPr lang="zh-CN" sz="2000" b="0">
                <a:solidFill>
                  <a:srgbClr val="4E4E4E"/>
                </a:solidFill>
                <a:latin typeface="微软雅黑" panose="020B0503020204020204" charset="-122"/>
              </a:rPr>
              <a:t>长远</a:t>
            </a:r>
            <a:r>
              <a:rPr sz="2000" b="0">
                <a:solidFill>
                  <a:srgbClr val="4E4E4E"/>
                </a:solidFill>
                <a:latin typeface="微软雅黑" panose="020B0503020204020204" charset="-122"/>
              </a:rPr>
              <a:t>、</a:t>
            </a:r>
            <a:r>
              <a:rPr lang="zh-CN" sz="2000" b="0">
                <a:solidFill>
                  <a:srgbClr val="4E4E4E"/>
                </a:solidFill>
                <a:latin typeface="微软雅黑" panose="020B0503020204020204" charset="-122"/>
              </a:rPr>
              <a:t>思维</a:t>
            </a:r>
            <a:r>
              <a:rPr lang="en-US" altLang="zh-CN" sz="2000" b="0">
                <a:solidFill>
                  <a:srgbClr val="4E4E4E"/>
                </a:solidFill>
                <a:latin typeface="微软雅黑" panose="020B0503020204020204" charset="-122"/>
              </a:rPr>
              <a:t>/</a:t>
            </a: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人格</a:t>
            </a:r>
            <a:r>
              <a:rPr lang="en-US" altLang="zh-CN" sz="2000" b="0">
                <a:solidFill>
                  <a:srgbClr val="4E4E4E"/>
                </a:solidFill>
                <a:latin typeface="微软雅黑" panose="020B0503020204020204" charset="-122"/>
              </a:rPr>
              <a:t>/</a:t>
            </a: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成长层面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43" name="TextBox 27"/>
          <p:cNvSpPr txBox="1"/>
          <p:nvPr/>
        </p:nvSpPr>
        <p:spPr>
          <a:xfrm>
            <a:off x="1059815" y="4186555"/>
            <a:ext cx="2021205" cy="974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与社会脱节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眼界变狭窄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sz="2000" b="0">
                <a:solidFill>
                  <a:srgbClr val="4E4E4E"/>
                </a:solidFill>
                <a:latin typeface="微软雅黑" panose="020B0503020204020204" charset="-122"/>
              </a:rPr>
              <a:t>  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2905760" y="4186555"/>
            <a:ext cx="3190240" cy="974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缺乏对现实的了解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无法跟上时代步伐</a:t>
            </a:r>
            <a:r>
              <a:rPr lang="en-US" sz="2000" b="0">
                <a:solidFill>
                  <a:srgbClr val="4E4E4E"/>
                </a:solidFill>
                <a:latin typeface="微软雅黑" panose="020B0503020204020204" charset="-122"/>
              </a:rPr>
              <a:t> </a:t>
            </a:r>
            <a:endParaRPr 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sz="2000" b="0">
                <a:solidFill>
                  <a:srgbClr val="4E4E4E"/>
                </a:solidFill>
                <a:latin typeface="微软雅黑" panose="020B0503020204020204" charset="-122"/>
              </a:rPr>
              <a:t> 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46" name="TextBox 27"/>
          <p:cNvSpPr txBox="1"/>
          <p:nvPr/>
        </p:nvSpPr>
        <p:spPr>
          <a:xfrm>
            <a:off x="6429375" y="4217035"/>
            <a:ext cx="3025140" cy="974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丧失对社会的洞察力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缺乏对自我角色认知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成为应试机器人</a:t>
            </a:r>
            <a:r>
              <a:rPr lang="en-US" sz="2000" b="0">
                <a:solidFill>
                  <a:srgbClr val="4E4E4E"/>
                </a:solidFill>
                <a:latin typeface="微软雅黑" panose="020B0503020204020204" charset="-122"/>
              </a:rPr>
              <a:t>  </a:t>
            </a:r>
            <a:endParaRPr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47" name="TextBox 27"/>
          <p:cNvSpPr txBox="1"/>
          <p:nvPr/>
        </p:nvSpPr>
        <p:spPr>
          <a:xfrm>
            <a:off x="9234805" y="4187190"/>
            <a:ext cx="2423795" cy="974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限制批判性思维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没有社会责任感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  <a:p>
            <a:pPr marL="342900" indent="-342900" algn="l"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000" b="0">
                <a:solidFill>
                  <a:srgbClr val="4E4E4E"/>
                </a:solidFill>
                <a:latin typeface="微软雅黑" panose="020B0503020204020204" charset="-122"/>
              </a:rPr>
              <a:t>狭隘的思维模式</a:t>
            </a:r>
            <a:endParaRPr lang="zh-CN" altLang="en-US" sz="2000" b="0">
              <a:solidFill>
                <a:srgbClr val="4E4E4E"/>
              </a:solidFill>
              <a:latin typeface="微软雅黑" panose="020B0503020204020204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7360920" y="5551170"/>
            <a:ext cx="2145030" cy="419735"/>
          </a:xfrm>
          <a:prstGeom prst="rightArrow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  <a:gs pos="0">
                <a:srgbClr val="FE4444"/>
              </a:gs>
              <a:gs pos="65000">
                <a:srgbClr val="832B2B"/>
              </a:gs>
            </a:gsLst>
            <a:lin ang="16200000" scaled="0"/>
          </a:gradFill>
          <a:ln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/>
      <p:bldP spid="17" grpId="0"/>
      <p:bldP spid="22" grpId="0"/>
      <p:bldP spid="27" grpId="0"/>
      <p:bldP spid="12" grpId="1"/>
      <p:bldP spid="17" grpId="1"/>
      <p:bldP spid="22" grpId="1"/>
      <p:bldP spid="27" grpId="1"/>
      <p:bldP spid="32" grpId="0"/>
      <p:bldP spid="32" grpId="1"/>
      <p:bldP spid="40" grpId="0"/>
      <p:bldP spid="40" grpId="1"/>
      <p:bldP spid="48" grpId="0" animBg="1"/>
      <p:bldP spid="4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5873115" cy="21971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02 / DIAGNOSE THE PHENOMENON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5570" y="1481455"/>
            <a:ext cx="12076430" cy="48133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sz="2800" b="0">
                <a:solidFill>
                  <a:srgbClr val="000000"/>
                </a:solidFill>
                <a:latin typeface="微软雅黑" panose="020B0503020204020204" charset="-122"/>
              </a:rPr>
              <a:t>现象表层➡深层挖掘</a:t>
            </a:r>
            <a:endParaRPr lang="zh-CN" sz="28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39" name="Rounded Rectangle 5"/>
          <p:cNvSpPr/>
          <p:nvPr/>
        </p:nvSpPr>
        <p:spPr>
          <a:xfrm>
            <a:off x="502920" y="668655"/>
            <a:ext cx="1521460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649224"/>
            <a:ext cx="9692640" cy="658368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现象分析：问题不只是“不看新闻”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-6985" y="2176145"/>
          <a:ext cx="5558155" cy="3883660"/>
        </p:xfrm>
        <a:graphic>
          <a:graphicData uri="http://schemas.openxmlformats.org/drawingml/2006/table">
            <a:tbl>
              <a:tblPr/>
              <a:tblGrid>
                <a:gridCol w="3670300"/>
                <a:gridCol w="1887855"/>
              </a:tblGrid>
              <a:tr h="406400">
                <a:tc>
                  <a:txBody>
                    <a:bodyPr/>
                    <a:p>
                      <a:pPr marL="50800" indent="0" algn="l"/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直接影响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>
                          <a:solidFill>
                            <a:schemeClr val="tx1"/>
                          </a:solidFill>
                        </a:rPr>
                        <a:t>中文释义</a:t>
                      </a:r>
                      <a:endParaRPr lang="zh-CN" altLang="en-US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3710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get isolated from society</a:t>
                      </a:r>
                      <a:endParaRPr lang="en-US" altLang="zh-CN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与社会相隔绝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66420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lack knowledge of real‑world events</a:t>
                      </a:r>
                      <a:endParaRPr lang="en-US" altLang="zh-CN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缺乏对现实事件的了解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68350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have no idea about ongoing social changes</a:t>
                      </a:r>
                      <a:endParaRPr lang="en-US" altLang="zh-CN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不了解正在发生的社会变革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narrow one’s horizons</a:t>
                      </a:r>
                      <a:endParaRPr lang="en-US" altLang="zh-CN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眼界变得狭隘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90525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fail to keep pace with the times</a:t>
                      </a:r>
                      <a:endParaRPr lang="en-US" altLang="zh-CN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无法跟上时代步伐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11200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chemeClr val="tx1"/>
                          </a:solidFill>
                        </a:rPr>
                        <a:t>be out of touch with the outside world</a:t>
                      </a:r>
                      <a:endParaRPr lang="en-US" altLang="zh-CN" sz="20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>
                          <a:solidFill>
                            <a:schemeClr val="tx1"/>
                          </a:solidFill>
                        </a:rPr>
                        <a:t>和外部世界脱节</a:t>
                      </a:r>
                      <a:endParaRPr lang="zh-CN" altLang="en-US" sz="1600">
                        <a:solidFill>
                          <a:schemeClr val="tx1"/>
                        </a:solidFill>
                      </a:endParaRPr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5551170" y="2177415"/>
          <a:ext cx="6827520" cy="4531995"/>
        </p:xfrm>
        <a:graphic>
          <a:graphicData uri="http://schemas.openxmlformats.org/drawingml/2006/table">
            <a:tbl>
              <a:tblPr/>
              <a:tblGrid>
                <a:gridCol w="4188460"/>
                <a:gridCol w="2639060"/>
              </a:tblGrid>
              <a:tr h="411480"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深层后果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中文释义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limit one’s critical‑thinking ability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限制批判性思维能力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419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become mindless test‑taking machines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变成麻木的应试机器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861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fail to develop social responsibility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无法培养社会责任感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417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lose insight into social problems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丧失对社会问题的洞察力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4861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lack awareness of one’s social role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缺少对自身社会角色的认知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5275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be blind to dynamic social changes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对多变的社会变化视而不见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1371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weaken one’s sense of social participation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削弱社会参与意识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5435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form a narrow, self‑centered mindset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1600"/>
                        <a:t>以自我为中心的思维模式</a:t>
                      </a:r>
                      <a:endParaRPr lang="zh-CN" altLang="en-US" sz="16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-635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02920" y="365760"/>
            <a:ext cx="9601200" cy="3200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03 / BUILD THE SOLUTION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27990" y="661035"/>
            <a:ext cx="1562735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648970"/>
            <a:ext cx="9692640" cy="573405"/>
          </a:xfrm>
          <a:prstGeom prst="rect">
            <a:avLst/>
          </a:prstGeom>
          <a:noFill/>
        </p:spPr>
        <p:txBody>
          <a:bodyPr wrap="square" lIns="38100" tIns="25400" rIns="38100" bIns="25400" anchor="t">
            <a:no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建议展开：谁来做，怎么做，有何作用？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02920" y="1481328"/>
            <a:ext cx="11155680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0">
                <a:solidFill>
                  <a:srgbClr val="000000"/>
                </a:solidFill>
                <a:latin typeface="微软雅黑" panose="020B0503020204020204" charset="-122"/>
              </a:rPr>
              <a:t>建议不能只写“多关注时事”。要让阅卷者看见</a:t>
            </a:r>
            <a:r>
              <a:rPr sz="2400" b="1">
                <a:solidFill>
                  <a:srgbClr val="000000"/>
                </a:solidFill>
                <a:highlight>
                  <a:srgbClr val="FFFFFF"/>
                </a:highlight>
                <a:latin typeface="微软雅黑" panose="020B0503020204020204" charset="-122"/>
              </a:rPr>
              <a:t>主体、行动和效果</a:t>
            </a:r>
            <a:r>
              <a:rPr sz="1700" b="0">
                <a:solidFill>
                  <a:srgbClr val="000000"/>
                </a:solidFill>
                <a:latin typeface="微软雅黑" panose="020B0503020204020204" charset="-122"/>
              </a:rPr>
              <a:t>。</a:t>
            </a:r>
            <a:endParaRPr sz="17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02920" y="2148840"/>
            <a:ext cx="5500116" cy="173736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2161032"/>
            <a:ext cx="5042916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1">
                <a:solidFill>
                  <a:srgbClr val="4E4E4E"/>
                </a:solidFill>
                <a:latin typeface="Arial" panose="020B0604020202020204"/>
              </a:rPr>
              <a:t>SCHOOL ACTION</a:t>
            </a:r>
            <a:endParaRPr sz="24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" y="2587752"/>
            <a:ext cx="5042916" cy="4114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800" b="1">
                <a:solidFill>
                  <a:srgbClr val="000000"/>
                </a:solidFill>
                <a:latin typeface="微软雅黑" panose="020B0503020204020204" charset="-122"/>
              </a:rPr>
              <a:t>学校：搭建交流场景</a:t>
            </a:r>
            <a:endParaRPr sz="18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1520" y="3017520"/>
            <a:ext cx="5683250" cy="29654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600" b="0">
                <a:solidFill>
                  <a:srgbClr val="000000"/>
                </a:solidFill>
                <a:latin typeface="微软雅黑" panose="020B0503020204020204" charset="-122"/>
              </a:rPr>
              <a:t>Organize weekly current-affairs sharing sessions.</a:t>
            </a:r>
            <a:endParaRPr sz="16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1520" y="3355848"/>
            <a:ext cx="5042916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1">
                <a:solidFill>
                  <a:srgbClr val="000000"/>
                </a:solidFill>
                <a:latin typeface="微软雅黑" panose="020B0503020204020204" charset="-122"/>
              </a:rPr>
              <a:t>作用：让学生系统了解社会议题。</a:t>
            </a:r>
            <a:endParaRPr sz="24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185916" y="2148840"/>
            <a:ext cx="5500116" cy="1737360"/>
          </a:xfrm>
          <a:prstGeom prst="roundRect">
            <a:avLst/>
          </a:prstGeom>
          <a:solidFill>
            <a:srgbClr val="FFFFFF"/>
          </a:solidFill>
          <a:ln w="5080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14516" y="2161032"/>
            <a:ext cx="5042916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1">
                <a:solidFill>
                  <a:srgbClr val="4E4E4E"/>
                </a:solidFill>
                <a:latin typeface="Arial" panose="020B0604020202020204"/>
              </a:rPr>
              <a:t>STUDENT ACTION</a:t>
            </a:r>
            <a:endParaRPr sz="24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14516" y="2587752"/>
            <a:ext cx="5042916" cy="41148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800" b="1">
                <a:solidFill>
                  <a:srgbClr val="000000"/>
                </a:solidFill>
                <a:latin typeface="微软雅黑" panose="020B0503020204020204" charset="-122"/>
              </a:rPr>
              <a:t>学生：把阅读变成日常</a:t>
            </a:r>
            <a:endParaRPr sz="18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4930" y="3017520"/>
            <a:ext cx="5683250" cy="29654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600" b="0">
                <a:solidFill>
                  <a:srgbClr val="000000"/>
                </a:solidFill>
                <a:latin typeface="微软雅黑" panose="020B0503020204020204" charset="-122"/>
              </a:rPr>
              <a:t>Read reliable news reports for ten minutes every day.</a:t>
            </a:r>
            <a:endParaRPr sz="1600" b="0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14516" y="3355848"/>
            <a:ext cx="5042916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400" b="1">
                <a:solidFill>
                  <a:srgbClr val="000000"/>
                </a:solidFill>
                <a:latin typeface="微软雅黑" panose="020B0503020204020204" charset="-122"/>
              </a:rPr>
              <a:t>作用：拓宽视野，培养批判性思维。</a:t>
            </a:r>
            <a:endParaRPr sz="24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02920" y="4160520"/>
            <a:ext cx="11182985" cy="137160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376103"/>
            <a:ext cx="10345420" cy="902335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l">
              <a:spcAft>
                <a:spcPts val="400"/>
              </a:spcAft>
            </a:pPr>
            <a:r>
              <a:rPr sz="2000" b="1">
                <a:solidFill>
                  <a:srgbClr val="FFDF5E"/>
                </a:solidFill>
                <a:latin typeface="微软雅黑" panose="020B0503020204020204" charset="-122"/>
              </a:rPr>
              <a:t>建议公式</a:t>
            </a:r>
            <a:r>
              <a:rPr lang="zh-CN" sz="2000" b="1">
                <a:solidFill>
                  <a:srgbClr val="FFDF5E"/>
                </a:solidFill>
                <a:latin typeface="微软雅黑" panose="020B0503020204020204" charset="-122"/>
              </a:rPr>
              <a:t>参考</a:t>
            </a:r>
            <a:endParaRPr sz="2000" b="1">
              <a:solidFill>
                <a:srgbClr val="FFDF5E"/>
              </a:solidFill>
              <a:latin typeface="微软雅黑" panose="020B0503020204020204" charset="-122"/>
            </a:endParaRPr>
          </a:p>
          <a:p>
            <a:pPr algn="l">
              <a:spcAft>
                <a:spcPts val="400"/>
              </a:spcAft>
            </a:pPr>
            <a:r>
              <a:rPr sz="3200" b="0">
                <a:solidFill>
                  <a:srgbClr val="FFFFFF"/>
                </a:solidFill>
                <a:latin typeface="微软雅黑" panose="020B0503020204020204" charset="-122"/>
              </a:rPr>
              <a:t>主体 + 具体行动 + 作用说明 = 有内容、有逻辑的建议</a:t>
            </a:r>
            <a:r>
              <a:rPr sz="2400" b="0">
                <a:solidFill>
                  <a:srgbClr val="FFFFFF"/>
                </a:solidFill>
                <a:latin typeface="微软雅黑" panose="020B0503020204020204" charset="-122"/>
              </a:rPr>
              <a:t>。</a:t>
            </a:r>
            <a:endParaRPr sz="2400" b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136140" y="5806440"/>
            <a:ext cx="1920240" cy="640080"/>
          </a:xfrm>
          <a:prstGeom prst="roundRect">
            <a:avLst/>
          </a:prstGeom>
          <a:solidFill>
            <a:srgbClr val="EBEBEB"/>
          </a:solidFill>
          <a:ln w="2540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136140" y="5806440"/>
            <a:ext cx="1920240" cy="64008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50" b="1">
                <a:solidFill>
                  <a:srgbClr val="000000"/>
                </a:solidFill>
                <a:latin typeface="微软雅黑" panose="020B0503020204020204" charset="-122"/>
              </a:rPr>
              <a:t>schools / students</a:t>
            </a:r>
            <a:endParaRPr sz="115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66108" y="5806440"/>
            <a:ext cx="365760" cy="64008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600" b="1">
                <a:solidFill>
                  <a:srgbClr val="000000"/>
                </a:solidFill>
                <a:latin typeface="Arial" panose="020B0604020202020204"/>
              </a:rPr>
              <a:t>＋</a:t>
            </a:r>
            <a:endParaRPr sz="1600" b="1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577588" y="5806440"/>
            <a:ext cx="1645920" cy="640080"/>
          </a:xfrm>
          <a:prstGeom prst="roundRect">
            <a:avLst/>
          </a:prstGeom>
          <a:solidFill>
            <a:srgbClr val="EBEBEB"/>
          </a:solidFill>
          <a:ln w="25400">
            <a:solidFill>
              <a:srgbClr val="B9B9B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577588" y="5806440"/>
            <a:ext cx="1645920" cy="64008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50" b="1">
                <a:solidFill>
                  <a:srgbClr val="000000"/>
                </a:solidFill>
                <a:latin typeface="微软雅黑" panose="020B0503020204020204" charset="-122"/>
              </a:rPr>
              <a:t>organize / read</a:t>
            </a:r>
            <a:endParaRPr sz="115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3236" y="5806440"/>
            <a:ext cx="365760" cy="64008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600" b="1">
                <a:solidFill>
                  <a:srgbClr val="000000"/>
                </a:solidFill>
                <a:latin typeface="Arial" panose="020B0604020202020204"/>
              </a:rPr>
              <a:t>＋</a:t>
            </a:r>
            <a:endParaRPr sz="1600" b="1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744716" y="5806440"/>
            <a:ext cx="1920240" cy="640080"/>
          </a:xfrm>
          <a:prstGeom prst="roundRect">
            <a:avLst/>
          </a:prstGeom>
          <a:solidFill>
            <a:srgbClr val="81E569"/>
          </a:solidFill>
          <a:ln w="31750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744716" y="5806440"/>
            <a:ext cx="1920240" cy="64008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lstStyle/>
          <a:p>
            <a:pPr algn="ctr">
              <a:spcAft>
                <a:spcPts val="0"/>
              </a:spcAft>
            </a:pPr>
            <a:r>
              <a:rPr sz="1150" b="1">
                <a:solidFill>
                  <a:srgbClr val="000000"/>
                </a:solidFill>
                <a:latin typeface="微软雅黑" panose="020B0503020204020204" charset="-122"/>
              </a:rPr>
              <a:t>which / doing 说明效果</a:t>
            </a:r>
            <a:endParaRPr sz="115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18"/>
          <p:cNvSpPr/>
          <p:nvPr/>
        </p:nvSpPr>
        <p:spPr>
          <a:xfrm>
            <a:off x="543560" y="5768340"/>
            <a:ext cx="1522730" cy="69215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/>
              <a:t>句式搭建</a:t>
            </a:r>
            <a:endParaRPr lang="zh-CN"/>
          </a:p>
          <a:p>
            <a:pPr algn="ctr"/>
            <a:r>
              <a:rPr lang="zh-CN"/>
              <a:t>参考思路</a:t>
            </a:r>
            <a:endParaRPr lang="zh-CN"/>
          </a:p>
        </p:txBody>
      </p:sp>
      <p:sp>
        <p:nvSpPr>
          <p:cNvPr id="30" name="Rounded Rectangle 18"/>
          <p:cNvSpPr/>
          <p:nvPr/>
        </p:nvSpPr>
        <p:spPr>
          <a:xfrm>
            <a:off x="10163175" y="5768975"/>
            <a:ext cx="1522730" cy="69215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2000" b="1">
                <a:solidFill>
                  <a:schemeClr val="tx1"/>
                </a:solidFill>
              </a:rPr>
              <a:t>组句训练</a:t>
            </a:r>
            <a:endParaRPr lang="zh-CN" sz="2000" b="1">
              <a:solidFill>
                <a:schemeClr val="tx1"/>
              </a:solidFill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8630920" y="5954395"/>
            <a:ext cx="1532255" cy="419735"/>
          </a:xfrm>
          <a:prstGeom prst="rightArrow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  <a:gs pos="0">
                <a:srgbClr val="FE4444"/>
              </a:gs>
              <a:gs pos="65000">
                <a:srgbClr val="832B2B"/>
              </a:gs>
            </a:gsLst>
            <a:lin ang="16200000" scaled="0"/>
          </a:gradFill>
          <a:ln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5" grpId="0"/>
      <p:bldP spid="11" grpId="0"/>
      <p:bldP spid="16" grpId="0"/>
      <p:bldP spid="10" grpId="1"/>
      <p:bldP spid="15" grpId="1"/>
      <p:bldP spid="11" grpId="1"/>
      <p:bldP spid="16" grpId="1"/>
      <p:bldP spid="12" grpId="0"/>
      <p:bldP spid="17" grpId="0"/>
      <p:bldP spid="12" grpId="1"/>
      <p:bldP spid="17" grpId="1"/>
      <p:bldP spid="13" grpId="0"/>
      <p:bldP spid="18" grpId="0"/>
      <p:bldP spid="13" grpId="1"/>
      <p:bldP spid="18" grpId="1"/>
      <p:bldP spid="20" grpId="0"/>
      <p:bldP spid="19" grpId="0" animBg="1"/>
      <p:bldP spid="20" grpId="1"/>
      <p:bldP spid="19" grpId="1" animBg="1"/>
      <p:bldP spid="22" grpId="0"/>
      <p:bldP spid="25" grpId="0"/>
      <p:bldP spid="23" grpId="0"/>
      <p:bldP spid="26" grpId="0"/>
      <p:bldP spid="28" grpId="0"/>
      <p:bldP spid="22" grpId="1"/>
      <p:bldP spid="25" grpId="1"/>
      <p:bldP spid="23" grpId="1"/>
      <p:bldP spid="26" grpId="1"/>
      <p:bldP spid="28" grpId="1"/>
      <p:bldP spid="7" grpId="0" bldLvl="0" animBg="1"/>
      <p:bldP spid="7" grpId="1" animBg="1"/>
      <p:bldP spid="30" grpId="0" bldLvl="0" animBg="1"/>
      <p:bldP spid="30" grpId="1" animBg="1"/>
      <p:bldP spid="48" grpId="0" bldLvl="0" animBg="1"/>
      <p:bldP spid="4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649224"/>
            <a:ext cx="9692640" cy="466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组句练习</a:t>
            </a:r>
            <a:r>
              <a:rPr lang="en-US" sz="2700" b="1">
                <a:solidFill>
                  <a:srgbClr val="000000"/>
                </a:solidFill>
                <a:latin typeface="微软雅黑" panose="020B0503020204020204" charset="-122"/>
              </a:rPr>
              <a:t>1</a:t>
            </a: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：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35331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503359" y="457200"/>
            <a:ext cx="2185416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481328"/>
            <a:ext cx="11183112" cy="64008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2"/>
          <p:cNvSpPr txBox="1"/>
          <p:nvPr/>
        </p:nvSpPr>
        <p:spPr>
          <a:xfrm>
            <a:off x="502920" y="365760"/>
            <a:ext cx="9601200" cy="3200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03 / BUILD THE SOLUTION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7" name="TextBox 6"/>
          <p:cNvSpPr txBox="1"/>
          <p:nvPr/>
        </p:nvSpPr>
        <p:spPr>
          <a:xfrm>
            <a:off x="9503359" y="575945"/>
            <a:ext cx="2185416" cy="21971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p>
            <a:pPr algn="ctr">
              <a:spcAft>
                <a:spcPts val="0"/>
              </a:spcAft>
            </a:pPr>
            <a:r>
              <a:rPr lang="zh-CN" sz="1100" b="1">
                <a:solidFill>
                  <a:srgbClr val="000000"/>
                </a:solidFill>
                <a:latin typeface="微软雅黑" panose="020B0503020204020204" charset="-122"/>
              </a:rPr>
              <a:t>词块</a:t>
            </a: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 → </a:t>
            </a:r>
            <a:r>
              <a:rPr lang="zh-CN" sz="1100" b="1">
                <a:solidFill>
                  <a:srgbClr val="000000"/>
                </a:solidFill>
                <a:latin typeface="微软雅黑" panose="020B0503020204020204" charset="-122"/>
              </a:rPr>
              <a:t>句子</a:t>
            </a: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 </a:t>
            </a:r>
            <a:endParaRPr sz="11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graphicFrame>
        <p:nvGraphicFramePr>
          <p:cNvPr id="48" name="表格 47"/>
          <p:cNvGraphicFramePr/>
          <p:nvPr>
            <p:custDataLst>
              <p:tags r:id="rId1"/>
            </p:custDataLst>
          </p:nvPr>
        </p:nvGraphicFramePr>
        <p:xfrm>
          <a:off x="502920" y="2294890"/>
          <a:ext cx="11235055" cy="3454400"/>
        </p:xfrm>
        <a:graphic>
          <a:graphicData uri="http://schemas.openxmlformats.org/drawingml/2006/table">
            <a:tbl>
              <a:tblPr/>
              <a:tblGrid>
                <a:gridCol w="2857500"/>
                <a:gridCol w="3510915"/>
                <a:gridCol w="4866640"/>
              </a:tblGrid>
              <a:tr h="303530"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具体措施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效果（</a:t>
                      </a:r>
                      <a:r>
                        <a:rPr lang="en-US" altLang="zh-CN" sz="2000"/>
                        <a:t>which /doing </a:t>
                      </a:r>
                      <a:r>
                        <a:rPr lang="zh-CN" altLang="en-US" sz="2000"/>
                        <a:t>后置）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完整成品句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342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Organize weekly current-affairs sharing sessions.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which ...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Schools can organize weekly current-affairs sharing sessions, which ...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451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Set up news columns in school newspapers.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exposing ...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Schools can set up news columns in school newspapers, exposing ...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165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Hold theme lectures on hot social topics.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helping ...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Schools may hold theme lectures on hot social topics, helping ...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9" name="TextBox 9"/>
          <p:cNvSpPr txBox="1"/>
          <p:nvPr/>
        </p:nvSpPr>
        <p:spPr>
          <a:xfrm>
            <a:off x="638175" y="1574927"/>
            <a:ext cx="5042916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sz="2400" b="1">
                <a:solidFill>
                  <a:schemeClr val="bg1"/>
                </a:solidFill>
                <a:latin typeface="Arial" panose="020B0604020202020204"/>
              </a:rPr>
              <a:t>SCHOOL ACTION</a:t>
            </a:r>
            <a:endParaRPr sz="2400" b="1">
              <a:solidFill>
                <a:schemeClr val="bg1"/>
              </a:solidFill>
              <a:latin typeface="Arial" panose="020B0604020202020204"/>
            </a:endParaRPr>
          </a:p>
        </p:txBody>
      </p:sp>
      <p:graphicFrame>
        <p:nvGraphicFramePr>
          <p:cNvPr id="50" name="表格 49"/>
          <p:cNvGraphicFramePr/>
          <p:nvPr>
            <p:custDataLst>
              <p:tags r:id="rId2"/>
            </p:custDataLst>
          </p:nvPr>
        </p:nvGraphicFramePr>
        <p:xfrm>
          <a:off x="502920" y="2294890"/>
          <a:ext cx="11235055" cy="3454400"/>
        </p:xfrm>
        <a:graphic>
          <a:graphicData uri="http://schemas.openxmlformats.org/drawingml/2006/table">
            <a:tbl>
              <a:tblPr/>
              <a:tblGrid>
                <a:gridCol w="2857500"/>
                <a:gridCol w="3510915"/>
                <a:gridCol w="4866640"/>
              </a:tblGrid>
              <a:tr h="406400"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具体措施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效果（</a:t>
                      </a:r>
                      <a:r>
                        <a:rPr lang="en-US" altLang="zh-CN" sz="2000"/>
                        <a:t>which /doing </a:t>
                      </a:r>
                      <a:r>
                        <a:rPr lang="zh-CN" altLang="en-US" sz="2000"/>
                        <a:t>后置）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完整成品句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9342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Organize weekly current-affairs sharing sessions.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which </a:t>
                      </a:r>
                      <a:r>
                        <a:rPr lang="en-US" altLang="zh-CN" sz="2000" u="sng"/>
                        <a:t>enables students to gain systematic knowledge of social issues</a:t>
                      </a:r>
                      <a:endParaRPr lang="zh-CN" altLang="en-US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Schools can organize weekly current-affairs sharing sessions, </a:t>
                      </a:r>
                      <a:r>
                        <a:rPr lang="en-US" altLang="zh-CN" sz="2000">
                          <a:highlight>
                            <a:srgbClr val="FFFF00"/>
                          </a:highlight>
                        </a:rPr>
                        <a:t>which</a:t>
                      </a:r>
                      <a:r>
                        <a:rPr lang="en-US" altLang="zh-CN" sz="2000" u="sng"/>
                        <a:t> enables students to gain systematic knowledge of social issues</a:t>
                      </a:r>
                      <a:r>
                        <a:rPr lang="en-US" altLang="zh-CN" sz="2000"/>
                        <a:t>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451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Set up news columns in school newspapers.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exposing </a:t>
                      </a:r>
                      <a:r>
                        <a:rPr lang="en-US" altLang="zh-CN" sz="2000" u="sng"/>
                        <a:t>teenagers to real-world social events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Schools can set up news columns in school newspapers, </a:t>
                      </a:r>
                      <a:r>
                        <a:rPr lang="en-US" altLang="zh-CN" sz="2000">
                          <a:highlight>
                            <a:srgbClr val="FFFF00"/>
                          </a:highlight>
                        </a:rPr>
                        <a:t>exposing</a:t>
                      </a:r>
                      <a:r>
                        <a:rPr lang="en-US" altLang="zh-CN" sz="2000"/>
                        <a:t> </a:t>
                      </a:r>
                      <a:r>
                        <a:rPr lang="en-US" altLang="zh-CN" sz="2000" u="sng"/>
                        <a:t>teenagers to real‑world social events.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165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Hold theme lectures on hot social topics.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helping </a:t>
                      </a:r>
                      <a:r>
                        <a:rPr lang="en-US" altLang="zh-CN" sz="2000" u="sng"/>
                        <a:t>students develop social awareness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Schools may hold theme lectures on hot social topics, </a:t>
                      </a:r>
                      <a:r>
                        <a:rPr lang="en-US" altLang="zh-CN" sz="2000">
                          <a:highlight>
                            <a:srgbClr val="FFFF00"/>
                          </a:highlight>
                        </a:rPr>
                        <a:t>helping</a:t>
                      </a:r>
                      <a:r>
                        <a:rPr lang="en-US" altLang="zh-CN" sz="2000"/>
                        <a:t> </a:t>
                      </a:r>
                      <a:r>
                        <a:rPr lang="en-US" altLang="zh-CN" sz="2000" u="sng"/>
                        <a:t>students develop social awareness.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" name="Rounded Rectangle 18"/>
          <p:cNvSpPr/>
          <p:nvPr/>
        </p:nvSpPr>
        <p:spPr>
          <a:xfrm>
            <a:off x="502920" y="5850890"/>
            <a:ext cx="11239500" cy="69215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Other ideas ?  How to create a correct sentence?</a:t>
            </a:r>
            <a:endParaRPr lang="en-US" altLang="zh-CN" sz="2800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1" grpId="0" bldLvl="0" animBg="1"/>
      <p:bldP spid="5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-71120"/>
            <a:ext cx="12191695" cy="6858000"/>
          </a:xfrm>
          <a:prstGeom prst="rect">
            <a:avLst/>
          </a:prstGeom>
          <a:solidFill>
            <a:srgbClr val="F3F3F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578104"/>
            <a:ext cx="9692640" cy="466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组句练习</a:t>
            </a:r>
            <a:r>
              <a:rPr lang="en-US" sz="2700" b="1">
                <a:solidFill>
                  <a:srgbClr val="000000"/>
                </a:solidFill>
                <a:latin typeface="微软雅黑" panose="020B0503020204020204" charset="-122"/>
              </a:rPr>
              <a:t>2</a:t>
            </a: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：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128219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503359" y="386080"/>
            <a:ext cx="2185416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1410208"/>
            <a:ext cx="11183112" cy="64008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2"/>
          <p:cNvSpPr txBox="1"/>
          <p:nvPr/>
        </p:nvSpPr>
        <p:spPr>
          <a:xfrm>
            <a:off x="502920" y="294640"/>
            <a:ext cx="9601200" cy="32004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sz="1100" b="1">
                <a:solidFill>
                  <a:srgbClr val="4E4E4E"/>
                </a:solidFill>
                <a:latin typeface="Arial" panose="020B0604020202020204"/>
              </a:rPr>
              <a:t>03 / BUILD THE SOLUTION</a:t>
            </a:r>
            <a:endParaRPr sz="1100" b="1">
              <a:solidFill>
                <a:srgbClr val="4E4E4E"/>
              </a:solidFill>
              <a:latin typeface="Arial" panose="020B0604020202020204"/>
            </a:endParaRPr>
          </a:p>
        </p:txBody>
      </p:sp>
      <p:sp>
        <p:nvSpPr>
          <p:cNvPr id="47" name="TextBox 6"/>
          <p:cNvSpPr txBox="1"/>
          <p:nvPr/>
        </p:nvSpPr>
        <p:spPr>
          <a:xfrm>
            <a:off x="9503359" y="504825"/>
            <a:ext cx="2185416" cy="219710"/>
          </a:xfrm>
          <a:prstGeom prst="rect">
            <a:avLst/>
          </a:prstGeom>
          <a:noFill/>
        </p:spPr>
        <p:txBody>
          <a:bodyPr wrap="square" lIns="38100" tIns="25400" rIns="38100" bIns="25400" anchor="ctr">
            <a:spAutoFit/>
          </a:bodyPr>
          <a:p>
            <a:pPr algn="ctr">
              <a:spcAft>
                <a:spcPts val="0"/>
              </a:spcAft>
            </a:pPr>
            <a:r>
              <a:rPr lang="zh-CN" sz="1100" b="1">
                <a:solidFill>
                  <a:srgbClr val="000000"/>
                </a:solidFill>
                <a:latin typeface="微软雅黑" panose="020B0503020204020204" charset="-122"/>
              </a:rPr>
              <a:t>词块</a:t>
            </a: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 → </a:t>
            </a:r>
            <a:r>
              <a:rPr lang="zh-CN" sz="1100" b="1">
                <a:solidFill>
                  <a:srgbClr val="000000"/>
                </a:solidFill>
                <a:latin typeface="微软雅黑" panose="020B0503020204020204" charset="-122"/>
              </a:rPr>
              <a:t>句子</a:t>
            </a:r>
            <a:r>
              <a:rPr sz="1100" b="1">
                <a:solidFill>
                  <a:srgbClr val="000000"/>
                </a:solidFill>
                <a:latin typeface="微软雅黑" panose="020B0503020204020204" charset="-122"/>
              </a:rPr>
              <a:t> </a:t>
            </a:r>
            <a:endParaRPr sz="11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49" name="TextBox 9"/>
          <p:cNvSpPr txBox="1"/>
          <p:nvPr/>
        </p:nvSpPr>
        <p:spPr>
          <a:xfrm>
            <a:off x="638175" y="1503807"/>
            <a:ext cx="5042916" cy="419735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sz="2400" b="1">
                <a:solidFill>
                  <a:schemeClr val="bg1"/>
                </a:solidFill>
                <a:latin typeface="Arial" panose="020B0604020202020204"/>
                <a:sym typeface="+mn-ea"/>
              </a:rPr>
              <a:t>STUDENT ACTION</a:t>
            </a:r>
            <a:endParaRPr sz="2400" b="1">
              <a:solidFill>
                <a:schemeClr val="bg1"/>
              </a:solidFill>
              <a:latin typeface="Arial" panose="020B0604020202020204"/>
              <a:sym typeface="+mn-ea"/>
            </a:endParaRPr>
          </a:p>
        </p:txBody>
      </p:sp>
      <p:sp>
        <p:nvSpPr>
          <p:cNvPr id="51" name="Rounded Rectangle 18"/>
          <p:cNvSpPr/>
          <p:nvPr/>
        </p:nvSpPr>
        <p:spPr>
          <a:xfrm>
            <a:off x="474345" y="6094730"/>
            <a:ext cx="11239500" cy="69215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Other ideas ?          </a:t>
            </a:r>
            <a:r>
              <a:rPr lang="zh-CN" altLang="en-US" sz="2800"/>
              <a:t>建议具体</a:t>
            </a:r>
            <a:r>
              <a:rPr lang="en-US" altLang="zh-CN" sz="2800"/>
              <a:t>+ </a:t>
            </a:r>
            <a:r>
              <a:rPr lang="zh-CN" altLang="en-US" sz="2800"/>
              <a:t>句式匹配</a:t>
            </a:r>
            <a:r>
              <a:rPr lang="en-US" altLang="zh-CN" sz="2800"/>
              <a:t>+</a:t>
            </a:r>
            <a:r>
              <a:rPr lang="zh-CN" altLang="en-US" sz="2800"/>
              <a:t>逻辑连贯＝好句子</a:t>
            </a:r>
            <a:r>
              <a:rPr lang="en-US" altLang="zh-CN" sz="2800"/>
              <a:t> </a:t>
            </a:r>
            <a:endParaRPr lang="en-US" altLang="zh-CN" sz="2800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08635" y="2133600"/>
          <a:ext cx="11180445" cy="4443730"/>
        </p:xfrm>
        <a:graphic>
          <a:graphicData uri="http://schemas.openxmlformats.org/drawingml/2006/table">
            <a:tbl>
              <a:tblPr/>
              <a:tblGrid>
                <a:gridCol w="2900680"/>
                <a:gridCol w="3540760"/>
                <a:gridCol w="4739005"/>
              </a:tblGrid>
              <a:tr h="433070"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具体建议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效果（</a:t>
                      </a:r>
                      <a:r>
                        <a:rPr lang="en-US" altLang="zh-CN" sz="2000"/>
                        <a:t>which /doing </a:t>
                      </a:r>
                      <a:r>
                        <a:rPr lang="zh-CN" altLang="en-US" sz="2000"/>
                        <a:t>后置）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完整成品句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6906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Read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reliable </a:t>
                      </a:r>
                      <a:r>
                        <a:rPr lang="en-US" altLang="zh-CN" sz="2000"/>
                        <a:t>news reports for ten minutes every day.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broadening ... and cultivating ...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819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Integrate news reading into our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daily routine</a:t>
                      </a:r>
                      <a:r>
                        <a:rPr lang="en-US" altLang="zh-CN" sz="2000"/>
                        <a:t>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which can ...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8865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Discuss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hot social issues </a:t>
                      </a:r>
                      <a:r>
                        <a:rPr lang="en-US" altLang="zh-CN" sz="2000"/>
                        <a:t>with peers.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deepening our understanding of ...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0" algn="l"/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508635" y="2124075"/>
          <a:ext cx="11180445" cy="3896995"/>
        </p:xfrm>
        <a:graphic>
          <a:graphicData uri="http://schemas.openxmlformats.org/drawingml/2006/table">
            <a:tbl>
              <a:tblPr/>
              <a:tblGrid>
                <a:gridCol w="2921635"/>
                <a:gridCol w="3540760"/>
                <a:gridCol w="4718050"/>
              </a:tblGrid>
              <a:tr h="433070"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具体建议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理由（</a:t>
                      </a:r>
                      <a:r>
                        <a:rPr lang="en-US" altLang="zh-CN" sz="2000"/>
                        <a:t>which /doing </a:t>
                      </a:r>
                      <a:r>
                        <a:rPr lang="zh-CN" altLang="en-US" sz="2000"/>
                        <a:t>后置）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zh-CN" altLang="en-US" sz="2000"/>
                        <a:t>完整成品句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6906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Read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reliable </a:t>
                      </a:r>
                      <a:r>
                        <a:rPr lang="en-US" altLang="zh-CN" sz="2000"/>
                        <a:t>news reports for ten minutes every day.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ym typeface="+mn-ea"/>
                        </a:rPr>
                        <a:t>broadening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  <a:sym typeface="+mn-ea"/>
                        </a:rPr>
                        <a:t>their horizons</a:t>
                      </a:r>
                      <a:r>
                        <a:rPr lang="en-US" altLang="zh-CN" sz="2000">
                          <a:sym typeface="+mn-ea"/>
                        </a:rPr>
                        <a:t> and cultivating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  <a:sym typeface="+mn-ea"/>
                        </a:rPr>
                        <a:t>critical-thinking skills</a:t>
                      </a:r>
                      <a:r>
                        <a:rPr lang="en-US" altLang="zh-CN" sz="2000">
                          <a:sym typeface="+mn-ea"/>
                        </a:rPr>
                        <a:t>.</a:t>
                      </a:r>
                      <a:endParaRPr lang="zh-CN" altLang="en-US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Students can read reliable news reports for ten minutes every day, </a:t>
                      </a:r>
                      <a:r>
                        <a:rPr lang="en-US" altLang="zh-CN" sz="2000" u="sng">
                          <a:highlight>
                            <a:srgbClr val="FFFF00"/>
                          </a:highlight>
                        </a:rPr>
                        <a:t>broadening</a:t>
                      </a:r>
                      <a:r>
                        <a:rPr lang="en-US" altLang="zh-CN" sz="2000" u="sng"/>
                        <a:t> their horizons and cultivating critical-thinking skills.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58190"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Integrate news reading into our </a:t>
                      </a:r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daily routine</a:t>
                      </a:r>
                      <a:r>
                        <a:rPr lang="en-US" altLang="zh-CN" sz="2000"/>
                        <a:t>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which can </a:t>
                      </a:r>
                      <a:r>
                        <a:rPr lang="en-US" altLang="zh-CN" sz="2000" u="sng"/>
                        <a:t>keep us well-connected with the outside world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We should integrate news reading into our daily routine, </a:t>
                      </a:r>
                      <a:r>
                        <a:rPr lang="en-US" altLang="zh-CN" sz="2000" u="sng">
                          <a:highlight>
                            <a:srgbClr val="FFFF00"/>
                          </a:highlight>
                        </a:rPr>
                        <a:t>which can</a:t>
                      </a:r>
                      <a:r>
                        <a:rPr lang="en-US" altLang="zh-CN" sz="2000" u="sng"/>
                        <a:t> keep us well-connected with the outside world.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8865">
                <a:tc>
                  <a:txBody>
                    <a:bodyPr/>
                    <a:p>
                      <a:pPr marL="50800" indent="0" algn="l"/>
                      <a:r>
                        <a:rPr lang="en-US" altLang="zh-CN" sz="2000">
                          <a:solidFill>
                            <a:srgbClr val="FF0000"/>
                          </a:solidFill>
                        </a:rPr>
                        <a:t>Discuss hot social issues </a:t>
                      </a:r>
                      <a:r>
                        <a:rPr lang="en-US" altLang="zh-CN" sz="2000"/>
                        <a:t>with peers.</a:t>
                      </a:r>
                      <a:endParaRPr lang="en-US" altLang="zh-CN" sz="2000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deepening our understanding of </a:t>
                      </a:r>
                      <a:r>
                        <a:rPr lang="en-US" altLang="zh-CN" sz="2000" u="sng"/>
                        <a:t>dynamic social changes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marL="50800" indent="0" algn="l"/>
                      <a:r>
                        <a:rPr lang="en-US" altLang="zh-CN" sz="2000"/>
                        <a:t>We can also discuss hot social issues with peers,</a:t>
                      </a:r>
                      <a:r>
                        <a:rPr lang="en-US" altLang="zh-CN" sz="2000"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US" altLang="zh-CN" sz="2000" u="sng">
                          <a:highlight>
                            <a:srgbClr val="FFFF00"/>
                          </a:highlight>
                        </a:rPr>
                        <a:t>deepening</a:t>
                      </a:r>
                      <a:r>
                        <a:rPr lang="en-US" altLang="zh-CN" sz="2000" u="sng"/>
                        <a:t> our understanding of dynamic social changes.</a:t>
                      </a:r>
                      <a:endParaRPr lang="en-US" altLang="zh-CN" sz="2000" u="sng"/>
                    </a:p>
                  </a:txBody>
                  <a:tcPr marL="51117" marR="51117" marT="51117" marB="51117" anchor="ctr" anchorCtr="0">
                    <a:lnL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CCCCCC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1" grpId="0" bldLvl="0" animBg="1"/>
      <p:bldP spid="5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502920" y="295910"/>
            <a:ext cx="2214880" cy="466090"/>
          </a:xfrm>
          <a:prstGeom prst="rect">
            <a:avLst/>
          </a:prstGeom>
          <a:noFill/>
        </p:spPr>
        <p:txBody>
          <a:bodyPr wrap="square" lIns="38100" tIns="25400" rIns="38100" bIns="25400" anchor="t">
            <a:spAutoFit/>
          </a:bodyPr>
          <a:p>
            <a:pPr algn="l">
              <a:spcAft>
                <a:spcPts val="0"/>
              </a:spcAft>
            </a:pPr>
            <a:r>
              <a:rPr lang="zh-CN" sz="2700" b="1">
                <a:solidFill>
                  <a:srgbClr val="000000"/>
                </a:solidFill>
                <a:latin typeface="微软雅黑" panose="020B0503020204020204" charset="-122"/>
              </a:rPr>
              <a:t>参考句式</a:t>
            </a:r>
            <a:r>
              <a:rPr sz="2700" b="1">
                <a:solidFill>
                  <a:srgbClr val="000000"/>
                </a:solidFill>
                <a:latin typeface="微软雅黑" panose="020B0503020204020204" charset="-122"/>
              </a:rPr>
              <a:t>：</a:t>
            </a:r>
            <a:endParaRPr sz="2700" b="1">
              <a:solidFill>
                <a:srgbClr val="000000"/>
              </a:solidFill>
              <a:latin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920" y="835152"/>
            <a:ext cx="11183112" cy="54864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502920" y="963295"/>
            <a:ext cx="11182985" cy="410845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ym typeface="+mn-ea"/>
              </a:rPr>
              <a:t>which </a:t>
            </a:r>
            <a:r>
              <a:rPr lang="zh-CN" altLang="en-US" sz="2800" b="1">
                <a:sym typeface="+mn-ea"/>
              </a:rPr>
              <a:t>定语从句</a:t>
            </a:r>
            <a:endParaRPr sz="2800"/>
          </a:p>
        </p:txBody>
      </p:sp>
      <p:sp>
        <p:nvSpPr>
          <p:cNvPr id="6" name="Rounded Rectangle 7"/>
          <p:cNvSpPr/>
          <p:nvPr/>
        </p:nvSpPr>
        <p:spPr>
          <a:xfrm>
            <a:off x="502920" y="2983865"/>
            <a:ext cx="11182985" cy="413385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b="1">
                <a:sym typeface="+mn-ea"/>
              </a:rPr>
              <a:t>doing </a:t>
            </a:r>
            <a:r>
              <a:rPr lang="zh-CN" altLang="en-US" sz="2800" b="1">
                <a:sym typeface="+mn-ea"/>
              </a:rPr>
              <a:t>现在分词作结果状语</a:t>
            </a:r>
            <a:endParaRPr sz="2800"/>
          </a:p>
        </p:txBody>
      </p:sp>
      <p:sp>
        <p:nvSpPr>
          <p:cNvPr id="7" name="Rounded Rectangle 7"/>
          <p:cNvSpPr/>
          <p:nvPr/>
        </p:nvSpPr>
        <p:spPr>
          <a:xfrm>
            <a:off x="502920" y="5038090"/>
            <a:ext cx="11182985" cy="495300"/>
          </a:xfrm>
          <a:prstGeom prst="round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800" b="1">
                <a:sym typeface="+mn-ea"/>
              </a:rPr>
              <a:t>衔接句（</a:t>
            </a:r>
            <a:r>
              <a:rPr sz="2800" b="1">
                <a:solidFill>
                  <a:srgbClr val="FF0000"/>
                </a:solidFill>
                <a:sym typeface="+mn-ea"/>
              </a:rPr>
              <a:t>引出建议段开头</a:t>
            </a:r>
            <a:r>
              <a:rPr sz="2800" b="1">
                <a:sym typeface="+mn-ea"/>
              </a:rPr>
              <a:t>）</a:t>
            </a:r>
            <a:endParaRPr sz="2800" b="1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2920" y="1374140"/>
            <a:ext cx="11182985" cy="164020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b="1" u="sng">
                <a:solidFill>
                  <a:srgbClr val="FF0000"/>
                </a:solidFill>
              </a:rPr>
              <a:t>主体 </a:t>
            </a:r>
            <a:r>
              <a:rPr lang="en-US" altLang="zh-CN" b="1" u="sng">
                <a:solidFill>
                  <a:srgbClr val="FF0000"/>
                </a:solidFill>
              </a:rPr>
              <a:t>+ can /should + </a:t>
            </a:r>
            <a:r>
              <a:rPr lang="zh-CN" altLang="en-US" b="1" u="sng">
                <a:solidFill>
                  <a:srgbClr val="FF0000"/>
                </a:solidFill>
              </a:rPr>
              <a:t>具体行为，</a:t>
            </a:r>
            <a:r>
              <a:rPr lang="en-US" altLang="zh-CN" b="1" u="sng">
                <a:solidFill>
                  <a:srgbClr val="FF0000"/>
                </a:solidFill>
              </a:rPr>
              <a:t>which + </a:t>
            </a:r>
            <a:r>
              <a:rPr lang="zh-CN" altLang="en-US" b="1" u="sng">
                <a:solidFill>
                  <a:srgbClr val="FF0000"/>
                </a:solidFill>
              </a:rPr>
              <a:t>带来的好处</a:t>
            </a:r>
            <a:r>
              <a:rPr lang="en-US" altLang="zh-CN" b="1" u="sng"/>
              <a:t>.</a:t>
            </a:r>
            <a:endParaRPr lang="en-US" altLang="zh-CN" b="1" u="sng"/>
          </a:p>
          <a:p>
            <a:pPr indent="0" fontAlgn="auto">
              <a:lnSpc>
                <a:spcPts val="2480"/>
              </a:lnSpc>
            </a:pPr>
            <a:r>
              <a:rPr lang="en-US" altLang="zh-CN" sz="2400"/>
              <a:t>1. Schools can organize weekly current-affairs sharing sessions, which enables students to gain systematic knowledge of social issues.</a:t>
            </a:r>
            <a:endParaRPr lang="en-US" altLang="zh-CN" sz="2400"/>
          </a:p>
          <a:p>
            <a:pPr indent="0" fontAlgn="auto">
              <a:lnSpc>
                <a:spcPts val="2480"/>
              </a:lnSpc>
            </a:pPr>
            <a:r>
              <a:rPr lang="en-US" altLang="zh-CN" sz="2400"/>
              <a:t>2. We can set aside 10 minutes for news each day, which broadens our horizons and improves our critical thinking.</a:t>
            </a:r>
            <a:endParaRPr lang="en-US" altLang="zh-CN" sz="2400"/>
          </a:p>
        </p:txBody>
      </p:sp>
      <p:sp>
        <p:nvSpPr>
          <p:cNvPr id="10" name="文本框 9"/>
          <p:cNvSpPr txBox="1"/>
          <p:nvPr/>
        </p:nvSpPr>
        <p:spPr>
          <a:xfrm>
            <a:off x="502920" y="3397250"/>
            <a:ext cx="11182985" cy="164020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b="1" u="sng">
                <a:solidFill>
                  <a:srgbClr val="FF0000"/>
                </a:solidFill>
              </a:rPr>
              <a:t>主体 + can /should + 具体行为，doing + 带来的好处</a:t>
            </a:r>
            <a:r>
              <a:rPr b="1" u="sng"/>
              <a:t>.</a:t>
            </a:r>
            <a:endParaRPr b="1" u="sng"/>
          </a:p>
          <a:p>
            <a:pPr indent="0" fontAlgn="auto">
              <a:lnSpc>
                <a:spcPts val="2480"/>
              </a:lnSpc>
            </a:pPr>
            <a:r>
              <a:rPr lang="en-US" altLang="zh-CN" sz="2400"/>
              <a:t>1. We should integrate news reading into daily routine, keeping us connected with the fast-changing world.</a:t>
            </a:r>
            <a:endParaRPr lang="en-US" altLang="zh-CN" sz="2400"/>
          </a:p>
          <a:p>
            <a:pPr indent="0" fontAlgn="auto">
              <a:lnSpc>
                <a:spcPts val="2480"/>
              </a:lnSpc>
            </a:pPr>
            <a:r>
              <a:rPr lang="en-US" altLang="zh-CN" sz="2400"/>
              <a:t>2. Schools can launch relevant campus activities, arousing teenagers’ interest in current affairs.</a:t>
            </a:r>
            <a:endParaRPr lang="en-US" altLang="zh-CN" sz="2400"/>
          </a:p>
        </p:txBody>
      </p:sp>
      <p:sp>
        <p:nvSpPr>
          <p:cNvPr id="11" name="文本框 10"/>
          <p:cNvSpPr txBox="1"/>
          <p:nvPr/>
        </p:nvSpPr>
        <p:spPr>
          <a:xfrm>
            <a:off x="502920" y="5464175"/>
            <a:ext cx="11182985" cy="14452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2200" b="1"/>
              <a:t>1. To reverse this worrying trend, joint efforts from schools and students are required.</a:t>
            </a:r>
            <a:endParaRPr sz="2200" b="1"/>
          </a:p>
          <a:p>
            <a:r>
              <a:rPr sz="2200" b="1"/>
              <a:t>要扭转这一令人担忧的趋势，学校和学生需要共同努力。</a:t>
            </a:r>
            <a:endParaRPr sz="2200" b="1"/>
          </a:p>
          <a:p>
            <a:r>
              <a:rPr sz="2200" b="1"/>
              <a:t>2. Effective measures should be taken from both school and individual perspectives.</a:t>
            </a:r>
            <a:endParaRPr sz="2200" b="1"/>
          </a:p>
          <a:p>
            <a:r>
              <a:rPr sz="2200" b="1"/>
              <a:t>学校与个人层面都应当采取有效举措。</a:t>
            </a:r>
            <a:endParaRPr sz="2200" b="1"/>
          </a:p>
        </p:txBody>
      </p:sp>
      <p:sp>
        <p:nvSpPr>
          <p:cNvPr id="12" name="Rounded Rectangle 5"/>
          <p:cNvSpPr/>
          <p:nvPr/>
        </p:nvSpPr>
        <p:spPr>
          <a:xfrm>
            <a:off x="9389694" y="158750"/>
            <a:ext cx="2185416" cy="457200"/>
          </a:xfrm>
          <a:prstGeom prst="roundRect">
            <a:avLst/>
          </a:prstGeom>
          <a:solidFill>
            <a:srgbClr val="FFDF5E"/>
          </a:solidFill>
          <a:ln w="31750">
            <a:solidFill>
              <a:srgbClr val="B8A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句子➡段落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1120" y="963295"/>
            <a:ext cx="5264785" cy="561784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prstDash val="sysDash"/>
          </a:ln>
        </p:spPr>
        <p:txBody>
          <a:bodyPr wrap="square">
            <a:noAutofit/>
          </a:bodyPr>
          <a:p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</a:rPr>
              <a:t>段落参考：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To reverse this worrying trend, joint efforts from schools and students are required. 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For schools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, they can organize weekly current-affairs sharing sessions,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which enables students to gain systematic knowledge of social issues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Meanwhile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zh-CN" sz="2400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as students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, we are supposed to read reliable news reports for ten minutes every day,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broadening our horizons and cultivating critical-thinking skills.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Besides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discussing hot social topics with classmates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 is also a good choice, </a:t>
            </a:r>
            <a:r>
              <a:rPr lang="en-US" altLang="zh-CN" sz="2400" u="sng">
                <a:latin typeface="Times New Roman" panose="02020603050405020304" charset="0"/>
                <a:cs typeface="Times New Roman" panose="02020603050405020304" charset="0"/>
              </a:rPr>
              <a:t>deepening our insight into real-world changes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7" grpId="0" bldLvl="0" animBg="1"/>
      <p:bldP spid="7" grpId="1" animBg="1"/>
      <p:bldP spid="11" grpId="0"/>
      <p:bldP spid="11" grpId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TABLE_ENDDRAG_ORIGIN_RECT" val="437*356"/>
  <p:tag name="TABLE_ENDDRAG_RECT" val="42*164*437*356"/>
</p:tagLst>
</file>

<file path=ppt/tags/tag2.xml><?xml version="1.0" encoding="utf-8"?>
<p:tagLst xmlns:p="http://schemas.openxmlformats.org/presentationml/2006/main">
  <p:tag name="TABLE_ENDDRAG_ORIGIN_RECT" val="386*366"/>
  <p:tag name="TABLE_ENDDRAG_RECT" val="93*211*386*366"/>
</p:tagLst>
</file>

<file path=ppt/tags/tag3.xml><?xml version="1.0" encoding="utf-8"?>
<p:tagLst xmlns:p="http://schemas.openxmlformats.org/presentationml/2006/main">
  <p:tag name="TABLE_ENDDRAG_ORIGIN_RECT" val="884*296"/>
  <p:tag name="TABLE_ENDDRAG_RECT" val="39*180*884*296"/>
</p:tagLst>
</file>

<file path=ppt/tags/tag4.xml><?xml version="1.0" encoding="utf-8"?>
<p:tagLst xmlns:p="http://schemas.openxmlformats.org/presentationml/2006/main">
  <p:tag name="TABLE_ENDDRAG_ORIGIN_RECT" val="884*296"/>
  <p:tag name="TABLE_ENDDRAG_RECT" val="39*180*884*296"/>
</p:tagLst>
</file>

<file path=ppt/tags/tag5.xml><?xml version="1.0" encoding="utf-8"?>
<p:tagLst xmlns:p="http://schemas.openxmlformats.org/presentationml/2006/main">
  <p:tag name="TABLE_ENDDRAG_ORIGIN_RECT" val="880*584"/>
  <p:tag name="TABLE_ENDDRAG_RECT" val="39*193*880*584"/>
</p:tagLst>
</file>

<file path=ppt/tags/tag6.xml><?xml version="1.0" encoding="utf-8"?>
<p:tagLst xmlns:p="http://schemas.openxmlformats.org/presentationml/2006/main">
  <p:tag name="TABLE_ENDDRAG_ORIGIN_RECT" val="880*584"/>
  <p:tag name="TABLE_ENDDRAG_RECT" val="39*193*880*58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7819</Words>
  <Application>WPS 演示</Application>
  <PresentationFormat>On-screen Show (4:3)</PresentationFormat>
  <Paragraphs>499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Arial</vt:lpstr>
      <vt:lpstr>微软雅黑</vt:lpstr>
      <vt:lpstr>Noto Sans SC</vt:lpstr>
      <vt:lpstr>Wingdings</vt:lpstr>
      <vt:lpstr>Times New Roman</vt:lpstr>
      <vt:lpstr>Georgia</vt:lpstr>
      <vt:lpstr>Calibri</vt:lpstr>
      <vt:lpstr>Arial Unicode MS</vt:lpstr>
      <vt:lpstr>HelveticaNeue</vt:lpstr>
      <vt:lpstr>华文新魏</vt:lpstr>
      <vt:lpstr>语文格子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Administrator</cp:lastModifiedBy>
  <cp:revision>8</cp:revision>
  <dcterms:created xsi:type="dcterms:W3CDTF">2013-01-27T09:14:00Z</dcterms:created>
  <dcterms:modified xsi:type="dcterms:W3CDTF">2026-08-28T08:02:43Z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5148A78F7C4A4A9585A40C1F854B020D_12</vt:lpwstr>
  </property>
  <property fmtid="{D5CDD505-2E9C-101B-9397-08002B2CF9AE}" pid="3" name="KSOProductBuildVer">
    <vt:lpwstr>2052-11.8.2.7978</vt:lpwstr>
  </property>
</Properties>
</file>