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8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5" r:id="rId11"/>
    <p:sldId id="272" r:id="rId12"/>
    <p:sldId id="271" r:id="rId13"/>
    <p:sldId id="266" r:id="rId14"/>
    <p:sldId id="268" r:id="rId15"/>
    <p:sldId id="269" r:id="rId16"/>
    <p:sldId id="270" r:id="rId17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4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30505" y="33528"/>
            <a:ext cx="585216" cy="585216"/>
          </a:xfrm>
          <a:prstGeom prst="roundRect">
            <a:avLst/>
          </a:prstGeom>
          <a:solidFill>
            <a:srgbClr val="6C4A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400" b="1" i="0">
                <a:solidFill>
                  <a:srgbClr val="FFFFFF"/>
                </a:solidFill>
                <a:latin typeface="Times New Roman" panose="02020603050405020304"/>
              </a:rPr>
              <a:t>3</a:t>
            </a:r>
            <a:endParaRPr sz="2400" b="1" i="0">
              <a:solidFill>
                <a:srgbClr val="FFFFFF"/>
              </a:solidFill>
              <a:latin typeface="Times New Roman" panose="020206030504050203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098" y="118999"/>
            <a:ext cx="605028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 i="0">
                <a:solidFill>
                  <a:srgbClr val="6C4AD4"/>
                </a:solidFill>
                <a:latin typeface="Times New Roman" panose="02020603050405020304"/>
              </a:rPr>
              <a:t>When Chinese AI Reads Like a Doctor</a:t>
            </a:r>
            <a:endParaRPr sz="2800" b="1" i="0">
              <a:solidFill>
                <a:srgbClr val="6C4AD4"/>
              </a:solidFill>
              <a:latin typeface="Times New Roman" panose="020206030504050203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990" y="636905"/>
            <a:ext cx="8456295" cy="5631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fontAlgn="auto"/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At a hospital in China, a new AI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model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is helping doctors notice what human eyes might miss.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Develop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ed by a team of Chinese scientists, the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model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called DAMO LiON</a:t>
            </a:r>
            <a:r>
              <a:rPr lang="zh-CN" altLang="en-US" sz="2000" i="0">
                <a:solidFill>
                  <a:srgbClr val="222222"/>
                </a:solidFill>
                <a:latin typeface="Times New Roman" panose="02020603050405020304"/>
              </a:rPr>
              <a:t>阿里达摩院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 1_______ (design) to find tiny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 liver cancers</a:t>
            </a:r>
            <a:r>
              <a:rPr lang="zh-CN" altLang="en-US" sz="2000" b="1" i="0">
                <a:solidFill>
                  <a:srgbClr val="222222"/>
                </a:solidFill>
                <a:latin typeface="Times New Roman" panose="02020603050405020304"/>
              </a:rPr>
              <a:t>肝癌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hidden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inside CT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scan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s.</a:t>
            </a:r>
            <a:endParaRPr sz="2000" i="0">
              <a:solidFill>
                <a:srgbClr val="222222"/>
              </a:solidFill>
              <a:latin typeface="Times New Roman" panose="02020603050405020304"/>
            </a:endParaRPr>
          </a:p>
          <a:p>
            <a:pPr indent="457200" fontAlgn="auto"/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Liver cancer is hard 2_______ (detect) early, because the lesions</a:t>
            </a:r>
            <a:r>
              <a:rPr lang="zh-CN" altLang="en-US" sz="2000" i="0">
                <a:solidFill>
                  <a:srgbClr val="222222"/>
                </a:solidFill>
                <a:latin typeface="Times New Roman" panose="02020603050405020304"/>
              </a:rPr>
              <a:t>病灶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 are small and easily 3_______ (</a:t>
            </a:r>
            <a:r>
              <a:rPr lang="en-US" altLang="zh-CN" sz="2000">
                <a:solidFill>
                  <a:srgbClr val="222222"/>
                </a:solidFill>
                <a:latin typeface="Times New Roman" panose="02020603050405020304"/>
                <a:sym typeface="+mn-ea"/>
              </a:rPr>
              <a:t>conceal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) by the liver's complex shape. Even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experienced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doctors can </a:t>
            </a:r>
            <a:r>
              <a:rPr lang="en-US" altLang="zh-CN" sz="2000">
                <a:solidFill>
                  <a:srgbClr val="222222"/>
                </a:solidFill>
                <a:latin typeface="Times New Roman" panose="02020603050405020304"/>
                <a:sym typeface="+mn-ea"/>
              </a:rPr>
              <a:t>miss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them.</a:t>
            </a:r>
            <a:endParaRPr sz="2000" i="0">
              <a:solidFill>
                <a:srgbClr val="222222"/>
              </a:solidFill>
              <a:latin typeface="Times New Roman" panose="02020603050405020304"/>
            </a:endParaRPr>
          </a:p>
          <a:p>
            <a:pPr indent="457200" fontAlgn="auto"/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In a two-month real-world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trial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, DAMO LiON 4_______ (read) CT scans from more than 10,000 patients. It caught 15 liver tumors</a:t>
            </a:r>
            <a:r>
              <a:rPr lang="zh-CN" altLang="en-US" sz="2000" i="0">
                <a:solidFill>
                  <a:srgbClr val="222222"/>
                </a:solidFill>
                <a:latin typeface="Times New Roman" panose="02020603050405020304"/>
              </a:rPr>
              <a:t>肿瘤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that 5_______ (overlook) by physicians</a:t>
            </a:r>
            <a:r>
              <a:rPr lang="zh-CN" altLang="en-US" sz="2000" i="0">
                <a:solidFill>
                  <a:srgbClr val="222222"/>
                </a:solidFill>
                <a:latin typeface="Times New Roman" panose="02020603050405020304"/>
              </a:rPr>
              <a:t>内科医生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 before, helping those patients get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timely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treatment.</a:t>
            </a:r>
            <a:endParaRPr sz="2000" i="0">
              <a:solidFill>
                <a:srgbClr val="222222"/>
              </a:solidFill>
              <a:latin typeface="Times New Roman" panose="02020603050405020304"/>
            </a:endParaRPr>
          </a:p>
          <a:p>
            <a:pPr indent="457200" fontAlgn="auto"/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When doctors used the AI to help them, reading time 6_______ (reduce) by 27 percent, while its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sensitivity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to disease 7_______ (rise) by 11.5 percent. With AI support, young doctors performed as well as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senior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experts. The study 8_______ (publish) in the journal Nature Medicine.</a:t>
            </a:r>
            <a:endParaRPr sz="2000" i="0">
              <a:solidFill>
                <a:srgbClr val="222222"/>
              </a:solidFill>
              <a:latin typeface="Times New Roman" panose="02020603050405020304"/>
            </a:endParaRPr>
          </a:p>
          <a:p>
            <a:pPr indent="457200" fontAlgn="auto"/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This is Chinese AI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at its best 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— not replacing doctors, but </a:t>
            </a:r>
            <a:r>
              <a:rPr sz="2000" b="1" i="0">
                <a:solidFill>
                  <a:srgbClr val="222222"/>
                </a:solidFill>
                <a:latin typeface="Times New Roman" panose="02020603050405020304"/>
              </a:rPr>
              <a:t>empower</a:t>
            </a:r>
            <a:r>
              <a:rPr sz="2000" i="0">
                <a:solidFill>
                  <a:srgbClr val="222222"/>
                </a:solidFill>
                <a:latin typeface="Times New Roman" panose="02020603050405020304"/>
              </a:rPr>
              <a:t>ing them. Technology should serve people, and DAMO LiON shows how smart machines can save lives.</a:t>
            </a:r>
            <a:endParaRPr lang="en-US" altLang="zh-CN" sz="2000" i="0">
              <a:solidFill>
                <a:srgbClr val="222222"/>
              </a:solidFill>
              <a:latin typeface="Times New Roman" panose="020206030504050203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65820" y="2376805"/>
            <a:ext cx="3641090" cy="27222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sz="1800" b="1" i="0">
                <a:solidFill>
                  <a:srgbClr val="6C4AD4"/>
                </a:solidFill>
                <a:latin typeface="Times New Roman" panose="02020603050405020304"/>
              </a:rPr>
              <a:t>难点词</a:t>
            </a:r>
            <a:r>
              <a:rPr lang="zh-CN" sz="1800" b="1" i="0">
                <a:solidFill>
                  <a:srgbClr val="6C4AD4"/>
                </a:solidFill>
                <a:latin typeface="Times New Roman" panose="02020603050405020304"/>
              </a:rPr>
              <a:t>：</a:t>
            </a:r>
            <a:endParaRPr lang="zh-CN" sz="1800" b="1" i="0">
              <a:solidFill>
                <a:srgbClr val="6C4AD4"/>
              </a:solidFill>
              <a:latin typeface="Times New Roman" panose="02020603050405020304"/>
            </a:endParaRPr>
          </a:p>
          <a:p>
            <a:pPr indent="97155" fontAlgn="auto"/>
            <a:r>
              <a:rPr sz="1800" b="1" i="0">
                <a:solidFill>
                  <a:srgbClr val="6C4AD4"/>
                </a:solidFill>
                <a:latin typeface="Times New Roman" panose="02020603050405020304"/>
              </a:rPr>
              <a:t> lesion：此处指「病灶 / 病变」，即 CT 影像上显示的异常组织。 </a:t>
            </a:r>
            <a:endParaRPr sz="1800" b="1" i="0">
              <a:solidFill>
                <a:srgbClr val="6C4AD4"/>
              </a:solidFill>
              <a:latin typeface="Times New Roman" panose="02020603050405020304"/>
            </a:endParaRPr>
          </a:p>
          <a:p>
            <a:pPr indent="97155" fontAlgn="auto"/>
            <a:endParaRPr sz="1800" b="1" i="0">
              <a:solidFill>
                <a:srgbClr val="6C4AD4"/>
              </a:solidFill>
              <a:latin typeface="Times New Roman" panose="02020603050405020304"/>
            </a:endParaRPr>
          </a:p>
          <a:p>
            <a:pPr indent="97155" fontAlgn="auto"/>
            <a:endParaRPr sz="1800" b="1" i="0">
              <a:solidFill>
                <a:srgbClr val="6C4AD4"/>
              </a:solidFill>
              <a:latin typeface="Times New Roman" panose="02020603050405020304"/>
            </a:endParaRPr>
          </a:p>
          <a:p>
            <a:pPr indent="97155" fontAlgn="auto"/>
            <a:r>
              <a:rPr sz="1800" b="1" i="0">
                <a:solidFill>
                  <a:srgbClr val="6C4AD4"/>
                </a:solidFill>
                <a:latin typeface="Times New Roman" panose="02020603050405020304"/>
              </a:rPr>
              <a:t>empower：</a:t>
            </a:r>
            <a:r>
              <a:rPr b="1">
                <a:solidFill>
                  <a:srgbClr val="6C4AD4"/>
                </a:solidFill>
                <a:latin typeface="Times New Roman" panose="02020603050405020304"/>
                <a:sym typeface="+mn-ea"/>
              </a:rPr>
              <a:t>（em- 使 + power 力量）</a:t>
            </a:r>
            <a:r>
              <a:rPr sz="1800" b="1" i="0">
                <a:solidFill>
                  <a:srgbClr val="6C4AD4"/>
                </a:solidFill>
                <a:latin typeface="Times New Roman" panose="02020603050405020304"/>
              </a:rPr>
              <a:t>赋能；使有能力</a:t>
            </a:r>
            <a:endParaRPr sz="1800" b="1" i="0">
              <a:solidFill>
                <a:srgbClr val="6C4AD4"/>
              </a:solidFill>
              <a:latin typeface="Times New Roman" panose="0202060305040502030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720455" y="5099050"/>
            <a:ext cx="3386455" cy="1530350"/>
          </a:xfrm>
          <a:prstGeom prst="roundRect">
            <a:avLst/>
          </a:prstGeom>
          <a:solidFill>
            <a:srgbClr val="EFE7FB"/>
          </a:solidFill>
          <a:ln w="15875">
            <a:solidFill>
              <a:srgbClr val="6C4A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答案速查  1 </a:t>
            </a:r>
            <a:r>
              <a:rPr lang="en-US" b="1" i="0">
                <a:solidFill>
                  <a:srgbClr val="6C4AD4"/>
                </a:solidFill>
                <a:latin typeface="Times New Roman" panose="02020603050405020304"/>
              </a:rPr>
              <a:t>i</a:t>
            </a:r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s</a:t>
            </a:r>
            <a:r>
              <a:rPr lang="en-US" b="1" i="0">
                <a:solidFill>
                  <a:srgbClr val="6C4AD4"/>
                </a:solidFill>
                <a:latin typeface="Times New Roman" panose="02020603050405020304"/>
              </a:rPr>
              <a:t>/was</a:t>
            </a:r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 designed    </a:t>
            </a:r>
            <a:endParaRPr b="1" i="0">
              <a:solidFill>
                <a:srgbClr val="6C4AD4"/>
              </a:solidFill>
              <a:latin typeface="Times New Roman" panose="02020603050405020304"/>
            </a:endParaRPr>
          </a:p>
          <a:p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2 to detect </a:t>
            </a:r>
            <a:r>
              <a:rPr lang="en-US" b="1" i="0">
                <a:solidFill>
                  <a:srgbClr val="6C4AD4"/>
                </a:solidFill>
                <a:latin typeface="Times New Roman" panose="02020603050405020304"/>
              </a:rPr>
              <a:t> </a:t>
            </a:r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 3</a:t>
            </a:r>
            <a:r>
              <a:rPr lang="en-US" b="1" i="0">
                <a:solidFill>
                  <a:srgbClr val="6C4AD4"/>
                </a:solidFill>
                <a:latin typeface="Times New Roman" panose="02020603050405020304"/>
              </a:rPr>
              <a:t> </a:t>
            </a:r>
            <a:r>
              <a:rPr lang="en-US" altLang="zh-CN" b="1" i="0">
                <a:solidFill>
                  <a:srgbClr val="6C4AD4"/>
                </a:solidFill>
                <a:latin typeface="Times New Roman" panose="02020603050405020304"/>
              </a:rPr>
              <a:t>concealed</a:t>
            </a:r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    4 read   5 had been overlooked  </a:t>
            </a:r>
            <a:endParaRPr b="1" i="0">
              <a:solidFill>
                <a:srgbClr val="6C4AD4"/>
              </a:solidFill>
              <a:latin typeface="Times New Roman" panose="02020603050405020304"/>
            </a:endParaRPr>
          </a:p>
          <a:p>
            <a:r>
              <a:rPr b="1" i="0">
                <a:solidFill>
                  <a:srgbClr val="6C4AD4"/>
                </a:solidFill>
                <a:latin typeface="Times New Roman" panose="02020603050405020304"/>
              </a:rPr>
              <a:t> 6 reduced  7 rose   8 was published</a:t>
            </a:r>
            <a:endParaRPr b="1" i="0">
              <a:solidFill>
                <a:srgbClr val="6C4AD4"/>
              </a:solidFill>
              <a:latin typeface="Times New Roman" panose="02020603050405020304"/>
            </a:endParaRPr>
          </a:p>
        </p:txBody>
      </p:sp>
      <p:pic>
        <p:nvPicPr>
          <p:cNvPr id="8" name="Picture 7" descr="A_Chinese_doctor_in_white_coat_2026-09-01T02-21-5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7384" y="118872"/>
            <a:ext cx="3410712" cy="22738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91440" y="97663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🔤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575" y="-40640"/>
            <a:ext cx="5029835" cy="614045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 b="1" i="0">
                <a:solidFill>
                  <a:srgbClr val="6C4AD4"/>
                </a:solidFill>
                <a:latin typeface="Times New Roman" panose="02020603050405020304"/>
              </a:rPr>
              <a:t>词汇聚焦 · Reading 3 核心词</a:t>
            </a:r>
            <a:endParaRPr sz="3000" b="1" i="0">
              <a:solidFill>
                <a:srgbClr val="6C4AD4"/>
              </a:solidFill>
              <a:latin typeface="Times New Roman" panose="020206030504050203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96010" y="457200"/>
          <a:ext cx="10601325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865"/>
                <a:gridCol w="2066925"/>
                <a:gridCol w="1376045"/>
                <a:gridCol w="531749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单词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音标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中文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</a:tr>
              <a:tr h="401320"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model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/ˈmɒdl/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模型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171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develop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/d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ɪˈ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vel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ə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p/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开发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4066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liver cancer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/ˈl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ɪ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ə ˈ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k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æ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ns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ə(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r)/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肝癌 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2482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hide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/ha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ɪ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d/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 (hid, hidden)</a:t>
                      </a: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隐藏；遮蔽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30353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scan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/sk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æ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n/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v./n.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扫描；审视；（医疗）扫描检查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314325"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detect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/dɪˈtekt/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发现；探测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be hard to detect </a:t>
                      </a: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难以被检测到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2565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experienced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/ɪ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kˈsp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ɪə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ri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ə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nst/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adj.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有经验的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386080"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overlook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/ˌəʊvəˈlʊk/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忽视；漏看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1473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timely 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/ˈta</a:t>
                      </a:r>
                      <a:r>
                        <a:rPr lang="en-US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ɪ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mli/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adj.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及时的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62890"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assist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/əˈsɪst/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协助；帮助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184150"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sensitivity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/ˌsensəˈtɪvəti/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灵敏度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271780"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reduce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/rɪˈdjuːs/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减少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36449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at its best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  <a:sym typeface="+mn-ea"/>
                        </a:rPr>
                        <a:t>处于最佳状态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306705"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empower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/ɪmˈpaʊə(r)/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赋能；使能够</a:t>
                      </a:r>
                      <a:endParaRPr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💬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 b="1" i="0">
                <a:solidFill>
                  <a:srgbClr val="6C4AD4"/>
                </a:solidFill>
                <a:latin typeface="Times New Roman" panose="02020603050405020304"/>
              </a:rPr>
              <a:t>三篇金句重现</a:t>
            </a:r>
            <a:endParaRPr sz="3000" b="1" i="0">
              <a:solidFill>
                <a:srgbClr val="6C4AD4"/>
              </a:solidFill>
              <a:latin typeface="Times New Roman" panose="0202060305040502030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48640" y="1325880"/>
            <a:ext cx="457200" cy="4572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188720" y="1290320"/>
            <a:ext cx="10424160" cy="125984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r>
              <a:rPr sz="2400" b="0" i="1">
                <a:solidFill>
                  <a:srgbClr val="222222"/>
                </a:solidFill>
                <a:latin typeface="Times New Roman" panose="02020603050405020304"/>
              </a:rPr>
              <a:t>"Behind every record-breaking robot are engineers who spent years turning science fiction into reality."
—— Reading 1 金句 · 科技匠心 | 把科幻变成现实</a:t>
            </a:r>
            <a:endParaRPr sz="2400" b="0" i="1">
              <a:solidFill>
                <a:srgbClr val="222222"/>
              </a:solidFill>
              <a:latin typeface="Times New Roman" panose="0202060305040502030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48640" y="2788920"/>
            <a:ext cx="457200" cy="4572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88720" y="2937828"/>
            <a:ext cx="10424160" cy="890905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r>
              <a:rPr sz="2400" b="0" i="1">
                <a:solidFill>
                  <a:srgbClr val="222222"/>
                </a:solidFill>
                <a:latin typeface="Times New Roman" panose="02020603050405020304"/>
              </a:rPr>
              <a:t>"Robots may outrun us, yet it is people who teach them to dance."
—— Reading 2 金句 · 人机协作 | 机器能跑赢，但人教它起舞</a:t>
            </a:r>
            <a:endParaRPr sz="2400" b="0" i="1">
              <a:solidFill>
                <a:srgbClr val="222222"/>
              </a:solidFill>
              <a:latin typeface="Times New Roman" panose="02020603050405020304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48640" y="4251960"/>
            <a:ext cx="457200" cy="457200"/>
          </a:xfrm>
          <a:prstGeom prst="roundRect">
            <a:avLst/>
          </a:prstGeom>
          <a:solidFill>
            <a:srgbClr val="6C4A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88720" y="4160520"/>
            <a:ext cx="1042416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 b="0" i="1">
                <a:solidFill>
                  <a:srgbClr val="222222"/>
                </a:solidFill>
                <a:latin typeface="Times New Roman" panose="02020603050405020304"/>
              </a:rPr>
              <a:t>The best technology does not replace us — it empowers us to save more lives.</a:t>
            </a:r>
            <a:endParaRPr sz="2400" b="0" i="1">
              <a:solidFill>
                <a:srgbClr val="222222"/>
              </a:solidFill>
              <a:latin typeface="Times New Roman" panose="02020603050405020304"/>
            </a:endParaRPr>
          </a:p>
          <a:p>
            <a:r>
              <a:rPr sz="2400" b="0" i="1">
                <a:solidFill>
                  <a:srgbClr val="222222"/>
                </a:solidFill>
                <a:latin typeface="Times New Roman" panose="02020603050405020304"/>
              </a:rPr>
              <a:t>—— Reading 3 金句 · 科技向善 | 技术赋能，而非替代</a:t>
            </a:r>
            <a:endParaRPr sz="2400" b="0" i="1">
              <a:solidFill>
                <a:srgbClr val="222222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⚙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语法聚焦 · 重难点解析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688340" y="1060450"/>
            <a:ext cx="11037570" cy="16687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fontAlgn="auto">
              <a:lnSpc>
                <a:spcPct val="100000"/>
              </a:lnSpc>
              <a:spcAft>
                <a:spcPts val="0"/>
              </a:spcAft>
            </a:pPr>
            <a:endParaRPr sz="2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Rounded Rectangle 4"/>
          <p:cNvSpPr/>
          <p:nvPr>
            <p:custDataLst>
              <p:tags r:id="rId2"/>
            </p:custDataLst>
          </p:nvPr>
        </p:nvSpPr>
        <p:spPr>
          <a:xfrm>
            <a:off x="688340" y="1060450"/>
            <a:ext cx="1980565" cy="1668780"/>
          </a:xfrm>
          <a:prstGeom prst="roundRect">
            <a:avLst/>
          </a:prstGeom>
          <a:solidFill>
            <a:srgbClr val="E8F2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indent="0" algn="ctr" fontAlgn="auto">
              <a:lnSpc>
                <a:spcPct val="100000"/>
              </a:lnSpc>
              <a:spcAft>
                <a:spcPts val="0"/>
              </a:spcAft>
            </a:pPr>
            <a:r>
              <a:rPr sz="20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一般过去时</a:t>
            </a:r>
            <a:endParaRPr sz="2000">
              <a:solidFill>
                <a:srgbClr val="0D3A78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2791460" y="1189673"/>
            <a:ext cx="8989060" cy="138303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叙述已发生的事件 -&gt; 动词用过去式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规则动词-ed: claim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—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claimed represent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—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represented choreograph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—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choreographed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不规则动词需记忆: open-&gt;opened need-&gt;needed steal-&gt;stole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例: The games opened in Beijing. A robot claimed the first gold medal.</a:t>
            </a:r>
            <a:endParaRPr sz="20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688340" y="2807970"/>
            <a:ext cx="11037570" cy="160528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fontAlgn="auto">
              <a:lnSpc>
                <a:spcPct val="100000"/>
              </a:lnSpc>
              <a:spcAft>
                <a:spcPts val="0"/>
              </a:spcAft>
            </a:pPr>
            <a:endParaRPr sz="2000">
              <a:ea typeface="宋体" panose="02010600030101010101" pitchFamily="2" charset="-122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688340" y="2807970"/>
            <a:ext cx="1980565" cy="1605280"/>
          </a:xfrm>
          <a:prstGeom prst="roundRect">
            <a:avLst/>
          </a:prstGeom>
          <a:solidFill>
            <a:srgbClr val="E8F2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indent="0" algn="ctr" fontAlgn="auto">
              <a:lnSpc>
                <a:spcPct val="100000"/>
              </a:lnSpc>
              <a:spcAft>
                <a:spcPts val="0"/>
              </a:spcAft>
            </a:pPr>
            <a:r>
              <a:rPr sz="20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被动语态</a:t>
            </a:r>
            <a:endParaRPr sz="2000">
              <a:solidFill>
                <a:srgbClr val="0D3A78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2791460" y="2918778"/>
            <a:ext cx="8678545" cy="138303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强调动作承受者 -&gt; be + 过去分词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结构: was / were + done（一般过去时被动）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重点: 过去分词作后置定语 set / powered / created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例: world records set by humans; a robot powered by self-perception</a:t>
            </a:r>
            <a:endParaRPr sz="20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0" name="Rounded Rectangle 9"/>
          <p:cNvSpPr/>
          <p:nvPr>
            <p:custDataLst>
              <p:tags r:id="rId7"/>
            </p:custDataLst>
          </p:nvPr>
        </p:nvSpPr>
        <p:spPr>
          <a:xfrm>
            <a:off x="688340" y="4527550"/>
            <a:ext cx="11037570" cy="1892935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fontAlgn="auto">
              <a:lnSpc>
                <a:spcPct val="100000"/>
              </a:lnSpc>
              <a:spcAft>
                <a:spcPts val="0"/>
              </a:spcAft>
            </a:pPr>
            <a:endParaRPr sz="2000">
              <a:ea typeface="宋体" panose="02010600030101010101" pitchFamily="2" charset="-122"/>
            </a:endParaRPr>
          </a:p>
        </p:txBody>
      </p:sp>
      <p:sp>
        <p:nvSpPr>
          <p:cNvPr id="11" name="Rounded Rectangle 10"/>
          <p:cNvSpPr/>
          <p:nvPr>
            <p:custDataLst>
              <p:tags r:id="rId8"/>
            </p:custDataLst>
          </p:nvPr>
        </p:nvSpPr>
        <p:spPr>
          <a:xfrm>
            <a:off x="688340" y="4527550"/>
            <a:ext cx="1980565" cy="1892935"/>
          </a:xfrm>
          <a:prstGeom prst="roundRect">
            <a:avLst/>
          </a:prstGeom>
          <a:solidFill>
            <a:srgbClr val="E8F2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indent="0" algn="ctr" fontAlgn="auto">
              <a:lnSpc>
                <a:spcPct val="100000"/>
              </a:lnSpc>
              <a:spcAft>
                <a:spcPts val="0"/>
              </a:spcAft>
            </a:pPr>
            <a:r>
              <a:rPr sz="20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非谓语动词</a:t>
            </a:r>
            <a:endParaRPr sz="2000">
              <a:solidFill>
                <a:srgbClr val="0D3A78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9"/>
            </p:custDataLst>
          </p:nvPr>
        </p:nvSpPr>
        <p:spPr>
          <a:xfrm>
            <a:off x="2791460" y="4782503"/>
            <a:ext cx="8678545" cy="138303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doing / to do 在句中不作谓语，但承担重要功能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现在分词作状语: teams representing / surpassing / beating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use sth to do: used code to command the robots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spend time (in) doing: spent years turning fiction into reality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✍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产出 · Be a Robot Designer!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22960" y="1645920"/>
            <a:ext cx="10515600" cy="2743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38835" y="1551940"/>
            <a:ext cx="10493375" cy="268605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noAutofit/>
          </a:bodyPr>
          <a:lstStyle/>
          <a:p>
            <a:endParaRPr sz="2800"/>
          </a:p>
          <a:p>
            <a:pPr>
              <a:spcAft>
                <a:spcPts val="800"/>
              </a:spcAft>
            </a:pPr>
            <a:r>
              <a:rPr sz="2000">
                <a:solidFill>
                  <a:srgbClr val="00B8D4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[Past Simple]  </a:t>
            </a:r>
            <a:r>
              <a:rPr sz="24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The 2026 Robot Games opened in Beijing with 2,056 robots.</a:t>
            </a:r>
            <a:endParaRPr sz="24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00B8D4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[Passive Voice]  </a:t>
            </a:r>
            <a:r>
              <a:rPr sz="24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A robot powered by self-perception finished the task alone.</a:t>
            </a:r>
            <a:endParaRPr sz="24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Aft>
                <a:spcPts val="800"/>
              </a:spcAft>
            </a:pPr>
            <a:r>
              <a:rPr sz="2000">
                <a:solidFill>
                  <a:srgbClr val="00B8D4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[Non-finite]  </a:t>
            </a:r>
            <a:r>
              <a:rPr sz="24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Students used code to command the robots to dance.</a:t>
            </a:r>
            <a:endParaRPr sz="24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ts val="800"/>
              </a:spcBef>
            </a:pPr>
            <a:r>
              <a:rPr sz="2000">
                <a:solidFill>
                  <a:srgbClr val="FF8C00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请写 </a:t>
            </a:r>
            <a:r>
              <a:rPr lang="en-US" sz="2000">
                <a:solidFill>
                  <a:srgbClr val="FF8C00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000">
                <a:solidFill>
                  <a:srgbClr val="FF8C00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句介绍你设计的机器人，用被动语态写 1 句，用非谓语动词写 1 句。小组讨论后展示。</a:t>
            </a:r>
            <a:endParaRPr sz="2000">
              <a:solidFill>
                <a:srgbClr val="FF8C00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2960" y="4663440"/>
            <a:ext cx="3108960" cy="420624"/>
          </a:xfrm>
          <a:prstGeom prst="roundRect">
            <a:avLst/>
          </a:prstGeom>
          <a:solidFill>
            <a:srgbClr val="E8F2FC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参考：校园助手机器人</a:t>
            </a:r>
            <a:endParaRPr sz="13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69080" y="4663440"/>
            <a:ext cx="2743200" cy="420624"/>
          </a:xfrm>
          <a:prstGeom prst="roundRect">
            <a:avLst/>
          </a:prstGeom>
          <a:solidFill>
            <a:srgbClr val="E8F2FC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老人陪护机器人</a:t>
            </a:r>
            <a:endParaRPr sz="13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949440" y="4663440"/>
            <a:ext cx="2103120" cy="420624"/>
          </a:xfrm>
          <a:prstGeom prst="roundRect">
            <a:avLst/>
          </a:prstGeom>
          <a:solidFill>
            <a:srgbClr val="E8F2FC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救灾机器人</a:t>
            </a:r>
            <a:endParaRPr sz="13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189720" y="4663440"/>
            <a:ext cx="2103120" cy="420624"/>
          </a:xfrm>
          <a:prstGeom prst="roundRect">
            <a:avLst/>
          </a:prstGeom>
          <a:solidFill>
            <a:srgbClr val="E8F2FC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学习伙伴</a:t>
            </a:r>
            <a:endParaRPr sz="13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✔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总结 · 本课回顾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97280" y="1587500"/>
            <a:ext cx="9966960" cy="184150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298575" y="1659255"/>
            <a:ext cx="9735185" cy="1697355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noAutofit/>
          </a:bodyPr>
          <a:lstStyle/>
          <a:p>
            <a:r>
              <a:rPr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From 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breaking records on the track, </a:t>
            </a:r>
            <a:r>
              <a:rPr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to 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teaching robots to dance, </a:t>
            </a:r>
            <a:r>
              <a:rPr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to 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reading scans and saving lives,</a:t>
            </a:r>
            <a:r>
              <a:rPr lang="en-US"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Chinese tech is inspiring us — and human creativity still leads the way!</a:t>
            </a:r>
            <a:endParaRPr sz="2400" b="1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sz="2400" b="1">
                <a:solidFill>
                  <a:srgbClr val="FF0000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科技自信 + 人机协作 + 科技向善</a:t>
            </a:r>
            <a:r>
              <a:rPr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= 面向未来的学习者</a:t>
            </a:r>
            <a:endParaRPr sz="2400" b="1">
              <a:solidFill>
                <a:schemeClr val="tx1"/>
              </a:solidFill>
              <a:uFillTx/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9" name="Picture 8" descr="rb_colla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0440" y="3523615"/>
            <a:ext cx="45720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156210" y="187960"/>
            <a:ext cx="3108960" cy="457200"/>
          </a:xfrm>
          <a:prstGeom prst="roundRect">
            <a:avLst/>
          </a:prstGeom>
          <a:solidFill>
            <a:srgbClr val="E8F2FC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>
                <a:solidFill>
                  <a:srgbClr val="1565C0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外刊阅读 · 高一衔接课</a:t>
            </a:r>
            <a:endParaRPr sz="1300">
              <a:solidFill>
                <a:srgbClr val="1565C0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4005" y="1965960"/>
            <a:ext cx="6400800" cy="146304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56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Rise of the Robots?</a:t>
            </a:r>
            <a:endParaRPr sz="56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4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当机器超越人类</a:t>
            </a:r>
            <a:endParaRPr sz="4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" y="3703320"/>
            <a:ext cx="6400800" cy="64008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20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2026 世界人形机器人运动会 · 北京</a:t>
            </a:r>
            <a:endParaRPr sz="2000">
              <a:solidFill>
                <a:srgbClr val="5B6B7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Picture 7" descr="rb_cover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6670" y="645160"/>
            <a:ext cx="6858000" cy="4572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93725" y="5577840"/>
            <a:ext cx="10744835" cy="815975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2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素材来源：Reading 1 综合改编自 China Daily《Multiple machines beat human records at second World Humanoid Robot Games》(2026-08-25) 与 Unitree 报道(2026-08-20)；Reading 2 综合改编自 China Daily《Middle school students teach humanoid robots to dance!》(2026-08-25) 与《Hands off! Do robots do it all by themselves?》(2026-08-26)。课文已做降阶与删改，供高一新生使用。</a:t>
            </a:r>
            <a:endParaRPr sz="1200">
              <a:solidFill>
                <a:srgbClr val="5B6B7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★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本课学习目标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22960" y="1737360"/>
            <a:ext cx="1051560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822960" y="1737360"/>
            <a:ext cx="146304" cy="12344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88720" y="1737360"/>
            <a:ext cx="9966960" cy="123444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8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语言知识：掌握科技/机器人主题核心词汇（robot, surpass, autonomous, collaborate …）与一般过去时、被动语态、非谓语动词的用法。</a:t>
            </a:r>
            <a:endParaRPr sz="18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2960" y="3200400"/>
            <a:ext cx="1051560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22960" y="3200400"/>
            <a:ext cx="146304" cy="12344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88720" y="3200400"/>
            <a:ext cx="9966960" cy="123444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8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阅读技能：能借助图片与关键词，快速把握新闻短文的主旨、细节与因果关系。</a:t>
            </a:r>
            <a:endParaRPr sz="18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2960" y="4663440"/>
            <a:ext cx="10515600" cy="123444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822960" y="4663440"/>
            <a:ext cx="146304" cy="12344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88720" y="4663440"/>
            <a:ext cx="9966960" cy="1234440"/>
          </a:xfrm>
          <a:prstGeom prst="rect">
            <a:avLst/>
          </a:prstGeom>
          <a:noFill/>
        </p:spPr>
        <p:txBody>
          <a:bodyPr wrap="square" lIns="101600" tIns="76200" rIns="101600" bIns="76200" anchor="ctr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</a:pPr>
            <a:r>
              <a:rPr sz="18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情感态度：了解中国机器人的全球领先成就，激发科技自信，思考人机协作而非人机对立。</a:t>
            </a:r>
            <a:endParaRPr sz="18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▶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导入 · 看视频，想一想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40080" y="1645920"/>
            <a:ext cx="6949440" cy="3909060"/>
          </a:xfrm>
          <a:prstGeom prst="roundRect">
            <a:avLst/>
          </a:prstGeom>
          <a:noFill/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7863840" y="1645920"/>
            <a:ext cx="3657600" cy="393192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877810" y="1671320"/>
            <a:ext cx="3644265" cy="3804285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400"/>
              </a:spcAft>
            </a:pPr>
            <a:r>
              <a:rPr sz="2000">
                <a:solidFill>
                  <a:srgbClr val="FF8C00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Look &amp; Think</a:t>
            </a:r>
            <a:endParaRPr sz="2000">
              <a:solidFill>
                <a:srgbClr val="FF8C00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sz="20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1. What do you see in the video?</a:t>
            </a:r>
            <a:endParaRPr sz="20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sz="20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2. Can robots really run faster than humans?</a:t>
            </a:r>
            <a:endParaRPr sz="20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r>
              <a:rPr sz="2000">
                <a:solidFill>
                  <a:srgbClr val="1C2B3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3. How do you feel about robots in daily life?</a:t>
            </a:r>
            <a:endParaRPr sz="2000">
              <a:solidFill>
                <a:srgbClr val="1C2B3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</a:pPr>
            <a:r>
              <a:rPr sz="20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📽 视频：</a:t>
            </a:r>
            <a:r>
              <a:rPr lang="zh-CN" sz="20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第二届人性机器人运动会（</a:t>
            </a:r>
            <a:r>
              <a:rPr lang="en-US" altLang="zh-CN" sz="20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from </a:t>
            </a:r>
            <a:r>
              <a:rPr lang="zh-CN" altLang="en-US" sz="20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央视频</a:t>
            </a:r>
            <a:r>
              <a:rPr lang="zh-CN" sz="2000">
                <a:solidFill>
                  <a:srgbClr val="5B6B7A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2000">
              <a:solidFill>
                <a:srgbClr val="5B6B7A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【第二届世界人形机器人运动会】高燃时刻！ - Original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40080" y="1678305"/>
            <a:ext cx="69627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614045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Reading 1 · When Machines </a:t>
            </a:r>
            <a:r>
              <a:rPr sz="3000" b="1">
                <a:solidFill>
                  <a:srgbClr val="FF0000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Outran </a:t>
            </a:r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Humans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625" y="1134110"/>
            <a:ext cx="8669020" cy="555371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indent="457200" fontAlgn="auto">
              <a:lnSpc>
                <a:spcPct val="135000"/>
              </a:lnSpc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The second World Humanoid Robot Games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1</a:t>
            </a:r>
            <a:r>
              <a:rPr lang="en-US" altLang="zh-CN"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 (open)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in Beijing on Saturday evening. With 2,056 robots from 666 teams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2</a:t>
            </a:r>
            <a:r>
              <a:rPr lang="en-US" altLang="zh-CN"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___________ (represent)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16 countries, they competed in 51 exciting events.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457200" fontAlgn="auto">
              <a:lnSpc>
                <a:spcPct val="135000"/>
              </a:lnSpc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In the first three days, robots broke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multiple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world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3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________ (record) </a:t>
            </a:r>
            <a:r>
              <a:rPr sz="2000" b="1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set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by humans. A Chinese humanoid robot ran 100 meters in 9.39 seconds in a </a:t>
            </a:r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preliminary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heat</a:t>
            </a:r>
            <a:r>
              <a:rPr 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（</a:t>
            </a:r>
            <a:r>
              <a:rPr lang="zh-CN" alt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预赛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/</a:t>
            </a:r>
            <a:r>
              <a:rPr lang="zh-CN" alt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小组赛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)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—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4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 (beat)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the human record of 9.58 seconds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5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____ (set)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by sprinter Usain Bolt in 2009.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457200" fontAlgn="auto">
              <a:lnSpc>
                <a:spcPct val="135000"/>
              </a:lnSpc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In a standing high jump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(</a:t>
            </a:r>
            <a:r>
              <a:rPr lang="zh-CN" alt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立定跳高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)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, another robot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clear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ed 2.88 meters. It then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5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 (claim)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the games' first gold </a:t>
            </a:r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medal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, winning the 400-meter final in 38.15 seconds — faster than the human world record of 43.03 seconds.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457200" fontAlgn="auto">
              <a:lnSpc>
                <a:spcPct val="135000"/>
              </a:lnSpc>
              <a:spcAft>
                <a:spcPts val="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In the 1,500-meter final, 35 robots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race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d in seven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heats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. The top three all finished quicker than the human world record.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Behind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these machines </a:t>
            </a:r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are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6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________ (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engineer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)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who spent years </a:t>
            </a:r>
            <a:r>
              <a:rPr lang="en-US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7</a:t>
            </a:r>
            <a:r>
              <a:rPr lang="en-US" altLang="zh-CN"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 (turn)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science fiction into reality.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6" name="Picture 5" descr="rb_run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3955" y="122555"/>
            <a:ext cx="3407410" cy="2272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19515" y="3077210"/>
            <a:ext cx="3279775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clear：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lang="zh-CN" altLang="en-US"/>
              <a:t>清除、证明无罪、（通过）批准、越过障碍等。</a:t>
            </a:r>
            <a:endParaRPr lang="zh-CN" altLang="en-US"/>
          </a:p>
          <a:p>
            <a:r>
              <a:rPr lang="zh-CN" altLang="en-US"/>
              <a:t>此处描述机器人跳高的动作，指成功越过了</a:t>
            </a:r>
            <a:r>
              <a:rPr lang="zh-CN" altLang="en-US">
                <a:sym typeface="+mn-ea"/>
              </a:rPr>
              <a:t>「跳过」</a:t>
            </a:r>
            <a:r>
              <a:rPr lang="zh-CN" altLang="en-US"/>
              <a:t>2.88米的高度。</a:t>
            </a:r>
            <a:endParaRPr lang="zh-CN" altLang="en-US"/>
          </a:p>
          <a:p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heat :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lang="zh-CN" altLang="en-US"/>
              <a:t>常见含义为热量、热度，在体育赛事语境中可表示“预赛、分组赛”。此处是田径比赛相关场景，1500米决赛前的七场分组预赛，每组选手通过预赛成绩争夺晋级后续赛程的资格。</a:t>
            </a:r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6447155" y="3658870"/>
            <a:ext cx="2396490" cy="482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76545" y="1265555"/>
            <a:ext cx="10255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opened</a:t>
            </a:r>
            <a:endParaRPr sz="20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06440" y="1645920"/>
            <a:ext cx="15455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representing</a:t>
            </a:r>
            <a:r>
              <a:rPr lang="en-US" altLang="zh-CN"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0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7905" y="2497455"/>
            <a:ext cx="1074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 b="1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records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4320" y="3310255"/>
            <a:ext cx="93662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beat</a:t>
            </a:r>
            <a:r>
              <a:rPr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ing</a:t>
            </a:r>
            <a:r>
              <a:rPr lang="en-US" altLang="zh-CN" sz="20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0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6185" y="3709035"/>
            <a:ext cx="523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set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5595" y="4568825"/>
            <a:ext cx="1031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 b="1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claim</a:t>
            </a:r>
            <a:r>
              <a:rPr sz="20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ed</a:t>
            </a:r>
            <a:r>
              <a:rPr lang="en-US" sz="20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cxnSp>
        <p:nvCxnSpPr>
          <p:cNvPr id="15" name="直接箭头连接符 14"/>
          <p:cNvCxnSpPr>
            <a:endCxn id="7" idx="1"/>
          </p:cNvCxnSpPr>
          <p:nvPr/>
        </p:nvCxnSpPr>
        <p:spPr>
          <a:xfrm flipV="1">
            <a:off x="6065520" y="4954270"/>
            <a:ext cx="2753995" cy="5022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44170" y="6184900"/>
            <a:ext cx="1443990" cy="405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engineers 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5470" y="6163310"/>
            <a:ext cx="923290" cy="382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turning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9" grpId="1"/>
      <p:bldP spid="10" grpId="1"/>
      <p:bldP spid="11" grpId="1"/>
      <p:bldP spid="12" grpId="1"/>
      <p:bldP spid="13" grpId="1"/>
      <p:bldP spid="14" grpId="1"/>
      <p:bldP spid="16" grpId="1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🔤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词汇聚焦 · Reading 1 核心词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8" name="Table 3"/>
          <p:cNvGraphicFramePr>
            <a:graphicFrameLocks noGrp="1"/>
          </p:cNvGraphicFramePr>
          <p:nvPr/>
        </p:nvGraphicFramePr>
        <p:xfrm>
          <a:off x="701040" y="1189990"/>
          <a:ext cx="9067800" cy="4834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025"/>
                <a:gridCol w="2190750"/>
                <a:gridCol w="1214755"/>
                <a:gridCol w="3811270"/>
              </a:tblGrid>
              <a:tr h="440690"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单词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音标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词性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中文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</a:tr>
              <a:tr h="330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h</a:t>
                      </a:r>
                      <a:r>
                        <a:rPr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umanoid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/ˈhju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ː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m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ə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ɔɪ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d/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adj./n.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adj. </a:t>
                      </a: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类人的；</a:t>
                      </a: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n. </a:t>
                      </a: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人形机器人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069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represent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/ˌreprɪˈzent/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代表</a:t>
                      </a:r>
                      <a:r>
                        <a:rPr 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；</a:t>
                      </a: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象征；描绘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0690">
                <a:tc>
                  <a:txBody>
                    <a:bodyPr/>
                    <a:p>
                      <a:pPr algn="l">
                        <a:buNone/>
                      </a:pPr>
                      <a:r>
                        <a:rPr sz="2200" b="1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multiple </a:t>
                      </a:r>
                      <a:endParaRPr lang="zh-CN" altLang="en-US" sz="2200" b="1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/ˈm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ʌ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lt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ɪ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pl/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adj./n.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adj. </a:t>
                      </a: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多个的；多样的；</a:t>
                      </a: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n. </a:t>
                      </a: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倍数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record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/ˈrekɔːd/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纪录</a:t>
                      </a:r>
                      <a:r>
                        <a:rPr 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set a record</a:t>
                      </a:r>
                      <a:endParaRPr 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069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preliminary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/prɪˈlɪmɪnəri/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初步的；预赛的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069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beat = </a:t>
                      </a:r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surpass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/səˈpɑːs/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超越；超过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beat (beat, beaten)</a:t>
                      </a:r>
                      <a:endParaRPr lang="en-US" altLang="zh-CN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069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claim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/kleɪm/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夺得；声称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medal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/ˈmedl/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奖牌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0690">
                <a:tc>
                  <a:txBody>
                    <a:bodyPr/>
                    <a:lstStyle/>
                    <a:p>
                      <a:pPr algn="l"/>
                      <a:r>
                        <a:rPr 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engineer</a:t>
                      </a:r>
                      <a:endParaRPr 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/ˌend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ʒɪˈ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ɪə(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r)/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工程师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069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turn... into ...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/t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ɜː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 ˈ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ɪ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ntu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ː/</a:t>
                      </a:r>
                      <a:endParaRPr lang="en-US" altLang="en-US"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短语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把…… 转化为……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💭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8448" y="42062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深度思考 · 从硬实力到谁来教机器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22960" y="1554480"/>
            <a:ext cx="10515600" cy="219456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1560" y="1737360"/>
            <a:ext cx="10058400" cy="136779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Reading 1 展示了中国机器人的硬核实力——它们跑得比人快、跳得比人高。但一个问题来了：Who teaches a robot to dance?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2000">
                <a:solidFill>
                  <a:srgbClr val="FF8C0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想一想：The smarter the machine, the more we need human creativity.</a:t>
            </a:r>
            <a:endParaRPr sz="2000">
              <a:solidFill>
                <a:srgbClr val="FF8C0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2960" y="3977639"/>
            <a:ext cx="10515600" cy="2011680"/>
          </a:xfrm>
          <a:prstGeom prst="roundRect">
            <a:avLst>
              <a:gd name="adj" fmla="val 7315200000"/>
            </a:avLst>
          </a:prstGeom>
          <a:solidFill>
            <a:srgbClr val="FFFFFF"/>
          </a:solidFill>
          <a:ln w="19050">
            <a:solidFill>
              <a:srgbClr val="FF8C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72895" y="3977640"/>
            <a:ext cx="10058400" cy="203962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sz="2000">
                <a:solidFill>
                  <a:srgbClr val="FF8C00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Think Deeper</a:t>
            </a:r>
            <a:endParaRPr sz="2000">
              <a:solidFill>
                <a:srgbClr val="FF8C00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🤖 机器人越来越强，人类会被取代吗？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💡 为什么一群中学生能用代码教机器人跳舞？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</a:pPr>
            <a:r>
              <a:rPr sz="20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🧠 作为青少年，你能用科技创造什么？</a:t>
            </a:r>
            <a:endParaRPr sz="20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8" name="Picture 7" descr="rb_cod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1565" y="3829685"/>
            <a:ext cx="4375785" cy="29171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3590290" y="475488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40098" y="420624"/>
            <a:ext cx="10332720" cy="614045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Reading 2 · Teen </a:t>
            </a:r>
            <a:r>
              <a:rPr sz="3000" b="1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Coders </a:t>
            </a:r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Teach Robots to Dance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Picture 3" descr="rb_dance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" y="1861185"/>
            <a:ext cx="4869180" cy="324612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446780" y="1059815"/>
            <a:ext cx="8601710" cy="561721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D9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589655" y="1131570"/>
            <a:ext cx="8441690" cy="5177790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noAutofit/>
          </a:bodyPr>
          <a:lstStyle/>
          <a:p>
            <a:pPr indent="457200" fontAlgn="auto">
              <a:lnSpc>
                <a:spcPct val="100000"/>
              </a:lnSpc>
              <a:spcAft>
                <a:spcPts val="0"/>
              </a:spcAft>
            </a:pP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At the 2026 World Humanoid Robot Games, a group of middle school students </a:t>
            </a:r>
            <a:r>
              <a:rPr lang="en-US" altLang="zh-CN" sz="22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 (steal)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the show. </a:t>
            </a:r>
            <a:r>
              <a:rPr sz="22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Starting from scratch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, they </a:t>
            </a:r>
            <a:r>
              <a:rPr sz="22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fine-tune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d their robots' gaits</a:t>
            </a:r>
            <a:r>
              <a:rPr lang="zh-CN" altLang="en-US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步态</a:t>
            </a:r>
            <a:r>
              <a:rPr lang="en-US" altLang="zh-CN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,</a:t>
            </a:r>
            <a:r>
              <a:rPr lang="zh-CN" altLang="en-US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步法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and </a:t>
            </a:r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choreographed</a:t>
            </a:r>
            <a:r>
              <a:rPr 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/ ˈk</a:t>
            </a:r>
            <a:r>
              <a:rPr lang="en-US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ɒ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ri</a:t>
            </a:r>
            <a:r>
              <a:rPr lang="en-US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əɡ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</a:t>
            </a:r>
            <a:r>
              <a:rPr lang="en-US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ɑː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f/</a:t>
            </a:r>
            <a:r>
              <a:rPr lang="zh-CN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编舞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the moves, getting the robots to perform perfectly </a:t>
            </a:r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synchronized</a:t>
            </a:r>
            <a:r>
              <a:rPr 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/ˈs</a:t>
            </a:r>
            <a:r>
              <a:rPr lang="en-US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ɪŋ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kr</a:t>
            </a:r>
            <a:r>
              <a:rPr lang="en-US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ə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na</a:t>
            </a:r>
            <a:r>
              <a:rPr lang="en-US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ɪ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zd/</a:t>
            </a:r>
            <a:r>
              <a:rPr lang="zh-CN" alt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同步的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cheerleading routines</a:t>
            </a:r>
            <a:r>
              <a:rPr lang="zh-CN" altLang="en-US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例行表演</a:t>
            </a:r>
            <a:r>
              <a:rPr lang="en-US" altLang="zh-CN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/</a:t>
            </a:r>
            <a:r>
              <a:rPr lang="zh-CN" altLang="en-US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固定节目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.</a:t>
            </a:r>
            <a:endParaRPr sz="22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457200" fontAlgn="auto">
              <a:lnSpc>
                <a:spcPct val="100000"/>
              </a:lnSpc>
              <a:spcAft>
                <a:spcPts val="0"/>
              </a:spcAft>
            </a:pP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How? They used </a:t>
            </a:r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code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lang="en-US"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________ (command) the robots to dance. Step by step, they tested, failed, and tried again — just like real engineers. Their </a:t>
            </a:r>
            <a:r>
              <a:rPr sz="22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creativity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sz="22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paid off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.</a:t>
            </a:r>
            <a:endParaRPr sz="22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457200" fontAlgn="auto">
              <a:lnSpc>
                <a:spcPct val="100000"/>
              </a:lnSpc>
              <a:spcAft>
                <a:spcPts val="0"/>
              </a:spcAft>
            </a:pP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Meanwhile, robots are becoming more 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___________ (autonomy) 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. 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________ (power)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by self-</a:t>
            </a:r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perception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, they can now finish tough tasks with no human control. Yet the real lesson is clear: we must </a:t>
            </a:r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collaborate</a:t>
            </a:r>
            <a:r>
              <a:rPr 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合作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______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machines, not fear them.</a:t>
            </a:r>
            <a:endParaRPr sz="22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  <a:p>
            <a:pPr indent="457200" fontAlgn="auto">
              <a:lnSpc>
                <a:spcPct val="100000"/>
              </a:lnSpc>
              <a:spcAft>
                <a:spcPts val="0"/>
              </a:spcAft>
            </a:pP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Robots may </a:t>
            </a:r>
            <a:r>
              <a:rPr sz="22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outrun 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us, but </a:t>
            </a:r>
            <a:r>
              <a:rPr sz="22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it is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human </a:t>
            </a:r>
            <a:r>
              <a:rPr sz="22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creativity</a:t>
            </a:r>
            <a:r>
              <a:rPr lang="en-US" altLang="zh-CN" sz="2200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________ (creative)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 </a:t>
            </a:r>
            <a:r>
              <a:rPr sz="2200" b="1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that </a:t>
            </a:r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</a:rPr>
              <a:t>teaches them to dance.</a:t>
            </a:r>
            <a:endParaRPr sz="22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0540" y="4867275"/>
            <a:ext cx="712470" cy="386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with </a:t>
            </a:r>
            <a:endParaRPr sz="2200">
              <a:solidFill>
                <a:srgbClr val="1C2B3A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40750" y="3877945"/>
            <a:ext cx="1692910" cy="337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autonomous</a:t>
            </a:r>
            <a:r>
              <a:rPr lang="en-US" altLang="zh-CN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2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90620" y="4180205"/>
            <a:ext cx="1251585" cy="365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200">
                <a:solidFill>
                  <a:srgbClr val="1C2B3A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Powered</a:t>
            </a:r>
            <a:r>
              <a:rPr 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lang="en-US" sz="22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29580" y="1482090"/>
            <a:ext cx="782320" cy="445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2200" b="1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stole</a:t>
            </a:r>
            <a:r>
              <a:rPr lang="en-US" altLang="zh-CN" sz="2200" b="1">
                <a:solidFill>
                  <a:srgbClr val="0D3A78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200" b="1">
              <a:solidFill>
                <a:srgbClr val="0D3A78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7665" y="2845435"/>
            <a:ext cx="18230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to </a:t>
            </a:r>
            <a:r>
              <a:rPr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command</a:t>
            </a:r>
            <a:r>
              <a:rPr lang="en-US" sz="2200">
                <a:solidFill>
                  <a:srgbClr val="0097A7"/>
                </a:solidFill>
                <a:latin typeface="Times New Roman" panose="02020603050405020304" charset="0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</a:t>
            </a:r>
            <a:endParaRPr lang="en-US" sz="2200">
              <a:solidFill>
                <a:srgbClr val="0097A7"/>
              </a:solidFill>
              <a:latin typeface="Times New Roman" panose="02020603050405020304" charset="0"/>
              <a:ea typeface="宋体" panose="02010600030101010101" pitchFamily="2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133223"/>
            <a:ext cx="585216" cy="585216"/>
          </a:xfrm>
          <a:prstGeom prst="roundRect">
            <a:avLst/>
          </a:prstGeom>
          <a:solidFill>
            <a:srgbClr val="1565C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sz="2000">
                <a:solidFill>
                  <a:srgbClr val="FFFFFF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🔤</a:t>
            </a:r>
            <a:endParaRPr sz="2000">
              <a:solidFill>
                <a:srgbClr val="FFFFFF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4478" y="104394"/>
            <a:ext cx="10332720" cy="713232"/>
          </a:xfrm>
          <a:prstGeom prst="rect">
            <a:avLst/>
          </a:prstGeom>
          <a:noFill/>
        </p:spPr>
        <p:txBody>
          <a:bodyPr wrap="square" lIns="101600" tIns="76200" rIns="101600" bIns="76200" anchor="t">
            <a:spAutoFit/>
          </a:bodyPr>
          <a:lstStyle/>
          <a:p>
            <a:r>
              <a:rPr sz="3000">
                <a:solidFill>
                  <a:srgbClr val="0D3A78"/>
                </a:solidFill>
                <a:latin typeface="Calibri" panose="020F0502020204030204"/>
                <a:ea typeface="微软雅黑" panose="020B0503020204020204" charset="-122"/>
                <a:cs typeface="微软雅黑" panose="020B0503020204020204" charset="-122"/>
              </a:rPr>
              <a:t>词汇聚焦 · Reading 2 核心词</a:t>
            </a:r>
            <a:endParaRPr sz="3000">
              <a:solidFill>
                <a:srgbClr val="0D3A78"/>
              </a:solidFill>
              <a:latin typeface="Calibri" panose="020F0502020204030204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0380" y="717550"/>
          <a:ext cx="11447780" cy="5301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4410"/>
                <a:gridCol w="2138680"/>
                <a:gridCol w="1057275"/>
                <a:gridCol w="4717415"/>
              </a:tblGrid>
              <a:tr h="444500"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单词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音标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词性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中文</a:t>
                      </a:r>
                      <a:endParaRPr sz="2200">
                        <a:solidFill>
                          <a:srgbClr val="FFFFFF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</a:tr>
              <a:tr h="43053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200">
                          <a:solidFill>
                            <a:srgbClr val="0D3A78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steal</a:t>
                      </a:r>
                      <a:r>
                        <a:rPr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 the show</a:t>
                      </a:r>
                      <a:r>
                        <a:rPr 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 (stole, </a:t>
                      </a: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stolen</a:t>
                      </a:r>
                      <a:r>
                        <a:rPr lang="en-US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)</a:t>
                      </a:r>
                      <a:endParaRPr 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/sti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ː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l 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ðə ʃəʊ/</a:t>
                      </a:r>
                      <a:endParaRPr lang="en-US" altLang="en-US" sz="2200">
                        <a:solidFill>
                          <a:srgbClr val="0097A7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抢风头；大放异彩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386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sz="2200" b="1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s</a:t>
                      </a:r>
                      <a:r>
                        <a:rPr sz="2200" b="1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tart from scratch</a:t>
                      </a:r>
                      <a:endParaRPr lang="zh-CN" altLang="en-US" sz="2200" b="1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/st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ɑː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t fr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ə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m skr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æ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t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ʃ/</a:t>
                      </a:r>
                      <a:endParaRPr lang="en-US" altLang="en-US" sz="2200">
                        <a:solidFill>
                          <a:srgbClr val="0097A7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从零开始；白手起家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513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fine-tune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/ˌfa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ɪ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 ˈtju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ː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n/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v.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微调；精细调整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3865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code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/kəʊd/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n./v.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代码；编程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command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/kəˈmɑːnd/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指挥；命令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45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pay off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/pe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ɪ ɒ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f/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取得成功；得到回报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autonomous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/ɔːˈtɒnəməs/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adj.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自主的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0259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微软雅黑" panose="020B0503020204020204" charset="-122"/>
                          <a:sym typeface="+mn-ea"/>
                        </a:rPr>
                        <a:t>power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/ˈpa</a:t>
                      </a:r>
                      <a:r>
                        <a:rPr lang="en-US" altLang="en-US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ʊə(</a:t>
                      </a:r>
                      <a:r>
                        <a:rPr lang="en-US" altLang="zh-CN" sz="2200">
                          <a:solidFill>
                            <a:srgbClr val="0097A7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r)/</a:t>
                      </a:r>
                      <a:endParaRPr lang="en-US" altLang="zh-CN" sz="2200">
                        <a:solidFill>
                          <a:srgbClr val="0097A7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n./v.</a:t>
                      </a:r>
                      <a:endParaRPr lang="en-US" altLang="zh-CN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n. </a:t>
                      </a: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动力；电力；权力；</a:t>
                      </a:r>
                      <a:r>
                        <a:rPr lang="en-US" altLang="zh-CN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v. </a:t>
                      </a:r>
                      <a:r>
                        <a:rPr lang="zh-CN" altLang="en-US" sz="2200">
                          <a:solidFill>
                            <a:srgbClr val="1C2B3A"/>
                          </a:solidFill>
                          <a:latin typeface="Calibri" panose="020F0502020204030204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驱动，供能</a:t>
                      </a:r>
                      <a:endParaRPr lang="zh-CN" altLang="en-US" sz="2200">
                        <a:solidFill>
                          <a:srgbClr val="1C2B3A"/>
                        </a:solidFill>
                        <a:latin typeface="Calibri" panose="020F0502020204030204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perception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/pəˈsepʃn/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感知</a:t>
                      </a: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；看法</a:t>
                      </a:r>
                      <a:r>
                        <a:rPr 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perceive v. </a:t>
                      </a: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感知；认为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collaborate</a:t>
                      </a:r>
                      <a:r>
                        <a:rPr 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with</a:t>
                      </a:r>
                      <a:endParaRPr lang="en-US"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/kəˈlæbəreɪt/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v.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协作</a:t>
                      </a:r>
                      <a:r>
                        <a:rPr 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lang="en-US" altLang="zh-CN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collaboration n. </a:t>
                      </a:r>
                      <a:r>
                        <a:rPr lang="zh-CN" altLang="en-US"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合作</a:t>
                      </a:r>
                      <a:endParaRPr lang="zh-CN" altLang="en-US" sz="2200">
                        <a:latin typeface="Times New Roman" panose="02020603050405020304" charset="0"/>
                        <a:ea typeface="宋体" panose="02010600030101010101" pitchFamily="2" charset="-122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algn="l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creativity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/ˌkriːeɪˈtɪvəti/</a:t>
                      </a:r>
                      <a:endParaRPr sz="2200">
                        <a:solidFill>
                          <a:srgbClr val="0097A7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n.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2200">
                          <a:latin typeface="Times New Roman" panose="02020603050405020304" charset="0"/>
                          <a:ea typeface="宋体" panose="02010600030101010101" pitchFamily="2" charset="-122"/>
                        </a:rPr>
                        <a:t>创造力</a:t>
                      </a:r>
                      <a:endParaRPr sz="2200">
                        <a:solidFill>
                          <a:srgbClr val="1C2B3A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E8F2F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901*444"/>
  <p:tag name="TABLE_ENDDRAG_RECT" val="39*56*901*444"/>
</p:tagLst>
</file>

<file path=ppt/tags/tag10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11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2.xml><?xml version="1.0" encoding="utf-8"?>
<p:tagLst xmlns:p="http://schemas.openxmlformats.org/presentationml/2006/main">
  <p:tag name="TABLE_ENDDRAG_ORIGIN_RECT" val="886*576"/>
  <p:tag name="TABLE_ENDDRAG_RECT" val="53*53*886*576"/>
</p:tagLst>
</file>

<file path=ppt/tags/tag3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4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5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6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7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8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ags/tag9.xml><?xml version="1.0" encoding="utf-8"?>
<p:tagLst xmlns:p="http://schemas.openxmlformats.org/presentationml/2006/main">
  <p:tag name="KSO_WM_DIAGRAM_VIRTUALLY_FRAME" val="{&quot;height&quot;:519.575,&quot;left&quot;:54.2,&quot;top&quot;:82.345,&quot;width&quot;:873.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7076</Words>
  <Application>WPS 演示</Application>
  <PresentationFormat>On-screen Show (4:3)</PresentationFormat>
  <Paragraphs>482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Arial</vt:lpstr>
      <vt:lpstr>Calibri</vt:lpstr>
      <vt:lpstr>微软雅黑</vt:lpstr>
      <vt:lpstr>Times New Roman</vt:lpstr>
      <vt:lpstr>Times New Roman</vt:lpstr>
      <vt:lpstr>Arial Unicode MS</vt:lpstr>
      <vt:lpstr>HelveticaNeue</vt:lpstr>
      <vt:lpstr>华文新魏</vt:lpstr>
      <vt:lpstr>语文格子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Administrator</cp:lastModifiedBy>
  <cp:revision>8</cp:revision>
  <dcterms:created xsi:type="dcterms:W3CDTF">2013-01-27T09:14:00Z</dcterms:created>
  <dcterms:modified xsi:type="dcterms:W3CDTF">2026-09-04T03:48:18Z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ICV">
    <vt:lpwstr>C16BC14DA0E9422BAC8F1DB2132FDF7C_13</vt:lpwstr>
  </property>
</Properties>
</file>