
<file path=[Content_Types].xml><?xml version="1.0" encoding="utf-8"?>
<Types xmlns="http://schemas.openxmlformats.org/package/2006/content-types">
  <Default Extension="jpeg" ContentType="image/jpe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8" r:id="rId3"/>
    <p:sldId id="256" r:id="rId4"/>
    <p:sldId id="257" r:id="rId5"/>
    <p:sldId id="265" r:id="rId6"/>
    <p:sldId id="259" r:id="rId7"/>
    <p:sldId id="268" r:id="rId8"/>
    <p:sldId id="260" r:id="rId9"/>
    <p:sldId id="266" r:id="rId10"/>
    <p:sldId id="261" r:id="rId11"/>
    <p:sldId id="262" r:id="rId12"/>
    <p:sldId id="267" r:id="rId13"/>
    <p:sldId id="269" r:id="rId14"/>
    <p:sldId id="270" r:id="rId15"/>
    <p:sldId id="271" r:id="rId16"/>
    <p:sldId id="2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E52897E-6B16-4454-81A6-0FD6261CDC6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D3BA88-3751-4B75-A246-2FC8610FED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52897E-6B16-4454-81A6-0FD6261CDC6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D3BA88-3751-4B75-A246-2FC8610FEDBC}"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media" Target="../media/media1.mp4"/><Relationship Id="rId1"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6" y="1314108"/>
            <a:ext cx="11597002" cy="3652125"/>
          </a:xfrm>
          <a:solidFill>
            <a:schemeClr val="accent4">
              <a:lumMod val="20000"/>
              <a:lumOff val="80000"/>
            </a:schemeClr>
          </a:solidFill>
        </p:spPr>
        <p:txBody>
          <a:bodyPr>
            <a:normAutofit/>
          </a:bodyPr>
          <a:lstStyle/>
          <a:p>
            <a:r>
              <a:rPr lang="zh-CN" altLang="en-US" dirty="0"/>
              <a:t>假定你是校英文报记者，请你根据郑钦文美网逆转比赛的相关素材，写一篇</a:t>
            </a:r>
            <a:r>
              <a:rPr lang="zh-CN" altLang="en-US" b="1" dirty="0">
                <a:solidFill>
                  <a:srgbClr val="FF0000"/>
                </a:solidFill>
              </a:rPr>
              <a:t>新闻报道</a:t>
            </a:r>
            <a:r>
              <a:rPr lang="zh-CN" altLang="en-US" dirty="0"/>
              <a:t>。内容要点：</a:t>
            </a:r>
            <a:endParaRPr lang="zh-CN" altLang="en-US" dirty="0"/>
          </a:p>
          <a:p>
            <a:r>
              <a:rPr lang="zh-CN" altLang="en-US" dirty="0">
                <a:effectLst/>
              </a:rPr>
              <a:t>事件：郑钦文在美网比赛中，</a:t>
            </a:r>
            <a:r>
              <a:rPr lang="en-US" altLang="zh-CN" dirty="0">
                <a:effectLst/>
              </a:rPr>
              <a:t>0-5 </a:t>
            </a:r>
            <a:r>
              <a:rPr lang="zh-CN" altLang="en-US" dirty="0">
                <a:effectLst/>
              </a:rPr>
              <a:t>落后，最终完成逆转；</a:t>
            </a:r>
            <a:endParaRPr lang="zh-CN" altLang="en-US" dirty="0">
              <a:effectLst/>
            </a:endParaRPr>
          </a:p>
          <a:p>
            <a:r>
              <a:rPr lang="zh-CN" altLang="en-US" dirty="0">
                <a:effectLst/>
              </a:rPr>
              <a:t>原因：艰苦的训练、强大毅力，永不放弃；</a:t>
            </a:r>
            <a:endParaRPr lang="zh-CN" altLang="en-US" dirty="0">
              <a:effectLst/>
            </a:endParaRPr>
          </a:p>
          <a:p>
            <a:r>
              <a:rPr lang="zh-CN" altLang="en-US" dirty="0">
                <a:effectLst/>
              </a:rPr>
              <a:t>简短评价：毅力的力量，给青少年启示。 要求：</a:t>
            </a:r>
            <a:endParaRPr lang="zh-CN" altLang="en-US" dirty="0">
              <a:effectLst/>
            </a:endParaRPr>
          </a:p>
          <a:p>
            <a:r>
              <a:rPr lang="zh-CN" altLang="en-US" dirty="0">
                <a:effectLst/>
              </a:rPr>
              <a:t>词数 </a:t>
            </a:r>
            <a:r>
              <a:rPr lang="en-US" altLang="zh-CN" dirty="0">
                <a:effectLst/>
              </a:rPr>
              <a:t>80 </a:t>
            </a:r>
            <a:r>
              <a:rPr lang="zh-CN" altLang="en-US" dirty="0">
                <a:effectLst/>
              </a:rPr>
              <a:t>词左右；至少使用两处定语从句；</a:t>
            </a:r>
            <a:endParaRPr lang="zh-CN" altLang="en-US" dirty="0">
              <a:effectLst/>
            </a:endParaRPr>
          </a:p>
          <a:p>
            <a:endParaRPr lang="zh-CN" altLang="en-US" dirty="0"/>
          </a:p>
        </p:txBody>
      </p:sp>
      <p:sp>
        <p:nvSpPr>
          <p:cNvPr id="2" name="文本框 1"/>
          <p:cNvSpPr txBox="1"/>
          <p:nvPr/>
        </p:nvSpPr>
        <p:spPr>
          <a:xfrm>
            <a:off x="536594" y="263081"/>
            <a:ext cx="2912939" cy="369332"/>
          </a:xfrm>
          <a:prstGeom prst="rect">
            <a:avLst/>
          </a:prstGeom>
          <a:solidFill>
            <a:schemeClr val="accent6">
              <a:lumMod val="60000"/>
              <a:lumOff val="40000"/>
            </a:schemeClr>
          </a:solidFill>
        </p:spPr>
        <p:txBody>
          <a:bodyPr wrap="square">
            <a:spAutoFit/>
          </a:bodyPr>
          <a:lstStyle/>
          <a:p>
            <a:r>
              <a:rPr lang="en-US" altLang="zh-CN" b="1" dirty="0"/>
              <a:t>4 </a:t>
            </a:r>
            <a:r>
              <a:rPr lang="zh-CN" altLang="en-US" b="1" dirty="0"/>
              <a:t>应用文写作（新闻报道）</a:t>
            </a:r>
            <a:endParaRPr lang="zh-CN" altLang="en-US" b="1" dirty="0"/>
          </a:p>
        </p:txBody>
      </p:sp>
      <p:pic>
        <p:nvPicPr>
          <p:cNvPr id="4" name="图片 3"/>
          <p:cNvPicPr>
            <a:picLocks noChangeAspect="1"/>
          </p:cNvPicPr>
          <p:nvPr/>
        </p:nvPicPr>
        <p:blipFill>
          <a:blip r:embed="rId1"/>
          <a:stretch>
            <a:fillRect/>
          </a:stretch>
        </p:blipFill>
        <p:spPr>
          <a:xfrm>
            <a:off x="9247157" y="2870875"/>
            <a:ext cx="2478649" cy="37215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7" y="235444"/>
            <a:ext cx="11618903" cy="5941519"/>
          </a:xfrm>
          <a:solidFill>
            <a:schemeClr val="bg2"/>
          </a:solidFill>
        </p:spPr>
        <p:txBody>
          <a:bodyPr/>
          <a:lstStyle/>
          <a:p>
            <a:r>
              <a:rPr lang="en-US" altLang="zh-CN" b="1" dirty="0"/>
              <a:t>             </a:t>
            </a:r>
            <a:r>
              <a:rPr lang="en-US" altLang="zh-CN" dirty="0">
                <a:latin typeface="Times New Roman" panose="02020603050405020304" pitchFamily="18" charset="0"/>
                <a:cs typeface="Times New Roman" panose="02020603050405020304" pitchFamily="18" charset="0"/>
              </a:rPr>
              <a:t> News Report: Perseverance Creates Miracles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Zheng </a:t>
            </a:r>
            <a:r>
              <a:rPr lang="en-US" altLang="zh-CN" dirty="0" err="1">
                <a:latin typeface="Times New Roman" panose="02020603050405020304" pitchFamily="18" charset="0"/>
                <a:cs typeface="Times New Roman" panose="02020603050405020304" pitchFamily="18" charset="0"/>
              </a:rPr>
              <a:t>Qinwen</a:t>
            </a:r>
            <a:r>
              <a:rPr lang="en-US" altLang="zh-CN" dirty="0">
                <a:latin typeface="Times New Roman" panose="02020603050405020304" pitchFamily="18" charset="0"/>
                <a:cs typeface="Times New Roman" panose="02020603050405020304" pitchFamily="18" charset="0"/>
              </a:rPr>
              <a:t> pulled off an unbelievable comeback at the US Open, which has inspired countless young sports fans across China. </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During the tough match, she was once trailing 0-5, a situation where most competitors would lose confidence and surrender. Instead of feeling discouraged, she kept her composure and fought bravely for every single point. The mental strength that she displayed on the court came from months of strict training at Florida’s IMG Academy, where she endured burning heat and endless practice. Perseverance is the precious quality that helps people get through hard times and unexpected setbacks.</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     Her story conveys a powerful message to teenagers. Anyone who sticks firmly to their goals and refuses to give up can finally make miracles happen.</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4425" y="1168571"/>
            <a:ext cx="11289921" cy="4351338"/>
          </a:xfrm>
        </p:spPr>
        <p:txBody>
          <a:bodyPr>
            <a:normAutofit/>
          </a:bodyPr>
          <a:lstStyle/>
          <a:p>
            <a:pPr algn="l">
              <a:buNone/>
            </a:pPr>
            <a:r>
              <a:rPr lang="zh-CN" altLang="en-US" b="1" dirty="0">
                <a:effectLst/>
                <a:latin typeface="Times New Roman" panose="02020603050405020304" pitchFamily="18" charset="0"/>
                <a:cs typeface="Times New Roman" panose="02020603050405020304" pitchFamily="18" charset="0"/>
              </a:rPr>
              <a:t>心理描写</a:t>
            </a:r>
            <a:r>
              <a:rPr lang="en-US" altLang="zh-CN" b="1" dirty="0">
                <a:effectLst/>
                <a:latin typeface="Times New Roman" panose="02020603050405020304" pitchFamily="18" charset="0"/>
                <a:cs typeface="Times New Roman" panose="02020603050405020304" pitchFamily="18" charset="0"/>
              </a:rPr>
              <a:t>——</a:t>
            </a:r>
            <a:r>
              <a:rPr lang="zh-CN" altLang="en-US" b="1" dirty="0">
                <a:effectLst/>
                <a:latin typeface="Times New Roman" panose="02020603050405020304" pitchFamily="18" charset="0"/>
                <a:cs typeface="Times New Roman" panose="02020603050405020304" pitchFamily="18" charset="0"/>
              </a:rPr>
              <a:t>低谷承压心境（第一段）</a:t>
            </a:r>
            <a:endParaRPr lang="zh-CN" altLang="en-US" b="1" dirty="0">
              <a:effectLst/>
              <a:latin typeface="Times New Roman" panose="02020603050405020304" pitchFamily="18" charset="0"/>
              <a:cs typeface="Times New Roman" panose="02020603050405020304" pitchFamily="18" charset="0"/>
            </a:endParaRPr>
          </a:p>
          <a:p>
            <a:pPr algn="l">
              <a:buNone/>
            </a:pPr>
            <a:r>
              <a:rPr lang="zh-CN" altLang="en-US" dirty="0">
                <a:effectLst/>
                <a:latin typeface="Times New Roman" panose="02020603050405020304" pitchFamily="18" charset="0"/>
                <a:cs typeface="Times New Roman" panose="02020603050405020304" pitchFamily="18" charset="0"/>
              </a:rPr>
              <a:t>      </a:t>
            </a:r>
            <a:r>
              <a:rPr lang="zh-CN" altLang="en-US" b="1" dirty="0">
                <a:solidFill>
                  <a:srgbClr val="C00000"/>
                </a:solidFill>
                <a:effectLst/>
                <a:latin typeface="Times New Roman" panose="02020603050405020304" pitchFamily="18" charset="0"/>
                <a:cs typeface="Times New Roman" panose="02020603050405020304" pitchFamily="18" charset="0"/>
              </a:rPr>
              <a:t>抽象地点 </a:t>
            </a:r>
            <a:r>
              <a:rPr lang="en-US" altLang="zh-CN" b="1" dirty="0">
                <a:solidFill>
                  <a:srgbClr val="C00000"/>
                </a:solidFill>
                <a:effectLst/>
                <a:latin typeface="Times New Roman" panose="02020603050405020304" pitchFamily="18" charset="0"/>
                <a:cs typeface="Times New Roman" panose="02020603050405020304" pitchFamily="18" charset="0"/>
              </a:rPr>
              <a:t>situation where </a:t>
            </a:r>
            <a:r>
              <a:rPr lang="zh-CN" altLang="en-US" b="1" dirty="0">
                <a:solidFill>
                  <a:srgbClr val="C00000"/>
                </a:solidFill>
                <a:effectLst/>
                <a:latin typeface="Times New Roman" panose="02020603050405020304" pitchFamily="18" charset="0"/>
                <a:cs typeface="Times New Roman" panose="02020603050405020304" pitchFamily="18" charset="0"/>
              </a:rPr>
              <a:t>定语从句（本节课重点）</a:t>
            </a:r>
            <a:endParaRPr lang="zh-CN" altLang="en-US" b="1" dirty="0">
              <a:solidFill>
                <a:srgbClr val="C00000"/>
              </a:solidFill>
              <a:effectLst/>
              <a:latin typeface="Times New Roman" panose="02020603050405020304" pitchFamily="18" charset="0"/>
              <a:cs typeface="Times New Roman" panose="02020603050405020304" pitchFamily="18" charset="0"/>
            </a:endParaRPr>
          </a:p>
          <a:p>
            <a:pPr algn="l">
              <a:buNone/>
            </a:pPr>
            <a:r>
              <a:rPr lang="zh-CN" altLang="en-US" b="1" dirty="0">
                <a:effectLst/>
                <a:latin typeface="Times New Roman" panose="02020603050405020304" pitchFamily="18" charset="0"/>
                <a:cs typeface="Times New Roman" panose="02020603050405020304" pitchFamily="18" charset="0"/>
              </a:rPr>
              <a:t>✅提示词</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fall behind, huge pressure, self-doubt, be on the edge of defeat</a:t>
            </a:r>
            <a:endParaRPr lang="en-US" altLang="zh-CN" dirty="0">
              <a:effectLst/>
              <a:latin typeface="Times New Roman" panose="02020603050405020304" pitchFamily="18" charset="0"/>
              <a:cs typeface="Times New Roman" panose="02020603050405020304" pitchFamily="18" charset="0"/>
            </a:endParaRPr>
          </a:p>
          <a:p>
            <a:pPr algn="l">
              <a:buNone/>
            </a:pPr>
            <a:r>
              <a:rPr lang="en-US" altLang="zh-CN" dirty="0">
                <a:effectLst/>
                <a:latin typeface="Times New Roman" panose="02020603050405020304" pitchFamily="18" charset="0"/>
                <a:cs typeface="Times New Roman" panose="02020603050405020304" pitchFamily="18" charset="0"/>
              </a:rPr>
              <a:t>       At the beginning of the match,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fell behind 0-5. She was trapped in a difficult situation </a:t>
            </a:r>
            <a:r>
              <a:rPr lang="en-US" altLang="zh-CN" b="1" dirty="0">
                <a:effectLst/>
                <a:latin typeface="Times New Roman" panose="02020603050405020304" pitchFamily="18" charset="0"/>
                <a:cs typeface="Times New Roman" panose="02020603050405020304" pitchFamily="18" charset="0"/>
              </a:rPr>
              <a:t>where huge pressure and self-doubt almost beat her</a:t>
            </a:r>
            <a:r>
              <a:rPr lang="en-US" altLang="zh-CN" dirty="0">
                <a:effectLst/>
                <a:latin typeface="Times New Roman" panose="02020603050405020304" pitchFamily="18" charset="0"/>
                <a:cs typeface="Times New Roman" panose="02020603050405020304" pitchFamily="18" charset="0"/>
              </a:rPr>
              <a:t>. Many people thought she was on the edge of defeat, but she refused to give in to the tough situation.</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520624" y="304442"/>
            <a:ext cx="9248034" cy="523220"/>
          </a:xfrm>
          <a:prstGeom prst="rect">
            <a:avLst/>
          </a:prstGeom>
          <a:noFill/>
        </p:spPr>
        <p:txBody>
          <a:bodyPr wrap="square">
            <a:spAutoFit/>
          </a:bodyPr>
          <a:lstStyle/>
          <a:p>
            <a:pPr>
              <a:buNone/>
            </a:pPr>
            <a:r>
              <a:rPr lang="zh-CN" altLang="en-US" sz="2800" b="1" dirty="0"/>
              <a:t>三段式描写专项（心境</a:t>
            </a:r>
            <a:r>
              <a:rPr lang="en-US" altLang="zh-CN" sz="2800" b="1" dirty="0"/>
              <a:t>+</a:t>
            </a:r>
            <a:r>
              <a:rPr lang="zh-CN" altLang="en-US" sz="2800" b="1" dirty="0"/>
              <a:t>动作</a:t>
            </a:r>
            <a:r>
              <a:rPr lang="en-US" altLang="zh-CN" sz="2800" b="1" dirty="0"/>
              <a:t>+</a:t>
            </a:r>
            <a:r>
              <a:rPr lang="zh-CN" altLang="en-US" sz="2800" b="1" dirty="0"/>
              <a:t>逆袭心理）句型技能</a:t>
            </a:r>
            <a:endParaRPr lang="zh-CN" altLang="en-US" sz="2800" b="1" dirty="0"/>
          </a:p>
        </p:txBody>
      </p:sp>
      <p:sp>
        <p:nvSpPr>
          <p:cNvPr id="6" name="文本框 5"/>
          <p:cNvSpPr txBox="1"/>
          <p:nvPr/>
        </p:nvSpPr>
        <p:spPr>
          <a:xfrm>
            <a:off x="504654" y="5448332"/>
            <a:ext cx="3043437" cy="369332"/>
          </a:xfrm>
          <a:prstGeom prst="rect">
            <a:avLst/>
          </a:prstGeom>
          <a:solidFill>
            <a:schemeClr val="accent6">
              <a:lumMod val="60000"/>
              <a:lumOff val="40000"/>
            </a:schemeClr>
          </a:solidFill>
        </p:spPr>
        <p:txBody>
          <a:bodyPr wrap="square">
            <a:spAutoFit/>
          </a:bodyPr>
          <a:lstStyle/>
          <a:p>
            <a:r>
              <a:rPr lang="en-US" altLang="zh-CN" b="1" dirty="0"/>
              <a:t>5 </a:t>
            </a:r>
            <a:r>
              <a:rPr lang="zh-CN" altLang="en-US" b="1" dirty="0"/>
              <a:t>读后续写微技能 （</a:t>
            </a:r>
            <a:r>
              <a:rPr lang="en-US" altLang="zh-CN" b="1" dirty="0"/>
              <a:t>1</a:t>
            </a:r>
            <a:r>
              <a:rPr lang="zh-CN" altLang="en-US" b="1" dirty="0"/>
              <a:t>）</a:t>
            </a:r>
            <a:endParaRPr lang="zh-CN" altLang="en-US" b="1" dirty="0"/>
          </a:p>
        </p:txBody>
      </p:sp>
      <p:pic>
        <p:nvPicPr>
          <p:cNvPr id="7" name="图片 6"/>
          <p:cNvPicPr>
            <a:picLocks noChangeAspect="1"/>
          </p:cNvPicPr>
          <p:nvPr/>
        </p:nvPicPr>
        <p:blipFill>
          <a:blip r:embed="rId1"/>
          <a:stretch>
            <a:fillRect/>
          </a:stretch>
        </p:blipFill>
        <p:spPr>
          <a:xfrm>
            <a:off x="8339108" y="4170540"/>
            <a:ext cx="3146556" cy="20987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8037" y="843220"/>
            <a:ext cx="10932190" cy="4758163"/>
          </a:xfrm>
        </p:spPr>
        <p:txBody>
          <a:bodyPr>
            <a:normAutofit/>
          </a:bodyPr>
          <a:lstStyle/>
          <a:p>
            <a:pPr algn="l">
              <a:buNone/>
            </a:pPr>
            <a:r>
              <a:rPr lang="zh-CN" altLang="en-US" b="1" dirty="0">
                <a:effectLst/>
              </a:rPr>
              <a:t>场面</a:t>
            </a:r>
            <a:r>
              <a:rPr lang="en-US" altLang="zh-CN" b="1" dirty="0">
                <a:effectLst/>
              </a:rPr>
              <a:t>+</a:t>
            </a:r>
            <a:r>
              <a:rPr lang="zh-CN" altLang="en-US" b="1" dirty="0">
                <a:effectLst/>
              </a:rPr>
              <a:t>动作描写</a:t>
            </a:r>
            <a:r>
              <a:rPr lang="en-US" altLang="zh-CN" b="1" dirty="0">
                <a:effectLst/>
              </a:rPr>
              <a:t>——</a:t>
            </a:r>
            <a:r>
              <a:rPr lang="zh-CN" altLang="en-US" b="1" dirty="0">
                <a:effectLst/>
              </a:rPr>
              <a:t>赛场拼搏画面（第二段）</a:t>
            </a:r>
            <a:endParaRPr lang="zh-CN" altLang="en-US" b="1" dirty="0">
              <a:effectLst/>
            </a:endParaRPr>
          </a:p>
          <a:p>
            <a:pPr algn="l">
              <a:buNone/>
            </a:pPr>
            <a:r>
              <a:rPr lang="zh-CN" altLang="en-US" b="1" dirty="0">
                <a:effectLst/>
              </a:rPr>
              <a:t>✅掌握句型技能</a:t>
            </a:r>
            <a:r>
              <a:rPr lang="zh-CN" altLang="en-US" dirty="0">
                <a:effectLst/>
              </a:rPr>
              <a:t>：</a:t>
            </a:r>
            <a:r>
              <a:rPr lang="zh-CN" altLang="en-US" b="1" dirty="0">
                <a:solidFill>
                  <a:srgbClr val="C00000"/>
                </a:solidFill>
                <a:effectLst/>
              </a:rPr>
              <a:t>非限制性定语从句 </a:t>
            </a:r>
            <a:r>
              <a:rPr lang="en-US" altLang="zh-CN" b="1" dirty="0">
                <a:solidFill>
                  <a:srgbClr val="C00000"/>
                </a:solidFill>
                <a:effectLst/>
              </a:rPr>
              <a:t>, which </a:t>
            </a:r>
            <a:r>
              <a:rPr lang="zh-CN" altLang="en-US" b="1" dirty="0">
                <a:solidFill>
                  <a:srgbClr val="C00000"/>
                </a:solidFill>
                <a:effectLst/>
              </a:rPr>
              <a:t>烘托场景</a:t>
            </a:r>
            <a:endParaRPr lang="zh-CN" altLang="en-US" b="1" dirty="0">
              <a:solidFill>
                <a:srgbClr val="C00000"/>
              </a:solidFill>
              <a:effectLst/>
            </a:endParaRPr>
          </a:p>
          <a:p>
            <a:pPr>
              <a:buNone/>
            </a:pPr>
            <a:r>
              <a:rPr lang="en-US" altLang="zh-CN" dirty="0">
                <a:latin typeface="Times New Roman" panose="02020603050405020304" pitchFamily="18" charset="0"/>
                <a:cs typeface="Times New Roman" panose="02020603050405020304" pitchFamily="18" charset="0"/>
              </a:rPr>
              <a:t>     Gradually, her efforts paid off, </a:t>
            </a:r>
            <a:r>
              <a:rPr lang="en-US" altLang="zh-CN" b="1" dirty="0">
                <a:latin typeface="Times New Roman" panose="02020603050405020304" pitchFamily="18" charset="0"/>
                <a:cs typeface="Times New Roman" panose="02020603050405020304" pitchFamily="18" charset="0"/>
              </a:rPr>
              <a:t>which brought new hope to her</a:t>
            </a:r>
            <a:r>
              <a:rPr lang="en-US" altLang="zh-CN"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What supported her final comeback</a:t>
            </a:r>
            <a:r>
              <a:rPr lang="en-US" altLang="zh-CN"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was that she never lost her fighting spirit</a:t>
            </a:r>
            <a:r>
              <a:rPr lang="en-US" altLang="zh-CN" dirty="0">
                <a:latin typeface="Times New Roman" panose="02020603050405020304" pitchFamily="18" charset="0"/>
                <a:cs typeface="Times New Roman" panose="02020603050405020304" pitchFamily="18" charset="0"/>
              </a:rPr>
              <a:t>. She adjusted her rhythm, waited for her opponent’s mistakes and caught up point by point, </a:t>
            </a:r>
            <a:r>
              <a:rPr lang="en-US" altLang="zh-CN" b="1" dirty="0">
                <a:latin typeface="Times New Roman" panose="02020603050405020304" pitchFamily="18" charset="0"/>
                <a:cs typeface="Times New Roman" panose="02020603050405020304" pitchFamily="18" charset="0"/>
              </a:rPr>
              <a:t>which shocked every audience present</a:t>
            </a:r>
            <a:r>
              <a:rPr lang="en-US" altLang="zh-CN" dirty="0">
                <a:latin typeface="Times New Roman" panose="02020603050405020304" pitchFamily="18" charset="0"/>
                <a:cs typeface="Times New Roman" panose="02020603050405020304" pitchFamily="18" charset="0"/>
              </a:rPr>
              <a:t>. Her amazing comeback proves that perseverance is the most powerful strength for athletes to overcome difficulties.</a:t>
            </a:r>
            <a:br>
              <a:rPr lang="en-US" altLang="zh-CN" dirty="0"/>
            </a:br>
            <a:endParaRPr lang="en-US" altLang="zh-CN" dirty="0"/>
          </a:p>
          <a:p>
            <a:endParaRPr lang="zh-CN" altLang="en-US" dirty="0"/>
          </a:p>
        </p:txBody>
      </p:sp>
      <p:sp>
        <p:nvSpPr>
          <p:cNvPr id="4" name="文本框 3"/>
          <p:cNvSpPr txBox="1"/>
          <p:nvPr/>
        </p:nvSpPr>
        <p:spPr>
          <a:xfrm>
            <a:off x="504654" y="5448332"/>
            <a:ext cx="3043437" cy="369332"/>
          </a:xfrm>
          <a:prstGeom prst="rect">
            <a:avLst/>
          </a:prstGeom>
          <a:solidFill>
            <a:schemeClr val="accent6">
              <a:lumMod val="60000"/>
              <a:lumOff val="40000"/>
            </a:schemeClr>
          </a:solidFill>
        </p:spPr>
        <p:txBody>
          <a:bodyPr wrap="square">
            <a:spAutoFit/>
          </a:bodyPr>
          <a:lstStyle/>
          <a:p>
            <a:r>
              <a:rPr lang="en-US" altLang="zh-CN" b="1" dirty="0"/>
              <a:t>5 </a:t>
            </a:r>
            <a:r>
              <a:rPr lang="zh-CN" altLang="en-US" b="1" dirty="0"/>
              <a:t>读后续写微技能 （</a:t>
            </a:r>
            <a:r>
              <a:rPr lang="en-US" altLang="zh-CN" b="1" dirty="0"/>
              <a:t>2</a:t>
            </a:r>
            <a:r>
              <a:rPr lang="zh-CN" altLang="en-US" b="1" dirty="0"/>
              <a:t>）</a:t>
            </a:r>
            <a:endParaRPr lang="zh-CN" altLang="en-US" b="1" dirty="0"/>
          </a:p>
        </p:txBody>
      </p:sp>
      <p:pic>
        <p:nvPicPr>
          <p:cNvPr id="5" name="图片 4"/>
          <p:cNvPicPr>
            <a:picLocks noChangeAspect="1"/>
          </p:cNvPicPr>
          <p:nvPr/>
        </p:nvPicPr>
        <p:blipFill>
          <a:blip r:embed="rId1"/>
          <a:stretch>
            <a:fillRect/>
          </a:stretch>
        </p:blipFill>
        <p:spPr>
          <a:xfrm>
            <a:off x="8016056" y="4139515"/>
            <a:ext cx="3135605" cy="20914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7576" y="344953"/>
            <a:ext cx="11036224" cy="3997078"/>
          </a:xfrm>
        </p:spPr>
        <p:txBody>
          <a:bodyPr/>
          <a:lstStyle/>
          <a:p>
            <a:pPr algn="l">
              <a:buNone/>
            </a:pPr>
            <a:r>
              <a:rPr lang="zh-CN" altLang="en-US" b="1" dirty="0">
                <a:effectLst/>
                <a:latin typeface="Times New Roman" panose="02020603050405020304" pitchFamily="18" charset="0"/>
                <a:cs typeface="Times New Roman" panose="02020603050405020304" pitchFamily="18" charset="0"/>
              </a:rPr>
              <a:t>技能三：逆袭升华描写</a:t>
            </a:r>
            <a:r>
              <a:rPr lang="en-US" altLang="zh-CN" b="1" dirty="0">
                <a:effectLst/>
                <a:latin typeface="Times New Roman" panose="02020603050405020304" pitchFamily="18" charset="0"/>
                <a:cs typeface="Times New Roman" panose="02020603050405020304" pitchFamily="18" charset="0"/>
              </a:rPr>
              <a:t>——</a:t>
            </a:r>
            <a:r>
              <a:rPr lang="zh-CN" altLang="en-US" b="1" dirty="0">
                <a:effectLst/>
                <a:latin typeface="Times New Roman" panose="02020603050405020304" pitchFamily="18" charset="0"/>
                <a:cs typeface="Times New Roman" panose="02020603050405020304" pitchFamily="18" charset="0"/>
              </a:rPr>
              <a:t>心态成长与感悟（第三段）</a:t>
            </a:r>
            <a:endParaRPr lang="zh-CN" altLang="en-US" b="1" dirty="0">
              <a:effectLst/>
              <a:latin typeface="Times New Roman" panose="02020603050405020304" pitchFamily="18" charset="0"/>
              <a:cs typeface="Times New Roman" panose="02020603050405020304" pitchFamily="18" charset="0"/>
            </a:endParaRPr>
          </a:p>
          <a:p>
            <a:pPr algn="l">
              <a:buNone/>
            </a:pPr>
            <a:r>
              <a:rPr lang="zh-CN" altLang="en-US" dirty="0">
                <a:solidFill>
                  <a:srgbClr val="C00000"/>
                </a:solidFill>
                <a:effectLst/>
                <a:latin typeface="Times New Roman" panose="02020603050405020304" pitchFamily="18" charset="0"/>
                <a:cs typeface="Times New Roman" panose="02020603050405020304" pitchFamily="18" charset="0"/>
              </a:rPr>
              <a:t>✅提示词：</a:t>
            </a:r>
            <a:r>
              <a:rPr lang="en-US" altLang="zh-CN" dirty="0">
                <a:solidFill>
                  <a:srgbClr val="C00000"/>
                </a:solidFill>
                <a:effectLst/>
                <a:latin typeface="Times New Roman" panose="02020603050405020304" pitchFamily="18" charset="0"/>
                <a:cs typeface="Times New Roman" panose="02020603050405020304" pitchFamily="18" charset="0"/>
              </a:rPr>
              <a:t>adjust rhythm, catch up point by point, perseverance, create miracles</a:t>
            </a:r>
            <a:endParaRPr lang="en-US" altLang="zh-CN" dirty="0">
              <a:solidFill>
                <a:srgbClr val="C00000"/>
              </a:solidFill>
              <a:effectLst/>
              <a:latin typeface="Times New Roman" panose="02020603050405020304" pitchFamily="18" charset="0"/>
              <a:cs typeface="Times New Roman" panose="02020603050405020304" pitchFamily="18" charset="0"/>
            </a:endParaRPr>
          </a:p>
          <a:p>
            <a:pPr algn="l">
              <a:buNone/>
            </a:pPr>
            <a:r>
              <a:rPr lang="en-US" altLang="zh-CN" dirty="0">
                <a:effectLst/>
                <a:latin typeface="Times New Roman" panose="02020603050405020304" pitchFamily="18" charset="0"/>
                <a:cs typeface="Times New Roman" panose="02020603050405020304" pitchFamily="18" charset="0"/>
              </a:rPr>
              <a:t>      Gradually, her efforts paid off. </a:t>
            </a:r>
            <a:r>
              <a:rPr lang="en-US" altLang="zh-CN" b="1" dirty="0">
                <a:effectLst/>
                <a:latin typeface="Times New Roman" panose="02020603050405020304" pitchFamily="18" charset="0"/>
                <a:cs typeface="Times New Roman" panose="02020603050405020304" pitchFamily="18" charset="0"/>
              </a:rPr>
              <a:t>What supported her final comeback was that she never lost her fighting spirit</a:t>
            </a:r>
            <a:r>
              <a:rPr lang="en-US" altLang="zh-CN" dirty="0">
                <a:effectLst/>
                <a:latin typeface="Times New Roman" panose="02020603050405020304" pitchFamily="18" charset="0"/>
                <a:cs typeface="Times New Roman" panose="02020603050405020304" pitchFamily="18" charset="0"/>
              </a:rPr>
              <a:t>. She adjusted her rhythm, waited for her opponent’s mistakes and caught up point by point. Her amazing comeback proves that perseverance is the most powerful strength for athletes to overcome difficulties.</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504654" y="5448332"/>
            <a:ext cx="3043437" cy="369332"/>
          </a:xfrm>
          <a:prstGeom prst="rect">
            <a:avLst/>
          </a:prstGeom>
          <a:solidFill>
            <a:schemeClr val="accent6">
              <a:lumMod val="60000"/>
              <a:lumOff val="40000"/>
            </a:schemeClr>
          </a:solidFill>
        </p:spPr>
        <p:txBody>
          <a:bodyPr wrap="square">
            <a:spAutoFit/>
          </a:bodyPr>
          <a:lstStyle/>
          <a:p>
            <a:r>
              <a:rPr lang="en-US" altLang="zh-CN" b="1" dirty="0"/>
              <a:t>5 </a:t>
            </a:r>
            <a:r>
              <a:rPr lang="zh-CN" altLang="en-US" b="1" dirty="0"/>
              <a:t>读后续写微技能 （</a:t>
            </a:r>
            <a:r>
              <a:rPr lang="en-US" altLang="zh-CN" b="1" dirty="0"/>
              <a:t>3</a:t>
            </a:r>
            <a:r>
              <a:rPr lang="zh-CN" altLang="en-US" b="1" dirty="0"/>
              <a:t>）</a:t>
            </a:r>
            <a:endParaRPr lang="zh-CN" altLang="en-US" b="1"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03392" y="3664443"/>
            <a:ext cx="4829346" cy="27165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003" y="350428"/>
            <a:ext cx="9368494" cy="5333087"/>
          </a:xfrm>
          <a:solidFill>
            <a:schemeClr val="accent6">
              <a:lumMod val="20000"/>
              <a:lumOff val="80000"/>
            </a:schemeClr>
          </a:solidFill>
        </p:spPr>
        <p:txBody>
          <a:bodyPr>
            <a:normAutofit lnSpcReduction="10000"/>
          </a:bodyPr>
          <a:lstStyle/>
          <a:p>
            <a:pPr algn="l">
              <a:buNone/>
            </a:pPr>
            <a:r>
              <a:rPr lang="en-US" altLang="zh-CN" dirty="0">
                <a:latin typeface="Times New Roman" panose="02020603050405020304" pitchFamily="18" charset="0"/>
                <a:cs typeface="Times New Roman" panose="02020603050405020304" pitchFamily="18" charset="0"/>
              </a:rPr>
              <a:t>         </a:t>
            </a:r>
            <a:r>
              <a:rPr lang="en-US" altLang="zh-CN" dirty="0">
                <a:effectLst/>
                <a:latin typeface="Times New Roman" panose="02020603050405020304" pitchFamily="18" charset="0"/>
                <a:cs typeface="Times New Roman" panose="02020603050405020304" pitchFamily="18" charset="0"/>
              </a:rPr>
              <a:t>At the beginning of the match,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fell behind 0-5. She was trapped in a difficult situation where huge pressure and self-doubt almost beat her. Many people thought she was on the edge of defeat, but she refused to give in.</a:t>
            </a:r>
            <a:endParaRPr lang="en-US" altLang="zh-CN" dirty="0">
              <a:effectLst/>
              <a:latin typeface="Times New Roman" panose="02020603050405020304" pitchFamily="18" charset="0"/>
              <a:cs typeface="Times New Roman" panose="02020603050405020304" pitchFamily="18" charset="0"/>
            </a:endParaRPr>
          </a:p>
          <a:p>
            <a:pPr algn="l">
              <a:buNone/>
            </a:pPr>
            <a:r>
              <a:rPr lang="en-US" altLang="zh-CN" dirty="0">
                <a:latin typeface="Times New Roman" panose="02020603050405020304" pitchFamily="18" charset="0"/>
                <a:cs typeface="Times New Roman" panose="02020603050405020304" pitchFamily="18" charset="0"/>
              </a:rPr>
              <a:t>        The court was filled with a tense atmosphere, which made every move extremely challenging. Zheng </a:t>
            </a:r>
            <a:r>
              <a:rPr lang="en-US" altLang="zh-CN" dirty="0" err="1">
                <a:latin typeface="Times New Roman" panose="02020603050405020304" pitchFamily="18" charset="0"/>
                <a:cs typeface="Times New Roman" panose="02020603050405020304" pitchFamily="18" charset="0"/>
              </a:rPr>
              <a:t>Qinwen</a:t>
            </a:r>
            <a:r>
              <a:rPr lang="en-US" altLang="zh-CN" dirty="0">
                <a:latin typeface="Times New Roman" panose="02020603050405020304" pitchFamily="18" charset="0"/>
                <a:cs typeface="Times New Roman" panose="02020603050405020304" pitchFamily="18" charset="0"/>
              </a:rPr>
              <a:t> rushed swiftly across the court, stretched her body to save every difficult ball and kept her serves steady. She focused fully on each point and fought bravely.</a:t>
            </a:r>
            <a:endParaRPr lang="en-US" altLang="zh-CN" dirty="0">
              <a:effectLst/>
              <a:latin typeface="Times New Roman" panose="02020603050405020304" pitchFamily="18" charset="0"/>
              <a:cs typeface="Times New Roman" panose="02020603050405020304" pitchFamily="18" charset="0"/>
            </a:endParaRPr>
          </a:p>
          <a:p>
            <a:pPr algn="l">
              <a:buNone/>
            </a:pPr>
            <a:r>
              <a:rPr lang="en-US" altLang="zh-CN" dirty="0">
                <a:effectLst/>
                <a:latin typeface="Times New Roman" panose="02020603050405020304" pitchFamily="18" charset="0"/>
                <a:cs typeface="Times New Roman" panose="02020603050405020304" pitchFamily="18" charset="0"/>
              </a:rPr>
              <a:t>         Gradually, her efforts paid off. What supported her final comeback was that she never lost her fighting spirit. She adjusted her rhythm and caught up point by point. Her amazing comeback proves that perseverance can finally create miracles in tough times.</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7" name="文本框 6"/>
          <p:cNvSpPr txBox="1"/>
          <p:nvPr/>
        </p:nvSpPr>
        <p:spPr>
          <a:xfrm>
            <a:off x="1088245" y="5450696"/>
            <a:ext cx="8614252" cy="369332"/>
          </a:xfrm>
          <a:prstGeom prst="rect">
            <a:avLst/>
          </a:prstGeom>
          <a:solidFill>
            <a:schemeClr val="accent2"/>
          </a:solidFill>
        </p:spPr>
        <p:txBody>
          <a:bodyPr wrap="square">
            <a:spAutoFit/>
          </a:bodyPr>
          <a:lstStyle/>
          <a:p>
            <a:pPr algn="l">
              <a:buNone/>
            </a:pPr>
            <a:r>
              <a:rPr lang="en-US" altLang="zh-CN" dirty="0">
                <a:effectLst/>
              </a:rPr>
              <a:t>1. </a:t>
            </a:r>
            <a:r>
              <a:rPr lang="zh-CN" altLang="en-US" b="1" dirty="0">
                <a:effectLst/>
              </a:rPr>
              <a:t>定语从句（修饰名词、有先行词）</a:t>
            </a:r>
            <a:endParaRPr lang="en-US" altLang="zh-CN" dirty="0">
              <a:effectLst/>
            </a:endParaRPr>
          </a:p>
        </p:txBody>
      </p:sp>
      <p:sp>
        <p:nvSpPr>
          <p:cNvPr id="9" name="文本框 8"/>
          <p:cNvSpPr txBox="1"/>
          <p:nvPr/>
        </p:nvSpPr>
        <p:spPr>
          <a:xfrm>
            <a:off x="1156689" y="5907838"/>
            <a:ext cx="8477364" cy="369332"/>
          </a:xfrm>
          <a:prstGeom prst="rect">
            <a:avLst/>
          </a:prstGeom>
          <a:solidFill>
            <a:schemeClr val="accent5">
              <a:lumMod val="20000"/>
              <a:lumOff val="80000"/>
            </a:schemeClr>
          </a:solidFill>
        </p:spPr>
        <p:txBody>
          <a:bodyPr wrap="square">
            <a:spAutoFit/>
          </a:bodyPr>
          <a:lstStyle/>
          <a:p>
            <a:r>
              <a:rPr lang="en-US" altLang="zh-CN" dirty="0"/>
              <a:t>2 </a:t>
            </a:r>
            <a:r>
              <a:rPr lang="zh-CN" altLang="en-US" dirty="0"/>
              <a:t>名词性从句（充当句子成分、无先行词）</a:t>
            </a:r>
            <a:endParaRPr lang="zh-CN" altLang="en-US" dirty="0"/>
          </a:p>
        </p:txBody>
      </p:sp>
      <p:sp>
        <p:nvSpPr>
          <p:cNvPr id="11" name="文本框 10"/>
          <p:cNvSpPr txBox="1"/>
          <p:nvPr/>
        </p:nvSpPr>
        <p:spPr>
          <a:xfrm>
            <a:off x="1088245" y="6364981"/>
            <a:ext cx="8674482" cy="369332"/>
          </a:xfrm>
          <a:prstGeom prst="rect">
            <a:avLst/>
          </a:prstGeom>
          <a:solidFill>
            <a:schemeClr val="accent4">
              <a:lumMod val="40000"/>
              <a:lumOff val="60000"/>
            </a:schemeClr>
          </a:solidFill>
        </p:spPr>
        <p:txBody>
          <a:bodyPr wrap="square">
            <a:spAutoFit/>
          </a:bodyPr>
          <a:lstStyle/>
          <a:p>
            <a:r>
              <a:rPr lang="en-US" altLang="zh-CN" dirty="0"/>
              <a:t>3. </a:t>
            </a:r>
            <a:r>
              <a:rPr lang="zh-CN" altLang="en-US" dirty="0"/>
              <a:t>写作三技能：心境静态描写 → 动作动态描写 → 精神升华描写</a:t>
            </a:r>
            <a:endParaRPr lang="zh-CN" altLang="en-US" dirty="0"/>
          </a:p>
        </p:txBody>
      </p:sp>
      <p:pic>
        <p:nvPicPr>
          <p:cNvPr id="12" name="图片 11"/>
          <p:cNvPicPr>
            <a:picLocks noChangeAspect="1"/>
          </p:cNvPicPr>
          <p:nvPr/>
        </p:nvPicPr>
        <p:blipFill>
          <a:blip r:embed="rId1"/>
          <a:stretch>
            <a:fillRect/>
          </a:stretch>
        </p:blipFill>
        <p:spPr>
          <a:xfrm>
            <a:off x="9973461" y="3429000"/>
            <a:ext cx="1884536" cy="282448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922966" y="744521"/>
            <a:ext cx="5837247" cy="3891498"/>
          </a:xfrm>
          <a:prstGeom prst="rect">
            <a:avLst/>
          </a:prstGeom>
        </p:spPr>
      </p:pic>
      <p:sp>
        <p:nvSpPr>
          <p:cNvPr id="3" name="副标题 2"/>
          <p:cNvSpPr>
            <a:spLocks noGrp="1"/>
          </p:cNvSpPr>
          <p:nvPr>
            <p:ph type="subTitle" idx="1"/>
          </p:nvPr>
        </p:nvSpPr>
        <p:spPr>
          <a:xfrm>
            <a:off x="1382903" y="5195556"/>
            <a:ext cx="9023540" cy="1074875"/>
          </a:xfrm>
        </p:spPr>
        <p:txBody>
          <a:bodyPr>
            <a:normAutofit lnSpcReduction="10000"/>
          </a:bodyPr>
          <a:lstStyle/>
          <a:p>
            <a:r>
              <a:rPr lang="en-US" altLang="zh-CN" sz="3600" dirty="0">
                <a:solidFill>
                  <a:srgbClr val="7030A0"/>
                </a:solidFill>
                <a:latin typeface="Times New Roman" panose="02020603050405020304" pitchFamily="18" charset="0"/>
                <a:cs typeface="Times New Roman" panose="02020603050405020304" pitchFamily="18" charset="0"/>
              </a:rPr>
              <a:t>Zheng’s Comeback &amp; Attributive Clauses — The Power of Perseverance</a:t>
            </a:r>
            <a:endParaRPr lang="zh-CN" altLang="en-US" sz="3600" dirty="0">
              <a:solidFill>
                <a:srgbClr val="7030A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82018" y="0"/>
            <a:ext cx="7400982" cy="461665"/>
          </a:xfrm>
          <a:prstGeom prst="rect">
            <a:avLst/>
          </a:prstGeom>
          <a:noFill/>
        </p:spPr>
        <p:txBody>
          <a:bodyPr wrap="square">
            <a:spAutoFit/>
          </a:bodyPr>
          <a:lstStyle/>
          <a:p>
            <a:r>
              <a:rPr lang="zh-CN" altLang="en-US" sz="2400" b="1" dirty="0">
                <a:solidFill>
                  <a:srgbClr val="002060"/>
                </a:solidFill>
                <a:latin typeface="隶书" panose="02010509060101010101" pitchFamily="49" charset="-122"/>
                <a:ea typeface="隶书" panose="02010509060101010101" pitchFamily="49" charset="-122"/>
              </a:rPr>
              <a:t>郑钦文的逆转与定语从句 </a:t>
            </a:r>
            <a:r>
              <a:rPr lang="en-US" altLang="zh-CN" sz="2400" b="1" dirty="0">
                <a:solidFill>
                  <a:srgbClr val="002060"/>
                </a:solidFill>
                <a:latin typeface="隶书" panose="02010509060101010101" pitchFamily="49" charset="-122"/>
                <a:ea typeface="隶书" panose="02010509060101010101" pitchFamily="49" charset="-122"/>
              </a:rPr>
              <a:t>—— </a:t>
            </a:r>
            <a:r>
              <a:rPr lang="zh-CN" altLang="en-US" sz="2400" b="1" dirty="0">
                <a:solidFill>
                  <a:srgbClr val="002060"/>
                </a:solidFill>
                <a:latin typeface="隶书" panose="02010509060101010101" pitchFamily="49" charset="-122"/>
                <a:ea typeface="隶书" panose="02010509060101010101" pitchFamily="49" charset="-122"/>
              </a:rPr>
              <a:t>毅力的力量</a:t>
            </a:r>
            <a:endParaRPr lang="zh-CN" altLang="en-US" sz="2400" b="1" dirty="0">
              <a:solidFill>
                <a:srgbClr val="002060"/>
              </a:solidFill>
              <a:latin typeface="隶书" panose="02010509060101010101" pitchFamily="49" charset="-122"/>
              <a:ea typeface="隶书" panose="02010509060101010101" pitchFamily="49" charset="-122"/>
            </a:endParaRPr>
          </a:p>
        </p:txBody>
      </p:sp>
      <p:pic>
        <p:nvPicPr>
          <p:cNvPr id="6" name="图片 5"/>
          <p:cNvPicPr>
            <a:picLocks noChangeAspect="1"/>
          </p:cNvPicPr>
          <p:nvPr/>
        </p:nvPicPr>
        <p:blipFill>
          <a:blip r:embed="rId2"/>
          <a:stretch>
            <a:fillRect/>
          </a:stretch>
        </p:blipFill>
        <p:spPr>
          <a:xfrm>
            <a:off x="7325275" y="1387029"/>
            <a:ext cx="1920253" cy="2883162"/>
          </a:xfrm>
          <a:prstGeom prst="rect">
            <a:avLst/>
          </a:prstGeom>
        </p:spPr>
      </p:pic>
      <p:sp>
        <p:nvSpPr>
          <p:cNvPr id="9" name="文本框 8"/>
          <p:cNvSpPr txBox="1"/>
          <p:nvPr/>
        </p:nvSpPr>
        <p:spPr>
          <a:xfrm>
            <a:off x="9633036" y="6003634"/>
            <a:ext cx="773407" cy="369332"/>
          </a:xfrm>
          <a:prstGeom prst="rect">
            <a:avLst/>
          </a:prstGeom>
          <a:noFill/>
        </p:spPr>
        <p:txBody>
          <a:bodyPr wrap="square">
            <a:spAutoFit/>
          </a:bodyPr>
          <a:lstStyle/>
          <a:p>
            <a:r>
              <a:rPr lang="zh-CN" altLang="en-US" b="1" dirty="0">
                <a:solidFill>
                  <a:schemeClr val="accent6">
                    <a:lumMod val="75000"/>
                  </a:schemeClr>
                </a:solidFill>
              </a:rPr>
              <a:t>刘艳</a:t>
            </a:r>
            <a:endParaRPr lang="zh-CN" altLang="en-US" b="1" dirty="0">
              <a:solidFill>
                <a:schemeClr val="accent6">
                  <a:lumMod val="75000"/>
                </a:scheme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逆袭5">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590549" y="310371"/>
            <a:ext cx="11343597" cy="638062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28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8757" y="224493"/>
            <a:ext cx="11399885" cy="6220112"/>
          </a:xfrm>
        </p:spPr>
        <p:txBody>
          <a:bodyPr>
            <a:normAutofit fontScale="85000" lnSpcReduction="20000"/>
          </a:bodyPr>
          <a:lstStyle/>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      Zheng </a:t>
            </a:r>
            <a:r>
              <a:rPr lang="en-US" altLang="zh-CN" dirty="0" err="1">
                <a:latin typeface="Times New Roman" panose="02020603050405020304" pitchFamily="18" charset="0"/>
                <a:cs typeface="Times New Roman" panose="02020603050405020304" pitchFamily="18" charset="0"/>
              </a:rPr>
              <a:t>Qinwen</a:t>
            </a:r>
            <a:r>
              <a:rPr lang="en-US" altLang="zh-CN" dirty="0">
                <a:latin typeface="Times New Roman" panose="02020603050405020304" pitchFamily="18" charset="0"/>
                <a:cs typeface="Times New Roman" panose="02020603050405020304" pitchFamily="18" charset="0"/>
              </a:rPr>
              <a:t> made an amazing comeback at the US Open, </a:t>
            </a:r>
            <a:r>
              <a:rPr lang="en-US" altLang="zh-CN" b="1" u="sng" dirty="0">
                <a:latin typeface="Times New Roman" panose="02020603050405020304" pitchFamily="18" charset="0"/>
                <a:cs typeface="Times New Roman" panose="02020603050405020304" pitchFamily="18" charset="0"/>
              </a:rPr>
              <a:t>1</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has inspired millions of people. At first, her opponent was leading 5-0, </a:t>
            </a:r>
            <a:r>
              <a:rPr lang="en-US" altLang="zh-CN" b="1" u="sng" dirty="0">
                <a:latin typeface="Times New Roman" panose="02020603050405020304" pitchFamily="18" charset="0"/>
                <a:cs typeface="Times New Roman" panose="02020603050405020304" pitchFamily="18" charset="0"/>
              </a:rPr>
              <a:t>2          </a:t>
            </a:r>
            <a:r>
              <a:rPr lang="en-US" altLang="zh-CN" dirty="0">
                <a:latin typeface="Times New Roman" panose="02020603050405020304" pitchFamily="18" charset="0"/>
                <a:cs typeface="Times New Roman" panose="02020603050405020304" pitchFamily="18" charset="0"/>
              </a:rPr>
              <a:t> made her feel great pressure. She told </a:t>
            </a:r>
            <a:r>
              <a:rPr lang="en-US" altLang="zh-CN" b="1" dirty="0">
                <a:latin typeface="Times New Roman" panose="02020603050405020304" pitchFamily="18" charset="0"/>
                <a:cs typeface="Times New Roman" panose="02020603050405020304" pitchFamily="18" charset="0"/>
              </a:rPr>
              <a:t>3</a:t>
            </a:r>
            <a:r>
              <a:rPr lang="en-US" altLang="zh-CN" dirty="0">
                <a:latin typeface="Times New Roman" panose="02020603050405020304" pitchFamily="18" charset="0"/>
                <a:cs typeface="Times New Roman" panose="02020603050405020304" pitchFamily="18" charset="0"/>
              </a:rPr>
              <a:t>  </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(she)   not to give up and fought point by point. Slowly, she saw more mistakes from her opponent and started to play </a:t>
            </a:r>
            <a:r>
              <a:rPr lang="en-US" altLang="zh-CN" b="1" dirty="0">
                <a:latin typeface="Times New Roman" panose="02020603050405020304" pitchFamily="18" charset="0"/>
                <a:cs typeface="Times New Roman" panose="02020603050405020304" pitchFamily="18" charset="0"/>
              </a:rPr>
              <a:t>4 </a:t>
            </a:r>
            <a:r>
              <a:rPr lang="en-US" altLang="zh-CN" b="1"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(brave).</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      The hardest moment came when the score reached 5-5. She </a:t>
            </a:r>
            <a:r>
              <a:rPr lang="en-US" altLang="zh-CN" b="1" dirty="0">
                <a:latin typeface="Times New Roman" panose="02020603050405020304" pitchFamily="18" charset="0"/>
                <a:cs typeface="Times New Roman" panose="02020603050405020304" pitchFamily="18" charset="0"/>
              </a:rPr>
              <a:t>5  </a:t>
            </a:r>
            <a:r>
              <a:rPr lang="en-US" altLang="zh-CN" b="1" u="sng"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(come) back five games in a row by then. Both players hit the ball </a:t>
            </a:r>
            <a:r>
              <a:rPr lang="en-US" altLang="zh-CN" b="1" dirty="0">
                <a:latin typeface="Times New Roman" panose="02020603050405020304" pitchFamily="18" charset="0"/>
                <a:cs typeface="Times New Roman" panose="02020603050405020304" pitchFamily="18" charset="0"/>
              </a:rPr>
              <a:t>6</a:t>
            </a:r>
            <a:r>
              <a:rPr lang="en-US" altLang="zh-CN" dirty="0">
                <a:latin typeface="Times New Roman" panose="02020603050405020304" pitchFamily="18" charset="0"/>
                <a:cs typeface="Times New Roman" panose="02020603050405020304" pitchFamily="18" charset="0"/>
              </a:rPr>
              <a:t>    </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(incredible) well and there were many long rallies. She said the hard work </a:t>
            </a:r>
            <a:r>
              <a:rPr lang="en-US" altLang="zh-CN" b="1" dirty="0">
                <a:latin typeface="Times New Roman" panose="02020603050405020304" pitchFamily="18" charset="0"/>
                <a:cs typeface="Times New Roman" panose="02020603050405020304" pitchFamily="18" charset="0"/>
              </a:rPr>
              <a:t>7</a:t>
            </a:r>
            <a:r>
              <a:rPr lang="en-US" altLang="zh-CN" dirty="0">
                <a:latin typeface="Times New Roman" panose="02020603050405020304" pitchFamily="18" charset="0"/>
                <a:cs typeface="Times New Roman" panose="02020603050405020304" pitchFamily="18" charset="0"/>
              </a:rPr>
              <a:t> </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she put in finally paid off.</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     Before the match, she </a:t>
            </a:r>
            <a:r>
              <a:rPr lang="en-US" altLang="zh-CN" b="1" dirty="0">
                <a:latin typeface="Times New Roman" panose="02020603050405020304" pitchFamily="18" charset="0"/>
                <a:cs typeface="Times New Roman" panose="02020603050405020304" pitchFamily="18" charset="0"/>
              </a:rPr>
              <a:t>8  </a:t>
            </a:r>
            <a:r>
              <a:rPr lang="en-US" altLang="zh-CN" b="1"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(train) hard at IMG Academy in Florida. The weather there was so hot </a:t>
            </a:r>
            <a:r>
              <a:rPr lang="en-US" altLang="zh-CN" b="1" dirty="0">
                <a:latin typeface="Times New Roman" panose="02020603050405020304" pitchFamily="18" charset="0"/>
                <a:cs typeface="Times New Roman" panose="02020603050405020304" pitchFamily="18" charset="0"/>
              </a:rPr>
              <a:t>9 </a:t>
            </a:r>
            <a:r>
              <a:rPr lang="en-US" altLang="zh-CN" b="1" u="sng"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she sweated all over after just 20 minutes of tennis. Those tough days built her strong body and mind.</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     She also thanked the crowd in New York, </a:t>
            </a:r>
            <a:r>
              <a:rPr lang="en-US" altLang="zh-CN" b="1" dirty="0">
                <a:latin typeface="Times New Roman" panose="02020603050405020304" pitchFamily="18" charset="0"/>
                <a:cs typeface="Times New Roman" panose="02020603050405020304" pitchFamily="18" charset="0"/>
              </a:rPr>
              <a:t>10  </a:t>
            </a:r>
            <a:r>
              <a:rPr lang="en-US" altLang="zh-CN" b="1" u="sng"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gave her energy. Even when the fans supported her opponent, she still kept focused. Zheng </a:t>
            </a:r>
            <a:r>
              <a:rPr lang="en-US" altLang="zh-CN" dirty="0" err="1">
                <a:latin typeface="Times New Roman" panose="02020603050405020304" pitchFamily="18" charset="0"/>
                <a:cs typeface="Times New Roman" panose="02020603050405020304" pitchFamily="18" charset="0"/>
              </a:rPr>
              <a:t>Qinwen</a:t>
            </a:r>
            <a:r>
              <a:rPr lang="en-US" altLang="zh-CN" dirty="0">
                <a:latin typeface="Times New Roman" panose="02020603050405020304" pitchFamily="18" charset="0"/>
                <a:cs typeface="Times New Roman" panose="02020603050405020304" pitchFamily="18" charset="0"/>
              </a:rPr>
              <a:t>, </a:t>
            </a:r>
            <a:r>
              <a:rPr lang="en-US" altLang="zh-CN" b="1" u="sng" dirty="0">
                <a:latin typeface="Times New Roman" panose="02020603050405020304" pitchFamily="18" charset="0"/>
                <a:cs typeface="Times New Roman" panose="02020603050405020304" pitchFamily="18" charset="0"/>
              </a:rPr>
              <a:t>11</a:t>
            </a:r>
            <a:r>
              <a:rPr lang="en-US" altLang="zh-CN" u="sng" dirty="0">
                <a:latin typeface="Times New Roman" panose="02020603050405020304" pitchFamily="18" charset="0"/>
                <a:cs typeface="Times New Roman" panose="02020603050405020304" pitchFamily="18" charset="0"/>
              </a:rPr>
              <a:t>   </a:t>
            </a:r>
            <a:endParaRPr lang="en-US" altLang="zh-CN" u="sng" dirty="0">
              <a:latin typeface="Times New Roman" panose="02020603050405020304" pitchFamily="18" charset="0"/>
              <a:cs typeface="Times New Roman" panose="02020603050405020304" pitchFamily="18" charset="0"/>
            </a:endParaRPr>
          </a:p>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experienced months of losses and self-doubt, proved that miracles do exist.</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buNone/>
            </a:pPr>
            <a:r>
              <a:rPr lang="en-US" altLang="zh-CN" dirty="0">
                <a:latin typeface="Times New Roman" panose="02020603050405020304" pitchFamily="18" charset="0"/>
                <a:cs typeface="Times New Roman" panose="02020603050405020304" pitchFamily="18" charset="0"/>
              </a:rPr>
              <a:t>     For her, success belongs to those   </a:t>
            </a:r>
            <a:r>
              <a:rPr lang="en-US" altLang="zh-CN" b="1" u="sng" dirty="0">
                <a:latin typeface="Times New Roman" panose="02020603050405020304" pitchFamily="18" charset="0"/>
                <a:cs typeface="Times New Roman" panose="02020603050405020304" pitchFamily="18" charset="0"/>
              </a:rPr>
              <a:t>12      </a:t>
            </a:r>
            <a:r>
              <a:rPr lang="en-US" altLang="zh-CN" dirty="0">
                <a:latin typeface="Times New Roman" panose="02020603050405020304" pitchFamily="18" charset="0"/>
                <a:cs typeface="Times New Roman" panose="02020603050405020304" pitchFamily="18" charset="0"/>
              </a:rPr>
              <a:t> keep fighting. She is still on the way to improve, and every match helps her get </a:t>
            </a:r>
            <a:r>
              <a:rPr lang="en-US" altLang="zh-CN" b="1" dirty="0">
                <a:latin typeface="Times New Roman" panose="02020603050405020304" pitchFamily="18" charset="0"/>
                <a:cs typeface="Times New Roman" panose="02020603050405020304" pitchFamily="18" charset="0"/>
              </a:rPr>
              <a:t>1</a:t>
            </a:r>
            <a:r>
              <a:rPr lang="en-US" altLang="zh-CN" b="1" u="sng" dirty="0">
                <a:latin typeface="Times New Roman" panose="02020603050405020304" pitchFamily="18" charset="0"/>
                <a:cs typeface="Times New Roman" panose="02020603050405020304" pitchFamily="18" charset="0"/>
              </a:rPr>
              <a:t>3</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(good). Her story tells us </a:t>
            </a:r>
            <a:r>
              <a:rPr lang="en-US" altLang="zh-CN" b="1" u="sng" dirty="0">
                <a:latin typeface="Times New Roman" panose="02020603050405020304" pitchFamily="18" charset="0"/>
                <a:cs typeface="Times New Roman" panose="02020603050405020304" pitchFamily="18" charset="0"/>
              </a:rPr>
              <a:t>14</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we should never lose hope when facing difficulties. Nothing is impossible for a person </a:t>
            </a:r>
            <a:r>
              <a:rPr lang="en-US" altLang="zh-CN" b="1" u="sng" dirty="0">
                <a:latin typeface="Times New Roman" panose="02020603050405020304" pitchFamily="18" charset="0"/>
                <a:cs typeface="Times New Roman" panose="02020603050405020304" pitchFamily="18" charset="0"/>
              </a:rPr>
              <a:t>15</a:t>
            </a:r>
            <a:r>
              <a:rPr lang="en-US" altLang="zh-CN" u="sng"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                refuses to stop trying.</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718376" y="626939"/>
            <a:ext cx="859645" cy="369332"/>
          </a:xfrm>
          <a:prstGeom prst="rect">
            <a:avLst/>
          </a:prstGeom>
          <a:noFill/>
        </p:spPr>
        <p:txBody>
          <a:bodyPr wrap="square">
            <a:spAutoFit/>
          </a:bodyPr>
          <a:lstStyle/>
          <a:p>
            <a:r>
              <a:rPr lang="en-US" altLang="zh-CN" b="1" dirty="0">
                <a:solidFill>
                  <a:srgbClr val="FF0000"/>
                </a:solidFill>
              </a:rPr>
              <a:t>which</a:t>
            </a:r>
            <a:endParaRPr lang="zh-CN" altLang="en-US" b="1" dirty="0">
              <a:solidFill>
                <a:srgbClr val="FF0000"/>
              </a:solidFill>
            </a:endParaRPr>
          </a:p>
        </p:txBody>
      </p:sp>
      <p:sp>
        <p:nvSpPr>
          <p:cNvPr id="9" name="文本框 8"/>
          <p:cNvSpPr txBox="1"/>
          <p:nvPr/>
        </p:nvSpPr>
        <p:spPr>
          <a:xfrm>
            <a:off x="1448941" y="885784"/>
            <a:ext cx="1403084" cy="369332"/>
          </a:xfrm>
          <a:prstGeom prst="rect">
            <a:avLst/>
          </a:prstGeom>
          <a:noFill/>
        </p:spPr>
        <p:txBody>
          <a:bodyPr wrap="square">
            <a:spAutoFit/>
          </a:bodyPr>
          <a:lstStyle/>
          <a:p>
            <a:r>
              <a:rPr lang="en-US" altLang="zh-CN" b="1" dirty="0">
                <a:solidFill>
                  <a:srgbClr val="FF0000"/>
                </a:solidFill>
              </a:rPr>
              <a:t>herself</a:t>
            </a:r>
            <a:endParaRPr lang="zh-CN" altLang="en-US" b="1" dirty="0">
              <a:solidFill>
                <a:srgbClr val="FF0000"/>
              </a:solidFill>
            </a:endParaRPr>
          </a:p>
        </p:txBody>
      </p:sp>
      <p:sp>
        <p:nvSpPr>
          <p:cNvPr id="10" name="文本框 9"/>
          <p:cNvSpPr txBox="1"/>
          <p:nvPr/>
        </p:nvSpPr>
        <p:spPr>
          <a:xfrm>
            <a:off x="8382000" y="257607"/>
            <a:ext cx="859645" cy="369332"/>
          </a:xfrm>
          <a:prstGeom prst="rect">
            <a:avLst/>
          </a:prstGeom>
          <a:noFill/>
        </p:spPr>
        <p:txBody>
          <a:bodyPr wrap="square">
            <a:spAutoFit/>
          </a:bodyPr>
          <a:lstStyle/>
          <a:p>
            <a:r>
              <a:rPr lang="en-US" altLang="zh-CN" b="1" dirty="0">
                <a:solidFill>
                  <a:srgbClr val="FF0000"/>
                </a:solidFill>
              </a:rPr>
              <a:t>which</a:t>
            </a:r>
            <a:endParaRPr lang="zh-CN" altLang="en-US" b="1" dirty="0">
              <a:solidFill>
                <a:srgbClr val="FF0000"/>
              </a:solidFill>
            </a:endParaRPr>
          </a:p>
        </p:txBody>
      </p:sp>
      <p:sp>
        <p:nvSpPr>
          <p:cNvPr id="12" name="文本框 11"/>
          <p:cNvSpPr txBox="1"/>
          <p:nvPr/>
        </p:nvSpPr>
        <p:spPr>
          <a:xfrm>
            <a:off x="6617536" y="1214051"/>
            <a:ext cx="1764464" cy="369332"/>
          </a:xfrm>
          <a:prstGeom prst="rect">
            <a:avLst/>
          </a:prstGeom>
          <a:noFill/>
        </p:spPr>
        <p:txBody>
          <a:bodyPr wrap="square">
            <a:spAutoFit/>
          </a:bodyPr>
          <a:lstStyle/>
          <a:p>
            <a:r>
              <a:rPr lang="en-US" altLang="zh-CN" b="1" dirty="0">
                <a:solidFill>
                  <a:srgbClr val="FF0000"/>
                </a:solidFill>
              </a:rPr>
              <a:t>more bravely</a:t>
            </a:r>
            <a:endParaRPr lang="zh-CN" altLang="en-US" b="1" dirty="0">
              <a:solidFill>
                <a:srgbClr val="FF0000"/>
              </a:solidFill>
            </a:endParaRPr>
          </a:p>
        </p:txBody>
      </p:sp>
      <p:sp>
        <p:nvSpPr>
          <p:cNvPr id="14" name="文本框 13"/>
          <p:cNvSpPr txBox="1"/>
          <p:nvPr/>
        </p:nvSpPr>
        <p:spPr>
          <a:xfrm>
            <a:off x="8727868" y="1460185"/>
            <a:ext cx="1665906" cy="369332"/>
          </a:xfrm>
          <a:prstGeom prst="rect">
            <a:avLst/>
          </a:prstGeom>
          <a:noFill/>
        </p:spPr>
        <p:txBody>
          <a:bodyPr wrap="square">
            <a:spAutoFit/>
          </a:bodyPr>
          <a:lstStyle/>
          <a:p>
            <a:r>
              <a:rPr lang="en-US" altLang="zh-CN" b="1" dirty="0">
                <a:solidFill>
                  <a:srgbClr val="FF0000"/>
                </a:solidFill>
              </a:rPr>
              <a:t>had come</a:t>
            </a:r>
            <a:endParaRPr lang="zh-CN" altLang="en-US" b="1" dirty="0">
              <a:solidFill>
                <a:srgbClr val="FF0000"/>
              </a:solidFill>
            </a:endParaRPr>
          </a:p>
        </p:txBody>
      </p:sp>
      <p:sp>
        <p:nvSpPr>
          <p:cNvPr id="16" name="文本框 15"/>
          <p:cNvSpPr txBox="1"/>
          <p:nvPr/>
        </p:nvSpPr>
        <p:spPr>
          <a:xfrm>
            <a:off x="8250132" y="1862631"/>
            <a:ext cx="1424986" cy="369332"/>
          </a:xfrm>
          <a:prstGeom prst="rect">
            <a:avLst/>
          </a:prstGeom>
          <a:noFill/>
        </p:spPr>
        <p:txBody>
          <a:bodyPr wrap="square">
            <a:spAutoFit/>
          </a:bodyPr>
          <a:lstStyle/>
          <a:p>
            <a:r>
              <a:rPr lang="en-US" altLang="zh-CN" b="1" dirty="0">
                <a:solidFill>
                  <a:srgbClr val="FF0000"/>
                </a:solidFill>
              </a:rPr>
              <a:t>incredibly</a:t>
            </a:r>
            <a:endParaRPr lang="zh-CN" altLang="en-US" b="1" dirty="0">
              <a:solidFill>
                <a:srgbClr val="FF0000"/>
              </a:solidFill>
            </a:endParaRPr>
          </a:p>
        </p:txBody>
      </p:sp>
      <p:sp>
        <p:nvSpPr>
          <p:cNvPr id="18" name="文本框 17"/>
          <p:cNvSpPr txBox="1"/>
          <p:nvPr/>
        </p:nvSpPr>
        <p:spPr>
          <a:xfrm>
            <a:off x="3705510" y="2703634"/>
            <a:ext cx="2815750" cy="369332"/>
          </a:xfrm>
          <a:prstGeom prst="rect">
            <a:avLst/>
          </a:prstGeom>
          <a:noFill/>
        </p:spPr>
        <p:txBody>
          <a:bodyPr wrap="square">
            <a:spAutoFit/>
          </a:bodyPr>
          <a:lstStyle/>
          <a:p>
            <a:r>
              <a:rPr lang="en-US" altLang="zh-CN" b="1" dirty="0">
                <a:solidFill>
                  <a:srgbClr val="FF0000"/>
                </a:solidFill>
              </a:rPr>
              <a:t>had trained / trained</a:t>
            </a:r>
            <a:endParaRPr lang="zh-CN" altLang="en-US" b="1" dirty="0">
              <a:solidFill>
                <a:srgbClr val="FF0000"/>
              </a:solidFill>
            </a:endParaRPr>
          </a:p>
        </p:txBody>
      </p:sp>
      <p:sp>
        <p:nvSpPr>
          <p:cNvPr id="20" name="文本框 19"/>
          <p:cNvSpPr txBox="1"/>
          <p:nvPr/>
        </p:nvSpPr>
        <p:spPr>
          <a:xfrm>
            <a:off x="8217967" y="2257156"/>
            <a:ext cx="1342854" cy="369332"/>
          </a:xfrm>
          <a:prstGeom prst="rect">
            <a:avLst/>
          </a:prstGeom>
          <a:noFill/>
        </p:spPr>
        <p:txBody>
          <a:bodyPr wrap="square">
            <a:spAutoFit/>
          </a:bodyPr>
          <a:lstStyle/>
          <a:p>
            <a:r>
              <a:rPr lang="en-US" altLang="zh-CN" b="1" dirty="0">
                <a:solidFill>
                  <a:srgbClr val="FF0000"/>
                </a:solidFill>
              </a:rPr>
              <a:t>that/which</a:t>
            </a:r>
            <a:endParaRPr lang="zh-CN" altLang="en-US" b="1" dirty="0">
              <a:solidFill>
                <a:srgbClr val="FF0000"/>
              </a:solidFill>
            </a:endParaRPr>
          </a:p>
        </p:txBody>
      </p:sp>
      <p:sp>
        <p:nvSpPr>
          <p:cNvPr id="22" name="文本框 21"/>
          <p:cNvSpPr txBox="1"/>
          <p:nvPr/>
        </p:nvSpPr>
        <p:spPr>
          <a:xfrm>
            <a:off x="3880724" y="3227777"/>
            <a:ext cx="1063606" cy="369332"/>
          </a:xfrm>
          <a:prstGeom prst="rect">
            <a:avLst/>
          </a:prstGeom>
          <a:noFill/>
        </p:spPr>
        <p:txBody>
          <a:bodyPr wrap="square">
            <a:spAutoFit/>
          </a:bodyPr>
          <a:lstStyle/>
          <a:p>
            <a:r>
              <a:rPr lang="en-US" altLang="zh-CN" b="1" dirty="0">
                <a:solidFill>
                  <a:srgbClr val="FF0000"/>
                </a:solidFill>
              </a:rPr>
              <a:t>that</a:t>
            </a:r>
            <a:endParaRPr lang="zh-CN" altLang="en-US" b="1" dirty="0">
              <a:solidFill>
                <a:srgbClr val="FF0000"/>
              </a:solidFill>
            </a:endParaRPr>
          </a:p>
        </p:txBody>
      </p:sp>
      <p:sp>
        <p:nvSpPr>
          <p:cNvPr id="24" name="文本框 23"/>
          <p:cNvSpPr txBox="1"/>
          <p:nvPr/>
        </p:nvSpPr>
        <p:spPr>
          <a:xfrm>
            <a:off x="6617536" y="3829328"/>
            <a:ext cx="789834" cy="369332"/>
          </a:xfrm>
          <a:prstGeom prst="rect">
            <a:avLst/>
          </a:prstGeom>
          <a:noFill/>
        </p:spPr>
        <p:txBody>
          <a:bodyPr wrap="square">
            <a:spAutoFit/>
          </a:bodyPr>
          <a:lstStyle/>
          <a:p>
            <a:r>
              <a:rPr lang="en-US" altLang="zh-CN" b="1" dirty="0">
                <a:solidFill>
                  <a:srgbClr val="FF0000"/>
                </a:solidFill>
              </a:rPr>
              <a:t>who</a:t>
            </a:r>
            <a:endParaRPr lang="zh-CN" altLang="en-US" b="1" dirty="0">
              <a:solidFill>
                <a:srgbClr val="FF0000"/>
              </a:solidFill>
            </a:endParaRPr>
          </a:p>
        </p:txBody>
      </p:sp>
      <p:sp>
        <p:nvSpPr>
          <p:cNvPr id="26" name="文本框 25"/>
          <p:cNvSpPr txBox="1"/>
          <p:nvPr/>
        </p:nvSpPr>
        <p:spPr>
          <a:xfrm>
            <a:off x="5249587" y="4822632"/>
            <a:ext cx="789834" cy="369332"/>
          </a:xfrm>
          <a:prstGeom prst="rect">
            <a:avLst/>
          </a:prstGeom>
          <a:noFill/>
        </p:spPr>
        <p:txBody>
          <a:bodyPr wrap="square">
            <a:spAutoFit/>
          </a:bodyPr>
          <a:lstStyle/>
          <a:p>
            <a:r>
              <a:rPr lang="en-US" altLang="zh-CN" b="1" dirty="0">
                <a:solidFill>
                  <a:srgbClr val="FF0000"/>
                </a:solidFill>
              </a:rPr>
              <a:t>who</a:t>
            </a:r>
            <a:endParaRPr lang="zh-CN" altLang="en-US" b="1" dirty="0">
              <a:solidFill>
                <a:srgbClr val="FF0000"/>
              </a:solidFill>
            </a:endParaRPr>
          </a:p>
        </p:txBody>
      </p:sp>
      <p:sp>
        <p:nvSpPr>
          <p:cNvPr id="28" name="文本框 27"/>
          <p:cNvSpPr txBox="1"/>
          <p:nvPr/>
        </p:nvSpPr>
        <p:spPr>
          <a:xfrm>
            <a:off x="5886108" y="5182775"/>
            <a:ext cx="832268" cy="369332"/>
          </a:xfrm>
          <a:prstGeom prst="rect">
            <a:avLst/>
          </a:prstGeom>
          <a:noFill/>
        </p:spPr>
        <p:txBody>
          <a:bodyPr wrap="square">
            <a:spAutoFit/>
          </a:bodyPr>
          <a:lstStyle/>
          <a:p>
            <a:r>
              <a:rPr lang="en-US" altLang="zh-CN" b="1" dirty="0">
                <a:solidFill>
                  <a:srgbClr val="FF0000"/>
                </a:solidFill>
              </a:rPr>
              <a:t>bette</a:t>
            </a:r>
            <a:r>
              <a:rPr lang="en-US" altLang="zh-CN" dirty="0"/>
              <a:t>r</a:t>
            </a:r>
            <a:endParaRPr lang="zh-CN" altLang="en-US" dirty="0"/>
          </a:p>
        </p:txBody>
      </p:sp>
      <p:sp>
        <p:nvSpPr>
          <p:cNvPr id="30" name="文本框 29"/>
          <p:cNvSpPr txBox="1"/>
          <p:nvPr/>
        </p:nvSpPr>
        <p:spPr>
          <a:xfrm>
            <a:off x="10393774" y="5182775"/>
            <a:ext cx="746030" cy="369332"/>
          </a:xfrm>
          <a:prstGeom prst="rect">
            <a:avLst/>
          </a:prstGeom>
          <a:noFill/>
        </p:spPr>
        <p:txBody>
          <a:bodyPr wrap="square">
            <a:spAutoFit/>
          </a:bodyPr>
          <a:lstStyle/>
          <a:p>
            <a:r>
              <a:rPr lang="en-US" altLang="zh-CN" b="1" dirty="0">
                <a:solidFill>
                  <a:srgbClr val="FF0000"/>
                </a:solidFill>
              </a:rPr>
              <a:t>that</a:t>
            </a:r>
            <a:endParaRPr lang="zh-CN" altLang="en-US" b="1" dirty="0">
              <a:solidFill>
                <a:srgbClr val="FF0000"/>
              </a:solidFill>
            </a:endParaRPr>
          </a:p>
        </p:txBody>
      </p:sp>
      <p:sp>
        <p:nvSpPr>
          <p:cNvPr id="32" name="文本框 31"/>
          <p:cNvSpPr txBox="1"/>
          <p:nvPr/>
        </p:nvSpPr>
        <p:spPr>
          <a:xfrm>
            <a:off x="10664806" y="5813690"/>
            <a:ext cx="1293575" cy="369332"/>
          </a:xfrm>
          <a:prstGeom prst="rect">
            <a:avLst/>
          </a:prstGeom>
          <a:noFill/>
        </p:spPr>
        <p:txBody>
          <a:bodyPr wrap="square">
            <a:spAutoFit/>
          </a:bodyPr>
          <a:lstStyle/>
          <a:p>
            <a:r>
              <a:rPr lang="en-US" altLang="zh-CN" b="1" dirty="0">
                <a:solidFill>
                  <a:srgbClr val="FF0000"/>
                </a:solidFill>
              </a:rPr>
              <a:t>who/that</a:t>
            </a:r>
            <a:endParaRPr lang="zh-CN" altLang="en-US" b="1" dirty="0">
              <a:solidFill>
                <a:srgbClr val="FF0000"/>
              </a:solidFill>
            </a:endParaRPr>
          </a:p>
        </p:txBody>
      </p:sp>
      <p:sp>
        <p:nvSpPr>
          <p:cNvPr id="33" name="文本框 32"/>
          <p:cNvSpPr txBox="1"/>
          <p:nvPr/>
        </p:nvSpPr>
        <p:spPr>
          <a:xfrm>
            <a:off x="9203089" y="4166214"/>
            <a:ext cx="789834" cy="369332"/>
          </a:xfrm>
          <a:prstGeom prst="rect">
            <a:avLst/>
          </a:prstGeom>
          <a:noFill/>
        </p:spPr>
        <p:txBody>
          <a:bodyPr wrap="square">
            <a:spAutoFit/>
          </a:bodyPr>
          <a:lstStyle/>
          <a:p>
            <a:r>
              <a:rPr lang="en-US" altLang="zh-CN" b="1" dirty="0">
                <a:solidFill>
                  <a:srgbClr val="FF0000"/>
                </a:solidFill>
              </a:rPr>
              <a:t>who</a:t>
            </a:r>
            <a:endParaRPr lang="zh-CN" altLang="en-US" b="1" dirty="0">
              <a:solidFill>
                <a:srgbClr val="FF0000"/>
              </a:solidFill>
            </a:endParaRPr>
          </a:p>
        </p:txBody>
      </p:sp>
      <p:sp>
        <p:nvSpPr>
          <p:cNvPr id="2" name="文本框 1"/>
          <p:cNvSpPr txBox="1"/>
          <p:nvPr/>
        </p:nvSpPr>
        <p:spPr>
          <a:xfrm>
            <a:off x="454462" y="6355758"/>
            <a:ext cx="1768571" cy="369332"/>
          </a:xfrm>
          <a:prstGeom prst="rect">
            <a:avLst/>
          </a:prstGeom>
          <a:solidFill>
            <a:schemeClr val="accent6">
              <a:lumMod val="60000"/>
              <a:lumOff val="40000"/>
            </a:schemeClr>
          </a:solidFill>
        </p:spPr>
        <p:txBody>
          <a:bodyPr wrap="square">
            <a:spAutoFit/>
          </a:bodyPr>
          <a:lstStyle/>
          <a:p>
            <a:r>
              <a:rPr lang="en-US" altLang="zh-CN" b="1" dirty="0"/>
              <a:t>1 </a:t>
            </a:r>
            <a:r>
              <a:rPr lang="zh-CN" altLang="en-US" b="1" dirty="0"/>
              <a:t>语法填空</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2" grpId="0"/>
      <p:bldP spid="14" grpId="0"/>
      <p:bldP spid="16" grpId="0"/>
      <p:bldP spid="18" grpId="0"/>
      <p:bldP spid="22" grpId="0"/>
      <p:bldP spid="24" grpId="0"/>
      <p:bldP spid="26" grpId="0"/>
      <p:bldP spid="28" grpId="0"/>
      <p:bldP spid="30"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6206" y="655411"/>
            <a:ext cx="10926715" cy="2013387"/>
          </a:xfrm>
        </p:spPr>
        <p:txBody>
          <a:bodyPr>
            <a:normAutofit/>
          </a:bodyPr>
          <a:lstStyle/>
          <a:p>
            <a:pPr marL="0" indent="0">
              <a:buNone/>
            </a:pPr>
            <a:r>
              <a:rPr lang="zh-CN" altLang="en-US" dirty="0">
                <a:effectLst/>
              </a:rPr>
              <a:t>用一句话写出郑钦文从这场比赛中收获的人生感悟，必须使用定语从句。郑钦文领悟到了一个珍贵的道理：</a:t>
            </a:r>
            <a:r>
              <a:rPr lang="en-US" altLang="zh-CN" dirty="0"/>
              <a:t>Zheng </a:t>
            </a:r>
            <a:r>
              <a:rPr lang="en-US" altLang="zh-CN" dirty="0" err="1"/>
              <a:t>Qinwen</a:t>
            </a:r>
            <a:r>
              <a:rPr lang="en-US" altLang="zh-CN" dirty="0"/>
              <a:t> has learned a precious truth </a:t>
            </a:r>
            <a:endParaRPr lang="en-US" altLang="zh-CN" dirty="0">
              <a:effectLst/>
            </a:endParaRPr>
          </a:p>
          <a:p>
            <a:endParaRPr lang="zh-CN" altLang="en-US" dirty="0"/>
          </a:p>
        </p:txBody>
      </p:sp>
      <p:sp>
        <p:nvSpPr>
          <p:cNvPr id="5" name="文本框 4"/>
          <p:cNvSpPr txBox="1"/>
          <p:nvPr/>
        </p:nvSpPr>
        <p:spPr>
          <a:xfrm>
            <a:off x="3007847" y="1406012"/>
            <a:ext cx="9060042" cy="1077218"/>
          </a:xfrm>
          <a:prstGeom prst="rect">
            <a:avLst/>
          </a:prstGeom>
          <a:noFill/>
        </p:spPr>
        <p:txBody>
          <a:bodyPr wrap="square">
            <a:spAutoFit/>
          </a:bodyPr>
          <a:lstStyle/>
          <a:p>
            <a:r>
              <a:rPr lang="en-US" altLang="zh-CN" sz="3200" dirty="0">
                <a:highlight>
                  <a:srgbClr val="00FFFF"/>
                </a:highlight>
                <a:latin typeface="Times New Roman" panose="02020603050405020304" pitchFamily="18" charset="0"/>
                <a:cs typeface="Times New Roman" panose="02020603050405020304" pitchFamily="18" charset="0"/>
              </a:rPr>
              <a:t>that persistent hard work and never giving up can create miracles in life.</a:t>
            </a:r>
            <a:endParaRPr lang="en-US" altLang="zh-CN" sz="3200" dirty="0">
              <a:highlight>
                <a:srgbClr val="00FFFF"/>
              </a:highlight>
              <a:latin typeface="Times New Roman" panose="02020603050405020304" pitchFamily="18" charset="0"/>
              <a:cs typeface="Times New Roman" panose="02020603050405020304" pitchFamily="18" charset="0"/>
            </a:endParaRPr>
          </a:p>
        </p:txBody>
      </p:sp>
      <p:sp>
        <p:nvSpPr>
          <p:cNvPr id="7" name="文本框 6"/>
          <p:cNvSpPr txBox="1"/>
          <p:nvPr/>
        </p:nvSpPr>
        <p:spPr>
          <a:xfrm>
            <a:off x="458568" y="2715822"/>
            <a:ext cx="11580574" cy="830997"/>
          </a:xfrm>
          <a:prstGeom prst="rect">
            <a:avLst/>
          </a:prstGeom>
          <a:solidFill>
            <a:schemeClr val="bg2"/>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Zheng </a:t>
            </a:r>
            <a:r>
              <a:rPr lang="en-US" altLang="zh-CN" sz="2400" dirty="0" err="1">
                <a:latin typeface="Times New Roman" panose="02020603050405020304" pitchFamily="18" charset="0"/>
                <a:cs typeface="Times New Roman" panose="02020603050405020304" pitchFamily="18" charset="0"/>
              </a:rPr>
              <a:t>Qinwen</a:t>
            </a:r>
            <a:r>
              <a:rPr lang="en-US" altLang="zh-CN" sz="2400" dirty="0">
                <a:latin typeface="Times New Roman" panose="02020603050405020304" pitchFamily="18" charset="0"/>
                <a:cs typeface="Times New Roman" panose="02020603050405020304" pitchFamily="18" charset="0"/>
              </a:rPr>
              <a:t> has learned a precious truth that in a situation </a:t>
            </a:r>
            <a:r>
              <a:rPr lang="en-US" altLang="zh-CN" sz="2400" dirty="0">
                <a:highlight>
                  <a:srgbClr val="FFFF00"/>
                </a:highlight>
                <a:latin typeface="Times New Roman" panose="02020603050405020304" pitchFamily="18" charset="0"/>
                <a:cs typeface="Times New Roman" panose="02020603050405020304" pitchFamily="18" charset="0"/>
              </a:rPr>
              <a:t>where you fall far behind</a:t>
            </a:r>
            <a:r>
              <a:rPr lang="en-US" altLang="zh-CN" sz="2400" dirty="0">
                <a:latin typeface="Times New Roman" panose="02020603050405020304" pitchFamily="18" charset="0"/>
                <a:cs typeface="Times New Roman" panose="02020603050405020304" pitchFamily="18" charset="0"/>
              </a:rPr>
              <a:t>, you should never stop fighting</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376436" y="3749739"/>
            <a:ext cx="11390304" cy="830997"/>
          </a:xfrm>
          <a:prstGeom prst="rect">
            <a:avLst/>
          </a:prstGeom>
          <a:solidFill>
            <a:schemeClr val="bg2"/>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Zheng </a:t>
            </a:r>
            <a:r>
              <a:rPr lang="en-US" altLang="zh-CN" sz="2400" dirty="0" err="1">
                <a:latin typeface="Times New Roman" panose="02020603050405020304" pitchFamily="18" charset="0"/>
                <a:cs typeface="Times New Roman" panose="02020603050405020304" pitchFamily="18" charset="0"/>
              </a:rPr>
              <a:t>Qinwen</a:t>
            </a:r>
            <a:r>
              <a:rPr lang="en-US" altLang="zh-CN" sz="2400" dirty="0">
                <a:latin typeface="Times New Roman" panose="02020603050405020304" pitchFamily="18" charset="0"/>
                <a:cs typeface="Times New Roman" panose="02020603050405020304" pitchFamily="18" charset="0"/>
              </a:rPr>
              <a:t> has learned a precious truth, </a:t>
            </a:r>
            <a:r>
              <a:rPr lang="en-US" altLang="zh-CN" sz="2400" dirty="0">
                <a:highlight>
                  <a:srgbClr val="FFFF00"/>
                </a:highlight>
                <a:latin typeface="Times New Roman" panose="02020603050405020304" pitchFamily="18" charset="0"/>
                <a:cs typeface="Times New Roman" panose="02020603050405020304" pitchFamily="18" charset="0"/>
              </a:rPr>
              <a:t>as she has proved in the match</a:t>
            </a:r>
            <a:r>
              <a:rPr lang="en-US" altLang="zh-CN" sz="2400" dirty="0">
                <a:latin typeface="Times New Roman" panose="02020603050405020304" pitchFamily="18" charset="0"/>
                <a:cs typeface="Times New Roman" panose="02020603050405020304" pitchFamily="18" charset="0"/>
              </a:rPr>
              <a:t>, </a:t>
            </a:r>
            <a:r>
              <a:rPr lang="en-US" altLang="zh-CN" sz="2400" dirty="0">
                <a:highlight>
                  <a:srgbClr val="00FFFF"/>
                </a:highlight>
                <a:latin typeface="Times New Roman" panose="02020603050405020304" pitchFamily="18" charset="0"/>
                <a:cs typeface="Times New Roman" panose="02020603050405020304" pitchFamily="18" charset="0"/>
              </a:rPr>
              <a:t>that miracles belong to people who never give up.</a:t>
            </a:r>
            <a:endParaRPr lang="zh-CN" altLang="en-US" sz="2400" dirty="0">
              <a:highlight>
                <a:srgbClr val="00FFFF"/>
              </a:highlight>
              <a:latin typeface="Times New Roman" panose="02020603050405020304" pitchFamily="18" charset="0"/>
              <a:cs typeface="Times New Roman" panose="02020603050405020304" pitchFamily="18" charset="0"/>
            </a:endParaRPr>
          </a:p>
        </p:txBody>
      </p:sp>
      <p:sp>
        <p:nvSpPr>
          <p:cNvPr id="11" name="文本框 10"/>
          <p:cNvSpPr txBox="1"/>
          <p:nvPr/>
        </p:nvSpPr>
        <p:spPr>
          <a:xfrm>
            <a:off x="316206" y="4838081"/>
            <a:ext cx="11226040" cy="830997"/>
          </a:xfrm>
          <a:prstGeom prst="rect">
            <a:avLst/>
          </a:prstGeom>
          <a:solidFill>
            <a:schemeClr val="bg2"/>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Zheng </a:t>
            </a:r>
            <a:r>
              <a:rPr lang="en-US" altLang="zh-CN" sz="2400" dirty="0" err="1">
                <a:latin typeface="Times New Roman" panose="02020603050405020304" pitchFamily="18" charset="0"/>
                <a:cs typeface="Times New Roman" panose="02020603050405020304" pitchFamily="18" charset="0"/>
              </a:rPr>
              <a:t>Qinwen</a:t>
            </a:r>
            <a:r>
              <a:rPr lang="en-US" altLang="zh-CN" sz="2400" dirty="0">
                <a:latin typeface="Times New Roman" panose="02020603050405020304" pitchFamily="18" charset="0"/>
                <a:cs typeface="Times New Roman" panose="02020603050405020304" pitchFamily="18" charset="0"/>
              </a:rPr>
              <a:t> has learned a precious truth </a:t>
            </a:r>
            <a:r>
              <a:rPr lang="en-US" altLang="zh-CN" sz="2400" dirty="0">
                <a:highlight>
                  <a:srgbClr val="FFFF00"/>
                </a:highlight>
                <a:latin typeface="Times New Roman" panose="02020603050405020304" pitchFamily="18" charset="0"/>
                <a:cs typeface="Times New Roman" panose="02020603050405020304" pitchFamily="18" charset="0"/>
              </a:rPr>
              <a:t>which will guide her through future challenges in life.</a:t>
            </a:r>
            <a:endParaRPr lang="zh-CN" altLang="en-US" sz="2400" dirty="0">
              <a:highlight>
                <a:srgbClr val="FFFF00"/>
              </a:highlight>
              <a:latin typeface="Times New Roman" panose="02020603050405020304" pitchFamily="18" charset="0"/>
              <a:cs typeface="Times New Roman" panose="02020603050405020304" pitchFamily="18" charset="0"/>
            </a:endParaRPr>
          </a:p>
        </p:txBody>
      </p:sp>
      <p:sp>
        <p:nvSpPr>
          <p:cNvPr id="13" name="文本框 12"/>
          <p:cNvSpPr txBox="1"/>
          <p:nvPr/>
        </p:nvSpPr>
        <p:spPr>
          <a:xfrm>
            <a:off x="262822" y="5817551"/>
            <a:ext cx="11805067" cy="830997"/>
          </a:xfrm>
          <a:prstGeom prst="rect">
            <a:avLst/>
          </a:prstGeom>
          <a:solidFill>
            <a:schemeClr val="bg2"/>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Zheng </a:t>
            </a:r>
            <a:r>
              <a:rPr lang="en-US" altLang="zh-CN" sz="2400" dirty="0" err="1">
                <a:latin typeface="Times New Roman" panose="02020603050405020304" pitchFamily="18" charset="0"/>
                <a:cs typeface="Times New Roman" panose="02020603050405020304" pitchFamily="18" charset="0"/>
              </a:rPr>
              <a:t>Qinwen</a:t>
            </a:r>
            <a:r>
              <a:rPr lang="en-US" altLang="zh-CN" sz="2400" dirty="0">
                <a:latin typeface="Times New Roman" panose="02020603050405020304" pitchFamily="18" charset="0"/>
                <a:cs typeface="Times New Roman" panose="02020603050405020304" pitchFamily="18" charset="0"/>
              </a:rPr>
              <a:t> has learned a precious truth that the efforts </a:t>
            </a:r>
            <a:r>
              <a:rPr lang="en-US" altLang="zh-CN" sz="2400" dirty="0">
                <a:highlight>
                  <a:srgbClr val="FFFF00"/>
                </a:highlight>
                <a:latin typeface="Times New Roman" panose="02020603050405020304" pitchFamily="18" charset="0"/>
                <a:cs typeface="Times New Roman" panose="02020603050405020304" pitchFamily="18" charset="0"/>
              </a:rPr>
              <a:t>which you put in</a:t>
            </a:r>
            <a:r>
              <a:rPr lang="en-US" altLang="zh-CN" sz="2400" dirty="0">
                <a:latin typeface="Times New Roman" panose="02020603050405020304" pitchFamily="18" charset="0"/>
                <a:cs typeface="Times New Roman" panose="02020603050405020304" pitchFamily="18" charset="0"/>
              </a:rPr>
              <a:t> will never let you down</a:t>
            </a:r>
            <a:r>
              <a:rPr lang="en-US" altLang="zh-CN" dirty="0"/>
              <a:t>.</a:t>
            </a:r>
            <a:endParaRPr lang="zh-CN" altLang="en-US" dirty="0"/>
          </a:p>
        </p:txBody>
      </p:sp>
      <p:sp>
        <p:nvSpPr>
          <p:cNvPr id="2" name="文本框 1"/>
          <p:cNvSpPr txBox="1"/>
          <p:nvPr/>
        </p:nvSpPr>
        <p:spPr>
          <a:xfrm>
            <a:off x="442142" y="169783"/>
            <a:ext cx="1768571" cy="369332"/>
          </a:xfrm>
          <a:prstGeom prst="rect">
            <a:avLst/>
          </a:prstGeom>
          <a:solidFill>
            <a:schemeClr val="accent6">
              <a:lumMod val="60000"/>
              <a:lumOff val="40000"/>
            </a:schemeClr>
          </a:solidFill>
        </p:spPr>
        <p:txBody>
          <a:bodyPr wrap="square">
            <a:spAutoFit/>
          </a:bodyPr>
          <a:lstStyle/>
          <a:p>
            <a:r>
              <a:rPr lang="en-US" altLang="zh-CN" b="1" dirty="0"/>
              <a:t>2 </a:t>
            </a:r>
            <a:r>
              <a:rPr lang="zh-CN" altLang="en-US" b="1" dirty="0"/>
              <a:t>判断从句类型</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P spid="11"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9969" y="563971"/>
            <a:ext cx="11684607" cy="5442597"/>
          </a:xfrm>
          <a:solidFill>
            <a:schemeClr val="bg2"/>
          </a:solidFill>
        </p:spPr>
        <p:txBody>
          <a:bodyPr>
            <a:normAutofit/>
          </a:bodyPr>
          <a:lstStyle/>
          <a:p>
            <a:pPr>
              <a:buFont typeface="+mj-lt"/>
              <a:buAutoNum type="arabicPeriod"/>
            </a:pPr>
            <a:r>
              <a:rPr lang="en-US" altLang="zh-CN" dirty="0">
                <a:effectLst/>
                <a:latin typeface="Times New Roman" panose="02020603050405020304" pitchFamily="18" charset="0"/>
                <a:cs typeface="Times New Roman" panose="02020603050405020304" pitchFamily="18" charset="0"/>
              </a:rPr>
              <a:t>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believes that perseverance can create miracles.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The truth that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has learned is that perseverance can create miracles.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Anyone who holds on to their dream will finally see hope.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What impresses fans most is Zheng </a:t>
            </a:r>
            <a:r>
              <a:rPr lang="en-US" altLang="zh-CN" dirty="0" err="1">
                <a:effectLst/>
                <a:latin typeface="Times New Roman" panose="02020603050405020304" pitchFamily="18" charset="0"/>
                <a:cs typeface="Times New Roman" panose="02020603050405020304" pitchFamily="18" charset="0"/>
              </a:rPr>
              <a:t>Qinwen’s</a:t>
            </a:r>
            <a:r>
              <a:rPr lang="en-US" altLang="zh-CN" dirty="0">
                <a:effectLst/>
                <a:latin typeface="Times New Roman" panose="02020603050405020304" pitchFamily="18" charset="0"/>
                <a:cs typeface="Times New Roman" panose="02020603050405020304" pitchFamily="18" charset="0"/>
              </a:rPr>
              <a:t> strong will in the match.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The situation where she fell 0-5 behind put her under great pressure.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We all know that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completed an unbelievable comeback at the US Open.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The news that has excited teenagers is about Zheng </a:t>
            </a:r>
            <a:r>
              <a:rPr lang="en-US" altLang="zh-CN" dirty="0" err="1">
                <a:effectLst/>
                <a:latin typeface="Times New Roman" panose="02020603050405020304" pitchFamily="18" charset="0"/>
                <a:cs typeface="Times New Roman" panose="02020603050405020304" pitchFamily="18" charset="0"/>
              </a:rPr>
              <a:t>Qinwen’s</a:t>
            </a:r>
            <a:r>
              <a:rPr lang="en-US" altLang="zh-CN" dirty="0">
                <a:effectLst/>
                <a:latin typeface="Times New Roman" panose="02020603050405020304" pitchFamily="18" charset="0"/>
                <a:cs typeface="Times New Roman" panose="02020603050405020304" pitchFamily="18" charset="0"/>
              </a:rPr>
              <a:t> amazing comeback. </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r>
              <a:rPr lang="en-US" altLang="zh-CN" dirty="0">
                <a:effectLst/>
                <a:latin typeface="Times New Roman" panose="02020603050405020304" pitchFamily="18" charset="0"/>
                <a:cs typeface="Times New Roman" panose="02020603050405020304" pitchFamily="18" charset="0"/>
              </a:rPr>
              <a:t>The news that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won the match spread quickly around our school. </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273772" y="146599"/>
            <a:ext cx="1768571" cy="369332"/>
          </a:xfrm>
          <a:prstGeom prst="rect">
            <a:avLst/>
          </a:prstGeom>
          <a:solidFill>
            <a:schemeClr val="accent6">
              <a:lumMod val="60000"/>
              <a:lumOff val="40000"/>
            </a:schemeClr>
          </a:solidFill>
        </p:spPr>
        <p:txBody>
          <a:bodyPr wrap="square">
            <a:spAutoFit/>
          </a:bodyPr>
          <a:lstStyle/>
          <a:p>
            <a:r>
              <a:rPr lang="en-US" altLang="zh-CN" b="1" dirty="0"/>
              <a:t>2 </a:t>
            </a:r>
            <a:r>
              <a:rPr lang="zh-CN" altLang="en-US" b="1" dirty="0"/>
              <a:t>判断从句类型</a:t>
            </a:r>
            <a:endParaRPr lang="zh-CN" altLang="en-US" b="1" dirty="0"/>
          </a:p>
        </p:txBody>
      </p:sp>
      <p:sp>
        <p:nvSpPr>
          <p:cNvPr id="6" name="椭圆 5"/>
          <p:cNvSpPr/>
          <p:nvPr/>
        </p:nvSpPr>
        <p:spPr>
          <a:xfrm>
            <a:off x="10824964" y="1007483"/>
            <a:ext cx="91440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定语从句</a:t>
            </a:r>
            <a:endParaRPr lang="zh-CN" altLang="en-US" dirty="0"/>
          </a:p>
        </p:txBody>
      </p:sp>
      <p:sp>
        <p:nvSpPr>
          <p:cNvPr id="7" name="椭圆 6"/>
          <p:cNvSpPr/>
          <p:nvPr/>
        </p:nvSpPr>
        <p:spPr>
          <a:xfrm>
            <a:off x="8798136" y="1537689"/>
            <a:ext cx="91440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定语从句</a:t>
            </a:r>
            <a:endParaRPr lang="zh-CN" altLang="en-US" dirty="0"/>
          </a:p>
        </p:txBody>
      </p:sp>
      <p:sp>
        <p:nvSpPr>
          <p:cNvPr id="8" name="椭圆 7"/>
          <p:cNvSpPr/>
          <p:nvPr/>
        </p:nvSpPr>
        <p:spPr>
          <a:xfrm>
            <a:off x="10238178" y="2709435"/>
            <a:ext cx="91440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定语从句</a:t>
            </a:r>
            <a:endParaRPr lang="zh-CN" altLang="en-US" dirty="0"/>
          </a:p>
        </p:txBody>
      </p:sp>
      <p:sp>
        <p:nvSpPr>
          <p:cNvPr id="9" name="椭圆 8"/>
          <p:cNvSpPr/>
          <p:nvPr/>
        </p:nvSpPr>
        <p:spPr>
          <a:xfrm>
            <a:off x="10695378" y="4297315"/>
            <a:ext cx="91440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dirty="0"/>
              <a:t>定语从句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2986" y="1064244"/>
            <a:ext cx="10515600" cy="1278954"/>
          </a:xfrm>
        </p:spPr>
        <p:txBody>
          <a:bodyPr/>
          <a:lstStyle/>
          <a:p>
            <a:r>
              <a:rPr lang="zh-CN" altLang="en-US" dirty="0">
                <a:effectLst/>
              </a:rPr>
              <a:t>将下面两句话合并为一句，必须使用定语从句。</a:t>
            </a:r>
            <a:endParaRPr lang="en-US" altLang="zh-CN" dirty="0">
              <a:effectLst/>
            </a:endParaRPr>
          </a:p>
          <a:p>
            <a:r>
              <a:rPr lang="zh-CN" altLang="en-US" dirty="0">
                <a:effectLst/>
              </a:rPr>
              <a:t>郑钦文在</a:t>
            </a:r>
            <a:r>
              <a:rPr lang="en-US" altLang="zh-CN" dirty="0">
                <a:effectLst/>
              </a:rPr>
              <a:t>IMG</a:t>
            </a:r>
            <a:r>
              <a:rPr lang="zh-CN" altLang="en-US" dirty="0">
                <a:effectLst/>
              </a:rPr>
              <a:t>学院参加了特训。这场特训极其艰苦。</a:t>
            </a:r>
            <a:endParaRPr lang="zh-CN" altLang="en-US" dirty="0">
              <a:effectLst/>
            </a:endParaRPr>
          </a:p>
          <a:p>
            <a:endParaRPr lang="zh-CN" altLang="en-US" dirty="0"/>
          </a:p>
        </p:txBody>
      </p:sp>
      <p:sp>
        <p:nvSpPr>
          <p:cNvPr id="5" name="文本框 4"/>
          <p:cNvSpPr txBox="1"/>
          <p:nvPr/>
        </p:nvSpPr>
        <p:spPr>
          <a:xfrm>
            <a:off x="761544" y="2890391"/>
            <a:ext cx="7128578" cy="1569660"/>
          </a:xfrm>
          <a:prstGeom prst="rect">
            <a:avLst/>
          </a:prstGeom>
          <a:solidFill>
            <a:schemeClr val="accent5">
              <a:lumMod val="20000"/>
              <a:lumOff val="80000"/>
            </a:schemeClr>
          </a:solidFill>
        </p:spPr>
        <p:txBody>
          <a:bodyPr wrap="square">
            <a:spAutoFit/>
          </a:bodyPr>
          <a:lstStyle/>
          <a:p>
            <a:r>
              <a:rPr lang="en-US" altLang="zh-CN" sz="3200" dirty="0">
                <a:effectLst/>
                <a:latin typeface="Times New Roman" panose="02020603050405020304" pitchFamily="18" charset="0"/>
                <a:cs typeface="Times New Roman" panose="02020603050405020304" pitchFamily="18" charset="0"/>
              </a:rPr>
              <a:t>Zheng </a:t>
            </a:r>
            <a:r>
              <a:rPr lang="en-US" altLang="zh-CN" sz="3200" dirty="0" err="1">
                <a:effectLst/>
                <a:latin typeface="Times New Roman" panose="02020603050405020304" pitchFamily="18" charset="0"/>
                <a:cs typeface="Times New Roman" panose="02020603050405020304" pitchFamily="18" charset="0"/>
              </a:rPr>
              <a:t>Qinwen</a:t>
            </a:r>
            <a:r>
              <a:rPr lang="en-US" altLang="zh-CN" sz="3200" dirty="0">
                <a:effectLst/>
                <a:latin typeface="Times New Roman" panose="02020603050405020304" pitchFamily="18" charset="0"/>
                <a:cs typeface="Times New Roman" panose="02020603050405020304" pitchFamily="18" charset="0"/>
              </a:rPr>
              <a:t> received extremely tough training </a:t>
            </a:r>
            <a:r>
              <a:rPr lang="en-US" altLang="zh-CN" sz="3200" dirty="0">
                <a:effectLst/>
                <a:highlight>
                  <a:srgbClr val="FFFF00"/>
                </a:highlight>
                <a:latin typeface="Times New Roman" panose="02020603050405020304" pitchFamily="18" charset="0"/>
                <a:cs typeface="Times New Roman" panose="02020603050405020304" pitchFamily="18" charset="0"/>
              </a:rPr>
              <a:t>which helped her make great progress at the IMG Academy in Florida.</a:t>
            </a:r>
            <a:endParaRPr lang="en-US" altLang="zh-CN" sz="3200" dirty="0">
              <a:effectLst/>
              <a:highlight>
                <a:srgbClr val="FFFF00"/>
              </a:highlight>
              <a:latin typeface="Times New Roman" panose="02020603050405020304" pitchFamily="18" charset="0"/>
              <a:cs typeface="Times New Roman" panose="02020603050405020304" pitchFamily="18" charset="0"/>
            </a:endParaRPr>
          </a:p>
        </p:txBody>
      </p:sp>
      <p:sp>
        <p:nvSpPr>
          <p:cNvPr id="2" name="文本框 1"/>
          <p:cNvSpPr txBox="1"/>
          <p:nvPr/>
        </p:nvSpPr>
        <p:spPr>
          <a:xfrm>
            <a:off x="273772" y="146599"/>
            <a:ext cx="1768571" cy="369332"/>
          </a:xfrm>
          <a:prstGeom prst="rect">
            <a:avLst/>
          </a:prstGeom>
          <a:solidFill>
            <a:schemeClr val="accent6">
              <a:lumMod val="60000"/>
              <a:lumOff val="40000"/>
            </a:schemeClr>
          </a:solidFill>
        </p:spPr>
        <p:txBody>
          <a:bodyPr wrap="square">
            <a:spAutoFit/>
          </a:bodyPr>
          <a:lstStyle/>
          <a:p>
            <a:r>
              <a:rPr lang="en-US" altLang="zh-CN" b="1" dirty="0"/>
              <a:t>3 translate </a:t>
            </a:r>
            <a:endParaRPr lang="zh-CN" altLang="en-US" b="1" dirty="0"/>
          </a:p>
        </p:txBody>
      </p:sp>
      <p:pic>
        <p:nvPicPr>
          <p:cNvPr id="4" name="图片 3"/>
          <p:cNvPicPr>
            <a:picLocks noChangeAspect="1"/>
          </p:cNvPicPr>
          <p:nvPr/>
        </p:nvPicPr>
        <p:blipFill>
          <a:blip r:embed="rId1"/>
          <a:stretch>
            <a:fillRect/>
          </a:stretch>
        </p:blipFill>
        <p:spPr>
          <a:xfrm>
            <a:off x="9477197" y="1502905"/>
            <a:ext cx="2366143" cy="354545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052" y="465413"/>
            <a:ext cx="11929178" cy="6034601"/>
          </a:xfrm>
        </p:spPr>
        <p:txBody>
          <a:bodyPr>
            <a:normAutofit/>
          </a:bodyPr>
          <a:lstStyle/>
          <a:p>
            <a:pPr>
              <a:buFont typeface="+mj-lt"/>
              <a:buAutoNum type="arabicPeriod"/>
            </a:pPr>
            <a:r>
              <a:rPr lang="en-US" altLang="zh-CN" dirty="0">
                <a:effectLst/>
                <a:latin typeface="Times New Roman" panose="02020603050405020304" pitchFamily="18" charset="0"/>
                <a:cs typeface="Times New Roman" panose="02020603050405020304" pitchFamily="18" charset="0"/>
              </a:rPr>
              <a:t>At that time she was 5-5. She saw her chance.</a:t>
            </a:r>
            <a:r>
              <a:rPr lang="zh-CN" altLang="en-US" dirty="0">
                <a:effectLst/>
                <a:latin typeface="Times New Roman" panose="02020603050405020304" pitchFamily="18" charset="0"/>
                <a:cs typeface="Times New Roman" panose="02020603050405020304" pitchFamily="18" charset="0"/>
              </a:rPr>
              <a:t>（</a:t>
            </a:r>
            <a:r>
              <a:rPr lang="zh-CN" altLang="en-US" dirty="0">
                <a:solidFill>
                  <a:srgbClr val="FF0000"/>
                </a:solidFill>
                <a:effectLst/>
                <a:latin typeface="Times New Roman" panose="02020603050405020304" pitchFamily="18" charset="0"/>
                <a:cs typeface="Times New Roman" panose="02020603050405020304" pitchFamily="18" charset="0"/>
              </a:rPr>
              <a:t>用 </a:t>
            </a:r>
            <a:r>
              <a:rPr lang="en-US" altLang="zh-CN" dirty="0">
                <a:solidFill>
                  <a:srgbClr val="FF0000"/>
                </a:solidFill>
                <a:effectLst/>
                <a:latin typeface="Times New Roman" panose="02020603050405020304" pitchFamily="18" charset="0"/>
                <a:cs typeface="Times New Roman" panose="02020603050405020304" pitchFamily="18" charset="0"/>
              </a:rPr>
              <a:t>when </a:t>
            </a:r>
            <a:r>
              <a:rPr lang="zh-CN" altLang="en-US" dirty="0">
                <a:solidFill>
                  <a:srgbClr val="FF0000"/>
                </a:solidFill>
                <a:effectLst/>
                <a:latin typeface="Times New Roman" panose="02020603050405020304" pitchFamily="18" charset="0"/>
                <a:cs typeface="Times New Roman" panose="02020603050405020304" pitchFamily="18" charset="0"/>
              </a:rPr>
              <a:t>引导定语从句</a:t>
            </a:r>
            <a:r>
              <a:rPr lang="zh-CN" altLang="en-US" dirty="0">
                <a:effectLst/>
                <a:latin typeface="Times New Roman" panose="02020603050405020304" pitchFamily="18" charset="0"/>
                <a:cs typeface="Times New Roman" panose="02020603050405020304" pitchFamily="18" charset="0"/>
              </a:rPr>
              <a:t>）</a:t>
            </a:r>
            <a:endParaRPr lang="en-US" altLang="zh-CN" dirty="0">
              <a:effectLst/>
              <a:latin typeface="Times New Roman" panose="02020603050405020304" pitchFamily="18" charset="0"/>
              <a:cs typeface="Times New Roman" panose="02020603050405020304" pitchFamily="18" charset="0"/>
            </a:endParaRPr>
          </a:p>
          <a:p>
            <a:pPr>
              <a:buFont typeface="+mj-lt"/>
              <a:buAutoNum type="arabicPeriod"/>
            </a:pPr>
            <a:endParaRPr lang="zh-CN" altLang="en-US" dirty="0">
              <a:effectLst/>
              <a:latin typeface="Times New Roman" panose="02020603050405020304" pitchFamily="18" charset="0"/>
              <a:cs typeface="Times New Roman" panose="02020603050405020304" pitchFamily="18" charset="0"/>
            </a:endParaRPr>
          </a:p>
          <a:p>
            <a:pPr>
              <a:buFont typeface="+mj-lt"/>
              <a:buAutoNum type="arabicPeriod" startAt="2"/>
            </a:pPr>
            <a:r>
              <a:rPr lang="en-US" altLang="zh-CN" dirty="0">
                <a:effectLst/>
                <a:latin typeface="Times New Roman" panose="02020603050405020304" pitchFamily="18" charset="0"/>
                <a:cs typeface="Times New Roman" panose="02020603050405020304" pitchFamily="18" charset="0"/>
              </a:rPr>
              <a:t>In this situation she fought point by point. She was 0-5 down.</a:t>
            </a:r>
            <a:r>
              <a:rPr lang="zh-CN" altLang="en-US" dirty="0">
                <a:effectLst/>
                <a:latin typeface="Times New Roman" panose="02020603050405020304" pitchFamily="18" charset="0"/>
                <a:cs typeface="Times New Roman" panose="02020603050405020304" pitchFamily="18" charset="0"/>
              </a:rPr>
              <a:t>（</a:t>
            </a:r>
            <a:r>
              <a:rPr lang="zh-CN" altLang="en-US" dirty="0">
                <a:solidFill>
                  <a:srgbClr val="FF0000"/>
                </a:solidFill>
                <a:effectLst/>
                <a:latin typeface="Times New Roman" panose="02020603050405020304" pitchFamily="18" charset="0"/>
                <a:cs typeface="Times New Roman" panose="02020603050405020304" pitchFamily="18" charset="0"/>
              </a:rPr>
              <a:t>用 </a:t>
            </a:r>
            <a:r>
              <a:rPr lang="en-US" altLang="zh-CN" dirty="0">
                <a:solidFill>
                  <a:srgbClr val="FF0000"/>
                </a:solidFill>
                <a:effectLst/>
                <a:latin typeface="Times New Roman" panose="02020603050405020304" pitchFamily="18" charset="0"/>
                <a:cs typeface="Times New Roman" panose="02020603050405020304" pitchFamily="18" charset="0"/>
              </a:rPr>
              <a:t>where</a:t>
            </a:r>
            <a:r>
              <a:rPr lang="zh-CN" altLang="en-US" dirty="0">
                <a:solidFill>
                  <a:srgbClr val="FF0000"/>
                </a:solidFill>
                <a:effectLst/>
                <a:latin typeface="Times New Roman" panose="02020603050405020304" pitchFamily="18" charset="0"/>
                <a:cs typeface="Times New Roman" panose="02020603050405020304" pitchFamily="18" charset="0"/>
              </a:rPr>
              <a:t>，抽象地点）</a:t>
            </a:r>
            <a:endParaRPr lang="en-US" altLang="zh-CN" dirty="0">
              <a:solidFill>
                <a:srgbClr val="FF0000"/>
              </a:solidFill>
              <a:effectLst/>
              <a:latin typeface="Times New Roman" panose="02020603050405020304" pitchFamily="18" charset="0"/>
              <a:cs typeface="Times New Roman" panose="02020603050405020304" pitchFamily="18" charset="0"/>
            </a:endParaRPr>
          </a:p>
          <a:p>
            <a:pPr>
              <a:buFont typeface="+mj-lt"/>
              <a:buAutoNum type="arabicPeriod" startAt="2"/>
            </a:pPr>
            <a:endParaRPr lang="zh-CN" altLang="en-US" dirty="0">
              <a:effectLst/>
              <a:latin typeface="Times New Roman" panose="02020603050405020304" pitchFamily="18" charset="0"/>
              <a:cs typeface="Times New Roman" panose="02020603050405020304" pitchFamily="18" charset="0"/>
            </a:endParaRPr>
          </a:p>
          <a:p>
            <a:pPr>
              <a:buFont typeface="+mj-lt"/>
              <a:buAutoNum type="arabicPeriod" startAt="3"/>
            </a:pPr>
            <a:r>
              <a:rPr lang="en-US" altLang="zh-CN" dirty="0">
                <a:effectLst/>
                <a:latin typeface="Times New Roman" panose="02020603050405020304" pitchFamily="18" charset="0"/>
                <a:cs typeface="Times New Roman" panose="02020603050405020304" pitchFamily="18" charset="0"/>
              </a:rPr>
              <a:t>She completed the amazing comeback. It surprised all fans.</a:t>
            </a:r>
            <a:r>
              <a:rPr lang="zh-CN" altLang="en-US" dirty="0">
                <a:effectLst/>
                <a:latin typeface="Times New Roman" panose="02020603050405020304" pitchFamily="18" charset="0"/>
                <a:cs typeface="Times New Roman" panose="02020603050405020304" pitchFamily="18" charset="0"/>
              </a:rPr>
              <a:t>（</a:t>
            </a:r>
            <a:r>
              <a:rPr lang="zh-CN" altLang="en-US" dirty="0">
                <a:solidFill>
                  <a:srgbClr val="FF0000"/>
                </a:solidFill>
                <a:effectLst/>
                <a:latin typeface="Times New Roman" panose="02020603050405020304" pitchFamily="18" charset="0"/>
                <a:cs typeface="Times New Roman" panose="02020603050405020304" pitchFamily="18" charset="0"/>
              </a:rPr>
              <a:t>非限制性定语从句，用 </a:t>
            </a:r>
            <a:r>
              <a:rPr lang="en-US" altLang="zh-CN" dirty="0">
                <a:solidFill>
                  <a:srgbClr val="FF0000"/>
                </a:solidFill>
                <a:effectLst/>
                <a:latin typeface="Times New Roman" panose="02020603050405020304" pitchFamily="18" charset="0"/>
                <a:cs typeface="Times New Roman" panose="02020603050405020304" pitchFamily="18" charset="0"/>
              </a:rPr>
              <a:t>which</a:t>
            </a:r>
            <a:r>
              <a:rPr lang="zh-CN" altLang="en-US" dirty="0">
                <a:solidFill>
                  <a:srgbClr val="FF0000"/>
                </a:solidFill>
                <a:effectLst/>
                <a:latin typeface="Times New Roman" panose="02020603050405020304" pitchFamily="18" charset="0"/>
                <a:cs typeface="Times New Roman" panose="02020603050405020304" pitchFamily="18" charset="0"/>
              </a:rPr>
              <a:t>）</a:t>
            </a:r>
            <a:endParaRPr lang="en-US" altLang="zh-CN" dirty="0">
              <a:solidFill>
                <a:srgbClr val="FF0000"/>
              </a:solidFill>
              <a:effectLst/>
              <a:latin typeface="Times New Roman" panose="02020603050405020304" pitchFamily="18" charset="0"/>
              <a:cs typeface="Times New Roman" panose="02020603050405020304" pitchFamily="18" charset="0"/>
            </a:endParaRPr>
          </a:p>
          <a:p>
            <a:pPr>
              <a:buFont typeface="+mj-lt"/>
              <a:buAutoNum type="arabicPeriod" startAt="3"/>
            </a:pPr>
            <a:endParaRPr lang="zh-CN" altLang="en-US" dirty="0">
              <a:effectLst/>
              <a:latin typeface="Times New Roman" panose="02020603050405020304" pitchFamily="18" charset="0"/>
              <a:cs typeface="Times New Roman" panose="02020603050405020304" pitchFamily="18" charset="0"/>
            </a:endParaRPr>
          </a:p>
          <a:p>
            <a:pPr>
              <a:buFont typeface="+mj-lt"/>
              <a:buAutoNum type="arabicPeriod" startAt="4"/>
            </a:pPr>
            <a:r>
              <a:rPr lang="en-US" altLang="zh-CN" dirty="0">
                <a:effectLst/>
                <a:latin typeface="Times New Roman" panose="02020603050405020304" pitchFamily="18" charset="0"/>
                <a:cs typeface="Times New Roman" panose="02020603050405020304" pitchFamily="18" charset="0"/>
              </a:rPr>
              <a:t>Hard work pays off. 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proved it.</a:t>
            </a:r>
            <a:r>
              <a:rPr lang="zh-CN" altLang="en-US" dirty="0">
                <a:effectLst/>
                <a:latin typeface="Times New Roman" panose="02020603050405020304" pitchFamily="18" charset="0"/>
                <a:cs typeface="Times New Roman" panose="02020603050405020304" pitchFamily="18" charset="0"/>
              </a:rPr>
              <a:t>（</a:t>
            </a:r>
            <a:r>
              <a:rPr lang="en-US" altLang="zh-CN" dirty="0">
                <a:solidFill>
                  <a:srgbClr val="FF0000"/>
                </a:solidFill>
                <a:effectLst/>
                <a:latin typeface="Times New Roman" panose="02020603050405020304" pitchFamily="18" charset="0"/>
                <a:cs typeface="Times New Roman" panose="02020603050405020304" pitchFamily="18" charset="0"/>
              </a:rPr>
              <a:t>as </a:t>
            </a:r>
            <a:r>
              <a:rPr lang="zh-CN" altLang="en-US" dirty="0">
                <a:solidFill>
                  <a:srgbClr val="FF0000"/>
                </a:solidFill>
                <a:effectLst/>
                <a:latin typeface="Times New Roman" panose="02020603050405020304" pitchFamily="18" charset="0"/>
                <a:cs typeface="Times New Roman" panose="02020603050405020304" pitchFamily="18" charset="0"/>
              </a:rPr>
              <a:t>引导非限制性定语从句，放句首）</a:t>
            </a:r>
            <a:endParaRPr lang="en-US" altLang="zh-CN" dirty="0">
              <a:solidFill>
                <a:srgbClr val="FF0000"/>
              </a:solidFill>
              <a:effectLst/>
              <a:latin typeface="Times New Roman" panose="02020603050405020304" pitchFamily="18" charset="0"/>
              <a:cs typeface="Times New Roman" panose="02020603050405020304" pitchFamily="18" charset="0"/>
            </a:endParaRPr>
          </a:p>
          <a:p>
            <a:pPr>
              <a:buFont typeface="+mj-lt"/>
              <a:buAutoNum type="arabicPeriod" startAt="4"/>
            </a:pPr>
            <a:endParaRPr lang="zh-CN" altLang="en-US" dirty="0">
              <a:effectLst/>
              <a:latin typeface="Times New Roman" panose="02020603050405020304" pitchFamily="18" charset="0"/>
              <a:cs typeface="Times New Roman" panose="02020603050405020304" pitchFamily="18" charset="0"/>
            </a:endParaRPr>
          </a:p>
          <a:p>
            <a:pPr>
              <a:buFont typeface="+mj-lt"/>
              <a:buAutoNum type="arabicPeriod" startAt="5"/>
            </a:pPr>
            <a:r>
              <a:rPr lang="en-US" altLang="zh-CN" dirty="0">
                <a:effectLst/>
                <a:latin typeface="Times New Roman" panose="02020603050405020304" pitchFamily="18" charset="0"/>
                <a:cs typeface="Times New Roman" panose="02020603050405020304" pitchFamily="18" charset="0"/>
              </a:rPr>
              <a:t>This is the reason. She kept fighting till the end.</a:t>
            </a:r>
            <a:r>
              <a:rPr lang="zh-CN" altLang="en-US" dirty="0">
                <a:effectLst/>
                <a:latin typeface="Times New Roman" panose="02020603050405020304" pitchFamily="18" charset="0"/>
                <a:cs typeface="Times New Roman" panose="02020603050405020304" pitchFamily="18" charset="0"/>
              </a:rPr>
              <a:t>（</a:t>
            </a:r>
            <a:r>
              <a:rPr lang="en-US" altLang="zh-CN" dirty="0">
                <a:solidFill>
                  <a:srgbClr val="FF0000"/>
                </a:solidFill>
                <a:effectLst/>
                <a:latin typeface="Times New Roman" panose="02020603050405020304" pitchFamily="18" charset="0"/>
                <a:cs typeface="Times New Roman" panose="02020603050405020304" pitchFamily="18" charset="0"/>
              </a:rPr>
              <a:t>why </a:t>
            </a:r>
            <a:r>
              <a:rPr lang="zh-CN" altLang="en-US" dirty="0">
                <a:solidFill>
                  <a:srgbClr val="FF0000"/>
                </a:solidFill>
                <a:effectLst/>
                <a:latin typeface="Times New Roman" panose="02020603050405020304" pitchFamily="18" charset="0"/>
                <a:cs typeface="Times New Roman" panose="02020603050405020304" pitchFamily="18" charset="0"/>
              </a:rPr>
              <a:t>引导定语从句</a:t>
            </a:r>
            <a:r>
              <a:rPr lang="zh-CN" altLang="en-US" dirty="0">
                <a:effectLst/>
                <a:latin typeface="Times New Roman" panose="02020603050405020304" pitchFamily="18" charset="0"/>
                <a:cs typeface="Times New Roman" panose="02020603050405020304" pitchFamily="18" charset="0"/>
              </a:rPr>
              <a:t>）</a:t>
            </a:r>
            <a:endParaRPr lang="zh-CN" altLang="en-US"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721845" y="915101"/>
            <a:ext cx="8946883" cy="523220"/>
          </a:xfrm>
          <a:prstGeom prst="rect">
            <a:avLst/>
          </a:prstGeom>
          <a:solidFill>
            <a:schemeClr val="accent1">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At the moment when the score was 5-5, she saw her chance.</a:t>
            </a:r>
            <a:endParaRPr lang="zh-CN" altLang="en-US" sz="28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716369" y="2256955"/>
            <a:ext cx="8946883" cy="523220"/>
          </a:xfrm>
          <a:prstGeom prst="rect">
            <a:avLst/>
          </a:prstGeom>
          <a:solidFill>
            <a:schemeClr val="accent1">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She stayed calm in the situation where she fell behind 0-5.</a:t>
            </a:r>
            <a:endParaRPr lang="zh-CN" altLang="en-US" sz="28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35682" y="3748516"/>
            <a:ext cx="10212625" cy="523220"/>
          </a:xfrm>
          <a:prstGeom prst="rect">
            <a:avLst/>
          </a:prstGeom>
          <a:solidFill>
            <a:schemeClr val="accent1">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She completed the amazing comeback, which surprised all fans.</a:t>
            </a:r>
            <a:endParaRPr lang="zh-CN" altLang="en-US" sz="28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601386" y="5124265"/>
            <a:ext cx="8946883" cy="523220"/>
          </a:xfrm>
          <a:prstGeom prst="rect">
            <a:avLst/>
          </a:prstGeom>
          <a:solidFill>
            <a:schemeClr val="accent1">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As Zheng </a:t>
            </a:r>
            <a:r>
              <a:rPr lang="en-US" altLang="zh-CN" sz="2800" dirty="0" err="1">
                <a:latin typeface="Times New Roman" panose="02020603050405020304" pitchFamily="18" charset="0"/>
                <a:cs typeface="Times New Roman" panose="02020603050405020304" pitchFamily="18" charset="0"/>
              </a:rPr>
              <a:t>Qinwen</a:t>
            </a:r>
            <a:r>
              <a:rPr lang="en-US" altLang="zh-CN" sz="2800" dirty="0">
                <a:latin typeface="Times New Roman" panose="02020603050405020304" pitchFamily="18" charset="0"/>
                <a:cs typeface="Times New Roman" panose="02020603050405020304" pitchFamily="18" charset="0"/>
              </a:rPr>
              <a:t> proved, hard work pays off.</a:t>
            </a:r>
            <a:endParaRPr lang="zh-CN" altLang="en-US" sz="28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601385" y="6141448"/>
            <a:ext cx="8946883" cy="523220"/>
          </a:xfrm>
          <a:prstGeom prst="rect">
            <a:avLst/>
          </a:prstGeom>
          <a:solidFill>
            <a:schemeClr val="accent1">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This is the reason why she kept fighting till the end.</a:t>
            </a:r>
            <a:endParaRPr lang="zh-CN" altLang="en-US"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481839" y="96081"/>
            <a:ext cx="1768571" cy="369332"/>
          </a:xfrm>
          <a:prstGeom prst="rect">
            <a:avLst/>
          </a:prstGeom>
          <a:solidFill>
            <a:schemeClr val="accent6">
              <a:lumMod val="60000"/>
              <a:lumOff val="40000"/>
            </a:schemeClr>
          </a:solidFill>
        </p:spPr>
        <p:txBody>
          <a:bodyPr wrap="square">
            <a:spAutoFit/>
          </a:bodyPr>
          <a:lstStyle/>
          <a:p>
            <a:r>
              <a:rPr lang="en-US" altLang="zh-CN" b="1" dirty="0"/>
              <a:t>3 translate </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0659" y="213543"/>
            <a:ext cx="10943141" cy="5652042"/>
          </a:xfrm>
        </p:spPr>
        <p:txBody>
          <a:bodyPr>
            <a:normAutofit fontScale="85000" lnSpcReduction="10000"/>
          </a:bodyPr>
          <a:lstStyle/>
          <a:p>
            <a:pPr indent="0">
              <a:lnSpc>
                <a:spcPct val="120000"/>
              </a:lnSpc>
              <a:spcBef>
                <a:spcPts val="0"/>
              </a:spcBef>
            </a:pPr>
            <a:r>
              <a:rPr lang="zh-CN" altLang="en-US" dirty="0">
                <a:effectLst/>
              </a:rPr>
              <a:t>请结合本次美网逆转赛事，写一篇</a:t>
            </a:r>
            <a:r>
              <a:rPr lang="en-US" altLang="zh-CN" dirty="0">
                <a:effectLst/>
              </a:rPr>
              <a:t>80</a:t>
            </a:r>
            <a:r>
              <a:rPr lang="zh-CN" altLang="en-US" dirty="0">
                <a:effectLst/>
              </a:rPr>
              <a:t>词左右的英语短文，介绍郑钦文的赛场精神，文中至少包含一处定语从句。</a:t>
            </a:r>
            <a:endParaRPr lang="zh-CN" altLang="en-US" dirty="0">
              <a:effectLst/>
            </a:endParaRPr>
          </a:p>
          <a:p>
            <a:pPr indent="0">
              <a:lnSpc>
                <a:spcPct val="120000"/>
              </a:lnSpc>
              <a:spcBef>
                <a:spcPts val="0"/>
              </a:spcBef>
            </a:pPr>
            <a:r>
              <a:rPr lang="zh-CN" altLang="en-US" dirty="0">
                <a:effectLst/>
              </a:rPr>
              <a:t>郑钦文在美网赛场贡献了一场精彩的表现。</a:t>
            </a:r>
            <a:r>
              <a:rPr lang="zh-CN" altLang="en-US" dirty="0">
                <a:effectLst/>
                <a:highlight>
                  <a:srgbClr val="FFFF00"/>
                </a:highlight>
              </a:rPr>
              <a:t>比赛开局她面临</a:t>
            </a:r>
            <a:r>
              <a:rPr lang="en-US" altLang="zh-CN" dirty="0">
                <a:effectLst/>
                <a:highlight>
                  <a:srgbClr val="FFFF00"/>
                </a:highlight>
              </a:rPr>
              <a:t>0-5</a:t>
            </a:r>
            <a:r>
              <a:rPr lang="zh-CN" altLang="en-US" dirty="0">
                <a:effectLst/>
                <a:highlight>
                  <a:srgbClr val="FFFF00"/>
                </a:highlight>
              </a:rPr>
              <a:t>落后</a:t>
            </a:r>
            <a:r>
              <a:rPr lang="zh-CN" altLang="en-US" dirty="0">
                <a:effectLst/>
              </a:rPr>
              <a:t>的困境，但她一分一分勇敢拼搏。她</a:t>
            </a:r>
            <a:r>
              <a:rPr lang="zh-CN" altLang="en-US" dirty="0">
                <a:effectLst/>
                <a:highlight>
                  <a:srgbClr val="FFFF00"/>
                </a:highlight>
              </a:rPr>
              <a:t>在酷暑中坚持的高强度训练</a:t>
            </a:r>
            <a:r>
              <a:rPr lang="zh-CN" altLang="en-US" dirty="0">
                <a:effectLst/>
              </a:rPr>
              <a:t>，赋予了她强大的力量。她的故事鼓励着我们所有人，面对困境坚守梦想、永不言弃。</a:t>
            </a:r>
            <a:endParaRPr lang="zh-CN" altLang="en-US" dirty="0">
              <a:effectLst/>
            </a:endParaRPr>
          </a:p>
          <a:p>
            <a:r>
              <a:rPr lang="en-US" altLang="zh-CN" dirty="0">
                <a:effectLst/>
              </a:rPr>
              <a:t>     </a:t>
            </a:r>
            <a:r>
              <a:rPr lang="en-US" altLang="zh-CN" dirty="0">
                <a:effectLst/>
                <a:latin typeface="Times New Roman" panose="02020603050405020304" pitchFamily="18" charset="0"/>
                <a:cs typeface="Times New Roman" panose="02020603050405020304" pitchFamily="18" charset="0"/>
              </a:rPr>
              <a:t>Zheng </a:t>
            </a:r>
            <a:r>
              <a:rPr lang="en-US" altLang="zh-CN" dirty="0" err="1">
                <a:effectLst/>
                <a:latin typeface="Times New Roman" panose="02020603050405020304" pitchFamily="18" charset="0"/>
                <a:cs typeface="Times New Roman" panose="02020603050405020304" pitchFamily="18" charset="0"/>
              </a:rPr>
              <a:t>Qinwen</a:t>
            </a:r>
            <a:r>
              <a:rPr lang="en-US" altLang="zh-CN" dirty="0">
                <a:effectLst/>
                <a:latin typeface="Times New Roman" panose="02020603050405020304" pitchFamily="18" charset="0"/>
                <a:cs typeface="Times New Roman" panose="02020603050405020304" pitchFamily="18" charset="0"/>
              </a:rPr>
              <a:t> delivered an amazing performance at the US Open. She faced a difficult situation                             </a:t>
            </a:r>
            <a:r>
              <a:rPr lang="en-US" altLang="zh-CN" u="sng" dirty="0">
                <a:effectLst/>
                <a:latin typeface="Times New Roman" panose="02020603050405020304" pitchFamily="18" charset="0"/>
                <a:cs typeface="Times New Roman" panose="02020603050405020304" pitchFamily="18" charset="0"/>
              </a:rPr>
              <a:t>      1                         </a:t>
            </a:r>
            <a:r>
              <a:rPr lang="en-US" altLang="zh-CN" dirty="0">
                <a:effectLst/>
                <a:latin typeface="Times New Roman" panose="02020603050405020304" pitchFamily="18" charset="0"/>
                <a:cs typeface="Times New Roman" panose="02020603050405020304" pitchFamily="18" charset="0"/>
              </a:rPr>
              <a:t> </a:t>
            </a:r>
            <a:endParaRPr lang="en-US" altLang="zh-CN"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 </a:t>
            </a:r>
            <a:endParaRPr lang="en-US" altLang="zh-CN" dirty="0">
              <a:effectLst/>
              <a:latin typeface="Times New Roman" panose="02020603050405020304" pitchFamily="18" charset="0"/>
              <a:cs typeface="Times New Roman" panose="02020603050405020304" pitchFamily="18" charset="0"/>
            </a:endParaRPr>
          </a:p>
          <a:p>
            <a:endParaRPr lang="en-US" altLang="zh-CN" dirty="0">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     However, she kept fighting bravely point by point. The hard training </a:t>
            </a:r>
            <a:r>
              <a:rPr lang="en-US" altLang="zh-CN" u="sng" dirty="0">
                <a:effectLst/>
                <a:latin typeface="Times New Roman" panose="02020603050405020304" pitchFamily="18" charset="0"/>
                <a:cs typeface="Times New Roman" panose="02020603050405020304" pitchFamily="18" charset="0"/>
              </a:rPr>
              <a:t>2  </a:t>
            </a:r>
            <a:r>
              <a:rPr lang="en-US" altLang="zh-CN" dirty="0">
                <a:effectLst/>
                <a:latin typeface="Times New Roman" panose="02020603050405020304" pitchFamily="18" charset="0"/>
                <a:cs typeface="Times New Roman" panose="02020603050405020304" pitchFamily="18" charset="0"/>
              </a:rPr>
              <a:t>                                   </a:t>
            </a:r>
            <a:endParaRPr lang="en-US" altLang="zh-CN"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 </a:t>
            </a:r>
            <a:endParaRPr lang="en-US" altLang="zh-CN" dirty="0">
              <a:effectLst/>
              <a:latin typeface="Times New Roman" panose="02020603050405020304" pitchFamily="18" charset="0"/>
              <a:cs typeface="Times New Roman" panose="02020603050405020304" pitchFamily="18" charset="0"/>
            </a:endParaRPr>
          </a:p>
          <a:p>
            <a:endParaRPr lang="en-US" altLang="zh-CN"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 gave her strong power. Her story encourages all of us to stick to our dreams and never give up in the face of difficulties.</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3194695" y="2732239"/>
            <a:ext cx="4856724" cy="954107"/>
          </a:xfrm>
          <a:prstGeom prst="rect">
            <a:avLst/>
          </a:prstGeom>
          <a:solidFill>
            <a:schemeClr val="tx2">
              <a:lumMod val="20000"/>
              <a:lumOff val="80000"/>
            </a:schemeClr>
          </a:solidFill>
        </p:spPr>
        <p:txBody>
          <a:bodyPr wrap="square">
            <a:spAutoFit/>
          </a:bodyPr>
          <a:lstStyle/>
          <a:p>
            <a:r>
              <a:rPr lang="en-US" altLang="zh-CN" sz="2800" dirty="0"/>
              <a:t>where she fell behind 0-5 at the beginning of the match</a:t>
            </a:r>
            <a:endParaRPr lang="zh-CN" altLang="en-US" sz="2800" dirty="0"/>
          </a:p>
        </p:txBody>
      </p:sp>
      <p:sp>
        <p:nvSpPr>
          <p:cNvPr id="7" name="文本框 6"/>
          <p:cNvSpPr txBox="1"/>
          <p:nvPr/>
        </p:nvSpPr>
        <p:spPr>
          <a:xfrm>
            <a:off x="1315248" y="4439351"/>
            <a:ext cx="7338470" cy="584775"/>
          </a:xfrm>
          <a:prstGeom prst="rect">
            <a:avLst/>
          </a:prstGeom>
          <a:solidFill>
            <a:schemeClr val="accent2">
              <a:lumMod val="20000"/>
              <a:lumOff val="80000"/>
            </a:schemeClr>
          </a:solidFill>
        </p:spPr>
        <p:txBody>
          <a:bodyPr wrap="square">
            <a:spAutoFit/>
          </a:bodyPr>
          <a:lstStyle/>
          <a:p>
            <a:r>
              <a:rPr lang="en-US" altLang="zh-CN" sz="3200" dirty="0"/>
              <a:t>that she insisted on in the hot weather </a:t>
            </a:r>
            <a:endParaRPr lang="zh-CN" altLang="en-US" sz="3200" dirty="0"/>
          </a:p>
        </p:txBody>
      </p:sp>
      <p:sp>
        <p:nvSpPr>
          <p:cNvPr id="2" name="文本框 1"/>
          <p:cNvSpPr txBox="1"/>
          <p:nvPr/>
        </p:nvSpPr>
        <p:spPr>
          <a:xfrm>
            <a:off x="476364" y="6275125"/>
            <a:ext cx="2912939" cy="369332"/>
          </a:xfrm>
          <a:prstGeom prst="rect">
            <a:avLst/>
          </a:prstGeom>
          <a:solidFill>
            <a:schemeClr val="accent6">
              <a:lumMod val="60000"/>
              <a:lumOff val="40000"/>
            </a:schemeClr>
          </a:solidFill>
        </p:spPr>
        <p:txBody>
          <a:bodyPr wrap="square">
            <a:spAutoFit/>
          </a:bodyPr>
          <a:lstStyle/>
          <a:p>
            <a:r>
              <a:rPr lang="en-US" altLang="zh-CN" b="1" dirty="0"/>
              <a:t>4 </a:t>
            </a:r>
            <a:r>
              <a:rPr lang="zh-CN" altLang="en-US" b="1" dirty="0"/>
              <a:t>应用文写作（补全句子）</a:t>
            </a:r>
            <a:endParaRPr lang="zh-CN" altLang="en-US" b="1" dirty="0"/>
          </a:p>
        </p:txBody>
      </p:sp>
      <p:pic>
        <p:nvPicPr>
          <p:cNvPr id="4" name="图片 3"/>
          <p:cNvPicPr>
            <a:picLocks noChangeAspect="1"/>
          </p:cNvPicPr>
          <p:nvPr/>
        </p:nvPicPr>
        <p:blipFill>
          <a:blip r:embed="rId1"/>
          <a:stretch>
            <a:fillRect/>
          </a:stretch>
        </p:blipFill>
        <p:spPr>
          <a:xfrm>
            <a:off x="10648571" y="4731738"/>
            <a:ext cx="1209600" cy="18124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7559</Words>
  <Application>WPS 演示</Application>
  <PresentationFormat>宽屏</PresentationFormat>
  <Paragraphs>186</Paragraphs>
  <Slides>15</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15</vt:i4>
      </vt:variant>
    </vt:vector>
  </HeadingPairs>
  <TitlesOfParts>
    <vt:vector size="29" baseType="lpstr">
      <vt:lpstr>Arial</vt:lpstr>
      <vt:lpstr>宋体</vt:lpstr>
      <vt:lpstr>Wingdings</vt:lpstr>
      <vt:lpstr>Times New Roman</vt:lpstr>
      <vt:lpstr>隶书</vt:lpstr>
      <vt:lpstr>微软雅黑</vt:lpstr>
      <vt:lpstr>等线</vt:lpstr>
      <vt:lpstr>Arial Unicode MS</vt:lpstr>
      <vt:lpstr>等线 Light</vt:lpstr>
      <vt:lpstr>Calibri</vt:lpstr>
      <vt:lpstr>HelveticaNeue</vt:lpstr>
      <vt:lpstr>华文新魏</vt:lpstr>
      <vt:lpstr>语文格子</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9</cp:revision>
  <dcterms:created xsi:type="dcterms:W3CDTF">2026-09-09T01:18:00Z</dcterms:created>
  <dcterms:modified xsi:type="dcterms:W3CDTF">2026-09-09T07:14:16Z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