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7" d="100"/>
          <a:sy n="127" d="100"/>
        </p:scale>
        <p:origin x="5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3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范文 ③ · Model Three&lt;/Text&gt;&#10;    &lt;Text style={{ fontSize: 30, color: '#15242F', lineHeight: 1.25, fontWeight: 'bold', marginTop: 10 }}&gt;立场③：两者兼可（思辨升华）&lt;/Text&gt;&#10;  &lt;/Box&gt;&#10;  &lt;Box style={{ flex: 1, marginTop: 16, justifyContent: 'center' }}&gt;&#10;    &lt;Box style={{ flexDirection: 'row', gap: 32, width: '100%' }}&gt;&lt;Box style={{ width: 640, background: '#FFFFFF', borderLeft: '4px solid #C0392B', padding: '16px 18px' }}&gt;&lt;Text style={{ fontSize: 15, color: '#C0392B', lineHeight: 1.55, fontWeight: 'bold' }}&gt;立场 ③ · 两者兼可（升华立场）&lt;/Text&gt;&lt;Text style={{ fontSize: 22, color: '#15242F', lineHeight: 1.55, fontWeight: 'bold', marginTop: 6 }}&gt;Dine Alone or Together?&lt;/Text&gt;&lt;Box style={{ marginTop: 10 }}&gt;&lt;Text style={{ fontSize: 16, color: '#15242F', lineHeight: 1.5, fontWeight: 'normal' }}&gt;In the school cafeteria, we can notice &lt;span style={{ fontWeight: 'bold' }}&gt;some students eating alone while others eat in small groups&lt;/span&gt;. Eating together offers a chance to talk, share, and build connections. But &lt;span style={{ color: '#C0392B', fontWeight: 'bold' }}&gt;does eating alone necessarily mean loneliness?&lt;/span&gt;&lt;/Text&gt;&lt;Text style={{ fontSize: 16, color: '#15242F', lineHeight: 1.5, fontWeight: 'normal', marginTop: 10 }}&gt;&lt;span style={{ fontWeight: 'bold' }}&gt;Not really.&lt;/span&gt; It can bring quiet time to relax, think, or simply enjoy one's own company. So &lt;span style={{ fontWeight: 'bold' }}&gt;the real question is not whether we eat alone or together, but whether we respect each other's choice.&lt;/span&gt;&lt;/Text&gt;&lt;Text style={{ fontSize: 16, color: '#15242F', lineHeight: 1.5, fontWeight: 'normal', marginTop: 10 }}&gt;&lt;span style={{ fontWeight: 'bold' }}&gt;After all&lt;/span&gt;, the cafeteria is &lt;span style={{ fontWeight: 'bold' }}&gt;more than a place to eat — it is where friendships are built, one shared meal at a time&lt;/span&gt;.&lt;/Text&gt;&lt;/Box&gt;&lt;/Box&gt;&lt;Box style={{ width: 448, justifyContent: 'center' }}&gt;&lt;Text style={{ fontSize: 15, color: '#C0392B', lineHeight: 1.55, fontWeight: 'bold' }}&gt;逐段解析&lt;/Text&gt;&lt;Box style={{ marginTop: 6 }}&gt;&lt;Box style={{ marginTop: 11, paddingTop: 9, borderTop: '1px solid #C9C2B4' }}&gt;&lt;Box style={{ flexDirection: 'row', alignItems: 'center' }}&gt;&lt;Text style={{ fontSize: 17, color: '#15242F', lineHeight: 1.55, fontWeight: 'bold' }}&gt;第一段 · 场景 + 反问&lt;/Text&gt;&lt;Text style={{ fontSize: 11, color: '#15242F', lineHeight: 1.55, fontWeight: 'normal', marginLeft: 10, letterSpacing: 2, opacity: 0.55 }}&gt;OPENING&lt;/Text&gt;&lt;/Box&gt;&lt;Text style={{ fontSize: 15, color: '#15242F', lineHeight: 1.42, fontWeight: 'normal', marginTop: 5, opacity: 0.9 }}&gt;we can notice 完成观察要点；some… while others… 平行对照；But does eating alone necessarily mean loneliness? 反问引出下文&lt;/Text&gt;&lt;/Box&gt;&lt;Box style={{ marginTop: 11, paddingTop: 9, borderTop: '1px solid #C9C2B4' }}&gt;&lt;Box style={{ flexDirection: 'row', alignItems: 'center' }}&gt;&lt;Text style={{ fontSize: 17, color: '#15242F', lineHeight: 1.55, fontWeight: 'bold' }}&gt;第二段 · 回答 + 分情况&lt;/Text&gt;&lt;Text style={{ fontSize: 11, color: '#15242F', lineHeight: 1.55, fontWeight: 'normal', marginLeft: 10, letterSpacing: 2, opacity: 0.55 }}&gt;BODY&lt;/Text&gt;&lt;/Box&gt;&lt;Text style={{ fontSize: 15, color: '#15242F', lineHeight: 1.42, fontWeight: 'normal', marginTop: 5, opacity: 0.9 }}&gt;Not really 直接回应；quiet time to relax, think, or simply enjoy one's own company 点出独处价值；not whether… but whether… 上升到“尊重”&lt;/Text&gt;&lt;/Box&gt;&lt;Box style={{ marginTop: 11, paddingTop: 9, borderTop: '1px solid #C9C2B4' }}&gt;&lt;Box style={{ flexDirection: 'row', alignItems: 'center' }}&gt;&lt;Text style={{ fontSize: 17, color: '#15242F', lineHeight: 1.55, fontWeight: 'bold' }}&gt;第三段 · 升华&lt;/Text&gt;&lt;Text style={{ fontSize: 11, color: '#15242F', lineHeight: 1.55, fontWeight: 'normal', marginLeft: 10, letterSpacing: 2, opacity: 0.55 }}&gt;LIFT&lt;/Text&gt;&lt;/Box&gt;&lt;Text style={{ fontSize: 15, color: '#15242F', lineHeight: 1.42, fontWeight: 'normal', marginTop: 5, opacity: 0.9 }}&gt;more than… it is… 升华句式；friendships are built, one shared meal at a time 落到学生生活&lt;/Text&gt;&lt;/Box&gt;&lt;/Box&gt;&lt;Box style={{ background: '#FFFFFF', borderLeft: '4px solid #C0392B', padding: '12px 15px', marginTop: 14 }}&gt;&lt;Text style={{ fontSize: 17, color: '#C0392B', lineHeight: 1.55, fontWeight: 'bold' }}&gt;思辨立场的硬要求&lt;/Text&gt;&lt;Text style={{ fontSize: 15, color: '#15242F', lineHeight: 1.5, fontWeight: 'normal', marginTop: 8 }}&gt;必须&lt;span style={{ fontWeight: 'bold' }}&gt;先有总选择&lt;/span&gt;（尊重彼此的选择），&lt;span style={{ fontWeight: 'bold' }}&gt;再有分情况&lt;/span&gt;（结伴给连接、独处给安静），否则就是和稀泥。&lt;/Text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09 · 立场③范文与解析&lt;/Text&gt;&#10;    &lt;Text style={{ fontSize: 12, color: '#15242F', opacity: 0.5, letterSpacing: 1, fontFamily: 'Times New Roman' }}&gt;Part II · Model 3｜09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矩形 50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505" name="文本框 504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范文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③ · Model Three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06" name="文本框 505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立场③：两者兼可（思辨升华）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07" name="矩形 506"/>
          <p:cNvSpPr/>
          <p:nvPr/>
        </p:nvSpPr>
        <p:spPr>
          <a:xfrm>
            <a:off x="647700" y="1276350"/>
            <a:ext cx="6057900" cy="545782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508" name="任意多边形 507"/>
          <p:cNvSpPr/>
          <p:nvPr/>
        </p:nvSpPr>
        <p:spPr>
          <a:xfrm>
            <a:off x="609600" y="1276350"/>
            <a:ext cx="6096000" cy="5457825"/>
          </a:xfrm>
          <a:custGeom>
            <a:avLst/>
            <a:gdLst/>
            <a:ahLst/>
            <a:cxnLst/>
            <a:pathLst>
              <a:path w="640" h="573">
                <a:moveTo>
                  <a:pt x="0" y="0"/>
                </a:moveTo>
                <a:lnTo>
                  <a:pt x="4" y="0"/>
                </a:lnTo>
                <a:lnTo>
                  <a:pt x="4" y="573"/>
                </a:lnTo>
                <a:lnTo>
                  <a:pt x="0" y="57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509" name="文本框 508" descr="{&quot;isTemplate&quot;:true,&quot;type&quot;:&quot;text&quot;}"/>
          <p:cNvSpPr txBox="1"/>
          <p:nvPr/>
        </p:nvSpPr>
        <p:spPr>
          <a:xfrm>
            <a:off x="819150" y="1428750"/>
            <a:ext cx="571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12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立场</a:t>
            </a:r>
            <a:r>
              <a:rPr lang="en-US" sz="112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③ · </a:t>
            </a:r>
            <a:r>
              <a:rPr lang="zh-CN" sz="112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两者兼可（升华立场）</a:t>
            </a:r>
            <a:endParaRPr lang="zh-CN" sz="1125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0" name="文本框 509" descr="{&quot;isTemplate&quot;:true,&quot;type&quot;:&quot;text&quot;}"/>
          <p:cNvSpPr txBox="1"/>
          <p:nvPr/>
        </p:nvSpPr>
        <p:spPr>
          <a:xfrm>
            <a:off x="819150" y="1752600"/>
            <a:ext cx="5715000" cy="3905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6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Dine Alone or Together?</a:t>
            </a:r>
            <a:endParaRPr lang="en-US" sz="16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1" name="文本框 510" descr="{&quot;isTemplate&quot;:true,&quot;type&quot;:&quot;text&quot;}"/>
          <p:cNvSpPr txBox="1"/>
          <p:nvPr/>
        </p:nvSpPr>
        <p:spPr>
          <a:xfrm>
            <a:off x="819150" y="2200275"/>
            <a:ext cx="5715000" cy="8286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In the school cafeteria, we can notice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some students eating alone while others eat in small groups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. Eating together offers a chance to talk, share, and build connections. But 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does eating alone necessarily mean loneliness?</a:t>
            </a:r>
            <a:endParaRPr lang="en-US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2" name="文本框 511" descr="{&quot;isTemplate&quot;:true,&quot;type&quot;:&quot;text&quot;}"/>
          <p:cNvSpPr txBox="1"/>
          <p:nvPr/>
        </p:nvSpPr>
        <p:spPr>
          <a:xfrm>
            <a:off x="808990" y="3816985"/>
            <a:ext cx="5715000" cy="8286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Not really.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It can bring quiet time to relax, think, or simply enjoy one's own company. So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the real question is not whether we eat alone or together, but whether we respect each other's choice.</a:t>
            </a:r>
            <a:endParaRPr lang="en-US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3" name="文本框 512" descr="{&quot;isTemplate&quot;:true,&quot;type&quot;:&quot;text&quot;}"/>
          <p:cNvSpPr txBox="1"/>
          <p:nvPr/>
        </p:nvSpPr>
        <p:spPr>
          <a:xfrm>
            <a:off x="819150" y="5435600"/>
            <a:ext cx="5715000" cy="5524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After all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, the cafeteria is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more than a place to eat — it is where friendships are built, one shared meal at a time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4" name="文本框 513" descr="{&quot;isTemplate&quot;:true,&quot;type&quot;:&quot;text&quot;}"/>
          <p:cNvSpPr txBox="1"/>
          <p:nvPr/>
        </p:nvSpPr>
        <p:spPr>
          <a:xfrm>
            <a:off x="7010400" y="1103630"/>
            <a:ext cx="4267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逐段解析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5" name="任意多边形 514"/>
          <p:cNvSpPr/>
          <p:nvPr/>
        </p:nvSpPr>
        <p:spPr>
          <a:xfrm>
            <a:off x="7010400" y="1704975"/>
            <a:ext cx="4267200" cy="1190625"/>
          </a:xfrm>
          <a:custGeom>
            <a:avLst/>
            <a:gdLst/>
            <a:ahLst/>
            <a:cxnLst/>
            <a:pathLst>
              <a:path w="448" h="125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516" name="文本框 515" descr="{&quot;isTemplate&quot;:true,&quot;type&quot;:&quot;text&quot;}"/>
          <p:cNvSpPr txBox="1"/>
          <p:nvPr/>
        </p:nvSpPr>
        <p:spPr>
          <a:xfrm>
            <a:off x="7010400" y="1390015"/>
            <a:ext cx="217297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第一段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场景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反问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7" name="任意多边形 516"/>
          <p:cNvSpPr/>
          <p:nvPr/>
        </p:nvSpPr>
        <p:spPr>
          <a:xfrm>
            <a:off x="7010400" y="2990850"/>
            <a:ext cx="4267200" cy="1190625"/>
          </a:xfrm>
          <a:custGeom>
            <a:avLst/>
            <a:gdLst/>
            <a:ahLst/>
            <a:cxnLst/>
            <a:pathLst>
              <a:path w="448" h="125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518" name="文本框 517" descr="{&quot;isTemplate&quot;:true,&quot;type&quot;:&quot;text&quot;}"/>
          <p:cNvSpPr txBox="1"/>
          <p:nvPr/>
        </p:nvSpPr>
        <p:spPr>
          <a:xfrm>
            <a:off x="7010400" y="2675890"/>
            <a:ext cx="243078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第二段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回答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分情况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19" name="任意多边形 518"/>
          <p:cNvSpPr/>
          <p:nvPr/>
        </p:nvSpPr>
        <p:spPr>
          <a:xfrm>
            <a:off x="6705600" y="3846830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520" name="文本框 519" descr="{&quot;isTemplate&quot;:true,&quot;type&quot;:&quot;text&quot;}"/>
          <p:cNvSpPr txBox="1"/>
          <p:nvPr/>
        </p:nvSpPr>
        <p:spPr>
          <a:xfrm>
            <a:off x="7010400" y="4057650"/>
            <a:ext cx="145605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第三段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升华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1" name="矩形 520"/>
          <p:cNvSpPr/>
          <p:nvPr/>
        </p:nvSpPr>
        <p:spPr>
          <a:xfrm>
            <a:off x="7048500" y="5353050"/>
            <a:ext cx="4816475" cy="138112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522" name="任意多边形 521"/>
          <p:cNvSpPr/>
          <p:nvPr/>
        </p:nvSpPr>
        <p:spPr>
          <a:xfrm>
            <a:off x="7010400" y="5255895"/>
            <a:ext cx="5064125" cy="1381125"/>
          </a:xfrm>
          <a:custGeom>
            <a:avLst/>
            <a:gdLst/>
            <a:ahLst/>
            <a:cxnLst/>
            <a:pathLst>
              <a:path w="452" h="145">
                <a:moveTo>
                  <a:pt x="0" y="0"/>
                </a:moveTo>
                <a:lnTo>
                  <a:pt x="4" y="0"/>
                </a:lnTo>
                <a:lnTo>
                  <a:pt x="4" y="145"/>
                </a:lnTo>
                <a:lnTo>
                  <a:pt x="0" y="145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>
            <a:endParaRPr sz="1600"/>
          </a:p>
        </p:txBody>
      </p:sp>
      <p:sp>
        <p:nvSpPr>
          <p:cNvPr id="523" name="文本框 522" descr="{&quot;isTemplate&quot;:true,&quot;type&quot;:&quot;text&quot;}"/>
          <p:cNvSpPr txBox="1"/>
          <p:nvPr/>
        </p:nvSpPr>
        <p:spPr>
          <a:xfrm>
            <a:off x="7191375" y="5370195"/>
            <a:ext cx="377190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思辨立场的硬要求</a:t>
            </a:r>
            <a:endParaRPr lang="zh-CN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4" name="文本框 523" descr="{&quot;isTemplate&quot;:true,&quot;type&quot;:&quot;text&quot;}"/>
          <p:cNvSpPr txBox="1"/>
          <p:nvPr/>
        </p:nvSpPr>
        <p:spPr>
          <a:xfrm>
            <a:off x="7191375" y="5751195"/>
            <a:ext cx="4638675" cy="7715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必须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先有总选择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（尊重彼此的选择），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再有分情况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（结伴给连接、独处给安静），否则就是和稀泥。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5" name="矩形 52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526" name="文本框 525" descr="{&quot;isTemplate&quot;:true,&quot;type&quot;:&quot;text&quot;}"/>
          <p:cNvSpPr txBox="1"/>
          <p:nvPr/>
        </p:nvSpPr>
        <p:spPr>
          <a:xfrm>
            <a:off x="9063355" y="1452880"/>
            <a:ext cx="600075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OPENING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7" name="文本框 526" descr="{&quot;isTemplate&quot;:true,&quot;type&quot;:&quot;text&quot;}"/>
          <p:cNvSpPr txBox="1"/>
          <p:nvPr/>
        </p:nvSpPr>
        <p:spPr>
          <a:xfrm>
            <a:off x="6947535" y="1720850"/>
            <a:ext cx="5018405" cy="7334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we can notice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完成观察要点；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some… while others…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平行对照；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But does eating alone necessarily mean loneliness?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反问引出下文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8" name="文本框 527" descr="{&quot;isTemplate&quot;:true,&quot;type&quot;:&quot;text&quot;}"/>
          <p:cNvSpPr txBox="1"/>
          <p:nvPr/>
        </p:nvSpPr>
        <p:spPr>
          <a:xfrm>
            <a:off x="9063355" y="2740025"/>
            <a:ext cx="872490" cy="24701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BODY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29" name="文本框 528" descr="{&quot;isTemplate&quot;:true,&quot;type&quot;:&quot;text&quot;}"/>
          <p:cNvSpPr txBox="1"/>
          <p:nvPr/>
        </p:nvSpPr>
        <p:spPr>
          <a:xfrm>
            <a:off x="6947535" y="3042285"/>
            <a:ext cx="5018405" cy="7334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Not really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直接回应；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quiet time to relax, think, or simply enjoy one's own company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点出独处价值；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not whether… but whether…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上升到“尊重”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30" name="文本框 529" descr="{&quot;isTemplate&quot;:true,&quot;type&quot;:&quot;text&quot;}"/>
          <p:cNvSpPr txBox="1"/>
          <p:nvPr/>
        </p:nvSpPr>
        <p:spPr>
          <a:xfrm>
            <a:off x="8343900" y="4116070"/>
            <a:ext cx="304800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LIFT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31" name="文本框 530" descr="{&quot;isTemplate&quot;:true,&quot;type&quot;:&quot;text&quot;}"/>
          <p:cNvSpPr txBox="1"/>
          <p:nvPr/>
        </p:nvSpPr>
        <p:spPr>
          <a:xfrm>
            <a:off x="7010400" y="4415790"/>
            <a:ext cx="5018405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more than… it is…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升华句式；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friendships are built, one shared meal at a time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落到学生生活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32" name="文本框 531" descr="{&quot;isTemplate&quot;:true,&quot;type&quot;:&quot;text&quot;}"/>
          <p:cNvSpPr txBox="1"/>
          <p:nvPr/>
        </p:nvSpPr>
        <p:spPr>
          <a:xfrm>
            <a:off x="609600" y="6524625"/>
            <a:ext cx="2085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09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立场③范文与解析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33" name="文本框 532" descr="{&quot;isTemplate&quot;:true,&quot;type&quot;:&quot;text&quot;}"/>
          <p:cNvSpPr txBox="1"/>
          <p:nvPr/>
        </p:nvSpPr>
        <p:spPr>
          <a:xfrm>
            <a:off x="10077450" y="6524625"/>
            <a:ext cx="15049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 · Model 3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09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1" grpId="0"/>
      <p:bldP spid="512" grpId="0"/>
      <p:bldP spid="513" grpId="0"/>
      <p:bldP spid="511" grpId="1"/>
      <p:bldP spid="512" grpId="1"/>
      <p:bldP spid="513" grpId="1"/>
      <p:bldP spid="516" grpId="0"/>
      <p:bldP spid="518" grpId="0"/>
      <p:bldP spid="520" grpId="0"/>
      <p:bldP spid="527" grpId="0"/>
      <p:bldP spid="529" grpId="0"/>
      <p:bldP spid="531" grpId="0"/>
      <p:bldP spid="522" grpId="0" animBg="1"/>
      <p:bldP spid="523" grpId="0"/>
      <p:bldP spid="524" grpId="0"/>
      <p:bldP spid="516" grpId="1"/>
      <p:bldP spid="518" grpId="1"/>
      <p:bldP spid="520" grpId="1"/>
      <p:bldP spid="527" grpId="1"/>
      <p:bldP spid="529" grpId="1"/>
      <p:bldP spid="531" grpId="1"/>
      <p:bldP spid="522" grpId="1" animBg="1"/>
      <p:bldP spid="523" grpId="1"/>
      <p:bldP spid="5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结尾 · Four Endings&lt;/Text&gt;&#10;    &lt;Text style={{ fontSize: 30, color: '#EAF0F4', lineHeight: 1.25, fontWeight: 'bold', marginTop: 10 }}&gt;升华句四选一：结尾的 10 个词&lt;/Text&gt;&#10;  &lt;/Box&gt;&#10;  &lt;Box style={{ flex: 1, marginTop: 16, justifyContent: 'center' }}&gt;&#10;    &lt;Box style={{ width: '100%' }}&gt;&lt;Box style={{ flexDirection: 'row', alignItems: 'flex-start', padding: '9px 0px', borderBottom: '2px solid #FF8A75' }}&gt;&lt;Box style={{ width: 140, flexShrink: 0, paddingLeft: '0px' }}&gt;&lt;Text style={{ fontSize: 16, color: '#FF8A75', lineHeight: 1.42, fontWeight: 'bold' }}&gt;角度&lt;/Text&gt;&lt;/Box&gt;&lt;Box style={{ flex: 1, paddingLeft: '12px' }}&gt;&lt;Text style={{ fontSize: 16, color: '#FF8A75', lineHeight: 1.42, fontWeight: 'bold' }}&gt;升华句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归属感&lt;/Text&gt;&lt;/Box&gt;&lt;Box style={{ flex: 1, paddingLeft: '12px' }}&gt;&lt;Text style={{ fontSize: 16, color: '#EAF0F4', lineHeight: 1.42, fontWeight: 'normal' }}&gt;The cafeteria is not just where we fill our plates — it is where we find a sense of belonging.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压力释放&lt;/Text&gt;&lt;/Box&gt;&lt;Box style={{ flex: 1, paddingLeft: '12px' }}&gt;&lt;Text style={{ fontSize: 16, color: '#EAF0F4', lineHeight: 1.42, fontWeight: 'normal' }}&gt;For Senior Three students, a shared meal is more than food — it is a daily chance to breathe and recharge.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友谊日常&lt;/Text&gt;&lt;/Box&gt;&lt;Box style={{ flex: 1, paddingLeft: '12px' }}&gt;&lt;Text style={{ fontSize: 16, color: '#EAF0F4', lineHeight: 1.42, fontWeight: 'normal' }}&gt;Friendship is not built on grand gestures, but on small daily moments — like saving a seat or sharing a laugh over lunch.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包容尊重&lt;/Text&gt;&lt;/Box&gt;&lt;Box style={{ flex: 1, paddingLeft: '12px' }}&gt;&lt;Text style={{ fontSize: 16, color: '#EAF0F4', lineHeight: 1.42, fontWeight: 'normal' }}&gt;Whether we eat alone or together, what matters is that everyone feels comfortable at the table.&lt;/Text&gt;&lt;/Box&gt;&lt;/Box&gt;&lt;/Box&gt;&lt;Box style={{ marginTop: 20, padding: '14px 20px', background: 'rgba(255,255,255,0.07)', borderLeft: '4px solid #FF8A75' }}&gt;&lt;Text style={{ fontSize: 19, color: '#EAF0F4', lineHeight: 1.55, fontWeight: 'normal' }}&gt;升华不是喊口号，而是&lt;span style={{ fontWeight: 'bold' }}&gt;把食堂这件事放大一档&lt;/span&gt;：从“吃饭”到“归属感 / 喘息 / 友谊 / 尊重”。&lt;/Text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10 · 升华句可选方案&lt;/Text&gt;&#10;    &lt;Text style={{ fontSize: 12, color: '#EAF0F4', opacity: 0.5, letterSpacing: 1, fontFamily: 'Times New Roman' }}&gt;Part II · Endings｜10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2385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17" name="文本框 16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结尾</a:t>
            </a: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· Four Endings</a:t>
            </a:r>
            <a:endParaRPr lang="en-US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8" name="文本框 17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升华句四选一：结尾的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10 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个词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09600" y="1867535"/>
            <a:ext cx="10972800" cy="476250"/>
          </a:xfrm>
          <a:custGeom>
            <a:avLst/>
            <a:gdLst/>
            <a:ahLst/>
            <a:cxnLst/>
            <a:pathLst>
              <a:path w="1152" h="50">
                <a:moveTo>
                  <a:pt x="0" y="48"/>
                </a:moveTo>
                <a:lnTo>
                  <a:pt x="1152" y="48"/>
                </a:lnTo>
                <a:lnTo>
                  <a:pt x="1152" y="50"/>
                </a:lnTo>
                <a:lnTo>
                  <a:pt x="0" y="50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20" name="文本框 19" descr="{&quot;isTemplate&quot;:true,&quot;type&quot;:&quot;text&quot;}"/>
          <p:cNvSpPr txBox="1"/>
          <p:nvPr/>
        </p:nvSpPr>
        <p:spPr>
          <a:xfrm>
            <a:off x="609600" y="195326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角度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" name="文本框 20" descr="{&quot;isTemplate&quot;:true,&quot;type&quot;:&quot;text&quot;}"/>
          <p:cNvSpPr txBox="1"/>
          <p:nvPr/>
        </p:nvSpPr>
        <p:spPr>
          <a:xfrm>
            <a:off x="2057400" y="1953260"/>
            <a:ext cx="952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升华句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09600" y="232473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3" name="文本框 22" descr="{&quot;isTemplate&quot;:true,&quot;type&quot;:&quot;text&quot;}"/>
          <p:cNvSpPr txBox="1"/>
          <p:nvPr/>
        </p:nvSpPr>
        <p:spPr>
          <a:xfrm>
            <a:off x="609600" y="241046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归属感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" name="文本框 23" descr="{&quot;isTemplate&quot;:true,&quot;type&quot;:&quot;text&quot;}"/>
          <p:cNvSpPr txBox="1"/>
          <p:nvPr/>
        </p:nvSpPr>
        <p:spPr>
          <a:xfrm>
            <a:off x="2057400" y="2410460"/>
            <a:ext cx="952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The cafeteria is not just where we fill our plates — it is where we find a sense of belonging.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09600" y="277241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6" name="文本框 25" descr="{&quot;isTemplate&quot;:true,&quot;type&quot;:&quot;text&quot;}"/>
          <p:cNvSpPr txBox="1"/>
          <p:nvPr/>
        </p:nvSpPr>
        <p:spPr>
          <a:xfrm>
            <a:off x="609600" y="2858135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压力释放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" name="文本框 26" descr="{&quot;isTemplate&quot;:true,&quot;type&quot;:&quot;text&quot;}"/>
          <p:cNvSpPr txBox="1"/>
          <p:nvPr/>
        </p:nvSpPr>
        <p:spPr>
          <a:xfrm>
            <a:off x="2057400" y="2858135"/>
            <a:ext cx="952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For Senior Three students, a shared meal is more than food — it is a daily chance to breathe and recharge.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09600" y="322008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9" name="文本框 28" descr="{&quot;isTemplate&quot;:true,&quot;type&quot;:&quot;text&quot;}"/>
          <p:cNvSpPr txBox="1"/>
          <p:nvPr/>
        </p:nvSpPr>
        <p:spPr>
          <a:xfrm>
            <a:off x="609600" y="330581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友谊日常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0" name="文本框 29" descr="{&quot;isTemplate&quot;:true,&quot;type&quot;:&quot;text&quot;}"/>
          <p:cNvSpPr txBox="1"/>
          <p:nvPr/>
        </p:nvSpPr>
        <p:spPr>
          <a:xfrm>
            <a:off x="2057400" y="3305810"/>
            <a:ext cx="952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Friendship is not built on grand gestures, but on small daily moments — like saving a seat or sharing a laugh over lunch.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09600" y="366776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32" name="文本框 31" descr="{&quot;isTemplate&quot;:true,&quot;type&quot;:&quot;text&quot;}"/>
          <p:cNvSpPr txBox="1"/>
          <p:nvPr/>
        </p:nvSpPr>
        <p:spPr>
          <a:xfrm>
            <a:off x="609600" y="3753485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包容尊重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" name="文本框 32" descr="{&quot;isTemplate&quot;:true,&quot;type&quot;:&quot;text&quot;}"/>
          <p:cNvSpPr txBox="1"/>
          <p:nvPr/>
        </p:nvSpPr>
        <p:spPr>
          <a:xfrm>
            <a:off x="2057400" y="3753485"/>
            <a:ext cx="952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Whether we eat alone or together, what matters is that everyone feels comfortable at the table.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7700" y="4305935"/>
            <a:ext cx="10972800" cy="609600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/>
        </p:txBody>
      </p:sp>
      <p:sp>
        <p:nvSpPr>
          <p:cNvPr id="35" name="任意多边形 34"/>
          <p:cNvSpPr/>
          <p:nvPr/>
        </p:nvSpPr>
        <p:spPr>
          <a:xfrm>
            <a:off x="609600" y="4305935"/>
            <a:ext cx="11010900" cy="609600"/>
          </a:xfrm>
          <a:custGeom>
            <a:avLst/>
            <a:gdLst/>
            <a:ahLst/>
            <a:cxnLst/>
            <a:pathLst>
              <a:path w="1156" h="64">
                <a:moveTo>
                  <a:pt x="0" y="0"/>
                </a:moveTo>
                <a:lnTo>
                  <a:pt x="4" y="0"/>
                </a:lnTo>
                <a:lnTo>
                  <a:pt x="4" y="64"/>
                </a:lnTo>
                <a:lnTo>
                  <a:pt x="0" y="64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36" name="文本框 35" descr="{&quot;isTemplate&quot;:true,&quot;type&quot;:&quot;text&quot;}"/>
          <p:cNvSpPr txBox="1"/>
          <p:nvPr/>
        </p:nvSpPr>
        <p:spPr>
          <a:xfrm>
            <a:off x="838200" y="4439285"/>
            <a:ext cx="10553700" cy="3429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升华不是喊口号，而是</a:t>
            </a:r>
            <a:r>
              <a:rPr lang="zh-CN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把食堂这件事放大一档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：从“吃饭”到“归属感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喘息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友谊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尊重”。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-56134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38" name="文本框 37" descr="{&quot;isTemplate&quot;:true,&quot;type&quot;:&quot;text&quot;}"/>
          <p:cNvSpPr txBox="1"/>
          <p:nvPr/>
        </p:nvSpPr>
        <p:spPr>
          <a:xfrm>
            <a:off x="609600" y="6524625"/>
            <a:ext cx="18954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10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升华句可选方案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9" name="文本框 38" descr="{&quot;isTemplate&quot;:true,&quot;type&quot;:&quot;text&quot;}"/>
          <p:cNvSpPr txBox="1"/>
          <p:nvPr/>
        </p:nvSpPr>
        <p:spPr>
          <a:xfrm>
            <a:off x="10086975" y="6524625"/>
            <a:ext cx="149542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 · Endings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10 / 19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  <p:bldP spid="29" grpId="0"/>
      <p:bldP spid="30" grpId="0"/>
      <p:bldP spid="32" grpId="0"/>
      <p:bldP spid="33" grpId="0"/>
      <p:bldP spid="23" grpId="1"/>
      <p:bldP spid="24" grpId="1"/>
      <p:bldP spid="26" grpId="1"/>
      <p:bldP spid="27" grpId="1"/>
      <p:bldP spid="29" grpId="1"/>
      <p:bldP spid="30" grpId="1"/>
      <p:bldP spid="32" grpId="1"/>
      <p:bldP spid="33" grpId="1"/>
      <p:bldP spid="36" grpId="0"/>
      <p:bldP spid="3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 descr="&lt;Slide style={{ width: 1280, height: 720, background: '#0E1B26', padding: '24px 72px', position: 'relative', overflow: 'hidden', fontFamily: 'Times New Roman' }}&gt;&#10;  &lt;Box style={{ position: 'absolute', top: 0, left: 0, width: 1280, height: 6, background: '#FF8A75' }} /&gt;&#10;  &lt;Box style={{ position: 'absolute', right: 40, top: 40, justifyContent: 'center' }}&gt;&lt;Text style={{ fontSize: 260, fontWeight: 'bold', color: '#FF8A75', opacity: 0.08, fontFamily: 'Times New Roman' }}&gt;III&lt;/Text&gt;&lt;/Box&gt;&#10;  &lt;Box style={{ flex: 1, justifyContent: 'center' }}&gt;&#10;    &lt;Box style={{ gap: 22 }}&gt;&#10;    &lt;Text style={{ fontSize: 14, color: '#FF8A75', lineHeight: 1.55, fontWeight: 'bold', letterSpacing: 4 }}&gt;ACT III · 5-STEP CHAIN&lt;/Text&gt;&#10;    &lt;Text style={{ fontSize: 60, color: '#FFFFFF', lineHeight: 1.08, fontWeight: 'bold' }}&gt;画 · 站 · 因 · 让 · 点&lt;/Text&gt;&#10;    &lt;Text style={{ fontSize: 26, color: '#EAF0F4', lineHeight: 1.35, fontWeight: 'normal', opacity: 0.92 }}&gt;&lt;/Text&gt;&#10;    &lt;Text style={{ fontSize: 20, color: '#EAF0F4', lineHeight: 1.6, fontWeight: 'normal', opacity: 0.78, marginTop: 2 }}&gt;先画面 → 再站队 → 讲因果 → 留余地 → 点一句。5 分钟搭框架，15 分钟写完 80–100 词。&lt;/Text&gt;&#10;    &lt;Box style={{ flexDirection: 'row', alignItems: 'center', gap: 12, marginTop: 4 }}&gt;&#10;      &#10;    &lt;/Box&gt;&#10;  &lt;/Box&gt;&#10;  &lt;/Box&gt;&#10;  &lt;Box style={{ position: 'absolute', left: 72, right: 72, bottom: 22, flexDirection: 'row', justifyContent: 'space-between' }}&gt;&#10;    &lt;Text style={{ fontSize: 12, color: '#EAF0F4', opacity: 0.5, letterSpacing: 1, fontFamily: 'Times New Roman' }}&gt;第三幕 · 考场逻辑链&lt;/Text&gt;&#10;    &lt;Text style={{ fontSize: 12, color: '#EAF0F4', opacity: 0.5, letterSpacing: 1, fontFamily: 'Times New Roman' }}&gt;Act III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42" name="文本框 41" descr="{&quot;isTemplate&quot;:true,&quot;type&quot;:&quot;text&quot;}"/>
          <p:cNvSpPr txBox="1"/>
          <p:nvPr/>
        </p:nvSpPr>
        <p:spPr>
          <a:xfrm>
            <a:off x="685800" y="2295525"/>
            <a:ext cx="108204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300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ACT III · 5-STEP CHAIN</a:t>
            </a:r>
            <a:endParaRPr lang="en-US" sz="1050" b="1" spc="300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" name="文本框 42" descr="{&quot;isTemplate&quot;:true,&quot;type&quot;:&quot;text&quot;}"/>
          <p:cNvSpPr txBox="1"/>
          <p:nvPr/>
        </p:nvSpPr>
        <p:spPr>
          <a:xfrm>
            <a:off x="685800" y="2762250"/>
            <a:ext cx="10820400" cy="7429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8000"/>
              </a:lnSpc>
            </a:pPr>
            <a:r>
              <a:rPr lang="zh-CN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画</a:t>
            </a:r>
            <a:r>
              <a:rPr lang="en-US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站</a:t>
            </a:r>
            <a:r>
              <a:rPr lang="en-US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因</a:t>
            </a:r>
            <a:r>
              <a:rPr lang="en-US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让</a:t>
            </a:r>
            <a:r>
              <a:rPr lang="en-US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45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点</a:t>
            </a:r>
            <a:endParaRPr lang="zh-CN" sz="4500" b="1">
              <a:solidFill>
                <a:srgbClr val="FFFFF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45" name="文本框 44" descr="{&quot;isTemplate&quot;:true,&quot;type&quot;:&quot;text&quot;}"/>
          <p:cNvSpPr txBox="1"/>
          <p:nvPr/>
        </p:nvSpPr>
        <p:spPr>
          <a:xfrm>
            <a:off x="8915400" y="381000"/>
            <a:ext cx="2895600" cy="2971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19500" b="1">
                <a:solidFill>
                  <a:srgbClr val="FF8A75">
                    <a:alpha val="8000"/>
                  </a:srgbClr>
                </a:solidFill>
                <a:latin typeface="Times New Roman" panose="02020603050405020304"/>
                <a:ea typeface="Times New Roman" panose="02020603050405020304"/>
              </a:rPr>
              <a:t>III</a:t>
            </a:r>
            <a:endParaRPr lang="en-US" sz="19500" b="1">
              <a:solidFill>
                <a:srgbClr val="FF8A75">
                  <a:alpha val="8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" name="文本框 45" descr="{&quot;isTemplate&quot;:true,&quot;type&quot;:&quot;text&quot;}"/>
          <p:cNvSpPr txBox="1"/>
          <p:nvPr/>
        </p:nvSpPr>
        <p:spPr>
          <a:xfrm>
            <a:off x="685800" y="3714750"/>
            <a:ext cx="10820400" cy="0"/>
          </a:xfrm>
          <a:prstGeom prst="rect">
            <a:avLst/>
          </a:prstGeom>
        </p:spPr>
        <p:txBody>
          <a:bodyPr wrap="none" lIns="0" tIns="0" rIns="0" bIns="0"/>
          <a:p/>
        </p:txBody>
      </p:sp>
      <p:sp>
        <p:nvSpPr>
          <p:cNvPr id="47" name="文本框 46" descr="{&quot;isTemplate&quot;:true,&quot;type&quot;:&quot;text&quot;}"/>
          <p:cNvSpPr txBox="1"/>
          <p:nvPr/>
        </p:nvSpPr>
        <p:spPr>
          <a:xfrm>
            <a:off x="685800" y="3943350"/>
            <a:ext cx="10820400" cy="371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60000"/>
              </a:lnSpc>
            </a:pP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先画面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再站队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讲因果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留余地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点一句。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5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分钟搭框架，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15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分钟写完</a:t>
            </a:r>
            <a:r>
              <a:rPr lang="en-US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 80–100 </a:t>
            </a:r>
            <a:r>
              <a:rPr lang="zh-CN" sz="20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词。</a:t>
            </a:r>
            <a:endParaRPr lang="zh-CN" sz="2000">
              <a:solidFill>
                <a:srgbClr val="EAF0F4">
                  <a:alpha val="78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" name="文本框 47" descr="{&quot;isTemplate&quot;:true,&quot;type&quot;:&quot;text&quot;}"/>
          <p:cNvSpPr txBox="1"/>
          <p:nvPr/>
        </p:nvSpPr>
        <p:spPr>
          <a:xfrm>
            <a:off x="685800" y="6505575"/>
            <a:ext cx="164782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第三幕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考场逻辑链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" name="文本框 48" descr="{&quot;isTemplate&quot;:true,&quot;type&quot;:&quot;text&quot;}"/>
          <p:cNvSpPr txBox="1"/>
          <p:nvPr/>
        </p:nvSpPr>
        <p:spPr>
          <a:xfrm>
            <a:off x="11125200" y="6505575"/>
            <a:ext cx="3810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Act III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总逻辑链 · Five Steps&lt;/Text&gt;&#10;    &lt;Text style={{ fontSize: 30, color: '#15242F', lineHeight: 1.25, fontWeight: 'bold', marginTop: 10 }}&gt;五步对应哪一段&lt;/Text&gt;&#10;  &lt;/Box&gt;&#10;  &lt;Box style={{ flex: 1, marginTop: 16, justifyContent: 'center' }}&gt;&#10;    &lt;Box style={{ flexDirection: 'row', gap: 16, width: '100%' }}&gt;&lt;Box style={{ flex: 1, background: '#FFFFFF', borderTop: '4px solid #C0392B', padding: '16px 12px', alignItems: 'center' }}&gt;&lt;Text style={{ fontSize: 15, color: '#C0392B', lineHeight: 1.55, fontWeight: 'normal', letterSpacing: 2, opacity: 0.7 }}&gt;01&lt;/Text&gt;&lt;Text style={{ fontSize: 42, color: '#15242F', lineHeight: 1.55, fontWeight: 'bold', marginTop: 6 }}&gt;画&lt;/Text&gt;&lt;Text style={{ fontSize: 16, color: '#15242F', lineHeight: 1.45, fontWeight: 'normal', marginTop: 10, opacity: 0.82 }}&gt;画出场景 / 现象&lt;br /&gt;首段第 1 句&lt;/Text&gt;&lt;/Box&gt;&lt;Box style={{ flex: 1, background: '#FFFFFF', borderTop: '4px solid #C0392B', padding: '16px 12px', alignItems: 'center' }}&gt;&lt;Text style={{ fontSize: 15, color: '#C0392B', lineHeight: 1.55, fontWeight: 'normal', letterSpacing: 2, opacity: 0.7 }}&gt;02&lt;/Text&gt;&lt;Text style={{ fontSize: 42, color: '#15242F', lineHeight: 1.55, fontWeight: 'bold', marginTop: 6 }}&gt;站&lt;/Text&gt;&lt;Text style={{ fontSize: 16, color: '#15242F', lineHeight: 1.45, fontWeight: 'normal', marginTop: 10, opacity: 0.82 }}&gt;亮明选择&lt;br /&gt;首段第 2 句&lt;/Text&gt;&lt;/Box&gt;&lt;Box style={{ flex: 1, background: '#FFFFFF', borderTop: '4px solid #C0392B', padding: '16px 12px', alignItems: 'center' }}&gt;&lt;Text style={{ fontSize: 15, color: '#C0392B', lineHeight: 1.55, fontWeight: 'normal', letterSpacing: 2, opacity: 0.7 }}&gt;03&lt;/Text&gt;&lt;Text style={{ fontSize: 42, color: '#15242F', lineHeight: 1.55, fontWeight: 'bold', marginTop: 6 }}&gt;因&lt;/Text&gt;&lt;Text style={{ fontSize: 16, color: '#15242F', lineHeight: 1.45, fontWeight: 'normal', marginTop: 10, opacity: 0.82 }}&gt;给 2 条理由&lt;br /&gt;主体段&lt;/Text&gt;&lt;/Box&gt;&lt;Box style={{ flex: 1, background: '#FFFFFF', borderTop: '4px solid #C0392B', padding: '16px 12px', alignItems: 'center' }}&gt;&lt;Text style={{ fontSize: 15, color: '#C0392B', lineHeight: 1.55, fontWeight: 'normal', letterSpacing: 2, opacity: 0.7 }}&gt;04&lt;/Text&gt;&lt;Text style={{ fontSize: 42, color: '#15242F', lineHeight: 1.55, fontWeight: 'bold', marginTop: 6 }}&gt;让&lt;/Text&gt;&lt;Text style={{ fontSize: 16, color: '#15242F', lineHeight: 1.45, fontWeight: 'normal', marginTop: 10, opacity: 0.82 }}&gt;让步反驳&lt;br /&gt;主体段末 / 结尾前&lt;/Text&gt;&lt;/Box&gt;&lt;Box style={{ flex: 1, background: '#FFFFFF', borderTop: '4px solid #C0392B', padding: '16px 12px', alignItems: 'center' }}&gt;&lt;Text style={{ fontSize: 15, color: '#C0392B', lineHeight: 1.55, fontWeight: 'normal', letterSpacing: 2, opacity: 0.7 }}&gt;05&lt;/Text&gt;&lt;Text style={{ fontSize: 42, color: '#15242F', lineHeight: 1.55, fontWeight: 'bold', marginTop: 6 }}&gt;点&lt;/Text&gt;&lt;Text style={{ fontSize: 16, color: '#15242F', lineHeight: 1.45, fontWeight: 'normal', marginTop: 10, opacity: 0.82 }}&gt;点睛收束&lt;br /&gt;结尾&lt;/Text&gt;&lt;/Box&gt;&lt;/Box&gt;&lt;Box style={{ marginTop: 26 }}&gt;&lt;Box style={{ flexDirection: 'row', gap: 20, width: '100%', alignItems: 'stretch' }}&gt;&lt;Box style={{ flex: 1, background: '#FFFFFF', borderTop: '3px solid #C0392B', padding: '15px 18px' }}&gt;&lt;Text style={{ fontSize: 17, color: '#C0392B', lineHeight: 1.55, fontWeight: 'bold' }}&gt;为什么必须“画”&lt;/Text&gt;&lt;Text style={{ fontSize: 18, color: '#15242F', lineHeight: 1.5, fontWeight: 'normal', marginTop: 8 }}&gt;题干硬性要求“结合观察或经历”，首段一句场景就同时完成&lt;span style={{ fontWeight: 'bold' }}&gt;观察&lt;/span&gt;与&lt;span style={{ fontWeight: 'bold' }}&gt;画面感&lt;/span&gt;两个任务。&lt;/Text&gt;&lt;/Box&gt;&lt;Box style={{ flex: 1, background: '#FFFFFF', borderTop: '3px solid #C0392B', padding: '15px 18px' }}&gt;&lt;Text style={{ fontSize: 17, color: '#C0392B', lineHeight: 1.55, fontWeight: 'bold' }}&gt;为什么必须“让”&lt;/Text&gt;&lt;Text style={{ fontSize: 18, color: '#15242F', lineHeight: 1.5, fontWeight: 'normal', marginTop: 8 }}&gt;让步让论证显得客观，也是从“能写”到“会写”的分水岭；一句 Admittedly / While… 就够。&lt;/Text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12 · 五步逻辑链&lt;/Text&gt;&#10;    &lt;Text style={{ fontSize: 12, color: '#15242F', opacity: 0.5, letterSpacing: 1, fontFamily: 'Times New Roman' }}&gt;Part III · Chain｜12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52" name="文本框 51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总逻辑链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· Five Steps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3" name="文本框 52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五步对应哪一段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9600" y="2190750"/>
            <a:ext cx="2076450" cy="2047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55" name="任意多边形 54"/>
          <p:cNvSpPr/>
          <p:nvPr/>
        </p:nvSpPr>
        <p:spPr>
          <a:xfrm>
            <a:off x="609600" y="2152650"/>
            <a:ext cx="2076450" cy="2085975"/>
          </a:xfrm>
          <a:custGeom>
            <a:avLst/>
            <a:gdLst/>
            <a:ahLst/>
            <a:cxnLst/>
            <a:pathLst>
              <a:path w="218" h="219">
                <a:moveTo>
                  <a:pt x="0" y="0"/>
                </a:moveTo>
                <a:lnTo>
                  <a:pt x="218" y="0"/>
                </a:lnTo>
                <a:lnTo>
                  <a:pt x="218" y="4"/>
                </a:lnTo>
                <a:lnTo>
                  <a:pt x="0" y="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56" name="文本框 55" descr="{&quot;isTemplate&quot;:true,&quot;type&quot;:&quot;text&quot;}"/>
          <p:cNvSpPr txBox="1"/>
          <p:nvPr/>
        </p:nvSpPr>
        <p:spPr>
          <a:xfrm>
            <a:off x="1438275" y="2667000"/>
            <a:ext cx="419100" cy="752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31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画</a:t>
            </a:r>
            <a:endParaRPr lang="zh-CN" sz="31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38450" y="2190750"/>
            <a:ext cx="2066925" cy="2047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58" name="任意多边形 57"/>
          <p:cNvSpPr/>
          <p:nvPr/>
        </p:nvSpPr>
        <p:spPr>
          <a:xfrm>
            <a:off x="2838450" y="2152650"/>
            <a:ext cx="2066925" cy="2085975"/>
          </a:xfrm>
          <a:custGeom>
            <a:avLst/>
            <a:gdLst/>
            <a:ahLst/>
            <a:cxnLst/>
            <a:pathLst>
              <a:path w="217" h="219">
                <a:moveTo>
                  <a:pt x="0" y="0"/>
                </a:moveTo>
                <a:lnTo>
                  <a:pt x="217" y="0"/>
                </a:lnTo>
                <a:lnTo>
                  <a:pt x="217" y="4"/>
                </a:lnTo>
                <a:lnTo>
                  <a:pt x="0" y="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59" name="文本框 58" descr="{&quot;isTemplate&quot;:true,&quot;type&quot;:&quot;text&quot;}"/>
          <p:cNvSpPr txBox="1"/>
          <p:nvPr/>
        </p:nvSpPr>
        <p:spPr>
          <a:xfrm>
            <a:off x="3667125" y="2667000"/>
            <a:ext cx="419100" cy="752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31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站</a:t>
            </a:r>
            <a:endParaRPr lang="zh-CN" sz="31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057775" y="2190750"/>
            <a:ext cx="2076450" cy="2047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61" name="任意多边形 60"/>
          <p:cNvSpPr/>
          <p:nvPr/>
        </p:nvSpPr>
        <p:spPr>
          <a:xfrm>
            <a:off x="5057775" y="2152650"/>
            <a:ext cx="2076450" cy="2085975"/>
          </a:xfrm>
          <a:custGeom>
            <a:avLst/>
            <a:gdLst/>
            <a:ahLst/>
            <a:cxnLst/>
            <a:pathLst>
              <a:path w="218" h="219">
                <a:moveTo>
                  <a:pt x="0" y="0"/>
                </a:moveTo>
                <a:lnTo>
                  <a:pt x="218" y="0"/>
                </a:lnTo>
                <a:lnTo>
                  <a:pt x="218" y="4"/>
                </a:lnTo>
                <a:lnTo>
                  <a:pt x="0" y="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62" name="文本框 61" descr="{&quot;isTemplate&quot;:true,&quot;type&quot;:&quot;text&quot;}"/>
          <p:cNvSpPr txBox="1"/>
          <p:nvPr/>
        </p:nvSpPr>
        <p:spPr>
          <a:xfrm>
            <a:off x="5886450" y="2667000"/>
            <a:ext cx="419100" cy="752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31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因</a:t>
            </a:r>
            <a:endParaRPr lang="zh-CN" sz="31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286625" y="2190750"/>
            <a:ext cx="2066925" cy="2047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64" name="任意多边形 63"/>
          <p:cNvSpPr/>
          <p:nvPr/>
        </p:nvSpPr>
        <p:spPr>
          <a:xfrm>
            <a:off x="7286625" y="2152650"/>
            <a:ext cx="2066925" cy="2085975"/>
          </a:xfrm>
          <a:custGeom>
            <a:avLst/>
            <a:gdLst/>
            <a:ahLst/>
            <a:cxnLst/>
            <a:pathLst>
              <a:path w="217" h="219">
                <a:moveTo>
                  <a:pt x="0" y="0"/>
                </a:moveTo>
                <a:lnTo>
                  <a:pt x="217" y="0"/>
                </a:lnTo>
                <a:lnTo>
                  <a:pt x="217" y="4"/>
                </a:lnTo>
                <a:lnTo>
                  <a:pt x="0" y="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65" name="文本框 64" descr="{&quot;isTemplate&quot;:true,&quot;type&quot;:&quot;text&quot;}"/>
          <p:cNvSpPr txBox="1"/>
          <p:nvPr/>
        </p:nvSpPr>
        <p:spPr>
          <a:xfrm>
            <a:off x="8115300" y="2667000"/>
            <a:ext cx="419100" cy="752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31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</a:t>
            </a:r>
            <a:endParaRPr lang="zh-CN" sz="31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505950" y="2190750"/>
            <a:ext cx="2076450" cy="2047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67" name="任意多边形 66"/>
          <p:cNvSpPr/>
          <p:nvPr/>
        </p:nvSpPr>
        <p:spPr>
          <a:xfrm>
            <a:off x="9505950" y="2152650"/>
            <a:ext cx="2076450" cy="2085975"/>
          </a:xfrm>
          <a:custGeom>
            <a:avLst/>
            <a:gdLst/>
            <a:ahLst/>
            <a:cxnLst/>
            <a:pathLst>
              <a:path w="218" h="219">
                <a:moveTo>
                  <a:pt x="0" y="0"/>
                </a:moveTo>
                <a:lnTo>
                  <a:pt x="218" y="0"/>
                </a:lnTo>
                <a:lnTo>
                  <a:pt x="218" y="4"/>
                </a:lnTo>
                <a:lnTo>
                  <a:pt x="0" y="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68" name="文本框 67" descr="{&quot;isTemplate&quot;:true,&quot;type&quot;:&quot;text&quot;}"/>
          <p:cNvSpPr txBox="1"/>
          <p:nvPr/>
        </p:nvSpPr>
        <p:spPr>
          <a:xfrm>
            <a:off x="10334625" y="2667000"/>
            <a:ext cx="419100" cy="752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31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点</a:t>
            </a:r>
            <a:endParaRPr lang="zh-CN" sz="31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9600" y="4476750"/>
            <a:ext cx="5391150" cy="131445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70" name="任意多边形 69"/>
          <p:cNvSpPr/>
          <p:nvPr/>
        </p:nvSpPr>
        <p:spPr>
          <a:xfrm>
            <a:off x="609600" y="4448175"/>
            <a:ext cx="5391150" cy="1343025"/>
          </a:xfrm>
          <a:custGeom>
            <a:avLst/>
            <a:gdLst/>
            <a:ahLst/>
            <a:cxnLst/>
            <a:pathLst>
              <a:path w="566" h="141">
                <a:moveTo>
                  <a:pt x="0" y="0"/>
                </a:moveTo>
                <a:lnTo>
                  <a:pt x="566" y="0"/>
                </a:lnTo>
                <a:lnTo>
                  <a:pt x="566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>
            <a:endParaRPr sz="1600"/>
          </a:p>
        </p:txBody>
      </p:sp>
      <p:sp>
        <p:nvSpPr>
          <p:cNvPr id="71" name="文本框 70" descr="{&quot;isTemplate&quot;:true,&quot;type&quot;:&quot;text&quot;}"/>
          <p:cNvSpPr txBox="1"/>
          <p:nvPr/>
        </p:nvSpPr>
        <p:spPr>
          <a:xfrm>
            <a:off x="781050" y="4619625"/>
            <a:ext cx="50482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为什么必须“画”</a:t>
            </a:r>
            <a:endParaRPr lang="zh-CN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2" name="文本框 71" descr="{&quot;isTemplate&quot;:true,&quot;type&quot;:&quot;text&quot;}"/>
          <p:cNvSpPr txBox="1"/>
          <p:nvPr/>
        </p:nvSpPr>
        <p:spPr>
          <a:xfrm>
            <a:off x="781050" y="5000625"/>
            <a:ext cx="5048250" cy="61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题干硬性要求“结合观察或经历”，首段一句场景就同时完成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观察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与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画面感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两个任务。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191250" y="4476750"/>
            <a:ext cx="5391150" cy="131445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74" name="任意多边形 73"/>
          <p:cNvSpPr/>
          <p:nvPr/>
        </p:nvSpPr>
        <p:spPr>
          <a:xfrm>
            <a:off x="6191250" y="4448175"/>
            <a:ext cx="5391150" cy="1343025"/>
          </a:xfrm>
          <a:custGeom>
            <a:avLst/>
            <a:gdLst/>
            <a:ahLst/>
            <a:cxnLst/>
            <a:pathLst>
              <a:path w="566" h="141">
                <a:moveTo>
                  <a:pt x="0" y="0"/>
                </a:moveTo>
                <a:lnTo>
                  <a:pt x="566" y="0"/>
                </a:lnTo>
                <a:lnTo>
                  <a:pt x="566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>
            <a:endParaRPr sz="1600"/>
          </a:p>
        </p:txBody>
      </p:sp>
      <p:sp>
        <p:nvSpPr>
          <p:cNvPr id="75" name="文本框 74" descr="{&quot;isTemplate&quot;:true,&quot;type&quot;:&quot;text&quot;}"/>
          <p:cNvSpPr txBox="1"/>
          <p:nvPr/>
        </p:nvSpPr>
        <p:spPr>
          <a:xfrm>
            <a:off x="6362700" y="4619625"/>
            <a:ext cx="50482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为什么必须“让”</a:t>
            </a:r>
            <a:endParaRPr lang="zh-CN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6" name="文本框 75" descr="{&quot;isTemplate&quot;:true,&quot;type&quot;:&quot;text&quot;}"/>
          <p:cNvSpPr txBox="1"/>
          <p:nvPr/>
        </p:nvSpPr>
        <p:spPr>
          <a:xfrm>
            <a:off x="6362700" y="5000625"/>
            <a:ext cx="5048250" cy="61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让步让论证显得客观，也是从“能写”到“会写”的分水岭；一句</a:t>
            </a:r>
            <a:r>
              <a:rPr lang="en-US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Admittedly / While… 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就够。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78" name="文本框 77" descr="{&quot;isTemplate&quot;:true,&quot;type&quot;:&quot;text&quot;}"/>
          <p:cNvSpPr txBox="1"/>
          <p:nvPr/>
        </p:nvSpPr>
        <p:spPr>
          <a:xfrm>
            <a:off x="1562100" y="2343150"/>
            <a:ext cx="18097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125" spc="150">
                <a:solidFill>
                  <a:srgbClr val="C0392B">
                    <a:alpha val="70000"/>
                  </a:srgbClr>
                </a:solidFill>
                <a:latin typeface="Times New Roman" panose="02020603050405020304"/>
                <a:ea typeface="Times New Roman" panose="02020603050405020304"/>
              </a:rPr>
              <a:t>01</a:t>
            </a:r>
            <a:endParaRPr lang="en-US" sz="1125" spc="150">
              <a:solidFill>
                <a:srgbClr val="C0392B">
                  <a:alpha val="7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9" name="文本框 78" descr="{&quot;isTemplate&quot;:true,&quot;type&quot;:&quot;text&quot;}"/>
          <p:cNvSpPr txBox="1"/>
          <p:nvPr/>
        </p:nvSpPr>
        <p:spPr>
          <a:xfrm>
            <a:off x="990600" y="3363595"/>
            <a:ext cx="1323975" cy="5334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画出场景</a:t>
            </a:r>
            <a:r>
              <a:rPr lang="en-US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现象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首段第</a:t>
            </a:r>
            <a:r>
              <a:rPr lang="en-US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 1 </a:t>
            </a: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句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0" name="文本框 79" descr="{&quot;isTemplate&quot;:true,&quot;type&quot;:&quot;text&quot;}"/>
          <p:cNvSpPr txBox="1"/>
          <p:nvPr/>
        </p:nvSpPr>
        <p:spPr>
          <a:xfrm>
            <a:off x="3781425" y="2343150"/>
            <a:ext cx="18097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125" spc="150">
                <a:solidFill>
                  <a:srgbClr val="C0392B">
                    <a:alpha val="70000"/>
                  </a:srgbClr>
                </a:solidFill>
                <a:latin typeface="Times New Roman" panose="02020603050405020304"/>
                <a:ea typeface="Times New Roman" panose="02020603050405020304"/>
              </a:rPr>
              <a:t>02</a:t>
            </a:r>
            <a:endParaRPr lang="en-US" sz="1125" spc="150">
              <a:solidFill>
                <a:srgbClr val="C0392B">
                  <a:alpha val="7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1" name="文本框 80" descr="{&quot;isTemplate&quot;:true,&quot;type&quot;:&quot;text&quot;}"/>
          <p:cNvSpPr txBox="1"/>
          <p:nvPr/>
        </p:nvSpPr>
        <p:spPr>
          <a:xfrm>
            <a:off x="3400425" y="3363595"/>
            <a:ext cx="952500" cy="5334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亮明选择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首段第</a:t>
            </a:r>
            <a:r>
              <a:rPr lang="en-US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 2 </a:t>
            </a: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句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2" name="文本框 81" descr="{&quot;isTemplate&quot;:true,&quot;type&quot;:&quot;text&quot;}"/>
          <p:cNvSpPr txBox="1"/>
          <p:nvPr/>
        </p:nvSpPr>
        <p:spPr>
          <a:xfrm>
            <a:off x="6010275" y="2343150"/>
            <a:ext cx="18097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125" spc="150">
                <a:solidFill>
                  <a:srgbClr val="C0392B">
                    <a:alpha val="70000"/>
                  </a:srgbClr>
                </a:solidFill>
                <a:latin typeface="Times New Roman" panose="02020603050405020304"/>
                <a:ea typeface="Times New Roman" panose="02020603050405020304"/>
              </a:rPr>
              <a:t>03</a:t>
            </a:r>
            <a:endParaRPr lang="en-US" sz="1125" spc="150">
              <a:solidFill>
                <a:srgbClr val="C0392B">
                  <a:alpha val="7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3" name="文本框 82" descr="{&quot;isTemplate&quot;:true,&quot;type&quot;:&quot;text&quot;}"/>
          <p:cNvSpPr txBox="1"/>
          <p:nvPr/>
        </p:nvSpPr>
        <p:spPr>
          <a:xfrm>
            <a:off x="5619750" y="3363595"/>
            <a:ext cx="952500" cy="5334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给</a:t>
            </a:r>
            <a:r>
              <a:rPr lang="en-US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 2 </a:t>
            </a: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条理由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主体段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4" name="文本框 83" descr="{&quot;isTemplate&quot;:true,&quot;type&quot;:&quot;text&quot;}"/>
          <p:cNvSpPr txBox="1"/>
          <p:nvPr/>
        </p:nvSpPr>
        <p:spPr>
          <a:xfrm>
            <a:off x="8229600" y="2343150"/>
            <a:ext cx="18097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125" spc="150">
                <a:solidFill>
                  <a:srgbClr val="C0392B">
                    <a:alpha val="70000"/>
                  </a:srgbClr>
                </a:solidFill>
                <a:latin typeface="Times New Roman" panose="02020603050405020304"/>
                <a:ea typeface="Times New Roman" panose="02020603050405020304"/>
              </a:rPr>
              <a:t>04</a:t>
            </a:r>
            <a:endParaRPr lang="en-US" sz="1125" spc="150">
              <a:solidFill>
                <a:srgbClr val="C0392B">
                  <a:alpha val="7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5" name="文本框 84" descr="{&quot;isTemplate&quot;:true,&quot;type&quot;:&quot;text&quot;}"/>
          <p:cNvSpPr txBox="1"/>
          <p:nvPr/>
        </p:nvSpPr>
        <p:spPr>
          <a:xfrm>
            <a:off x="7562850" y="3363595"/>
            <a:ext cx="1524000" cy="5334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让步反驳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主体段末</a:t>
            </a:r>
            <a:r>
              <a:rPr lang="en-US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结尾前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6" name="文本框 85" descr="{&quot;isTemplate&quot;:true,&quot;type&quot;:&quot;text&quot;}"/>
          <p:cNvSpPr txBox="1"/>
          <p:nvPr/>
        </p:nvSpPr>
        <p:spPr>
          <a:xfrm>
            <a:off x="10458450" y="2343150"/>
            <a:ext cx="18097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125" spc="150">
                <a:solidFill>
                  <a:srgbClr val="C0392B">
                    <a:alpha val="70000"/>
                  </a:srgbClr>
                </a:solidFill>
                <a:latin typeface="Times New Roman" panose="02020603050405020304"/>
                <a:ea typeface="Times New Roman" panose="02020603050405020304"/>
              </a:rPr>
              <a:t>05</a:t>
            </a:r>
            <a:endParaRPr lang="en-US" sz="1125" spc="150">
              <a:solidFill>
                <a:srgbClr val="C0392B">
                  <a:alpha val="7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7" name="文本框 86" descr="{&quot;isTemplate&quot;:true,&quot;type&quot;:&quot;text&quot;}"/>
          <p:cNvSpPr txBox="1"/>
          <p:nvPr/>
        </p:nvSpPr>
        <p:spPr>
          <a:xfrm>
            <a:off x="10144125" y="3363595"/>
            <a:ext cx="800100" cy="5334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点睛收束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5000"/>
              </a:lnSpc>
            </a:pPr>
            <a:r>
              <a:rPr lang="zh-CN">
                <a:solidFill>
                  <a:srgbClr val="15242F">
                    <a:alpha val="82000"/>
                  </a:srgbClr>
                </a:solidFill>
                <a:latin typeface="Times New Roman" panose="02020603050405020304"/>
                <a:ea typeface="Times New Roman" panose="02020603050405020304"/>
              </a:rPr>
              <a:t>结尾</a:t>
            </a:r>
            <a:endParaRPr lang="zh-CN">
              <a:solidFill>
                <a:srgbClr val="15242F">
                  <a:alpha val="8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8" name="文本框 87" descr="{&quot;isTemplate&quot;:true,&quot;type&quot;:&quot;text&quot;}"/>
          <p:cNvSpPr txBox="1"/>
          <p:nvPr/>
        </p:nvSpPr>
        <p:spPr>
          <a:xfrm>
            <a:off x="609600" y="6524625"/>
            <a:ext cx="15144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12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五步逻辑链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9" name="文本框 88" descr="{&quot;isTemplate&quot;:true,&quot;type&quot;:&quot;text&quot;}"/>
          <p:cNvSpPr txBox="1"/>
          <p:nvPr/>
        </p:nvSpPr>
        <p:spPr>
          <a:xfrm>
            <a:off x="10153650" y="6524625"/>
            <a:ext cx="14287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III · Chain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12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/>
      <p:bldP spid="72" grpId="0"/>
      <p:bldP spid="75" grpId="0"/>
      <p:bldP spid="76" grpId="0"/>
      <p:bldP spid="74" grpId="0" animBg="1"/>
      <p:bldP spid="70" grpId="1" animBg="1"/>
      <p:bldP spid="71" grpId="1"/>
      <p:bldP spid="72" grpId="1"/>
      <p:bldP spid="75" grpId="1"/>
      <p:bldP spid="76" grpId="1"/>
      <p:bldP spid="7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Step ① ② · Open &amp;amp; Choose&lt;/Text&gt;&#10;    &lt;Text style={{ fontSize: 30, color: '#EAF0F4', lineHeight: 1.25, fontWeight: 'bold', marginTop: 10 }}&gt;第一步：画　第二步：站&lt;/Text&gt;&#10;  &lt;/Box&gt;&#10;  &lt;Box style={{ flex: 1, marginTop: 16, justifyContent: 'center' }}&gt;&#10;    &lt;Text style={{ fontSize: 18, color: '#FF8A75', lineHeight: 1.55, fontWeight: 'bold', marginTop: 0 }}&gt;① 画 —— 万能句式：When + 时间/场景, + 主语 + 两类人/两种现象.&lt;/Text&gt;&lt;Box style={{ marginTop: 10 }}&gt;&lt;Box style={{ width: '100%' }}&gt;&lt;Box style={{ flexDirection: 'row', alignItems: 'flex-start', padding: '9px 0px', borderBottom: '2px solid #FF8A75' }}&gt;&lt;Box style={{ width: 110, flexShrink: 0, paddingLeft: '0px' }}&gt;&lt;Text style={{ fontSize: 15, color: '#FF8A75', lineHeight: 1.42, fontWeight: 'bold' }}&gt;变体&lt;/Text&gt;&lt;/Box&gt;&lt;Box style={{ width: 330, flexShrink: 0, paddingLeft: '12px' }}&gt;&lt;Text style={{ fontSize: 15, color: '#FF8A75', lineHeight: 1.42, fontWeight: 'bold' }}&gt;句式参考&lt;/Text&gt;&lt;/Box&gt;&lt;Box style={{ flex: 1, paddingLeft: '12px' }}&gt;&lt;Text style={{ fontSize: 15, color: '#FF8A75', lineHeight: 1.42, fontWeight: 'bold' }}&gt;示例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场景对比&lt;/Text&gt;&lt;/Box&gt;&lt;Box style={{ width: 330, flexShrink: 0, paddingLeft: '12px' }}&gt;&lt;Text style={{ fontSize: 15, color: '#EAF0F4', lineHeight: 1.42, fontWeight: 'normal' }}&gt;When…, some…, while others…&lt;/Text&gt;&lt;/Box&gt;&lt;Box style={{ flex: 1, paddingLeft: '12px' }}&gt;&lt;Text style={{ fontSize: 15, color: '#EAF0F4', lineHeight: 1.42, fontWeight: 'normal' }}&gt;When the lunch bell rings, some students cluster around tables, while others slip into quiet corners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双场景&lt;/Text&gt;&lt;/Box&gt;&lt;Box style={{ width: 330, flexShrink: 0, paddingLeft: '12px' }}&gt;&lt;Text style={{ fontSize: 15, color: '#EAF0F4', lineHeight: 1.42, fontWeight: 'normal' }}&gt;A glance at… reveals two scenes: …&lt;/Text&gt;&lt;/Box&gt;&lt;Box style={{ flex: 1, paddingLeft: '12px' }}&gt;&lt;Text style={{ fontSize: 15, color: '#EAF0F4', lineHeight: 1.42, fontWeight: 'normal' }}&gt;A glance around the cafeteria reveals two scenes: crowded tables and quiet corners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分类式&lt;/Text&gt;&lt;/Box&gt;&lt;Box style={{ width: 330, flexShrink: 0, paddingLeft: '12px' }}&gt;&lt;Text style={{ fontSize: 15, color: '#EAF0F4', lineHeight: 1.42, fontWeight: 'normal' }}&gt;…falls into two types: those who… and those who…&lt;/Text&gt;&lt;/Box&gt;&lt;Box style={{ flex: 1, paddingLeft: '12px' }}&gt;&lt;Text style={{ fontSize: 15, color: '#EAF0F4', lineHeight: 1.42, fontWeight: 'normal' }}&gt;Students at lunch fall into two types: those who eat in groups and those who eat alone.&lt;/Text&gt;&lt;/Box&gt;&lt;/Box&gt;&lt;/Box&gt;&lt;/Box&gt;&lt;Text style={{ fontSize: 18, color: '#FF8A75', lineHeight: 1.55, fontWeight: 'bold', marginTop: 20 }}&gt;② 站 —— 万能句式：I choose / prefer / would rather + 选项.&lt;/Text&gt;&lt;Box style={{ marginTop: 10 }}&gt;&lt;Box style={{ width: '100%' }}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直接选择&lt;/Text&gt;&lt;/Box&gt;&lt;Box style={{ width: 330, flexShrink: 0, paddingLeft: '12px' }}&gt;&lt;Text style={{ fontSize: 15, color: '#EAF0F4', lineHeight: 1.42, fontWeight: 'normal' }}&gt;I choose to…&lt;/Text&gt;&lt;/Box&gt;&lt;Box style={{ flex: 1, paddingLeft: '12px' }}&gt;&lt;Text style={{ fontSize: 15, color: '#EAF0F4', lineHeight: 1.42, fontWeight: 'normal' }}&gt;I choose to dine with others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偏好式&lt;/Text&gt;&lt;/Box&gt;&lt;Box style={{ width: 330, flexShrink: 0, paddingLeft: '12px' }}&gt;&lt;Text style={{ fontSize: 15, color: '#EAF0F4', lineHeight: 1.42, fontWeight: 'normal' }}&gt;My preference goes to…&lt;/Text&gt;&lt;/Box&gt;&lt;Box style={{ flex: 1, paddingLeft: '12px' }}&gt;&lt;Text style={{ fontSize: 15, color: '#EAF0F4', lineHeight: 1.42, fontWeight: 'normal' }}&gt;My preference goes to eating together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有立场式&lt;/Text&gt;&lt;/Box&gt;&lt;Box style={{ width: 330, flexShrink: 0, paddingLeft: '12px' }}&gt;&lt;Text style={{ fontSize: 15, color: '#EAF0F4', lineHeight: 1.42, fontWeight: 'normal' }}&gt;I firmly believe…&lt;/Text&gt;&lt;/Box&gt;&lt;Box style={{ flex: 1, paddingLeft: '12px' }}&gt;&lt;Text style={{ fontSize: 15, color: '#EAF0F4', lineHeight: 1.42, fontWeight: 'normal' }}&gt;I firmly believe dining together is better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两者兼可&lt;/Text&gt;&lt;/Box&gt;&lt;Box style={{ width: 330, flexShrink: 0, paddingLeft: '12px' }}&gt;&lt;Text style={{ fontSize: 15, color: '#EAF0F4', lineHeight: 1.42, fontWeight: 'normal' }}&gt;The key is not whether…, but whether…&lt;/Text&gt;&lt;/Box&gt;&lt;Box style={{ flex: 1, paddingLeft: '12px' }}&gt;&lt;Text style={{ fontSize: 15, color: '#EAF0F4', lineHeight: 1.42, fontWeight: 'normal' }}&gt;The key is not whether we eat alone or together, but whether we respect each other's choice.&lt;/Text&gt;&lt;/Box&gt;&lt;/Box&gt;&lt;/Box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13 · 画与站&lt;/Text&gt;&#10;    &lt;Text style={{ fontSize: 12, color: '#EAF0F4', opacity: 0.5, letterSpacing: 1, fontFamily: 'Times New Roman' }}&gt;Part III · Step 1-2｜13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92" name="文本框 91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Step ① ② · Open &amp; Choose</a:t>
            </a:r>
            <a:endParaRPr lang="en-US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3" name="文本框 92" descr="{&quot;isTemplate&quot;:true,&quot;type&quot;:&quot;text&quot;}"/>
          <p:cNvSpPr txBox="1"/>
          <p:nvPr/>
        </p:nvSpPr>
        <p:spPr>
          <a:xfrm>
            <a:off x="609600" y="614680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第一步：画　第二步：站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4" name="文本框 93" descr="{&quot;isTemplate&quot;:true,&quot;type&quot;:&quot;text&quot;}"/>
          <p:cNvSpPr txBox="1"/>
          <p:nvPr/>
        </p:nvSpPr>
        <p:spPr>
          <a:xfrm>
            <a:off x="426085" y="1351915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①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画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——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万能句式：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When +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时间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场景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, +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主语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两类人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两种现象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426085" y="177101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6"/>
                </a:moveTo>
                <a:lnTo>
                  <a:pt x="1152" y="46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96" name="文本框 95" descr="{&quot;isTemplate&quot;:true,&quot;type&quot;:&quot;text&quot;}"/>
          <p:cNvSpPr txBox="1"/>
          <p:nvPr/>
        </p:nvSpPr>
        <p:spPr>
          <a:xfrm>
            <a:off x="426085" y="1856740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变体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7" name="文本框 96" descr="{&quot;isTemplate&quot;:true,&quot;type&quot;:&quot;text&quot;}"/>
          <p:cNvSpPr txBox="1"/>
          <p:nvPr/>
        </p:nvSpPr>
        <p:spPr>
          <a:xfrm>
            <a:off x="1588135" y="1856740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句式参考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8" name="文本框 97" descr="{&quot;isTemplate&quot;:true,&quot;type&quot;:&quot;text&quot;}"/>
          <p:cNvSpPr txBox="1"/>
          <p:nvPr/>
        </p:nvSpPr>
        <p:spPr>
          <a:xfrm>
            <a:off x="4731385" y="1856740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示例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9" name="任意多边形 98"/>
          <p:cNvSpPr/>
          <p:nvPr/>
        </p:nvSpPr>
        <p:spPr>
          <a:xfrm>
            <a:off x="426085" y="2209165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00" name="文本框 99" descr="{&quot;isTemplate&quot;:true,&quot;type&quot;:&quot;text&quot;}"/>
          <p:cNvSpPr txBox="1"/>
          <p:nvPr/>
        </p:nvSpPr>
        <p:spPr>
          <a:xfrm>
            <a:off x="426085" y="2294890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场景对比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1" name="文本框 100" descr="{&quot;isTemplate&quot;:true,&quot;type&quot;:&quot;text&quot;}"/>
          <p:cNvSpPr txBox="1"/>
          <p:nvPr/>
        </p:nvSpPr>
        <p:spPr>
          <a:xfrm>
            <a:off x="1588135" y="2294890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When…, some…, while others…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2" name="文本框 101" descr="{&quot;isTemplate&quot;:true,&quot;type&quot;:&quot;text&quot;}"/>
          <p:cNvSpPr txBox="1"/>
          <p:nvPr/>
        </p:nvSpPr>
        <p:spPr>
          <a:xfrm>
            <a:off x="4731385" y="2294890"/>
            <a:ext cx="7314565" cy="247650"/>
          </a:xfrm>
          <a:prstGeom prst="rect">
            <a:avLst/>
          </a:prstGeom>
        </p:spPr>
        <p:txBody>
          <a:bodyPr wrap="none" lIns="0" tIns="0" rIns="0" bIns="0"/>
          <a:p>
            <a:pPr indent="0" fontAlgn="auto">
              <a:lnSpc>
                <a:spcPct val="100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When the lunch bell rings, some students cluster around tables, while others slip into 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  <a:p>
            <a:pPr indent="0" fontAlgn="auto">
              <a:lnSpc>
                <a:spcPct val="100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quiet corners.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3" name="任意多边形 102"/>
          <p:cNvSpPr/>
          <p:nvPr/>
        </p:nvSpPr>
        <p:spPr>
          <a:xfrm>
            <a:off x="426085" y="2637790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04" name="文本框 103" descr="{&quot;isTemplate&quot;:true,&quot;type&quot;:&quot;text&quot;}"/>
          <p:cNvSpPr txBox="1"/>
          <p:nvPr/>
        </p:nvSpPr>
        <p:spPr>
          <a:xfrm>
            <a:off x="426085" y="2723515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双场景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5" name="文本框 104" descr="{&quot;isTemplate&quot;:true,&quot;type&quot;:&quot;text&quot;}"/>
          <p:cNvSpPr txBox="1"/>
          <p:nvPr/>
        </p:nvSpPr>
        <p:spPr>
          <a:xfrm>
            <a:off x="1588135" y="2723515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A glance at… reveals two scenes: 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6" name="文本框 105" descr="{&quot;isTemplate&quot;:true,&quot;type&quot;:&quot;text&quot;}"/>
          <p:cNvSpPr txBox="1"/>
          <p:nvPr/>
        </p:nvSpPr>
        <p:spPr>
          <a:xfrm>
            <a:off x="4731385" y="2723515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A glance around the cafeteria reveals two scenes: crowded tables and quiet corners.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7" name="任意多边形 106"/>
          <p:cNvSpPr/>
          <p:nvPr/>
        </p:nvSpPr>
        <p:spPr>
          <a:xfrm>
            <a:off x="426085" y="3066415"/>
            <a:ext cx="10972800" cy="685800"/>
          </a:xfrm>
          <a:custGeom>
            <a:avLst/>
            <a:gdLst/>
            <a:ahLst/>
            <a:cxnLst/>
            <a:pathLst>
              <a:path w="1152" h="72">
                <a:moveTo>
                  <a:pt x="0" y="71"/>
                </a:moveTo>
                <a:lnTo>
                  <a:pt x="1152" y="71"/>
                </a:lnTo>
                <a:lnTo>
                  <a:pt x="1152" y="72"/>
                </a:lnTo>
                <a:lnTo>
                  <a:pt x="0" y="72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08" name="文本框 107" descr="{&quot;isTemplate&quot;:true,&quot;type&quot;:&quot;text&quot;}"/>
          <p:cNvSpPr txBox="1"/>
          <p:nvPr/>
        </p:nvSpPr>
        <p:spPr>
          <a:xfrm>
            <a:off x="426085" y="3152140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分类式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9" name="文本框 108" descr="{&quot;isTemplate&quot;:true,&quot;type&quot;:&quot;text&quot;}"/>
          <p:cNvSpPr txBox="1"/>
          <p:nvPr/>
        </p:nvSpPr>
        <p:spPr>
          <a:xfrm>
            <a:off x="1588135" y="3152140"/>
            <a:ext cx="3028950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…falls into two types: those who… and those who…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0" name="文本框 109" descr="{&quot;isTemplate&quot;:true,&quot;type&quot;:&quot;text&quot;}"/>
          <p:cNvSpPr txBox="1"/>
          <p:nvPr/>
        </p:nvSpPr>
        <p:spPr>
          <a:xfrm>
            <a:off x="4731385" y="3152140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Students at lunch fall into two types: those who eat in groups and those who eat alone.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1" name="文本框 110" descr="{&quot;isTemplate&quot;:true,&quot;type&quot;:&quot;text&quot;}"/>
          <p:cNvSpPr txBox="1"/>
          <p:nvPr/>
        </p:nvSpPr>
        <p:spPr>
          <a:xfrm>
            <a:off x="426085" y="3933190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②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站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——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万能句式：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I choose / prefer / would rather + 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选项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426085" y="4352290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13" name="文本框 112" descr="{&quot;isTemplate&quot;:true,&quot;type&quot;:&quot;text&quot;}"/>
          <p:cNvSpPr txBox="1"/>
          <p:nvPr/>
        </p:nvSpPr>
        <p:spPr>
          <a:xfrm>
            <a:off x="426085" y="4438015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直接选择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4" name="文本框 113" descr="{&quot;isTemplate&quot;:true,&quot;type&quot;:&quot;text&quot;}"/>
          <p:cNvSpPr txBox="1"/>
          <p:nvPr/>
        </p:nvSpPr>
        <p:spPr>
          <a:xfrm>
            <a:off x="1588135" y="4438015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I choose to…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5" name="文本框 114" descr="{&quot;isTemplate&quot;:true,&quot;type&quot;:&quot;text&quot;}"/>
          <p:cNvSpPr txBox="1"/>
          <p:nvPr/>
        </p:nvSpPr>
        <p:spPr>
          <a:xfrm>
            <a:off x="4731385" y="4438015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I choose to dine with others.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426085" y="4780915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17" name="文本框 116" descr="{&quot;isTemplate&quot;:true,&quot;type&quot;:&quot;text&quot;}"/>
          <p:cNvSpPr txBox="1"/>
          <p:nvPr/>
        </p:nvSpPr>
        <p:spPr>
          <a:xfrm>
            <a:off x="426085" y="4866640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偏好式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8" name="文本框 117" descr="{&quot;isTemplate&quot;:true,&quot;type&quot;:&quot;text&quot;}"/>
          <p:cNvSpPr txBox="1"/>
          <p:nvPr/>
        </p:nvSpPr>
        <p:spPr>
          <a:xfrm>
            <a:off x="1588135" y="4866640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My preference goes to…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9" name="文本框 118" descr="{&quot;isTemplate&quot;:true,&quot;type&quot;:&quot;text&quot;}"/>
          <p:cNvSpPr txBox="1"/>
          <p:nvPr/>
        </p:nvSpPr>
        <p:spPr>
          <a:xfrm>
            <a:off x="4731385" y="4866640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My preference goes to eating together.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0" name="任意多边形 119"/>
          <p:cNvSpPr/>
          <p:nvPr/>
        </p:nvSpPr>
        <p:spPr>
          <a:xfrm>
            <a:off x="426085" y="5209540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21" name="文本框 120" descr="{&quot;isTemplate&quot;:true,&quot;type&quot;:&quot;text&quot;}"/>
          <p:cNvSpPr txBox="1"/>
          <p:nvPr/>
        </p:nvSpPr>
        <p:spPr>
          <a:xfrm>
            <a:off x="426085" y="5295265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有立场式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2" name="文本框 121" descr="{&quot;isTemplate&quot;:true,&quot;type&quot;:&quot;text&quot;}"/>
          <p:cNvSpPr txBox="1"/>
          <p:nvPr/>
        </p:nvSpPr>
        <p:spPr>
          <a:xfrm>
            <a:off x="1588135" y="5295265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I firmly believe…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3" name="文本框 122" descr="{&quot;isTemplate&quot;:true,&quot;type&quot;:&quot;text&quot;}"/>
          <p:cNvSpPr txBox="1"/>
          <p:nvPr/>
        </p:nvSpPr>
        <p:spPr>
          <a:xfrm>
            <a:off x="4731385" y="5295265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I firmly believe dining together is better.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4" name="任意多边形 123"/>
          <p:cNvSpPr/>
          <p:nvPr/>
        </p:nvSpPr>
        <p:spPr>
          <a:xfrm>
            <a:off x="426085" y="5638165"/>
            <a:ext cx="10972800" cy="438150"/>
          </a:xfrm>
          <a:custGeom>
            <a:avLst/>
            <a:gdLst/>
            <a:ahLst/>
            <a:cxnLst/>
            <a:pathLst>
              <a:path w="1152" h="46">
                <a:moveTo>
                  <a:pt x="0" y="45"/>
                </a:moveTo>
                <a:lnTo>
                  <a:pt x="1152" y="45"/>
                </a:lnTo>
                <a:lnTo>
                  <a:pt x="1152" y="46"/>
                </a:lnTo>
                <a:lnTo>
                  <a:pt x="0" y="46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125" name="文本框 124" descr="{&quot;isTemplate&quot;:true,&quot;type&quot;:&quot;text&quot;}"/>
          <p:cNvSpPr txBox="1"/>
          <p:nvPr/>
        </p:nvSpPr>
        <p:spPr>
          <a:xfrm>
            <a:off x="426085" y="5723890"/>
            <a:ext cx="10477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两者兼可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6" name="文本框 125" descr="{&quot;isTemplate&quot;:true,&quot;type&quot;:&quot;text&quot;}"/>
          <p:cNvSpPr txBox="1"/>
          <p:nvPr/>
        </p:nvSpPr>
        <p:spPr>
          <a:xfrm>
            <a:off x="1588135" y="5723890"/>
            <a:ext cx="302895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The key is not whether…, but whether…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7" name="文本框 126" descr="{&quot;isTemplate&quot;:true,&quot;type&quot;:&quot;text&quot;}"/>
          <p:cNvSpPr txBox="1"/>
          <p:nvPr/>
        </p:nvSpPr>
        <p:spPr>
          <a:xfrm>
            <a:off x="4774565" y="5723890"/>
            <a:ext cx="6667500" cy="2476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The key is not whether we eat alone or together, but 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whether we respect each other's choice.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-8636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129" name="文本框 128" descr="{&quot;isTemplate&quot;:true,&quot;type&quot;:&quot;text&quot;}"/>
          <p:cNvSpPr txBox="1"/>
          <p:nvPr/>
        </p:nvSpPr>
        <p:spPr>
          <a:xfrm>
            <a:off x="609600" y="6524625"/>
            <a:ext cx="11334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13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画与站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0" name="文本框 129" descr="{&quot;isTemplate&quot;:true,&quot;type&quot;:&quot;text&quot;}"/>
          <p:cNvSpPr txBox="1"/>
          <p:nvPr/>
        </p:nvSpPr>
        <p:spPr>
          <a:xfrm>
            <a:off x="9556115" y="6524625"/>
            <a:ext cx="15621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16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III · Step 1-2</a:t>
            </a:r>
            <a:r>
              <a:rPr lang="zh-CN" sz="16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16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13 / 19</a:t>
            </a:r>
            <a:endParaRPr lang="en-US" sz="16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 bldLvl="0" animBg="1"/>
      <p:bldP spid="96" grpId="0"/>
      <p:bldP spid="97" grpId="0"/>
      <p:bldP spid="98" grpId="0"/>
      <p:bldP spid="99" grpId="0" bldLvl="0" animBg="1"/>
      <p:bldP spid="100" grpId="0"/>
      <p:bldP spid="101" grpId="0"/>
      <p:bldP spid="102" grpId="0"/>
      <p:bldP spid="103" grpId="0" bldLvl="0" animBg="1"/>
      <p:bldP spid="104" grpId="0"/>
      <p:bldP spid="105" grpId="0"/>
      <p:bldP spid="106" grpId="0"/>
      <p:bldP spid="107" grpId="0" bldLvl="0" animBg="1"/>
      <p:bldP spid="108" grpId="0"/>
      <p:bldP spid="109" grpId="0"/>
      <p:bldP spid="110" grpId="0"/>
      <p:bldP spid="111" grpId="0"/>
      <p:bldP spid="112" grpId="0" bldLvl="0" animBg="1"/>
      <p:bldP spid="113" grpId="0"/>
      <p:bldP spid="114" grpId="0"/>
      <p:bldP spid="115" grpId="0"/>
      <p:bldP spid="116" grpId="0" bldLvl="0" animBg="1"/>
      <p:bldP spid="117" grpId="0"/>
      <p:bldP spid="118" grpId="0"/>
      <p:bldP spid="119" grpId="0"/>
      <p:bldP spid="120" grpId="0" bldLvl="0" animBg="1"/>
      <p:bldP spid="121" grpId="0"/>
      <p:bldP spid="122" grpId="0"/>
      <p:bldP spid="123" grpId="0"/>
      <p:bldP spid="124" grpId="0" bldLvl="0" animBg="1"/>
      <p:bldP spid="125" grpId="0"/>
      <p:bldP spid="126" grpId="0"/>
      <p:bldP spid="127" grpId="0"/>
      <p:bldP spid="94" grpId="1"/>
      <p:bldP spid="95" grpId="1" animBg="1"/>
      <p:bldP spid="96" grpId="1"/>
      <p:bldP spid="97" grpId="1"/>
      <p:bldP spid="98" grpId="1"/>
      <p:bldP spid="99" grpId="1" animBg="1"/>
      <p:bldP spid="100" grpId="1"/>
      <p:bldP spid="101" grpId="1"/>
      <p:bldP spid="102" grpId="1"/>
      <p:bldP spid="103" grpId="1" animBg="1"/>
      <p:bldP spid="104" grpId="1"/>
      <p:bldP spid="105" grpId="1"/>
      <p:bldP spid="106" grpId="1"/>
      <p:bldP spid="107" grpId="1" animBg="1"/>
      <p:bldP spid="108" grpId="1"/>
      <p:bldP spid="109" grpId="1"/>
      <p:bldP spid="110" grpId="1"/>
      <p:bldP spid="111" grpId="1"/>
      <p:bldP spid="112" grpId="1" animBg="1"/>
      <p:bldP spid="113" grpId="1"/>
      <p:bldP spid="114" grpId="1"/>
      <p:bldP spid="115" grpId="1"/>
      <p:bldP spid="116" grpId="1" animBg="1"/>
      <p:bldP spid="117" grpId="1"/>
      <p:bldP spid="118" grpId="1"/>
      <p:bldP spid="119" grpId="1"/>
      <p:bldP spid="120" grpId="1" animBg="1"/>
      <p:bldP spid="121" grpId="1"/>
      <p:bldP spid="122" grpId="1"/>
      <p:bldP spid="123" grpId="1"/>
      <p:bldP spid="124" grpId="1" animBg="1"/>
      <p:bldP spid="125" grpId="1"/>
      <p:bldP spid="126" grpId="1"/>
      <p:bldP spid="12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1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Step ③ ④ · Reason &amp;amp; Concede&lt;/Text&gt;&#10;    &lt;Text style={{ fontSize: 30, color: '#15242F', lineHeight: 1.25, fontWeight: 'bold', marginTop: 10 }}&gt;第三步：因　第四步：让&lt;/Text&gt;&#10;  &lt;/Box&gt;&#10;  &lt;Box style={{ flex: 1, marginTop: 16, justifyContent: 'center' }}&gt;&#10;    &lt;Text style={{ fontSize: 18, color: '#C0392B', lineHeight: 1.55, fontWeight: 'bold', marginTop: 0 }}&gt;③ 因 —— 万能结构：To begin with, …（理由 1 + 解释 + 落点）　More importantly, …（理由 2 + 解释 + 落点）&lt;/Text&gt;&lt;Box style={{ marginTop: 10 }}&gt;&lt;Box style={{ width: '100%' }}&gt;&lt;Box style={{ flexDirection: 'row', alignItems: 'flex-start', padding: '9px 0px', borderBottom: '2px solid #C0392B' }}&gt;&lt;Box style={{ width: 120, flexShrink: 0, paddingLeft: '0px' }}&gt;&lt;Text style={{ fontSize: 17, color: '#C0392B', lineHeight: 1.42, fontWeight: 'bold' }}&gt;路径&lt;/Text&gt;&lt;/Box&gt;&lt;Box style={{ width: 480, flexShrink: 0, paddingLeft: '12px' }}&gt;&lt;Text style={{ fontSize: 17, color: '#C0392B', lineHeight: 1.42, fontWeight: 'bold' }}&gt;理由 1&lt;/Text&gt;&lt;/Box&gt;&lt;Box style={{ flex: 1, paddingLeft: '12px' }}&gt;&lt;Text style={{ fontSize: 17, color: '#C0392B', lineHeight: 1.42, fontWeight: 'bold' }}&gt;理由 2&lt;/Text&gt;&lt;/Box&gt;&lt;/Box&gt;&lt;Box style={{ flexDirection: 'row', alignItems: 'flex-start', padding: '9px 0px', borderBottom: '1px solid #C9C2B4' }}&gt;&lt;Box style={{ width: 120, flexShrink: 0, paddingLeft: '0px' }}&gt;&lt;Text style={{ fontSize: 17, color: '#15242F', lineHeight: 1.42, fontWeight: 'normal' }}&gt;情感路径&lt;/Text&gt;&lt;/Box&gt;&lt;Box style={{ width: 480, flexShrink: 0, paddingLeft: '12px' }}&gt;&lt;Text style={{ fontSize: 17, color: '#15242F', lineHeight: 1.42, fontWeight: 'normal' }}&gt;情绪价值（陪伴 / 开心）&lt;/Text&gt;&lt;/Box&gt;&lt;Box style={{ flex: 1, paddingLeft: '12px' }}&gt;&lt;Text style={{ fontSize: 17, color: '#15242F', lineHeight: 1.42, fontWeight: 'normal' }}&gt;深层归属（友谊 / 连接）&lt;/Text&gt;&lt;/Box&gt;&lt;/Box&gt;&lt;Box style={{ flexDirection: 'row', alignItems: 'flex-start', padding: '9px 0px', borderBottom: '1px solid #C9C2B4' }}&gt;&lt;Box style={{ width: 120, flexShrink: 0, paddingLeft: '0px' }}&gt;&lt;Text style={{ fontSize: 17, color: '#15242F', lineHeight: 1.42, fontWeight: 'normal' }}&gt;效率路径&lt;/Text&gt;&lt;/Box&gt;&lt;Box style={{ width: 480, flexShrink: 0, paddingLeft: '12px' }}&gt;&lt;Text style={{ fontSize: 17, color: '#15242F', lineHeight: 1.42, fontWeight: 'normal' }}&gt;节省时间&lt;/Text&gt;&lt;/Box&gt;&lt;Box style={{ flex: 1, paddingLeft: '12px' }}&gt;&lt;Text style={{ fontSize: 17, color: '#15242F', lineHeight: 1.42, fontWeight: 'normal' }}&gt;提升专注&lt;/Text&gt;&lt;/Box&gt;&lt;/Box&gt;&lt;Box style={{ flexDirection: 'row', alignItems: 'flex-start', padding: '9px 0px', borderBottom: '1px solid #C9C2B4' }}&gt;&lt;Box style={{ width: 120, flexShrink: 0, paddingLeft: '0px' }}&gt;&lt;Text style={{ fontSize: 17, color: '#15242F', lineHeight: 1.42, fontWeight: 'normal' }}&gt;成长路径&lt;/Text&gt;&lt;/Box&gt;&lt;Box style={{ width: 480, flexShrink: 0, paddingLeft: '12px' }}&gt;&lt;Text style={{ fontSize: 17, color: '#15242F', lineHeight: 1.42, fontWeight: 'normal' }}&gt;独立能力&lt;/Text&gt;&lt;/Box&gt;&lt;Box style={{ flex: 1, paddingLeft: '12px' }}&gt;&lt;Text style={{ fontSize: 17, color: '#15242F', lineHeight: 1.42, fontWeight: 'normal' }}&gt;自我认知&lt;/Text&gt;&lt;/Box&gt;&lt;/Box&gt;&lt;/Box&gt;&lt;/Box&gt;&lt;Text style={{ fontSize: 18, color: '#C0392B', lineHeight: 1.55, fontWeight: 'bold', marginTop: 20 }}&gt;④ 让 —— 万能句式：Admittedly / While…, but / yet…&lt;/Text&gt;&lt;Box style={{ marginTop: 10 }}&gt;&lt;Box style={{ width: '100%' }}&gt;&lt;Box style={{ flexDirection: 'row', alignItems: 'flex-start', padding: '9px 0px', borderBottom: '1px solid #C9C2B4' }}&gt;&lt;Box style={{ width: 120, flexShrink: 0, paddingLeft: '0px' }}&gt;&lt;Text style={{ fontSize: 16, color: '#15242F', lineHeight: 1.42, fontWeight: 'normal' }}&gt;让步 + 转折&lt;/Text&gt;&lt;/Box&gt;&lt;Box style={{ width: 300, flexShrink: 0, paddingLeft: '12px' }}&gt;&lt;Text style={{ fontSize: 16, color: '#15242F', lineHeight: 1.42, fontWeight: 'normal' }}&gt;Admittedly, …, but…&lt;/Text&gt;&lt;/Box&gt;&lt;Box style={{ flex: 1, paddingLeft: '12px' }}&gt;&lt;Text style={{ fontSize: 16, color: '#15242F', lineHeight: 1.42, fontWeight: 'normal' }}&gt;Admittedly, eating alone is efficient, but it cannot replace the warmth of company.&lt;/Text&gt;&lt;/Box&gt;&lt;/Box&gt;&lt;Box style={{ flexDirection: 'row', alignItems: 'flex-start', padding: '9px 0px', borderBottom: '1px solid #C9C2B4' }}&gt;&lt;Box style={{ width: 120, flexShrink: 0, paddingLeft: '0px' }}&gt;&lt;Text style={{ fontSize: 16, color: '#15242F', lineHeight: 1.42, fontWeight: 'normal' }}&gt;让步从句&lt;/Text&gt;&lt;/Box&gt;&lt;Box style={{ width: 300, flexShrink: 0, paddingLeft: '12px' }}&gt;&lt;Text style={{ fontSize: 16, color: '#15242F', lineHeight: 1.42, fontWeight: 'normal' }}&gt;While…, …&lt;/Text&gt;&lt;/Box&gt;&lt;Box style={{ flex: 1, paddingLeft: '12px' }}&gt;&lt;Text style={{ fontSize: 16, color: '#15242F', lineHeight: 1.42, fontWeight: 'normal' }}&gt;While solitude has its place, dining together brings us closer.&lt;/Text&gt;&lt;/Box&gt;&lt;/Box&gt;&lt;Box style={{ flexDirection: 'row', alignItems: 'flex-start', padding: '9px 0px', borderBottom: '1px solid #C9C2B4' }}&gt;&lt;Box style={{ width: 120, flexShrink: 0, paddingLeft: '0px' }}&gt;&lt;Text style={{ fontSize: 16, color: '#15242F', lineHeight: 1.42, fontWeight: 'normal' }}&gt;让步 + 拉回&lt;/Text&gt;&lt;/Box&gt;&lt;Box style={{ width: 300, flexShrink: 0, paddingLeft: '12px' }}&gt;&lt;Text style={{ fontSize: 16, color: '#15242F', lineHeight: 1.42, fontWeight: 'normal' }}&gt;… has its merits, yet…&lt;/Text&gt;&lt;/Box&gt;&lt;Box style={{ flex: 1, paddingLeft: '12px' }}&gt;&lt;Text style={{ fontSize: 16, color: '#15242F', lineHeight: 1.42, fontWeight: 'normal' }}&gt;Eating alone has its merits, yet a shared meal feeds more than the body.&lt;/Text&gt;&lt;/Box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14 · 因与让&lt;/Text&gt;&#10;    &lt;Text style={{ fontSize: 12, color: '#15242F', opacity: 0.5, letterSpacing: 1, fontFamily: 'Times New Roman' }}&gt;Part III · Step 3-4｜14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13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133" name="文本框 132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Step ③ ④ · Reason &amp; Concede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4" name="文本框 133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第三步：因　第四步：让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5" name="文本框 134" descr="{&quot;isTemplate&quot;:true,&quot;type&quot;:&quot;text&quot;}"/>
          <p:cNvSpPr txBox="1"/>
          <p:nvPr/>
        </p:nvSpPr>
        <p:spPr>
          <a:xfrm>
            <a:off x="339725" y="1534795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③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因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——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万能结构：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To begin with, …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（理由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1 +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解释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落点）　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More importantly, …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（理由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2 +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解释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落点）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6" name="任意多边形 135"/>
          <p:cNvSpPr/>
          <p:nvPr/>
        </p:nvSpPr>
        <p:spPr>
          <a:xfrm>
            <a:off x="339725" y="1953895"/>
            <a:ext cx="10972800" cy="485775"/>
          </a:xfrm>
          <a:custGeom>
            <a:avLst/>
            <a:gdLst/>
            <a:ahLst/>
            <a:cxnLst/>
            <a:pathLst>
              <a:path w="1152" h="51">
                <a:moveTo>
                  <a:pt x="0" y="49"/>
                </a:moveTo>
                <a:lnTo>
                  <a:pt x="1152" y="49"/>
                </a:lnTo>
                <a:lnTo>
                  <a:pt x="1152" y="51"/>
                </a:lnTo>
                <a:lnTo>
                  <a:pt x="0" y="51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137" name="文本框 136" descr="{&quot;isTemplate&quot;:true,&quot;type&quot;:&quot;text&quot;}"/>
          <p:cNvSpPr txBox="1"/>
          <p:nvPr/>
        </p:nvSpPr>
        <p:spPr>
          <a:xfrm>
            <a:off x="339725" y="2039620"/>
            <a:ext cx="1143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路径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8" name="文本框 137" descr="{&quot;isTemplate&quot;:true,&quot;type&quot;:&quot;text&quot;}"/>
          <p:cNvSpPr txBox="1"/>
          <p:nvPr/>
        </p:nvSpPr>
        <p:spPr>
          <a:xfrm>
            <a:off x="1597025" y="2039620"/>
            <a:ext cx="44577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理由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1</a:t>
            </a:r>
            <a:endParaRPr lang="en-US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9" name="文本框 138" descr="{&quot;isTemplate&quot;:true,&quot;type&quot;:&quot;text&quot;}"/>
          <p:cNvSpPr txBox="1"/>
          <p:nvPr/>
        </p:nvSpPr>
        <p:spPr>
          <a:xfrm>
            <a:off x="6169025" y="2039620"/>
            <a:ext cx="5143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理由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2</a:t>
            </a:r>
            <a:endParaRPr lang="en-US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339725" y="242062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41" name="文本框 140" descr="{&quot;isTemplate&quot;:true,&quot;type&quot;:&quot;text&quot;}"/>
          <p:cNvSpPr txBox="1"/>
          <p:nvPr/>
        </p:nvSpPr>
        <p:spPr>
          <a:xfrm>
            <a:off x="339725" y="2506345"/>
            <a:ext cx="1143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情感路径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2" name="文本框 141" descr="{&quot;isTemplate&quot;:true,&quot;type&quot;:&quot;text&quot;}"/>
          <p:cNvSpPr txBox="1"/>
          <p:nvPr/>
        </p:nvSpPr>
        <p:spPr>
          <a:xfrm>
            <a:off x="1597025" y="2506345"/>
            <a:ext cx="44577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情绪价值（陪伴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开心）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3" name="文本框 142" descr="{&quot;isTemplate&quot;:true,&quot;type&quot;:&quot;text&quot;}"/>
          <p:cNvSpPr txBox="1"/>
          <p:nvPr/>
        </p:nvSpPr>
        <p:spPr>
          <a:xfrm>
            <a:off x="6169025" y="2506345"/>
            <a:ext cx="5143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深层归属（友谊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连接）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4" name="任意多边形 143"/>
          <p:cNvSpPr/>
          <p:nvPr/>
        </p:nvSpPr>
        <p:spPr>
          <a:xfrm>
            <a:off x="339725" y="287782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45" name="文本框 144" descr="{&quot;isTemplate&quot;:true,&quot;type&quot;:&quot;text&quot;}"/>
          <p:cNvSpPr txBox="1"/>
          <p:nvPr/>
        </p:nvSpPr>
        <p:spPr>
          <a:xfrm>
            <a:off x="339725" y="2963545"/>
            <a:ext cx="1143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效率路径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6" name="文本框 145" descr="{&quot;isTemplate&quot;:true,&quot;type&quot;:&quot;text&quot;}"/>
          <p:cNvSpPr txBox="1"/>
          <p:nvPr/>
        </p:nvSpPr>
        <p:spPr>
          <a:xfrm>
            <a:off x="1597025" y="2963545"/>
            <a:ext cx="44577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节省时间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7" name="文本框 146" descr="{&quot;isTemplate&quot;:true,&quot;type&quot;:&quot;text&quot;}"/>
          <p:cNvSpPr txBox="1"/>
          <p:nvPr/>
        </p:nvSpPr>
        <p:spPr>
          <a:xfrm>
            <a:off x="6169025" y="2963545"/>
            <a:ext cx="5143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提升专注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8" name="任意多边形 147"/>
          <p:cNvSpPr/>
          <p:nvPr/>
        </p:nvSpPr>
        <p:spPr>
          <a:xfrm>
            <a:off x="339725" y="333502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49" name="文本框 148" descr="{&quot;isTemplate&quot;:true,&quot;type&quot;:&quot;text&quot;}"/>
          <p:cNvSpPr txBox="1"/>
          <p:nvPr/>
        </p:nvSpPr>
        <p:spPr>
          <a:xfrm>
            <a:off x="339725" y="3420745"/>
            <a:ext cx="1143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成长路径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0" name="文本框 149" descr="{&quot;isTemplate&quot;:true,&quot;type&quot;:&quot;text&quot;}"/>
          <p:cNvSpPr txBox="1"/>
          <p:nvPr/>
        </p:nvSpPr>
        <p:spPr>
          <a:xfrm>
            <a:off x="1597025" y="3420745"/>
            <a:ext cx="44577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独立能力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1" name="文本框 150" descr="{&quot;isTemplate&quot;:true,&quot;type&quot;:&quot;text&quot;}"/>
          <p:cNvSpPr txBox="1"/>
          <p:nvPr/>
        </p:nvSpPr>
        <p:spPr>
          <a:xfrm>
            <a:off x="6169025" y="3420745"/>
            <a:ext cx="5143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自我认知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2" name="文本框 151" descr="{&quot;isTemplate&quot;:true,&quot;type&quot;:&quot;text&quot;}"/>
          <p:cNvSpPr txBox="1"/>
          <p:nvPr/>
        </p:nvSpPr>
        <p:spPr>
          <a:xfrm>
            <a:off x="339725" y="3982720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④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让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——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万能句式：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Admittedly / While…, but / yet…</a:t>
            </a:r>
            <a:endParaRPr lang="en-US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3" name="任意多边形 152"/>
          <p:cNvSpPr/>
          <p:nvPr/>
        </p:nvSpPr>
        <p:spPr>
          <a:xfrm>
            <a:off x="339725" y="440182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54" name="文本框 153" descr="{&quot;isTemplate&quot;:true,&quot;type&quot;:&quot;text&quot;}"/>
          <p:cNvSpPr txBox="1"/>
          <p:nvPr/>
        </p:nvSpPr>
        <p:spPr>
          <a:xfrm>
            <a:off x="339725" y="4487545"/>
            <a:ext cx="1143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转折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5" name="文本框 154" descr="{&quot;isTemplate&quot;:true,&quot;type&quot;:&quot;text&quot;}"/>
          <p:cNvSpPr txBox="1"/>
          <p:nvPr/>
        </p:nvSpPr>
        <p:spPr>
          <a:xfrm>
            <a:off x="1597025" y="448754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Admittedly, …, but…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6" name="文本框 155" descr="{&quot;isTemplate&quot;:true,&quot;type&quot;:&quot;text&quot;}"/>
          <p:cNvSpPr txBox="1"/>
          <p:nvPr/>
        </p:nvSpPr>
        <p:spPr>
          <a:xfrm>
            <a:off x="4454525" y="4487545"/>
            <a:ext cx="6858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Admittedly, eating alone is efficient, but it cannot replace the warmth of company.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7" name="任意多边形 156"/>
          <p:cNvSpPr/>
          <p:nvPr/>
        </p:nvSpPr>
        <p:spPr>
          <a:xfrm>
            <a:off x="339725" y="484949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58" name="文本框 157" descr="{&quot;isTemplate&quot;:true,&quot;type&quot;:&quot;text&quot;}"/>
          <p:cNvSpPr txBox="1"/>
          <p:nvPr/>
        </p:nvSpPr>
        <p:spPr>
          <a:xfrm>
            <a:off x="339725" y="4935220"/>
            <a:ext cx="1143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让步从句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59" name="文本框 158" descr="{&quot;isTemplate&quot;:true,&quot;type&quot;:&quot;text&quot;}"/>
          <p:cNvSpPr txBox="1"/>
          <p:nvPr/>
        </p:nvSpPr>
        <p:spPr>
          <a:xfrm>
            <a:off x="1597025" y="493522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While…, 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0" name="文本框 159" descr="{&quot;isTemplate&quot;:true,&quot;type&quot;:&quot;text&quot;}"/>
          <p:cNvSpPr txBox="1"/>
          <p:nvPr/>
        </p:nvSpPr>
        <p:spPr>
          <a:xfrm>
            <a:off x="4454525" y="4935220"/>
            <a:ext cx="6858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While solitude has its place, dining together brings us closer.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1" name="任意多边形 160"/>
          <p:cNvSpPr/>
          <p:nvPr/>
        </p:nvSpPr>
        <p:spPr>
          <a:xfrm>
            <a:off x="339725" y="529717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162" name="文本框 161" descr="{&quot;isTemplate&quot;:true,&quot;type&quot;:&quot;text&quot;}"/>
          <p:cNvSpPr txBox="1"/>
          <p:nvPr/>
        </p:nvSpPr>
        <p:spPr>
          <a:xfrm>
            <a:off x="339725" y="5382895"/>
            <a:ext cx="1143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拉回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3" name="文本框 162" descr="{&quot;isTemplate&quot;:true,&quot;type&quot;:&quot;text&quot;}"/>
          <p:cNvSpPr txBox="1"/>
          <p:nvPr/>
        </p:nvSpPr>
        <p:spPr>
          <a:xfrm>
            <a:off x="1597025" y="538289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 has its merits, yet…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4" name="文本框 163" descr="{&quot;isTemplate&quot;:true,&quot;type&quot;:&quot;text&quot;}"/>
          <p:cNvSpPr txBox="1"/>
          <p:nvPr/>
        </p:nvSpPr>
        <p:spPr>
          <a:xfrm>
            <a:off x="4454525" y="5382895"/>
            <a:ext cx="6858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Eating alone has its merits, yet a shared meal feeds more than the body.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166" name="文本框 165" descr="{&quot;isTemplate&quot;:true,&quot;type&quot;:&quot;text&quot;}"/>
          <p:cNvSpPr txBox="1"/>
          <p:nvPr/>
        </p:nvSpPr>
        <p:spPr>
          <a:xfrm>
            <a:off x="339725" y="6211570"/>
            <a:ext cx="11334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14 · </a:t>
            </a:r>
            <a:r>
              <a:rPr lang="zh-CN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因与让</a:t>
            </a:r>
            <a:endParaRPr lang="zh-CN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7" name="文本框 166" descr="{&quot;isTemplate&quot;:true,&quot;type&quot;:&quot;text&quot;}"/>
          <p:cNvSpPr txBox="1"/>
          <p:nvPr/>
        </p:nvSpPr>
        <p:spPr>
          <a:xfrm>
            <a:off x="10020300" y="6524625"/>
            <a:ext cx="15621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III · Step 3-4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14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8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Step ⑤ · Land It&lt;/Text&gt;&#10;    &lt;Text style={{ fontSize: 30, color: '#EAF0F4', lineHeight: 1.25, fontWeight: 'bold', marginTop: 10 }}&gt;第五步：点（约 10 词）+ 完整示例&lt;/Text&gt;&#10;  &lt;/Box&gt;&#10;  &lt;Box style={{ flex: 1, marginTop: 16, justifyContent: 'center' }}&gt;&#10;    &lt;Text style={{ fontSize: 18, color: '#FF8A75', lineHeight: 1.55, fontWeight: 'bold', marginTop: 0 }}&gt;⑤ 点 —— 万能句式：After all, … more than…, it is…&lt;/Text&gt;&lt;Box style={{ marginTop: 10 }}&gt;&lt;Box style={{ width: '100%' }}&gt;&lt;Box style={{ flexDirection: 'row', alignItems: 'flex-start', padding: '9px 0px', borderBottom: '2px solid #FF8A75' }}&gt;&lt;Box style={{ width: 110, flexShrink: 0, paddingLeft: '0px' }}&gt;&lt;Text style={{ fontSize: 15, color: '#FF8A75', lineHeight: 1.42, fontWeight: 'bold' }}&gt;变体&lt;/Text&gt;&lt;/Box&gt;&lt;Box style={{ width: 300, flexShrink: 0, paddingLeft: '12px' }}&gt;&lt;Text style={{ fontSize: 15, color: '#FF8A75', lineHeight: 1.42, fontWeight: 'bold' }}&gt;句式&lt;/Text&gt;&lt;/Box&gt;&lt;Box style={{ flex: 1, paddingLeft: '12px' }}&gt;&lt;Text style={{ fontSize: 15, color: '#FF8A75', lineHeight: 1.42, fontWeight: 'bold' }}&gt;示例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升华式&lt;/Text&gt;&lt;/Box&gt;&lt;Box style={{ width: 300, flexShrink: 0, paddingLeft: '12px' }}&gt;&lt;Text style={{ fontSize: 15, color: '#EAF0F4', lineHeight: 1.42, fontWeight: 'normal' }}&gt;After all, … is more than…, it is…&lt;/Text&gt;&lt;/Box&gt;&lt;Box style={{ flex: 1, paddingLeft: '12px' }}&gt;&lt;Text style={{ fontSize: 15, color: '#EAF0F4', lineHeight: 1.42, fontWeight: 'normal' }}&gt;After all, the cafeteria is more than a place to eat — it is where friendships are built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呼吁式&lt;/Text&gt;&lt;/Box&gt;&lt;Box style={{ width: 300, flexShrink: 0, paddingLeft: '12px' }}&gt;&lt;Text style={{ fontSize: 15, color: '#EAF0F4', lineHeight: 1.42, fontWeight: 'normal' }}&gt;So next time…, …&lt;/Text&gt;&lt;/Box&gt;&lt;Box style={{ flex: 1, paddingLeft: '12px' }}&gt;&lt;Text style={{ fontSize: 15, color: '#EAF0F4', lineHeight: 1.42, fontWeight: 'normal' }}&gt;So next time you eat, invite a friend — the food will taste better.&lt;/Text&gt;&lt;/Box&gt;&lt;/Box&gt;&lt;Box style={{ flexDirection: 'row', alignItems: 'flex-start', padding: '9px 0px', borderBottom: '1px solid rgba(255,255,255,0.18)' }}&gt;&lt;Box style={{ width: 110, flexShrink: 0, paddingLeft: '0px' }}&gt;&lt;Text style={{ fontSize: 15, color: '#EAF0F4', lineHeight: 1.42, fontWeight: 'normal' }}&gt;哲理式&lt;/Text&gt;&lt;/Box&gt;&lt;Box style={{ width: 300, flexShrink: 0, paddingLeft: '12px' }}&gt;&lt;Text style={{ fontSize: 15, color: '#EAF0F4', lineHeight: 1.42, fontWeight: 'normal' }}&gt;… is not about…, but about…&lt;/Text&gt;&lt;/Box&gt;&lt;Box style={{ flex: 1, paddingLeft: '12px' }}&gt;&lt;Text style={{ fontSize: 15, color: '#EAF0F4', lineHeight: 1.42, fontWeight: 'normal' }}&gt;Dining is not about filling our plates, but about sharing our time.&lt;/Text&gt;&lt;/Box&gt;&lt;/Box&gt;&lt;/Box&gt;&lt;/Box&gt;&lt;Box style={{ background: 'rgba(255,255,255,0.07)', borderLeft: '4px solid #FF8A75', padding: '14px 18px', marginTop: 20 }}&gt;&lt;Text style={{ fontSize: 17, color: '#FF8A75', lineHeight: 1.55, fontWeight: 'bold' }}&gt;完整逻辑链示例 · 选 Together&lt;/Text&gt;&lt;Text style={{ fontSize: 16, color: '#EAF0F4', lineHeight: 1.5, fontWeight: 'normal', marginTop: 8 }}&gt;① &lt;span style={{ fontWeight: 'bold' }}&gt;画&lt;/span&gt;：When the lunch bell rings, some students cluster around tables, while others eat alone.&lt;br /&gt;② &lt;span style={{ fontWeight: 'bold' }}&gt;站&lt;/span&gt;：I choose to dine with others.&lt;br /&gt;③ &lt;span style={{ fontWeight: 'bold' }}&gt;因&lt;/span&gt;：To begin with, sharing a meal lifts my mood. More importantly, it builds friendships.&lt;br /&gt;④ &lt;span style={{ fontWeight: 'bold' }}&gt;让&lt;/span&gt;：Admittedly, eating alone is efficient, but…&lt;br /&gt;⑤ &lt;span style={{ fontWeight: 'bold' }}&gt;点&lt;/span&gt;：After all, the cafeteria is where friendships are built, one meal at a time.&lt;/Text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15 · 点与完整示例&lt;/Text&gt;&#10;    &lt;Text style={{ fontSize: 12, color: '#EAF0F4', opacity: 0.5, letterSpacing: 1, fontFamily: 'Times New Roman' }}&gt;Part III · Step 5｜15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矩形 16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170" name="文本框 169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Step ⑤ · Land It</a:t>
            </a:r>
            <a:endParaRPr lang="en-US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71" name="文本框 170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第五步：点（约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10 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词）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+ 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完整示例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grpSp>
        <p:nvGrpSpPr>
          <p:cNvPr id="1" name="组合 0"/>
          <p:cNvGrpSpPr/>
          <p:nvPr/>
        </p:nvGrpSpPr>
        <p:grpSpPr>
          <a:xfrm>
            <a:off x="393700" y="1349375"/>
            <a:ext cx="11010900" cy="4352925"/>
            <a:chOff x="620" y="2125"/>
            <a:chExt cx="17340" cy="6855"/>
          </a:xfrm>
        </p:grpSpPr>
        <p:sp>
          <p:nvSpPr>
            <p:cNvPr id="172" name="文本框 171" descr="{&quot;isTemplate&quot;:true,&quot;type&quot;:&quot;text&quot;}"/>
            <p:cNvSpPr txBox="1"/>
            <p:nvPr/>
          </p:nvSpPr>
          <p:spPr>
            <a:xfrm>
              <a:off x="620" y="2125"/>
              <a:ext cx="17280" cy="51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55000"/>
                </a:lnSpc>
              </a:pPr>
              <a:r>
                <a:rPr lang="en-US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⑤ </a:t>
              </a: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点</a:t>
              </a:r>
              <a:r>
                <a:rPr lang="en-US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 —— </a:t>
              </a: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万能句式：</a:t>
              </a:r>
              <a:r>
                <a:rPr lang="en-US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After all, … more than…, it is…</a:t>
              </a:r>
              <a:endPara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620" y="2785"/>
              <a:ext cx="17280" cy="720"/>
            </a:xfrm>
            <a:custGeom>
              <a:avLst/>
              <a:gdLst/>
              <a:ahLst/>
              <a:cxnLst/>
              <a:pathLst>
                <a:path w="1152" h="48">
                  <a:moveTo>
                    <a:pt x="0" y="46"/>
                  </a:moveTo>
                  <a:lnTo>
                    <a:pt x="1152" y="46"/>
                  </a:lnTo>
                  <a:lnTo>
                    <a:pt x="1152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8A75"/>
            </a:solidFill>
          </p:spPr>
          <p:txBody>
            <a:bodyPr/>
            <a:p/>
          </p:txBody>
        </p:sp>
        <p:sp>
          <p:nvSpPr>
            <p:cNvPr id="174" name="文本框 173" descr="{&quot;isTemplate&quot;:true,&quot;type&quot;:&quot;text&quot;}"/>
            <p:cNvSpPr txBox="1"/>
            <p:nvPr/>
          </p:nvSpPr>
          <p:spPr>
            <a:xfrm>
              <a:off x="620" y="2920"/>
              <a:ext cx="16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变体</a:t>
              </a:r>
              <a:endPara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75" name="文本框 174" descr="{&quot;isTemplate&quot;:true,&quot;type&quot;:&quot;text&quot;}"/>
            <p:cNvSpPr txBox="1"/>
            <p:nvPr/>
          </p:nvSpPr>
          <p:spPr>
            <a:xfrm>
              <a:off x="2450" y="2920"/>
              <a:ext cx="432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句式</a:t>
              </a:r>
              <a:endPara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76" name="文本框 175" descr="{&quot;isTemplate&quot;:true,&quot;type&quot;:&quot;text&quot;}"/>
            <p:cNvSpPr txBox="1"/>
            <p:nvPr/>
          </p:nvSpPr>
          <p:spPr>
            <a:xfrm>
              <a:off x="6950" y="2920"/>
              <a:ext cx="109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示例</a:t>
              </a:r>
              <a:endPara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620" y="3475"/>
              <a:ext cx="17280" cy="690"/>
            </a:xfrm>
            <a:custGeom>
              <a:avLst/>
              <a:gdLst/>
              <a:ahLst/>
              <a:cxnLst/>
              <a:pathLst>
                <a:path w="1152" h="46">
                  <a:moveTo>
                    <a:pt x="0" y="45"/>
                  </a:moveTo>
                  <a:lnTo>
                    <a:pt x="1152" y="45"/>
                  </a:lnTo>
                  <a:lnTo>
                    <a:pt x="1152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FFFF">
                <a:alpha val="18000"/>
              </a:srgbClr>
            </a:solidFill>
          </p:spPr>
          <p:txBody>
            <a:bodyPr/>
            <a:p/>
          </p:txBody>
        </p:sp>
        <p:sp>
          <p:nvSpPr>
            <p:cNvPr id="178" name="文本框 177" descr="{&quot;isTemplate&quot;:true,&quot;type&quot;:&quot;text&quot;}"/>
            <p:cNvSpPr txBox="1"/>
            <p:nvPr/>
          </p:nvSpPr>
          <p:spPr>
            <a:xfrm>
              <a:off x="620" y="3610"/>
              <a:ext cx="16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升华式</a:t>
              </a:r>
              <a:endPara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79" name="文本框 178" descr="{&quot;isTemplate&quot;:true,&quot;type&quot;:&quot;text&quot;}"/>
            <p:cNvSpPr txBox="1"/>
            <p:nvPr/>
          </p:nvSpPr>
          <p:spPr>
            <a:xfrm>
              <a:off x="2178" y="3610"/>
              <a:ext cx="432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After all, … is more than…, it is…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0" name="文本框 179" descr="{&quot;isTemplate&quot;:true,&quot;type&quot;:&quot;text&quot;}"/>
            <p:cNvSpPr txBox="1"/>
            <p:nvPr/>
          </p:nvSpPr>
          <p:spPr>
            <a:xfrm>
              <a:off x="7001" y="3610"/>
              <a:ext cx="109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After all, the cafeteria is more than a place to eat — it is where friendships are built.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620" y="4150"/>
              <a:ext cx="17280" cy="690"/>
            </a:xfrm>
            <a:custGeom>
              <a:avLst/>
              <a:gdLst/>
              <a:ahLst/>
              <a:cxnLst/>
              <a:pathLst>
                <a:path w="1152" h="46">
                  <a:moveTo>
                    <a:pt x="0" y="45"/>
                  </a:moveTo>
                  <a:lnTo>
                    <a:pt x="1152" y="45"/>
                  </a:lnTo>
                  <a:lnTo>
                    <a:pt x="1152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FFFF">
                <a:alpha val="18000"/>
              </a:srgbClr>
            </a:solidFill>
          </p:spPr>
          <p:txBody>
            <a:bodyPr/>
            <a:p/>
          </p:txBody>
        </p:sp>
        <p:sp>
          <p:nvSpPr>
            <p:cNvPr id="182" name="文本框 181" descr="{&quot;isTemplate&quot;:true,&quot;type&quot;:&quot;text&quot;}"/>
            <p:cNvSpPr txBox="1"/>
            <p:nvPr/>
          </p:nvSpPr>
          <p:spPr>
            <a:xfrm>
              <a:off x="620" y="4285"/>
              <a:ext cx="16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呼吁式</a:t>
              </a:r>
              <a:endPara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3" name="文本框 182" descr="{&quot;isTemplate&quot;:true,&quot;type&quot;:&quot;text&quot;}"/>
            <p:cNvSpPr txBox="1"/>
            <p:nvPr/>
          </p:nvSpPr>
          <p:spPr>
            <a:xfrm>
              <a:off x="2450" y="4285"/>
              <a:ext cx="432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So next time…, …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4" name="文本框 183" descr="{&quot;isTemplate&quot;:true,&quot;type&quot;:&quot;text&quot;}"/>
            <p:cNvSpPr txBox="1"/>
            <p:nvPr/>
          </p:nvSpPr>
          <p:spPr>
            <a:xfrm>
              <a:off x="6950" y="4285"/>
              <a:ext cx="109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So next time you eat, invite a friend — the food will taste better.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620" y="4825"/>
              <a:ext cx="17280" cy="690"/>
            </a:xfrm>
            <a:custGeom>
              <a:avLst/>
              <a:gdLst/>
              <a:ahLst/>
              <a:cxnLst/>
              <a:pathLst>
                <a:path w="1152" h="46">
                  <a:moveTo>
                    <a:pt x="0" y="45"/>
                  </a:moveTo>
                  <a:lnTo>
                    <a:pt x="1152" y="45"/>
                  </a:lnTo>
                  <a:lnTo>
                    <a:pt x="1152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FFFFFF">
                <a:alpha val="18000"/>
              </a:srgbClr>
            </a:solidFill>
          </p:spPr>
          <p:txBody>
            <a:bodyPr/>
            <a:p/>
          </p:txBody>
        </p:sp>
        <p:sp>
          <p:nvSpPr>
            <p:cNvPr id="186" name="文本框 185" descr="{&quot;isTemplate&quot;:true,&quot;type&quot;:&quot;text&quot;}"/>
            <p:cNvSpPr txBox="1"/>
            <p:nvPr/>
          </p:nvSpPr>
          <p:spPr>
            <a:xfrm>
              <a:off x="620" y="4960"/>
              <a:ext cx="16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哲理式</a:t>
              </a:r>
              <a:endPara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7" name="文本框 186" descr="{&quot;isTemplate&quot;:true,&quot;type&quot;:&quot;text&quot;}"/>
            <p:cNvSpPr txBox="1"/>
            <p:nvPr/>
          </p:nvSpPr>
          <p:spPr>
            <a:xfrm>
              <a:off x="2450" y="4960"/>
              <a:ext cx="432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… is not about…, but about…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8" name="文本框 187" descr="{&quot;isTemplate&quot;:true,&quot;type&quot;:&quot;text&quot;}"/>
            <p:cNvSpPr txBox="1"/>
            <p:nvPr/>
          </p:nvSpPr>
          <p:spPr>
            <a:xfrm>
              <a:off x="6950" y="4960"/>
              <a:ext cx="10950" cy="39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42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Dining is not about filling our plates, but about sharing our time.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680" y="5800"/>
              <a:ext cx="17280" cy="3180"/>
            </a:xfrm>
            <a:prstGeom prst="rect">
              <a:avLst/>
            </a:prstGeom>
            <a:solidFill>
              <a:srgbClr val="FFFFFF">
                <a:alpha val="7000"/>
              </a:srgbClr>
            </a:solidFill>
          </p:spPr>
          <p:txBody>
            <a:bodyPr/>
            <a:p/>
          </p:txBody>
        </p:sp>
        <p:sp>
          <p:nvSpPr>
            <p:cNvPr id="190" name="任意多边形 189"/>
            <p:cNvSpPr/>
            <p:nvPr/>
          </p:nvSpPr>
          <p:spPr>
            <a:xfrm>
              <a:off x="620" y="5800"/>
              <a:ext cx="17340" cy="3180"/>
            </a:xfrm>
            <a:custGeom>
              <a:avLst/>
              <a:gdLst/>
              <a:ahLst/>
              <a:cxnLst/>
              <a:pathLst>
                <a:path w="1156" h="212">
                  <a:moveTo>
                    <a:pt x="0" y="0"/>
                  </a:moveTo>
                  <a:lnTo>
                    <a:pt x="4" y="0"/>
                  </a:lnTo>
                  <a:lnTo>
                    <a:pt x="4" y="212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FF8A75"/>
            </a:solidFill>
          </p:spPr>
          <p:txBody>
            <a:bodyPr/>
            <a:p/>
          </p:txBody>
        </p:sp>
        <p:sp>
          <p:nvSpPr>
            <p:cNvPr id="191" name="文本框 190" descr="{&quot;isTemplate&quot;:true,&quot;type&quot;:&quot;text&quot;}"/>
            <p:cNvSpPr txBox="1"/>
            <p:nvPr/>
          </p:nvSpPr>
          <p:spPr>
            <a:xfrm>
              <a:off x="950" y="6010"/>
              <a:ext cx="16680" cy="48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55000"/>
                </a:lnSpc>
              </a:pP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完整逻辑链示例</a:t>
              </a:r>
              <a:r>
                <a:rPr lang="en-US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 · </a:t>
              </a:r>
              <a:r>
                <a:rPr lang="zh-CN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选</a:t>
              </a:r>
              <a:r>
                <a:rPr lang="en-US" b="1">
                  <a:solidFill>
                    <a:srgbClr val="FF8A75"/>
                  </a:solidFill>
                  <a:latin typeface="Times New Roman" panose="02020603050405020304"/>
                  <a:ea typeface="Times New Roman" panose="02020603050405020304"/>
                </a:rPr>
                <a:t> Together</a:t>
              </a:r>
              <a:endPara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  <p:sp>
          <p:nvSpPr>
            <p:cNvPr id="192" name="文本框 191" descr="{&quot;isTemplate&quot;:true,&quot;type&quot;:&quot;text&quot;}"/>
            <p:cNvSpPr txBox="1"/>
            <p:nvPr/>
          </p:nvSpPr>
          <p:spPr>
            <a:xfrm>
              <a:off x="950" y="6610"/>
              <a:ext cx="16680" cy="2160"/>
            </a:xfrm>
            <a:prstGeom prst="rect">
              <a:avLst/>
            </a:prstGeom>
          </p:spPr>
          <p:txBody>
            <a:bodyPr wrap="none" lIns="0" tIns="0" rIns="0" bIns="0"/>
            <a:p>
              <a:pPr>
                <a:lnSpc>
                  <a:spcPct val="150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① </a:t>
              </a:r>
              <a:r>
                <a:rPr lang="zh-CN" b="1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画</a:t>
              </a: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：</a:t>
              </a: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When the lunch bell rings, some students cluster around tables, while others eat alone.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>
                <a:lnSpc>
                  <a:spcPct val="150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② </a:t>
              </a:r>
              <a:r>
                <a:rPr lang="zh-CN" b="1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站</a:t>
              </a: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：</a:t>
              </a: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I choose to dine with others.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>
                <a:lnSpc>
                  <a:spcPct val="150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③ </a:t>
              </a:r>
              <a:r>
                <a:rPr lang="zh-CN" b="1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因</a:t>
              </a: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：</a:t>
              </a: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To begin with, sharing a meal lifts my mood. More importantly, it builds friendships.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>
                <a:lnSpc>
                  <a:spcPct val="150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④ </a:t>
              </a:r>
              <a:r>
                <a:rPr lang="zh-CN" b="1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让</a:t>
              </a: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：</a:t>
              </a: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Admittedly, eating alone is efficient, but…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>
                <a:lnSpc>
                  <a:spcPct val="150000"/>
                </a:lnSpc>
              </a:pP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⑤ </a:t>
              </a:r>
              <a:r>
                <a:rPr lang="zh-CN" b="1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点</a:t>
              </a:r>
              <a:r>
                <a:rPr lang="zh-CN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：</a:t>
              </a:r>
              <a:r>
                <a:rPr lang="en-US">
                  <a:solidFill>
                    <a:srgbClr val="EAF0F4"/>
                  </a:solidFill>
                  <a:latin typeface="Times New Roman" panose="02020603050405020304"/>
                  <a:ea typeface="Times New Roman" panose="02020603050405020304"/>
                </a:rPr>
                <a:t>After all, the cafeteria is where friendships are built, one meal at a time.</a:t>
              </a:r>
              <a:endPara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93" name="矩形 192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194" name="文本框 193" descr="{&quot;isTemplate&quot;:true,&quot;type&quot;:&quot;text&quot;}"/>
          <p:cNvSpPr txBox="1"/>
          <p:nvPr/>
        </p:nvSpPr>
        <p:spPr>
          <a:xfrm>
            <a:off x="609600" y="6524625"/>
            <a:ext cx="1704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15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点与完整示例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5" name="文本框 194" descr="{&quot;isTemplate&quot;:true,&quot;type&quot;:&quot;text&quot;}"/>
          <p:cNvSpPr txBox="1"/>
          <p:nvPr/>
        </p:nvSpPr>
        <p:spPr>
          <a:xfrm>
            <a:off x="10134600" y="6524625"/>
            <a:ext cx="14478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III · Step 5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15 / 19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6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Upgrade · 表达 → 翻译&lt;/Text&gt;&#10;    &lt;Text style={{ fontSize: 30, color: '#15242F', lineHeight: 1.25, fontWeight: 'bold', marginTop: 10 }}&gt;语言升级包 A：场景 · 选择 · 理由&lt;/Text&gt;&#10;  &lt;/Box&gt;&#10;  &lt;Box style={{ flex: 1, marginTop: 16, justifyContent: 'center' }}&gt;&#10;    &lt;Text style={{ fontSize: 18, color: '#C0392B', lineHeight: 1.55, fontWeight: 'bold', marginTop: 0 }}&gt;1 · 场景开篇&lt;/Text&gt;&lt;Box style={{ marginTop: 8 }}&gt;&lt;Box style={{ width: '100%' }}&gt;&lt;Box style={{ flexDirection: 'row', alignItems: 'flex-start', padding: '9px 0px', borderBottom: '1px solid #C9C2B4' }}&gt;&lt;Box style={{ width: 640, flexShrink: 0, paddingLeft: '0px' }}&gt;&lt;Text style={{ fontSize: 17, color: '#15242F', lineHeight: 1.42, fontWeight: 'normal' }}&gt;When the lunch bell rings, our cafeteria fills with…&lt;/Text&gt;&lt;/Box&gt;&lt;Box style={{ flex: 1, paddingLeft: '12px' }}&gt;&lt;Text style={{ fontSize: 17, color: '#15242F', lineHeight: 1.42, fontWeight: 'normal' }}&gt;午餐铃响时，食堂里充满了……&lt;/Text&gt;&lt;/Box&gt;&lt;/Box&gt;&lt;Box style={{ flexDirection: 'row', alignItems: 'flex-start', padding: '9px 0px', borderBottom: '1px solid #C9C2B4' }}&gt;&lt;Box style={{ width: 640, flexShrink: 0, paddingLeft: '0px' }}&gt;&lt;Text style={{ fontSize: 17, color: '#15242F', lineHeight: 1.42, fontWeight: 'normal' }}&gt;A glance around the cafeteria reveals two scenes: …&lt;/Text&gt;&lt;/Box&gt;&lt;Box style={{ flex: 1, paddingLeft: '12px' }}&gt;&lt;Text style={{ fontSize: 17, color: '#15242F', lineHeight: 1.42, fontWeight: 'normal' }}&gt;扫一眼食堂，会发现两种场景：……&lt;/Text&gt;&lt;/Box&gt;&lt;/Box&gt;&lt;Box style={{ flexDirection: 'row', alignItems: 'flex-start', padding: '9px 0px', borderBottom: '1px solid #C9C2B4' }}&gt;&lt;Box style={{ width: 640, flexShrink: 0, paddingLeft: '0px' }}&gt;&lt;Text style={{ fontSize: 17, color: '#15242F', lineHeight: 1.42, fontWeight: 'normal' }}&gt;The cafeteria at noon is a world of its own — …&lt;/Text&gt;&lt;/Box&gt;&lt;Box style={{ flex: 1, paddingLeft: '12px' }}&gt;&lt;Text style={{ fontSize: 17, color: '#15242F', lineHeight: 1.42, fontWeight: 'normal' }}&gt;中午的食堂是一个独立的世界——……&lt;/Text&gt;&lt;/Box&gt;&lt;/Box&gt;&lt;/Box&gt;&lt;/Box&gt;&lt;Text style={{ fontSize: 18, color: '#C0392B', lineHeight: 1.55, fontWeight: 'bold', marginTop: 16 }}&gt;2 · 亮明选择&lt;/Text&gt;&lt;Box style={{ marginTop: 8 }}&gt;&lt;Box style={{ width: '100%' }}&gt;&lt;Box style={{ flexDirection: 'row', alignItems: 'flex-start', padding: '9px 0px', borderBottom: '1px solid #C9C2B4' }}&gt;&lt;Box style={{ width: 640, flexShrink: 0, paddingLeft: '0px' }}&gt;&lt;Text style={{ fontSize: 17, color: '#15242F', lineHeight: 1.42, fontWeight: 'normal' }}&gt;I choose to dine with others / alone.　·　My preference goes to…　·　…wins my vote.&lt;/Text&gt;&lt;/Box&gt;&lt;Box style={{ flex: 1, paddingLeft: '12px' }}&gt;&lt;Text style={{ fontSize: 17, color: '#15242F', lineHeight: 1.42, fontWeight: 'normal' }}&gt;我选择结伴 / 独自就餐。· 我更倾向于…… · ……赢得我的支持。&lt;/Text&gt;&lt;/Box&gt;&lt;/Box&gt;&lt;Box style={{ flexDirection: 'row', alignItems: 'flex-start', padding: '9px 0px', borderBottom: '1px solid #C9C2B4' }}&gt;&lt;Box style={{ width: 640, flexShrink: 0, paddingLeft: '0px' }}&gt;&lt;Text style={{ fontSize: 17, color: '#15242F', lineHeight: 1.42, fontWeight: 'normal' }}&gt;The real question is not whether…, but whether…&lt;/Text&gt;&lt;/Box&gt;&lt;Box style={{ flex: 1, paddingLeft: '12px' }}&gt;&lt;Text style={{ fontSize: 17, color: '#15242F', lineHeight: 1.42, fontWeight: 'normal' }}&gt;真正的问题不是是否……，而是是否……&lt;/Text&gt;&lt;/Box&gt;&lt;/Box&gt;&lt;/Box&gt;&lt;/Box&gt;&lt;Text style={{ fontSize: 18, color: '#C0392B', lineHeight: 1.55, fontWeight: 'bold', marginTop: 16 }}&gt;3 · 理由展开&lt;/Text&gt;&lt;Box style={{ marginTop: 8 }}&gt;&lt;Box style={{ width: '100%' }}&gt;&lt;Box style={{ flexDirection: 'row', alignItems: 'flex-start', padding: '9px 0px', borderBottom: '1px solid #C9C2B4' }}&gt;&lt;Box style={{ width: 640, flexShrink: 0, paddingLeft: '0px' }}&gt;&lt;Text style={{ fontSize: 16, color: '#15242F', lineHeight: 1.42, fontWeight: 'normal' }}&gt;…offers a chance to talk, share, and build connections.&lt;/Text&gt;&lt;/Box&gt;&lt;Box style={{ flex: 1, paddingLeft: '12px' }}&gt;&lt;Text style={{ fontSize: 16, color: '#15242F', lineHeight: 1.42, fontWeight: 'normal' }}&gt;……提供了交谈、分享和建立联系的机会。&lt;/Text&gt;&lt;/Box&gt;&lt;/Box&gt;&lt;Box style={{ flexDirection: 'row', alignItems: 'flex-start', padding: '9px 0px', borderBottom: '1px solid #C9C2B4' }}&gt;&lt;Box style={{ width: 640, flexShrink: 0, paddingLeft: '0px' }}&gt;&lt;Text style={{ fontSize: 16, color: '#15242F', lineHeight: 1.42, fontWeight: 'normal' }}&gt;…is not about avoiding people — it is about recharging.&lt;/Text&gt;&lt;/Box&gt;&lt;Box style={{ flex: 1, paddingLeft: '12px' }}&gt;&lt;Text style={{ fontSize: 16, color: '#15242F', lineHeight: 1.42, fontWeight: 'normal' }}&gt;……不是为了避开人群——而是为了充电。&lt;/Text&gt;&lt;/Box&gt;&lt;/Box&gt;&lt;Box style={{ flexDirection: 'row', alignItems: 'flex-start', padding: '9px 0px', borderBottom: '1px solid #C9C2B4' }}&gt;&lt;Box style={{ width: 640, flexShrink: 0, paddingLeft: '0px' }}&gt;&lt;Text style={{ fontSize: 16, color: '#15242F', lineHeight: 1.42, fontWeight: 'normal' }}&gt;…lifted my mood entirely. / …with a clearer mind.&lt;/Text&gt;&lt;/Box&gt;&lt;Box style={{ flex: 1, paddingLeft: '12px' }}&gt;&lt;Text style={{ fontSize: 16, color: '#15242F', lineHeight: 1.42, fontWeight: 'normal' }}&gt;……完全改善了我的心绪。/ ……以更清醒的头脑。&lt;/Text&gt;&lt;/Box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16 · 语言升级包 A&lt;/Text&gt;&#10;    &lt;Text style={{ fontSize: 12, color: '#15242F', opacity: 0.5, letterSpacing: 1, fontFamily: 'Times New Roman' }}&gt;Part IV · Upgrade｜16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矩形 1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198" name="文本框 197" descr="{&quot;isTemplate&quot;:true,&quot;type&quot;:&quot;text&quot;}"/>
          <p:cNvSpPr txBox="1"/>
          <p:nvPr/>
        </p:nvSpPr>
        <p:spPr>
          <a:xfrm>
            <a:off x="609600" y="104775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Upgrade · </a:t>
            </a: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表达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翻译</a:t>
            </a:r>
            <a:endParaRPr lang="zh-CN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99" name="文本框 198" descr="{&quot;isTemplate&quot;:true,&quot;type&quot;:&quot;text&quot;}"/>
          <p:cNvSpPr txBox="1"/>
          <p:nvPr/>
        </p:nvSpPr>
        <p:spPr>
          <a:xfrm>
            <a:off x="500380" y="36004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语言升级包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A</a:t>
            </a:r>
            <a:r>
              <a:rPr lang="zh-CN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：场景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选择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理由</a:t>
            </a:r>
            <a:endParaRPr lang="zh-CN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0" name="文本框 199" descr="{&quot;isTemplate&quot;:true,&quot;type&quot;:&quot;text&quot;}"/>
          <p:cNvSpPr txBox="1"/>
          <p:nvPr/>
        </p:nvSpPr>
        <p:spPr>
          <a:xfrm>
            <a:off x="577215" y="790575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1 ·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场景开篇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1" name="任意多边形 200"/>
          <p:cNvSpPr/>
          <p:nvPr/>
        </p:nvSpPr>
        <p:spPr>
          <a:xfrm>
            <a:off x="577215" y="119062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02" name="文本框 201" descr="{&quot;isTemplate&quot;:true,&quot;type&quot;:&quot;text&quot;}"/>
          <p:cNvSpPr txBox="1"/>
          <p:nvPr/>
        </p:nvSpPr>
        <p:spPr>
          <a:xfrm>
            <a:off x="577215" y="1276350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When the lunch bell rings, our cafeteria fills with…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3" name="文本框 202" descr="{&quot;isTemplate&quot;:true,&quot;type&quot;:&quot;text&quot;}"/>
          <p:cNvSpPr txBox="1"/>
          <p:nvPr/>
        </p:nvSpPr>
        <p:spPr>
          <a:xfrm>
            <a:off x="6787515" y="1276350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午餐铃响时，食堂里充满了……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4" name="任意多边形 203"/>
          <p:cNvSpPr/>
          <p:nvPr/>
        </p:nvSpPr>
        <p:spPr>
          <a:xfrm>
            <a:off x="577215" y="164782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05" name="文本框 204" descr="{&quot;isTemplate&quot;:true,&quot;type&quot;:&quot;text&quot;}"/>
          <p:cNvSpPr txBox="1"/>
          <p:nvPr/>
        </p:nvSpPr>
        <p:spPr>
          <a:xfrm>
            <a:off x="577215" y="1733550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A glance around the cafeteria reveals two scenes: 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6" name="文本框 205" descr="{&quot;isTemplate&quot;:true,&quot;type&quot;:&quot;text&quot;}"/>
          <p:cNvSpPr txBox="1"/>
          <p:nvPr/>
        </p:nvSpPr>
        <p:spPr>
          <a:xfrm>
            <a:off x="6787515" y="1733550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扫一眼食堂，会发现两种场景：……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577215" y="210502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08" name="文本框 207" descr="{&quot;isTemplate&quot;:true,&quot;type&quot;:&quot;text&quot;}"/>
          <p:cNvSpPr txBox="1"/>
          <p:nvPr/>
        </p:nvSpPr>
        <p:spPr>
          <a:xfrm>
            <a:off x="577215" y="2190750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The cafeteria at noon is a world of its own — 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09" name="文本框 208" descr="{&quot;isTemplate&quot;:true,&quot;type&quot;:&quot;text&quot;}"/>
          <p:cNvSpPr txBox="1"/>
          <p:nvPr/>
        </p:nvSpPr>
        <p:spPr>
          <a:xfrm>
            <a:off x="6787515" y="2190750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中午的食堂是一个独立的世界——……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0" name="文本框 209" descr="{&quot;isTemplate&quot;:true,&quot;type&quot;:&quot;text&quot;}"/>
          <p:cNvSpPr txBox="1"/>
          <p:nvPr/>
        </p:nvSpPr>
        <p:spPr>
          <a:xfrm>
            <a:off x="577215" y="2714625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2 ·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亮明选择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1" name="任意多边形 210"/>
          <p:cNvSpPr/>
          <p:nvPr/>
        </p:nvSpPr>
        <p:spPr>
          <a:xfrm>
            <a:off x="577215" y="3114675"/>
            <a:ext cx="10972800" cy="742950"/>
          </a:xfrm>
          <a:custGeom>
            <a:avLst/>
            <a:gdLst/>
            <a:ahLst/>
            <a:cxnLst/>
            <a:pathLst>
              <a:path w="1152" h="78">
                <a:moveTo>
                  <a:pt x="0" y="77"/>
                </a:moveTo>
                <a:lnTo>
                  <a:pt x="1152" y="77"/>
                </a:lnTo>
                <a:lnTo>
                  <a:pt x="1152" y="78"/>
                </a:lnTo>
                <a:lnTo>
                  <a:pt x="0" y="7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12" name="文本框 211" descr="{&quot;isTemplate&quot;:true,&quot;type&quot;:&quot;text&quot;}"/>
          <p:cNvSpPr txBox="1"/>
          <p:nvPr/>
        </p:nvSpPr>
        <p:spPr>
          <a:xfrm>
            <a:off x="577215" y="3200400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I choose to dine with others / alone.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　·　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My preference goes to…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　·　…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wins my vote.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3" name="文本框 212" descr="{&quot;isTemplate&quot;:true,&quot;type&quot;:&quot;text&quot;}"/>
          <p:cNvSpPr txBox="1"/>
          <p:nvPr/>
        </p:nvSpPr>
        <p:spPr>
          <a:xfrm>
            <a:off x="6787515" y="3200400"/>
            <a:ext cx="4762500" cy="5524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我选择结伴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/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独自就餐。·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我更倾向于……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……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赢得我的支持。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4" name="任意多边形 213"/>
          <p:cNvSpPr/>
          <p:nvPr/>
        </p:nvSpPr>
        <p:spPr>
          <a:xfrm>
            <a:off x="577215" y="384810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15" name="文本框 214" descr="{&quot;isTemplate&quot;:true,&quot;type&quot;:&quot;text&quot;}"/>
          <p:cNvSpPr txBox="1"/>
          <p:nvPr/>
        </p:nvSpPr>
        <p:spPr>
          <a:xfrm>
            <a:off x="577215" y="3933825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The real question is not whether…, but whether…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6" name="文本框 215" descr="{&quot;isTemplate&quot;:true,&quot;type&quot;:&quot;text&quot;}"/>
          <p:cNvSpPr txBox="1"/>
          <p:nvPr/>
        </p:nvSpPr>
        <p:spPr>
          <a:xfrm>
            <a:off x="6787515" y="3933825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真正的问题不是是否……，而是是否……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7" name="文本框 216" descr="{&quot;isTemplate&quot;:true,&quot;type&quot;:&quot;text&quot;}"/>
          <p:cNvSpPr txBox="1"/>
          <p:nvPr/>
        </p:nvSpPr>
        <p:spPr>
          <a:xfrm>
            <a:off x="577215" y="4457700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3 · </a:t>
            </a: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理由展开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18" name="任意多边形 217"/>
          <p:cNvSpPr/>
          <p:nvPr/>
        </p:nvSpPr>
        <p:spPr>
          <a:xfrm>
            <a:off x="577215" y="485775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19" name="文本框 218" descr="{&quot;isTemplate&quot;:true,&quot;type&quot;:&quot;text&quot;}"/>
          <p:cNvSpPr txBox="1"/>
          <p:nvPr/>
        </p:nvSpPr>
        <p:spPr>
          <a:xfrm>
            <a:off x="577215" y="4943475"/>
            <a:ext cx="6096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…offers a chance to talk, share, and build connections.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0" name="文本框 219" descr="{&quot;isTemplate&quot;:true,&quot;type&quot;:&quot;text&quot;}"/>
          <p:cNvSpPr txBox="1"/>
          <p:nvPr/>
        </p:nvSpPr>
        <p:spPr>
          <a:xfrm>
            <a:off x="6787515" y="4943475"/>
            <a:ext cx="4762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……提供了交谈、分享和建立联系的机会。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1" name="任意多边形 220"/>
          <p:cNvSpPr/>
          <p:nvPr/>
        </p:nvSpPr>
        <p:spPr>
          <a:xfrm>
            <a:off x="577215" y="530542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22" name="文本框 221" descr="{&quot;isTemplate&quot;:true,&quot;type&quot;:&quot;text&quot;}"/>
          <p:cNvSpPr txBox="1"/>
          <p:nvPr/>
        </p:nvSpPr>
        <p:spPr>
          <a:xfrm>
            <a:off x="577215" y="5391150"/>
            <a:ext cx="6096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…is not about avoiding people — it is about recharging.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3" name="文本框 222" descr="{&quot;isTemplate&quot;:true,&quot;type&quot;:&quot;text&quot;}"/>
          <p:cNvSpPr txBox="1"/>
          <p:nvPr/>
        </p:nvSpPr>
        <p:spPr>
          <a:xfrm>
            <a:off x="6787515" y="5391150"/>
            <a:ext cx="4762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……不是为了避开人群——而是为了充电。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4" name="任意多边形 223"/>
          <p:cNvSpPr/>
          <p:nvPr/>
        </p:nvSpPr>
        <p:spPr>
          <a:xfrm>
            <a:off x="609600" y="623887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225" name="文本框 224" descr="{&quot;isTemplate&quot;:true,&quot;type&quot;:&quot;text&quot;}"/>
          <p:cNvSpPr txBox="1"/>
          <p:nvPr/>
        </p:nvSpPr>
        <p:spPr>
          <a:xfrm>
            <a:off x="577215" y="5838825"/>
            <a:ext cx="6096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…lifted my mood entirely. / …with a clearer mind.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6" name="文本框 225" descr="{&quot;isTemplate&quot;:true,&quot;type&quot;:&quot;text&quot;}"/>
          <p:cNvSpPr txBox="1"/>
          <p:nvPr/>
        </p:nvSpPr>
        <p:spPr>
          <a:xfrm>
            <a:off x="6337300" y="5888355"/>
            <a:ext cx="4762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……完全改善了我的心绪。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/ ……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以更清醒的头脑。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228" name="文本框 227" descr="{&quot;isTemplate&quot;:true,&quot;type&quot;:&quot;text&quot;}"/>
          <p:cNvSpPr txBox="1"/>
          <p:nvPr/>
        </p:nvSpPr>
        <p:spPr>
          <a:xfrm>
            <a:off x="609600" y="6524625"/>
            <a:ext cx="16383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16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语言升级包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A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29" name="文本框 228" descr="{&quot;isTemplate&quot;:true,&quot;type&quot;:&quot;text&quot;}"/>
          <p:cNvSpPr txBox="1"/>
          <p:nvPr/>
        </p:nvSpPr>
        <p:spPr>
          <a:xfrm>
            <a:off x="10020300" y="6524625"/>
            <a:ext cx="15621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IV · Upgrade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16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0" grpId="0"/>
      <p:bldP spid="201" grpId="0" animBg="1"/>
      <p:bldP spid="202" grpId="0"/>
      <p:bldP spid="203" grpId="0"/>
      <p:bldP spid="204" grpId="0" animBg="1"/>
      <p:bldP spid="205" grpId="0"/>
      <p:bldP spid="206" grpId="0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/>
      <p:bldP spid="214" grpId="0" animBg="1"/>
      <p:bldP spid="215" grpId="0"/>
      <p:bldP spid="216" grpId="0"/>
      <p:bldP spid="217" grpId="0"/>
      <p:bldP spid="218" grpId="0" animBg="1"/>
      <p:bldP spid="219" grpId="0"/>
      <p:bldP spid="220" grpId="0"/>
      <p:bldP spid="221" grpId="0" animBg="1"/>
      <p:bldP spid="222" grpId="0"/>
      <p:bldP spid="223" grpId="0"/>
      <p:bldP spid="225" grpId="0"/>
      <p:bldP spid="199" grpId="1"/>
      <p:bldP spid="200" grpId="1"/>
      <p:bldP spid="201" grpId="1" animBg="1"/>
      <p:bldP spid="202" grpId="1"/>
      <p:bldP spid="203" grpId="1"/>
      <p:bldP spid="204" grpId="1" animBg="1"/>
      <p:bldP spid="205" grpId="1"/>
      <p:bldP spid="206" grpId="1"/>
      <p:bldP spid="207" grpId="1" animBg="1"/>
      <p:bldP spid="208" grpId="1"/>
      <p:bldP spid="209" grpId="1"/>
      <p:bldP spid="210" grpId="1"/>
      <p:bldP spid="211" grpId="1" animBg="1"/>
      <p:bldP spid="212" grpId="1"/>
      <p:bldP spid="213" grpId="1"/>
      <p:bldP spid="214" grpId="1" animBg="1"/>
      <p:bldP spid="215" grpId="1"/>
      <p:bldP spid="216" grpId="1"/>
      <p:bldP spid="217" grpId="1"/>
      <p:bldP spid="218" grpId="1" animBg="1"/>
      <p:bldP spid="219" grpId="1"/>
      <p:bldP spid="220" grpId="1"/>
      <p:bldP spid="221" grpId="1" animBg="1"/>
      <p:bldP spid="222" grpId="1"/>
      <p:bldP spid="223" grpId="1"/>
      <p:bldP spid="225" grpId="1"/>
      <p:bldP spid="226" grpId="0"/>
      <p:bldP spid="22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30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Upgrade · 表达 → 翻译&lt;/Text&gt;&#10;    &lt;Text style={{ fontSize: 30, color: '#EAF0F4', lineHeight: 1.25, fontWeight: 'bold', marginTop: 10 }}&gt;语言升级包 B：让步 · 升华&lt;/Text&gt;&#10;  &lt;/Box&gt;&#10;  &lt;Box style={{ flex: 1, marginTop: 16, justifyContent: 'center' }}&gt;&#10;    &lt;Text style={{ fontSize: 18, color: '#FF8A75', lineHeight: 1.55, fontWeight: 'bold', marginTop: 0 }}&gt;4 · 让步反驳&lt;/Text&gt;&lt;Box style={{ marginTop: 8 }}&gt;&lt;Box style={{ width: '100%' }}&gt;&lt;Box style={{ flexDirection: 'row', alignItems: 'flex-start', padding: '9px 0px', borderBottom: '1px solid rgba(255,255,255,0.18)' }}&gt;&lt;Box style={{ width: 640, flexShrink: 0, paddingLeft: '0px' }}&gt;&lt;Text style={{ fontSize: 17, color: '#EAF0F4', lineHeight: 1.42, fontWeight: 'normal' }}&gt;While solitude has its place, …&lt;/Text&gt;&lt;/Box&gt;&lt;Box style={{ flex: 1, paddingLeft: '12px' }}&gt;&lt;Text style={{ fontSize: 17, color: '#EAF0F4', lineHeight: 1.42, fontWeight: 'normal' }}&gt;尽管独处有其价值，……&lt;/Text&gt;&lt;/Box&gt;&lt;/Box&gt;&lt;Box style={{ flexDirection: 'row', alignItems: 'flex-start', padding: '9px 0px', borderBottom: '1px solid rgba(255,255,255,0.18)' }}&gt;&lt;Box style={{ width: 640, flexShrink: 0, paddingLeft: '0px' }}&gt;&lt;Text style={{ fontSize: 17, color: '#EAF0F4', lineHeight: 1.42, fontWeight: 'normal' }}&gt;Admittedly, dining together builds friendships. But…&lt;/Text&gt;&lt;/Box&gt;&lt;Box style={{ flex: 1, paddingLeft: '12px' }}&gt;&lt;Text style={{ fontSize: 17, color: '#EAF0F4', lineHeight: 1.42, fontWeight: 'normal' }}&gt;诚然，结伴就餐能建立友谊。但是……&lt;/Text&gt;&lt;/Box&gt;&lt;/Box&gt;&lt;Box style={{ flexDirection: 'row', alignItems: 'flex-start', padding: '9px 0px', borderBottom: '1px solid rgba(255,255,255,0.18)' }}&gt;&lt;Box style={{ width: 640, flexShrink: 0, paddingLeft: '0px' }}&gt;&lt;Text style={{ fontSize: 17, color: '#EAF0F4', lineHeight: 1.42, fontWeight: 'normal' }}&gt;That said, eating alone has its place.&lt;/Text&gt;&lt;/Box&gt;&lt;Box style={{ flex: 1, paddingLeft: '12px' }}&gt;&lt;Text style={{ fontSize: 17, color: '#EAF0F4', lineHeight: 1.42, fontWeight: 'normal' }}&gt;话虽如此，独自用餐也有其价值。&lt;/Text&gt;&lt;/Box&gt;&lt;/Box&gt;&lt;/Box&gt;&lt;/Box&gt;&lt;Text style={{ fontSize: 18, color: '#FF8A75', lineHeight: 1.55, fontWeight: 'bold', marginTop: 16 }}&gt;5 · 升华收束&lt;/Text&gt;&lt;Box style={{ marginTop: 8 }}&gt;&lt;Box style={{ width: '100%' }}&gt;&lt;Box style={{ flexDirection: 'row', alignItems: 'flex-start', padding: '9px 0px', borderBottom: '1px solid rgba(255,255,255,0.18)' }}&gt;&lt;Box style={{ width: 640, flexShrink: 0, paddingLeft: '0px' }}&gt;&lt;Text style={{ fontSize: 16, color: '#EAF0F4', lineHeight: 1.42, fontWeight: 'normal' }}&gt;…is our daily chance to connect and truly enjoy the companionship.&lt;/Text&gt;&lt;/Box&gt;&lt;Box style={{ flex: 1, paddingLeft: '12px' }}&gt;&lt;Text style={{ fontSize: 16, color: '#EAF0F4', lineHeight: 1.42, fontWeight: 'normal' }}&gt;……是我们日常连接、真正享受陪伴的机会。&lt;/Text&gt;&lt;/Box&gt;&lt;/Box&gt;&lt;Box style={{ flexDirection: 'row', alignItems: 'flex-start', padding: '9px 0px', borderBottom: '1px solid rgba(255,255,255,0.18)' }}&gt;&lt;Box style={{ width: 640, flexShrink: 0, paddingLeft: '0px' }}&gt;&lt;Text style={{ fontSize: 16, color: '#EAF0F4', lineHeight: 1.42, fontWeight: 'normal' }}&gt;…a quiet meal is not loneliness — it is a daily reset.&lt;/Text&gt;&lt;/Box&gt;&lt;Box style={{ flex: 1, paddingLeft: '12px' }}&gt;&lt;Text style={{ fontSize: 16, color: '#EAF0F4', lineHeight: 1.42, fontWeight: 'normal' }}&gt;……安静的一餐不是孤独——而是每日的重置。&lt;/Text&gt;&lt;/Box&gt;&lt;/Box&gt;&lt;Box style={{ flexDirection: 'row', alignItems: 'flex-start', padding: '9px 0px', borderBottom: '1px solid rgba(255,255,255,0.18)' }}&gt;&lt;Box style={{ width: 640, flexShrink: 0, paddingLeft: '0px' }}&gt;&lt;Text style={{ fontSize: 16, color: '#EAF0F4', lineHeight: 1.42, fontWeight: 'normal' }}&gt;…the cafeteria is more than a place to eat — it is where friendships are built, one shared meal at a time.&lt;/Text&gt;&lt;/Box&gt;&lt;Box style={{ flex: 1, paddingLeft: '12px' }}&gt;&lt;Text style={{ fontSize: 16, color: '#EAF0F4', lineHeight: 1.42, fontWeight: 'normal' }}&gt;……食堂不只是吃饭的地方——它是友谊一点点建立的地方。&lt;/Text&gt;&lt;/Box&gt;&lt;/Box&gt;&lt;/Box&gt;&lt;/Box&gt;&lt;Box style={{ marginTop: 20, padding: '14px 20px', background: 'rgba(255,255,255,0.07)', borderLeft: '4px solid #FF8A75' }}&gt;&lt;Text style={{ fontSize: 19, color: '#EAF0F4', lineHeight: 1.55, fontWeight: 'normal' }}&gt;升级不是堆难词，而是把“好”写成&lt;span style={{ color: '#FF8A75', fontWeight: 'bold' }}&gt;“为什么好、好到什么程度”&lt;/span&gt;——细节越具体，分数越高。&lt;/Text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17 · 语言升级包 B&lt;/Text&gt;&#10;    &lt;Text style={{ fontSize: 12, color: '#EAF0F4', opacity: 0.5, letterSpacing: 1, fontFamily: 'Times New Roman' }}&gt;Part IV · Upgrade｜17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矩形 2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232" name="文本框 231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Upgrade · </a:t>
            </a: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表达</a:t>
            </a: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翻译</a:t>
            </a:r>
            <a:endParaRPr lang="zh-CN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3" name="文本框 232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语言升级包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B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：让步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升华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4" name="文本框 233" descr="{&quot;isTemplate&quot;:true,&quot;type&quot;:&quot;text&quot;}"/>
          <p:cNvSpPr txBox="1"/>
          <p:nvPr/>
        </p:nvSpPr>
        <p:spPr>
          <a:xfrm>
            <a:off x="566420" y="1191260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4 · 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让步反驳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5" name="任意多边形 234"/>
          <p:cNvSpPr/>
          <p:nvPr/>
        </p:nvSpPr>
        <p:spPr>
          <a:xfrm>
            <a:off x="566420" y="159131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36" name="文本框 235" descr="{&quot;isTemplate&quot;:true,&quot;type&quot;:&quot;text&quot;}"/>
          <p:cNvSpPr txBox="1"/>
          <p:nvPr/>
        </p:nvSpPr>
        <p:spPr>
          <a:xfrm>
            <a:off x="566420" y="1677035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While solitude has its place, …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7" name="文本框 236" descr="{&quot;isTemplate&quot;:true,&quot;type&quot;:&quot;text&quot;}"/>
          <p:cNvSpPr txBox="1"/>
          <p:nvPr/>
        </p:nvSpPr>
        <p:spPr>
          <a:xfrm>
            <a:off x="6776720" y="1677035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尽管独处有其价值，……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38" name="任意多边形 237"/>
          <p:cNvSpPr/>
          <p:nvPr/>
        </p:nvSpPr>
        <p:spPr>
          <a:xfrm>
            <a:off x="566420" y="204851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39" name="文本框 238" descr="{&quot;isTemplate&quot;:true,&quot;type&quot;:&quot;text&quot;}"/>
          <p:cNvSpPr txBox="1"/>
          <p:nvPr/>
        </p:nvSpPr>
        <p:spPr>
          <a:xfrm>
            <a:off x="566420" y="2134235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Admittedly, dining together builds friendships. But…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0" name="文本框 239" descr="{&quot;isTemplate&quot;:true,&quot;type&quot;:&quot;text&quot;}"/>
          <p:cNvSpPr txBox="1"/>
          <p:nvPr/>
        </p:nvSpPr>
        <p:spPr>
          <a:xfrm>
            <a:off x="6776720" y="2134235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诚然，结伴就餐能建立友谊。但是……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1" name="任意多边形 240"/>
          <p:cNvSpPr/>
          <p:nvPr/>
        </p:nvSpPr>
        <p:spPr>
          <a:xfrm>
            <a:off x="566420" y="2505710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42" name="文本框 241" descr="{&quot;isTemplate&quot;:true,&quot;type&quot;:&quot;text&quot;}"/>
          <p:cNvSpPr txBox="1"/>
          <p:nvPr/>
        </p:nvSpPr>
        <p:spPr>
          <a:xfrm>
            <a:off x="566420" y="2591435"/>
            <a:ext cx="60960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That said, eating alone has its place.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3" name="文本框 242" descr="{&quot;isTemplate&quot;:true,&quot;type&quot;:&quot;text&quot;}"/>
          <p:cNvSpPr txBox="1"/>
          <p:nvPr/>
        </p:nvSpPr>
        <p:spPr>
          <a:xfrm>
            <a:off x="6776720" y="2591435"/>
            <a:ext cx="47625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话虽如此，独自用餐也有其价值。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4" name="文本框 243" descr="{&quot;isTemplate&quot;:true,&quot;type&quot;:&quot;text&quot;}"/>
          <p:cNvSpPr txBox="1"/>
          <p:nvPr/>
        </p:nvSpPr>
        <p:spPr>
          <a:xfrm>
            <a:off x="566420" y="3115310"/>
            <a:ext cx="10972800" cy="3238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5 · 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升华收束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5" name="任意多边形 244"/>
          <p:cNvSpPr/>
          <p:nvPr/>
        </p:nvSpPr>
        <p:spPr>
          <a:xfrm>
            <a:off x="566420" y="351536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46" name="文本框 245" descr="{&quot;isTemplate&quot;:true,&quot;type&quot;:&quot;text&quot;}"/>
          <p:cNvSpPr txBox="1"/>
          <p:nvPr/>
        </p:nvSpPr>
        <p:spPr>
          <a:xfrm>
            <a:off x="566420" y="3601085"/>
            <a:ext cx="6096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…is our daily chance to connect and truly enjoy the companionship.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7" name="文本框 246" descr="{&quot;isTemplate&quot;:true,&quot;type&quot;:&quot;text&quot;}"/>
          <p:cNvSpPr txBox="1"/>
          <p:nvPr/>
        </p:nvSpPr>
        <p:spPr>
          <a:xfrm>
            <a:off x="6776720" y="3601085"/>
            <a:ext cx="4762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……是我们日常连接、真正享受陪伴的机会。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48" name="任意多边形 247"/>
          <p:cNvSpPr/>
          <p:nvPr/>
        </p:nvSpPr>
        <p:spPr>
          <a:xfrm>
            <a:off x="566420" y="396303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49" name="文本框 248" descr="{&quot;isTemplate&quot;:true,&quot;type&quot;:&quot;text&quot;}"/>
          <p:cNvSpPr txBox="1"/>
          <p:nvPr/>
        </p:nvSpPr>
        <p:spPr>
          <a:xfrm>
            <a:off x="566420" y="4048760"/>
            <a:ext cx="6096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…a quiet meal is not loneliness — it is a daily reset.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0" name="文本框 249" descr="{&quot;isTemplate&quot;:true,&quot;type&quot;:&quot;text&quot;}"/>
          <p:cNvSpPr txBox="1"/>
          <p:nvPr/>
        </p:nvSpPr>
        <p:spPr>
          <a:xfrm>
            <a:off x="6776720" y="4048760"/>
            <a:ext cx="4762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……安静的一餐不是孤独——而是每日的重置。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1" name="任意多边形 250"/>
          <p:cNvSpPr/>
          <p:nvPr/>
        </p:nvSpPr>
        <p:spPr>
          <a:xfrm>
            <a:off x="566420" y="4410710"/>
            <a:ext cx="10972800" cy="714375"/>
          </a:xfrm>
          <a:custGeom>
            <a:avLst/>
            <a:gdLst/>
            <a:ahLst/>
            <a:cxnLst/>
            <a:pathLst>
              <a:path w="1152" h="75">
                <a:moveTo>
                  <a:pt x="0" y="74"/>
                </a:moveTo>
                <a:lnTo>
                  <a:pt x="1152" y="74"/>
                </a:lnTo>
                <a:lnTo>
                  <a:pt x="1152" y="75"/>
                </a:lnTo>
                <a:lnTo>
                  <a:pt x="0" y="75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252" name="文本框 251" descr="{&quot;isTemplate&quot;:true,&quot;type&quot;:&quot;text&quot;}"/>
          <p:cNvSpPr txBox="1"/>
          <p:nvPr/>
        </p:nvSpPr>
        <p:spPr>
          <a:xfrm>
            <a:off x="566420" y="4496435"/>
            <a:ext cx="6096000" cy="5238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…the cafeteria is more than a place to eat — it is where friendships are built, one shared meal at a time.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3" name="文本框 252" descr="{&quot;isTemplate&quot;:true,&quot;type&quot;:&quot;text&quot;}"/>
          <p:cNvSpPr txBox="1"/>
          <p:nvPr/>
        </p:nvSpPr>
        <p:spPr>
          <a:xfrm>
            <a:off x="6776720" y="4496435"/>
            <a:ext cx="4762500" cy="5238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……食堂不只是吃饭的地方——它是友谊一点点建立的地方。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604520" y="5306060"/>
            <a:ext cx="10972800" cy="609600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/>
        </p:txBody>
      </p:sp>
      <p:sp>
        <p:nvSpPr>
          <p:cNvPr id="255" name="任意多边形 254"/>
          <p:cNvSpPr/>
          <p:nvPr/>
        </p:nvSpPr>
        <p:spPr>
          <a:xfrm>
            <a:off x="566420" y="5306060"/>
            <a:ext cx="11010900" cy="609600"/>
          </a:xfrm>
          <a:custGeom>
            <a:avLst/>
            <a:gdLst/>
            <a:ahLst/>
            <a:cxnLst/>
            <a:pathLst>
              <a:path w="1156" h="64">
                <a:moveTo>
                  <a:pt x="0" y="0"/>
                </a:moveTo>
                <a:lnTo>
                  <a:pt x="4" y="0"/>
                </a:lnTo>
                <a:lnTo>
                  <a:pt x="4" y="64"/>
                </a:lnTo>
                <a:lnTo>
                  <a:pt x="0" y="64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256" name="文本框 255" descr="{&quot;isTemplate&quot;:true,&quot;type&quot;:&quot;text&quot;}"/>
          <p:cNvSpPr txBox="1"/>
          <p:nvPr/>
        </p:nvSpPr>
        <p:spPr>
          <a:xfrm>
            <a:off x="795020" y="5439410"/>
            <a:ext cx="10553700" cy="3429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升级不是堆难词，而是把“好”写成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“为什么好、好到什么程度”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——细节越具体，分数越高。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7" name="矩形 25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258" name="文本框 257" descr="{&quot;isTemplate&quot;:true,&quot;type&quot;:&quot;text&quot;}"/>
          <p:cNvSpPr txBox="1"/>
          <p:nvPr/>
        </p:nvSpPr>
        <p:spPr>
          <a:xfrm>
            <a:off x="609600" y="6524625"/>
            <a:ext cx="16383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17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语言升级包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B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59" name="文本框 258" descr="{&quot;isTemplate&quot;:true,&quot;type&quot;:&quot;text&quot;}"/>
          <p:cNvSpPr txBox="1"/>
          <p:nvPr/>
        </p:nvSpPr>
        <p:spPr>
          <a:xfrm>
            <a:off x="10020300" y="6524625"/>
            <a:ext cx="15621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IV · Upgrade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17 / 19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5" grpId="0" animBg="1"/>
      <p:bldP spid="236" grpId="0"/>
      <p:bldP spid="237" grpId="0"/>
      <p:bldP spid="238" grpId="0" animBg="1"/>
      <p:bldP spid="239" grpId="0"/>
      <p:bldP spid="240" grpId="0"/>
      <p:bldP spid="241" grpId="0" animBg="1"/>
      <p:bldP spid="242" grpId="0"/>
      <p:bldP spid="243" grpId="0"/>
      <p:bldP spid="244" grpId="0"/>
      <p:bldP spid="245" grpId="0" animBg="1"/>
      <p:bldP spid="246" grpId="0"/>
      <p:bldP spid="247" grpId="0"/>
      <p:bldP spid="248" grpId="0" animBg="1"/>
      <p:bldP spid="249" grpId="0"/>
      <p:bldP spid="250" grpId="0"/>
      <p:bldP spid="251" grpId="0" animBg="1"/>
      <p:bldP spid="252" grpId="0"/>
      <p:bldP spid="253" grpId="0"/>
      <p:bldP spid="254" grpId="0" animBg="1"/>
      <p:bldP spid="255" grpId="0" animBg="1"/>
      <p:bldP spid="256" grpId="0"/>
      <p:bldP spid="234" grpId="1"/>
      <p:bldP spid="235" grpId="1" animBg="1"/>
      <p:bldP spid="236" grpId="1"/>
      <p:bldP spid="237" grpId="1"/>
      <p:bldP spid="238" grpId="1" animBg="1"/>
      <p:bldP spid="239" grpId="1"/>
      <p:bldP spid="240" grpId="1"/>
      <p:bldP spid="241" grpId="1" animBg="1"/>
      <p:bldP spid="242" grpId="1"/>
      <p:bldP spid="243" grpId="1"/>
      <p:bldP spid="244" grpId="1"/>
      <p:bldP spid="245" grpId="1" animBg="1"/>
      <p:bldP spid="246" grpId="1"/>
      <p:bldP spid="247" grpId="1"/>
      <p:bldP spid="248" grpId="1" animBg="1"/>
      <p:bldP spid="249" grpId="1"/>
      <p:bldP spid="250" grpId="1"/>
      <p:bldP spid="251" grpId="1" animBg="1"/>
      <p:bldP spid="252" grpId="1"/>
      <p:bldP spid="253" grpId="1"/>
      <p:bldP spid="254" grpId="1" animBg="1"/>
      <p:bldP spid="255" grpId="1" animBg="1"/>
      <p:bldP spid="25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0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总结 · Takeaway&lt;/Text&gt;&#10;    &lt;Text style={{ fontSize: 30, color: '#15242F', lineHeight: 1.25, fontWeight: 'bold', marginTop: 10 }}&gt;一节课记住这一句&lt;/Text&gt;&#10;  &lt;/Box&gt;&#10;  &lt;Box style={{ flex: 1, marginTop: 16, justifyContent: 'center' }}&gt;&#10;    &lt;Box style={{ gap: 18 }}&gt;&lt;Text style={{ fontSize: 52, color: '#15242F', lineHeight: 1.28, fontWeight: 'bold' }}&gt;立场从不评分，&lt;br /&gt;理由永远评分。&lt;/Text&gt;&lt;Text style={{ fontSize: 20, color: '#15242F', lineHeight: 1.6, fontWeight: 'normal', opacity: 0.72 }}&gt;而理由的质量，取决于细节的具体程度。&lt;/Text&gt;&lt;Box style={{ marginTop: 8 }}&gt;&lt;Box style={{ flexDirection: 'row', gap: 20, width: '100%', alignItems: 'stretch' }}&gt;&lt;Box style={{ flex: 1, background: '#FFFFFF', borderTop: '3px solid #C0392B', padding: '15px 18px' }}&gt;&lt;Text style={{ fontSize: 17, color: '#C0392B', lineHeight: 1.55, fontWeight: 'bold' }}&gt;选 Together&lt;/Text&gt;&lt;Text style={{ fontSize: 17, color: '#15242F', lineHeight: 1.5, fontWeight: 'normal', marginTop: 8 }}&gt;求稳：按官方框架写，情感路径最好落地。&lt;/Text&gt;&lt;/Box&gt;&lt;Box style={{ flex: 1, background: '#FFFFFF', borderTop: '3px solid #C0392B', padding: '15px 18px' }}&gt;&lt;Text style={{ fontSize: 17, color: '#C0392B', lineHeight: 1.55, fontWeight: 'bold' }}&gt;选 Alone&lt;/Text&gt;&lt;Text style={{ fontSize: 17, color: '#15242F', lineHeight: 1.5, fontWeight: 'normal', marginTop: 8 }}&gt;反常规：注意&lt;span style={{ fontWeight: 'bold' }}&gt;先破后立&lt;/span&gt;，落到学习状态。&lt;/Text&gt;&lt;/Box&gt;&lt;Box style={{ flex: 1, background: '#FFFFFF', borderTop: '3px solid #C0392B', padding: '15px 18px' }}&gt;&lt;Text style={{ fontSize: 17, color: '#C0392B', lineHeight: 1.55, fontWeight: 'bold' }}&gt;两者兼可&lt;/Text&gt;&lt;Text style={{ fontSize: 17, color: '#15242F', lineHeight: 1.5, fontWeight: 'normal', marginTop: 8 }}&gt;思辨：有总选择 + 有分情况，切忌和稀泥。&lt;/Text&gt;&lt;/Box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18 · 总结&lt;/Text&gt;&#10;    &lt;Text style={{ fontSize: 12, color: '#15242F', opacity: 0.5, letterSpacing: 1, fontFamily: 'Times New Roman' }}&gt;Takeaway｜18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矩形 2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262" name="文本框 261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总结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· Takeaway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3" name="文本框 262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en-US" alt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REMEMBER</a:t>
            </a:r>
            <a:endParaRPr lang="en-US" alt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4" name="文本框 263" descr="{&quot;isTemplate&quot;:true,&quot;type&quot;:&quot;text&quot;}"/>
          <p:cNvSpPr txBox="1"/>
          <p:nvPr/>
        </p:nvSpPr>
        <p:spPr>
          <a:xfrm>
            <a:off x="609600" y="2152650"/>
            <a:ext cx="10972800" cy="15240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8000"/>
              </a:lnSpc>
            </a:pPr>
            <a:r>
              <a:rPr lang="zh-CN" sz="39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立场从不评分，</a:t>
            </a:r>
            <a:endParaRPr lang="zh-CN" sz="39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28000"/>
              </a:lnSpc>
            </a:pPr>
            <a:r>
              <a:rPr lang="zh-CN" sz="39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理由永远评分。</a:t>
            </a:r>
            <a:endParaRPr lang="zh-CN" sz="39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5" name="矩形 264"/>
          <p:cNvSpPr/>
          <p:nvPr/>
        </p:nvSpPr>
        <p:spPr>
          <a:xfrm>
            <a:off x="609600" y="4495800"/>
            <a:ext cx="3533775" cy="1285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266" name="任意多边形 265"/>
          <p:cNvSpPr/>
          <p:nvPr/>
        </p:nvSpPr>
        <p:spPr>
          <a:xfrm>
            <a:off x="609600" y="4467225"/>
            <a:ext cx="3533775" cy="1314450"/>
          </a:xfrm>
          <a:custGeom>
            <a:avLst/>
            <a:gdLst/>
            <a:ahLst/>
            <a:cxnLst/>
            <a:pathLst>
              <a:path w="371" h="138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267" name="文本框 266" descr="{&quot;isTemplate&quot;:true,&quot;type&quot;:&quot;text&quot;}"/>
          <p:cNvSpPr txBox="1"/>
          <p:nvPr/>
        </p:nvSpPr>
        <p:spPr>
          <a:xfrm>
            <a:off x="781050" y="4584700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Together</a:t>
            </a:r>
            <a:endParaRPr lang="en-US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8" name="文本框 267" descr="{&quot;isTemplate&quot;:true,&quot;type&quot;:&quot;text&quot;}"/>
          <p:cNvSpPr txBox="1"/>
          <p:nvPr/>
        </p:nvSpPr>
        <p:spPr>
          <a:xfrm>
            <a:off x="781050" y="4965700"/>
            <a:ext cx="3190875" cy="5905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求稳：按官方框架写，情感路径最好落地。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4333875" y="4495800"/>
            <a:ext cx="3524250" cy="1285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270" name="任意多边形 269"/>
          <p:cNvSpPr/>
          <p:nvPr/>
        </p:nvSpPr>
        <p:spPr>
          <a:xfrm>
            <a:off x="4333875" y="4467225"/>
            <a:ext cx="3524250" cy="1314450"/>
          </a:xfrm>
          <a:custGeom>
            <a:avLst/>
            <a:gdLst/>
            <a:ahLst/>
            <a:cxnLst/>
            <a:pathLst>
              <a:path w="370" h="138">
                <a:moveTo>
                  <a:pt x="0" y="0"/>
                </a:moveTo>
                <a:lnTo>
                  <a:pt x="370" y="0"/>
                </a:lnTo>
                <a:lnTo>
                  <a:pt x="370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271" name="文本框 270" descr="{&quot;isTemplate&quot;:true,&quot;type&quot;:&quot;text&quot;}"/>
          <p:cNvSpPr txBox="1"/>
          <p:nvPr/>
        </p:nvSpPr>
        <p:spPr>
          <a:xfrm>
            <a:off x="4505325" y="4584700"/>
            <a:ext cx="31813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Alone</a:t>
            </a:r>
            <a:endParaRPr lang="en-US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2" name="文本框 271" descr="{&quot;isTemplate&quot;:true,&quot;type&quot;:&quot;text&quot;}"/>
          <p:cNvSpPr txBox="1"/>
          <p:nvPr/>
        </p:nvSpPr>
        <p:spPr>
          <a:xfrm>
            <a:off x="4505325" y="4965700"/>
            <a:ext cx="3181350" cy="5905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反常规：注意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先破后立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，落到学习状态。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3" name="矩形 272"/>
          <p:cNvSpPr/>
          <p:nvPr/>
        </p:nvSpPr>
        <p:spPr>
          <a:xfrm>
            <a:off x="8048625" y="4495800"/>
            <a:ext cx="3533775" cy="12858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274" name="任意多边形 273"/>
          <p:cNvSpPr/>
          <p:nvPr/>
        </p:nvSpPr>
        <p:spPr>
          <a:xfrm>
            <a:off x="8048625" y="4467225"/>
            <a:ext cx="3533775" cy="1314450"/>
          </a:xfrm>
          <a:custGeom>
            <a:avLst/>
            <a:gdLst/>
            <a:ahLst/>
            <a:cxnLst/>
            <a:pathLst>
              <a:path w="371" h="138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275" name="文本框 274" descr="{&quot;isTemplate&quot;:true,&quot;type&quot;:&quot;text&quot;}"/>
          <p:cNvSpPr txBox="1"/>
          <p:nvPr/>
        </p:nvSpPr>
        <p:spPr>
          <a:xfrm>
            <a:off x="8220075" y="4584700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两者兼可</a:t>
            </a:r>
            <a:endParaRPr lang="zh-CN" sz="16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6" name="文本框 275" descr="{&quot;isTemplate&quot;:true,&quot;type&quot;:&quot;text&quot;}"/>
          <p:cNvSpPr txBox="1"/>
          <p:nvPr/>
        </p:nvSpPr>
        <p:spPr>
          <a:xfrm>
            <a:off x="8220075" y="4965700"/>
            <a:ext cx="3190875" cy="5905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思辨：有总选择</a:t>
            </a:r>
            <a:r>
              <a:rPr lang="en-US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有分情况，切忌和稀泥。</a:t>
            </a:r>
            <a:endParaRPr lang="zh-CN" sz="16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7" name="矩形 27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278" name="文本框 277" descr="{&quot;isTemplate&quot;:true,&quot;type&quot;:&quot;text&quot;}"/>
          <p:cNvSpPr txBox="1"/>
          <p:nvPr/>
        </p:nvSpPr>
        <p:spPr>
          <a:xfrm>
            <a:off x="609600" y="3848100"/>
            <a:ext cx="10972800" cy="371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60000"/>
              </a:lnSpc>
            </a:pPr>
            <a:r>
              <a:rPr lang="zh-CN" sz="1500">
                <a:solidFill>
                  <a:srgbClr val="15242F">
                    <a:alpha val="72000"/>
                  </a:srgbClr>
                </a:solidFill>
                <a:latin typeface="Times New Roman" panose="02020603050405020304"/>
                <a:ea typeface="Times New Roman" panose="02020603050405020304"/>
              </a:rPr>
              <a:t>而理由的质量，取决于细节的具体程度。</a:t>
            </a:r>
            <a:endParaRPr lang="zh-CN" sz="1500">
              <a:solidFill>
                <a:srgbClr val="15242F">
                  <a:alpha val="7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9" name="文本框 278" descr="{&quot;isTemplate&quot;:true,&quot;type&quot;:&quot;text&quot;}"/>
          <p:cNvSpPr txBox="1"/>
          <p:nvPr/>
        </p:nvSpPr>
        <p:spPr>
          <a:xfrm>
            <a:off x="609600" y="6524625"/>
            <a:ext cx="942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18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总结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80" name="文本框 279" descr="{&quot;isTemplate&quot;:true,&quot;type&quot;:&quot;text&quot;}"/>
          <p:cNvSpPr txBox="1"/>
          <p:nvPr/>
        </p:nvSpPr>
        <p:spPr>
          <a:xfrm>
            <a:off x="10458450" y="6524625"/>
            <a:ext cx="11239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Takeaway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18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  <p:bldP spid="278" grpId="0"/>
      <p:bldP spid="264" grpId="1"/>
      <p:bldP spid="27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 descr="&lt;Slide style={{ width: 1280, height: 720, background: '#0E1B26', padding: '24px 72px', position: 'relative', overflow: 'hidden', fontFamily: 'Times New Roman' }}&gt;&#10;  &lt;Box style={{ position: 'absolute', top: 0, left: 0, width: 1280, height: 6, background: '#FF8A75' }} /&gt;&#10;  &#10;  &lt;Box style={{ flex: 1, justifyContent: 'center' }}&gt;&#10;    &lt;Box style={{ gap: 22 }}&gt;&#10;    &lt;Text style={{ fontSize: 14, color: '#FF8A75', lineHeight: 1.55, fontWeight: 'bold', letterSpacing: 4 }}&gt;WRITING · 二选一类应用文&lt;/Text&gt;&#10;    &lt;Text style={{ fontSize: 62, color: '#FFFFFF', lineHeight: 1.08, fontWeight: 'bold' }}&gt;Dine Alone&lt;br /&gt;or Together?&lt;/Text&gt;&#10;    &lt;Text style={{ fontSize: 26, color: '#EAF0F4', lineHeight: 1.35, fontWeight: 'normal', opacity: 0.92 }}&gt;食堂里独自用餐，还是结伴就餐？&lt;/Text&gt;&#10;    &lt;Text style={{ fontSize: 20, color: '#EAF0F4', lineHeight: 1.6, fontWeight: 'normal', opacity: 0.78, marginTop: 2 }}&gt;一道“二选一”的校报投稿题。&lt;span style={{ color: '#FF8A75', fontWeight: 'bold' }}&gt;立场从不评分，理由永远评分。&lt;/span&gt;&lt;/Text&gt;&#10;    &lt;Box style={{ flexDirection: 'row', alignItems: 'center', gap: 12, marginTop: 4 }}&gt;&#10;      &lt;Text style={{ fontSize: 15, color: '#EAF0F4', lineHeight: 1.55, fontWeight: 'normal', opacity: 0.62 }}&gt;嘉兴市 2026 年 9 月高三教学测试&lt;/Text&gt;&lt;Text style={{ fontSize: 15, color: '#FF8A75', lineHeight: 1.55, fontWeight: 'normal' }}&gt;·&lt;/Text&gt;&lt;Text style={{ fontSize: 15, color: '#EAF0F4', lineHeight: 1.55, fontWeight: 'normal', opacity: 0.62 }}&gt;第一节 · 满分 15 分&lt;/Text&gt;&lt;Text style={{ fontSize: 15, color: '#FF8A75', lineHeight: 1.55, fontWeight: 'normal' }}&gt;·&lt;/Text&gt;&lt;Text style={{ fontSize: 15, color: '#EAF0F4', lineHeight: 1.55, fontWeight: 'normal', opacity: 0.62 }}&gt;80–100 词&lt;/Text&gt;&#10;    &lt;/Box&gt;&#10;  &lt;/Box&gt;&#10;  &lt;/Box&gt;&#10;  &lt;Box style={{ position: 'absolute', left: 72, right: 72, bottom: 22, flexDirection: 'row', justifyContent: 'space-between' }}&gt;&#10;    &lt;Text style={{ fontSize: 12, color: '#EAF0F4', opacity: 0.5, letterSpacing: 1, fontFamily: 'Times New Roman' }}&gt;题目解读 → 立场选择 → 范文拆解 → 五步逻辑链 → 语言升级包&lt;/Text&gt;&#10;    &lt;Text style={{ fontSize: 12, color: '#EAF0F4', opacity: 0.5, letterSpacing: 1, fontFamily: 'Times New Roman' }}&gt;2026.0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3" name="文本框 2" descr="{&quot;isTemplate&quot;:true,&quot;type&quot;:&quot;text&quot;}"/>
          <p:cNvSpPr txBox="1"/>
          <p:nvPr/>
        </p:nvSpPr>
        <p:spPr>
          <a:xfrm>
            <a:off x="685800" y="1562100"/>
            <a:ext cx="108204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300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WRITING · </a:t>
            </a:r>
            <a:r>
              <a:rPr lang="zh-CN" sz="1050" b="1" spc="300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二选一类应用文</a:t>
            </a:r>
            <a:endParaRPr lang="zh-CN" sz="1050" b="1" spc="300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 descr="{&quot;isTemplate&quot;:true,&quot;type&quot;:&quot;text&quot;}"/>
          <p:cNvSpPr txBox="1"/>
          <p:nvPr/>
        </p:nvSpPr>
        <p:spPr>
          <a:xfrm>
            <a:off x="685800" y="1856105"/>
            <a:ext cx="10820400" cy="15335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8000"/>
              </a:lnSpc>
            </a:pPr>
            <a:r>
              <a:rPr lang="en-US" sz="60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Dine Alone</a:t>
            </a:r>
            <a:endParaRPr lang="en-US" sz="6000" b="1">
              <a:solidFill>
                <a:srgbClr val="FFFFFF"/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08000"/>
              </a:lnSpc>
            </a:pPr>
            <a:r>
              <a:rPr lang="en-US" sz="6000" b="1">
                <a:solidFill>
                  <a:srgbClr val="FFFFFF"/>
                </a:solidFill>
                <a:latin typeface="Times New Roman" panose="02020603050405020304"/>
                <a:ea typeface="Times New Roman" panose="02020603050405020304"/>
              </a:rPr>
              <a:t>or Together?</a:t>
            </a:r>
            <a:endParaRPr lang="en-US" sz="6000" b="1">
              <a:solidFill>
                <a:srgbClr val="FFFFF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 descr="{&quot;isTemplate&quot;:true,&quot;type&quot;:&quot;text&quot;}"/>
          <p:cNvSpPr txBox="1"/>
          <p:nvPr/>
        </p:nvSpPr>
        <p:spPr>
          <a:xfrm>
            <a:off x="3505200" y="5029200"/>
            <a:ext cx="47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sz="11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·</a:t>
            </a:r>
            <a:endParaRPr sz="11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6" name="文本框 5" descr="{&quot;isTemplate&quot;:true,&quot;type&quot;:&quot;text&quot;}"/>
          <p:cNvSpPr txBox="1"/>
          <p:nvPr/>
        </p:nvSpPr>
        <p:spPr>
          <a:xfrm>
            <a:off x="5314950" y="5029200"/>
            <a:ext cx="47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sz="11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·</a:t>
            </a:r>
            <a:endParaRPr sz="11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8" name="文本框 7" descr="{&quot;isTemplate&quot;:true,&quot;type&quot;:&quot;text&quot;}"/>
          <p:cNvSpPr txBox="1"/>
          <p:nvPr/>
        </p:nvSpPr>
        <p:spPr>
          <a:xfrm>
            <a:off x="685800" y="3771900"/>
            <a:ext cx="10820400" cy="4095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35000"/>
              </a:lnSpc>
            </a:pPr>
            <a:r>
              <a:rPr lang="zh-CN" sz="1950">
                <a:solidFill>
                  <a:srgbClr val="EAF0F4">
                    <a:alpha val="92000"/>
                  </a:srgbClr>
                </a:solidFill>
                <a:latin typeface="Times New Roman" panose="02020603050405020304"/>
                <a:ea typeface="Times New Roman" panose="02020603050405020304"/>
              </a:rPr>
              <a:t>食堂里独自用餐，还是结伴就餐？</a:t>
            </a:r>
            <a:endParaRPr lang="zh-CN" sz="1950">
              <a:solidFill>
                <a:srgbClr val="EAF0F4">
                  <a:alpha val="9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框 8" descr="{&quot;isTemplate&quot;:true,&quot;type&quot;:&quot;text&quot;}"/>
          <p:cNvSpPr txBox="1"/>
          <p:nvPr/>
        </p:nvSpPr>
        <p:spPr>
          <a:xfrm>
            <a:off x="685800" y="4410075"/>
            <a:ext cx="10820400" cy="3714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60000"/>
              </a:lnSpc>
            </a:pPr>
            <a:r>
              <a:rPr lang="zh-CN" sz="1500">
                <a:solidFill>
                  <a:srgbClr val="EAF0F4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一道“二选一”的校报投稿题。</a:t>
            </a:r>
            <a:r>
              <a:rPr lang="zh-CN" sz="1500" b="1">
                <a:solidFill>
                  <a:srgbClr val="FF8A75">
                    <a:alpha val="78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立场不评分，理由逻辑最关键。</a:t>
            </a:r>
            <a:endParaRPr lang="zh-CN" sz="1500" b="1">
              <a:solidFill>
                <a:srgbClr val="FF8A75">
                  <a:alpha val="78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 descr="{&quot;isTemplate&quot;:true,&quot;type&quot;:&quot;text&quot;}"/>
          <p:cNvSpPr txBox="1"/>
          <p:nvPr/>
        </p:nvSpPr>
        <p:spPr>
          <a:xfrm>
            <a:off x="685800" y="5029200"/>
            <a:ext cx="27051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嘉兴市</a:t>
            </a:r>
            <a:r>
              <a:rPr lang="en-US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 2026 </a:t>
            </a:r>
            <a:r>
              <a:rPr lang="zh-CN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年</a:t>
            </a:r>
            <a:r>
              <a:rPr lang="en-US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 9 </a:t>
            </a:r>
            <a:r>
              <a:rPr lang="zh-CN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月高三教学测试</a:t>
            </a:r>
            <a:endParaRPr lang="zh-CN" sz="1125">
              <a:solidFill>
                <a:srgbClr val="EAF0F4">
                  <a:alpha val="6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55000"/>
              </a:lnSpc>
            </a:pPr>
            <a:endParaRPr lang="zh-CN" sz="1125">
              <a:solidFill>
                <a:srgbClr val="EAF0F4">
                  <a:alpha val="6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>
              <a:lnSpc>
                <a:spcPct val="155000"/>
              </a:lnSpc>
            </a:pPr>
            <a:r>
              <a:rPr lang="en-US" altLang="zh-CN" sz="1125">
                <a:solidFill>
                  <a:srgbClr val="EAF0F4">
                    <a:alpha val="62000"/>
                  </a:srgbClr>
                </a:solidFill>
                <a:latin typeface="Times New Roman" panose="02020603050405020304"/>
                <a:ea typeface="Times New Roman" panose="02020603050405020304"/>
              </a:rPr>
              <a:t>FAY</a:t>
            </a:r>
            <a:endParaRPr lang="en-US" altLang="zh-CN" sz="1125">
              <a:solidFill>
                <a:srgbClr val="EAF0F4">
                  <a:alpha val="62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 descr="{&quot;isTemplate&quot;:true,&quot;type&quot;:&quot;text&quot;}"/>
          <p:cNvSpPr txBox="1"/>
          <p:nvPr/>
        </p:nvSpPr>
        <p:spPr>
          <a:xfrm>
            <a:off x="685800" y="6505575"/>
            <a:ext cx="49911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题目解读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立场选择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范文拆解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五步逻辑链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→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语言升级包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" name="文本框 13" descr="{&quot;isTemplate&quot;:true,&quot;type&quot;:&quot;text&quot;}"/>
          <p:cNvSpPr txBox="1"/>
          <p:nvPr/>
        </p:nvSpPr>
        <p:spPr>
          <a:xfrm>
            <a:off x="11068050" y="6505575"/>
            <a:ext cx="4381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2026.09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5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原题 · The Prompt&lt;/Text&gt;&#10;    &lt;Text style={{ fontSize: 30, color: '#15242F', lineHeight: 1.25, fontWeight: 'bold', marginTop: 10 }}&gt;先看清题目到底要你做什么&lt;/Text&gt;&#10;  &lt;/Box&gt;&#10;  &lt;Box style={{ flex: 1, marginTop: 16, justifyContent: 'center' }}&gt;&#10;    &lt;Box style={{ background: '#FFFFFF', borderLeft: '4px solid #C0392B', padding: '18px 22px', marginTop: 0 }}&gt;&lt;Text style={{ fontSize: 17, color: '#C0392B', lineHeight: 1.55, fontWeight: 'bold' }}&gt;第一节（满分 15 分）&lt;/Text&gt;&lt;Text style={{ fontSize: 20, color: '#15242F', lineHeight: 1.5, fontWeight: 'normal', marginTop: 8 }}&gt;你校英文报 “Campus Life” 栏目正在征稿，请同学们就“食堂里独自用餐还是结伴就餐”这一话题展开讨论，发表看法。请你结合自己的观察或经历，写一篇短文向该栏目投稿。&lt;/Text&gt;&lt;/Box&gt;&lt;Box style={{ marginTop: 22 }}&gt;&lt;Box style={{ flexDirection: 'row', gap: 20, width: '100%', alignItems: 'stretch' }}&gt;&lt;Box style={{ flex: 1, background: '#FFFFFF', borderTop: '3px solid #C0392B', padding: '15px 18px' }}&gt;&lt;Text style={{ fontSize: 17, color: '#C0392B', lineHeight: 1.55, fontWeight: 'bold' }}&gt;文体&lt;/Text&gt;&lt;Text style={{ fontSize: 18, color: '#15242F', lineHeight: 1.5, fontWeight: 'normal', marginTop: 8 }}&gt;校报&lt;span style={{ fontWeight: 'bold' }}&gt;投稿短文&lt;/span&gt;——不是书信，不写称呼，也不写落款。&lt;/Text&gt;&lt;/Box&gt;&lt;Box style={{ flex: 1, background: '#FFFFFF', borderTop: '3px solid #C0392B', padding: '15px 18px' }}&gt;&lt;Text style={{ fontSize: 17, color: '#C0392B', lineHeight: 1.55, fontWeight: 'bold' }}&gt;词数&lt;/Text&gt;&lt;Text style={{ fontSize: 18, color: '#15242F', lineHeight: 1.5, fontWeight: 'normal', marginTop: 8 }}&gt;80 词左右即可。15 分的题，&lt;span style={{ fontWeight: 'bold' }}&gt;重物不重量&lt;/span&gt;。&lt;/Text&gt;&lt;/Box&gt;&lt;Box style={{ flex: 1, background: '#FFFFFF', borderTop: '3px solid #C0392B', padding: '15px 18px' }}&gt;&lt;Text style={{ fontSize: 17, color: '#C0392B', lineHeight: 1.55, fontWeight: 'bold' }}&gt;硬性要求&lt;/Text&gt;&lt;Text style={{ fontSize: 18, color: '#15242F', lineHeight: 1.5, fontWeight: 'normal', marginTop: 8 }}&gt;必须&lt;span style={{ fontWeight: 'bold' }}&gt;结合观察或经历&lt;/span&gt;，只讲道理等于丢要点。&lt;/Text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02 · 原题呈现&lt;/Text&gt;&#10;    &lt;Text style={{ fontSize: 12, color: '#15242F', opacity: 0.5, letterSpacing: 1, fontFamily: 'Times New Roman' }}&gt;Part I · Prompt｜02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矩形 29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297" name="文本框 296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原题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· The Prompt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98" name="文本框 297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先看清题目到底要你做什么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99" name="矩形 298"/>
          <p:cNvSpPr/>
          <p:nvPr/>
        </p:nvSpPr>
        <p:spPr>
          <a:xfrm>
            <a:off x="647700" y="2486025"/>
            <a:ext cx="10972800" cy="140970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300" name="任意多边形 299"/>
          <p:cNvSpPr/>
          <p:nvPr/>
        </p:nvSpPr>
        <p:spPr>
          <a:xfrm>
            <a:off x="609600" y="2486025"/>
            <a:ext cx="11010900" cy="1409700"/>
          </a:xfrm>
          <a:custGeom>
            <a:avLst/>
            <a:gdLst/>
            <a:ahLst/>
            <a:cxnLst/>
            <a:pathLst>
              <a:path w="1156" h="148">
                <a:moveTo>
                  <a:pt x="0" y="0"/>
                </a:moveTo>
                <a:lnTo>
                  <a:pt x="4" y="0"/>
                </a:lnTo>
                <a:lnTo>
                  <a:pt x="4" y="148"/>
                </a:lnTo>
                <a:lnTo>
                  <a:pt x="0" y="148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01" name="文本框 300" descr="{&quot;isTemplate&quot;:true,&quot;type&quot;:&quot;text&quot;}"/>
          <p:cNvSpPr txBox="1"/>
          <p:nvPr/>
        </p:nvSpPr>
        <p:spPr>
          <a:xfrm>
            <a:off x="857250" y="2657475"/>
            <a:ext cx="1051560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第一节（满分</a:t>
            </a:r>
            <a:r>
              <a:rPr lang="en-US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15 </a:t>
            </a:r>
            <a:r>
              <a:rPr lang="zh-CN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分）</a:t>
            </a:r>
            <a:endParaRPr lang="zh-CN" sz="1275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02" name="文本框 301" descr="{&quot;isTemplate&quot;:true,&quot;type&quot;:&quot;text&quot;}"/>
          <p:cNvSpPr txBox="1"/>
          <p:nvPr/>
        </p:nvSpPr>
        <p:spPr>
          <a:xfrm>
            <a:off x="857250" y="2887345"/>
            <a:ext cx="10515600" cy="6858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你校英文报</a:t>
            </a:r>
            <a:r>
              <a:rPr lang="en-US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“Campus Life” 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栏目正在征稿，请同学们就“食堂里独自用餐还是结伴就餐”这一话题展开讨论，发表看法。请你结合自己的观察或经历，写一篇短文向该栏目投稿。</a:t>
            </a:r>
            <a:endParaRPr lang="zh-CN" sz="20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03" name="矩形 302"/>
          <p:cNvSpPr/>
          <p:nvPr/>
        </p:nvSpPr>
        <p:spPr>
          <a:xfrm>
            <a:off x="609600" y="4133850"/>
            <a:ext cx="3533775" cy="131445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304" name="任意多边形 303"/>
          <p:cNvSpPr/>
          <p:nvPr/>
        </p:nvSpPr>
        <p:spPr>
          <a:xfrm>
            <a:off x="609600" y="4105275"/>
            <a:ext cx="3533775" cy="1343025"/>
          </a:xfrm>
          <a:custGeom>
            <a:avLst/>
            <a:gdLst/>
            <a:ahLst/>
            <a:cxnLst/>
            <a:pathLst>
              <a:path w="371" h="141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05" name="文本框 304" descr="{&quot;isTemplate&quot;:true,&quot;type&quot;:&quot;text&quot;}"/>
          <p:cNvSpPr txBox="1"/>
          <p:nvPr/>
        </p:nvSpPr>
        <p:spPr>
          <a:xfrm>
            <a:off x="781050" y="4276725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文体</a:t>
            </a:r>
            <a:endParaRPr lang="zh-CN" sz="1275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06" name="文本框 305" descr="{&quot;isTemplate&quot;:true,&quot;type&quot;:&quot;text&quot;}"/>
          <p:cNvSpPr txBox="1"/>
          <p:nvPr/>
        </p:nvSpPr>
        <p:spPr>
          <a:xfrm>
            <a:off x="781050" y="4506595"/>
            <a:ext cx="3190875" cy="61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校报</a:t>
            </a:r>
            <a:r>
              <a:rPr lang="zh-CN" sz="20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投稿短文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——不是书信，不写称呼，也不写落款。</a:t>
            </a:r>
            <a:endParaRPr lang="zh-CN" sz="20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07" name="矩形 306"/>
          <p:cNvSpPr/>
          <p:nvPr/>
        </p:nvSpPr>
        <p:spPr>
          <a:xfrm>
            <a:off x="4333875" y="4133850"/>
            <a:ext cx="3524250" cy="131445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308" name="任意多边形 307"/>
          <p:cNvSpPr/>
          <p:nvPr/>
        </p:nvSpPr>
        <p:spPr>
          <a:xfrm>
            <a:off x="4333875" y="4105275"/>
            <a:ext cx="3524250" cy="1343025"/>
          </a:xfrm>
          <a:custGeom>
            <a:avLst/>
            <a:gdLst/>
            <a:ahLst/>
            <a:cxnLst/>
            <a:pathLst>
              <a:path w="370" h="141">
                <a:moveTo>
                  <a:pt x="0" y="0"/>
                </a:moveTo>
                <a:lnTo>
                  <a:pt x="370" y="0"/>
                </a:lnTo>
                <a:lnTo>
                  <a:pt x="370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09" name="文本框 308" descr="{&quot;isTemplate&quot;:true,&quot;type&quot;:&quot;text&quot;}"/>
          <p:cNvSpPr txBox="1"/>
          <p:nvPr/>
        </p:nvSpPr>
        <p:spPr>
          <a:xfrm>
            <a:off x="4505325" y="4276725"/>
            <a:ext cx="31813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词数</a:t>
            </a:r>
            <a:endParaRPr lang="zh-CN" sz="1275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0" name="文本框 309" descr="{&quot;isTemplate&quot;:true,&quot;type&quot;:&quot;text&quot;}"/>
          <p:cNvSpPr txBox="1"/>
          <p:nvPr/>
        </p:nvSpPr>
        <p:spPr>
          <a:xfrm>
            <a:off x="4505325" y="4506595"/>
            <a:ext cx="3181350" cy="61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80 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词左右即可。</a:t>
            </a:r>
            <a:r>
              <a:rPr lang="en-US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15 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分的题，</a:t>
            </a:r>
            <a:r>
              <a:rPr lang="zh-CN" sz="20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重物不重量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。</a:t>
            </a:r>
            <a:endParaRPr lang="zh-CN" sz="20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1" name="矩形 310"/>
          <p:cNvSpPr/>
          <p:nvPr/>
        </p:nvSpPr>
        <p:spPr>
          <a:xfrm>
            <a:off x="8048625" y="4133850"/>
            <a:ext cx="3533775" cy="131445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312" name="任意多边形 311"/>
          <p:cNvSpPr/>
          <p:nvPr/>
        </p:nvSpPr>
        <p:spPr>
          <a:xfrm>
            <a:off x="8048625" y="4105275"/>
            <a:ext cx="3533775" cy="1343025"/>
          </a:xfrm>
          <a:custGeom>
            <a:avLst/>
            <a:gdLst/>
            <a:ahLst/>
            <a:cxnLst/>
            <a:pathLst>
              <a:path w="371" h="141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13" name="文本框 312" descr="{&quot;isTemplate&quot;:true,&quot;type&quot;:&quot;text&quot;}"/>
          <p:cNvSpPr txBox="1"/>
          <p:nvPr/>
        </p:nvSpPr>
        <p:spPr>
          <a:xfrm>
            <a:off x="8220075" y="4276725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275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硬性要求</a:t>
            </a:r>
            <a:endParaRPr lang="zh-CN" sz="1275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4" name="文本框 313" descr="{&quot;isTemplate&quot;:true,&quot;type&quot;:&quot;text&quot;}"/>
          <p:cNvSpPr txBox="1"/>
          <p:nvPr/>
        </p:nvSpPr>
        <p:spPr>
          <a:xfrm>
            <a:off x="8220075" y="4506595"/>
            <a:ext cx="3190875" cy="61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必须</a:t>
            </a:r>
            <a:r>
              <a:rPr lang="zh-CN" sz="20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结合观察或经历</a:t>
            </a:r>
            <a:r>
              <a:rPr lang="zh-CN" sz="20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，只讲道理等于丢要点。</a:t>
            </a:r>
            <a:endParaRPr lang="zh-CN" sz="20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316" name="文本框 315" descr="{&quot;isTemplate&quot;:true,&quot;type&quot;:&quot;text&quot;}"/>
          <p:cNvSpPr txBox="1"/>
          <p:nvPr/>
        </p:nvSpPr>
        <p:spPr>
          <a:xfrm>
            <a:off x="609600" y="6524625"/>
            <a:ext cx="1323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02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原题呈现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7" name="文本框 316" descr="{&quot;isTemplate&quot;:true,&quot;type&quot;:&quot;text&quot;}"/>
          <p:cNvSpPr txBox="1"/>
          <p:nvPr/>
        </p:nvSpPr>
        <p:spPr>
          <a:xfrm>
            <a:off x="10182225" y="6524625"/>
            <a:ext cx="14001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 · Prompt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02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/>
      <p:bldP spid="302" grpId="1"/>
      <p:bldP spid="306" grpId="0"/>
      <p:bldP spid="310" grpId="0"/>
      <p:bldP spid="314" grpId="0"/>
      <p:bldP spid="306" grpId="1"/>
      <p:bldP spid="310" grpId="1"/>
      <p:bldP spid="3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8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审题 · 五问五答&lt;/Text&gt;&#10;    &lt;Text style={{ fontSize: 30, color: '#EAF0F4', lineHeight: 1.25, fontWeight: 'bold', marginTop: 10 }}&gt;审题要点速查表&lt;/Text&gt;&#10;  &lt;/Box&gt;&#10;  &lt;Box style={{ flex: 1, marginTop: 16, justifyContent: 'center' }}&gt;&#10;    &lt;Box style={{ width: '100%' }}&gt;&lt;Box style={{ flexDirection: 'row', alignItems: 'flex-start', padding: '9px 0px', borderBottom: '2px solid #FF8A75' }}&gt;&lt;Box style={{ width: 150, flexShrink: 0, paddingLeft: '0px' }}&gt;&lt;Text style={{ fontSize: 17, color: '#FF8A75', lineHeight: 1.42, fontWeight: 'bold' }}&gt;项目&lt;/Text&gt;&lt;/Box&gt;&lt;Box style={{ width: 380, flexShrink: 0, paddingLeft: '12px' }}&gt;&lt;Text style={{ fontSize: 17, color: '#FF8A75', lineHeight: 1.42, fontWeight: 'bold' }}&gt;内容&lt;/Text&gt;&lt;/Box&gt;&lt;Box style={{ flex: 1, paddingLeft: '12px' }}&gt;&lt;Text style={{ fontSize: 17, color: '#FF8A75', lineHeight: 1.42, fontWeight: 'bold' }}&gt;说明&lt;/Text&gt;&lt;/Box&gt;&lt;/Box&gt;&lt;Box style={{ flexDirection: 'row', alignItems: 'flex-start', padding: '9px 0px', borderBottom: '1px solid rgba(255,255,255,0.18)' }}&gt;&lt;Box style={{ width: 150, flexShrink: 0, paddingLeft: '0px' }}&gt;&lt;Text style={{ fontSize: 17, color: '#EAF0F4', lineHeight: 1.42, fontWeight: 'normal' }}&gt;文体&lt;/Text&gt;&lt;/Box&gt;&lt;Box style={{ width: 380, flexShrink: 0, paddingLeft: '12px' }}&gt;&lt;Text style={{ fontSize: 17, color: '#EAF0F4', lineHeight: 1.42, fontWeight: 'normal' }}&gt;校报投稿短文&lt;/Text&gt;&lt;/Box&gt;&lt;Box style={{ flex: 1, paddingLeft: '12px' }}&gt;&lt;Text style={{ fontSize: 17, color: '#EAF0F4', lineHeight: 1.42, fontWeight: 'normal' }}&gt;非书信，无称呼、无落款&lt;/Text&gt;&lt;/Box&gt;&lt;/Box&gt;&lt;Box style={{ flexDirection: 'row', alignItems: 'flex-start', padding: '9px 0px', borderBottom: '1px solid rgba(255,255,255,0.18)' }}&gt;&lt;Box style={{ width: 150, flexShrink: 0, paddingLeft: '0px' }}&gt;&lt;Text style={{ fontSize: 17, color: '#EAF0F4', lineHeight: 1.42, fontWeight: 'normal' }}&gt;栏目&lt;/Text&gt;&lt;/Box&gt;&lt;Box style={{ width: 380, flexShrink: 0, paddingLeft: '12px' }}&gt;&lt;Text style={{ fontSize: 17, color: '#EAF0F4', lineHeight: 1.42, fontWeight: 'normal' }}&gt;“Campus Life”&lt;/Text&gt;&lt;/Box&gt;&lt;Box style={{ flex: 1, paddingLeft: '12px' }}&gt;&lt;Text style={{ fontSize: 17, color: '#EAF0F4', lineHeight: 1.42, fontWeight: 'normal' }}&gt;可开头点栏目名，增强语境&lt;/Text&gt;&lt;/Box&gt;&lt;/Box&gt;&lt;Box style={{ flexDirection: 'row', alignItems: 'flex-start', padding: '9px 0px', borderBottom: '1px solid rgba(255,255,255,0.18)' }}&gt;&lt;Box style={{ width: 150, flexShrink: 0, paddingLeft: '0px' }}&gt;&lt;Text style={{ fontSize: 17, color: '#EAF0F4', lineHeight: 1.42, fontWeight: 'normal' }}&gt;话题&lt;/Text&gt;&lt;/Box&gt;&lt;Box style={{ width: 380, flexShrink: 0, paddingLeft: '12px' }}&gt;&lt;Text style={{ fontSize: 17, color: '#EAF0F4', lineHeight: 1.42, fontWeight: 'normal' }}&gt;独自用餐 vs 结伴就餐&lt;/Text&gt;&lt;/Box&gt;&lt;Box style={{ flex: 1, paddingLeft: '12px' }}&gt;&lt;Text style={{ fontSize: 17, color: '#EAF0F4', lineHeight: 1.42, fontWeight: 'normal' }}&gt;题干用“还是”，&lt;span style={{ color: '#FF8A75', fontWeight: 'bold' }}&gt;强选择信号&lt;/span&gt;&lt;/Text&gt;&lt;/Box&gt;&lt;/Box&gt;&lt;Box style={{ flexDirection: 'row', alignItems: 'flex-start', padding: '9px 0px', borderBottom: '1px solid rgba(255,255,255,0.18)' }}&gt;&lt;Box style={{ width: 150, flexShrink: 0, paddingLeft: '0px' }}&gt;&lt;Text style={{ fontSize: 17, color: '#EAF0F4', lineHeight: 1.42, fontWeight: 'normal' }}&gt;人称&lt;/Text&gt;&lt;/Box&gt;&lt;Box style={{ width: 380, flexShrink: 0, paddingLeft: '12px' }}&gt;&lt;Text style={{ fontSize: 17, color: '#EAF0F4', lineHeight: 1.42, fontWeight: 'normal' }}&gt;第一人称&lt;/Text&gt;&lt;/Box&gt;&lt;Box style={{ flex: 1, paddingLeft: '12px' }}&gt;&lt;Text style={{ fontSize: 17, color: '#EAF0F4', lineHeight: 1.42, fontWeight: 'normal' }}&gt;投稿谈个人看法&lt;/Text&gt;&lt;/Box&gt;&lt;/Box&gt;&lt;Box style={{ flexDirection: 'row', alignItems: 'flex-start', padding: '9px 0px', borderBottom: '1px solid rgba(255,255,255,0.18)' }}&gt;&lt;Box style={{ width: 150, flexShrink: 0, paddingLeft: '0px' }}&gt;&lt;Text style={{ fontSize: 17, color: '#EAF0F4', lineHeight: 1.42, fontWeight: 'normal' }}&gt;时态&lt;/Text&gt;&lt;/Box&gt;&lt;Box style={{ width: 380, flexShrink: 0, paddingLeft: '12px' }}&gt;&lt;Text style={{ fontSize: 17, color: '#EAF0F4', lineHeight: 1.42, fontWeight: 'normal' }}&gt;一般现在时为主&lt;/Text&gt;&lt;/Box&gt;&lt;Box style={{ flex: 1, paddingLeft: '12px' }}&gt;&lt;Text style={{ fontSize: 17, color: '#EAF0F4', lineHeight: 1.42, fontWeight: 'normal' }}&gt;描述现象、阐述观点&lt;/Text&gt;&lt;/Box&gt;&lt;/Box&gt;&lt;/Box&gt;&lt;Box style={{ marginTop: 22 }}&gt;&lt;Box style={{ flexDirection: 'row', gap: 20, width: '100%', alignItems: 'stretch' }}&gt;&lt;Box style={{ flex: 1, background: 'rgba(255,255,255,0.07)', borderTop: '3px solid #FF8A75', padding: '15px 18px' }}&gt;&lt;Text style={{ fontSize: 17, color: '#FF8A75', lineHeight: 1.55, fontWeight: 'bold' }}&gt;要点 ①&lt;/Text&gt;&lt;Text style={{ fontSize: 17, color: '#EAF0F4', lineHeight: 1.5, fontWeight: 'normal', marginTop: 8 }}&gt;你的&lt;span style={{ fontWeight: 'bold' }}&gt;选择&lt;/span&gt;——必须明确选边站&lt;/Text&gt;&lt;/Box&gt;&lt;Box style={{ flex: 1, background: 'rgba(255,255,255,0.07)', borderTop: '3px solid #FF8A75', padding: '15px 18px' }}&gt;&lt;Text style={{ fontSize: 17, color: '#FF8A75', lineHeight: 1.55, fontWeight: 'bold' }}&gt;要点 ②&lt;/Text&gt;&lt;Text style={{ fontSize: 17, color: '#EAF0F4', lineHeight: 1.5, fontWeight: 'normal', marginTop: 8 }}&gt;结合&lt;span style={{ fontWeight: 'bold' }}&gt;观察或经历&lt;/span&gt;——硬性要求，不能只讲道理&lt;/Text&gt;&lt;/Box&gt;&lt;Box style={{ flex: 1, background: 'rgba(255,255,255,0.07)', borderTop: '3px solid #FF8A75', padding: '15px 18px' }}&gt;&lt;Text style={{ fontSize: 17, color: '#FF8A75', lineHeight: 1.55, fontWeight: 'bold' }}&gt;要点 ③&lt;/Text&gt;&lt;Text style={{ fontSize: 17, color: '#EAF0F4', lineHeight: 1.5, fontWeight: 'normal', marginTop: 8 }}&gt;说明&lt;span style={{ fontWeight: 'bold' }}&gt;理由&lt;/span&gt;——支撑你的选择&lt;/Text&gt;&lt;/Box&gt;&lt;/Box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03 · 审题要点&lt;/Text&gt;&#10;    &lt;Text style={{ fontSize: 12, color: '#EAF0F4', opacity: 0.5, letterSpacing: 1, fontFamily: 'Times New Roman' }}&gt;Part I · Analysis｜03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矩形 318"/>
          <p:cNvSpPr/>
          <p:nvPr/>
        </p:nvSpPr>
        <p:spPr>
          <a:xfrm>
            <a:off x="0" y="-7112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>
            <a:endParaRPr sz="1600"/>
          </a:p>
        </p:txBody>
      </p:sp>
      <p:sp>
        <p:nvSpPr>
          <p:cNvPr id="320" name="文本框 319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审题</a:t>
            </a: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五问五答</a:t>
            </a:r>
            <a:endParaRPr lang="zh-CN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1" name="文本框 320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审题要点速查表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2" name="任意多边形 321"/>
          <p:cNvSpPr/>
          <p:nvPr/>
        </p:nvSpPr>
        <p:spPr>
          <a:xfrm>
            <a:off x="609600" y="1757680"/>
            <a:ext cx="10972800" cy="485775"/>
          </a:xfrm>
          <a:custGeom>
            <a:avLst/>
            <a:gdLst/>
            <a:ahLst/>
            <a:cxnLst/>
            <a:pathLst>
              <a:path w="1152" h="51">
                <a:moveTo>
                  <a:pt x="0" y="49"/>
                </a:moveTo>
                <a:lnTo>
                  <a:pt x="1152" y="49"/>
                </a:lnTo>
                <a:lnTo>
                  <a:pt x="1152" y="51"/>
                </a:lnTo>
                <a:lnTo>
                  <a:pt x="0" y="51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323" name="文本框 322" descr="{&quot;isTemplate&quot;:true,&quot;type&quot;:&quot;text&quot;}"/>
          <p:cNvSpPr txBox="1"/>
          <p:nvPr/>
        </p:nvSpPr>
        <p:spPr>
          <a:xfrm>
            <a:off x="609600" y="1843405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项目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4" name="文本框 323" descr="{&quot;isTemplate&quot;:true,&quot;type&quot;:&quot;text&quot;}"/>
          <p:cNvSpPr txBox="1"/>
          <p:nvPr/>
        </p:nvSpPr>
        <p:spPr>
          <a:xfrm>
            <a:off x="2152650" y="1843405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内容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5" name="文本框 324" descr="{&quot;isTemplate&quot;:true,&quot;type&quot;:&quot;text&quot;}"/>
          <p:cNvSpPr txBox="1"/>
          <p:nvPr/>
        </p:nvSpPr>
        <p:spPr>
          <a:xfrm>
            <a:off x="5772150" y="1843405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说明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6" name="任意多边形 325"/>
          <p:cNvSpPr/>
          <p:nvPr/>
        </p:nvSpPr>
        <p:spPr>
          <a:xfrm>
            <a:off x="609600" y="222440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327" name="文本框 326" descr="{&quot;isTemplate&quot;:true,&quot;type&quot;:&quot;text&quot;}"/>
          <p:cNvSpPr txBox="1"/>
          <p:nvPr/>
        </p:nvSpPr>
        <p:spPr>
          <a:xfrm>
            <a:off x="609600" y="2310130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文体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8" name="文本框 327" descr="{&quot;isTemplate&quot;:true,&quot;type&quot;:&quot;text&quot;}"/>
          <p:cNvSpPr txBox="1"/>
          <p:nvPr/>
        </p:nvSpPr>
        <p:spPr>
          <a:xfrm>
            <a:off x="2152650" y="2310130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校报投稿短文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29" name="文本框 328" descr="{&quot;isTemplate&quot;:true,&quot;type&quot;:&quot;text&quot;}"/>
          <p:cNvSpPr txBox="1"/>
          <p:nvPr/>
        </p:nvSpPr>
        <p:spPr>
          <a:xfrm>
            <a:off x="5772150" y="2310130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非书信，无称呼、无落款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0" name="任意多边形 329"/>
          <p:cNvSpPr/>
          <p:nvPr/>
        </p:nvSpPr>
        <p:spPr>
          <a:xfrm>
            <a:off x="609600" y="268160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331" name="文本框 330" descr="{&quot;isTemplate&quot;:true,&quot;type&quot;:&quot;text&quot;}"/>
          <p:cNvSpPr txBox="1"/>
          <p:nvPr/>
        </p:nvSpPr>
        <p:spPr>
          <a:xfrm>
            <a:off x="609600" y="2767330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栏目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2" name="文本框 331" descr="{&quot;isTemplate&quot;:true,&quot;type&quot;:&quot;text&quot;}"/>
          <p:cNvSpPr txBox="1"/>
          <p:nvPr/>
        </p:nvSpPr>
        <p:spPr>
          <a:xfrm>
            <a:off x="2152650" y="2767330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“Campus Life”</a:t>
            </a:r>
            <a:endParaRPr lang="en-US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3" name="文本框 332" descr="{&quot;isTemplate&quot;:true,&quot;type&quot;:&quot;text&quot;}"/>
          <p:cNvSpPr txBox="1"/>
          <p:nvPr/>
        </p:nvSpPr>
        <p:spPr>
          <a:xfrm>
            <a:off x="5772150" y="2767330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可开头点栏目名，增强语境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4" name="任意多边形 333"/>
          <p:cNvSpPr/>
          <p:nvPr/>
        </p:nvSpPr>
        <p:spPr>
          <a:xfrm>
            <a:off x="609600" y="313880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335" name="文本框 334" descr="{&quot;isTemplate&quot;:true,&quot;type&quot;:&quot;text&quot;}"/>
          <p:cNvSpPr txBox="1"/>
          <p:nvPr/>
        </p:nvSpPr>
        <p:spPr>
          <a:xfrm>
            <a:off x="609600" y="3224530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话题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6" name="文本框 335" descr="{&quot;isTemplate&quot;:true,&quot;type&quot;:&quot;text&quot;}"/>
          <p:cNvSpPr txBox="1"/>
          <p:nvPr/>
        </p:nvSpPr>
        <p:spPr>
          <a:xfrm>
            <a:off x="2152650" y="3224530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独自用餐</a:t>
            </a:r>
            <a:r>
              <a:rPr lang="en-US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vs </a:t>
            </a: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结伴就餐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7" name="文本框 336" descr="{&quot;isTemplate&quot;:true,&quot;type&quot;:&quot;text&quot;}"/>
          <p:cNvSpPr txBox="1"/>
          <p:nvPr/>
        </p:nvSpPr>
        <p:spPr>
          <a:xfrm>
            <a:off x="5772150" y="3224530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题干用“还是”，</a:t>
            </a: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强选择信号</a:t>
            </a:r>
            <a:endParaRPr lang="zh-CN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8" name="任意多边形 337"/>
          <p:cNvSpPr/>
          <p:nvPr/>
        </p:nvSpPr>
        <p:spPr>
          <a:xfrm>
            <a:off x="609600" y="359600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339" name="文本框 338" descr="{&quot;isTemplate&quot;:true,&quot;type&quot;:&quot;text&quot;}"/>
          <p:cNvSpPr txBox="1"/>
          <p:nvPr/>
        </p:nvSpPr>
        <p:spPr>
          <a:xfrm>
            <a:off x="609600" y="3681730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人称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0" name="文本框 339" descr="{&quot;isTemplate&quot;:true,&quot;type&quot;:&quot;text&quot;}"/>
          <p:cNvSpPr txBox="1"/>
          <p:nvPr/>
        </p:nvSpPr>
        <p:spPr>
          <a:xfrm>
            <a:off x="2152650" y="3681730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第一人称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1" name="文本框 340" descr="{&quot;isTemplate&quot;:true,&quot;type&quot;:&quot;text&quot;}"/>
          <p:cNvSpPr txBox="1"/>
          <p:nvPr/>
        </p:nvSpPr>
        <p:spPr>
          <a:xfrm>
            <a:off x="5772150" y="3681730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投稿谈个人看法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2" name="任意多边形 341"/>
          <p:cNvSpPr/>
          <p:nvPr/>
        </p:nvSpPr>
        <p:spPr>
          <a:xfrm>
            <a:off x="609600" y="4053205"/>
            <a:ext cx="10972800" cy="466725"/>
          </a:xfrm>
          <a:custGeom>
            <a:avLst/>
            <a:gdLst/>
            <a:ahLst/>
            <a:cxnLst/>
            <a:pathLst>
              <a:path w="1152" h="49">
                <a:moveTo>
                  <a:pt x="0" y="48"/>
                </a:moveTo>
                <a:lnTo>
                  <a:pt x="1152" y="48"/>
                </a:lnTo>
                <a:lnTo>
                  <a:pt x="1152" y="49"/>
                </a:lnTo>
                <a:lnTo>
                  <a:pt x="0" y="49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>
            <a:endParaRPr sz="1600"/>
          </a:p>
        </p:txBody>
      </p:sp>
      <p:sp>
        <p:nvSpPr>
          <p:cNvPr id="343" name="文本框 342" descr="{&quot;isTemplate&quot;:true,&quot;type&quot;:&quot;text&quot;}"/>
          <p:cNvSpPr txBox="1"/>
          <p:nvPr/>
        </p:nvSpPr>
        <p:spPr>
          <a:xfrm>
            <a:off x="609600" y="4138930"/>
            <a:ext cx="14287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时态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4" name="文本框 343" descr="{&quot;isTemplate&quot;:true,&quot;type&quot;:&quot;text&quot;}"/>
          <p:cNvSpPr txBox="1"/>
          <p:nvPr/>
        </p:nvSpPr>
        <p:spPr>
          <a:xfrm>
            <a:off x="2152650" y="4138930"/>
            <a:ext cx="350520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一般现在时为主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5" name="文本框 344" descr="{&quot;isTemplate&quot;:true,&quot;type&quot;:&quot;text&quot;}"/>
          <p:cNvSpPr txBox="1"/>
          <p:nvPr/>
        </p:nvSpPr>
        <p:spPr>
          <a:xfrm>
            <a:off x="5772150" y="4138930"/>
            <a:ext cx="5810250" cy="2762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描述现象、阐述观点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6" name="矩形 345"/>
          <p:cNvSpPr/>
          <p:nvPr/>
        </p:nvSpPr>
        <p:spPr>
          <a:xfrm>
            <a:off x="609600" y="4748530"/>
            <a:ext cx="3533775" cy="1285875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>
            <a:endParaRPr sz="1600"/>
          </a:p>
        </p:txBody>
      </p:sp>
      <p:sp>
        <p:nvSpPr>
          <p:cNvPr id="347" name="任意多边形 346"/>
          <p:cNvSpPr/>
          <p:nvPr/>
        </p:nvSpPr>
        <p:spPr>
          <a:xfrm>
            <a:off x="609600" y="4719955"/>
            <a:ext cx="3533775" cy="1314450"/>
          </a:xfrm>
          <a:custGeom>
            <a:avLst/>
            <a:gdLst/>
            <a:ahLst/>
            <a:cxnLst/>
            <a:pathLst>
              <a:path w="371" h="138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348" name="文本框 347" descr="{&quot;isTemplate&quot;:true,&quot;type&quot;:&quot;text&quot;}"/>
          <p:cNvSpPr txBox="1"/>
          <p:nvPr/>
        </p:nvSpPr>
        <p:spPr>
          <a:xfrm>
            <a:off x="781050" y="4891405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要点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①</a:t>
            </a:r>
            <a:endParaRPr lang="en-US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49" name="文本框 348" descr="{&quot;isTemplate&quot;:true,&quot;type&quot;:&quot;text&quot;}"/>
          <p:cNvSpPr txBox="1"/>
          <p:nvPr/>
        </p:nvSpPr>
        <p:spPr>
          <a:xfrm>
            <a:off x="781050" y="5272405"/>
            <a:ext cx="3190875" cy="2952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0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你的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选择</a:t>
            </a: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——必须明确选边站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0" name="矩形 349"/>
          <p:cNvSpPr/>
          <p:nvPr/>
        </p:nvSpPr>
        <p:spPr>
          <a:xfrm>
            <a:off x="4333875" y="4748530"/>
            <a:ext cx="3524250" cy="1285875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>
            <a:endParaRPr sz="1600"/>
          </a:p>
        </p:txBody>
      </p:sp>
      <p:sp>
        <p:nvSpPr>
          <p:cNvPr id="351" name="任意多边形 350"/>
          <p:cNvSpPr/>
          <p:nvPr/>
        </p:nvSpPr>
        <p:spPr>
          <a:xfrm>
            <a:off x="4333875" y="4719955"/>
            <a:ext cx="3524250" cy="1314450"/>
          </a:xfrm>
          <a:custGeom>
            <a:avLst/>
            <a:gdLst/>
            <a:ahLst/>
            <a:cxnLst/>
            <a:pathLst>
              <a:path w="370" h="138">
                <a:moveTo>
                  <a:pt x="0" y="0"/>
                </a:moveTo>
                <a:lnTo>
                  <a:pt x="370" y="0"/>
                </a:lnTo>
                <a:lnTo>
                  <a:pt x="370" y="3"/>
                </a:lnTo>
                <a:lnTo>
                  <a:pt x="0" y="3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352" name="文本框 351" descr="{&quot;isTemplate&quot;:true,&quot;type&quot;:&quot;text&quot;}"/>
          <p:cNvSpPr txBox="1"/>
          <p:nvPr/>
        </p:nvSpPr>
        <p:spPr>
          <a:xfrm>
            <a:off x="4505325" y="4891405"/>
            <a:ext cx="31813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要点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②</a:t>
            </a:r>
            <a:endParaRPr lang="en-US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3" name="文本框 352" descr="{&quot;isTemplate&quot;:true,&quot;type&quot;:&quot;text&quot;}"/>
          <p:cNvSpPr txBox="1"/>
          <p:nvPr/>
        </p:nvSpPr>
        <p:spPr>
          <a:xfrm>
            <a:off x="4505325" y="5272405"/>
            <a:ext cx="3181350" cy="5905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结合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观察或经历</a:t>
            </a: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——硬性要求，不能只讲道理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8048625" y="4748530"/>
            <a:ext cx="3533775" cy="1285875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>
            <a:endParaRPr sz="1600"/>
          </a:p>
        </p:txBody>
      </p:sp>
      <p:sp>
        <p:nvSpPr>
          <p:cNvPr id="355" name="任意多边形 354"/>
          <p:cNvSpPr/>
          <p:nvPr/>
        </p:nvSpPr>
        <p:spPr>
          <a:xfrm>
            <a:off x="8048625" y="4719955"/>
            <a:ext cx="3533775" cy="1314450"/>
          </a:xfrm>
          <a:custGeom>
            <a:avLst/>
            <a:gdLst/>
            <a:ahLst/>
            <a:cxnLst/>
            <a:pathLst>
              <a:path w="371" h="138">
                <a:moveTo>
                  <a:pt x="0" y="0"/>
                </a:moveTo>
                <a:lnTo>
                  <a:pt x="371" y="0"/>
                </a:lnTo>
                <a:lnTo>
                  <a:pt x="371" y="3"/>
                </a:lnTo>
                <a:lnTo>
                  <a:pt x="0" y="3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356" name="文本框 355" descr="{&quot;isTemplate&quot;:true,&quot;type&quot;:&quot;text&quot;}"/>
          <p:cNvSpPr txBox="1"/>
          <p:nvPr/>
        </p:nvSpPr>
        <p:spPr>
          <a:xfrm>
            <a:off x="8220075" y="4891405"/>
            <a:ext cx="3190875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要点</a:t>
            </a:r>
            <a:r>
              <a:rPr lang="en-US" sz="1600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③</a:t>
            </a:r>
            <a:endParaRPr lang="en-US" sz="1600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7" name="文本框 356" descr="{&quot;isTemplate&quot;:true,&quot;type&quot;:&quot;text&quot;}"/>
          <p:cNvSpPr txBox="1"/>
          <p:nvPr/>
        </p:nvSpPr>
        <p:spPr>
          <a:xfrm>
            <a:off x="8220075" y="5272405"/>
            <a:ext cx="3190875" cy="2952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0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说明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理由</a:t>
            </a: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——支撑你的选择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8" name="矩形 357"/>
          <p:cNvSpPr/>
          <p:nvPr/>
        </p:nvSpPr>
        <p:spPr>
          <a:xfrm>
            <a:off x="0" y="-7112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>
            <a:endParaRPr sz="1600"/>
          </a:p>
        </p:txBody>
      </p:sp>
      <p:sp>
        <p:nvSpPr>
          <p:cNvPr id="359" name="文本框 358" descr="{&quot;isTemplate&quot;:true,&quot;type&quot;:&quot;text&quot;}"/>
          <p:cNvSpPr txBox="1"/>
          <p:nvPr/>
        </p:nvSpPr>
        <p:spPr>
          <a:xfrm>
            <a:off x="609600" y="6524625"/>
            <a:ext cx="1323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03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审题要点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0" name="文本框 359" descr="{&quot;isTemplate&quot;:true,&quot;type&quot;:&quot;text&quot;}"/>
          <p:cNvSpPr txBox="1"/>
          <p:nvPr/>
        </p:nvSpPr>
        <p:spPr>
          <a:xfrm>
            <a:off x="10096500" y="6524625"/>
            <a:ext cx="14859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 · Analysis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03 / 19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0" animBg="1"/>
      <p:bldP spid="322" grpId="0" animBg="1"/>
      <p:bldP spid="323" grpId="0"/>
      <p:bldP spid="324" grpId="0"/>
      <p:bldP spid="325" grpId="0"/>
      <p:bldP spid="326" grpId="0" animBg="1"/>
      <p:bldP spid="327" grpId="0"/>
      <p:bldP spid="328" grpId="0"/>
      <p:bldP spid="329" grpId="0"/>
      <p:bldP spid="330" grpId="0" animBg="1"/>
      <p:bldP spid="331" grpId="0"/>
      <p:bldP spid="332" grpId="0"/>
      <p:bldP spid="333" grpId="0"/>
      <p:bldP spid="334" grpId="0" animBg="1"/>
      <p:bldP spid="335" grpId="0"/>
      <p:bldP spid="336" grpId="0"/>
      <p:bldP spid="337" grpId="0"/>
      <p:bldP spid="338" grpId="0" animBg="1"/>
      <p:bldP spid="339" grpId="0"/>
      <p:bldP spid="340" grpId="0"/>
      <p:bldP spid="341" grpId="0"/>
      <p:bldP spid="342" grpId="0" animBg="1"/>
      <p:bldP spid="343" grpId="0"/>
      <p:bldP spid="344" grpId="0"/>
      <p:bldP spid="345" grpId="0"/>
      <p:bldP spid="346" grpId="0" animBg="1"/>
      <p:bldP spid="347" grpId="0" animBg="1"/>
      <p:bldP spid="348" grpId="0"/>
      <p:bldP spid="349" grpId="0"/>
      <p:bldP spid="350" grpId="0" animBg="1"/>
      <p:bldP spid="351" grpId="0" animBg="1"/>
      <p:bldP spid="352" grpId="0"/>
      <p:bldP spid="353" grpId="0"/>
      <p:bldP spid="354" grpId="0" animBg="1"/>
      <p:bldP spid="355" grpId="0" animBg="1"/>
      <p:bldP spid="356" grpId="0"/>
      <p:bldP spid="357" grpId="0"/>
      <p:bldP spid="358" grpId="0" animBg="1"/>
      <p:bldP spid="319" grpId="1" animBg="1"/>
      <p:bldP spid="322" grpId="1" animBg="1"/>
      <p:bldP spid="323" grpId="1"/>
      <p:bldP spid="324" grpId="1"/>
      <p:bldP spid="325" grpId="1"/>
      <p:bldP spid="326" grpId="1" animBg="1"/>
      <p:bldP spid="327" grpId="1"/>
      <p:bldP spid="328" grpId="1"/>
      <p:bldP spid="329" grpId="1"/>
      <p:bldP spid="330" grpId="1" animBg="1"/>
      <p:bldP spid="331" grpId="1"/>
      <p:bldP spid="332" grpId="1"/>
      <p:bldP spid="333" grpId="1"/>
      <p:bldP spid="334" grpId="1" animBg="1"/>
      <p:bldP spid="335" grpId="1"/>
      <p:bldP spid="336" grpId="1"/>
      <p:bldP spid="337" grpId="1"/>
      <p:bldP spid="338" grpId="1" animBg="1"/>
      <p:bldP spid="339" grpId="1"/>
      <p:bldP spid="340" grpId="1"/>
      <p:bldP spid="341" grpId="1"/>
      <p:bldP spid="342" grpId="1" animBg="1"/>
      <p:bldP spid="343" grpId="1"/>
      <p:bldP spid="344" grpId="1"/>
      <p:bldP spid="345" grpId="1"/>
      <p:bldP spid="346" grpId="1" animBg="1"/>
      <p:bldP spid="347" grpId="1" animBg="1"/>
      <p:bldP spid="348" grpId="1"/>
      <p:bldP spid="349" grpId="1"/>
      <p:bldP spid="350" grpId="1" animBg="1"/>
      <p:bldP spid="351" grpId="1" animBg="1"/>
      <p:bldP spid="352" grpId="1"/>
      <p:bldP spid="353" grpId="1"/>
      <p:bldP spid="354" grpId="1" animBg="1"/>
      <p:bldP spid="355" grpId="1" animBg="1"/>
      <p:bldP spid="356" grpId="1"/>
      <p:bldP spid="357" grpId="1"/>
      <p:bldP spid="35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1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避坑 · Four Traps&lt;/Text&gt;&#10;    &lt;Text style={{ fontSize: 30, color: '#15242F', lineHeight: 1.25, fontWeight: 'bold', marginTop: 10 }}&gt;四大易错点：低分写法 vs 思路示范&lt;/Text&gt;&#10;  &lt;/Box&gt;&#10;  &lt;Box style={{ flex: 1, marginTop: 16, justifyContent: 'center' }}&gt;&#10;    &lt;Box style={{ width: '100%' }}&gt;&lt;Box style={{ flexDirection: 'row', alignItems: 'flex-start', padding: '9px 0px', borderBottom: '2px solid #C0392B' }}&gt;&lt;Box style={{ width: 185, flexShrink: 0, paddingLeft: '0px' }}&gt;&lt;Text style={{ fontSize: 16, color: '#C0392B', lineHeight: 1.42, fontWeight: 'bold' }}&gt;陷阱&lt;/Text&gt;&lt;/Box&gt;&lt;Box style={{ width: 470, flexShrink: 0, paddingLeft: '12px' }}&gt;&lt;Text style={{ fontSize: 16, color: '#C0392B', lineHeight: 1.42, fontWeight: 'bold' }}&gt;低分示例&lt;/Text&gt;&lt;/Box&gt;&lt;Box style={{ flex: 1, paddingLeft: '12px' }}&gt;&lt;Text style={{ fontSize: 16, color: '#C0392B', lineHeight: 1.42, fontWeight: 'bold' }}&gt;思路示范&lt;/Text&gt;&lt;/Box&gt;&lt;/Box&gt;&lt;Box style={{ flexDirection: 'row', alignItems: 'flex-start', padding: '9px 0px', borderBottom: '1px solid #C9C2B4' }}&gt;&lt;Box style={{ width: 185, flexShrink: 0, paddingLeft: '0px' }}&gt;&lt;Text style={{ fontSize: 16, color: '#15242F', lineHeight: 1.42, fontWeight: 'normal' }}&gt;骑墙&lt;/Text&gt;&lt;/Box&gt;&lt;Box style={{ width: 470, flexShrink: 0, paddingLeft: '12px' }}&gt;&lt;Text style={{ fontSize: 16, color: '#15242F', lineHeight: 1.42, fontWeight: 'normal' }}&gt;&lt;span style={{ color: '#D35400' }}&gt;Both are good. I like both.&lt;/span&gt;&lt;/Text&gt;&lt;/Box&gt;&lt;Box style={{ flex: 1, paddingLeft: '12px' }}&gt;&lt;Text style={{ fontSize: 16, color: '#15242F', lineHeight: 1.42, fontWeight: 'normal' }}&gt;&lt;span style={{ color: '#1E8449' }}&gt;I choose to dine with others.&lt;/span&gt;&lt;/Text&gt;&lt;/Box&gt;&lt;/Box&gt;&lt;Box style={{ flexDirection: 'row', alignItems: 'flex-start', padding: '9px 0px', borderBottom: '1px solid #C9C2B4' }}&gt;&lt;Box style={{ width: 185, flexShrink: 0, paddingLeft: '0px' }}&gt;&lt;Text style={{ fontSize: 16, color: '#15242F', lineHeight: 1.42, fontWeight: 'normal' }}&gt;不结合观察/经历&lt;/Text&gt;&lt;/Box&gt;&lt;Box style={{ width: 470, flexShrink: 0, paddingLeft: '12px' }}&gt;&lt;Text style={{ fontSize: 16, color: '#15242F', lineHeight: 1.42, fontWeight: 'normal' }}&gt;&lt;span style={{ color: '#D35400' }}&gt;Dining together is good because it helps friendship.&lt;/span&gt;&lt;/Text&gt;&lt;/Box&gt;&lt;Box style={{ flex: 1, paddingLeft: '12px' }}&gt;&lt;Text style={{ fontSize: 16, color: '#15242F', lineHeight: 1.42, fontWeight: 'normal' }}&gt;&lt;span style={{ color: '#1E8449' }}&gt;A glance around our canteen reveals two scenes…&lt;/span&gt;&lt;/Text&gt;&lt;/Box&gt;&lt;/Box&gt;&lt;Box style={{ flexDirection: 'row', alignItems: 'flex-start', padding: '9px 0px', borderBottom: '1px solid #C9C2B4' }}&gt;&lt;Box style={{ width: 185, flexShrink: 0, paddingLeft: '0px' }}&gt;&lt;Text style={{ fontSize: 16, color: '#15242F', lineHeight: 1.42, fontWeight: 'normal' }}&gt;立场前后不一致&lt;/Text&gt;&lt;/Box&gt;&lt;Box style={{ width: 470, flexShrink: 0, paddingLeft: '12px' }}&gt;&lt;Text style={{ fontSize: 16, color: '#15242F', lineHeight: 1.42, fontWeight: 'normal' }}&gt;&lt;span style={{ color: '#D35400' }}&gt;开头选 alone，结尾又说 together 更好&lt;/span&gt;&lt;/Text&gt;&lt;/Box&gt;&lt;Box style={{ flex: 1, paddingLeft: '12px' }}&gt;&lt;Text style={{ fontSize: 16, color: '#15242F', lineHeight: 1.42, fontWeight: 'normal' }}&gt;&lt;span style={{ color: '#1E8449' }}&gt;立场从头到尾一条线，或做适当让步的辩证写法&lt;/span&gt;&lt;/Text&gt;&lt;/Box&gt;&lt;/Box&gt;&lt;Box style={{ flexDirection: 'row', alignItems: 'flex-start', padding: '9px 0px', borderBottom: '1px solid #C9C2B4' }}&gt;&lt;Box style={{ width: 185, flexShrink: 0, paddingLeft: '0px' }}&gt;&lt;Text style={{ fontSize: 16, color: '#15242F', lineHeight: 1.42, fontWeight: 'normal' }}&gt;理由空洞&lt;/Text&gt;&lt;/Box&gt;&lt;Box style={{ width: 470, flexShrink: 0, paddingLeft: '12px' }}&gt;&lt;Text style={{ fontSize: 16, color: '#15242F', lineHeight: 1.42, fontWeight: 'normal' }}&gt;&lt;span style={{ color: '#D35400' }}&gt;It is good. It helps us.&lt;/span&gt;&lt;/Text&gt;&lt;/Box&gt;&lt;Box style={{ flex: 1, paddingLeft: '12px' }}&gt;&lt;Text style={{ fontSize: 16, color: '#15242F', lineHeight: 1.42, fontWeight: 'normal' }}&gt;&lt;span style={{ color: '#1E8449' }}&gt;…which tightens the bonds between friends.&lt;/span&gt;&lt;/Text&gt;&lt;/Box&gt;&lt;/Box&gt;&lt;/Box&gt;&lt;Box style={{ marginTop: 20, padding: '14px 20px', background: '#FFFFFF', borderLeft: '4px solid #C0392B' }}&gt;&lt;Text style={{ fontSize: 19, color: '#15242F', lineHeight: 1.55, fontWeight: 'normal' }}&gt;“还是”两个字就是命令：题目要求你&lt;span style={{ fontWeight: 'bold' }}&gt;选&lt;/span&gt;，不是让你各打五十大板。&lt;/Text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04 · 四大易错点&lt;/Text&gt;&#10;    &lt;Text style={{ fontSize: 12, color: '#15242F', opacity: 0.5, letterSpacing: 1, fontFamily: 'Times New Roman' }}&gt;Part I · Pitfalls｜04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矩形 3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363" name="文本框 362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避坑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· Four Traps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4" name="文本框 363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四大易错点：低分写法</a:t>
            </a:r>
            <a:r>
              <a:rPr lang="en-US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vs </a:t>
            </a: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思路示范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5" name="任意多边形 364"/>
          <p:cNvSpPr/>
          <p:nvPr/>
        </p:nvSpPr>
        <p:spPr>
          <a:xfrm>
            <a:off x="609600" y="2385695"/>
            <a:ext cx="10972800" cy="476250"/>
          </a:xfrm>
          <a:custGeom>
            <a:avLst/>
            <a:gdLst/>
            <a:ahLst/>
            <a:cxnLst/>
            <a:pathLst>
              <a:path w="1152" h="50">
                <a:moveTo>
                  <a:pt x="0" y="48"/>
                </a:moveTo>
                <a:lnTo>
                  <a:pt x="1152" y="48"/>
                </a:lnTo>
                <a:lnTo>
                  <a:pt x="1152" y="50"/>
                </a:lnTo>
                <a:lnTo>
                  <a:pt x="0" y="50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66" name="文本框 365" descr="{&quot;isTemplate&quot;:true,&quot;type&quot;:&quot;text&quot;}"/>
          <p:cNvSpPr txBox="1"/>
          <p:nvPr/>
        </p:nvSpPr>
        <p:spPr>
          <a:xfrm>
            <a:off x="609600" y="2471420"/>
            <a:ext cx="17621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陷阱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7" name="文本框 366" descr="{&quot;isTemplate&quot;:true,&quot;type&quot;:&quot;text&quot;}"/>
          <p:cNvSpPr txBox="1"/>
          <p:nvPr/>
        </p:nvSpPr>
        <p:spPr>
          <a:xfrm>
            <a:off x="2486025" y="2471420"/>
            <a:ext cx="436245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低分示例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8" name="文本框 367" descr="{&quot;isTemplate&quot;:true,&quot;type&quot;:&quot;text&quot;}"/>
          <p:cNvSpPr txBox="1"/>
          <p:nvPr/>
        </p:nvSpPr>
        <p:spPr>
          <a:xfrm>
            <a:off x="6962775" y="2471420"/>
            <a:ext cx="4619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思路示范</a:t>
            </a:r>
            <a:endParaRPr lang="zh-CN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69" name="任意多边形 368"/>
          <p:cNvSpPr/>
          <p:nvPr/>
        </p:nvSpPr>
        <p:spPr>
          <a:xfrm>
            <a:off x="609600" y="284289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370" name="文本框 369" descr="{&quot;isTemplate&quot;:true,&quot;type&quot;:&quot;text&quot;}"/>
          <p:cNvSpPr txBox="1"/>
          <p:nvPr/>
        </p:nvSpPr>
        <p:spPr>
          <a:xfrm>
            <a:off x="609600" y="2928620"/>
            <a:ext cx="17621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骑墙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1" name="文本框 370" descr="{&quot;isTemplate&quot;:true,&quot;type&quot;:&quot;text&quot;}"/>
          <p:cNvSpPr txBox="1"/>
          <p:nvPr/>
        </p:nvSpPr>
        <p:spPr>
          <a:xfrm>
            <a:off x="2486025" y="2928620"/>
            <a:ext cx="436245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Both are good. I like both.</a:t>
            </a:r>
            <a:endParaRPr lang="en-US">
              <a:solidFill>
                <a:srgbClr val="D354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2" name="文本框 371" descr="{&quot;isTemplate&quot;:true,&quot;type&quot;:&quot;text&quot;}"/>
          <p:cNvSpPr txBox="1"/>
          <p:nvPr/>
        </p:nvSpPr>
        <p:spPr>
          <a:xfrm>
            <a:off x="6962775" y="2928620"/>
            <a:ext cx="4619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E8449"/>
                </a:solidFill>
                <a:latin typeface="Times New Roman" panose="02020603050405020304"/>
                <a:ea typeface="Times New Roman" panose="02020603050405020304"/>
              </a:rPr>
              <a:t>I choose to dine with others.</a:t>
            </a:r>
            <a:endParaRPr lang="en-US">
              <a:solidFill>
                <a:srgbClr val="1E8449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3" name="任意多边形 372"/>
          <p:cNvSpPr/>
          <p:nvPr/>
        </p:nvSpPr>
        <p:spPr>
          <a:xfrm>
            <a:off x="609600" y="329057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374" name="文本框 373" descr="{&quot;isTemplate&quot;:true,&quot;type&quot;:&quot;text&quot;}"/>
          <p:cNvSpPr txBox="1"/>
          <p:nvPr/>
        </p:nvSpPr>
        <p:spPr>
          <a:xfrm>
            <a:off x="609600" y="3376295"/>
            <a:ext cx="17621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不结合观察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经历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5" name="文本框 374" descr="{&quot;isTemplate&quot;:true,&quot;type&quot;:&quot;text&quot;}"/>
          <p:cNvSpPr txBox="1"/>
          <p:nvPr/>
        </p:nvSpPr>
        <p:spPr>
          <a:xfrm>
            <a:off x="2486025" y="3376295"/>
            <a:ext cx="436245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Dining together is good because it helps friendship.</a:t>
            </a:r>
            <a:endParaRPr lang="en-US">
              <a:solidFill>
                <a:srgbClr val="D354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6" name="文本框 375" descr="{&quot;isTemplate&quot;:true,&quot;type&quot;:&quot;text&quot;}"/>
          <p:cNvSpPr txBox="1"/>
          <p:nvPr/>
        </p:nvSpPr>
        <p:spPr>
          <a:xfrm>
            <a:off x="7178675" y="3376295"/>
            <a:ext cx="4619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E8449"/>
                </a:solidFill>
                <a:latin typeface="Times New Roman" panose="02020603050405020304"/>
                <a:ea typeface="Times New Roman" panose="02020603050405020304"/>
              </a:rPr>
              <a:t>A glance around our canteen reveals two scenes…</a:t>
            </a:r>
            <a:endParaRPr lang="en-US">
              <a:solidFill>
                <a:srgbClr val="1E8449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7" name="任意多边形 376"/>
          <p:cNvSpPr/>
          <p:nvPr/>
        </p:nvSpPr>
        <p:spPr>
          <a:xfrm>
            <a:off x="609600" y="373824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378" name="文本框 377" descr="{&quot;isTemplate&quot;:true,&quot;type&quot;:&quot;text&quot;}"/>
          <p:cNvSpPr txBox="1"/>
          <p:nvPr/>
        </p:nvSpPr>
        <p:spPr>
          <a:xfrm>
            <a:off x="609600" y="3823970"/>
            <a:ext cx="17621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立场前后不一致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79" name="文本框 378" descr="{&quot;isTemplate&quot;:true,&quot;type&quot;:&quot;text&quot;}"/>
          <p:cNvSpPr txBox="1"/>
          <p:nvPr/>
        </p:nvSpPr>
        <p:spPr>
          <a:xfrm>
            <a:off x="2486025" y="3823970"/>
            <a:ext cx="436245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开头选</a:t>
            </a:r>
            <a:r>
              <a:rPr lang="en-US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 alone</a:t>
            </a:r>
            <a:r>
              <a:rPr lang="zh-CN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，结尾又说</a:t>
            </a:r>
            <a:r>
              <a:rPr lang="en-US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 together </a:t>
            </a:r>
            <a:r>
              <a:rPr lang="zh-CN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更好</a:t>
            </a:r>
            <a:endParaRPr lang="zh-CN">
              <a:solidFill>
                <a:srgbClr val="D354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0" name="文本框 379" descr="{&quot;isTemplate&quot;:true,&quot;type&quot;:&quot;text&quot;}"/>
          <p:cNvSpPr txBox="1"/>
          <p:nvPr/>
        </p:nvSpPr>
        <p:spPr>
          <a:xfrm>
            <a:off x="6962775" y="3823970"/>
            <a:ext cx="4619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E8449"/>
                </a:solidFill>
                <a:latin typeface="Times New Roman" panose="02020603050405020304"/>
                <a:ea typeface="Times New Roman" panose="02020603050405020304"/>
              </a:rPr>
              <a:t>立场从头到尾一条线，或做适当让步的辩证写法</a:t>
            </a:r>
            <a:endParaRPr lang="zh-CN">
              <a:solidFill>
                <a:srgbClr val="1E8449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1" name="任意多边形 380"/>
          <p:cNvSpPr/>
          <p:nvPr/>
        </p:nvSpPr>
        <p:spPr>
          <a:xfrm>
            <a:off x="609600" y="418592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382" name="文本框 381" descr="{&quot;isTemplate&quot;:true,&quot;type&quot;:&quot;text&quot;}"/>
          <p:cNvSpPr txBox="1"/>
          <p:nvPr/>
        </p:nvSpPr>
        <p:spPr>
          <a:xfrm>
            <a:off x="609600" y="4271645"/>
            <a:ext cx="17621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理由空洞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3" name="文本框 382" descr="{&quot;isTemplate&quot;:true,&quot;type&quot;:&quot;text&quot;}"/>
          <p:cNvSpPr txBox="1"/>
          <p:nvPr/>
        </p:nvSpPr>
        <p:spPr>
          <a:xfrm>
            <a:off x="2486025" y="4271645"/>
            <a:ext cx="436245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D35400"/>
                </a:solidFill>
                <a:latin typeface="Times New Roman" panose="02020603050405020304"/>
                <a:ea typeface="Times New Roman" panose="02020603050405020304"/>
              </a:rPr>
              <a:t>It is good. It helps us.</a:t>
            </a:r>
            <a:endParaRPr lang="en-US">
              <a:solidFill>
                <a:srgbClr val="D354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4" name="文本框 383" descr="{&quot;isTemplate&quot;:true,&quot;type&quot;:&quot;text&quot;}"/>
          <p:cNvSpPr txBox="1"/>
          <p:nvPr/>
        </p:nvSpPr>
        <p:spPr>
          <a:xfrm>
            <a:off x="6962775" y="4271645"/>
            <a:ext cx="4619625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>
                <a:solidFill>
                  <a:srgbClr val="1E8449"/>
                </a:solidFill>
                <a:latin typeface="Times New Roman" panose="02020603050405020304"/>
                <a:ea typeface="Times New Roman" panose="02020603050405020304"/>
              </a:rPr>
              <a:t>…which tightens the bonds between friends.</a:t>
            </a:r>
            <a:endParaRPr lang="en-US">
              <a:solidFill>
                <a:srgbClr val="1E8449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5" name="矩形 384"/>
          <p:cNvSpPr/>
          <p:nvPr/>
        </p:nvSpPr>
        <p:spPr>
          <a:xfrm>
            <a:off x="647700" y="4824095"/>
            <a:ext cx="10972800" cy="609600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386" name="任意多边形 385"/>
          <p:cNvSpPr/>
          <p:nvPr/>
        </p:nvSpPr>
        <p:spPr>
          <a:xfrm>
            <a:off x="609600" y="4824095"/>
            <a:ext cx="11010900" cy="609600"/>
          </a:xfrm>
          <a:custGeom>
            <a:avLst/>
            <a:gdLst/>
            <a:ahLst/>
            <a:cxnLst/>
            <a:pathLst>
              <a:path w="1156" h="64">
                <a:moveTo>
                  <a:pt x="0" y="0"/>
                </a:moveTo>
                <a:lnTo>
                  <a:pt x="4" y="0"/>
                </a:lnTo>
                <a:lnTo>
                  <a:pt x="4" y="64"/>
                </a:lnTo>
                <a:lnTo>
                  <a:pt x="0" y="64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387" name="文本框 386" descr="{&quot;isTemplate&quot;:true,&quot;type&quot;:&quot;text&quot;}"/>
          <p:cNvSpPr txBox="1"/>
          <p:nvPr/>
        </p:nvSpPr>
        <p:spPr>
          <a:xfrm>
            <a:off x="848995" y="4925060"/>
            <a:ext cx="10553700" cy="3429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“还是”两个字就是命令：题目要求你</a:t>
            </a:r>
            <a:r>
              <a:rPr lang="zh-CN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zh-CN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，要亮明立场。</a:t>
            </a:r>
            <a:endParaRPr lang="zh-CN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88" name="矩形 387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389" name="文本框 388" descr="{&quot;isTemplate&quot;:true,&quot;type&quot;:&quot;text&quot;}"/>
          <p:cNvSpPr txBox="1"/>
          <p:nvPr/>
        </p:nvSpPr>
        <p:spPr>
          <a:xfrm>
            <a:off x="609600" y="6524625"/>
            <a:ext cx="15144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04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四大易错点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90" name="文本框 389" descr="{&quot;isTemplate&quot;:true,&quot;type&quot;:&quot;text&quot;}"/>
          <p:cNvSpPr txBox="1"/>
          <p:nvPr/>
        </p:nvSpPr>
        <p:spPr>
          <a:xfrm>
            <a:off x="10172700" y="6524625"/>
            <a:ext cx="140970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 · Pitfalls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04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6" grpId="0"/>
      <p:bldP spid="367" grpId="0"/>
      <p:bldP spid="368" grpId="0"/>
      <p:bldP spid="369" grpId="0" animBg="1"/>
      <p:bldP spid="370" grpId="0"/>
      <p:bldP spid="371" grpId="0"/>
      <p:bldP spid="372" grpId="0"/>
      <p:bldP spid="373" grpId="0" animBg="1"/>
      <p:bldP spid="374" grpId="0"/>
      <p:bldP spid="375" grpId="0"/>
      <p:bldP spid="376" grpId="0"/>
      <p:bldP spid="377" grpId="0" animBg="1"/>
      <p:bldP spid="378" grpId="0"/>
      <p:bldP spid="379" grpId="0"/>
      <p:bldP spid="380" grpId="0"/>
      <p:bldP spid="381" grpId="0" animBg="1"/>
      <p:bldP spid="382" grpId="0"/>
      <p:bldP spid="383" grpId="0"/>
      <p:bldP spid="384" grpId="0"/>
      <p:bldP spid="385" grpId="0" animBg="1"/>
      <p:bldP spid="386" grpId="0" animBg="1"/>
      <p:bldP spid="365" grpId="1" animBg="1"/>
      <p:bldP spid="366" grpId="1"/>
      <p:bldP spid="367" grpId="1"/>
      <p:bldP spid="368" grpId="1"/>
      <p:bldP spid="369" grpId="1" animBg="1"/>
      <p:bldP spid="370" grpId="1"/>
      <p:bldP spid="371" grpId="1"/>
      <p:bldP spid="372" grpId="1"/>
      <p:bldP spid="373" grpId="1" animBg="1"/>
      <p:bldP spid="374" grpId="1"/>
      <p:bldP spid="375" grpId="1"/>
      <p:bldP spid="376" grpId="1"/>
      <p:bldP spid="377" grpId="1" animBg="1"/>
      <p:bldP spid="378" grpId="1"/>
      <p:bldP spid="379" grpId="1"/>
      <p:bldP spid="380" grpId="1"/>
      <p:bldP spid="381" grpId="1" animBg="1"/>
      <p:bldP spid="382" grpId="1"/>
      <p:bldP spid="383" grpId="1"/>
      <p:bldP spid="384" grpId="1"/>
      <p:bldP spid="385" grpId="1" animBg="1"/>
      <p:bldP spid="386" grpId="1" animBg="1"/>
      <p:bldP spid="387" grpId="0"/>
      <p:bldP spid="38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1" name="" descr="&lt;Slide style={{ width: 1280, height: 720, background: '#F4F1EA', padding: '24px 72px', position: 'relative', overflow: 'hidden', fontFamily: 'Times New Roman' }}&gt;&#10;  &lt;Box style={{ position: 'absolute', top: 0, left: 0, width: 1280, height: 6, background: '#C0392B' }} /&gt;&#10;  &lt;Box style={{ position: 'absolute', right: 40, top: 40, justifyContent: 'center' }}&gt;&lt;Text style={{ fontSize: 260, fontWeight: 'bold', color: '#C0392B', opacity: 0.08, fontFamily: 'Times New Roman' }}&gt;II&lt;/Text&gt;&lt;/Box&gt;&#10;  &lt;Box style={{ flex: 1, justifyContent: 'center' }}&gt;&#10;    &lt;Box style={{ gap: 22 }}&gt;&#10;    &lt;Text style={{ fontSize: 14, color: '#C0392B', lineHeight: 1.55, fontWeight: 'bold', letterSpacing: 4 }}&gt;ACT II&lt;/Text&gt;&#10;    &lt;Text style={{ fontSize: 66, color: '#15242F', lineHeight: 1.08, fontWeight: 'bold' }}&gt;三种立场&lt;/Text&gt;&#10;    &lt;Text style={{ fontSize: 26, color: '#15242F', lineHeight: 1.35, fontWeight: 'normal', opacity: 0.92 }}&gt;&lt;/Text&gt;&#10;    &lt;Text style={{ fontSize: 20, color: '#15242F', lineHeight: 1.6, fontWeight: 'normal', opacity: 0.78, marginTop: 2 }}&gt;三种都能拿高分——关键不在于“选哪个”，而在于理由是否落地、让步是否到位、升华是否贴切。&lt;/Text&gt;&#10;    &lt;Box style={{ flexDirection: 'row', alignItems: 'center', gap: 12, marginTop: 4 }}&gt;&#10;      &#10;    &lt;/Box&gt;&#10;  &lt;/Box&gt;&#10;  &lt;/Box&gt;&#10;  &lt;Box style={{ position: 'absolute', left: 72, right: 72, bottom: 22, flexDirection: 'row', justifyContent: 'space-between' }}&gt;&#10;    &lt;Text style={{ fontSize: 12, color: '#15242F', opacity: 0.5, letterSpacing: 1, fontFamily: 'Times New Roman' }}&gt;第二幕 · 立场与范文&lt;/Text&gt;&#10;    &lt;Text style={{ fontSize: 12, color: '#15242F', opacity: 0.5, letterSpacing: 1, fontFamily: 'Times New Roman' }}&gt;Act II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矩形 3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393" name="文本框 392" descr="{&quot;isTemplate&quot;:true,&quot;type&quot;:&quot;text&quot;}"/>
          <p:cNvSpPr txBox="1"/>
          <p:nvPr/>
        </p:nvSpPr>
        <p:spPr>
          <a:xfrm>
            <a:off x="685800" y="2257425"/>
            <a:ext cx="108204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050" b="1" spc="300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ACT II</a:t>
            </a:r>
            <a:endParaRPr lang="en-US" sz="1050" b="1" spc="300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94" name="文本框 393" descr="{&quot;isTemplate&quot;:true,&quot;type&quot;:&quot;text&quot;}"/>
          <p:cNvSpPr txBox="1"/>
          <p:nvPr/>
        </p:nvSpPr>
        <p:spPr>
          <a:xfrm>
            <a:off x="685800" y="2724150"/>
            <a:ext cx="10820400" cy="81915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8000"/>
              </a:lnSpc>
            </a:pPr>
            <a:r>
              <a:rPr lang="zh-CN" sz="49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三种立场</a:t>
            </a:r>
            <a:endParaRPr lang="zh-CN" sz="49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95" name="矩形 39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396" name="文本框 395" descr="{&quot;isTemplate&quot;:true,&quot;type&quot;:&quot;text&quot;}"/>
          <p:cNvSpPr txBox="1"/>
          <p:nvPr/>
        </p:nvSpPr>
        <p:spPr>
          <a:xfrm>
            <a:off x="9877425" y="381000"/>
            <a:ext cx="1933575" cy="2971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19500" b="1">
                <a:solidFill>
                  <a:srgbClr val="C0392B">
                    <a:alpha val="8000"/>
                  </a:srgbClr>
                </a:solidFill>
                <a:latin typeface="Times New Roman" panose="02020603050405020304"/>
                <a:ea typeface="Times New Roman" panose="02020603050405020304"/>
              </a:rPr>
              <a:t>II</a:t>
            </a:r>
            <a:endParaRPr lang="en-US" sz="19500" b="1">
              <a:solidFill>
                <a:srgbClr val="C0392B">
                  <a:alpha val="8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97" name="文本框 396" descr="{&quot;isTemplate&quot;:true,&quot;type&quot;:&quot;text&quot;}"/>
          <p:cNvSpPr txBox="1"/>
          <p:nvPr/>
        </p:nvSpPr>
        <p:spPr>
          <a:xfrm>
            <a:off x="685800" y="3752850"/>
            <a:ext cx="10820400" cy="0"/>
          </a:xfrm>
          <a:prstGeom prst="rect">
            <a:avLst/>
          </a:prstGeom>
        </p:spPr>
        <p:txBody>
          <a:bodyPr wrap="none" lIns="0" tIns="0" rIns="0" bIns="0"/>
          <a:p/>
        </p:txBody>
      </p:sp>
      <p:sp>
        <p:nvSpPr>
          <p:cNvPr id="399" name="文本框 398" descr="{&quot;isTemplate&quot;:true,&quot;type&quot;:&quot;text&quot;}"/>
          <p:cNvSpPr txBox="1"/>
          <p:nvPr/>
        </p:nvSpPr>
        <p:spPr>
          <a:xfrm>
            <a:off x="685800" y="6505575"/>
            <a:ext cx="164782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第二幕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立场与范文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0" name="文本框 399" descr="{&quot;isTemplate&quot;:true,&quot;type&quot;:&quot;text&quot;}"/>
          <p:cNvSpPr txBox="1"/>
          <p:nvPr/>
        </p:nvSpPr>
        <p:spPr>
          <a:xfrm>
            <a:off x="11172825" y="6505575"/>
            <a:ext cx="3333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Act II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1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立场定位 · Which Side?&lt;/Text&gt;&#10;    &lt;Text style={{ fontSize: 30, color: '#EAF0F4', lineHeight: 1.25, fontWeight: 'bold', marginTop: 10 }}&gt;三种立场横向对比&lt;/Text&gt;&#10;  &lt;/Box&gt;&#10;  &lt;Box style={{ flex: 1, marginTop: 16, justifyContent: 'center' }}&gt;&#10;    &lt;Box style={{ width: '100%' }}&gt;&lt;Box style={{ flexDirection: 'row', alignItems: 'flex-start', padding: '9px 0px', borderBottom: '2px solid #FF8A75' }}&gt;&lt;Box style={{ width: 140, flexShrink: 0, paddingLeft: '0px' }}&gt;&lt;Text style={{ fontSize: 16, color: '#FF8A75', lineHeight: 1.42, fontWeight: 'bold' }}&gt;维度&lt;/Text&gt;&lt;/Box&gt;&lt;Box style={{ width: 300, flexShrink: 0, paddingLeft: '12px' }}&gt;&lt;Text style={{ fontSize: 16, color: '#FF8A75', lineHeight: 1.42, fontWeight: 'bold' }}&gt;① 选 Together&lt;/Text&gt;&lt;/Box&gt;&lt;Box style={{ width: 300, flexShrink: 0, paddingLeft: '12px' }}&gt;&lt;Text style={{ fontSize: 16, color: '#FF8A75', lineHeight: 1.42, fontWeight: 'bold' }}&gt;② 选 Alone&lt;/Text&gt;&lt;/Box&gt;&lt;Box style={{ flex: 1, paddingLeft: '12px' }}&gt;&lt;Text style={{ fontSize: 16, color: '#FF8A75', lineHeight: 1.42, fontWeight: 'bold' }}&gt;③ 两者兼可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核心主张&lt;/Text&gt;&lt;/Box&gt;&lt;Box style={{ width: 300, flexShrink: 0, paddingLeft: '12px' }}&gt;&lt;Text style={{ fontSize: 16, color: '#EAF0F4', lineHeight: 1.42, fontWeight: 'normal' }}&gt;结伴就餐带来情感连接&lt;/Text&gt;&lt;/Box&gt;&lt;Box style={{ width: 300, flexShrink: 0, paddingLeft: '12px' }}&gt;&lt;Text style={{ fontSize: 16, color: '#EAF0F4', lineHeight: 1.42, fontWeight: 'normal' }}&gt;独自用餐是自我充电的空间&lt;/Text&gt;&lt;/Box&gt;&lt;Box style={{ flex: 1, paddingLeft: '12px' }}&gt;&lt;Text style={{ fontSize: 16, color: '#EAF0F4', lineHeight: 1.42, fontWeight: 'normal' }}&gt;关键不在选哪种，而在尊重与舒适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论证重心&lt;/Text&gt;&lt;/Box&gt;&lt;Box style={{ width: 300, flexShrink: 0, paddingLeft: '12px' }}&gt;&lt;Text style={{ fontSize: 16, color: '#EAF0F4', lineHeight: 1.42, fontWeight: 'normal' }}&gt;友谊、归属感、情绪价值&lt;/Text&gt;&lt;/Box&gt;&lt;Box style={{ width: 300, flexShrink: 0, paddingLeft: '12px' }}&gt;&lt;Text style={{ fontSize: 16, color: '#EAF0F4', lineHeight: 1.42, fontWeight: 'normal' }}&gt;效率、专注、独立思考&lt;/Text&gt;&lt;/Box&gt;&lt;Box style={{ flex: 1, paddingLeft: '12px' }}&gt;&lt;Text style={{ fontSize: 16, color: '#EAF0F4', lineHeight: 1.42, fontWeight: 'normal' }}&gt;包容、尊重、选择自由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难度&lt;/Text&gt;&lt;/Box&gt;&lt;Box style={{ width: 300, flexShrink: 0, paddingLeft: '12px' }}&gt;&lt;Text style={{ fontSize: 16, color: '#EAF0F4', lineHeight: 1.42, fontWeight: 'normal' }}&gt;&lt;span style={{ color: '#FF8A75', fontWeight: 'bold' }}&gt;★&lt;/span&gt;&lt;/Text&gt;&lt;/Box&gt;&lt;Box style={{ width: 300, flexShrink: 0, paddingLeft: '12px' }}&gt;&lt;Text style={{ fontSize: 16, color: '#EAF0F4', lineHeight: 1.42, fontWeight: 'normal' }}&gt;&lt;span style={{ color: '#FF8A75', fontWeight: 'bold' }}&gt;★★&lt;/span&gt;&lt;/Text&gt;&lt;/Box&gt;&lt;Box style={{ flex: 1, paddingLeft: '12px' }}&gt;&lt;Text style={{ fontSize: 16, color: '#EAF0F4', lineHeight: 1.42, fontWeight: 'normal' }}&gt;&lt;span style={{ color: '#FF8A75', fontWeight: 'bold' }}&gt;★★★&lt;/span&gt;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风险&lt;/Text&gt;&lt;/Box&gt;&lt;Box style={{ width: 300, flexShrink: 0, paddingLeft: '12px' }}&gt;&lt;Text style={{ fontSize: 16, color: '#EAF0F4', lineHeight: 1.42, fontWeight: 'normal' }}&gt;容易写得俗套&lt;/Text&gt;&lt;/Box&gt;&lt;Box style={{ width: 300, flexShrink: 0, paddingLeft: '12px' }}&gt;&lt;Text style={{ fontSize: 16, color: '#EAF0F4', lineHeight: 1.42, fontWeight: 'normal' }}&gt;容易写得冷漠&lt;/Text&gt;&lt;/Box&gt;&lt;Box style={{ flex: 1, paddingLeft: '12px' }}&gt;&lt;Text style={{ fontSize: 16, color: '#EAF0F4', lineHeight: 1.42, fontWeight: 'normal' }}&gt;容易写成和稀泥&lt;/Text&gt;&lt;/Box&gt;&lt;/Box&gt;&lt;Box style={{ flexDirection: 'row', alignItems: 'flex-start', padding: '9px 0px', borderBottom: '1px solid rgba(255,255,255,0.18)' }}&gt;&lt;Box style={{ width: 140, flexShrink: 0, paddingLeft: '0px' }}&gt;&lt;Text style={{ fontSize: 16, color: '#EAF0F4', lineHeight: 1.42, fontWeight: 'normal' }}&gt;适合谁&lt;/Text&gt;&lt;/Box&gt;&lt;Box style={{ width: 300, flexShrink: 0, paddingLeft: '12px' }}&gt;&lt;Text style={{ fontSize: 16, color: '#EAF0F4', lineHeight: 1.42, fontWeight: 'normal' }}&gt;求稳型考生&lt;/Text&gt;&lt;/Box&gt;&lt;Box style={{ width: 300, flexShrink: 0, paddingLeft: '12px' }}&gt;&lt;Text style={{ fontSize: 16, color: '#EAF0F4', lineHeight: 1.42, fontWeight: 'normal' }}&gt;想反常规但能自圆其说&lt;/Text&gt;&lt;/Box&gt;&lt;Box style={{ flex: 1, paddingLeft: '12px' }}&gt;&lt;Text style={{ fontSize: 16, color: '#EAF0F4', lineHeight: 1.42, fontWeight: 'normal' }}&gt;语言强、思辨力强的考生&lt;/Text&gt;&lt;/Box&gt;&lt;/Box&gt;&lt;/Box&gt;&lt;Box style={{ marginTop: 20, padding: '14px 20px', background: 'rgba(255,255,255,0.07)', borderLeft: '4px solid #FF8A75' }}&gt;&lt;Text style={{ fontSize: 19, color: '#EAF0F4', lineHeight: 1.55, fontWeight: 'normal' }}&gt;立场从不评分，&lt;span style={{ color: '#FF8A75', fontWeight: 'bold' }}&gt;理由永远评分&lt;/span&gt;。&lt;/Text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06 · 三种立场定位&lt;/Text&gt;&#10;    &lt;Text style={{ fontSize: 12, color: '#EAF0F4', opacity: 0.5, letterSpacing: 1, fontFamily: 'Times New Roman' }}&gt;Part II · Stances｜06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矩形 40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403" name="文本框 402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立场定位</a:t>
            </a: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· Which Side?</a:t>
            </a:r>
            <a:endParaRPr lang="en-US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4" name="文本框 403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三种立场横向对比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5" name="任意多边形 404"/>
          <p:cNvSpPr/>
          <p:nvPr/>
        </p:nvSpPr>
        <p:spPr>
          <a:xfrm>
            <a:off x="609600" y="2155825"/>
            <a:ext cx="10972800" cy="476250"/>
          </a:xfrm>
          <a:custGeom>
            <a:avLst/>
            <a:gdLst/>
            <a:ahLst/>
            <a:cxnLst/>
            <a:pathLst>
              <a:path w="1152" h="50">
                <a:moveTo>
                  <a:pt x="0" y="48"/>
                </a:moveTo>
                <a:lnTo>
                  <a:pt x="1152" y="48"/>
                </a:lnTo>
                <a:lnTo>
                  <a:pt x="1152" y="50"/>
                </a:lnTo>
                <a:lnTo>
                  <a:pt x="0" y="50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406" name="文本框 405" descr="{&quot;isTemplate&quot;:true,&quot;type&quot;:&quot;text&quot;}"/>
          <p:cNvSpPr txBox="1"/>
          <p:nvPr/>
        </p:nvSpPr>
        <p:spPr>
          <a:xfrm>
            <a:off x="609600" y="224155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维度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7" name="文本框 406" descr="{&quot;isTemplate&quot;:true,&quot;type&quot;:&quot;text&quot;}"/>
          <p:cNvSpPr txBox="1"/>
          <p:nvPr/>
        </p:nvSpPr>
        <p:spPr>
          <a:xfrm>
            <a:off x="2057400" y="22415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① 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Together</a:t>
            </a:r>
            <a:endParaRPr lang="en-US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8" name="文本框 407" descr="{&quot;isTemplate&quot;:true,&quot;type&quot;:&quot;text&quot;}"/>
          <p:cNvSpPr txBox="1"/>
          <p:nvPr/>
        </p:nvSpPr>
        <p:spPr>
          <a:xfrm>
            <a:off x="4914900" y="22415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② 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Alone</a:t>
            </a:r>
            <a:endParaRPr lang="en-US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09" name="文本框 408" descr="{&quot;isTemplate&quot;:true,&quot;type&quot;:&quot;text&quot;}"/>
          <p:cNvSpPr txBox="1"/>
          <p:nvPr/>
        </p:nvSpPr>
        <p:spPr>
          <a:xfrm>
            <a:off x="7772400" y="2241550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③ 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两者兼可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0" name="任意多边形 409"/>
          <p:cNvSpPr/>
          <p:nvPr/>
        </p:nvSpPr>
        <p:spPr>
          <a:xfrm>
            <a:off x="609600" y="261302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11" name="文本框 410" descr="{&quot;isTemplate&quot;:true,&quot;type&quot;:&quot;text&quot;}"/>
          <p:cNvSpPr txBox="1"/>
          <p:nvPr/>
        </p:nvSpPr>
        <p:spPr>
          <a:xfrm>
            <a:off x="609600" y="269875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核心主张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2" name="文本框 411" descr="{&quot;isTemplate&quot;:true,&quot;type&quot;:&quot;text&quot;}"/>
          <p:cNvSpPr txBox="1"/>
          <p:nvPr/>
        </p:nvSpPr>
        <p:spPr>
          <a:xfrm>
            <a:off x="2057400" y="26987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结伴就餐带来情感连接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3" name="文本框 412" descr="{&quot;isTemplate&quot;:true,&quot;type&quot;:&quot;text&quot;}"/>
          <p:cNvSpPr txBox="1"/>
          <p:nvPr/>
        </p:nvSpPr>
        <p:spPr>
          <a:xfrm>
            <a:off x="4914900" y="26987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独自用餐是自我充电的空间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4" name="文本框 413" descr="{&quot;isTemplate&quot;:true,&quot;type&quot;:&quot;text&quot;}"/>
          <p:cNvSpPr txBox="1"/>
          <p:nvPr/>
        </p:nvSpPr>
        <p:spPr>
          <a:xfrm>
            <a:off x="7772400" y="2698750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关键不在选哪种，而在尊重与舒适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5" name="任意多边形 414"/>
          <p:cNvSpPr/>
          <p:nvPr/>
        </p:nvSpPr>
        <p:spPr>
          <a:xfrm>
            <a:off x="609600" y="306070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16" name="文本框 415" descr="{&quot;isTemplate&quot;:true,&quot;type&quot;:&quot;text&quot;}"/>
          <p:cNvSpPr txBox="1"/>
          <p:nvPr/>
        </p:nvSpPr>
        <p:spPr>
          <a:xfrm>
            <a:off x="609600" y="3146425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论证重心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7" name="文本框 416" descr="{&quot;isTemplate&quot;:true,&quot;type&quot;:&quot;text&quot;}"/>
          <p:cNvSpPr txBox="1"/>
          <p:nvPr/>
        </p:nvSpPr>
        <p:spPr>
          <a:xfrm>
            <a:off x="2057400" y="314642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友谊、归属感、情绪价值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8" name="文本框 417" descr="{&quot;isTemplate&quot;:true,&quot;type&quot;:&quot;text&quot;}"/>
          <p:cNvSpPr txBox="1"/>
          <p:nvPr/>
        </p:nvSpPr>
        <p:spPr>
          <a:xfrm>
            <a:off x="4914900" y="314642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效率、专注、独立思考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9" name="文本框 418" descr="{&quot;isTemplate&quot;:true,&quot;type&quot;:&quot;text&quot;}"/>
          <p:cNvSpPr txBox="1"/>
          <p:nvPr/>
        </p:nvSpPr>
        <p:spPr>
          <a:xfrm>
            <a:off x="7772400" y="3146425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包容、尊重、选择自由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0" name="任意多边形 419"/>
          <p:cNvSpPr/>
          <p:nvPr/>
        </p:nvSpPr>
        <p:spPr>
          <a:xfrm>
            <a:off x="609600" y="350837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21" name="文本框 420" descr="{&quot;isTemplate&quot;:true,&quot;type&quot;:&quot;text&quot;}"/>
          <p:cNvSpPr txBox="1"/>
          <p:nvPr/>
        </p:nvSpPr>
        <p:spPr>
          <a:xfrm>
            <a:off x="609600" y="359410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难度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2" name="文本框 421" descr="{&quot;isTemplate&quot;:true,&quot;type&quot;:&quot;text&quot;}"/>
          <p:cNvSpPr txBox="1"/>
          <p:nvPr/>
        </p:nvSpPr>
        <p:spPr>
          <a:xfrm>
            <a:off x="2057400" y="359410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★</a:t>
            </a:r>
            <a:endParaRPr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3" name="文本框 422" descr="{&quot;isTemplate&quot;:true,&quot;type&quot;:&quot;text&quot;}"/>
          <p:cNvSpPr txBox="1"/>
          <p:nvPr/>
        </p:nvSpPr>
        <p:spPr>
          <a:xfrm>
            <a:off x="4914900" y="359410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★★</a:t>
            </a:r>
            <a:endParaRPr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4" name="文本框 423" descr="{&quot;isTemplate&quot;:true,&quot;type&quot;:&quot;text&quot;}"/>
          <p:cNvSpPr txBox="1"/>
          <p:nvPr/>
        </p:nvSpPr>
        <p:spPr>
          <a:xfrm>
            <a:off x="7772400" y="3594100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★★★</a:t>
            </a:r>
            <a:endParaRPr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5" name="任意多边形 424"/>
          <p:cNvSpPr/>
          <p:nvPr/>
        </p:nvSpPr>
        <p:spPr>
          <a:xfrm>
            <a:off x="609600" y="3956050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26" name="文本框 425" descr="{&quot;isTemplate&quot;:true,&quot;type&quot;:&quot;text&quot;}"/>
          <p:cNvSpPr txBox="1"/>
          <p:nvPr/>
        </p:nvSpPr>
        <p:spPr>
          <a:xfrm>
            <a:off x="609600" y="4041775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风险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7" name="文本框 426" descr="{&quot;isTemplate&quot;:true,&quot;type&quot;:&quot;text&quot;}"/>
          <p:cNvSpPr txBox="1"/>
          <p:nvPr/>
        </p:nvSpPr>
        <p:spPr>
          <a:xfrm>
            <a:off x="2057400" y="404177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容易写得俗套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8" name="文本框 427" descr="{&quot;isTemplate&quot;:true,&quot;type&quot;:&quot;text&quot;}"/>
          <p:cNvSpPr txBox="1"/>
          <p:nvPr/>
        </p:nvSpPr>
        <p:spPr>
          <a:xfrm>
            <a:off x="4914900" y="4041775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容易写得冷漠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9" name="文本框 428" descr="{&quot;isTemplate&quot;:true,&quot;type&quot;:&quot;text&quot;}"/>
          <p:cNvSpPr txBox="1"/>
          <p:nvPr/>
        </p:nvSpPr>
        <p:spPr>
          <a:xfrm>
            <a:off x="7772400" y="4041775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容易写成和稀泥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0" name="任意多边形 429"/>
          <p:cNvSpPr/>
          <p:nvPr/>
        </p:nvSpPr>
        <p:spPr>
          <a:xfrm>
            <a:off x="609600" y="4403725"/>
            <a:ext cx="10972800" cy="457200"/>
          </a:xfrm>
          <a:custGeom>
            <a:avLst/>
            <a:gdLst/>
            <a:ahLst/>
            <a:cxnLst/>
            <a:pathLst>
              <a:path w="1152" h="48">
                <a:moveTo>
                  <a:pt x="0" y="47"/>
                </a:moveTo>
                <a:lnTo>
                  <a:pt x="1152" y="47"/>
                </a:lnTo>
                <a:lnTo>
                  <a:pt x="1152" y="48"/>
                </a:lnTo>
                <a:lnTo>
                  <a:pt x="0" y="48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31" name="文本框 430" descr="{&quot;isTemplate&quot;:true,&quot;type&quot;:&quot;text&quot;}"/>
          <p:cNvSpPr txBox="1"/>
          <p:nvPr/>
        </p:nvSpPr>
        <p:spPr>
          <a:xfrm>
            <a:off x="609600" y="4489450"/>
            <a:ext cx="13335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适合谁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2" name="文本框 431" descr="{&quot;isTemplate&quot;:true,&quot;type&quot;:&quot;text&quot;}"/>
          <p:cNvSpPr txBox="1"/>
          <p:nvPr/>
        </p:nvSpPr>
        <p:spPr>
          <a:xfrm>
            <a:off x="2057400" y="44894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求稳型考生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3" name="文本框 432" descr="{&quot;isTemplate&quot;:true,&quot;type&quot;:&quot;text&quot;}"/>
          <p:cNvSpPr txBox="1"/>
          <p:nvPr/>
        </p:nvSpPr>
        <p:spPr>
          <a:xfrm>
            <a:off x="4914900" y="4489450"/>
            <a:ext cx="2743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想反常规但能自圆其说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4" name="文本框 433" descr="{&quot;isTemplate&quot;:true,&quot;type&quot;:&quot;text&quot;}"/>
          <p:cNvSpPr txBox="1"/>
          <p:nvPr/>
        </p:nvSpPr>
        <p:spPr>
          <a:xfrm>
            <a:off x="7772400" y="4489450"/>
            <a:ext cx="3810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42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语言强、思辨力强的考生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5" name="矩形 434"/>
          <p:cNvSpPr/>
          <p:nvPr/>
        </p:nvSpPr>
        <p:spPr>
          <a:xfrm>
            <a:off x="647700" y="5041900"/>
            <a:ext cx="10972800" cy="609600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/>
        </p:txBody>
      </p:sp>
      <p:sp>
        <p:nvSpPr>
          <p:cNvPr id="436" name="任意多边形 435"/>
          <p:cNvSpPr/>
          <p:nvPr/>
        </p:nvSpPr>
        <p:spPr>
          <a:xfrm>
            <a:off x="609600" y="5041900"/>
            <a:ext cx="11010900" cy="609600"/>
          </a:xfrm>
          <a:custGeom>
            <a:avLst/>
            <a:gdLst/>
            <a:ahLst/>
            <a:cxnLst/>
            <a:pathLst>
              <a:path w="1156" h="64">
                <a:moveTo>
                  <a:pt x="0" y="0"/>
                </a:moveTo>
                <a:lnTo>
                  <a:pt x="4" y="0"/>
                </a:lnTo>
                <a:lnTo>
                  <a:pt x="4" y="64"/>
                </a:lnTo>
                <a:lnTo>
                  <a:pt x="0" y="64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437" name="文本框 436" descr="{&quot;isTemplate&quot;:true,&quot;type&quot;:&quot;text&quot;}"/>
          <p:cNvSpPr txBox="1"/>
          <p:nvPr/>
        </p:nvSpPr>
        <p:spPr>
          <a:xfrm>
            <a:off x="838200" y="5175250"/>
            <a:ext cx="10553700" cy="3429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立场从不评分，</a:t>
            </a: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理由永远评分</a:t>
            </a:r>
            <a:r>
              <a:rPr lang="zh-CN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。</a:t>
            </a:r>
            <a:endParaRPr lang="zh-CN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38" name="矩形 437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439" name="文本框 438" descr="{&quot;isTemplate&quot;:true,&quot;type&quot;:&quot;text&quot;}"/>
          <p:cNvSpPr txBox="1"/>
          <p:nvPr/>
        </p:nvSpPr>
        <p:spPr>
          <a:xfrm>
            <a:off x="609600" y="6524625"/>
            <a:ext cx="1704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06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三种立场定位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0" name="文本框 439" descr="{&quot;isTemplate&quot;:true,&quot;type&quot;:&quot;text&quot;}"/>
          <p:cNvSpPr txBox="1"/>
          <p:nvPr/>
        </p:nvSpPr>
        <p:spPr>
          <a:xfrm>
            <a:off x="10106025" y="6470650"/>
            <a:ext cx="14763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 · Stances</a:t>
            </a:r>
            <a:r>
              <a:rPr lang="zh-CN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06 / 19</a:t>
            </a:r>
            <a:endParaRPr lang="en-US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" grpId="0" animBg="1"/>
      <p:bldP spid="406" grpId="0"/>
      <p:bldP spid="407" grpId="0"/>
      <p:bldP spid="408" grpId="0"/>
      <p:bldP spid="409" grpId="0"/>
      <p:bldP spid="410" grpId="0" animBg="1"/>
      <p:bldP spid="411" grpId="0"/>
      <p:bldP spid="412" grpId="0"/>
      <p:bldP spid="413" grpId="0"/>
      <p:bldP spid="414" grpId="0"/>
      <p:bldP spid="415" grpId="0" animBg="1"/>
      <p:bldP spid="416" grpId="0"/>
      <p:bldP spid="417" grpId="0"/>
      <p:bldP spid="418" grpId="0"/>
      <p:bldP spid="419" grpId="0"/>
      <p:bldP spid="420" grpId="0" animBg="1"/>
      <p:bldP spid="421" grpId="0"/>
      <p:bldP spid="422" grpId="0"/>
      <p:bldP spid="423" grpId="0"/>
      <p:bldP spid="424" grpId="0"/>
      <p:bldP spid="425" grpId="0" animBg="1"/>
      <p:bldP spid="426" grpId="0"/>
      <p:bldP spid="427" grpId="0"/>
      <p:bldP spid="428" grpId="0"/>
      <p:bldP spid="429" grpId="0"/>
      <p:bldP spid="430" grpId="0" animBg="1"/>
      <p:bldP spid="431" grpId="0"/>
      <p:bldP spid="432" grpId="0"/>
      <p:bldP spid="433" grpId="0"/>
      <p:bldP spid="434" grpId="0"/>
      <p:bldP spid="435" grpId="0" animBg="1"/>
      <p:bldP spid="436" grpId="0" animBg="1"/>
      <p:bldP spid="437" grpId="0"/>
      <p:bldP spid="440" grpId="0"/>
      <p:bldP spid="405" grpId="1" animBg="1"/>
      <p:bldP spid="406" grpId="1"/>
      <p:bldP spid="407" grpId="1"/>
      <p:bldP spid="408" grpId="1"/>
      <p:bldP spid="409" grpId="1"/>
      <p:bldP spid="410" grpId="1" animBg="1"/>
      <p:bldP spid="411" grpId="1"/>
      <p:bldP spid="412" grpId="1"/>
      <p:bldP spid="413" grpId="1"/>
      <p:bldP spid="414" grpId="1"/>
      <p:bldP spid="415" grpId="1" animBg="1"/>
      <p:bldP spid="416" grpId="1"/>
      <p:bldP spid="417" grpId="1"/>
      <p:bldP spid="418" grpId="1"/>
      <p:bldP spid="419" grpId="1"/>
      <p:bldP spid="420" grpId="1" animBg="1"/>
      <p:bldP spid="421" grpId="1"/>
      <p:bldP spid="422" grpId="1"/>
      <p:bldP spid="423" grpId="1"/>
      <p:bldP spid="424" grpId="1"/>
      <p:bldP spid="425" grpId="1" animBg="1"/>
      <p:bldP spid="426" grpId="1"/>
      <p:bldP spid="427" grpId="1"/>
      <p:bldP spid="428" grpId="1"/>
      <p:bldP spid="429" grpId="1"/>
      <p:bldP spid="430" grpId="1" animBg="1"/>
      <p:bldP spid="431" grpId="1"/>
      <p:bldP spid="432" grpId="1"/>
      <p:bldP spid="433" grpId="1"/>
      <p:bldP spid="434" grpId="1"/>
      <p:bldP spid="435" grpId="1" animBg="1"/>
      <p:bldP spid="436" grpId="1" animBg="1"/>
      <p:bldP spid="437" grpId="1"/>
      <p:bldP spid="44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1" name="" descr="&lt;Slide style={{ width: 1280, height: 720, background: '#F4F1EA', padding: '24px 64px', position: 'relative', overflow: 'hidden', fontFamily: 'Times New Roman' }}&gt;&#10;  &lt;Box style={{ position: 'absolute', top: 0, left: 0, width: 1280, height: 6, background: '#C0392B' }} /&gt;&#10;  &lt;Box style={{ height: 94, justifyContent: 'center' }}&gt;&#10;    &lt;Text style={{ fontSize: 14, color: '#C0392B', lineHeight: 1.55, fontWeight: 'bold', letterSpacing: 3 }}&gt;范文 ① · Model One&lt;/Text&gt;&#10;    &lt;Text style={{ fontSize: 30, color: '#15242F', lineHeight: 1.25, fontWeight: 'bold', marginTop: 10 }}&gt;立场①：选 Together（官方范文）&lt;/Text&gt;&#10;  &lt;/Box&gt;&#10;  &lt;Box style={{ flex: 1, marginTop: 16, justifyContent: 'center' }}&gt;&#10;    &lt;Box style={{ flexDirection: 'row', gap: 32, width: '100%' }}&gt;&lt;Box style={{ width: 640, background: '#FFFFFF', borderLeft: '4px solid #C0392B', padding: '16px 18px' }}&gt;&lt;Text style={{ fontSize: 15, color: '#C0392B', lineHeight: 1.55, fontWeight: 'bold' }}&gt;立场 ① · 选 Together（官方范文）&lt;/Text&gt;&lt;Text style={{ fontSize: 22, color: '#15242F', lineHeight: 1.55, fontWeight: 'bold', marginTop: 6 }}&gt;Dine Alone or Together?&lt;/Text&gt;&lt;Box style={{ marginTop: 10 }}&gt;&lt;Text style={{ fontSize: 16, color: '#15242F', lineHeight: 1.5, fontWeight: 'normal' }}&gt;&lt;span style={{ fontWeight: 'bold' }}&gt;When the lunch bell rings&lt;/span&gt;, our cafeteria fills with two types of students: those who &lt;span style={{ fontWeight: 'bold' }}&gt;cluster around&lt;/span&gt; tables laughing, and those who &lt;span style={{ fontWeight: 'bold' }}&gt;slip into&lt;/span&gt; quiet corners alone. &lt;span style={{ color: '#C0392B', fontWeight: 'bold' }}&gt;I choose to dine with others.&lt;/span&gt;&lt;/Text&gt;&lt;Text style={{ fontSize: 16, color: '#15242F', lineHeight: 1.5, fontWeight: 'normal', marginTop: 10 }}&gt;My preference &lt;span style={{ fontWeight: 'bold' }}&gt;stems from&lt;/span&gt; personal experience. Last term, I ate alone for weeks, thinking it saved time. Yet I felt &lt;span style={{ fontWeight: 'bold' }}&gt;increasingly isolated&lt;/span&gt;. One day, a classmate waved me over. That &lt;span style={{ fontWeight: 'bold' }}&gt;twenty-minute chat about homework and weekend plans&lt;/span&gt; &lt;span style={{ color: '#C0392B', fontWeight: 'bold' }}&gt;lifted my mood entirely&lt;/span&gt;. I returned to class more energized than ever.&lt;/Text&gt;&lt;Text style={{ fontSize: 16, color: '#15242F', lineHeight: 1.5, fontWeight: 'normal', marginTop: 10 }}&gt;&lt;span style={{ fontWeight: 'bold' }}&gt;While solitude has its place&lt;/span&gt;, dining together is our &lt;span style={{ fontWeight: 'bold' }}&gt;daily chance to connect&lt;/span&gt; and truly enjoy the &lt;span style={{ fontWeight: 'bold' }}&gt;companionship&lt;/span&gt;.&lt;/Text&gt;&lt;/Box&gt;&lt;/Box&gt;&lt;Box style={{ width: 448, justifyContent: 'center' }}&gt;&lt;Text style={{ fontSize: 15, color: '#C0392B', lineHeight: 1.55, fontWeight: 'bold' }}&gt;逐段解析&lt;/Text&gt;&lt;Box style={{ marginTop: 6 }}&gt;&lt;Box style={{ marginTop: 11, paddingTop: 9, borderTop: '1px solid #C9C2B4' }}&gt;&lt;Box style={{ flexDirection: 'row', alignItems: 'center' }}&gt;&lt;Text style={{ fontSize: 17, color: '#15242F', lineHeight: 1.55, fontWeight: 'bold' }}&gt;第一段 · 场景 + 立场&lt;/Text&gt;&lt;Text style={{ fontSize: 11, color: '#15242F', lineHeight: 1.55, fontWeight: 'normal', marginLeft: 10, letterSpacing: 2, opacity: 0.55 }}&gt;OPENING&lt;/Text&gt;&lt;/Box&gt;&lt;Text style={{ fontSize: 15, color: '#15242F', lineHeight: 1.42, fontWeight: 'normal', marginTop: 5, opacity: 0.9 }}&gt;When the lunch bell rings 场景开篇；cluster around vs slip into 动词对比；I choose to dine with others 直接定选&lt;/Text&gt;&lt;/Box&gt;&lt;Box style={{ marginTop: 11, paddingTop: 9, borderTop: '1px solid #C9C2B4' }}&gt;&lt;Box style={{ flexDirection: 'row', alignItems: 'center' }}&gt;&lt;Text style={{ fontSize: 17, color: '#15242F', lineHeight: 1.55, fontWeight: 'bold' }}&gt;第二段 · 个人经历论证&lt;/Text&gt;&lt;Text style={{ fontSize: 11, color: '#15242F', lineHeight: 1.55, fontWeight: 'normal', marginLeft: 10, letterSpacing: 2, opacity: 0.55 }}&gt;EVIDENCE&lt;/Text&gt;&lt;/Box&gt;&lt;Text style={{ fontSize: 15, color: '#15242F', lineHeight: 1.42, fontWeight: 'normal', marginTop: 5, opacity: 0.9 }}&gt;stems from 高级表达；increasingly isolated vs lifted my mood entirely 情绪反差；twenty-minute chat about… 具体细节&lt;/Text&gt;&lt;/Box&gt;&lt;Box style={{ marginTop: 11, paddingTop: 9, borderTop: '1px solid #C9C2B4' }}&gt;&lt;Box style={{ flexDirection: 'row', alignItems: 'center' }}&gt;&lt;Text style={{ fontSize: 17, color: '#15242F', lineHeight: 1.55, fontWeight: 'bold' }}&gt;第三段 · 让步 + 升华&lt;/Text&gt;&lt;Text style={{ fontSize: 11, color: '#15242F', lineHeight: 1.55, fontWeight: 'normal', marginLeft: 10, letterSpacing: 2, opacity: 0.55 }}&gt;LIFT&lt;/Text&gt;&lt;/Box&gt;&lt;Text style={{ fontSize: 15, color: '#15242F', lineHeight: 1.42, fontWeight: 'normal', marginTop: 5, opacity: 0.9 }}&gt;While solitude has its place 让步；daily chance to connect 升华；companionship 点题&lt;/Text&gt;&lt;/Box&gt;&lt;/Box&gt;&lt;Box style={{ background: '#FFFFFF', borderLeft: '4px solid #C0392B', padding: '12px 15px', marginTop: 14 }}&gt;&lt;Text style={{ fontSize: 17, color: '#C0392B', lineHeight: 1.55, fontWeight: 'bold' }}&gt;得分逻辑&lt;/Text&gt;&lt;Text style={{ fontSize: 15, color: '#15242F', lineHeight: 1.5, fontWeight: 'normal', marginTop: 8 }}&gt;场景开篇（完成&lt;span style={{ fontWeight: 'bold' }}&gt;观察&lt;/span&gt;要点）→ 个人经历 + 具体细节（完成&lt;span style={{ fontWeight: 'bold' }}&gt;经历&lt;/span&gt;要点）→ 让步 + 升华（完成&lt;span style={{ fontWeight: 'bold' }}&gt;逻辑&lt;/span&gt;要点）&lt;/Text&gt;&lt;/Box&gt;&lt;/Box&gt;&lt;/Box&gt;&#10;  &lt;/Box&gt;&#10;  &lt;Box style={{ position: 'absolute', left: 64, right: 64, bottom: 20, flexDirection: 'row', justifyContent: 'space-between' }}&gt;&#10;    &lt;Text style={{ fontSize: 12, color: '#15242F', opacity: 0.5, letterSpacing: 1, fontFamily: 'Times New Roman' }}&gt;Page 07 · 立场①范文与解析&lt;/Text&gt;&#10;    &lt;Text style={{ fontSize: 12, color: '#15242F', opacity: 0.5, letterSpacing: 1, fontFamily: 'Times New Roman' }}&gt;Part II · Model 1｜07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矩形 4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F1EA"/>
          </a:solidFill>
        </p:spPr>
        <p:txBody>
          <a:bodyPr/>
          <a:p/>
        </p:txBody>
      </p:sp>
      <p:sp>
        <p:nvSpPr>
          <p:cNvPr id="443" name="文本框 442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范文</a:t>
            </a:r>
            <a:r>
              <a:rPr lang="en-US" sz="1050" b="1" spc="225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① · Model One</a:t>
            </a:r>
            <a:endParaRPr lang="en-US" sz="1050" b="1" spc="225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4" name="文本框 443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立场①：选</a:t>
            </a:r>
            <a:r>
              <a:rPr lang="en-US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Together</a:t>
            </a:r>
            <a:r>
              <a:rPr lang="zh-CN" sz="22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（官方范文）</a:t>
            </a:r>
            <a:endParaRPr lang="zh-CN" sz="22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5" name="矩形 444"/>
          <p:cNvSpPr/>
          <p:nvPr/>
        </p:nvSpPr>
        <p:spPr>
          <a:xfrm>
            <a:off x="647700" y="1466850"/>
            <a:ext cx="6057900" cy="498157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446" name="任意多边形 445"/>
          <p:cNvSpPr/>
          <p:nvPr/>
        </p:nvSpPr>
        <p:spPr>
          <a:xfrm>
            <a:off x="609600" y="1466850"/>
            <a:ext cx="6096000" cy="4981575"/>
          </a:xfrm>
          <a:custGeom>
            <a:avLst/>
            <a:gdLst/>
            <a:ahLst/>
            <a:cxnLst/>
            <a:pathLst>
              <a:path w="640" h="523">
                <a:moveTo>
                  <a:pt x="0" y="0"/>
                </a:moveTo>
                <a:lnTo>
                  <a:pt x="4" y="0"/>
                </a:lnTo>
                <a:lnTo>
                  <a:pt x="4" y="523"/>
                </a:lnTo>
                <a:lnTo>
                  <a:pt x="0" y="523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/>
        </p:txBody>
      </p:sp>
      <p:sp>
        <p:nvSpPr>
          <p:cNvPr id="447" name="文本框 446" descr="{&quot;isTemplate&quot;:true,&quot;type&quot;:&quot;text&quot;}"/>
          <p:cNvSpPr txBox="1"/>
          <p:nvPr/>
        </p:nvSpPr>
        <p:spPr>
          <a:xfrm>
            <a:off x="819150" y="1500505"/>
            <a:ext cx="571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立场</a:t>
            </a:r>
            <a:r>
              <a:rPr lang="en-US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① · </a:t>
            </a:r>
            <a:r>
              <a:rPr lang="zh-CN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 Together</a:t>
            </a:r>
            <a:r>
              <a:rPr lang="zh-CN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（官方范文）</a:t>
            </a:r>
            <a:endParaRPr lang="zh-CN" sz="20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8" name="文本框 447" descr="{&quot;isTemplate&quot;:true,&quot;type&quot;:&quot;text&quot;}"/>
          <p:cNvSpPr txBox="1"/>
          <p:nvPr/>
        </p:nvSpPr>
        <p:spPr>
          <a:xfrm>
            <a:off x="819150" y="1943100"/>
            <a:ext cx="5715000" cy="3905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6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Dine Alone or </a:t>
            </a:r>
            <a:r>
              <a:rPr lang="en-US" sz="20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Together</a:t>
            </a:r>
            <a:r>
              <a:rPr lang="en-US" sz="165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?</a:t>
            </a:r>
            <a:endParaRPr lang="en-US" sz="165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49" name="文本框 448" descr="{&quot;isTemplate&quot;:true,&quot;type&quot;:&quot;text&quot;}"/>
          <p:cNvSpPr txBox="1"/>
          <p:nvPr/>
        </p:nvSpPr>
        <p:spPr>
          <a:xfrm>
            <a:off x="819150" y="2342515"/>
            <a:ext cx="5715000" cy="82867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When the lunch bell rings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, our cafeteria fills with two types of students: those who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cluster around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tables laughing, and those who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slip into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quiet corners alone. 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I choose to dine with others.</a:t>
            </a:r>
            <a:endParaRPr lang="en-US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0" name="文本框 449" descr="{&quot;isTemplate&quot;:true,&quot;type&quot;:&quot;text&quot;}"/>
          <p:cNvSpPr txBox="1"/>
          <p:nvPr/>
        </p:nvSpPr>
        <p:spPr>
          <a:xfrm>
            <a:off x="819150" y="3923665"/>
            <a:ext cx="5715000" cy="11049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My preference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stems from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personal experience. Last term, I ate alone for weeks, thinking it saved time. Yet I felt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increasingly isolated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. One day, a classmate waved me over. That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twenty-minute chat about homework and weekend plans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en-US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lifted my mood entirely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. I returned to class more energized than ever.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1" name="文本框 450" descr="{&quot;isTemplate&quot;:true,&quot;type&quot;:&quot;text&quot;}"/>
          <p:cNvSpPr txBox="1"/>
          <p:nvPr/>
        </p:nvSpPr>
        <p:spPr>
          <a:xfrm>
            <a:off x="800100" y="5533390"/>
            <a:ext cx="5715000" cy="5524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While solitude has its place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, dining together is our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daily chance to connect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and truly enjoy the </a:t>
            </a:r>
            <a:r>
              <a:rPr lang="en-US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companionship</a:t>
            </a:r>
            <a:r>
              <a:rPr lang="en-US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2" name="文本框 451" descr="{&quot;isTemplate&quot;:true,&quot;type&quot;:&quot;text&quot;}"/>
          <p:cNvSpPr txBox="1"/>
          <p:nvPr/>
        </p:nvSpPr>
        <p:spPr>
          <a:xfrm>
            <a:off x="7010400" y="1348105"/>
            <a:ext cx="4267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20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逐段解析</a:t>
            </a:r>
            <a:endParaRPr lang="zh-CN" sz="20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3" name="任意多边形 452"/>
          <p:cNvSpPr/>
          <p:nvPr/>
        </p:nvSpPr>
        <p:spPr>
          <a:xfrm>
            <a:off x="7010400" y="1895475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454" name="文本框 453" descr="{&quot;isTemplate&quot;:true,&quot;type&quot;:&quot;text&quot;}"/>
          <p:cNvSpPr txBox="1"/>
          <p:nvPr/>
        </p:nvSpPr>
        <p:spPr>
          <a:xfrm>
            <a:off x="6956425" y="1904365"/>
            <a:ext cx="18478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第一段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场景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立场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5" name="任意多边形 454"/>
          <p:cNvSpPr/>
          <p:nvPr/>
        </p:nvSpPr>
        <p:spPr>
          <a:xfrm>
            <a:off x="7010400" y="2943225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456" name="文本框 455" descr="{&quot;isTemplate&quot;:true,&quot;type&quot;:&quot;text&quot;}"/>
          <p:cNvSpPr txBox="1"/>
          <p:nvPr/>
        </p:nvSpPr>
        <p:spPr>
          <a:xfrm>
            <a:off x="6956425" y="2952115"/>
            <a:ext cx="21145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第二段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个人经历论证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7" name="任意多边形 456"/>
          <p:cNvSpPr/>
          <p:nvPr/>
        </p:nvSpPr>
        <p:spPr>
          <a:xfrm>
            <a:off x="7010400" y="3990975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C9C2B4"/>
          </a:solidFill>
        </p:spPr>
        <p:txBody>
          <a:bodyPr/>
          <a:p/>
        </p:txBody>
      </p:sp>
      <p:sp>
        <p:nvSpPr>
          <p:cNvPr id="458" name="文本框 457" descr="{&quot;isTemplate&quot;:true,&quot;type&quot;:&quot;text&quot;}"/>
          <p:cNvSpPr txBox="1"/>
          <p:nvPr/>
        </p:nvSpPr>
        <p:spPr>
          <a:xfrm>
            <a:off x="6956425" y="3999865"/>
            <a:ext cx="18478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第三段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</a:t>
            </a:r>
            <a:r>
              <a:rPr lang="en-US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升华</a:t>
            </a:r>
            <a:endParaRPr lang="zh-CN" sz="1600" b="1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59" name="矩形 458"/>
          <p:cNvSpPr/>
          <p:nvPr/>
        </p:nvSpPr>
        <p:spPr>
          <a:xfrm>
            <a:off x="7048500" y="5067300"/>
            <a:ext cx="4267200" cy="1381125"/>
          </a:xfrm>
          <a:prstGeom prst="rect">
            <a:avLst/>
          </a:prstGeom>
          <a:solidFill>
            <a:srgbClr val="FFFFFF"/>
          </a:solidFill>
        </p:spPr>
        <p:txBody>
          <a:bodyPr/>
          <a:p/>
        </p:txBody>
      </p:sp>
      <p:sp>
        <p:nvSpPr>
          <p:cNvPr id="460" name="任意多边形 459"/>
          <p:cNvSpPr/>
          <p:nvPr/>
        </p:nvSpPr>
        <p:spPr>
          <a:xfrm>
            <a:off x="7010400" y="5067300"/>
            <a:ext cx="4305300" cy="1381125"/>
          </a:xfrm>
          <a:custGeom>
            <a:avLst/>
            <a:gdLst/>
            <a:ahLst/>
            <a:cxnLst/>
            <a:pathLst>
              <a:path w="452" h="145">
                <a:moveTo>
                  <a:pt x="0" y="0"/>
                </a:moveTo>
                <a:lnTo>
                  <a:pt x="4" y="0"/>
                </a:lnTo>
                <a:lnTo>
                  <a:pt x="4" y="145"/>
                </a:lnTo>
                <a:lnTo>
                  <a:pt x="0" y="145"/>
                </a:lnTo>
                <a:close/>
              </a:path>
            </a:pathLst>
          </a:custGeom>
          <a:solidFill>
            <a:srgbClr val="C0392B"/>
          </a:solidFill>
        </p:spPr>
        <p:txBody>
          <a:bodyPr/>
          <a:p>
            <a:endParaRPr sz="1400"/>
          </a:p>
        </p:txBody>
      </p:sp>
      <p:sp>
        <p:nvSpPr>
          <p:cNvPr id="461" name="文本框 460" descr="{&quot;isTemplate&quot;:true,&quot;type&quot;:&quot;text&quot;}"/>
          <p:cNvSpPr txBox="1"/>
          <p:nvPr/>
        </p:nvSpPr>
        <p:spPr>
          <a:xfrm>
            <a:off x="7191375" y="5181600"/>
            <a:ext cx="39433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400" b="1">
                <a:solidFill>
                  <a:srgbClr val="C0392B"/>
                </a:solidFill>
                <a:latin typeface="Times New Roman" panose="02020603050405020304"/>
                <a:ea typeface="Times New Roman" panose="02020603050405020304"/>
              </a:rPr>
              <a:t>得分逻辑</a:t>
            </a:r>
            <a:endParaRPr lang="zh-CN" sz="1400" b="1">
              <a:solidFill>
                <a:srgbClr val="C0392B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2" name="文本框 461" descr="{&quot;isTemplate&quot;:true,&quot;type&quot;:&quot;text&quot;}"/>
          <p:cNvSpPr txBox="1"/>
          <p:nvPr/>
        </p:nvSpPr>
        <p:spPr>
          <a:xfrm>
            <a:off x="7191375" y="5562600"/>
            <a:ext cx="3943350" cy="7715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场景开篇（完成</a:t>
            </a:r>
            <a:r>
              <a:rPr lang="zh-CN" sz="14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观察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要点）→</a:t>
            </a:r>
            <a:r>
              <a:rPr lang="en-US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个人经历</a:t>
            </a:r>
            <a:r>
              <a:rPr lang="en-US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具体细节（完成</a:t>
            </a:r>
            <a:r>
              <a:rPr lang="zh-CN" sz="14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经历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要点）→</a:t>
            </a:r>
            <a:r>
              <a:rPr lang="en-US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让步</a:t>
            </a:r>
            <a:r>
              <a:rPr lang="en-US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升华（完成</a:t>
            </a:r>
            <a:r>
              <a:rPr lang="zh-CN" sz="1400" b="1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逻辑</a:t>
            </a:r>
            <a:r>
              <a:rPr lang="zh-CN" sz="1400">
                <a:solidFill>
                  <a:srgbClr val="15242F"/>
                </a:solidFill>
                <a:latin typeface="Times New Roman" panose="02020603050405020304"/>
                <a:ea typeface="Times New Roman" panose="02020603050405020304"/>
              </a:rPr>
              <a:t>要点）</a:t>
            </a:r>
            <a:endParaRPr lang="zh-CN" sz="1400">
              <a:solidFill>
                <a:srgbClr val="15242F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3" name="矩形 462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C0392B"/>
          </a:solidFill>
        </p:spPr>
        <p:txBody>
          <a:bodyPr/>
          <a:p/>
        </p:txBody>
      </p:sp>
      <p:sp>
        <p:nvSpPr>
          <p:cNvPr id="464" name="文本框 463" descr="{&quot;isTemplate&quot;:true,&quot;type&quot;:&quot;text&quot;}"/>
          <p:cNvSpPr txBox="1"/>
          <p:nvPr/>
        </p:nvSpPr>
        <p:spPr>
          <a:xfrm>
            <a:off x="8953500" y="2047875"/>
            <a:ext cx="600075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OPENING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5" name="文本框 464" descr="{&quot;isTemplate&quot;:true,&quot;type&quot;:&quot;text&quot;}"/>
          <p:cNvSpPr txBox="1"/>
          <p:nvPr/>
        </p:nvSpPr>
        <p:spPr>
          <a:xfrm>
            <a:off x="7010400" y="2310765"/>
            <a:ext cx="5134610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When the lunch bell rings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场景开篇；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cluster around vs slip into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动词对比；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I choose to dine with others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直接定选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6" name="文本框 465" descr="{&quot;isTemplate&quot;:true,&quot;type&quot;:&quot;text&quot;}"/>
          <p:cNvSpPr txBox="1"/>
          <p:nvPr/>
        </p:nvSpPr>
        <p:spPr>
          <a:xfrm>
            <a:off x="9220200" y="3095625"/>
            <a:ext cx="676275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EVIDENCE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7" name="文本框 466" descr="{&quot;isTemplate&quot;:true,&quot;type&quot;:&quot;text&quot;}"/>
          <p:cNvSpPr txBox="1"/>
          <p:nvPr/>
        </p:nvSpPr>
        <p:spPr>
          <a:xfrm>
            <a:off x="7010400" y="3358515"/>
            <a:ext cx="5134610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stems from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高级表达；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increasingly isolated vs lifted my mood entirely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情绪反差；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twenty-minute chat about…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具体细节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8" name="文本框 467" descr="{&quot;isTemplate&quot;:true,&quot;type&quot;:&quot;text&quot;}"/>
          <p:cNvSpPr txBox="1"/>
          <p:nvPr/>
        </p:nvSpPr>
        <p:spPr>
          <a:xfrm>
            <a:off x="8953500" y="4143375"/>
            <a:ext cx="304800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15242F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LIFT</a:t>
            </a:r>
            <a:endParaRPr lang="en-US" sz="825" spc="150">
              <a:solidFill>
                <a:srgbClr val="15242F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69" name="文本框 468" descr="{&quot;isTemplate&quot;:true,&quot;type&quot;:&quot;text&quot;}"/>
          <p:cNvSpPr txBox="1"/>
          <p:nvPr/>
        </p:nvSpPr>
        <p:spPr>
          <a:xfrm>
            <a:off x="7010400" y="4406265"/>
            <a:ext cx="5134610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While solitude has its place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让步；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daily chance to connect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升华；</a:t>
            </a:r>
            <a:r>
              <a:rPr lang="en-US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companionship </a:t>
            </a:r>
            <a:r>
              <a:rPr lang="zh-CN" sz="1600">
                <a:solidFill>
                  <a:srgbClr val="15242F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点题</a:t>
            </a:r>
            <a:endParaRPr lang="zh-CN" sz="1600">
              <a:solidFill>
                <a:srgbClr val="15242F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0" name="文本框 469" descr="{&quot;isTemplate&quot;:true,&quot;type&quot;:&quot;text&quot;}"/>
          <p:cNvSpPr txBox="1"/>
          <p:nvPr/>
        </p:nvSpPr>
        <p:spPr>
          <a:xfrm>
            <a:off x="609600" y="6524625"/>
            <a:ext cx="2085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07 · 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立场①范文与解析</a:t>
            </a:r>
            <a:endParaRPr lang="zh-CN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1" name="文本框 470" descr="{&quot;isTemplate&quot;:true,&quot;type&quot;:&quot;text&quot;}"/>
          <p:cNvSpPr txBox="1"/>
          <p:nvPr/>
        </p:nvSpPr>
        <p:spPr>
          <a:xfrm>
            <a:off x="10077450" y="6524625"/>
            <a:ext cx="15049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 · Model 1</a:t>
            </a:r>
            <a:r>
              <a:rPr lang="zh-CN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15242F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07 / 19</a:t>
            </a:r>
            <a:endParaRPr lang="en-US" sz="900" spc="75">
              <a:solidFill>
                <a:srgbClr val="15242F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" grpId="0"/>
      <p:bldP spid="450" grpId="0"/>
      <p:bldP spid="451" grpId="0"/>
      <p:bldP spid="449" grpId="1"/>
      <p:bldP spid="450" grpId="1"/>
      <p:bldP spid="451" grpId="1"/>
      <p:bldP spid="454" grpId="0"/>
      <p:bldP spid="456" grpId="0"/>
      <p:bldP spid="458" grpId="0"/>
      <p:bldP spid="454" grpId="1"/>
      <p:bldP spid="456" grpId="1"/>
      <p:bldP spid="458" grpId="1"/>
      <p:bldP spid="465" grpId="0"/>
      <p:bldP spid="467" grpId="0"/>
      <p:bldP spid="469" grpId="0"/>
      <p:bldP spid="465" grpId="1"/>
      <p:bldP spid="467" grpId="1"/>
      <p:bldP spid="469" grpId="1"/>
      <p:bldP spid="462" grpId="0"/>
      <p:bldP spid="461" grpId="0"/>
      <p:bldP spid="460" grpId="0" animBg="1"/>
      <p:bldP spid="462" grpId="1"/>
      <p:bldP spid="461" grpId="1"/>
      <p:bldP spid="46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2" name="" descr="&lt;Slide style={{ width: 1280, height: 720, background: '#0E1B26', padding: '24px 64px', position: 'relative', overflow: 'hidden', fontFamily: 'Times New Roman' }}&gt;&#10;  &lt;Box style={{ position: 'absolute', top: 0, left: 0, width: 1280, height: 6, background: '#FF8A75' }} /&gt;&#10;  &lt;Box style={{ height: 94, justifyContent: 'center' }}&gt;&#10;    &lt;Text style={{ fontSize: 14, color: '#FF8A75', lineHeight: 1.55, fontWeight: 'bold', letterSpacing: 3 }}&gt;范文 ② · Model Two&lt;/Text&gt;&#10;    &lt;Text style={{ fontSize: 30, color: '#EAF0F4', lineHeight: 1.25, fontWeight: 'bold', marginTop: 10 }}&gt;立场②：选 Alone（反常规）&lt;/Text&gt;&#10;  &lt;/Box&gt;&#10;  &lt;Box style={{ flex: 1, marginTop: 16, justifyContent: 'center' }}&gt;&#10;    &lt;Box style={{ flexDirection: 'row', gap: 32, width: '100%' }}&gt;&lt;Box style={{ width: 640, background: 'rgba(255,255,255,0.07)', borderLeft: '4px solid #FF8A75', padding: '16px 18px' }}&gt;&lt;Text style={{ fontSize: 15, color: '#FF8A75', lineHeight: 1.55, fontWeight: 'bold' }}&gt;立场 ② · 选 Alone（反常规）&lt;/Text&gt;&lt;Text style={{ fontSize: 22, color: '#EAF0F4', lineHeight: 1.55, fontWeight: 'bold', marginTop: 6 }}&gt;Dine Alone or Together?&lt;/Text&gt;&lt;Box style={{ marginTop: 10 }}&gt;&lt;Text style={{ fontSize: 16, color: '#EAF0F4', lineHeight: 1.5, fontWeight: 'normal' }}&gt;When the lunch bell rings, our cafeteria &lt;span style={{ fontWeight: 'bold' }}&gt;splits into two scenes&lt;/span&gt;: tables &lt;span style={{ fontWeight: 'bold' }}&gt;crowded with&lt;/span&gt; laughter, and corners where students eat &lt;span style={{ fontWeight: 'bold' }}&gt;in quiet focus&lt;/span&gt;. &lt;span style={{ color: '#FF8A75', fontWeight: 'bold' }}&gt;I choose to dine alone.&lt;/span&gt;&lt;/Text&gt;&lt;Text style={{ fontSize: 16, color: '#EAF0F4', lineHeight: 1.5, fontWeight: 'normal', marginTop: 10 }}&gt;My choice is &lt;span style={{ fontWeight: 'bold' }}&gt;not about avoiding people — it is about recharging&lt;/span&gt;. With a full morning of classes behind me, lunch is the only time I can slow down, think, or simply enjoy my own company. Last month, I started eating alone by the window, and those &lt;span style={{ fontWeight: 'bold' }}&gt;twenty minutes of silence&lt;/span&gt; helped me return to afternoon classes &lt;span style={{ color: '#FF8A75', fontWeight: 'bold' }}&gt;with a clearer mind&lt;/span&gt;.&lt;/Text&gt;&lt;Text style={{ fontSize: 16, color: '#EAF0F4', lineHeight: 1.5, fontWeight: 'normal', marginTop: 10 }}&gt;&lt;span style={{ fontWeight: 'bold' }}&gt;Admittedly&lt;/span&gt;, dining together builds friendships. But for students like us, &lt;span style={{ fontWeight: 'bold' }}&gt;who are surrounded by people all day&lt;/span&gt;, a quiet meal is not loneliness — it is &lt;span style={{ fontWeight: 'bold' }}&gt;a daily reset&lt;/span&gt;.&lt;/Text&gt;&lt;/Box&gt;&lt;/Box&gt;&lt;Box style={{ width: 448, justifyContent: 'center' }}&gt;&lt;Text style={{ fontSize: 15, color: '#FF8A75', lineHeight: 1.55, fontWeight: 'bold' }}&gt;逐段解析&lt;/Text&gt;&lt;Box style={{ marginTop: 6 }}&gt;&lt;Box style={{ marginTop: 11, paddingTop: 9, borderTop: '1px solid rgba(255,255,255,0.18)' }}&gt;&lt;Box style={{ flexDirection: 'row', alignItems: 'center' }}&gt;&lt;Text style={{ fontSize: 17, color: '#EAF0F4', lineHeight: 1.55, fontWeight: 'bold' }}&gt;第一段 · 场景 + 立场&lt;/Text&gt;&lt;Text style={{ fontSize: 11, color: '#EAF0F4', lineHeight: 1.55, fontWeight: 'normal', marginLeft: 10, letterSpacing: 2, opacity: 0.55 }}&gt;OPENING&lt;/Text&gt;&lt;/Box&gt;&lt;Text style={{ fontSize: 15, color: '#EAF0F4', lineHeight: 1.42, fontWeight: 'normal', marginTop: 5, opacity: 0.9 }}&gt;splits into two scenes 画面感；tables crowded with laughter vs corners…in quiet focus 场景对比；I choose to dine alone 直接定选&lt;/Text&gt;&lt;/Box&gt;&lt;Box style={{ marginTop: 11, paddingTop: 9, borderTop: '1px solid rgba(255,255,255,0.18)' }}&gt;&lt;Box style={{ flexDirection: 'row', alignItems: 'center' }}&gt;&lt;Text style={{ fontSize: 17, color: '#EAF0F4', lineHeight: 1.55, fontWeight: 'bold' }}&gt;第二段 · 理由 + 经历&lt;/Text&gt;&lt;Text style={{ fontSize: 11, color: '#EAF0F4', lineHeight: 1.55, fontWeight: 'normal', marginLeft: 10, letterSpacing: 2, opacity: 0.55 }}&gt;EVIDENCE&lt;/Text&gt;&lt;/Box&gt;&lt;Text style={{ fontSize: 15, color: '#EAF0F4', lineHeight: 1.42, fontWeight: 'normal', marginTop: 5, opacity: 0.9 }}&gt;not about… it is about… 先破后立；recharging 高级词汇；twenty minutes of silence + clearer mind 落地到学习效果&lt;/Text&gt;&lt;/Box&gt;&lt;Box style={{ marginTop: 11, paddingTop: 9, borderTop: '1px solid rgba(255,255,255,0.18)' }}&gt;&lt;Box style={{ flexDirection: 'row', alignItems: 'center' }}&gt;&lt;Text style={{ fontSize: 17, color: '#EAF0F4', lineHeight: 1.55, fontWeight: 'bold' }}&gt;第三段 · 让步 + 升华&lt;/Text&gt;&lt;Text style={{ fontSize: 11, color: '#EAF0F4', lineHeight: 1.55, fontWeight: 'normal', marginLeft: 10, letterSpacing: 2, opacity: 0.55 }}&gt;LIFT&lt;/Text&gt;&lt;/Box&gt;&lt;Text style={{ fontSize: 15, color: '#EAF0F4', lineHeight: 1.42, fontWeight: 'normal', marginTop: 5, opacity: 0.9 }}&gt;Admittedly 让步；who are surrounded by people all day 定语从句；a daily reset 升华&lt;/Text&gt;&lt;/Box&gt;&lt;/Box&gt;&lt;Box style={{ background: 'rgba(255,255,255,0.07)', borderLeft: '4px solid #FF8A75', padding: '12px 15px', marginTop: 14 }}&gt;&lt;Text style={{ fontSize: 17, color: '#FF8A75', lineHeight: 1.55, fontWeight: 'bold' }}&gt;反常规立场的保命写法&lt;/Text&gt;&lt;Text style={{ fontSize: 15, color: '#EAF0F4', lineHeight: 1.5, fontWeight: 'normal', marginTop: 8 }}&gt;先破后立：&lt;span style={{ fontWeight: 'bold' }}&gt;不是讨厌人群，而是需要充电&lt;/span&gt;——把“冷漠”转成“自我管理”，再落到学习状态上。&lt;/Text&gt;&lt;/Box&gt;&lt;/Box&gt;&lt;/Box&gt;&#10;  &lt;/Box&gt;&#10;  &lt;Box style={{ position: 'absolute', left: 64, right: 64, bottom: 20, flexDirection: 'row', justifyContent: 'space-between' }}&gt;&#10;    &lt;Text style={{ fontSize: 12, color: '#EAF0F4', opacity: 0.5, letterSpacing: 1, fontFamily: 'Times New Roman' }}&gt;Page 08 · 立场②范文与解析&lt;/Text&gt;&#10;    &lt;Text style={{ fontSize: 12, color: '#EAF0F4', opacity: 0.5, letterSpacing: 1, fontFamily: 'Times New Roman' }}&gt;Part II · Model 2｜08 / 19&lt;/Text&gt;&#10;  &lt;/Box&gt;&#10;&lt;/Slide&gt;&#10;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矩形 4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1B26"/>
          </a:solidFill>
        </p:spPr>
        <p:txBody>
          <a:bodyPr/>
          <a:p/>
        </p:txBody>
      </p:sp>
      <p:sp>
        <p:nvSpPr>
          <p:cNvPr id="474" name="文本框 473" descr="{&quot;isTemplate&quot;:true,&quot;type&quot;:&quot;text&quot;}"/>
          <p:cNvSpPr txBox="1"/>
          <p:nvPr/>
        </p:nvSpPr>
        <p:spPr>
          <a:xfrm>
            <a:off x="609600" y="285750"/>
            <a:ext cx="10972800" cy="2571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范文</a:t>
            </a:r>
            <a:r>
              <a:rPr lang="en-US" sz="1050" b="1" spc="225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② · Model Two</a:t>
            </a:r>
            <a:endParaRPr lang="en-US" sz="1050" b="1" spc="225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5" name="文本框 474" descr="{&quot;isTemplate&quot;:true,&quot;type&quot;:&quot;text&quot;}"/>
          <p:cNvSpPr txBox="1"/>
          <p:nvPr/>
        </p:nvSpPr>
        <p:spPr>
          <a:xfrm>
            <a:off x="609600" y="638175"/>
            <a:ext cx="10972800" cy="4286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25000"/>
              </a:lnSpc>
            </a:pP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立场②：选</a:t>
            </a:r>
            <a:r>
              <a:rPr lang="en-US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Alone</a:t>
            </a:r>
            <a:r>
              <a:rPr lang="zh-CN" sz="22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（反常规）</a:t>
            </a:r>
            <a:endParaRPr lang="zh-CN" sz="22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6" name="矩形 475"/>
          <p:cNvSpPr/>
          <p:nvPr/>
        </p:nvSpPr>
        <p:spPr>
          <a:xfrm>
            <a:off x="647700" y="1343025"/>
            <a:ext cx="6057900" cy="5219700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/>
        </p:txBody>
      </p:sp>
      <p:sp>
        <p:nvSpPr>
          <p:cNvPr id="477" name="任意多边形 476"/>
          <p:cNvSpPr/>
          <p:nvPr/>
        </p:nvSpPr>
        <p:spPr>
          <a:xfrm>
            <a:off x="609600" y="1343025"/>
            <a:ext cx="6096000" cy="5219700"/>
          </a:xfrm>
          <a:custGeom>
            <a:avLst/>
            <a:gdLst/>
            <a:ahLst/>
            <a:cxnLst/>
            <a:pathLst>
              <a:path w="640" h="548">
                <a:moveTo>
                  <a:pt x="0" y="0"/>
                </a:moveTo>
                <a:lnTo>
                  <a:pt x="4" y="0"/>
                </a:lnTo>
                <a:lnTo>
                  <a:pt x="4" y="548"/>
                </a:lnTo>
                <a:lnTo>
                  <a:pt x="0" y="548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478" name="文本框 477" descr="{&quot;isTemplate&quot;:true,&quot;type&quot;:&quot;text&quot;}"/>
          <p:cNvSpPr txBox="1"/>
          <p:nvPr/>
        </p:nvSpPr>
        <p:spPr>
          <a:xfrm>
            <a:off x="819150" y="1495425"/>
            <a:ext cx="57150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12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立场</a:t>
            </a:r>
            <a:r>
              <a:rPr lang="en-US" sz="112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② · </a:t>
            </a:r>
            <a:r>
              <a:rPr lang="zh-CN" sz="112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选</a:t>
            </a:r>
            <a:r>
              <a:rPr lang="en-US" sz="112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 Alone</a:t>
            </a:r>
            <a:r>
              <a:rPr lang="zh-CN" sz="112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（反常规）</a:t>
            </a:r>
            <a:endParaRPr lang="zh-CN" sz="1125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79" name="文本框 478" descr="{&quot;isTemplate&quot;:true,&quot;type&quot;:&quot;text&quot;}"/>
          <p:cNvSpPr txBox="1"/>
          <p:nvPr/>
        </p:nvSpPr>
        <p:spPr>
          <a:xfrm>
            <a:off x="819150" y="1819275"/>
            <a:ext cx="5715000" cy="3905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165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Dine Alone or Together?</a:t>
            </a:r>
            <a:endParaRPr lang="en-US" sz="165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0" name="文本框 479" descr="{&quot;isTemplate&quot;:true,&quot;type&quot;:&quot;text&quot;}"/>
          <p:cNvSpPr txBox="1"/>
          <p:nvPr/>
        </p:nvSpPr>
        <p:spPr>
          <a:xfrm>
            <a:off x="819150" y="2094230"/>
            <a:ext cx="5715000" cy="5524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When the lunch bell rings, our cafeteria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splits into two scenes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: tables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crowded with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laughter, and corners where students eat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in quiet focus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. </a:t>
            </a: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I choose to dine alone.</a:t>
            </a:r>
            <a:endParaRPr lang="en-US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1" name="文本框 480" descr="{&quot;isTemplate&quot;:true,&quot;type&quot;:&quot;text&quot;}"/>
          <p:cNvSpPr txBox="1"/>
          <p:nvPr/>
        </p:nvSpPr>
        <p:spPr>
          <a:xfrm>
            <a:off x="819150" y="3248660"/>
            <a:ext cx="6096635" cy="11049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My choice is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not about avoiding people — it is about recharging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. With a full morning of classes behind me, lunch is the only time I can slow down, think, or simply enjoy my own company. Last month, I started eating alone by the window, and those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twenty minutes of silence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helped me return to afternoon classes </a:t>
            </a:r>
            <a:r>
              <a:rPr lang="en-US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with a clearer mind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2" name="文本框 481" descr="{&quot;isTemplate&quot;:true,&quot;type&quot;:&quot;text&quot;}"/>
          <p:cNvSpPr txBox="1"/>
          <p:nvPr/>
        </p:nvSpPr>
        <p:spPr>
          <a:xfrm>
            <a:off x="800100" y="5655310"/>
            <a:ext cx="6115685" cy="55245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indent="0" fontAlgn="auto">
              <a:lnSpc>
                <a:spcPct val="100000"/>
              </a:lnSpc>
            </a:pP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Admittedly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, dining together builds friendships. But for students like us,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who are surrounded by people all day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, a quiet meal is not loneliness — it is </a:t>
            </a:r>
            <a:r>
              <a:rPr lang="en-US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a daily reset</a:t>
            </a:r>
            <a:r>
              <a:rPr lang="en-US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en-US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3" name="文本框 482" descr="{&quot;isTemplate&quot;:true,&quot;type&quot;:&quot;text&quot;}"/>
          <p:cNvSpPr txBox="1"/>
          <p:nvPr/>
        </p:nvSpPr>
        <p:spPr>
          <a:xfrm>
            <a:off x="7010400" y="1343025"/>
            <a:ext cx="4267200" cy="2667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逐段解析</a:t>
            </a:r>
            <a:endParaRPr lang="zh-CN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4" name="任意多边形 483"/>
          <p:cNvSpPr/>
          <p:nvPr/>
        </p:nvSpPr>
        <p:spPr>
          <a:xfrm>
            <a:off x="7010400" y="1771650"/>
            <a:ext cx="4267200" cy="1190625"/>
          </a:xfrm>
          <a:custGeom>
            <a:avLst/>
            <a:gdLst/>
            <a:ahLst/>
            <a:cxnLst/>
            <a:pathLst>
              <a:path w="448" h="125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85" name="文本框 484" descr="{&quot;isTemplate&quot;:true,&quot;type&quot;:&quot;text&quot;}"/>
          <p:cNvSpPr txBox="1"/>
          <p:nvPr/>
        </p:nvSpPr>
        <p:spPr>
          <a:xfrm>
            <a:off x="6978015" y="1791335"/>
            <a:ext cx="18478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第一段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场景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立场</a:t>
            </a:r>
            <a:endParaRPr lang="zh-CN" sz="160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6" name="任意多边形 485"/>
          <p:cNvSpPr/>
          <p:nvPr/>
        </p:nvSpPr>
        <p:spPr>
          <a:xfrm>
            <a:off x="7010400" y="3057525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87" name="文本框 486" descr="{&quot;isTemplate&quot;:true,&quot;type&quot;:&quot;text&quot;}"/>
          <p:cNvSpPr txBox="1"/>
          <p:nvPr/>
        </p:nvSpPr>
        <p:spPr>
          <a:xfrm>
            <a:off x="6978015" y="3077210"/>
            <a:ext cx="18478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第二段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理由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经历</a:t>
            </a:r>
            <a:endParaRPr lang="zh-CN" sz="160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88" name="任意多边形 487"/>
          <p:cNvSpPr/>
          <p:nvPr/>
        </p:nvSpPr>
        <p:spPr>
          <a:xfrm>
            <a:off x="7010400" y="4105275"/>
            <a:ext cx="4267200" cy="952500"/>
          </a:xfrm>
          <a:custGeom>
            <a:avLst/>
            <a:gdLst/>
            <a:ahLst/>
            <a:cxnLst/>
            <a:pathLst>
              <a:path w="448" h="100">
                <a:moveTo>
                  <a:pt x="0" y="0"/>
                </a:moveTo>
                <a:lnTo>
                  <a:pt x="448" y="0"/>
                </a:lnTo>
                <a:lnTo>
                  <a:pt x="448" y="1"/>
                </a:lnTo>
                <a:lnTo>
                  <a:pt x="0" y="1"/>
                </a:lnTo>
                <a:close/>
              </a:path>
            </a:pathLst>
          </a:custGeom>
          <a:solidFill>
            <a:srgbClr val="FFFFFF">
              <a:alpha val="18000"/>
            </a:srgbClr>
          </a:solidFill>
        </p:spPr>
        <p:txBody>
          <a:bodyPr/>
          <a:p/>
        </p:txBody>
      </p:sp>
      <p:sp>
        <p:nvSpPr>
          <p:cNvPr id="489" name="文本框 488" descr="{&quot;isTemplate&quot;:true,&quot;type&quot;:&quot;text&quot;}"/>
          <p:cNvSpPr txBox="1"/>
          <p:nvPr/>
        </p:nvSpPr>
        <p:spPr>
          <a:xfrm>
            <a:off x="6978015" y="4124960"/>
            <a:ext cx="18478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第三段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·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让步</a:t>
            </a:r>
            <a:r>
              <a:rPr lang="en-US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 + 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升华</a:t>
            </a:r>
            <a:endParaRPr lang="zh-CN" sz="1600" b="1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0" name="矩形 489"/>
          <p:cNvSpPr/>
          <p:nvPr/>
        </p:nvSpPr>
        <p:spPr>
          <a:xfrm>
            <a:off x="7048500" y="5181600"/>
            <a:ext cx="4568190" cy="1381125"/>
          </a:xfrm>
          <a:prstGeom prst="rect">
            <a:avLst/>
          </a:prstGeom>
          <a:solidFill>
            <a:srgbClr val="FFFFFF">
              <a:alpha val="7000"/>
            </a:srgbClr>
          </a:solidFill>
        </p:spPr>
        <p:txBody>
          <a:bodyPr/>
          <a:p/>
        </p:txBody>
      </p:sp>
      <p:sp>
        <p:nvSpPr>
          <p:cNvPr id="491" name="任意多边形 490"/>
          <p:cNvSpPr/>
          <p:nvPr/>
        </p:nvSpPr>
        <p:spPr>
          <a:xfrm>
            <a:off x="7010400" y="5181600"/>
            <a:ext cx="4305300" cy="1381125"/>
          </a:xfrm>
          <a:custGeom>
            <a:avLst/>
            <a:gdLst/>
            <a:ahLst/>
            <a:cxnLst/>
            <a:pathLst>
              <a:path w="452" h="145">
                <a:moveTo>
                  <a:pt x="0" y="0"/>
                </a:moveTo>
                <a:lnTo>
                  <a:pt x="4" y="0"/>
                </a:lnTo>
                <a:lnTo>
                  <a:pt x="4" y="145"/>
                </a:lnTo>
                <a:lnTo>
                  <a:pt x="0" y="145"/>
                </a:lnTo>
                <a:close/>
              </a:path>
            </a:pathLst>
          </a:custGeom>
          <a:solidFill>
            <a:srgbClr val="FF8A75"/>
          </a:solidFill>
        </p:spPr>
        <p:txBody>
          <a:bodyPr/>
          <a:p/>
        </p:txBody>
      </p:sp>
      <p:sp>
        <p:nvSpPr>
          <p:cNvPr id="492" name="文本框 491" descr="{&quot;isTemplate&quot;:true,&quot;type&quot;:&quot;text&quot;}"/>
          <p:cNvSpPr txBox="1"/>
          <p:nvPr/>
        </p:nvSpPr>
        <p:spPr>
          <a:xfrm>
            <a:off x="7191375" y="5295900"/>
            <a:ext cx="3943350" cy="304800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zh-CN" sz="1275" b="1">
                <a:solidFill>
                  <a:srgbClr val="FF8A75"/>
                </a:solidFill>
                <a:latin typeface="Times New Roman" panose="02020603050405020304"/>
                <a:ea typeface="Times New Roman" panose="02020603050405020304"/>
              </a:rPr>
              <a:t>反常规立场的写法</a:t>
            </a:r>
            <a:endParaRPr lang="zh-CN" sz="1275" b="1">
              <a:solidFill>
                <a:srgbClr val="FF8A75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3" name="文本框 492" descr="{&quot;isTemplate&quot;:true,&quot;type&quot;:&quot;text&quot;}"/>
          <p:cNvSpPr txBox="1"/>
          <p:nvPr/>
        </p:nvSpPr>
        <p:spPr>
          <a:xfrm>
            <a:off x="7191375" y="5676900"/>
            <a:ext cx="4343400" cy="7715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50000"/>
              </a:lnSpc>
            </a:pP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先破后立：</a:t>
            </a:r>
            <a:r>
              <a:rPr lang="zh-CN" sz="1600" b="1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不是讨厌人群，而是需要充电</a:t>
            </a:r>
            <a:r>
              <a:rPr lang="zh-CN" sz="1600">
                <a:solidFill>
                  <a:srgbClr val="EAF0F4"/>
                </a:solidFill>
                <a:latin typeface="Times New Roman" panose="02020603050405020304"/>
                <a:ea typeface="Times New Roman" panose="02020603050405020304"/>
              </a:rPr>
              <a:t>——把“冷漠”转成“自我管理”，再落到学习状态上。</a:t>
            </a:r>
            <a:endParaRPr lang="zh-CN" sz="1600">
              <a:solidFill>
                <a:srgbClr val="EAF0F4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4" name="矩形 49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8A75"/>
          </a:solidFill>
        </p:spPr>
        <p:txBody>
          <a:bodyPr/>
          <a:p/>
        </p:txBody>
      </p:sp>
      <p:sp>
        <p:nvSpPr>
          <p:cNvPr id="495" name="文本框 494" descr="{&quot;isTemplate&quot;:true,&quot;type&quot;:&quot;text&quot;}"/>
          <p:cNvSpPr txBox="1"/>
          <p:nvPr/>
        </p:nvSpPr>
        <p:spPr>
          <a:xfrm>
            <a:off x="8953500" y="1924050"/>
            <a:ext cx="600075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EAF0F4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OPENING</a:t>
            </a:r>
            <a:endParaRPr lang="en-US" sz="825" spc="150">
              <a:solidFill>
                <a:srgbClr val="EAF0F4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6" name="文本框 495" descr="{&quot;isTemplate&quot;:true,&quot;type&quot;:&quot;text&quot;}"/>
          <p:cNvSpPr txBox="1"/>
          <p:nvPr/>
        </p:nvSpPr>
        <p:spPr>
          <a:xfrm>
            <a:off x="7010400" y="2111375"/>
            <a:ext cx="4524375" cy="73342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splits into two scenes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画面感；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tables crowded with laughter vs corners…in quiet focus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场景对比；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I choose to dine alone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直接定选</a:t>
            </a:r>
            <a:endParaRPr lang="zh-CN" sz="1600">
              <a:solidFill>
                <a:srgbClr val="EAF0F4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7" name="文本框 496" descr="{&quot;isTemplate&quot;:true,&quot;type&quot;:&quot;text&quot;}"/>
          <p:cNvSpPr txBox="1"/>
          <p:nvPr/>
        </p:nvSpPr>
        <p:spPr>
          <a:xfrm>
            <a:off x="8953500" y="3209925"/>
            <a:ext cx="676275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EAF0F4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EVIDENCE</a:t>
            </a:r>
            <a:endParaRPr lang="en-US" sz="825" spc="150">
              <a:solidFill>
                <a:srgbClr val="EAF0F4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8" name="文本框 497" descr="{&quot;isTemplate&quot;:true,&quot;type&quot;:&quot;text&quot;}"/>
          <p:cNvSpPr txBox="1"/>
          <p:nvPr/>
        </p:nvSpPr>
        <p:spPr>
          <a:xfrm>
            <a:off x="7010400" y="3440430"/>
            <a:ext cx="5183505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not about… it is about…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先破后立；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recharging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高级词汇；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twenty minutes of silence + clearer mind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落地到学习效果</a:t>
            </a:r>
            <a:endParaRPr lang="zh-CN" sz="1600">
              <a:solidFill>
                <a:srgbClr val="EAF0F4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99" name="文本框 498" descr="{&quot;isTemplate&quot;:true,&quot;type&quot;:&quot;text&quot;}"/>
          <p:cNvSpPr txBox="1"/>
          <p:nvPr/>
        </p:nvSpPr>
        <p:spPr>
          <a:xfrm>
            <a:off x="8953500" y="4257675"/>
            <a:ext cx="304800" cy="20002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55000"/>
              </a:lnSpc>
            </a:pPr>
            <a:r>
              <a:rPr lang="en-US" sz="825" spc="150">
                <a:solidFill>
                  <a:srgbClr val="EAF0F4">
                    <a:alpha val="55000"/>
                  </a:srgbClr>
                </a:solidFill>
                <a:latin typeface="Times New Roman" panose="02020603050405020304"/>
                <a:ea typeface="Times New Roman" panose="02020603050405020304"/>
              </a:rPr>
              <a:t>LIFT</a:t>
            </a:r>
            <a:endParaRPr lang="en-US" sz="825" spc="150">
              <a:solidFill>
                <a:srgbClr val="EAF0F4">
                  <a:alpha val="55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00" name="文本框 499" descr="{&quot;isTemplate&quot;:true,&quot;type&quot;:&quot;text&quot;}"/>
          <p:cNvSpPr txBox="1"/>
          <p:nvPr/>
        </p:nvSpPr>
        <p:spPr>
          <a:xfrm>
            <a:off x="7010400" y="4488180"/>
            <a:ext cx="4524375" cy="495300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>
              <a:lnSpc>
                <a:spcPct val="142000"/>
              </a:lnSpc>
            </a:pP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Admittedly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让步；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who are surrounded by people all day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定语从句；</a:t>
            </a:r>
            <a:r>
              <a:rPr lang="en-US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a daily reset </a:t>
            </a:r>
            <a:r>
              <a:rPr lang="zh-CN" sz="1600">
                <a:solidFill>
                  <a:srgbClr val="EAF0F4">
                    <a:alpha val="90000"/>
                  </a:srgbClr>
                </a:solidFill>
                <a:latin typeface="Times New Roman" panose="02020603050405020304"/>
                <a:ea typeface="Times New Roman" panose="02020603050405020304"/>
              </a:rPr>
              <a:t>升华</a:t>
            </a:r>
            <a:endParaRPr lang="zh-CN" sz="1600">
              <a:solidFill>
                <a:srgbClr val="EAF0F4">
                  <a:alpha val="9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01" name="文本框 500" descr="{&quot;isTemplate&quot;:true,&quot;type&quot;:&quot;text&quot;}"/>
          <p:cNvSpPr txBox="1"/>
          <p:nvPr/>
        </p:nvSpPr>
        <p:spPr>
          <a:xfrm>
            <a:off x="609600" y="6524625"/>
            <a:ext cx="2085975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Page 08 · 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立场②范文与解析</a:t>
            </a:r>
            <a:endParaRPr lang="zh-CN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02" name="文本框 501" descr="{&quot;isTemplate&quot;:true,&quot;type&quot;:&quot;text&quot;}"/>
          <p:cNvSpPr txBox="1"/>
          <p:nvPr/>
        </p:nvSpPr>
        <p:spPr>
          <a:xfrm>
            <a:off x="10077450" y="6524625"/>
            <a:ext cx="1504950" cy="142875"/>
          </a:xfrm>
          <a:prstGeom prst="rect">
            <a:avLst/>
          </a:prstGeom>
        </p:spPr>
        <p:txBody>
          <a:bodyPr wrap="none" lIns="0" tIns="0" rIns="0" bIns="0"/>
          <a:p>
            <a:pPr>
              <a:lnSpc>
                <a:spcPct val="100000"/>
              </a:lnSpc>
            </a:pP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Part II · Model 2</a:t>
            </a:r>
            <a:r>
              <a:rPr lang="zh-CN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｜</a:t>
            </a:r>
            <a:r>
              <a:rPr lang="en-US" sz="900" spc="75">
                <a:solidFill>
                  <a:srgbClr val="EAF0F4">
                    <a:alpha val="50000"/>
                  </a:srgbClr>
                </a:solidFill>
                <a:latin typeface="Times New Roman" panose="02020603050405020304"/>
                <a:ea typeface="Times New Roman" panose="02020603050405020304"/>
              </a:rPr>
              <a:t>08 / 19</a:t>
            </a:r>
            <a:endParaRPr lang="en-US" sz="900" spc="75">
              <a:solidFill>
                <a:srgbClr val="EAF0F4">
                  <a:alpha val="5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" grpId="0"/>
      <p:bldP spid="481" grpId="0"/>
      <p:bldP spid="482" grpId="0"/>
      <p:bldP spid="480" grpId="1"/>
      <p:bldP spid="481" grpId="1"/>
      <p:bldP spid="482" grpId="1"/>
      <p:bldP spid="485" grpId="0"/>
      <p:bldP spid="487" grpId="0"/>
      <p:bldP spid="489" grpId="0"/>
      <p:bldP spid="485" grpId="1"/>
      <p:bldP spid="487" grpId="1"/>
      <p:bldP spid="489" grpId="1"/>
      <p:bldP spid="496" grpId="0"/>
      <p:bldP spid="498" grpId="0"/>
      <p:bldP spid="500" grpId="0"/>
      <p:bldP spid="496" grpId="1"/>
      <p:bldP spid="498" grpId="1"/>
      <p:bldP spid="500" grpId="1"/>
      <p:bldP spid="492" grpId="0"/>
      <p:bldP spid="491" grpId="0" animBg="1"/>
      <p:bldP spid="493" grpId="0"/>
      <p:bldP spid="492" grpId="1"/>
      <p:bldP spid="491" grpId="1" animBg="1"/>
      <p:bldP spid="493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9264</Words>
  <Application>WPS 演示</Application>
  <PresentationFormat/>
  <Paragraphs>703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Calibri</vt:lpstr>
      <vt:lpstr>Arial Unicode MS</vt:lpstr>
      <vt:lpstr>等线</vt:lpstr>
      <vt:lpstr>HelveticaNeue</vt:lpstr>
      <vt:lpstr>华文新魏</vt:lpstr>
      <vt:lpstr>语文格子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2026-09-13T09:21:00Z</dcterms:created>
  <dcterms:modified xsi:type="dcterms:W3CDTF">2026-09-14T02:43:56Z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FCF4C4C832E7415B99A044DE5B815D97_12</vt:lpwstr>
  </property>
  <property fmtid="{D5CDD505-2E9C-101B-9397-08002B2CF9AE}" pid="3" name="KSOProductBuildVer">
    <vt:lpwstr>2052-11.8.2.7978</vt:lpwstr>
  </property>
</Properties>
</file>