
<file path=[Content_Types].xml><?xml version="1.0" encoding="utf-8"?>
<Types xmlns="http://schemas.openxmlformats.org/package/2006/content-types">
  <Default Extension="jpeg" ContentType="image/jpeg"/>
  <Default Extension="png" ContentType="image/png"/>
  <Default Extension="mp4" ContentType="vide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98" r:id="rId3"/>
    <p:sldId id="256" r:id="rId4"/>
    <p:sldId id="257" r:id="rId6"/>
    <p:sldId id="258" r:id="rId7"/>
    <p:sldId id="275" r:id="rId8"/>
    <p:sldId id="276" r:id="rId9"/>
    <p:sldId id="259" r:id="rId10"/>
    <p:sldId id="260" r:id="rId11"/>
    <p:sldId id="264" r:id="rId12"/>
    <p:sldId id="265" r:id="rId13"/>
    <p:sldId id="266" r:id="rId14"/>
    <p:sldId id="279" r:id="rId15"/>
    <p:sldId id="281" r:id="rId16"/>
    <p:sldId id="280" r:id="rId17"/>
    <p:sldId id="282" r:id="rId18"/>
    <p:sldId id="261" r:id="rId19"/>
    <p:sldId id="267" r:id="rId20"/>
    <p:sldId id="268" r:id="rId21"/>
    <p:sldId id="269" r:id="rId22"/>
    <p:sldId id="270" r:id="rId23"/>
    <p:sldId id="271" r:id="rId24"/>
    <p:sldId id="272" r:id="rId25"/>
    <p:sldId id="273" r:id="rId26"/>
    <p:sldId id="274" r:id="rId27"/>
    <p:sldId id="263" r:id="rId28"/>
    <p:sldId id="277" r:id="rId29"/>
    <p:sldId id="27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6"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DDCDF4-0C6D-4370-95A6-A1A8DF501B4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7C6C67-9DE4-49C5-8817-D0FBEFE1DCE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97C6C67-9DE4-49C5-8817-D0FBEFE1DCE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97C6C67-9DE4-49C5-8817-D0FBEFE1DCE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97C6C67-9DE4-49C5-8817-D0FBEFE1DCE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975BEAF-F39B-46DE-841F-D3E6245FEC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2472F3-C4AB-4C81-AB17-526D07EDD6F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75BEAF-F39B-46DE-841F-D3E6245FECD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2472F3-C4AB-4C81-AB17-526D07EDD6F7}" type="slidenum">
              <a:rPr lang="zh-CN" altLang="en-US" smtClean="0"/>
            </a:fld>
            <a:endParaRPr lang="zh-CN" altLang="en-US"/>
          </a:p>
        </p:txBody>
      </p:sp>
      <p:pic>
        <p:nvPicPr>
          <p:cNvPr id="7"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microsoft.com/office/2007/relationships/media" Target="../media/media2.mp3"/><Relationship Id="rId1" Type="http://schemas.openxmlformats.org/officeDocument/2006/relationships/audio" Target="../media/media2.mp3"/></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14.png"/><Relationship Id="rId2" Type="http://schemas.microsoft.com/office/2007/relationships/media" Target="../media/media3.mp3"/><Relationship Id="rId1" Type="http://schemas.openxmlformats.org/officeDocument/2006/relationships/audio" Target="../media/media3.mp3"/></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media" Target="../media/media1.mp4"/><Relationship Id="rId1" Type="http://schemas.openxmlformats.org/officeDocument/2006/relationships/video" Target="../media/media1.mp4"/></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9106" y="1497219"/>
            <a:ext cx="10754694" cy="1300856"/>
          </a:xfrm>
          <a:solidFill>
            <a:schemeClr val="bg1">
              <a:lumMod val="95000"/>
            </a:schemeClr>
          </a:solidFill>
        </p:spPr>
        <p:txBody>
          <a:bodyPr/>
          <a:lstStyle/>
          <a:p>
            <a:r>
              <a:rPr lang="zh-CN" altLang="en-US" dirty="0"/>
              <a:t>风雪过后的清晨，天地焕然一新。我复用拟人手法描写雪景：微风轻拂雪地、枝头残雪轻轻晃动，仿佛在温柔安抚人心。同样的雪地、树林，因为心境从恐惧变为平和</a:t>
            </a:r>
            <a:endParaRPr lang="zh-CN" altLang="en-US" dirty="0"/>
          </a:p>
        </p:txBody>
      </p:sp>
      <p:sp>
        <p:nvSpPr>
          <p:cNvPr id="5" name="文本框 4"/>
          <p:cNvSpPr txBox="1"/>
          <p:nvPr/>
        </p:nvSpPr>
        <p:spPr>
          <a:xfrm>
            <a:off x="496897" y="176225"/>
            <a:ext cx="10807624" cy="1815882"/>
          </a:xfrm>
          <a:prstGeom prst="rect">
            <a:avLst/>
          </a:prstGeom>
          <a:noFill/>
        </p:spPr>
        <p:txBody>
          <a:bodyPr wrap="square">
            <a:spAutoFit/>
          </a:bodyPr>
          <a:lstStyle/>
          <a:p>
            <a:r>
              <a:rPr lang="zh-CN" altLang="en-US" sz="2800" dirty="0">
                <a:highlight>
                  <a:srgbClr val="FFFF00"/>
                </a:highlight>
                <a:ea typeface="微软简隶书" pitchFamily="2" charset="-122"/>
              </a:rPr>
              <a:t>伏笔闭环</a:t>
            </a:r>
            <a:r>
              <a:rPr lang="en-US" altLang="zh-CN" sz="2800" dirty="0">
                <a:highlight>
                  <a:srgbClr val="FFFF00"/>
                </a:highlight>
                <a:ea typeface="微软简隶书" pitchFamily="2" charset="-122"/>
              </a:rPr>
              <a:t>3</a:t>
            </a:r>
            <a:r>
              <a:rPr lang="zh-CN" altLang="en-US" sz="2800" dirty="0">
                <a:ea typeface="微软简隶书" pitchFamily="2" charset="-122"/>
              </a:rPr>
              <a:t>：</a:t>
            </a:r>
            <a:r>
              <a:rPr lang="zh-CN" altLang="en-US" sz="2800" dirty="0">
                <a:highlight>
                  <a:srgbClr val="FF00FF"/>
                </a:highlight>
                <a:ea typeface="微软简隶书" pitchFamily="2" charset="-122"/>
              </a:rPr>
              <a:t>拟人环境手法复用（景随情变落地）</a:t>
            </a:r>
            <a:r>
              <a:rPr lang="zh-CN" altLang="en-US" sz="2800" dirty="0">
                <a:ea typeface="微软简隶书" pitchFamily="2" charset="-122"/>
              </a:rPr>
              <a:t>解决</a:t>
            </a:r>
            <a:r>
              <a:rPr lang="en-US" altLang="zh-CN" sz="2800" dirty="0">
                <a:ea typeface="微软简隶书" pitchFamily="2" charset="-122"/>
              </a:rPr>
              <a:t>【</a:t>
            </a:r>
            <a:r>
              <a:rPr lang="zh-CN" altLang="en-US" sz="2800" dirty="0">
                <a:ea typeface="微软简隶书" pitchFamily="2" charset="-122"/>
              </a:rPr>
              <a:t>心理</a:t>
            </a:r>
            <a:r>
              <a:rPr lang="en-US" altLang="zh-CN" sz="2800" dirty="0">
                <a:ea typeface="微软简隶书" pitchFamily="2" charset="-122"/>
              </a:rPr>
              <a:t>+</a:t>
            </a:r>
            <a:r>
              <a:rPr lang="zh-CN" altLang="en-US" sz="2800" dirty="0">
                <a:ea typeface="微软简隶书" pitchFamily="2" charset="-122"/>
              </a:rPr>
              <a:t>环境危机</a:t>
            </a:r>
            <a:r>
              <a:rPr lang="en-US" altLang="zh-CN" sz="2800" dirty="0">
                <a:ea typeface="微软简隶书" pitchFamily="2" charset="-122"/>
              </a:rPr>
              <a:t>】</a:t>
            </a:r>
            <a:r>
              <a:rPr lang="en-US" altLang="zh-CN" sz="2800" dirty="0">
                <a:latin typeface="Times New Roman" panose="02020603050405020304" pitchFamily="18" charset="0"/>
                <a:ea typeface="微软简隶书" pitchFamily="2" charset="-122"/>
                <a:cs typeface="Times New Roman" panose="02020603050405020304" pitchFamily="18" charset="0"/>
              </a:rPr>
              <a:t>twisted tree branches looked like clawing fingers</a:t>
            </a:r>
            <a:r>
              <a:rPr lang="zh-CN" altLang="en-US" sz="2800" dirty="0">
                <a:latin typeface="Times New Roman" panose="02020603050405020304" pitchFamily="18" charset="0"/>
                <a:ea typeface="微软简隶书" pitchFamily="2" charset="-122"/>
                <a:cs typeface="Times New Roman" panose="02020603050405020304" pitchFamily="18" charset="0"/>
              </a:rPr>
              <a:t>、</a:t>
            </a:r>
            <a:r>
              <a:rPr lang="en-US" altLang="zh-CN" sz="2800" dirty="0">
                <a:latin typeface="Times New Roman" panose="02020603050405020304" pitchFamily="18" charset="0"/>
                <a:ea typeface="微软简隶书" pitchFamily="2" charset="-122"/>
                <a:cs typeface="Times New Roman" panose="02020603050405020304" pitchFamily="18" charset="0"/>
              </a:rPr>
              <a:t>snow swallowed every sound </a:t>
            </a:r>
            <a:r>
              <a:rPr lang="zh-CN" altLang="en-US" sz="2800" dirty="0">
                <a:latin typeface="Times New Roman" panose="02020603050405020304" pitchFamily="18" charset="0"/>
                <a:ea typeface="微软简隶书" pitchFamily="2" charset="-122"/>
                <a:cs typeface="Times New Roman" panose="02020603050405020304" pitchFamily="18" charset="0"/>
              </a:rPr>
              <a:t>拟人烘托阴森、恐惧、压抑的绝境氛围</a:t>
            </a:r>
            <a:endParaRPr lang="en-US" altLang="zh-CN" sz="2800" dirty="0">
              <a:latin typeface="Times New Roman" panose="02020603050405020304" pitchFamily="18" charset="0"/>
              <a:ea typeface="微软简隶书" pitchFamily="2" charset="-122"/>
              <a:cs typeface="Times New Roman" panose="02020603050405020304" pitchFamily="18" charset="0"/>
            </a:endParaRPr>
          </a:p>
          <a:p>
            <a:endParaRPr lang="zh-CN" altLang="en-US" sz="2800" dirty="0">
              <a:ea typeface="微软简隶书" pitchFamily="2" charset="-122"/>
            </a:endParaRPr>
          </a:p>
        </p:txBody>
      </p:sp>
      <p:sp>
        <p:nvSpPr>
          <p:cNvPr id="7" name="文本框 6"/>
          <p:cNvSpPr txBox="1"/>
          <p:nvPr/>
        </p:nvSpPr>
        <p:spPr>
          <a:xfrm>
            <a:off x="721847" y="3052107"/>
            <a:ext cx="10814924" cy="954107"/>
          </a:xfrm>
          <a:prstGeom prst="rect">
            <a:avLst/>
          </a:prstGeom>
          <a:solidFill>
            <a:schemeClr val="accent1">
              <a:lumMod val="20000"/>
              <a:lumOff val="80000"/>
            </a:schemeClr>
          </a:solidFill>
        </p:spPr>
        <p:txBody>
          <a:bodyPr wrap="square">
            <a:spAutoFit/>
          </a:bodyPr>
          <a:lstStyle/>
          <a:p>
            <a:pPr algn="l">
              <a:buNone/>
            </a:pPr>
            <a:r>
              <a:rPr lang="zh-CN" altLang="en-US" sz="2800" b="1" dirty="0">
                <a:effectLst/>
                <a:latin typeface="Times New Roman" panose="02020603050405020304" pitchFamily="18" charset="0"/>
                <a:cs typeface="Times New Roman" panose="02020603050405020304" pitchFamily="18" charset="0"/>
              </a:rPr>
              <a:t>核心重点词汇</a:t>
            </a:r>
            <a:r>
              <a:rPr lang="zh-CN" altLang="en-US" sz="2800" dirty="0">
                <a:effectLst/>
                <a:latin typeface="Times New Roman" panose="02020603050405020304" pitchFamily="18" charset="0"/>
                <a:cs typeface="Times New Roman" panose="02020603050405020304" pitchFamily="18" charset="0"/>
              </a:rPr>
              <a:t>：：</a:t>
            </a:r>
            <a:r>
              <a:rPr lang="en-US" altLang="zh-CN" sz="2800" dirty="0">
                <a:effectLst/>
                <a:latin typeface="Times New Roman" panose="02020603050405020304" pitchFamily="18" charset="0"/>
                <a:cs typeface="Times New Roman" panose="02020603050405020304" pitchFamily="18" charset="0"/>
              </a:rPr>
              <a:t>the wind brushed gently </a:t>
            </a:r>
            <a:r>
              <a:rPr lang="zh-CN" altLang="en-US" sz="2800" dirty="0">
                <a:effectLst/>
                <a:latin typeface="Times New Roman" panose="02020603050405020304" pitchFamily="18" charset="0"/>
                <a:cs typeface="Times New Roman" panose="02020603050405020304" pitchFamily="18" charset="0"/>
              </a:rPr>
              <a:t>微风轻拂；</a:t>
            </a:r>
            <a:r>
              <a:rPr lang="en-US" altLang="zh-CN" sz="2800" dirty="0">
                <a:effectLst/>
                <a:latin typeface="Times New Roman" panose="02020603050405020304" pitchFamily="18" charset="0"/>
                <a:cs typeface="Times New Roman" panose="02020603050405020304" pitchFamily="18" charset="0"/>
              </a:rPr>
              <a:t>remaining snow </a:t>
            </a:r>
            <a:r>
              <a:rPr lang="zh-CN" altLang="en-US" sz="2800" dirty="0">
                <a:effectLst/>
                <a:latin typeface="Times New Roman" panose="02020603050405020304" pitchFamily="18" charset="0"/>
                <a:cs typeface="Times New Roman" panose="02020603050405020304" pitchFamily="18" charset="0"/>
              </a:rPr>
              <a:t>残雪；</a:t>
            </a:r>
            <a:r>
              <a:rPr lang="en-US" altLang="zh-CN" sz="2800" dirty="0">
                <a:effectLst/>
                <a:latin typeface="Times New Roman" panose="02020603050405020304" pitchFamily="18" charset="0"/>
                <a:cs typeface="Times New Roman" panose="02020603050405020304" pitchFamily="18" charset="0"/>
              </a:rPr>
              <a:t>calm one’s mind </a:t>
            </a:r>
            <a:r>
              <a:rPr lang="zh-CN" altLang="en-US" sz="2800" dirty="0">
                <a:effectLst/>
                <a:latin typeface="Times New Roman" panose="02020603050405020304" pitchFamily="18" charset="0"/>
                <a:cs typeface="Times New Roman" panose="02020603050405020304" pitchFamily="18" charset="0"/>
              </a:rPr>
              <a:t>安抚心境；</a:t>
            </a:r>
            <a:r>
              <a:rPr lang="en-US" altLang="zh-CN" sz="2800" dirty="0">
                <a:effectLst/>
                <a:latin typeface="Times New Roman" panose="02020603050405020304" pitchFamily="18" charset="0"/>
                <a:cs typeface="Times New Roman" panose="02020603050405020304" pitchFamily="18" charset="0"/>
              </a:rPr>
              <a:t>change with one’s mood </a:t>
            </a:r>
            <a:r>
              <a:rPr lang="zh-CN" altLang="en-US" sz="2800" dirty="0">
                <a:effectLst/>
                <a:latin typeface="Times New Roman" panose="02020603050405020304" pitchFamily="18" charset="0"/>
                <a:cs typeface="Times New Roman" panose="02020603050405020304" pitchFamily="18" charset="0"/>
              </a:rPr>
              <a:t>随心境变化</a:t>
            </a:r>
            <a:endParaRPr lang="zh-CN" altLang="en-US" sz="2800" dirty="0">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721847" y="4260246"/>
            <a:ext cx="10814924" cy="1815882"/>
          </a:xfrm>
          <a:prstGeom prst="rect">
            <a:avLst/>
          </a:prstGeom>
          <a:solidFill>
            <a:schemeClr val="accent6">
              <a:lumMod val="20000"/>
              <a:lumOff val="80000"/>
            </a:schemeClr>
          </a:solidFill>
        </p:spPr>
        <p:txBody>
          <a:bodyPr wrap="square">
            <a:spAutoFit/>
          </a:bodyPr>
          <a:lstStyle/>
          <a:p>
            <a:pPr algn="l">
              <a:buNone/>
            </a:pPr>
            <a:r>
              <a:rPr lang="en-US" altLang="zh-CN" sz="2800" dirty="0">
                <a:effectLst/>
                <a:latin typeface="Times New Roman" panose="02020603050405020304" pitchFamily="18" charset="0"/>
                <a:cs typeface="Times New Roman" panose="02020603050405020304" pitchFamily="18" charset="0"/>
              </a:rPr>
              <a:t>The whole world became </a:t>
            </a:r>
            <a:r>
              <a:rPr lang="en-US" altLang="zh-CN" sz="2800" b="1" dirty="0">
                <a:solidFill>
                  <a:srgbClr val="FF0000"/>
                </a:solidFill>
                <a:effectLst/>
                <a:latin typeface="Times New Roman" panose="02020603050405020304" pitchFamily="18" charset="0"/>
                <a:cs typeface="Times New Roman" panose="02020603050405020304" pitchFamily="18" charset="0"/>
              </a:rPr>
              <a:t>bright and peaceful </a:t>
            </a:r>
            <a:r>
              <a:rPr lang="en-US" altLang="zh-CN" sz="2800" dirty="0">
                <a:effectLst/>
                <a:latin typeface="Times New Roman" panose="02020603050405020304" pitchFamily="18" charset="0"/>
                <a:cs typeface="Times New Roman" panose="02020603050405020304" pitchFamily="18" charset="0"/>
              </a:rPr>
              <a:t>after the storm. The soft wind brushed the snowy ground </a:t>
            </a:r>
            <a:r>
              <a:rPr lang="en-US" altLang="zh-CN" sz="2800" dirty="0">
                <a:solidFill>
                  <a:srgbClr val="FF0000"/>
                </a:solidFill>
                <a:effectLst/>
                <a:latin typeface="Times New Roman" panose="02020603050405020304" pitchFamily="18" charset="0"/>
                <a:cs typeface="Times New Roman" panose="02020603050405020304" pitchFamily="18" charset="0"/>
              </a:rPr>
              <a:t>gently</a:t>
            </a:r>
            <a:r>
              <a:rPr lang="en-US" altLang="zh-CN" sz="2800" dirty="0">
                <a:effectLst/>
                <a:latin typeface="Times New Roman" panose="02020603050405020304" pitchFamily="18" charset="0"/>
                <a:cs typeface="Times New Roman" panose="02020603050405020304" pitchFamily="18" charset="0"/>
              </a:rPr>
              <a:t>, </a:t>
            </a:r>
            <a:r>
              <a:rPr lang="en-US" altLang="zh-CN" sz="2800" dirty="0">
                <a:solidFill>
                  <a:srgbClr val="FF0000"/>
                </a:solidFill>
                <a:effectLst/>
                <a:latin typeface="Times New Roman" panose="02020603050405020304" pitchFamily="18" charset="0"/>
                <a:cs typeface="Times New Roman" panose="02020603050405020304" pitchFamily="18" charset="0"/>
              </a:rPr>
              <a:t>and the remaining snow on the branches danced lightly, as if comforting my frightened heart</a:t>
            </a:r>
            <a:r>
              <a:rPr lang="en-US" altLang="zh-CN" sz="2800" dirty="0">
                <a:effectLst/>
                <a:latin typeface="Times New Roman" panose="02020603050405020304" pitchFamily="18" charset="0"/>
                <a:cs typeface="Times New Roman" panose="02020603050405020304" pitchFamily="18" charset="0"/>
              </a:rPr>
              <a:t>. The scenery changed completely with my mood, bringing me great peace and relief.</a:t>
            </a:r>
            <a:endParaRPr lang="en-US" altLang="zh-CN" sz="2800" dirty="0">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9106" y="1497219"/>
            <a:ext cx="10754694" cy="1300856"/>
          </a:xfrm>
          <a:solidFill>
            <a:schemeClr val="bg1">
              <a:lumMod val="95000"/>
            </a:schemeClr>
          </a:solidFill>
        </p:spPr>
        <p:txBody>
          <a:bodyPr/>
          <a:lstStyle/>
          <a:p>
            <a:r>
              <a:rPr lang="zh-CN" altLang="en-US" dirty="0"/>
              <a:t>在当地农户的帮助下，我彻底弄清了所处的偏僻路段，成功摆脱迷路的困境。第二天顺利将车辆开出雪地，彻底解决了夜间迷路、孤立无援的所有隐患。</a:t>
            </a:r>
            <a:endParaRPr lang="zh-CN" altLang="en-US" dirty="0"/>
          </a:p>
        </p:txBody>
      </p:sp>
      <p:sp>
        <p:nvSpPr>
          <p:cNvPr id="5" name="文本框 4"/>
          <p:cNvSpPr txBox="1"/>
          <p:nvPr/>
        </p:nvSpPr>
        <p:spPr>
          <a:xfrm>
            <a:off x="496897" y="176225"/>
            <a:ext cx="10807624" cy="954107"/>
          </a:xfrm>
          <a:prstGeom prst="rect">
            <a:avLst/>
          </a:prstGeom>
          <a:noFill/>
        </p:spPr>
        <p:txBody>
          <a:bodyPr wrap="square">
            <a:spAutoFit/>
          </a:bodyPr>
          <a:lstStyle/>
          <a:p>
            <a:r>
              <a:rPr lang="zh-CN" altLang="en-US" sz="2800" dirty="0">
                <a:highlight>
                  <a:srgbClr val="FFFF00"/>
                </a:highlight>
                <a:ea typeface="微软简隶书" pitchFamily="2" charset="-122"/>
              </a:rPr>
              <a:t>伏笔闭环</a:t>
            </a:r>
            <a:r>
              <a:rPr lang="en-US" altLang="zh-CN" sz="2800" dirty="0">
                <a:highlight>
                  <a:srgbClr val="FFFF00"/>
                </a:highlight>
                <a:ea typeface="微软简隶书" pitchFamily="2" charset="-122"/>
              </a:rPr>
              <a:t>4</a:t>
            </a:r>
            <a:r>
              <a:rPr lang="zh-CN" altLang="en-US" sz="2800" dirty="0">
                <a:ea typeface="微软简隶书" pitchFamily="2" charset="-122"/>
              </a:rPr>
              <a:t>：解决</a:t>
            </a:r>
            <a:r>
              <a:rPr lang="en-US" altLang="zh-CN" sz="2800" dirty="0">
                <a:ea typeface="微软简隶书" pitchFamily="2" charset="-122"/>
              </a:rPr>
              <a:t>【</a:t>
            </a:r>
            <a:r>
              <a:rPr lang="zh-CN" altLang="en-US" sz="2800" dirty="0">
                <a:ea typeface="微软简隶书" pitchFamily="2" charset="-122"/>
              </a:rPr>
              <a:t>迷路危机</a:t>
            </a:r>
            <a:r>
              <a:rPr lang="en-US" altLang="zh-CN" sz="2800" dirty="0">
                <a:ea typeface="微软简隶书" pitchFamily="2" charset="-122"/>
              </a:rPr>
              <a:t>】</a:t>
            </a:r>
            <a:r>
              <a:rPr lang="zh-CN" altLang="en-US" sz="2800" dirty="0">
                <a:ea typeface="微软简隶书" pitchFamily="2" charset="-122"/>
              </a:rPr>
              <a:t>（全文隐患清零）前文原伏笔：</a:t>
            </a:r>
            <a:r>
              <a:rPr lang="en-US" altLang="zh-CN" sz="2800" dirty="0">
                <a:latin typeface="Times New Roman" panose="02020603050405020304" pitchFamily="18" charset="0"/>
                <a:ea typeface="微软简隶书" pitchFamily="2" charset="-122"/>
                <a:cs typeface="Times New Roman" panose="02020603050405020304" pitchFamily="18" charset="0"/>
              </a:rPr>
              <a:t>got lost</a:t>
            </a:r>
            <a:r>
              <a:rPr lang="zh-CN" altLang="en-US" sz="2800" dirty="0">
                <a:latin typeface="Times New Roman" panose="02020603050405020304" pitchFamily="18" charset="0"/>
                <a:ea typeface="微软简隶书" pitchFamily="2" charset="-122"/>
                <a:cs typeface="Times New Roman" panose="02020603050405020304" pitchFamily="18" charset="0"/>
              </a:rPr>
              <a:t>、</a:t>
            </a:r>
            <a:r>
              <a:rPr lang="en-US" altLang="zh-CN" sz="2800" dirty="0">
                <a:latin typeface="Times New Roman" panose="02020603050405020304" pitchFamily="18" charset="0"/>
                <a:ea typeface="微软简隶书" pitchFamily="2" charset="-122"/>
                <a:cs typeface="Times New Roman" panose="02020603050405020304" pitchFamily="18" charset="0"/>
              </a:rPr>
              <a:t>had no clue where I was </a:t>
            </a:r>
            <a:r>
              <a:rPr lang="zh-CN" altLang="en-US" sz="2800" dirty="0">
                <a:ea typeface="微软简隶书" pitchFamily="2" charset="-122"/>
              </a:rPr>
              <a:t>深夜迷路、身处荒僻路段</a:t>
            </a:r>
            <a:endParaRPr lang="zh-CN" altLang="en-US" sz="2800" dirty="0">
              <a:ea typeface="微软简隶书" pitchFamily="2" charset="-122"/>
            </a:endParaRPr>
          </a:p>
        </p:txBody>
      </p:sp>
      <p:sp>
        <p:nvSpPr>
          <p:cNvPr id="7" name="文本框 6"/>
          <p:cNvSpPr txBox="1"/>
          <p:nvPr/>
        </p:nvSpPr>
        <p:spPr>
          <a:xfrm>
            <a:off x="721847" y="3052107"/>
            <a:ext cx="10688989" cy="954107"/>
          </a:xfrm>
          <a:prstGeom prst="rect">
            <a:avLst/>
          </a:prstGeom>
          <a:solidFill>
            <a:schemeClr val="accent1">
              <a:lumMod val="20000"/>
              <a:lumOff val="80000"/>
            </a:schemeClr>
          </a:solidFill>
        </p:spPr>
        <p:txBody>
          <a:bodyPr wrap="square">
            <a:spAutoFit/>
          </a:bodyPr>
          <a:lstStyle/>
          <a:p>
            <a:pPr algn="l">
              <a:buNone/>
            </a:pPr>
            <a:r>
              <a:rPr lang="zh-CN" altLang="en-US" sz="2800" b="1" dirty="0">
                <a:effectLst/>
                <a:latin typeface="Times New Roman" panose="02020603050405020304" pitchFamily="18" charset="0"/>
                <a:cs typeface="Times New Roman" panose="02020603050405020304" pitchFamily="18" charset="0"/>
              </a:rPr>
              <a:t>核心重点词汇</a:t>
            </a:r>
            <a:r>
              <a:rPr lang="zh-CN" altLang="en-US" sz="2800" dirty="0">
                <a:effectLst/>
                <a:latin typeface="Times New Roman" panose="02020603050405020304" pitchFamily="18" charset="0"/>
                <a:cs typeface="Times New Roman" panose="02020603050405020304" pitchFamily="18" charset="0"/>
              </a:rPr>
              <a:t>：</a:t>
            </a:r>
            <a:r>
              <a:rPr lang="en-US" altLang="zh-CN" sz="2800" dirty="0">
                <a:effectLst/>
                <a:latin typeface="Times New Roman" panose="02020603050405020304" pitchFamily="18" charset="0"/>
                <a:cs typeface="Times New Roman" panose="02020603050405020304" pitchFamily="18" charset="0"/>
              </a:rPr>
              <a:t>get clear about the location </a:t>
            </a:r>
            <a:r>
              <a:rPr lang="zh-CN" altLang="en-US" sz="2800" dirty="0">
                <a:effectLst/>
                <a:latin typeface="Times New Roman" panose="02020603050405020304" pitchFamily="18" charset="0"/>
                <a:cs typeface="Times New Roman" panose="02020603050405020304" pitchFamily="18" charset="0"/>
              </a:rPr>
              <a:t>弄清位置；</a:t>
            </a:r>
            <a:r>
              <a:rPr lang="en-US" altLang="zh-CN" sz="2800" dirty="0">
                <a:effectLst/>
                <a:latin typeface="Times New Roman" panose="02020603050405020304" pitchFamily="18" charset="0"/>
                <a:cs typeface="Times New Roman" panose="02020603050405020304" pitchFamily="18" charset="0"/>
              </a:rPr>
              <a:t>get rid of trouble </a:t>
            </a:r>
            <a:r>
              <a:rPr lang="zh-CN" altLang="en-US" sz="2800" dirty="0">
                <a:effectLst/>
                <a:latin typeface="Times New Roman" panose="02020603050405020304" pitchFamily="18" charset="0"/>
                <a:cs typeface="Times New Roman" panose="02020603050405020304" pitchFamily="18" charset="0"/>
              </a:rPr>
              <a:t>摆脱困境；</a:t>
            </a:r>
            <a:r>
              <a:rPr lang="en-US" altLang="zh-CN" sz="2800" dirty="0">
                <a:effectLst/>
                <a:latin typeface="Times New Roman" panose="02020603050405020304" pitchFamily="18" charset="0"/>
                <a:cs typeface="Times New Roman" panose="02020603050405020304" pitchFamily="18" charset="0"/>
              </a:rPr>
              <a:t>drive out of the snow </a:t>
            </a:r>
            <a:r>
              <a:rPr lang="zh-CN" altLang="en-US" sz="2800" dirty="0">
                <a:effectLst/>
                <a:latin typeface="Times New Roman" panose="02020603050405020304" pitchFamily="18" charset="0"/>
                <a:cs typeface="Times New Roman" panose="02020603050405020304" pitchFamily="18" charset="0"/>
              </a:rPr>
              <a:t>驶出雪地</a:t>
            </a:r>
            <a:endParaRPr lang="zh-CN" altLang="en-US" sz="2800" dirty="0">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721847" y="4372667"/>
            <a:ext cx="10814924" cy="1384995"/>
          </a:xfrm>
          <a:prstGeom prst="rect">
            <a:avLst/>
          </a:prstGeom>
          <a:solidFill>
            <a:schemeClr val="accent6">
              <a:lumMod val="20000"/>
              <a:lumOff val="80000"/>
            </a:schemeClr>
          </a:solidFill>
        </p:spPr>
        <p:txBody>
          <a:bodyPr wrap="square">
            <a:spAutoFit/>
          </a:bodyPr>
          <a:lstStyle/>
          <a:p>
            <a:pPr algn="l">
              <a:buNone/>
            </a:pPr>
            <a:r>
              <a:rPr lang="en-US" altLang="zh-CN" sz="2800" dirty="0">
                <a:effectLst/>
                <a:latin typeface="Times New Roman" panose="02020603050405020304" pitchFamily="18" charset="0"/>
                <a:cs typeface="Times New Roman" panose="02020603050405020304" pitchFamily="18" charset="0"/>
              </a:rPr>
              <a:t>With the local farmer’s help, I finally got clear about my location and got rid of the trouble of being lost. I successfully drove my car out of the snowy road and returned to safety.</a:t>
            </a:r>
            <a:endParaRPr lang="en-US" altLang="zh-CN" sz="2800" dirty="0">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l="6917" t="39203" r="10041" b="7065"/>
          <a:stretch>
            <a:fillRect/>
          </a:stretch>
        </p:blipFill>
        <p:spPr>
          <a:xfrm>
            <a:off x="383279" y="689908"/>
            <a:ext cx="9844295" cy="5229053"/>
          </a:xfrm>
          <a:prstGeom prst="rect">
            <a:avLst/>
          </a:prstGeom>
        </p:spPr>
      </p:pic>
      <p:sp>
        <p:nvSpPr>
          <p:cNvPr id="5" name="文本框 4"/>
          <p:cNvSpPr txBox="1"/>
          <p:nvPr/>
        </p:nvSpPr>
        <p:spPr>
          <a:xfrm>
            <a:off x="579214" y="160337"/>
            <a:ext cx="6095064" cy="369332"/>
          </a:xfrm>
          <a:prstGeom prst="rect">
            <a:avLst/>
          </a:prstGeom>
          <a:solidFill>
            <a:schemeClr val="accent2">
              <a:lumMod val="20000"/>
              <a:lumOff val="80000"/>
            </a:schemeClr>
          </a:solidFill>
        </p:spPr>
        <p:txBody>
          <a:bodyPr wrap="square">
            <a:spAutoFit/>
          </a:bodyPr>
          <a:lstStyle/>
          <a:p>
            <a:r>
              <a:rPr lang="zh-CN" altLang="en-US" b="1" dirty="0"/>
              <a:t>优秀作文 ：高二</a:t>
            </a:r>
            <a:r>
              <a:rPr lang="en-US" altLang="zh-CN" b="1" dirty="0"/>
              <a:t>7</a:t>
            </a:r>
            <a:r>
              <a:rPr lang="zh-CN" altLang="en-US" b="1" dirty="0"/>
              <a:t>班  黄子庭</a:t>
            </a:r>
            <a:endParaRPr lang="zh-CN" altLang="en-US" b="1" dirty="0"/>
          </a:p>
        </p:txBody>
      </p:sp>
      <p:sp>
        <p:nvSpPr>
          <p:cNvPr id="6" name="文本框 5"/>
          <p:cNvSpPr txBox="1"/>
          <p:nvPr/>
        </p:nvSpPr>
        <p:spPr>
          <a:xfrm>
            <a:off x="1257983" y="5970976"/>
            <a:ext cx="8767563" cy="646331"/>
          </a:xfrm>
          <a:prstGeom prst="rect">
            <a:avLst/>
          </a:prstGeom>
          <a:solidFill>
            <a:schemeClr val="accent4">
              <a:lumMod val="40000"/>
              <a:lumOff val="60000"/>
            </a:schemeClr>
          </a:solidFill>
        </p:spPr>
        <p:txBody>
          <a:bodyPr wrap="square">
            <a:spAutoFit/>
          </a:bodyPr>
          <a:lstStyle/>
          <a:p>
            <a:r>
              <a:rPr lang="zh-CN" altLang="en-US" sz="3600" b="1" dirty="0">
                <a:solidFill>
                  <a:srgbClr val="7030A0"/>
                </a:solidFill>
              </a:rPr>
              <a:t>五感，画面感</a:t>
            </a:r>
            <a:r>
              <a:rPr lang="en-US" altLang="zh-CN" sz="3600" b="1" dirty="0">
                <a:solidFill>
                  <a:srgbClr val="7030A0"/>
                </a:solidFill>
              </a:rPr>
              <a:t>+</a:t>
            </a:r>
            <a:r>
              <a:rPr lang="zh-CN" altLang="en-US" sz="3600" b="1" dirty="0">
                <a:solidFill>
                  <a:srgbClr val="7030A0"/>
                </a:solidFill>
              </a:rPr>
              <a:t>动作链</a:t>
            </a:r>
            <a:r>
              <a:rPr lang="en-US" altLang="zh-CN" sz="3600" b="1" dirty="0">
                <a:solidFill>
                  <a:srgbClr val="7030A0"/>
                </a:solidFill>
              </a:rPr>
              <a:t>+</a:t>
            </a:r>
            <a:r>
              <a:rPr lang="zh-CN" altLang="en-US" sz="3600" b="1" dirty="0">
                <a:solidFill>
                  <a:srgbClr val="7030A0"/>
                </a:solidFill>
              </a:rPr>
              <a:t>对话</a:t>
            </a:r>
            <a:r>
              <a:rPr lang="en-US" altLang="zh-CN" sz="3600" b="1" dirty="0">
                <a:solidFill>
                  <a:srgbClr val="7030A0"/>
                </a:solidFill>
              </a:rPr>
              <a:t>+</a:t>
            </a:r>
            <a:r>
              <a:rPr lang="zh-CN" altLang="en-US" sz="3600" b="1" dirty="0">
                <a:solidFill>
                  <a:srgbClr val="7030A0"/>
                </a:solidFill>
              </a:rPr>
              <a:t>比喻</a:t>
            </a:r>
            <a:endParaRPr lang="zh-CN" altLang="en-US" sz="36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b="66307"/>
          <a:stretch>
            <a:fillRect/>
          </a:stretch>
        </p:blipFill>
        <p:spPr>
          <a:xfrm>
            <a:off x="765105" y="1656211"/>
            <a:ext cx="10661789" cy="2657299"/>
          </a:xfrm>
          <a:prstGeom prst="rect">
            <a:avLst/>
          </a:prstGeom>
        </p:spPr>
      </p:pic>
      <p:sp>
        <p:nvSpPr>
          <p:cNvPr id="6" name="文本框 5"/>
          <p:cNvSpPr txBox="1"/>
          <p:nvPr/>
        </p:nvSpPr>
        <p:spPr>
          <a:xfrm>
            <a:off x="579214" y="160337"/>
            <a:ext cx="4172300" cy="369332"/>
          </a:xfrm>
          <a:prstGeom prst="rect">
            <a:avLst/>
          </a:prstGeom>
          <a:solidFill>
            <a:schemeClr val="accent2">
              <a:lumMod val="20000"/>
              <a:lumOff val="80000"/>
            </a:schemeClr>
          </a:solidFill>
        </p:spPr>
        <p:txBody>
          <a:bodyPr wrap="square">
            <a:spAutoFit/>
          </a:bodyPr>
          <a:lstStyle/>
          <a:p>
            <a:r>
              <a:rPr lang="zh-CN" altLang="en-US" b="1" dirty="0"/>
              <a:t>优秀作文 ：高二</a:t>
            </a:r>
            <a:r>
              <a:rPr lang="en-US" altLang="zh-CN" b="1" dirty="0"/>
              <a:t>7</a:t>
            </a:r>
            <a:r>
              <a:rPr lang="zh-CN" altLang="en-US" b="1" dirty="0"/>
              <a:t>班      陈熠昂</a:t>
            </a:r>
            <a:endParaRPr lang="zh-CN" altLang="en-US" b="1" dirty="0"/>
          </a:p>
        </p:txBody>
      </p:sp>
      <p:sp>
        <p:nvSpPr>
          <p:cNvPr id="7" name="文本框 6"/>
          <p:cNvSpPr txBox="1"/>
          <p:nvPr/>
        </p:nvSpPr>
        <p:spPr>
          <a:xfrm>
            <a:off x="1712217" y="5001822"/>
            <a:ext cx="8767563" cy="646331"/>
          </a:xfrm>
          <a:prstGeom prst="rect">
            <a:avLst/>
          </a:prstGeom>
          <a:solidFill>
            <a:schemeClr val="accent4">
              <a:lumMod val="40000"/>
              <a:lumOff val="60000"/>
            </a:schemeClr>
          </a:solidFill>
        </p:spPr>
        <p:txBody>
          <a:bodyPr wrap="square">
            <a:spAutoFit/>
          </a:bodyPr>
          <a:lstStyle/>
          <a:p>
            <a:r>
              <a:rPr lang="zh-CN" altLang="en-US" sz="3600" b="1" dirty="0">
                <a:solidFill>
                  <a:srgbClr val="7030A0"/>
                </a:solidFill>
              </a:rPr>
              <a:t>环境变化</a:t>
            </a:r>
            <a:r>
              <a:rPr lang="en-US" altLang="zh-CN" sz="3600" b="1" dirty="0">
                <a:solidFill>
                  <a:srgbClr val="7030A0"/>
                </a:solidFill>
              </a:rPr>
              <a:t>+</a:t>
            </a:r>
            <a:r>
              <a:rPr lang="zh-CN" altLang="en-US" sz="3600" b="1" dirty="0">
                <a:solidFill>
                  <a:srgbClr val="7030A0"/>
                </a:solidFill>
              </a:rPr>
              <a:t>心情变化</a:t>
            </a:r>
            <a:endParaRPr lang="zh-CN" altLang="en-US" sz="36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t="22495" b="60082"/>
          <a:stretch>
            <a:fillRect/>
          </a:stretch>
        </p:blipFill>
        <p:spPr>
          <a:xfrm>
            <a:off x="835428" y="2597343"/>
            <a:ext cx="9286987" cy="1194891"/>
          </a:xfrm>
          <a:prstGeom prst="rect">
            <a:avLst/>
          </a:prstGeom>
        </p:spPr>
      </p:pic>
      <p:sp>
        <p:nvSpPr>
          <p:cNvPr id="6" name="文本框 5"/>
          <p:cNvSpPr txBox="1"/>
          <p:nvPr/>
        </p:nvSpPr>
        <p:spPr>
          <a:xfrm>
            <a:off x="835428" y="524975"/>
            <a:ext cx="4172300" cy="369332"/>
          </a:xfrm>
          <a:prstGeom prst="rect">
            <a:avLst/>
          </a:prstGeom>
          <a:solidFill>
            <a:schemeClr val="accent2">
              <a:lumMod val="20000"/>
              <a:lumOff val="80000"/>
            </a:schemeClr>
          </a:solidFill>
        </p:spPr>
        <p:txBody>
          <a:bodyPr wrap="square">
            <a:spAutoFit/>
          </a:bodyPr>
          <a:lstStyle/>
          <a:p>
            <a:r>
              <a:rPr lang="zh-CN" altLang="en-US" b="1" dirty="0"/>
              <a:t>优秀作文 ：高二</a:t>
            </a:r>
            <a:r>
              <a:rPr lang="en-US" altLang="zh-CN" b="1" dirty="0"/>
              <a:t>8</a:t>
            </a:r>
            <a:r>
              <a:rPr lang="zh-CN" altLang="en-US" b="1" dirty="0"/>
              <a:t>班      方娍凝</a:t>
            </a:r>
            <a:endParaRPr lang="zh-CN" altLang="en-US" b="1" dirty="0"/>
          </a:p>
        </p:txBody>
      </p:sp>
      <p:sp>
        <p:nvSpPr>
          <p:cNvPr id="8" name="文本框 7"/>
          <p:cNvSpPr txBox="1"/>
          <p:nvPr/>
        </p:nvSpPr>
        <p:spPr>
          <a:xfrm>
            <a:off x="1537002" y="4848939"/>
            <a:ext cx="8767563" cy="646331"/>
          </a:xfrm>
          <a:prstGeom prst="rect">
            <a:avLst/>
          </a:prstGeom>
          <a:solidFill>
            <a:schemeClr val="accent4">
              <a:lumMod val="40000"/>
              <a:lumOff val="60000"/>
            </a:schemeClr>
          </a:solidFill>
        </p:spPr>
        <p:txBody>
          <a:bodyPr wrap="square">
            <a:spAutoFit/>
          </a:bodyPr>
          <a:lstStyle/>
          <a:p>
            <a:r>
              <a:rPr lang="zh-CN" altLang="en-US" sz="3600" b="1" dirty="0">
                <a:solidFill>
                  <a:srgbClr val="7030A0"/>
                </a:solidFill>
              </a:rPr>
              <a:t>环境变化</a:t>
            </a:r>
            <a:r>
              <a:rPr lang="en-US" altLang="zh-CN" sz="3600" b="1" dirty="0">
                <a:solidFill>
                  <a:srgbClr val="7030A0"/>
                </a:solidFill>
              </a:rPr>
              <a:t>+</a:t>
            </a:r>
            <a:r>
              <a:rPr lang="zh-CN" altLang="en-US" sz="3600" b="1" dirty="0">
                <a:solidFill>
                  <a:srgbClr val="7030A0"/>
                </a:solidFill>
              </a:rPr>
              <a:t>心情变化</a:t>
            </a:r>
            <a:endParaRPr lang="zh-CN" altLang="en-US" sz="36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l="4040" t="23713" b="4990"/>
          <a:stretch>
            <a:fillRect/>
          </a:stretch>
        </p:blipFill>
        <p:spPr>
          <a:xfrm>
            <a:off x="399707" y="344951"/>
            <a:ext cx="6356996" cy="6274226"/>
          </a:xfrm>
          <a:prstGeom prst="rect">
            <a:avLst/>
          </a:prstGeom>
        </p:spPr>
      </p:pic>
      <p:sp>
        <p:nvSpPr>
          <p:cNvPr id="5" name="文本框 4"/>
          <p:cNvSpPr txBox="1"/>
          <p:nvPr/>
        </p:nvSpPr>
        <p:spPr>
          <a:xfrm>
            <a:off x="819002" y="68701"/>
            <a:ext cx="4172300" cy="369332"/>
          </a:xfrm>
          <a:prstGeom prst="rect">
            <a:avLst/>
          </a:prstGeom>
          <a:solidFill>
            <a:schemeClr val="accent2">
              <a:lumMod val="20000"/>
              <a:lumOff val="80000"/>
            </a:schemeClr>
          </a:solidFill>
        </p:spPr>
        <p:txBody>
          <a:bodyPr wrap="square">
            <a:spAutoFit/>
          </a:bodyPr>
          <a:lstStyle/>
          <a:p>
            <a:r>
              <a:rPr lang="zh-CN" altLang="en-US" b="1" dirty="0"/>
              <a:t>优秀作文 ：高二</a:t>
            </a:r>
            <a:r>
              <a:rPr lang="en-US" altLang="zh-CN" b="1" dirty="0"/>
              <a:t>8</a:t>
            </a:r>
            <a:r>
              <a:rPr lang="zh-CN" altLang="en-US" b="1" dirty="0"/>
              <a:t>班      郭涵</a:t>
            </a:r>
            <a:endParaRPr lang="zh-CN" altLang="en-US" b="1" dirty="0"/>
          </a:p>
        </p:txBody>
      </p:sp>
      <p:sp>
        <p:nvSpPr>
          <p:cNvPr id="9" name="文本框 8"/>
          <p:cNvSpPr txBox="1"/>
          <p:nvPr/>
        </p:nvSpPr>
        <p:spPr>
          <a:xfrm>
            <a:off x="7172839" y="2003413"/>
            <a:ext cx="4873150" cy="3108543"/>
          </a:xfrm>
          <a:prstGeom prst="rect">
            <a:avLst/>
          </a:prstGeom>
          <a:solidFill>
            <a:schemeClr val="accent2">
              <a:lumMod val="40000"/>
              <a:lumOff val="60000"/>
            </a:schemeClr>
          </a:solidFill>
        </p:spPr>
        <p:txBody>
          <a:bodyPr wrap="square">
            <a:spAutoFit/>
          </a:bodyPr>
          <a:lstStyle/>
          <a:p>
            <a:r>
              <a:rPr lang="zh-CN" altLang="en-US" sz="2800" dirty="0"/>
              <a:t>构建完整双线善意：暴风雪偶遇农夫收留，清晨发现农夫悄悄帮忙拖回汽车；</a:t>
            </a:r>
            <a:r>
              <a:rPr lang="zh-CN" altLang="en-US" sz="2800" b="1" dirty="0"/>
              <a:t>寒冷风雪环境和人间善意对比</a:t>
            </a:r>
            <a:r>
              <a:rPr lang="zh-CN" altLang="en-US" sz="2800" dirty="0"/>
              <a:t>，结尾强调句升华主题：困境中善意带来温暖，立意积极，故事有完整开端</a:t>
            </a:r>
            <a:r>
              <a:rPr lang="en-US" altLang="zh-CN" sz="2800" dirty="0"/>
              <a:t>‑</a:t>
            </a:r>
            <a:r>
              <a:rPr lang="zh-CN" altLang="en-US" sz="2800" dirty="0"/>
              <a:t>发展</a:t>
            </a:r>
            <a:r>
              <a:rPr lang="en-US" altLang="zh-CN" sz="2800" dirty="0"/>
              <a:t>‑</a:t>
            </a:r>
            <a:r>
              <a:rPr lang="zh-CN" altLang="en-US" sz="2800" dirty="0"/>
              <a:t>高潮</a:t>
            </a:r>
            <a:r>
              <a:rPr lang="en-US" altLang="zh-CN" sz="2800" dirty="0"/>
              <a:t>‑</a:t>
            </a:r>
            <a:r>
              <a:rPr lang="zh-CN" altLang="en-US" sz="2800" dirty="0"/>
              <a:t>感悟。</a:t>
            </a:r>
            <a:endParaRPr lang="zh-CN" altLang="en-US"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9217" y="1523902"/>
            <a:ext cx="10877436" cy="3121006"/>
          </a:xfrm>
          <a:solidFill>
            <a:schemeClr val="accent5">
              <a:lumMod val="20000"/>
              <a:lumOff val="80000"/>
            </a:schemeClr>
          </a:solidFill>
        </p:spPr>
        <p:txBody>
          <a:bodyPr/>
          <a:lstStyle/>
          <a:p>
            <a:r>
              <a:rPr lang="zh-CN" altLang="en-US" dirty="0">
                <a:effectLst/>
                <a:latin typeface="Times New Roman" panose="02020603050405020304" pitchFamily="18" charset="0"/>
                <a:cs typeface="Times New Roman" panose="02020603050405020304" pitchFamily="18" charset="0"/>
              </a:rPr>
              <a:t>一名裹着厚棉衣的年轻男子从</a:t>
            </a:r>
            <a:r>
              <a:rPr lang="zh-CN" altLang="en-US" dirty="0">
                <a:effectLst/>
                <a:highlight>
                  <a:srgbClr val="00FF00"/>
                </a:highlight>
                <a:latin typeface="Times New Roman" panose="02020603050405020304" pitchFamily="18" charset="0"/>
                <a:cs typeface="Times New Roman" panose="02020603050405020304" pitchFamily="18" charset="0"/>
              </a:rPr>
              <a:t>车上走下来</a:t>
            </a:r>
            <a:r>
              <a:rPr lang="zh-CN" altLang="en-US" dirty="0">
                <a:effectLst/>
                <a:latin typeface="Times New Roman" panose="02020603050405020304" pitchFamily="18" charset="0"/>
                <a:cs typeface="Times New Roman" panose="02020603050405020304" pitchFamily="18" charset="0"/>
              </a:rPr>
              <a:t>，温柔地向我招手，驱散了黑夜的冰冷死寂。（微技能：动作细节</a:t>
            </a:r>
            <a:r>
              <a:rPr lang="en-US" altLang="zh-CN" dirty="0">
                <a:effectLst/>
                <a:latin typeface="Times New Roman" panose="02020603050405020304" pitchFamily="18" charset="0"/>
                <a:cs typeface="Times New Roman" panose="02020603050405020304" pitchFamily="18" charset="0"/>
              </a:rPr>
              <a:t>+</a:t>
            </a:r>
            <a:r>
              <a:rPr lang="zh-CN" altLang="en-US" dirty="0">
                <a:effectLst/>
                <a:latin typeface="Times New Roman" panose="02020603050405020304" pitchFamily="18" charset="0"/>
                <a:cs typeface="Times New Roman" panose="02020603050405020304" pitchFamily="18" charset="0"/>
              </a:rPr>
              <a:t>环境反差，呼应前文阴森死寂的黑夜环境）</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b="1" dirty="0">
                <a:solidFill>
                  <a:srgbClr val="7030A0"/>
                </a:solidFill>
                <a:effectLst/>
                <a:latin typeface="Times New Roman" panose="02020603050405020304" pitchFamily="18" charset="0"/>
                <a:cs typeface="Times New Roman" panose="02020603050405020304" pitchFamily="18" charset="0"/>
              </a:rPr>
              <a:t>thick cotton coat </a:t>
            </a:r>
            <a:r>
              <a:rPr lang="zh-CN" altLang="en-US" b="1" dirty="0">
                <a:solidFill>
                  <a:srgbClr val="7030A0"/>
                </a:solidFill>
                <a:effectLst/>
                <a:latin typeface="Times New Roman" panose="02020603050405020304" pitchFamily="18" charset="0"/>
                <a:cs typeface="Times New Roman" panose="02020603050405020304" pitchFamily="18" charset="0"/>
              </a:rPr>
              <a:t>厚棉衣；</a:t>
            </a:r>
            <a:r>
              <a:rPr lang="en-US" altLang="zh-CN" b="1" dirty="0">
                <a:solidFill>
                  <a:srgbClr val="7030A0"/>
                </a:solidFill>
                <a:effectLst/>
                <a:latin typeface="Times New Roman" panose="02020603050405020304" pitchFamily="18" charset="0"/>
                <a:cs typeface="Times New Roman" panose="02020603050405020304" pitchFamily="18" charset="0"/>
              </a:rPr>
              <a:t>wave gently </a:t>
            </a:r>
            <a:r>
              <a:rPr lang="zh-CN" altLang="en-US" b="1" dirty="0">
                <a:solidFill>
                  <a:srgbClr val="7030A0"/>
                </a:solidFill>
                <a:effectLst/>
                <a:latin typeface="Times New Roman" panose="02020603050405020304" pitchFamily="18" charset="0"/>
                <a:cs typeface="Times New Roman" panose="02020603050405020304" pitchFamily="18" charset="0"/>
              </a:rPr>
              <a:t>温柔招手；</a:t>
            </a:r>
            <a:r>
              <a:rPr lang="en-US" altLang="zh-CN" b="1" dirty="0">
                <a:solidFill>
                  <a:srgbClr val="7030A0"/>
                </a:solidFill>
                <a:effectLst/>
                <a:latin typeface="Times New Roman" panose="02020603050405020304" pitchFamily="18" charset="0"/>
                <a:cs typeface="Times New Roman" panose="02020603050405020304" pitchFamily="18" charset="0"/>
              </a:rPr>
              <a:t>drive away </a:t>
            </a:r>
            <a:r>
              <a:rPr lang="zh-CN" altLang="en-US" b="1" dirty="0">
                <a:solidFill>
                  <a:srgbClr val="7030A0"/>
                </a:solidFill>
                <a:effectLst/>
                <a:latin typeface="Times New Roman" panose="02020603050405020304" pitchFamily="18" charset="0"/>
                <a:cs typeface="Times New Roman" panose="02020603050405020304" pitchFamily="18" charset="0"/>
              </a:rPr>
              <a:t>驱散；</a:t>
            </a:r>
            <a:r>
              <a:rPr lang="en-US" altLang="zh-CN" b="1" dirty="0">
                <a:solidFill>
                  <a:srgbClr val="7030A0"/>
                </a:solidFill>
                <a:effectLst/>
                <a:latin typeface="Times New Roman" panose="02020603050405020304" pitchFamily="18" charset="0"/>
                <a:cs typeface="Times New Roman" panose="02020603050405020304" pitchFamily="18" charset="0"/>
              </a:rPr>
              <a:t>silence </a:t>
            </a:r>
            <a:r>
              <a:rPr lang="zh-CN" altLang="en-US" b="1" dirty="0">
                <a:solidFill>
                  <a:srgbClr val="7030A0"/>
                </a:solidFill>
                <a:effectLst/>
                <a:latin typeface="Times New Roman" panose="02020603050405020304" pitchFamily="18" charset="0"/>
                <a:cs typeface="Times New Roman" panose="02020603050405020304" pitchFamily="18" charset="0"/>
              </a:rPr>
              <a:t>死寂</a:t>
            </a:r>
            <a:endParaRPr lang="zh-CN" altLang="en-US" b="1" dirty="0">
              <a:solidFill>
                <a:srgbClr val="7030A0"/>
              </a:solidFill>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A young man in a thick cotton coat </a:t>
            </a:r>
            <a:r>
              <a:rPr lang="en-US" altLang="zh-CN" dirty="0">
                <a:solidFill>
                  <a:srgbClr val="FF0000"/>
                </a:solidFill>
                <a:effectLst/>
                <a:latin typeface="Times New Roman" panose="02020603050405020304" pitchFamily="18" charset="0"/>
                <a:cs typeface="Times New Roman" panose="02020603050405020304" pitchFamily="18" charset="0"/>
              </a:rPr>
              <a:t>stepped out </a:t>
            </a:r>
            <a:r>
              <a:rPr lang="en-US" altLang="zh-CN" dirty="0">
                <a:effectLst/>
                <a:latin typeface="Times New Roman" panose="02020603050405020304" pitchFamily="18" charset="0"/>
                <a:cs typeface="Times New Roman" panose="02020603050405020304" pitchFamily="18" charset="0"/>
              </a:rPr>
              <a:t>and </a:t>
            </a:r>
            <a:r>
              <a:rPr lang="en-US" altLang="zh-CN" dirty="0">
                <a:solidFill>
                  <a:srgbClr val="FF0000"/>
                </a:solidFill>
                <a:effectLst/>
                <a:latin typeface="Times New Roman" panose="02020603050405020304" pitchFamily="18" charset="0"/>
                <a:cs typeface="Times New Roman" panose="02020603050405020304" pitchFamily="18" charset="0"/>
              </a:rPr>
              <a:t>waved to </a:t>
            </a:r>
            <a:r>
              <a:rPr lang="en-US" altLang="zh-CN" dirty="0">
                <a:effectLst/>
                <a:latin typeface="Times New Roman" panose="02020603050405020304" pitchFamily="18" charset="0"/>
                <a:cs typeface="Times New Roman" panose="02020603050405020304" pitchFamily="18" charset="0"/>
              </a:rPr>
              <a:t>me gently, </a:t>
            </a:r>
            <a:r>
              <a:rPr lang="en-US" altLang="zh-CN" dirty="0">
                <a:effectLst/>
                <a:highlight>
                  <a:srgbClr val="FFFF00"/>
                </a:highlight>
                <a:latin typeface="Times New Roman" panose="02020603050405020304" pitchFamily="18" charset="0"/>
                <a:cs typeface="Times New Roman" panose="02020603050405020304" pitchFamily="18" charset="0"/>
              </a:rPr>
              <a:t>driving away the cold silence of the dark night.</a:t>
            </a:r>
            <a:endParaRPr lang="en-US" altLang="zh-CN" dirty="0">
              <a:effectLst/>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28307" y="595587"/>
            <a:ext cx="6096912" cy="461665"/>
          </a:xfrm>
          <a:prstGeom prst="rect">
            <a:avLst/>
          </a:prstGeom>
          <a:solidFill>
            <a:schemeClr val="accent2">
              <a:lumMod val="20000"/>
              <a:lumOff val="80000"/>
            </a:schemeClr>
          </a:solidFill>
        </p:spPr>
        <p:txBody>
          <a:bodyPr wrap="square">
            <a:spAutoFit/>
          </a:bodyPr>
          <a:lstStyle/>
          <a:p>
            <a:pPr>
              <a:buNone/>
            </a:pPr>
            <a:r>
              <a:rPr lang="en-US" altLang="zh-CN" sz="2400" dirty="0">
                <a:latin typeface="Times New Roman" panose="02020603050405020304" pitchFamily="18" charset="0"/>
                <a:cs typeface="Times New Roman" panose="02020603050405020304" pitchFamily="18" charset="0"/>
              </a:rPr>
              <a:t>P1</a:t>
            </a: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A truck stopped by and the door open</a:t>
            </a:r>
            <a:endParaRPr lang="en-US" altLang="zh-CN" sz="24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1"/>
          <a:srcRect b="6692"/>
          <a:stretch>
            <a:fillRect/>
          </a:stretch>
        </p:blipFill>
        <p:spPr>
          <a:xfrm>
            <a:off x="7709431" y="4456137"/>
            <a:ext cx="4033581" cy="2114402"/>
          </a:xfrm>
          <a:prstGeom prst="rect">
            <a:avLst/>
          </a:prstGeom>
        </p:spPr>
      </p:pic>
      <p:sp>
        <p:nvSpPr>
          <p:cNvPr id="4" name="文本框 3"/>
          <p:cNvSpPr txBox="1"/>
          <p:nvPr/>
        </p:nvSpPr>
        <p:spPr>
          <a:xfrm>
            <a:off x="7866852" y="767357"/>
            <a:ext cx="3035037"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首段第一句：衔接</a:t>
            </a:r>
            <a:endParaRPr lang="zh-CN" altLang="en-US" sz="2800" b="1" dirty="0">
              <a:solidFill>
                <a:schemeClr val="tx1">
                  <a:lumMod val="95000"/>
                  <a:lumOff val="5000"/>
                </a:schemeClr>
              </a:solidFill>
            </a:endParaRPr>
          </a:p>
        </p:txBody>
      </p:sp>
      <p:cxnSp>
        <p:nvCxnSpPr>
          <p:cNvPr id="8" name="直接箭头连接符 7"/>
          <p:cNvCxnSpPr/>
          <p:nvPr/>
        </p:nvCxnSpPr>
        <p:spPr>
          <a:xfrm>
            <a:off x="5875157" y="1057252"/>
            <a:ext cx="514692" cy="505615"/>
          </a:xfrm>
          <a:prstGeom prst="straightConnector1">
            <a:avLst/>
          </a:prstGeom>
          <a:ln w="38100">
            <a:solidFill>
              <a:schemeClr val="accent6">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9217" y="1523902"/>
            <a:ext cx="10877436" cy="3121006"/>
          </a:xfrm>
          <a:solidFill>
            <a:schemeClr val="accent5">
              <a:lumMod val="20000"/>
              <a:lumOff val="80000"/>
            </a:schemeClr>
          </a:solidFill>
        </p:spPr>
        <p:txBody>
          <a:bodyPr>
            <a:normAutofit lnSpcReduction="10000"/>
          </a:bodyPr>
          <a:lstStyle/>
          <a:p>
            <a:r>
              <a:rPr lang="zh-CN" altLang="en-US" dirty="0">
                <a:effectLst/>
                <a:latin typeface="Times New Roman" panose="02020603050405020304" pitchFamily="18" charset="0"/>
                <a:cs typeface="Times New Roman" panose="02020603050405020304" pitchFamily="18" charset="0"/>
              </a:rPr>
              <a:t>他自我介绍</a:t>
            </a:r>
            <a:r>
              <a:rPr lang="zh-CN" altLang="en-US" dirty="0">
                <a:latin typeface="Times New Roman" panose="02020603050405020304" pitchFamily="18" charset="0"/>
                <a:cs typeface="Times New Roman" panose="02020603050405020304" pitchFamily="18" charset="0"/>
              </a:rPr>
              <a:t>他的儿子有</a:t>
            </a:r>
            <a:r>
              <a:rPr lang="zh-CN" altLang="en-US" dirty="0">
                <a:effectLst/>
                <a:latin typeface="Times New Roman" panose="02020603050405020304" pitchFamily="18" charset="0"/>
                <a:cs typeface="Times New Roman" panose="02020603050405020304" pitchFamily="18" charset="0"/>
              </a:rPr>
              <a:t>发帖留言，特意赶来接我脱困，简短对话推动情节。</a:t>
            </a:r>
            <a:endParaRPr lang="en-US" altLang="zh-CN" dirty="0">
              <a:effectLs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（微技能：对话伏笔闭环，回收前文社区发帖求助危机）</a:t>
            </a:r>
            <a:endParaRPr lang="zh-CN" altLang="en-US" dirty="0">
              <a:effectLst/>
              <a:latin typeface="Times New Roman" panose="02020603050405020304" pitchFamily="18" charset="0"/>
              <a:cs typeface="Times New Roman" panose="02020603050405020304" pitchFamily="18" charset="0"/>
            </a:endParaRPr>
          </a:p>
          <a:p>
            <a:r>
              <a:rPr lang="zh-CN" altLang="en-US" dirty="0">
                <a:solidFill>
                  <a:srgbClr val="7030A0"/>
                </a:solidFill>
                <a:effectLst/>
                <a:latin typeface="Times New Roman" panose="02020603050405020304" pitchFamily="18" charset="0"/>
                <a:cs typeface="Times New Roman" panose="02020603050405020304" pitchFamily="18" charset="0"/>
              </a:rPr>
              <a:t>核心词汇：</a:t>
            </a:r>
            <a:r>
              <a:rPr lang="en-US" altLang="zh-CN" dirty="0">
                <a:solidFill>
                  <a:srgbClr val="7030A0"/>
                </a:solidFill>
                <a:effectLst/>
                <a:latin typeface="Times New Roman" panose="02020603050405020304" pitchFamily="18" charset="0"/>
                <a:cs typeface="Times New Roman" panose="02020603050405020304" pitchFamily="18" charset="0"/>
              </a:rPr>
              <a:t>introduce oneself </a:t>
            </a:r>
            <a:r>
              <a:rPr lang="zh-CN" altLang="en-US" dirty="0">
                <a:solidFill>
                  <a:srgbClr val="7030A0"/>
                </a:solidFill>
                <a:effectLst/>
                <a:latin typeface="Times New Roman" panose="02020603050405020304" pitchFamily="18" charset="0"/>
                <a:cs typeface="Times New Roman" panose="02020603050405020304" pitchFamily="18" charset="0"/>
              </a:rPr>
              <a:t>自我介绍；</a:t>
            </a:r>
            <a:r>
              <a:rPr lang="en-US" altLang="zh-CN" dirty="0">
                <a:solidFill>
                  <a:srgbClr val="7030A0"/>
                </a:solidFill>
                <a:effectLst/>
                <a:latin typeface="Times New Roman" panose="02020603050405020304" pitchFamily="18" charset="0"/>
                <a:cs typeface="Times New Roman" panose="02020603050405020304" pitchFamily="18" charset="0"/>
              </a:rPr>
              <a:t>community post </a:t>
            </a:r>
            <a:r>
              <a:rPr lang="zh-CN" altLang="en-US" dirty="0">
                <a:solidFill>
                  <a:srgbClr val="7030A0"/>
                </a:solidFill>
                <a:effectLst/>
                <a:latin typeface="Times New Roman" panose="02020603050405020304" pitchFamily="18" charset="0"/>
                <a:cs typeface="Times New Roman" panose="02020603050405020304" pitchFamily="18" charset="0"/>
              </a:rPr>
              <a:t>社区帖子；</a:t>
            </a:r>
            <a:r>
              <a:rPr lang="en-US" altLang="zh-CN" dirty="0">
                <a:solidFill>
                  <a:srgbClr val="7030A0"/>
                </a:solidFill>
                <a:effectLst/>
                <a:latin typeface="Times New Roman" panose="02020603050405020304" pitchFamily="18" charset="0"/>
                <a:cs typeface="Times New Roman" panose="02020603050405020304" pitchFamily="18" charset="0"/>
              </a:rPr>
              <a:t>rush to help </a:t>
            </a:r>
            <a:r>
              <a:rPr lang="zh-CN" altLang="en-US" dirty="0">
                <a:solidFill>
                  <a:srgbClr val="7030A0"/>
                </a:solidFill>
                <a:effectLst/>
                <a:latin typeface="Times New Roman" panose="02020603050405020304" pitchFamily="18" charset="0"/>
                <a:cs typeface="Times New Roman" panose="02020603050405020304" pitchFamily="18" charset="0"/>
              </a:rPr>
              <a:t>赶来帮忙；</a:t>
            </a:r>
            <a:r>
              <a:rPr lang="en-US" altLang="zh-CN" dirty="0">
                <a:solidFill>
                  <a:srgbClr val="7030A0"/>
                </a:solidFill>
                <a:effectLst/>
                <a:latin typeface="Times New Roman" panose="02020603050405020304" pitchFamily="18" charset="0"/>
                <a:cs typeface="Times New Roman" panose="02020603050405020304" pitchFamily="18" charset="0"/>
              </a:rPr>
              <a:t>get out of danger </a:t>
            </a:r>
            <a:r>
              <a:rPr lang="zh-CN" altLang="en-US" dirty="0">
                <a:solidFill>
                  <a:srgbClr val="7030A0"/>
                </a:solidFill>
                <a:effectLst/>
                <a:latin typeface="Times New Roman" panose="02020603050405020304" pitchFamily="18" charset="0"/>
                <a:cs typeface="Times New Roman" panose="02020603050405020304" pitchFamily="18" charset="0"/>
              </a:rPr>
              <a:t>脱困</a:t>
            </a:r>
            <a:endParaRPr lang="zh-CN" altLang="en-US" dirty="0">
              <a:solidFill>
                <a:srgbClr val="7030A0"/>
              </a:solidFill>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He </a:t>
            </a:r>
            <a:r>
              <a:rPr lang="en-US" altLang="zh-CN" dirty="0">
                <a:solidFill>
                  <a:schemeClr val="accent2">
                    <a:lumMod val="75000"/>
                  </a:schemeClr>
                </a:solidFill>
                <a:effectLst/>
                <a:latin typeface="Times New Roman" panose="02020603050405020304" pitchFamily="18" charset="0"/>
                <a:cs typeface="Times New Roman" panose="02020603050405020304" pitchFamily="18" charset="0"/>
              </a:rPr>
              <a:t>introduced himself whose son </a:t>
            </a:r>
            <a:r>
              <a:rPr lang="en-US" altLang="zh-CN" u="sng" dirty="0">
                <a:effectLst/>
                <a:latin typeface="Times New Roman" panose="02020603050405020304" pitchFamily="18" charset="0"/>
                <a:cs typeface="Times New Roman" panose="02020603050405020304" pitchFamily="18" charset="0"/>
              </a:rPr>
              <a:t>left a message under my community post </a:t>
            </a:r>
            <a:r>
              <a:rPr lang="en-US" altLang="zh-CN" dirty="0">
                <a:effectLst/>
                <a:latin typeface="Times New Roman" panose="02020603050405020304" pitchFamily="18" charset="0"/>
                <a:cs typeface="Times New Roman" panose="02020603050405020304" pitchFamily="18" charset="0"/>
              </a:rPr>
              <a:t>and rushed here to get me out of danger.</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1" y="371093"/>
            <a:ext cx="6096912"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P1</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 truck stopped by and the door open</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pic>
        <p:nvPicPr>
          <p:cNvPr id="4" name="图片 3"/>
          <p:cNvPicPr>
            <a:picLocks noChangeAspect="1"/>
          </p:cNvPicPr>
          <p:nvPr/>
        </p:nvPicPr>
        <p:blipFill>
          <a:blip r:embed="rId1"/>
          <a:srcRect b="6612"/>
          <a:stretch>
            <a:fillRect/>
          </a:stretch>
        </p:blipFill>
        <p:spPr>
          <a:xfrm>
            <a:off x="8300781" y="4711981"/>
            <a:ext cx="3354624" cy="1760000"/>
          </a:xfrm>
          <a:prstGeom prst="rect">
            <a:avLst/>
          </a:prstGeom>
        </p:spPr>
      </p:pic>
      <p:sp>
        <p:nvSpPr>
          <p:cNvPr id="2" name="文本框 1"/>
          <p:cNvSpPr txBox="1"/>
          <p:nvPr/>
        </p:nvSpPr>
        <p:spPr>
          <a:xfrm>
            <a:off x="7866852" y="767357"/>
            <a:ext cx="3035037"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过渡句：前文取材</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9217" y="1523902"/>
            <a:ext cx="10824963" cy="4219844"/>
          </a:xfrm>
          <a:solidFill>
            <a:schemeClr val="accent5">
              <a:lumMod val="20000"/>
              <a:lumOff val="80000"/>
            </a:schemeClr>
          </a:solidFill>
        </p:spPr>
        <p:txBody>
          <a:bodyPr/>
          <a:lstStyle/>
          <a:p>
            <a:r>
              <a:rPr lang="zh-CN" altLang="en-US" dirty="0">
                <a:effectLst/>
                <a:latin typeface="Times New Roman" panose="02020603050405020304" pitchFamily="18" charset="0"/>
                <a:cs typeface="Times New Roman" panose="02020603050405020304" pitchFamily="18" charset="0"/>
              </a:rPr>
              <a:t>听到他温暖的话语，我积压整晚的恐惧和孤独瞬间烟消云散。</a:t>
            </a:r>
            <a:endParaRPr lang="en-US" altLang="zh-CN" dirty="0">
              <a:effectLs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（微技能：情绪反差，前文</a:t>
            </a:r>
            <a:r>
              <a:rPr lang="en-US" altLang="zh-CN" dirty="0">
                <a:effectLst/>
                <a:latin typeface="Times New Roman" panose="02020603050405020304" pitchFamily="18" charset="0"/>
                <a:cs typeface="Times New Roman" panose="02020603050405020304" pitchFamily="18" charset="0"/>
              </a:rPr>
              <a:t>panic</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loneliness </a:t>
            </a:r>
            <a:r>
              <a:rPr lang="zh-CN" altLang="en-US" dirty="0">
                <a:effectLst/>
                <a:latin typeface="Times New Roman" panose="02020603050405020304" pitchFamily="18" charset="0"/>
                <a:cs typeface="Times New Roman" panose="02020603050405020304" pitchFamily="18" charset="0"/>
              </a:rPr>
              <a:t>完美对冲）</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warm words </a:t>
            </a:r>
            <a:r>
              <a:rPr lang="zh-CN" altLang="en-US" dirty="0">
                <a:effectLst/>
                <a:latin typeface="Times New Roman" panose="02020603050405020304" pitchFamily="18" charset="0"/>
                <a:cs typeface="Times New Roman" panose="02020603050405020304" pitchFamily="18" charset="0"/>
              </a:rPr>
              <a:t>温暖的话语；</a:t>
            </a:r>
            <a:r>
              <a:rPr lang="en-US" altLang="zh-CN" dirty="0">
                <a:effectLst/>
                <a:latin typeface="Times New Roman" panose="02020603050405020304" pitchFamily="18" charset="0"/>
                <a:cs typeface="Times New Roman" panose="02020603050405020304" pitchFamily="18" charset="0"/>
              </a:rPr>
              <a:t>built-up fear </a:t>
            </a:r>
            <a:r>
              <a:rPr lang="zh-CN" altLang="en-US" dirty="0">
                <a:effectLst/>
                <a:latin typeface="Times New Roman" panose="02020603050405020304" pitchFamily="18" charset="0"/>
                <a:cs typeface="Times New Roman" panose="02020603050405020304" pitchFamily="18" charset="0"/>
              </a:rPr>
              <a:t>积压的恐惧；</a:t>
            </a:r>
            <a:r>
              <a:rPr lang="en-US" altLang="zh-CN" dirty="0">
                <a:effectLst/>
                <a:latin typeface="Times New Roman" panose="02020603050405020304" pitchFamily="18" charset="0"/>
                <a:cs typeface="Times New Roman" panose="02020603050405020304" pitchFamily="18" charset="0"/>
              </a:rPr>
              <a:t>loneliness </a:t>
            </a:r>
            <a:r>
              <a:rPr lang="zh-CN" altLang="en-US" dirty="0">
                <a:effectLst/>
                <a:latin typeface="Times New Roman" panose="02020603050405020304" pitchFamily="18" charset="0"/>
                <a:cs typeface="Times New Roman" panose="02020603050405020304" pitchFamily="18" charset="0"/>
              </a:rPr>
              <a:t>孤独；</a:t>
            </a:r>
            <a:r>
              <a:rPr lang="en-US" altLang="zh-CN" dirty="0">
                <a:effectLst/>
                <a:latin typeface="Times New Roman" panose="02020603050405020304" pitchFamily="18" charset="0"/>
                <a:cs typeface="Times New Roman" panose="02020603050405020304" pitchFamily="18" charset="0"/>
              </a:rPr>
              <a:t>disappear instantly </a:t>
            </a:r>
            <a:r>
              <a:rPr lang="zh-CN" altLang="en-US" dirty="0">
                <a:effectLst/>
                <a:latin typeface="Times New Roman" panose="02020603050405020304" pitchFamily="18" charset="0"/>
                <a:cs typeface="Times New Roman" panose="02020603050405020304" pitchFamily="18" charset="0"/>
              </a:rPr>
              <a:t>瞬间消散</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Hearing his warm words, all my </a:t>
            </a:r>
            <a:r>
              <a:rPr lang="en-US" altLang="zh-CN" u="sng" dirty="0">
                <a:effectLst/>
                <a:latin typeface="Times New Roman" panose="02020603050405020304" pitchFamily="18" charset="0"/>
                <a:cs typeface="Times New Roman" panose="02020603050405020304" pitchFamily="18" charset="0"/>
              </a:rPr>
              <a:t>built-up fear and loneliness </a:t>
            </a:r>
            <a:r>
              <a:rPr lang="en-US" altLang="zh-CN" dirty="0">
                <a:effectLst/>
                <a:latin typeface="Times New Roman" panose="02020603050405020304" pitchFamily="18" charset="0"/>
                <a:cs typeface="Times New Roman" panose="02020603050405020304" pitchFamily="18" charset="0"/>
              </a:rPr>
              <a:t>from the whole night </a:t>
            </a:r>
            <a:r>
              <a:rPr lang="en-US" altLang="zh-CN" dirty="0">
                <a:effectLst/>
                <a:highlight>
                  <a:srgbClr val="FFFF00"/>
                </a:highlight>
                <a:latin typeface="Times New Roman" panose="02020603050405020304" pitchFamily="18" charset="0"/>
                <a:cs typeface="Times New Roman" panose="02020603050405020304" pitchFamily="18" charset="0"/>
              </a:rPr>
              <a:t>disappeared instantly.</a:t>
            </a:r>
            <a:endParaRPr lang="en-US" altLang="zh-CN" dirty="0">
              <a:effectLst/>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1" y="371093"/>
            <a:ext cx="6096912"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P1</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 truck stopped by and the door open</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8400106" y="4453149"/>
            <a:ext cx="3353091" cy="1761897"/>
          </a:xfrm>
          <a:prstGeom prst="rect">
            <a:avLst/>
          </a:prstGeom>
        </p:spPr>
      </p:pic>
      <p:sp>
        <p:nvSpPr>
          <p:cNvPr id="4" name="文本框 3"/>
          <p:cNvSpPr txBox="1"/>
          <p:nvPr/>
        </p:nvSpPr>
        <p:spPr>
          <a:xfrm>
            <a:off x="7479464" y="767357"/>
            <a:ext cx="3980652"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过渡句：解决心理危机</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9217" y="1523902"/>
            <a:ext cx="10877436" cy="3121006"/>
          </a:xfrm>
          <a:solidFill>
            <a:schemeClr val="accent5">
              <a:lumMod val="20000"/>
              <a:lumOff val="80000"/>
            </a:schemeClr>
          </a:solidFill>
        </p:spPr>
        <p:txBody>
          <a:bodyPr>
            <a:normAutofit/>
          </a:bodyPr>
          <a:lstStyle/>
          <a:p>
            <a:r>
              <a:rPr lang="zh-CN" altLang="en-US" dirty="0">
                <a:effectLst/>
                <a:latin typeface="Times New Roman" panose="02020603050405020304" pitchFamily="18" charset="0"/>
                <a:cs typeface="Times New Roman" panose="02020603050405020304" pitchFamily="18" charset="0"/>
              </a:rPr>
              <a:t>我立刻走出冰冷的小车，钻进温暖的卡车</a:t>
            </a:r>
            <a:endParaRPr lang="en-US" altLang="zh-CN" dirty="0">
              <a:effectLs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（微技能：连贯动作链</a:t>
            </a:r>
            <a:r>
              <a:rPr lang="en-US" altLang="zh-CN" dirty="0">
                <a:effectLst/>
                <a:latin typeface="Times New Roman" panose="02020603050405020304" pitchFamily="18" charset="0"/>
                <a:cs typeface="Times New Roman" panose="02020603050405020304" pitchFamily="18" charset="0"/>
              </a:rPr>
              <a:t>+</a:t>
            </a:r>
            <a:r>
              <a:rPr lang="zh-CN" altLang="en-US" dirty="0">
                <a:effectLst/>
                <a:latin typeface="Times New Roman" panose="02020603050405020304" pitchFamily="18" charset="0"/>
                <a:cs typeface="Times New Roman" panose="02020603050405020304" pitchFamily="18" charset="0"/>
              </a:rPr>
              <a:t>地点转移，解决被困车内的绝境）</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b="1" dirty="0">
                <a:solidFill>
                  <a:srgbClr val="7030A0"/>
                </a:solidFill>
                <a:effectLst/>
                <a:latin typeface="Times New Roman" panose="02020603050405020304" pitchFamily="18" charset="0"/>
                <a:cs typeface="Times New Roman" panose="02020603050405020304" pitchFamily="18" charset="0"/>
              </a:rPr>
              <a:t>rush out of </a:t>
            </a:r>
            <a:r>
              <a:rPr lang="zh-CN" altLang="en-US" b="1" dirty="0">
                <a:solidFill>
                  <a:srgbClr val="7030A0"/>
                </a:solidFill>
                <a:effectLst/>
                <a:latin typeface="Times New Roman" panose="02020603050405020304" pitchFamily="18" charset="0"/>
                <a:cs typeface="Times New Roman" panose="02020603050405020304" pitchFamily="18" charset="0"/>
              </a:rPr>
              <a:t>冲出；</a:t>
            </a:r>
            <a:r>
              <a:rPr lang="en-US" altLang="zh-CN" b="1" dirty="0">
                <a:solidFill>
                  <a:srgbClr val="7030A0"/>
                </a:solidFill>
                <a:effectLst/>
                <a:latin typeface="Times New Roman" panose="02020603050405020304" pitchFamily="18" charset="0"/>
                <a:cs typeface="Times New Roman" panose="02020603050405020304" pitchFamily="18" charset="0"/>
              </a:rPr>
              <a:t>freezing car </a:t>
            </a:r>
            <a:r>
              <a:rPr lang="zh-CN" altLang="en-US" b="1" dirty="0">
                <a:solidFill>
                  <a:srgbClr val="7030A0"/>
                </a:solidFill>
                <a:effectLst/>
                <a:latin typeface="Times New Roman" panose="02020603050405020304" pitchFamily="18" charset="0"/>
                <a:cs typeface="Times New Roman" panose="02020603050405020304" pitchFamily="18" charset="0"/>
              </a:rPr>
              <a:t>冰冷的小车；</a:t>
            </a:r>
            <a:r>
              <a:rPr lang="en-US" altLang="zh-CN" b="1" dirty="0">
                <a:solidFill>
                  <a:srgbClr val="7030A0"/>
                </a:solidFill>
                <a:effectLst/>
                <a:latin typeface="Times New Roman" panose="02020603050405020304" pitchFamily="18" charset="0"/>
                <a:cs typeface="Times New Roman" panose="02020603050405020304" pitchFamily="18" charset="0"/>
              </a:rPr>
              <a:t>climb into </a:t>
            </a:r>
            <a:r>
              <a:rPr lang="zh-CN" altLang="en-US" b="1" dirty="0">
                <a:solidFill>
                  <a:srgbClr val="7030A0"/>
                </a:solidFill>
                <a:effectLst/>
                <a:latin typeface="Times New Roman" panose="02020603050405020304" pitchFamily="18" charset="0"/>
                <a:cs typeface="Times New Roman" panose="02020603050405020304" pitchFamily="18" charset="0"/>
              </a:rPr>
              <a:t>钻进；</a:t>
            </a:r>
            <a:r>
              <a:rPr lang="en-US" altLang="zh-CN" b="1" dirty="0">
                <a:solidFill>
                  <a:srgbClr val="7030A0"/>
                </a:solidFill>
                <a:effectLst/>
                <a:latin typeface="Times New Roman" panose="02020603050405020304" pitchFamily="18" charset="0"/>
                <a:cs typeface="Times New Roman" panose="02020603050405020304" pitchFamily="18" charset="0"/>
              </a:rPr>
              <a:t>warm truck </a:t>
            </a:r>
            <a:r>
              <a:rPr lang="zh-CN" altLang="en-US" b="1" dirty="0">
                <a:solidFill>
                  <a:srgbClr val="7030A0"/>
                </a:solidFill>
                <a:effectLst/>
                <a:latin typeface="Times New Roman" panose="02020603050405020304" pitchFamily="18" charset="0"/>
                <a:cs typeface="Times New Roman" panose="02020603050405020304" pitchFamily="18" charset="0"/>
              </a:rPr>
              <a:t>温暖的卡车</a:t>
            </a:r>
            <a:endParaRPr lang="zh-CN" altLang="en-US" b="1" dirty="0">
              <a:solidFill>
                <a:srgbClr val="7030A0"/>
              </a:solidFill>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I </a:t>
            </a:r>
            <a:r>
              <a:rPr lang="en-US" altLang="zh-CN" u="sng" dirty="0">
                <a:effectLst/>
                <a:latin typeface="Times New Roman" panose="02020603050405020304" pitchFamily="18" charset="0"/>
                <a:cs typeface="Times New Roman" panose="02020603050405020304" pitchFamily="18" charset="0"/>
              </a:rPr>
              <a:t>rushed out </a:t>
            </a:r>
            <a:r>
              <a:rPr lang="en-US" altLang="zh-CN" dirty="0">
                <a:effectLst/>
                <a:latin typeface="Times New Roman" panose="02020603050405020304" pitchFamily="18" charset="0"/>
                <a:cs typeface="Times New Roman" panose="02020603050405020304" pitchFamily="18" charset="0"/>
              </a:rPr>
              <a:t>of the freezing car at once and </a:t>
            </a:r>
            <a:r>
              <a:rPr lang="en-US" altLang="zh-CN" u="sng" dirty="0">
                <a:effectLst/>
                <a:latin typeface="Times New Roman" panose="02020603050405020304" pitchFamily="18" charset="0"/>
                <a:cs typeface="Times New Roman" panose="02020603050405020304" pitchFamily="18" charset="0"/>
              </a:rPr>
              <a:t>climbed into </a:t>
            </a:r>
            <a:r>
              <a:rPr lang="en-US" altLang="zh-CN" dirty="0">
                <a:effectLst/>
                <a:latin typeface="Times New Roman" panose="02020603050405020304" pitchFamily="18" charset="0"/>
                <a:cs typeface="Times New Roman" panose="02020603050405020304" pitchFamily="18" charset="0"/>
              </a:rPr>
              <a:t>the warm truck to escape the terrible storm.</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1" y="371093"/>
            <a:ext cx="6096912"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P1</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 truck stopped by and the door open</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7145461" y="4252898"/>
            <a:ext cx="4468730" cy="2267112"/>
          </a:xfrm>
          <a:prstGeom prst="rect">
            <a:avLst/>
          </a:prstGeom>
        </p:spPr>
      </p:pic>
      <p:sp>
        <p:nvSpPr>
          <p:cNvPr id="2" name="文本框 1"/>
          <p:cNvSpPr txBox="1"/>
          <p:nvPr/>
        </p:nvSpPr>
        <p:spPr>
          <a:xfrm>
            <a:off x="7479464" y="767357"/>
            <a:ext cx="3980652"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过渡句：解决身体危机</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294078" y="261500"/>
            <a:ext cx="7842668" cy="729042"/>
          </a:xfrm>
          <a:solidFill>
            <a:schemeClr val="bg2"/>
          </a:solidFill>
        </p:spPr>
        <p:txBody>
          <a:bodyPr>
            <a:normAutofit/>
          </a:bodyPr>
          <a:lstStyle/>
          <a:p>
            <a:r>
              <a:rPr lang="zh-CN" altLang="en-US" sz="4000" dirty="0">
                <a:highlight>
                  <a:srgbClr val="FFFF00"/>
                </a:highlight>
                <a:ea typeface="微软简隶书" pitchFamily="2" charset="-122"/>
              </a:rPr>
              <a:t>问题解决</a:t>
            </a:r>
            <a:r>
              <a:rPr lang="zh-CN" altLang="en-US" sz="4000" dirty="0">
                <a:ea typeface="微软简隶书" pitchFamily="2" charset="-122"/>
              </a:rPr>
              <a:t>视角下的读后续写实践</a:t>
            </a:r>
            <a:endParaRPr lang="zh-CN" altLang="en-US" sz="4000" dirty="0">
              <a:ea typeface="微软简隶书" pitchFamily="2" charset="-122"/>
            </a:endParaRPr>
          </a:p>
        </p:txBody>
      </p:sp>
      <p:sp>
        <p:nvSpPr>
          <p:cNvPr id="7" name="文本框 6"/>
          <p:cNvSpPr txBox="1"/>
          <p:nvPr/>
        </p:nvSpPr>
        <p:spPr>
          <a:xfrm>
            <a:off x="1160795" y="5474211"/>
            <a:ext cx="10525181" cy="646331"/>
          </a:xfrm>
          <a:prstGeom prst="rect">
            <a:avLst/>
          </a:prstGeom>
          <a:solidFill>
            <a:schemeClr val="accent4">
              <a:lumMod val="20000"/>
              <a:lumOff val="80000"/>
            </a:schemeClr>
          </a:solidFill>
        </p:spPr>
        <p:txBody>
          <a:bodyPr wrap="square">
            <a:spAutoFit/>
          </a:bodyPr>
          <a:lstStyle/>
          <a:p>
            <a:r>
              <a:rPr lang="zh-CN" altLang="en-US" sz="3600" dirty="0">
                <a:solidFill>
                  <a:srgbClr val="002060"/>
                </a:solidFill>
                <a:ea typeface="微软简隶书" pitchFamily="2" charset="-122"/>
              </a:rPr>
              <a:t>关注：伏笔闭环、象征手法、环境对比、情绪反差</a:t>
            </a:r>
            <a:endParaRPr lang="zh-CN" altLang="en-US" sz="3600" dirty="0">
              <a:solidFill>
                <a:srgbClr val="002060"/>
              </a:solidFill>
              <a:ea typeface="微软简隶书" pitchFamily="2" charset="-122"/>
            </a:endParaRPr>
          </a:p>
        </p:txBody>
      </p:sp>
      <p:sp>
        <p:nvSpPr>
          <p:cNvPr id="8" name="文本框 7"/>
          <p:cNvSpPr txBox="1"/>
          <p:nvPr/>
        </p:nvSpPr>
        <p:spPr>
          <a:xfrm>
            <a:off x="6423385" y="1475190"/>
            <a:ext cx="3590856" cy="461665"/>
          </a:xfrm>
          <a:prstGeom prst="rect">
            <a:avLst/>
          </a:prstGeom>
          <a:solidFill>
            <a:schemeClr val="bg2"/>
          </a:solidFill>
        </p:spPr>
        <p:txBody>
          <a:bodyPr wrap="square">
            <a:spAutoFit/>
          </a:bodyPr>
          <a:lstStyle/>
          <a:p>
            <a:r>
              <a:rPr lang="zh-CN" altLang="en-US" sz="2400" b="1" dirty="0"/>
              <a:t>强基联盟高二开学考：</a:t>
            </a:r>
            <a:endParaRPr lang="zh-CN" altLang="en-US" sz="2400" b="1" dirty="0"/>
          </a:p>
        </p:txBody>
      </p:sp>
      <p:sp>
        <p:nvSpPr>
          <p:cNvPr id="10" name="文本框 9"/>
          <p:cNvSpPr txBox="1"/>
          <p:nvPr/>
        </p:nvSpPr>
        <p:spPr>
          <a:xfrm>
            <a:off x="6391762" y="2696782"/>
            <a:ext cx="5456170" cy="707886"/>
          </a:xfrm>
          <a:prstGeom prst="rect">
            <a:avLst/>
          </a:prstGeom>
          <a:solidFill>
            <a:schemeClr val="accent5">
              <a:lumMod val="20000"/>
              <a:lumOff val="80000"/>
            </a:schemeClr>
          </a:solidFill>
        </p:spPr>
        <p:txBody>
          <a:bodyPr wrap="square">
            <a:spAutoFit/>
          </a:bodyPr>
          <a:lstStyle/>
          <a:p>
            <a:r>
              <a:rPr lang="zh-CN" altLang="en-US" sz="4000" b="1" dirty="0">
                <a:solidFill>
                  <a:srgbClr val="7030A0"/>
                </a:solidFill>
                <a:ea typeface="微软简隶书" pitchFamily="2" charset="-122"/>
              </a:rPr>
              <a:t>风雪绝境里的一次援手</a:t>
            </a:r>
            <a:endParaRPr lang="zh-CN" altLang="en-US" sz="4000" b="1" dirty="0">
              <a:solidFill>
                <a:srgbClr val="7030A0"/>
              </a:solidFill>
              <a:ea typeface="微软简隶书" pitchFamily="2" charset="-122"/>
            </a:endParaRPr>
          </a:p>
        </p:txBody>
      </p:sp>
      <p:sp>
        <p:nvSpPr>
          <p:cNvPr id="13" name="文本框 12"/>
          <p:cNvSpPr txBox="1"/>
          <p:nvPr/>
        </p:nvSpPr>
        <p:spPr>
          <a:xfrm>
            <a:off x="10211712" y="4102580"/>
            <a:ext cx="766564" cy="369332"/>
          </a:xfrm>
          <a:prstGeom prst="rect">
            <a:avLst/>
          </a:prstGeom>
          <a:solidFill>
            <a:schemeClr val="accent2">
              <a:lumMod val="20000"/>
              <a:lumOff val="80000"/>
            </a:schemeClr>
          </a:solidFill>
        </p:spPr>
        <p:txBody>
          <a:bodyPr wrap="square">
            <a:spAutoFit/>
          </a:bodyPr>
          <a:lstStyle/>
          <a:p>
            <a:r>
              <a:rPr lang="en-US" altLang="zh-CN" dirty="0"/>
              <a:t> </a:t>
            </a:r>
            <a:r>
              <a:rPr lang="zh-CN" altLang="en-US" b="1" dirty="0"/>
              <a:t>刘艳</a:t>
            </a:r>
            <a:endParaRPr lang="zh-CN" altLang="en-US" b="1" dirty="0"/>
          </a:p>
        </p:txBody>
      </p:sp>
      <p:pic>
        <p:nvPicPr>
          <p:cNvPr id="14" name="图片 13"/>
          <p:cNvPicPr>
            <a:picLocks noChangeAspect="1"/>
          </p:cNvPicPr>
          <p:nvPr/>
        </p:nvPicPr>
        <p:blipFill>
          <a:blip r:embed="rId1"/>
          <a:stretch>
            <a:fillRect/>
          </a:stretch>
        </p:blipFill>
        <p:spPr>
          <a:xfrm>
            <a:off x="760824" y="1550821"/>
            <a:ext cx="4856288" cy="255175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881" y="1232203"/>
            <a:ext cx="10928996" cy="5254704"/>
          </a:xfrm>
          <a:solidFill>
            <a:schemeClr val="accent5">
              <a:lumMod val="20000"/>
              <a:lumOff val="80000"/>
            </a:schemeClr>
          </a:solidFill>
        </p:spPr>
        <p:txBody>
          <a:bodyPr>
            <a:normAutofit lnSpcReduction="10000"/>
          </a:bodyPr>
          <a:lstStyle/>
          <a:p>
            <a:r>
              <a:rPr lang="zh-CN" altLang="en-US" dirty="0">
                <a:effectLst/>
                <a:latin typeface="Times New Roman" panose="02020603050405020304" pitchFamily="18" charset="0"/>
                <a:cs typeface="Times New Roman" panose="02020603050405020304" pitchFamily="18" charset="0"/>
              </a:rPr>
              <a:t>卡车的暖风包裹着我，慢慢驱散了我浑身的寒意与疲惫。</a:t>
            </a:r>
            <a:endParaRPr lang="en-US" altLang="zh-CN" dirty="0">
              <a:effectLs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（微技能：身体感受细节，烘托救赎感）</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warm air </a:t>
            </a:r>
            <a:r>
              <a:rPr lang="zh-CN" altLang="en-US" dirty="0">
                <a:effectLst/>
                <a:latin typeface="Times New Roman" panose="02020603050405020304" pitchFamily="18" charset="0"/>
                <a:cs typeface="Times New Roman" panose="02020603050405020304" pitchFamily="18" charset="0"/>
              </a:rPr>
              <a:t>暖风；</a:t>
            </a:r>
            <a:r>
              <a:rPr lang="en-US" altLang="zh-CN" dirty="0">
                <a:effectLst/>
                <a:latin typeface="Times New Roman" panose="02020603050405020304" pitchFamily="18" charset="0"/>
                <a:cs typeface="Times New Roman" panose="02020603050405020304" pitchFamily="18" charset="0"/>
              </a:rPr>
              <a:t>surround </a:t>
            </a:r>
            <a:r>
              <a:rPr lang="zh-CN" altLang="en-US" dirty="0">
                <a:effectLst/>
                <a:latin typeface="Times New Roman" panose="02020603050405020304" pitchFamily="18" charset="0"/>
                <a:cs typeface="Times New Roman" panose="02020603050405020304" pitchFamily="18" charset="0"/>
              </a:rPr>
              <a:t>包裹；</a:t>
            </a:r>
            <a:r>
              <a:rPr lang="en-US" altLang="zh-CN" dirty="0">
                <a:effectLst/>
                <a:latin typeface="Times New Roman" panose="02020603050405020304" pitchFamily="18" charset="0"/>
                <a:cs typeface="Times New Roman" panose="02020603050405020304" pitchFamily="18" charset="0"/>
              </a:rPr>
              <a:t>remove </a:t>
            </a:r>
            <a:r>
              <a:rPr lang="zh-CN" altLang="en-US" dirty="0">
                <a:effectLst/>
                <a:latin typeface="Times New Roman" panose="02020603050405020304" pitchFamily="18" charset="0"/>
                <a:cs typeface="Times New Roman" panose="02020603050405020304" pitchFamily="18" charset="0"/>
              </a:rPr>
              <a:t>驱散；</a:t>
            </a:r>
            <a:r>
              <a:rPr lang="en-US" altLang="zh-CN" dirty="0">
                <a:effectLst/>
                <a:latin typeface="Times New Roman" panose="02020603050405020304" pitchFamily="18" charset="0"/>
                <a:cs typeface="Times New Roman" panose="02020603050405020304" pitchFamily="18" charset="0"/>
              </a:rPr>
              <a:t>tiredness </a:t>
            </a:r>
            <a:r>
              <a:rPr lang="zh-CN" altLang="en-US" dirty="0">
                <a:effectLst/>
                <a:latin typeface="Times New Roman" panose="02020603050405020304" pitchFamily="18" charset="0"/>
                <a:cs typeface="Times New Roman" panose="02020603050405020304" pitchFamily="18" charset="0"/>
              </a:rPr>
              <a:t>疲惫</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The warm air in the truck surrounded me and slowly </a:t>
            </a:r>
            <a:r>
              <a:rPr lang="en-US" altLang="zh-CN" dirty="0">
                <a:effectLst/>
                <a:highlight>
                  <a:srgbClr val="FFFF00"/>
                </a:highlight>
                <a:latin typeface="Times New Roman" panose="02020603050405020304" pitchFamily="18" charset="0"/>
                <a:cs typeface="Times New Roman" panose="02020603050405020304" pitchFamily="18" charset="0"/>
              </a:rPr>
              <a:t>removed my coldness and tiredness.</a:t>
            </a:r>
            <a:endParaRPr lang="en-US" altLang="zh-CN" dirty="0">
              <a:effectLst/>
              <a:highlight>
                <a:srgbClr val="FFFF00"/>
              </a:highligh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最终我被平安带到农户家中，安稳度过了风雪交加的夜晚。（微技能：段落收尾，解决全部夜间危机，为第二段清晨铺垫）</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safely </a:t>
            </a:r>
            <a:r>
              <a:rPr lang="zh-CN" altLang="en-US" dirty="0">
                <a:effectLst/>
                <a:latin typeface="Times New Roman" panose="02020603050405020304" pitchFamily="18" charset="0"/>
                <a:cs typeface="Times New Roman" panose="02020603050405020304" pitchFamily="18" charset="0"/>
              </a:rPr>
              <a:t>安全地；</a:t>
            </a:r>
            <a:r>
              <a:rPr lang="en-US" altLang="zh-CN" dirty="0">
                <a:effectLst/>
                <a:latin typeface="Times New Roman" panose="02020603050405020304" pitchFamily="18" charset="0"/>
                <a:cs typeface="Times New Roman" panose="02020603050405020304" pitchFamily="18" charset="0"/>
              </a:rPr>
              <a:t>take sb. to </a:t>
            </a:r>
            <a:r>
              <a:rPr lang="zh-CN" altLang="en-US" dirty="0">
                <a:effectLst/>
                <a:latin typeface="Times New Roman" panose="02020603050405020304" pitchFamily="18" charset="0"/>
                <a:cs typeface="Times New Roman" panose="02020603050405020304" pitchFamily="18" charset="0"/>
              </a:rPr>
              <a:t>带某人去；</a:t>
            </a:r>
            <a:r>
              <a:rPr lang="en-US" altLang="zh-CN" dirty="0">
                <a:effectLst/>
                <a:latin typeface="Times New Roman" panose="02020603050405020304" pitchFamily="18" charset="0"/>
                <a:cs typeface="Times New Roman" panose="02020603050405020304" pitchFamily="18" charset="0"/>
              </a:rPr>
              <a:t>spend the night </a:t>
            </a:r>
            <a:r>
              <a:rPr lang="zh-CN" altLang="en-US" dirty="0">
                <a:effectLst/>
                <a:latin typeface="Times New Roman" panose="02020603050405020304" pitchFamily="18" charset="0"/>
                <a:cs typeface="Times New Roman" panose="02020603050405020304" pitchFamily="18" charset="0"/>
              </a:rPr>
              <a:t>度过夜晚；</a:t>
            </a:r>
            <a:r>
              <a:rPr lang="en-US" altLang="zh-CN" dirty="0">
                <a:effectLst/>
                <a:latin typeface="Times New Roman" panose="02020603050405020304" pitchFamily="18" charset="0"/>
                <a:cs typeface="Times New Roman" panose="02020603050405020304" pitchFamily="18" charset="0"/>
              </a:rPr>
              <a:t>snowy storm </a:t>
            </a:r>
            <a:r>
              <a:rPr lang="zh-CN" altLang="en-US" dirty="0">
                <a:effectLst/>
                <a:latin typeface="Times New Roman" panose="02020603050405020304" pitchFamily="18" charset="0"/>
                <a:cs typeface="Times New Roman" panose="02020603050405020304" pitchFamily="18" charset="0"/>
              </a:rPr>
              <a:t>风雪</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Finally, I was safely taken to the farmer’s house and spent the rest of the stormy night peacefully.</a:t>
            </a:r>
            <a:endParaRPr lang="en-US" altLang="zh-CN" dirty="0">
              <a:effectLs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1" y="371093"/>
            <a:ext cx="6096912"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P1</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 truck stopped by and the door open</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sp>
        <p:nvSpPr>
          <p:cNvPr id="2" name="文本框 1"/>
          <p:cNvSpPr txBox="1"/>
          <p:nvPr/>
        </p:nvSpPr>
        <p:spPr>
          <a:xfrm>
            <a:off x="6159881" y="509261"/>
            <a:ext cx="5798501"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过渡句：环境描写解决身心理危机</a:t>
            </a:r>
            <a:endParaRPr lang="zh-CN" altLang="en-US" sz="2800" b="1" dirty="0">
              <a:solidFill>
                <a:schemeClr val="tx1">
                  <a:lumMod val="95000"/>
                  <a:lumOff val="5000"/>
                </a:schemeClr>
              </a:solidFill>
            </a:endParaRPr>
          </a:p>
        </p:txBody>
      </p:sp>
      <p:sp>
        <p:nvSpPr>
          <p:cNvPr id="4" name="文本框 3"/>
          <p:cNvSpPr txBox="1"/>
          <p:nvPr/>
        </p:nvSpPr>
        <p:spPr>
          <a:xfrm>
            <a:off x="4992698" y="5825519"/>
            <a:ext cx="5798501"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衔接句：衔接二段首句</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4462" y="1116992"/>
            <a:ext cx="11252047" cy="5369915"/>
          </a:xfrm>
          <a:solidFill>
            <a:schemeClr val="accent5">
              <a:lumMod val="20000"/>
              <a:lumOff val="80000"/>
            </a:schemeClr>
          </a:solidFill>
        </p:spPr>
        <p:txBody>
          <a:bodyPr>
            <a:normAutofit/>
          </a:bodyPr>
          <a:lstStyle/>
          <a:p>
            <a:r>
              <a:rPr lang="zh-CN" altLang="en-US" dirty="0">
                <a:effectLst/>
                <a:latin typeface="Times New Roman" panose="02020603050405020304" pitchFamily="18" charset="0"/>
                <a:cs typeface="Times New Roman" panose="02020603050405020304" pitchFamily="18" charset="0"/>
              </a:rPr>
              <a:t>清晨破晓，暴雪彻底停歇，整个世界变得干净又宁静。</a:t>
            </a:r>
            <a:endParaRPr lang="en-US" altLang="zh-CN" dirty="0">
              <a:effectLs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（微技能：环境铺垫，对比前文黑暗恐怖的雪景）</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break </a:t>
            </a:r>
            <a:r>
              <a:rPr lang="zh-CN" altLang="en-US" dirty="0">
                <a:effectLst/>
                <a:latin typeface="Times New Roman" panose="02020603050405020304" pitchFamily="18" charset="0"/>
                <a:cs typeface="Times New Roman" panose="02020603050405020304" pitchFamily="18" charset="0"/>
              </a:rPr>
              <a:t>破晓；</a:t>
            </a:r>
            <a:r>
              <a:rPr lang="en-US" altLang="zh-CN" dirty="0">
                <a:effectLst/>
                <a:latin typeface="Times New Roman" panose="02020603050405020304" pitchFamily="18" charset="0"/>
                <a:cs typeface="Times New Roman" panose="02020603050405020304" pitchFamily="18" charset="0"/>
              </a:rPr>
              <a:t>completely </a:t>
            </a:r>
            <a:r>
              <a:rPr lang="zh-CN" altLang="en-US" dirty="0">
                <a:effectLst/>
                <a:latin typeface="Times New Roman" panose="02020603050405020304" pitchFamily="18" charset="0"/>
                <a:cs typeface="Times New Roman" panose="02020603050405020304" pitchFamily="18" charset="0"/>
              </a:rPr>
              <a:t>彻底地；</a:t>
            </a:r>
            <a:r>
              <a:rPr lang="en-US" altLang="zh-CN" dirty="0">
                <a:effectLst/>
                <a:latin typeface="Times New Roman" panose="02020603050405020304" pitchFamily="18" charset="0"/>
                <a:cs typeface="Times New Roman" panose="02020603050405020304" pitchFamily="18" charset="0"/>
              </a:rPr>
              <a:t>calm and clean </a:t>
            </a:r>
            <a:r>
              <a:rPr lang="zh-CN" altLang="en-US" dirty="0">
                <a:effectLst/>
                <a:latin typeface="Times New Roman" panose="02020603050405020304" pitchFamily="18" charset="0"/>
                <a:cs typeface="Times New Roman" panose="02020603050405020304" pitchFamily="18" charset="0"/>
              </a:rPr>
              <a:t>干净宁静的</a:t>
            </a:r>
            <a:endParaRPr lang="en-US" altLang="zh-CN" b="1"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When morning broke, the storm had stopped and </a:t>
            </a:r>
            <a:r>
              <a:rPr lang="en-US" altLang="zh-CN" u="sng" dirty="0">
                <a:effectLst/>
                <a:latin typeface="Times New Roman" panose="02020603050405020304" pitchFamily="18" charset="0"/>
                <a:cs typeface="Times New Roman" panose="02020603050405020304" pitchFamily="18" charset="0"/>
              </a:rPr>
              <a:t>the whole world became clean and calm.</a:t>
            </a:r>
            <a:endParaRPr lang="en-US" altLang="zh-CN" u="sng" dirty="0">
              <a:effectLst/>
              <a:latin typeface="Times New Roman" panose="02020603050405020304" pitchFamily="18" charset="0"/>
              <a:cs typeface="Times New Roman" panose="02020603050405020304" pitchFamily="18" charset="0"/>
            </a:endParaRPr>
          </a:p>
          <a:p>
            <a:pPr marL="0" indent="0">
              <a:buNone/>
            </a:pPr>
            <a:r>
              <a:rPr lang="zh-CN" altLang="en-US" dirty="0">
                <a:effectLst/>
                <a:latin typeface="Times New Roman" panose="02020603050405020304" pitchFamily="18" charset="0"/>
                <a:cs typeface="Times New Roman" panose="02020603050405020304" pitchFamily="18" charset="0"/>
              </a:rPr>
              <a:t>微风轻轻拂过满地白雪，仿佛温柔安抚昨夜受惊的心灵。</a:t>
            </a:r>
            <a:endParaRPr lang="en-US" altLang="zh-CN" dirty="0">
              <a:effectLst/>
              <a:latin typeface="Times New Roman" panose="02020603050405020304" pitchFamily="18" charset="0"/>
              <a:cs typeface="Times New Roman" panose="02020603050405020304" pitchFamily="18" charset="0"/>
            </a:endParaRPr>
          </a:p>
          <a:p>
            <a:pPr marL="0" indent="0">
              <a:buNone/>
            </a:pPr>
            <a:r>
              <a:rPr lang="zh-CN" altLang="en-US" dirty="0">
                <a:effectLst/>
                <a:latin typeface="Times New Roman" panose="02020603050405020304" pitchFamily="18" charset="0"/>
                <a:cs typeface="Times New Roman" panose="02020603050405020304" pitchFamily="18" charset="0"/>
              </a:rPr>
              <a:t>（微技能：复用前文</a:t>
            </a:r>
            <a:r>
              <a:rPr lang="zh-CN" altLang="en-US" b="1" dirty="0">
                <a:effectLst/>
                <a:latin typeface="Times New Roman" panose="02020603050405020304" pitchFamily="18" charset="0"/>
                <a:cs typeface="Times New Roman" panose="02020603050405020304" pitchFamily="18" charset="0"/>
              </a:rPr>
              <a:t>拟人手法</a:t>
            </a:r>
            <a:r>
              <a:rPr lang="zh-CN" altLang="en-US" dirty="0">
                <a:effectLst/>
                <a:latin typeface="Times New Roman" panose="02020603050405020304" pitchFamily="18" charset="0"/>
                <a:cs typeface="Times New Roman" panose="02020603050405020304" pitchFamily="18" charset="0"/>
              </a:rPr>
              <a:t>，景随情变，前后手法闭环）</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gentle wind </a:t>
            </a:r>
            <a:r>
              <a:rPr lang="zh-CN" altLang="en-US" dirty="0">
                <a:effectLst/>
                <a:latin typeface="Times New Roman" panose="02020603050405020304" pitchFamily="18" charset="0"/>
                <a:cs typeface="Times New Roman" panose="02020603050405020304" pitchFamily="18" charset="0"/>
              </a:rPr>
              <a:t>微风；</a:t>
            </a:r>
            <a:r>
              <a:rPr lang="en-US" altLang="zh-CN" dirty="0">
                <a:effectLst/>
                <a:latin typeface="Times New Roman" panose="02020603050405020304" pitchFamily="18" charset="0"/>
                <a:cs typeface="Times New Roman" panose="02020603050405020304" pitchFamily="18" charset="0"/>
              </a:rPr>
              <a:t>brush </a:t>
            </a:r>
            <a:r>
              <a:rPr lang="zh-CN" altLang="en-US" dirty="0">
                <a:effectLst/>
                <a:latin typeface="Times New Roman" panose="02020603050405020304" pitchFamily="18" charset="0"/>
                <a:cs typeface="Times New Roman" panose="02020603050405020304" pitchFamily="18" charset="0"/>
              </a:rPr>
              <a:t>拂过；</a:t>
            </a:r>
            <a:r>
              <a:rPr lang="en-US" altLang="zh-CN" dirty="0">
                <a:effectLst/>
                <a:latin typeface="Times New Roman" panose="02020603050405020304" pitchFamily="18" charset="0"/>
                <a:cs typeface="Times New Roman" panose="02020603050405020304" pitchFamily="18" charset="0"/>
              </a:rPr>
              <a:t>comfort </a:t>
            </a:r>
            <a:r>
              <a:rPr lang="zh-CN" altLang="en-US" dirty="0">
                <a:effectLst/>
                <a:latin typeface="Times New Roman" panose="02020603050405020304" pitchFamily="18" charset="0"/>
                <a:cs typeface="Times New Roman" panose="02020603050405020304" pitchFamily="18" charset="0"/>
              </a:rPr>
              <a:t>安抚；</a:t>
            </a:r>
            <a:r>
              <a:rPr lang="en-US" altLang="zh-CN" dirty="0">
                <a:effectLst/>
                <a:latin typeface="Times New Roman" panose="02020603050405020304" pitchFamily="18" charset="0"/>
                <a:cs typeface="Times New Roman" panose="02020603050405020304" pitchFamily="18" charset="0"/>
              </a:rPr>
              <a:t>frightened heart </a:t>
            </a:r>
            <a:r>
              <a:rPr lang="zh-CN" altLang="en-US" dirty="0">
                <a:effectLst/>
                <a:latin typeface="Times New Roman" panose="02020603050405020304" pitchFamily="18" charset="0"/>
                <a:cs typeface="Times New Roman" panose="02020603050405020304" pitchFamily="18" charset="0"/>
              </a:rPr>
              <a:t>受惊的心灵</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The gentle wind brushed the thick snow on the ground, </a:t>
            </a:r>
            <a:r>
              <a:rPr lang="en-US" altLang="zh-CN" dirty="0">
                <a:effectLst/>
                <a:highlight>
                  <a:srgbClr val="FFFF00"/>
                </a:highlight>
                <a:latin typeface="Times New Roman" panose="02020603050405020304" pitchFamily="18" charset="0"/>
                <a:cs typeface="Times New Roman" panose="02020603050405020304" pitchFamily="18" charset="0"/>
              </a:rPr>
              <a:t>as if comforting my frightened heart from last night.</a:t>
            </a:r>
            <a:endParaRPr lang="en-US" altLang="zh-CN" dirty="0">
              <a:effectLst/>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0" y="371093"/>
            <a:ext cx="7579391"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P2</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When morning broke, the storm had stopped.</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sp>
        <p:nvSpPr>
          <p:cNvPr id="2" name="文本框 1"/>
          <p:cNvSpPr txBox="1"/>
          <p:nvPr/>
        </p:nvSpPr>
        <p:spPr>
          <a:xfrm>
            <a:off x="8191271" y="230763"/>
            <a:ext cx="3035037"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二段第一句：衔接</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4462" y="1116992"/>
            <a:ext cx="11252047" cy="5369915"/>
          </a:xfrm>
          <a:solidFill>
            <a:schemeClr val="accent5">
              <a:lumMod val="20000"/>
              <a:lumOff val="80000"/>
            </a:schemeClr>
          </a:solidFill>
        </p:spPr>
        <p:txBody>
          <a:bodyPr>
            <a:normAutofit/>
          </a:bodyPr>
          <a:lstStyle/>
          <a:p>
            <a:r>
              <a:rPr lang="zh-CN" altLang="en-US" dirty="0">
                <a:effectLst/>
                <a:latin typeface="Times New Roman" panose="02020603050405020304" pitchFamily="18" charset="0"/>
                <a:cs typeface="Times New Roman" panose="02020603050405020304" pitchFamily="18" charset="0"/>
              </a:rPr>
              <a:t>在农户的帮助下，我回到爱车旁，给仅剩少量燃油的车子加满了油箱。（微技能：危机闭环，解决前文</a:t>
            </a:r>
            <a:r>
              <a:rPr lang="en-US" altLang="zh-CN" b="1" dirty="0">
                <a:effectLst/>
                <a:latin typeface="Times New Roman" panose="02020603050405020304" pitchFamily="18" charset="0"/>
                <a:cs typeface="Times New Roman" panose="02020603050405020304" pitchFamily="18" charset="0"/>
              </a:rPr>
              <a:t>1/4</a:t>
            </a:r>
            <a:r>
              <a:rPr lang="zh-CN" altLang="en-US" b="1" dirty="0">
                <a:effectLst/>
                <a:latin typeface="Times New Roman" panose="02020603050405020304" pitchFamily="18" charset="0"/>
                <a:cs typeface="Times New Roman" panose="02020603050405020304" pitchFamily="18" charset="0"/>
              </a:rPr>
              <a:t>油量燃油危机</a:t>
            </a:r>
            <a:r>
              <a:rPr lang="zh-CN" altLang="en-US" dirty="0">
                <a:effectLst/>
                <a:latin typeface="Times New Roman" panose="02020603050405020304" pitchFamily="18" charset="0"/>
                <a:cs typeface="Times New Roman" panose="02020603050405020304" pitchFamily="18" charset="0"/>
              </a:rPr>
              <a:t>）</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with one’s help </a:t>
            </a:r>
            <a:r>
              <a:rPr lang="zh-CN" altLang="en-US" dirty="0">
                <a:effectLst/>
                <a:latin typeface="Times New Roman" panose="02020603050405020304" pitchFamily="18" charset="0"/>
                <a:cs typeface="Times New Roman" panose="02020603050405020304" pitchFamily="18" charset="0"/>
              </a:rPr>
              <a:t>在某人帮助下；</a:t>
            </a:r>
            <a:r>
              <a:rPr lang="en-US" altLang="zh-CN" dirty="0">
                <a:effectLst/>
                <a:latin typeface="Times New Roman" panose="02020603050405020304" pitchFamily="18" charset="0"/>
                <a:cs typeface="Times New Roman" panose="02020603050405020304" pitchFamily="18" charset="0"/>
              </a:rPr>
              <a:t>return to </a:t>
            </a:r>
            <a:r>
              <a:rPr lang="zh-CN" altLang="en-US" dirty="0">
                <a:effectLst/>
                <a:latin typeface="Times New Roman" panose="02020603050405020304" pitchFamily="18" charset="0"/>
                <a:cs typeface="Times New Roman" panose="02020603050405020304" pitchFamily="18" charset="0"/>
              </a:rPr>
              <a:t>返回；</a:t>
            </a:r>
            <a:r>
              <a:rPr lang="en-US" altLang="zh-CN" dirty="0">
                <a:effectLst/>
                <a:latin typeface="Times New Roman" panose="02020603050405020304" pitchFamily="18" charset="0"/>
                <a:cs typeface="Times New Roman" panose="02020603050405020304" pitchFamily="18" charset="0"/>
              </a:rPr>
              <a:t>fill up </a:t>
            </a:r>
            <a:r>
              <a:rPr lang="zh-CN" altLang="en-US" dirty="0">
                <a:effectLst/>
                <a:latin typeface="Times New Roman" panose="02020603050405020304" pitchFamily="18" charset="0"/>
                <a:cs typeface="Times New Roman" panose="02020603050405020304" pitchFamily="18" charset="0"/>
              </a:rPr>
              <a:t>加满；</a:t>
            </a:r>
            <a:r>
              <a:rPr lang="en-US" altLang="zh-CN" dirty="0">
                <a:effectLst/>
                <a:latin typeface="Times New Roman" panose="02020603050405020304" pitchFamily="18" charset="0"/>
                <a:cs typeface="Times New Roman" panose="02020603050405020304" pitchFamily="18" charset="0"/>
              </a:rPr>
              <a:t>fuel tank </a:t>
            </a:r>
            <a:r>
              <a:rPr lang="zh-CN" altLang="en-US" dirty="0">
                <a:effectLst/>
                <a:latin typeface="Times New Roman" panose="02020603050405020304" pitchFamily="18" charset="0"/>
                <a:cs typeface="Times New Roman" panose="02020603050405020304" pitchFamily="18" charset="0"/>
              </a:rPr>
              <a:t>油箱</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With the farmer’s help, I returned to my car and filled up the nearly empty fuel tank.</a:t>
            </a:r>
            <a:endParaRPr lang="en-US" altLang="zh-CN" dirty="0">
              <a:effectLs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车子重获动力，正如走出恐惧的我，重新找回了活力与从容。（微技能：</a:t>
            </a:r>
            <a:r>
              <a:rPr lang="zh-CN" altLang="en-US" b="1" dirty="0">
                <a:effectLst/>
                <a:latin typeface="Times New Roman" panose="02020603050405020304" pitchFamily="18" charset="0"/>
                <a:cs typeface="Times New Roman" panose="02020603050405020304" pitchFamily="18" charset="0"/>
              </a:rPr>
              <a:t>象征手法落地</a:t>
            </a:r>
            <a:r>
              <a:rPr lang="zh-CN" altLang="en-US" dirty="0">
                <a:effectLst/>
                <a:latin typeface="Times New Roman" panose="02020603050405020304" pitchFamily="18" charset="0"/>
                <a:cs typeface="Times New Roman" panose="02020603050405020304" pitchFamily="18" charset="0"/>
              </a:rPr>
              <a:t>，油量</a:t>
            </a:r>
            <a:r>
              <a:rPr lang="en-US" altLang="zh-CN" dirty="0">
                <a:effectLst/>
                <a:latin typeface="Times New Roman" panose="02020603050405020304" pitchFamily="18" charset="0"/>
                <a:cs typeface="Times New Roman" panose="02020603050405020304" pitchFamily="18" charset="0"/>
              </a:rPr>
              <a:t>=</a:t>
            </a:r>
            <a:r>
              <a:rPr lang="zh-CN" altLang="en-US" dirty="0">
                <a:effectLst/>
                <a:latin typeface="Times New Roman" panose="02020603050405020304" pitchFamily="18" charset="0"/>
                <a:cs typeface="Times New Roman" panose="02020603050405020304" pitchFamily="18" charset="0"/>
              </a:rPr>
              <a:t>心境，高阶闭环）</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regain power </a:t>
            </a:r>
            <a:r>
              <a:rPr lang="zh-CN" altLang="en-US" dirty="0">
                <a:effectLst/>
                <a:latin typeface="Times New Roman" panose="02020603050405020304" pitchFamily="18" charset="0"/>
                <a:cs typeface="Times New Roman" panose="02020603050405020304" pitchFamily="18" charset="0"/>
              </a:rPr>
              <a:t>重获动力；</a:t>
            </a:r>
            <a:r>
              <a:rPr lang="en-US" altLang="zh-CN" dirty="0">
                <a:effectLst/>
                <a:latin typeface="Times New Roman" panose="02020603050405020304" pitchFamily="18" charset="0"/>
                <a:cs typeface="Times New Roman" panose="02020603050405020304" pitchFamily="18" charset="0"/>
              </a:rPr>
              <a:t>step out of fear </a:t>
            </a:r>
            <a:r>
              <a:rPr lang="zh-CN" altLang="en-US" dirty="0">
                <a:effectLst/>
                <a:latin typeface="Times New Roman" panose="02020603050405020304" pitchFamily="18" charset="0"/>
                <a:cs typeface="Times New Roman" panose="02020603050405020304" pitchFamily="18" charset="0"/>
              </a:rPr>
              <a:t>走出恐惧；</a:t>
            </a:r>
            <a:r>
              <a:rPr lang="en-US" altLang="zh-CN" dirty="0">
                <a:effectLst/>
                <a:latin typeface="Times New Roman" panose="02020603050405020304" pitchFamily="18" charset="0"/>
                <a:cs typeface="Times New Roman" panose="02020603050405020304" pitchFamily="18" charset="0"/>
              </a:rPr>
              <a:t>regain energy </a:t>
            </a:r>
            <a:r>
              <a:rPr lang="zh-CN" altLang="en-US" dirty="0">
                <a:effectLst/>
                <a:latin typeface="Times New Roman" panose="02020603050405020304" pitchFamily="18" charset="0"/>
                <a:cs typeface="Times New Roman" panose="02020603050405020304" pitchFamily="18" charset="0"/>
              </a:rPr>
              <a:t>重获活力</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The car regained its power, just </a:t>
            </a:r>
            <a:r>
              <a:rPr lang="en-US" altLang="zh-CN" dirty="0">
                <a:effectLst/>
                <a:highlight>
                  <a:srgbClr val="00FF00"/>
                </a:highlight>
                <a:latin typeface="Times New Roman" panose="02020603050405020304" pitchFamily="18" charset="0"/>
                <a:cs typeface="Times New Roman" panose="02020603050405020304" pitchFamily="18" charset="0"/>
              </a:rPr>
              <a:t>as</a:t>
            </a:r>
            <a:r>
              <a:rPr lang="en-US" altLang="zh-CN" dirty="0">
                <a:effectLst/>
                <a:latin typeface="Times New Roman" panose="02020603050405020304" pitchFamily="18" charset="0"/>
                <a:cs typeface="Times New Roman" panose="02020603050405020304" pitchFamily="18" charset="0"/>
              </a:rPr>
              <a:t> I stepped out of fear and </a:t>
            </a:r>
            <a:r>
              <a:rPr lang="en-US" altLang="zh-CN" dirty="0">
                <a:effectLst/>
                <a:highlight>
                  <a:srgbClr val="FFFF00"/>
                </a:highlight>
                <a:latin typeface="Times New Roman" panose="02020603050405020304" pitchFamily="18" charset="0"/>
                <a:cs typeface="Times New Roman" panose="02020603050405020304" pitchFamily="18" charset="0"/>
              </a:rPr>
              <a:t>regained my energy and peace.</a:t>
            </a:r>
            <a:endParaRPr lang="en-US" altLang="zh-CN" dirty="0">
              <a:effectLst/>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0" y="371093"/>
            <a:ext cx="7579391"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P2</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When morning broke, the storm had stopped.</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sp>
        <p:nvSpPr>
          <p:cNvPr id="2" name="文本框 1"/>
          <p:cNvSpPr txBox="1"/>
          <p:nvPr/>
        </p:nvSpPr>
        <p:spPr>
          <a:xfrm>
            <a:off x="8545083" y="340315"/>
            <a:ext cx="3035037"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二段过渡句：</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4462" y="1116992"/>
            <a:ext cx="11252047" cy="5369915"/>
          </a:xfrm>
          <a:solidFill>
            <a:schemeClr val="accent5">
              <a:lumMod val="20000"/>
              <a:lumOff val="80000"/>
            </a:schemeClr>
          </a:solidFill>
        </p:spPr>
        <p:txBody>
          <a:bodyPr>
            <a:normAutofit/>
          </a:bodyPr>
          <a:lstStyle/>
          <a:p>
            <a:r>
              <a:rPr lang="zh-CN" altLang="en-US" dirty="0">
                <a:effectLst/>
                <a:latin typeface="Times New Roman" panose="02020603050405020304" pitchFamily="18" charset="0"/>
                <a:cs typeface="Times New Roman" panose="02020603050405020304" pitchFamily="18" charset="0"/>
              </a:rPr>
              <a:t>我再次打开社区群组发帖，向所有暖心的陌生人报平安、表达感恩。（微技能：</a:t>
            </a:r>
            <a:r>
              <a:rPr lang="zh-CN" altLang="en-US" b="1" dirty="0">
                <a:effectLst/>
                <a:latin typeface="Times New Roman" panose="02020603050405020304" pitchFamily="18" charset="0"/>
                <a:cs typeface="Times New Roman" panose="02020603050405020304" pitchFamily="18" charset="0"/>
              </a:rPr>
              <a:t>社交媒体伏笔闭环</a:t>
            </a:r>
            <a:r>
              <a:rPr lang="zh-CN" altLang="en-US" dirty="0">
                <a:effectLst/>
                <a:latin typeface="Times New Roman" panose="02020603050405020304" pitchFamily="18" charset="0"/>
                <a:cs typeface="Times New Roman" panose="02020603050405020304" pitchFamily="18" charset="0"/>
              </a:rPr>
              <a:t>，求助→报恩，情节完整）</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community group </a:t>
            </a:r>
            <a:r>
              <a:rPr lang="zh-CN" altLang="en-US" dirty="0">
                <a:effectLst/>
                <a:latin typeface="Times New Roman" panose="02020603050405020304" pitchFamily="18" charset="0"/>
                <a:cs typeface="Times New Roman" panose="02020603050405020304" pitchFamily="18" charset="0"/>
              </a:rPr>
              <a:t>社区群组；</a:t>
            </a:r>
            <a:r>
              <a:rPr lang="en-US" altLang="zh-CN" dirty="0">
                <a:effectLst/>
                <a:latin typeface="Times New Roman" panose="02020603050405020304" pitchFamily="18" charset="0"/>
                <a:cs typeface="Times New Roman" panose="02020603050405020304" pitchFamily="18" charset="0"/>
              </a:rPr>
              <a:t>post a message </a:t>
            </a:r>
            <a:r>
              <a:rPr lang="zh-CN" altLang="en-US" dirty="0">
                <a:effectLst/>
                <a:latin typeface="Times New Roman" panose="02020603050405020304" pitchFamily="18" charset="0"/>
                <a:cs typeface="Times New Roman" panose="02020603050405020304" pitchFamily="18" charset="0"/>
              </a:rPr>
              <a:t>发帖；</a:t>
            </a:r>
            <a:r>
              <a:rPr lang="en-US" altLang="zh-CN" dirty="0">
                <a:effectLst/>
                <a:latin typeface="Times New Roman" panose="02020603050405020304" pitchFamily="18" charset="0"/>
                <a:cs typeface="Times New Roman" panose="02020603050405020304" pitchFamily="18" charset="0"/>
              </a:rPr>
              <a:t>report safety </a:t>
            </a:r>
            <a:r>
              <a:rPr lang="zh-CN" altLang="en-US" dirty="0">
                <a:effectLst/>
                <a:latin typeface="Times New Roman" panose="02020603050405020304" pitchFamily="18" charset="0"/>
                <a:cs typeface="Times New Roman" panose="02020603050405020304" pitchFamily="18" charset="0"/>
              </a:rPr>
              <a:t>报平安；</a:t>
            </a:r>
            <a:r>
              <a:rPr lang="en-US" altLang="zh-CN" dirty="0">
                <a:effectLst/>
                <a:latin typeface="Times New Roman" panose="02020603050405020304" pitchFamily="18" charset="0"/>
                <a:cs typeface="Times New Roman" panose="02020603050405020304" pitchFamily="18" charset="0"/>
              </a:rPr>
              <a:t>show gratitude </a:t>
            </a:r>
            <a:r>
              <a:rPr lang="zh-CN" altLang="en-US" dirty="0">
                <a:effectLst/>
                <a:latin typeface="Times New Roman" panose="02020603050405020304" pitchFamily="18" charset="0"/>
                <a:cs typeface="Times New Roman" panose="02020603050405020304" pitchFamily="18" charset="0"/>
              </a:rPr>
              <a:t>表达感恩</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I opened the local community group again and </a:t>
            </a:r>
            <a:r>
              <a:rPr lang="en-US" altLang="zh-CN" dirty="0">
                <a:effectLst/>
                <a:highlight>
                  <a:srgbClr val="FFFF00"/>
                </a:highlight>
                <a:latin typeface="Times New Roman" panose="02020603050405020304" pitchFamily="18" charset="0"/>
                <a:cs typeface="Times New Roman" panose="02020603050405020304" pitchFamily="18" charset="0"/>
              </a:rPr>
              <a:t>posted a message to report my safety </a:t>
            </a:r>
            <a:r>
              <a:rPr lang="en-US" altLang="zh-CN" dirty="0">
                <a:effectLst/>
                <a:latin typeface="Times New Roman" panose="02020603050405020304" pitchFamily="18" charset="0"/>
                <a:cs typeface="Times New Roman" panose="02020603050405020304" pitchFamily="18" charset="0"/>
              </a:rPr>
              <a:t>and </a:t>
            </a:r>
            <a:r>
              <a:rPr lang="en-US" altLang="zh-CN" dirty="0">
                <a:effectLst/>
                <a:highlight>
                  <a:srgbClr val="FFFF00"/>
                </a:highlight>
                <a:latin typeface="Times New Roman" panose="02020603050405020304" pitchFamily="18" charset="0"/>
                <a:cs typeface="Times New Roman" panose="02020603050405020304" pitchFamily="18" charset="0"/>
              </a:rPr>
              <a:t>show my gratitude to all kind strangers.</a:t>
            </a:r>
            <a:endParaRPr lang="en-US" altLang="zh-CN" dirty="0">
              <a:effectLst/>
              <a:highlight>
                <a:srgbClr val="FFFF00"/>
              </a:highlight>
              <a:latin typeface="Times New Roman" panose="02020603050405020304" pitchFamily="18" charset="0"/>
              <a:cs typeface="Times New Roman" panose="02020603050405020304" pitchFamily="18" charset="0"/>
            </a:endParaRPr>
          </a:p>
          <a:p>
            <a:r>
              <a:rPr lang="zh-CN" altLang="en-US" dirty="0">
                <a:effectLst/>
                <a:latin typeface="Times New Roman" panose="02020603050405020304" pitchFamily="18" charset="0"/>
                <a:cs typeface="Times New Roman" panose="02020603050405020304" pitchFamily="18" charset="0"/>
              </a:rPr>
              <a:t>这场惊险的风雪经历让我明白，人间善意永远是黑暗中最温暖的光。（微技能：主题升华，考场高分结尾）</a:t>
            </a:r>
            <a:endParaRPr lang="zh-CN" altLang="en-US" dirty="0">
              <a:effectLst/>
              <a:latin typeface="Times New Roman" panose="02020603050405020304" pitchFamily="18" charset="0"/>
              <a:cs typeface="Times New Roman" panose="02020603050405020304" pitchFamily="18" charset="0"/>
            </a:endParaRPr>
          </a:p>
          <a:p>
            <a:r>
              <a:rPr lang="zh-CN" altLang="en-US" b="1" dirty="0">
                <a:effectLst/>
                <a:latin typeface="Times New Roman" panose="02020603050405020304" pitchFamily="18" charset="0"/>
                <a:cs typeface="Times New Roman" panose="02020603050405020304" pitchFamily="18" charset="0"/>
              </a:rPr>
              <a:t>核心词汇</a:t>
            </a:r>
            <a:r>
              <a:rPr lang="zh-CN" altLang="en-US" dirty="0">
                <a:effectLst/>
                <a:latin typeface="Times New Roman" panose="02020603050405020304" pitchFamily="18" charset="0"/>
                <a:cs typeface="Times New Roman" panose="02020603050405020304" pitchFamily="18" charset="0"/>
              </a:rPr>
              <a:t>：</a:t>
            </a:r>
            <a:r>
              <a:rPr lang="en-US" altLang="zh-CN" dirty="0">
                <a:effectLst/>
                <a:latin typeface="Times New Roman" panose="02020603050405020304" pitchFamily="18" charset="0"/>
                <a:cs typeface="Times New Roman" panose="02020603050405020304" pitchFamily="18" charset="0"/>
              </a:rPr>
              <a:t>unforgettable experience </a:t>
            </a:r>
            <a:r>
              <a:rPr lang="zh-CN" altLang="en-US" dirty="0">
                <a:effectLst/>
                <a:latin typeface="Times New Roman" panose="02020603050405020304" pitchFamily="18" charset="0"/>
                <a:cs typeface="Times New Roman" panose="02020603050405020304" pitchFamily="18" charset="0"/>
              </a:rPr>
              <a:t>难忘经历；</a:t>
            </a:r>
            <a:r>
              <a:rPr lang="en-US" altLang="zh-CN" dirty="0">
                <a:effectLst/>
                <a:latin typeface="Times New Roman" panose="02020603050405020304" pitchFamily="18" charset="0"/>
                <a:cs typeface="Times New Roman" panose="02020603050405020304" pitchFamily="18" charset="0"/>
              </a:rPr>
              <a:t>kindness </a:t>
            </a:r>
            <a:r>
              <a:rPr lang="zh-CN" altLang="en-US" dirty="0">
                <a:effectLst/>
                <a:latin typeface="Times New Roman" panose="02020603050405020304" pitchFamily="18" charset="0"/>
                <a:cs typeface="Times New Roman" panose="02020603050405020304" pitchFamily="18" charset="0"/>
              </a:rPr>
              <a:t>善意；</a:t>
            </a:r>
            <a:r>
              <a:rPr lang="en-US" altLang="zh-CN" dirty="0">
                <a:effectLst/>
                <a:latin typeface="Times New Roman" panose="02020603050405020304" pitchFamily="18" charset="0"/>
                <a:cs typeface="Times New Roman" panose="02020603050405020304" pitchFamily="18" charset="0"/>
              </a:rPr>
              <a:t>bright light </a:t>
            </a:r>
            <a:r>
              <a:rPr lang="zh-CN" altLang="en-US" dirty="0">
                <a:effectLst/>
                <a:latin typeface="Times New Roman" panose="02020603050405020304" pitchFamily="18" charset="0"/>
                <a:cs typeface="Times New Roman" panose="02020603050405020304" pitchFamily="18" charset="0"/>
              </a:rPr>
              <a:t>明亮的光；</a:t>
            </a:r>
            <a:r>
              <a:rPr lang="en-US" altLang="zh-CN" dirty="0">
                <a:effectLst/>
                <a:latin typeface="Times New Roman" panose="02020603050405020304" pitchFamily="18" charset="0"/>
                <a:cs typeface="Times New Roman" panose="02020603050405020304" pitchFamily="18" charset="0"/>
              </a:rPr>
              <a:t>darkness </a:t>
            </a:r>
            <a:r>
              <a:rPr lang="zh-CN" altLang="en-US" dirty="0">
                <a:effectLst/>
                <a:latin typeface="Times New Roman" panose="02020603050405020304" pitchFamily="18" charset="0"/>
                <a:cs typeface="Times New Roman" panose="02020603050405020304" pitchFamily="18" charset="0"/>
              </a:rPr>
              <a:t>黑暗</a:t>
            </a:r>
            <a:endParaRPr lang="zh-CN" altLang="en-US" dirty="0">
              <a:effectLst/>
              <a:latin typeface="Times New Roman" panose="02020603050405020304" pitchFamily="18" charset="0"/>
              <a:cs typeface="Times New Roman" panose="02020603050405020304" pitchFamily="18" charset="0"/>
            </a:endParaRPr>
          </a:p>
          <a:p>
            <a:r>
              <a:rPr lang="en-US" altLang="zh-CN" dirty="0">
                <a:effectLst/>
                <a:latin typeface="Times New Roman" panose="02020603050405020304" pitchFamily="18" charset="0"/>
                <a:cs typeface="Times New Roman" panose="02020603050405020304" pitchFamily="18" charset="0"/>
              </a:rPr>
              <a:t>This unforgettable experience taught me that kindness is always </a:t>
            </a:r>
            <a:r>
              <a:rPr lang="en-US" altLang="zh-CN" dirty="0">
                <a:effectLst/>
                <a:highlight>
                  <a:srgbClr val="FFFF00"/>
                </a:highlight>
                <a:latin typeface="Times New Roman" panose="02020603050405020304" pitchFamily="18" charset="0"/>
                <a:cs typeface="Times New Roman" panose="02020603050405020304" pitchFamily="18" charset="0"/>
              </a:rPr>
              <a:t>the brightest light in the darkest darkness.</a:t>
            </a:r>
            <a:endParaRPr lang="en-US" altLang="zh-CN" dirty="0">
              <a:effectLst/>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611880" y="371093"/>
            <a:ext cx="7579391"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P2</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When morning broke, the storm had stopped.</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sp>
        <p:nvSpPr>
          <p:cNvPr id="2" name="文本框 1"/>
          <p:cNvSpPr txBox="1"/>
          <p:nvPr/>
        </p:nvSpPr>
        <p:spPr>
          <a:xfrm>
            <a:off x="8146100" y="451655"/>
            <a:ext cx="3035037"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过渡句：前文取材</a:t>
            </a:r>
            <a:endParaRPr lang="zh-CN" altLang="en-US" sz="2800" b="1" dirty="0">
              <a:solidFill>
                <a:schemeClr val="tx1">
                  <a:lumMod val="95000"/>
                  <a:lumOff val="5000"/>
                </a:schemeClr>
              </a:solidFill>
            </a:endParaRPr>
          </a:p>
        </p:txBody>
      </p:sp>
      <p:sp>
        <p:nvSpPr>
          <p:cNvPr id="4" name="文本框 3"/>
          <p:cNvSpPr txBox="1"/>
          <p:nvPr/>
        </p:nvSpPr>
        <p:spPr>
          <a:xfrm>
            <a:off x="7255074" y="6023137"/>
            <a:ext cx="3035037" cy="523220"/>
          </a:xfrm>
          <a:prstGeom prst="rect">
            <a:avLst/>
          </a:prstGeom>
          <a:solidFill>
            <a:schemeClr val="accent6">
              <a:lumMod val="40000"/>
              <a:lumOff val="60000"/>
            </a:schemeClr>
          </a:solidFill>
        </p:spPr>
        <p:txBody>
          <a:bodyPr wrap="square">
            <a:spAutoFit/>
          </a:bodyPr>
          <a:lstStyle/>
          <a:p>
            <a:r>
              <a:rPr lang="zh-CN" altLang="en-US" sz="2800" b="1" dirty="0">
                <a:solidFill>
                  <a:schemeClr val="tx1">
                    <a:lumMod val="95000"/>
                    <a:lumOff val="5000"/>
                  </a:schemeClr>
                </a:solidFill>
                <a:effectLst/>
                <a:latin typeface="Times New Roman" panose="02020603050405020304" pitchFamily="18" charset="0"/>
                <a:cs typeface="Times New Roman" panose="02020603050405020304" pitchFamily="18" charset="0"/>
              </a:rPr>
              <a:t>结尾设计：</a:t>
            </a:r>
            <a:endParaRPr lang="zh-CN" altLang="en-US" sz="2800"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2"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626" y="766563"/>
            <a:ext cx="11744838" cy="5968239"/>
          </a:xfrm>
          <a:solidFill>
            <a:schemeClr val="accent5">
              <a:lumMod val="20000"/>
              <a:lumOff val="80000"/>
            </a:schemeClr>
          </a:solidFill>
        </p:spPr>
        <p:txBody>
          <a:bodyPr>
            <a:normAutofit fontScale="62500" lnSpcReduction="20000"/>
          </a:bodyPr>
          <a:lstStyle/>
          <a:p>
            <a:pPr indent="0" fontAlgn="ctr">
              <a:lnSpc>
                <a:spcPct val="120000"/>
              </a:lnSpc>
              <a:spcBef>
                <a:spcPts val="0"/>
              </a:spcBef>
            </a:pPr>
            <a:r>
              <a:rPr lang="en-US" altLang="zh-CN" sz="3800" u="sng" dirty="0">
                <a:latin typeface="Times New Roman" panose="02020603050405020304" pitchFamily="18" charset="0"/>
                <a:cs typeface="Times New Roman" panose="02020603050405020304" pitchFamily="18" charset="0"/>
              </a:rPr>
              <a:t>A truck stopped by and the door opened</a:t>
            </a:r>
            <a:r>
              <a:rPr lang="en-US" altLang="zh-CN" sz="3800" dirty="0">
                <a:latin typeface="Times New Roman" panose="02020603050405020304" pitchFamily="18" charset="0"/>
                <a:cs typeface="Times New Roman" panose="02020603050405020304" pitchFamily="18" charset="0"/>
              </a:rPr>
              <a:t>. A young man in a thick cotton coat stepped out and waved to me gently, driving away the cold silence of the dark night. He introduced himself whose son left a message under my community post and rushed here to get me out of </a:t>
            </a:r>
            <a:r>
              <a:rPr lang="en-US" altLang="zh-CN" sz="3800" dirty="0" err="1">
                <a:latin typeface="Times New Roman" panose="02020603050405020304" pitchFamily="18" charset="0"/>
                <a:cs typeface="Times New Roman" panose="02020603050405020304" pitchFamily="18" charset="0"/>
              </a:rPr>
              <a:t>danger.Hearing</a:t>
            </a:r>
            <a:r>
              <a:rPr lang="en-US" altLang="zh-CN" sz="3800" dirty="0">
                <a:latin typeface="Times New Roman" panose="02020603050405020304" pitchFamily="18" charset="0"/>
                <a:cs typeface="Times New Roman" panose="02020603050405020304" pitchFamily="18" charset="0"/>
              </a:rPr>
              <a:t> his warm words, all my built-up fear and loneliness from the whole night disappeared instantly. I rushed out of the freezing car at once and climbed into the warm truck to escape the terrible storm. </a:t>
            </a:r>
            <a:r>
              <a:rPr lang="en-US" altLang="zh-CN" sz="3800" b="1" dirty="0">
                <a:solidFill>
                  <a:srgbClr val="7030A0"/>
                </a:solidFill>
                <a:latin typeface="Times New Roman" panose="02020603050405020304" pitchFamily="18" charset="0"/>
                <a:cs typeface="Times New Roman" panose="02020603050405020304" pitchFamily="18" charset="0"/>
              </a:rPr>
              <a:t>The warm air in the truck surrounded me and slowly removed my coldness and tiredness.</a:t>
            </a:r>
            <a:r>
              <a:rPr lang="en-US" altLang="zh-CN" sz="3800" dirty="0">
                <a:solidFill>
                  <a:srgbClr val="7030A0"/>
                </a:solidFill>
                <a:latin typeface="Times New Roman" panose="02020603050405020304" pitchFamily="18" charset="0"/>
                <a:cs typeface="Times New Roman" panose="02020603050405020304" pitchFamily="18" charset="0"/>
              </a:rPr>
              <a:t> </a:t>
            </a:r>
            <a:r>
              <a:rPr lang="en-US" altLang="zh-CN" sz="3800" dirty="0">
                <a:latin typeface="Times New Roman" panose="02020603050405020304" pitchFamily="18" charset="0"/>
                <a:cs typeface="Times New Roman" panose="02020603050405020304" pitchFamily="18" charset="0"/>
              </a:rPr>
              <a:t>Finally, I was safely taken to the farmer’s house and spent the rest of the stormy night peacefully.</a:t>
            </a:r>
            <a:endParaRPr lang="en-US" altLang="zh-CN" sz="3800" dirty="0">
              <a:latin typeface="Times New Roman" panose="02020603050405020304" pitchFamily="18" charset="0"/>
              <a:cs typeface="Times New Roman" panose="02020603050405020304" pitchFamily="18" charset="0"/>
            </a:endParaRPr>
          </a:p>
          <a:p>
            <a:pPr indent="0" fontAlgn="ctr">
              <a:lnSpc>
                <a:spcPct val="120000"/>
              </a:lnSpc>
              <a:spcBef>
                <a:spcPts val="0"/>
              </a:spcBef>
            </a:pPr>
            <a:r>
              <a:rPr lang="en-US" altLang="zh-CN" sz="3800" u="sng" dirty="0">
                <a:latin typeface="Times New Roman" panose="02020603050405020304" pitchFamily="18" charset="0"/>
                <a:cs typeface="Times New Roman" panose="02020603050405020304" pitchFamily="18" charset="0"/>
              </a:rPr>
              <a:t>When morning broke, the storm had stopped</a:t>
            </a:r>
            <a:r>
              <a:rPr lang="en-US" altLang="zh-CN" sz="3800" dirty="0">
                <a:latin typeface="Times New Roman" panose="02020603050405020304" pitchFamily="18" charset="0"/>
                <a:cs typeface="Times New Roman" panose="02020603050405020304" pitchFamily="18" charset="0"/>
              </a:rPr>
              <a:t>. </a:t>
            </a:r>
            <a:r>
              <a:rPr lang="en-US" altLang="zh-CN" sz="3800" dirty="0">
                <a:highlight>
                  <a:srgbClr val="FFFF00"/>
                </a:highlight>
                <a:latin typeface="Times New Roman" panose="02020603050405020304" pitchFamily="18" charset="0"/>
                <a:cs typeface="Times New Roman" panose="02020603050405020304" pitchFamily="18" charset="0"/>
              </a:rPr>
              <a:t>When morning broke, the storm had stopped completely and the whole world became clean and calm</a:t>
            </a:r>
            <a:r>
              <a:rPr lang="en-US" altLang="zh-CN" sz="3800" dirty="0">
                <a:latin typeface="Times New Roman" panose="02020603050405020304" pitchFamily="18" charset="0"/>
                <a:cs typeface="Times New Roman" panose="02020603050405020304" pitchFamily="18" charset="0"/>
              </a:rPr>
              <a:t>. </a:t>
            </a:r>
            <a:r>
              <a:rPr lang="en-US" altLang="zh-CN" sz="3800" dirty="0">
                <a:highlight>
                  <a:srgbClr val="FFFF00"/>
                </a:highlight>
                <a:latin typeface="Times New Roman" panose="02020603050405020304" pitchFamily="18" charset="0"/>
                <a:cs typeface="Times New Roman" panose="02020603050405020304" pitchFamily="18" charset="0"/>
              </a:rPr>
              <a:t>The gentle wind brushed the thick snow on the ground, as if comforting my frightened heart from last night. </a:t>
            </a:r>
            <a:r>
              <a:rPr lang="en-US" altLang="zh-CN" sz="3800" b="1" dirty="0">
                <a:solidFill>
                  <a:srgbClr val="7030A0"/>
                </a:solidFill>
                <a:latin typeface="Times New Roman" panose="02020603050405020304" pitchFamily="18" charset="0"/>
                <a:cs typeface="Times New Roman" panose="02020603050405020304" pitchFamily="18" charset="0"/>
              </a:rPr>
              <a:t>With the farmer’s help, I returned to my car and filled up the nearly empty fuel tank</a:t>
            </a:r>
            <a:r>
              <a:rPr lang="en-US" altLang="zh-CN" sz="3800" dirty="0">
                <a:latin typeface="Times New Roman" panose="02020603050405020304" pitchFamily="18" charset="0"/>
                <a:cs typeface="Times New Roman" panose="02020603050405020304" pitchFamily="18" charset="0"/>
              </a:rPr>
              <a:t>. The car regained its power, </a:t>
            </a:r>
            <a:r>
              <a:rPr lang="en-US" altLang="zh-CN" sz="3800" u="sng" dirty="0">
                <a:latin typeface="Times New Roman" panose="02020603050405020304" pitchFamily="18" charset="0"/>
                <a:cs typeface="Times New Roman" panose="02020603050405020304" pitchFamily="18" charset="0"/>
              </a:rPr>
              <a:t>just as I stepped out of fear and regained my energy and peace</a:t>
            </a:r>
            <a:r>
              <a:rPr lang="en-US" altLang="zh-CN" sz="3800" dirty="0">
                <a:latin typeface="Times New Roman" panose="02020603050405020304" pitchFamily="18" charset="0"/>
                <a:cs typeface="Times New Roman" panose="02020603050405020304" pitchFamily="18" charset="0"/>
              </a:rPr>
              <a:t>. I opened the local community group again and posted a message to report my safety and show my gratitude to all kind strangers. This unforgettable experience taught me that kindness is always the brightest light in the darkest darkness.</a:t>
            </a:r>
            <a:endParaRPr lang="en-US" altLang="zh-CN" sz="3800" dirty="0">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469976" y="75419"/>
            <a:ext cx="7579391"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下水作文</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pic>
        <p:nvPicPr>
          <p:cNvPr id="2" name="Atruckstoppedbya_1789434113362">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247681" y="5978193"/>
            <a:ext cx="944319" cy="94431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833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2"/>
                </p:tgtEl>
              </p:cMediaNode>
            </p:audio>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0658" y="637890"/>
            <a:ext cx="11624379" cy="6220110"/>
          </a:xfrm>
        </p:spPr>
        <p:txBody>
          <a:bodyPr>
            <a:normAutofit fontScale="85000" lnSpcReduction="20000"/>
          </a:bodyPr>
          <a:lstStyle/>
          <a:p>
            <a:pPr indent="0" fontAlgn="ctr">
              <a:lnSpc>
                <a:spcPct val="120000"/>
              </a:lnSpc>
              <a:spcBef>
                <a:spcPts val="0"/>
              </a:spcBef>
            </a:pPr>
            <a:r>
              <a:rPr lang="en-US" altLang="zh-CN" u="sng" dirty="0">
                <a:latin typeface="Times New Roman" panose="02020603050405020304" pitchFamily="18" charset="0"/>
                <a:cs typeface="Times New Roman" panose="02020603050405020304" pitchFamily="18" charset="0"/>
              </a:rPr>
              <a:t>A truck stopped by and the door opened.</a:t>
            </a:r>
            <a:r>
              <a:rPr lang="en-US" altLang="zh-CN" dirty="0">
                <a:latin typeface="Times New Roman" panose="02020603050405020304" pitchFamily="18" charset="0"/>
                <a:cs typeface="Times New Roman" panose="02020603050405020304" pitchFamily="18" charset="0"/>
              </a:rPr>
              <a:t> A sturdy figure stepped out into the </a:t>
            </a:r>
            <a:r>
              <a:rPr lang="en-US" altLang="zh-CN" dirty="0">
                <a:solidFill>
                  <a:srgbClr val="FF0000"/>
                </a:solidFill>
                <a:latin typeface="Times New Roman" panose="02020603050405020304" pitchFamily="18" charset="0"/>
                <a:cs typeface="Times New Roman" panose="02020603050405020304" pitchFamily="18" charset="0"/>
              </a:rPr>
              <a:t>biting wind</a:t>
            </a:r>
            <a:r>
              <a:rPr lang="en-US" altLang="zh-CN" dirty="0">
                <a:latin typeface="Times New Roman" panose="02020603050405020304" pitchFamily="18" charset="0"/>
                <a:cs typeface="Times New Roman" panose="02020603050405020304" pitchFamily="18" charset="0"/>
              </a:rPr>
              <a:t>, with a bright headlamp strapped to his head. “You must be the one from the Internet!” The older man shouted, his face </a:t>
            </a:r>
            <a:r>
              <a:rPr lang="en-US" altLang="zh-CN" dirty="0">
                <a:highlight>
                  <a:srgbClr val="00FFFF"/>
                </a:highlight>
                <a:latin typeface="Times New Roman" panose="02020603050405020304" pitchFamily="18" charset="0"/>
                <a:cs typeface="Times New Roman" panose="02020603050405020304" pitchFamily="18" charset="0"/>
              </a:rPr>
              <a:t>wearing a comforting smile</a:t>
            </a:r>
            <a:r>
              <a:rPr lang="en-US" altLang="zh-CN" dirty="0">
                <a:latin typeface="Times New Roman" panose="02020603050405020304" pitchFamily="18" charset="0"/>
                <a:cs typeface="Times New Roman" panose="02020603050405020304" pitchFamily="18" charset="0"/>
              </a:rPr>
              <a:t>. He quickly helped me into his heated truck. As we </a:t>
            </a:r>
            <a:r>
              <a:rPr lang="en-US" altLang="zh-CN" dirty="0">
                <a:solidFill>
                  <a:srgbClr val="FF0000"/>
                </a:solidFill>
                <a:latin typeface="Times New Roman" panose="02020603050405020304" pitchFamily="18" charset="0"/>
                <a:cs typeface="Times New Roman" panose="02020603050405020304" pitchFamily="18" charset="0"/>
              </a:rPr>
              <a:t>bumped</a:t>
            </a:r>
            <a:r>
              <a:rPr lang="en-US" altLang="zh-CN" dirty="0">
                <a:latin typeface="Times New Roman" panose="02020603050405020304" pitchFamily="18" charset="0"/>
                <a:cs typeface="Times New Roman" panose="02020603050405020304" pitchFamily="18" charset="0"/>
              </a:rPr>
              <a:t> along the snowy road, my body still shivered from the freezing cold, and a sharp hunger twisted my empty stomach. However, stepping into his farmhouse changed everything. His family </a:t>
            </a:r>
            <a:r>
              <a:rPr lang="en-US" altLang="zh-CN" dirty="0">
                <a:highlight>
                  <a:srgbClr val="00FFFF"/>
                </a:highlight>
                <a:latin typeface="Times New Roman" panose="02020603050405020304" pitchFamily="18" charset="0"/>
                <a:cs typeface="Times New Roman" panose="02020603050405020304" pitchFamily="18" charset="0"/>
              </a:rPr>
              <a:t>welcomed me with open arms</a:t>
            </a:r>
            <a:r>
              <a:rPr lang="en-US" altLang="zh-CN" dirty="0">
                <a:latin typeface="Times New Roman" panose="02020603050405020304" pitchFamily="18" charset="0"/>
                <a:cs typeface="Times New Roman" panose="02020603050405020304" pitchFamily="18" charset="0"/>
              </a:rPr>
              <a:t>. Sitting by the crackling fireplace, hands wrapped around a bowl of hot soup, I felt the winter chill </a:t>
            </a:r>
            <a:r>
              <a:rPr lang="en-US" altLang="zh-CN" dirty="0">
                <a:highlight>
                  <a:srgbClr val="00FFFF"/>
                </a:highlight>
                <a:latin typeface="Times New Roman" panose="02020603050405020304" pitchFamily="18" charset="0"/>
                <a:cs typeface="Times New Roman" panose="02020603050405020304" pitchFamily="18" charset="0"/>
              </a:rPr>
              <a:t>completely melt away.</a:t>
            </a:r>
            <a:endParaRPr lang="zh-CN" altLang="zh-CN" dirty="0">
              <a:highlight>
                <a:srgbClr val="00FFFF"/>
              </a:highlight>
              <a:latin typeface="Times New Roman" panose="02020603050405020304" pitchFamily="18" charset="0"/>
              <a:cs typeface="Times New Roman" panose="02020603050405020304" pitchFamily="18" charset="0"/>
            </a:endParaRPr>
          </a:p>
          <a:p>
            <a:pPr indent="0" fontAlgn="ctr">
              <a:lnSpc>
                <a:spcPct val="120000"/>
              </a:lnSpc>
              <a:spcBef>
                <a:spcPts val="0"/>
              </a:spcBef>
            </a:pPr>
            <a:r>
              <a:rPr lang="en-US" altLang="zh-CN" u="sng" dirty="0">
                <a:latin typeface="Times New Roman" panose="02020603050405020304" pitchFamily="18" charset="0"/>
                <a:cs typeface="Times New Roman" panose="02020603050405020304" pitchFamily="18" charset="0"/>
              </a:rPr>
              <a:t>When morning broke, the storm had stopped.</a:t>
            </a:r>
            <a:r>
              <a:rPr lang="en-US" altLang="zh-CN" dirty="0">
                <a:latin typeface="Times New Roman" panose="02020603050405020304" pitchFamily="18" charset="0"/>
                <a:cs typeface="Times New Roman" panose="02020603050405020304" pitchFamily="18" charset="0"/>
              </a:rPr>
              <a:t> </a:t>
            </a:r>
            <a:r>
              <a:rPr lang="en-US" altLang="zh-CN" dirty="0">
                <a:highlight>
                  <a:srgbClr val="FFFF00"/>
                </a:highlight>
                <a:latin typeface="Times New Roman" panose="02020603050405020304" pitchFamily="18" charset="0"/>
                <a:cs typeface="Times New Roman" panose="02020603050405020304" pitchFamily="18" charset="0"/>
              </a:rPr>
              <a:t>The once terrifying world was now </a:t>
            </a:r>
            <a:r>
              <a:rPr lang="en-US" altLang="zh-CN" dirty="0">
                <a:highlight>
                  <a:srgbClr val="00FFFF"/>
                </a:highlight>
                <a:latin typeface="Times New Roman" panose="02020603050405020304" pitchFamily="18" charset="0"/>
                <a:cs typeface="Times New Roman" panose="02020603050405020304" pitchFamily="18" charset="0"/>
              </a:rPr>
              <a:t>transformed into a peaceful, silvery wonderland</a:t>
            </a:r>
            <a:r>
              <a:rPr lang="en-US" altLang="zh-CN" dirty="0">
                <a:latin typeface="Times New Roman" panose="02020603050405020304" pitchFamily="18" charset="0"/>
                <a:cs typeface="Times New Roman" panose="02020603050405020304" pitchFamily="18" charset="0"/>
              </a:rPr>
              <a:t>. The farmer kindly drove me back to my car, </a:t>
            </a:r>
            <a:r>
              <a:rPr lang="en-US" altLang="zh-CN" b="1" dirty="0">
                <a:solidFill>
                  <a:srgbClr val="7030A0"/>
                </a:solidFill>
                <a:latin typeface="Times New Roman" panose="02020603050405020304" pitchFamily="18" charset="0"/>
                <a:cs typeface="Times New Roman" panose="02020603050405020304" pitchFamily="18" charset="0"/>
              </a:rPr>
              <a:t>bringing along a can of spare gas to fill my nearly empty tank. </a:t>
            </a:r>
            <a:r>
              <a:rPr lang="en-US" altLang="zh-CN" dirty="0">
                <a:latin typeface="Times New Roman" panose="02020603050405020304" pitchFamily="18" charset="0"/>
                <a:cs typeface="Times New Roman" panose="02020603050405020304" pitchFamily="18" charset="0"/>
              </a:rPr>
              <a:t>With endless gratitude, I finally </a:t>
            </a:r>
            <a:r>
              <a:rPr lang="en-US" altLang="zh-CN" dirty="0">
                <a:highlight>
                  <a:srgbClr val="00FFFF"/>
                </a:highlight>
                <a:latin typeface="Times New Roman" panose="02020603050405020304" pitchFamily="18" charset="0"/>
                <a:cs typeface="Times New Roman" panose="02020603050405020304" pitchFamily="18" charset="0"/>
              </a:rPr>
              <a:t>made it home safely</a:t>
            </a:r>
            <a:r>
              <a:rPr lang="en-US" altLang="zh-CN" dirty="0">
                <a:latin typeface="Times New Roman" panose="02020603050405020304" pitchFamily="18" charset="0"/>
                <a:cs typeface="Times New Roman" panose="02020603050405020304" pitchFamily="18" charset="0"/>
              </a:rPr>
              <a:t>. That evening, </a:t>
            </a:r>
            <a:r>
              <a:rPr lang="en-US" altLang="zh-CN" b="1" dirty="0">
                <a:solidFill>
                  <a:srgbClr val="7030A0"/>
                </a:solidFill>
                <a:latin typeface="Times New Roman" panose="02020603050405020304" pitchFamily="18" charset="0"/>
                <a:cs typeface="Times New Roman" panose="02020603050405020304" pitchFamily="18" charset="0"/>
              </a:rPr>
              <a:t>I updated my post on the community website, </a:t>
            </a:r>
            <a:r>
              <a:rPr lang="en-US" altLang="zh-CN" b="1" dirty="0">
                <a:solidFill>
                  <a:srgbClr val="7030A0"/>
                </a:solidFill>
                <a:highlight>
                  <a:srgbClr val="00FFFF"/>
                </a:highlight>
                <a:latin typeface="Times New Roman" panose="02020603050405020304" pitchFamily="18" charset="0"/>
                <a:cs typeface="Times New Roman" panose="02020603050405020304" pitchFamily="18" charset="0"/>
              </a:rPr>
              <a:t>sharing every detail of this unforgettable night</a:t>
            </a:r>
            <a:r>
              <a:rPr lang="en-US" altLang="zh-CN" b="1" dirty="0">
                <a:solidFill>
                  <a:srgbClr val="7030A0"/>
                </a:solidFill>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 The screen lit up with heartwarming comments. Looking at those friendly words, my heart </a:t>
            </a:r>
            <a:r>
              <a:rPr lang="en-US" altLang="zh-CN" dirty="0">
                <a:highlight>
                  <a:srgbClr val="00FFFF"/>
                </a:highlight>
                <a:latin typeface="Times New Roman" panose="02020603050405020304" pitchFamily="18" charset="0"/>
                <a:cs typeface="Times New Roman" panose="02020603050405020304" pitchFamily="18" charset="0"/>
              </a:rPr>
              <a:t>swelled with emotion.</a:t>
            </a:r>
            <a:r>
              <a:rPr lang="en-US" altLang="zh-CN" dirty="0">
                <a:latin typeface="Times New Roman" panose="02020603050405020304" pitchFamily="18" charset="0"/>
                <a:cs typeface="Times New Roman" panose="02020603050405020304" pitchFamily="18" charset="0"/>
              </a:rPr>
              <a:t> I truly understood that a stranger is just a friend you haven’t met yet, waiting to </a:t>
            </a:r>
            <a:r>
              <a:rPr lang="en-US" altLang="zh-CN" dirty="0">
                <a:highlight>
                  <a:srgbClr val="00FFFF"/>
                </a:highlight>
                <a:latin typeface="Times New Roman" panose="02020603050405020304" pitchFamily="18" charset="0"/>
                <a:cs typeface="Times New Roman" panose="02020603050405020304" pitchFamily="18" charset="0"/>
              </a:rPr>
              <a:t>light up your darkest hours.</a:t>
            </a:r>
            <a:endParaRPr lang="zh-CN" altLang="zh-CN" dirty="0">
              <a:highlight>
                <a:srgbClr val="00FFFF"/>
              </a:highlight>
              <a:latin typeface="Times New Roman" panose="02020603050405020304" pitchFamily="18" charset="0"/>
              <a:cs typeface="Times New Roman" panose="02020603050405020304" pitchFamily="18" charset="0"/>
            </a:endParaRPr>
          </a:p>
          <a:p>
            <a:endParaRPr lang="zh-CN" altLang="en-US" dirty="0"/>
          </a:p>
        </p:txBody>
      </p:sp>
      <p:sp>
        <p:nvSpPr>
          <p:cNvPr id="4" name="文本框 3"/>
          <p:cNvSpPr txBox="1"/>
          <p:nvPr/>
        </p:nvSpPr>
        <p:spPr>
          <a:xfrm>
            <a:off x="585874" y="124698"/>
            <a:ext cx="7583496" cy="461665"/>
          </a:xfrm>
          <a:prstGeom prst="rect">
            <a:avLst/>
          </a:prstGeom>
          <a:solidFill>
            <a:schemeClr val="accent2">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参考范文</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pic>
        <p:nvPicPr>
          <p:cNvPr id="5" name="33333_1789434315149">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070484" y="5920673"/>
            <a:ext cx="1052327" cy="10523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883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4044" y="145100"/>
            <a:ext cx="1572823" cy="369332"/>
          </a:xfrm>
          <a:prstGeom prst="rect">
            <a:avLst/>
          </a:prstGeom>
          <a:solidFill>
            <a:schemeClr val="accent2">
              <a:lumMod val="20000"/>
              <a:lumOff val="80000"/>
            </a:schemeClr>
          </a:solidFill>
        </p:spPr>
        <p:txBody>
          <a:bodyPr wrap="square">
            <a:spAutoFit/>
          </a:bodyPr>
          <a:lstStyle/>
          <a:p>
            <a:r>
              <a:rPr lang="zh-CN" altLang="en-US" b="1" dirty="0"/>
              <a:t>景随情变</a:t>
            </a:r>
            <a:endParaRPr lang="zh-CN" altLang="en-US" b="1" dirty="0"/>
          </a:p>
        </p:txBody>
      </p:sp>
      <p:graphicFrame>
        <p:nvGraphicFramePr>
          <p:cNvPr id="7" name="表格 6"/>
          <p:cNvGraphicFramePr>
            <a:graphicFrameLocks noGrp="1"/>
          </p:cNvGraphicFramePr>
          <p:nvPr/>
        </p:nvGraphicFramePr>
        <p:xfrm>
          <a:off x="355904" y="761087"/>
          <a:ext cx="11383459" cy="5723466"/>
        </p:xfrm>
        <a:graphic>
          <a:graphicData uri="http://schemas.openxmlformats.org/drawingml/2006/table">
            <a:tbl>
              <a:tblPr/>
              <a:tblGrid>
                <a:gridCol w="858217"/>
                <a:gridCol w="3504729"/>
                <a:gridCol w="5063614"/>
                <a:gridCol w="1956899"/>
              </a:tblGrid>
              <a:tr h="243075">
                <a:tc>
                  <a:txBody>
                    <a:bodyPr/>
                    <a:lstStyle/>
                    <a:p>
                      <a:pPr algn="l">
                        <a:buNone/>
                      </a:pPr>
                      <a:r>
                        <a:rPr lang="zh-CN" altLang="en-US" sz="1600">
                          <a:effectLst/>
                          <a:latin typeface="宋体" panose="02010600030101010101" pitchFamily="2" charset="-122"/>
                          <a:ea typeface="宋体" panose="02010600030101010101" pitchFamily="2" charset="-122"/>
                          <a:cs typeface="Times New Roman" panose="02020603050405020304" pitchFamily="18" charset="0"/>
                        </a:rPr>
                        <a:t>阶段</a:t>
                      </a:r>
                      <a:endParaRPr lang="zh-CN" altLang="en-US" sz="1600">
                        <a:effectLst/>
                        <a:latin typeface="宋体" panose="02010600030101010101" pitchFamily="2" charset="-122"/>
                        <a:ea typeface="宋体" panose="02010600030101010101" pitchFamily="2" charset="-122"/>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环境描写（英文）</a:t>
                      </a:r>
                      <a:endParaRPr lang="zh-CN" altLang="en-US" sz="160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人物内心感受（英文）</a:t>
                      </a:r>
                      <a:endParaRPr lang="zh-CN" altLang="en-US" sz="160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中文翻译</a:t>
                      </a:r>
                      <a:endParaRPr lang="zh-CN" altLang="en-US" sz="160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73391">
                <a:tc>
                  <a:txBody>
                    <a:bodyPr/>
                    <a:lstStyle/>
                    <a:p>
                      <a:pPr algn="l">
                        <a:buNone/>
                      </a:pPr>
                      <a:r>
                        <a:rPr lang="ja-JP" altLang="en-US" sz="1600" b="1" dirty="0">
                          <a:effectLst/>
                          <a:latin typeface="宋体" panose="02010600030101010101" pitchFamily="2" charset="-122"/>
                          <a:ea typeface="宋体" panose="02010600030101010101" pitchFamily="2" charset="-122"/>
                          <a:cs typeface="Times New Roman" panose="02020603050405020304" pitchFamily="18" charset="0"/>
                        </a:rPr>
                        <a:t>续写前</a:t>
                      </a:r>
                      <a:endParaRPr lang="ja-JP" altLang="en-US" sz="1600" b="1" dirty="0">
                        <a:effectLst/>
                        <a:latin typeface="宋体" panose="02010600030101010101" pitchFamily="2" charset="-122"/>
                        <a:ea typeface="宋体" panose="02010600030101010101" pitchFamily="2" charset="-122"/>
                        <a:cs typeface="Times New Roman" panose="02020603050405020304" pitchFamily="18" charset="0"/>
                      </a:endParaRPr>
                    </a:p>
                    <a:p>
                      <a:pPr algn="l">
                        <a:buNone/>
                      </a:pPr>
                      <a:r>
                        <a:rPr lang="ja-JP" altLang="en-US" sz="1600" b="1" dirty="0">
                          <a:effectLst/>
                          <a:latin typeface="宋体" panose="02010600030101010101" pitchFamily="2" charset="-122"/>
                          <a:ea typeface="宋体" panose="02010600030101010101" pitchFamily="2" charset="-122"/>
                          <a:cs typeface="Times New Roman" panose="02020603050405020304" pitchFamily="18" charset="0"/>
                        </a:rPr>
                        <a:t>风雪被困・绝望恐惧</a:t>
                      </a:r>
                      <a:endParaRPr lang="ja-JP" altLang="en-US" sz="1600" dirty="0">
                        <a:effectLst/>
                        <a:latin typeface="宋体" panose="02010600030101010101" pitchFamily="2" charset="-122"/>
                        <a:ea typeface="宋体" panose="02010600030101010101" pitchFamily="2" charset="-122"/>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The thick snow seemed to swallow every sound around the car. In complete darkness, twisted tree branches stood out against the snowy sky and looked like clawing fingers reaching for my car. Except for a distant sad cry of some wild animal, there was deadly silence all over the wild countryside.</a:t>
                      </a:r>
                      <a:endParaRPr lang="en-US" sz="1600" dirty="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Panic weighed heavily on my chest. Trapped in the middle of nowhere, I felt weak, lonely and helpless. Low fuel and dropping phone battery added to my anxiety. I could not stop imagining terrible shadows moving among the woods, trembling with hidden fear.</a:t>
                      </a:r>
                      <a:endParaRPr lang="en-US" sz="1600" dirty="0">
                        <a:effectLst/>
                        <a:latin typeface="Times New Roman" panose="02020603050405020304" pitchFamily="18" charset="0"/>
                        <a:cs typeface="Times New Roman" panose="02020603050405020304" pitchFamily="18" charset="0"/>
                      </a:endParaRPr>
                    </a:p>
                    <a:p>
                      <a:pPr algn="l">
                        <a:buNone/>
                      </a:pPr>
                      <a:r>
                        <a:rPr lang="en-US" sz="1600" dirty="0">
                          <a:effectLst/>
                          <a:latin typeface="Times New Roman" panose="02020603050405020304" pitchFamily="18" charset="0"/>
                          <a:cs typeface="Times New Roman" panose="02020603050405020304" pitchFamily="18" charset="0"/>
                        </a:rPr>
                        <a:t>（</a:t>
                      </a:r>
                      <a:r>
                        <a:rPr lang="zh-CN" altLang="en-US" sz="1600" dirty="0">
                          <a:effectLst/>
                          <a:latin typeface="Times New Roman" panose="02020603050405020304" pitchFamily="18" charset="0"/>
                          <a:cs typeface="Times New Roman" panose="02020603050405020304" pitchFamily="18" charset="0"/>
                        </a:rPr>
                        <a:t>大雪仿佛吞噬汽车周围所有声响。无边黑暗中，扭曲的树枝在雪夜里凸显出来，如同伸向车子的魔爪。除远处野兽悲凉的嚎叫，郊外到处是死寂。）</a:t>
                      </a:r>
                      <a:endParaRPr lang="zh-CN" altLang="en-US" sz="1600" dirty="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恐慌重重压在我的胸口。被困于荒无人烟之处，我虚弱、孤独、无助。油量不足、手机电量走低进一步加剧内心焦虑。我忍不住想象树林中晃动的可怕阴影，内心满是隐隐的恐惧。</a:t>
                      </a:r>
                      <a:endParaRPr lang="zh-CN" altLang="en-US" sz="160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81458">
                <a:tc>
                  <a:txBody>
                    <a:bodyPr/>
                    <a:lstStyle/>
                    <a:p>
                      <a:pPr algn="l">
                        <a:buNone/>
                      </a:pPr>
                      <a:r>
                        <a:rPr lang="ja-JP" altLang="en-US" sz="1600" b="1" dirty="0">
                          <a:effectLst/>
                          <a:latin typeface="宋体" panose="02010600030101010101" pitchFamily="2" charset="-122"/>
                          <a:ea typeface="宋体" panose="02010600030101010101" pitchFamily="2" charset="-122"/>
                          <a:cs typeface="Times New Roman" panose="02020603050405020304" pitchFamily="18" charset="0"/>
                        </a:rPr>
                        <a:t>续写后</a:t>
                      </a:r>
                      <a:endParaRPr lang="ja-JP" altLang="en-US" sz="1600" b="1" dirty="0">
                        <a:effectLst/>
                        <a:latin typeface="宋体" panose="02010600030101010101" pitchFamily="2" charset="-122"/>
                        <a:ea typeface="宋体" panose="02010600030101010101" pitchFamily="2" charset="-122"/>
                        <a:cs typeface="Times New Roman" panose="02020603050405020304" pitchFamily="18" charset="0"/>
                      </a:endParaRPr>
                    </a:p>
                    <a:p>
                      <a:pPr algn="l">
                        <a:buNone/>
                      </a:pPr>
                      <a:r>
                        <a:rPr lang="ja-JP" altLang="en-US" sz="1600" b="1" dirty="0">
                          <a:effectLst/>
                          <a:latin typeface="宋体" panose="02010600030101010101" pitchFamily="2" charset="-122"/>
                          <a:ea typeface="宋体" panose="02010600030101010101" pitchFamily="2" charset="-122"/>
                          <a:cs typeface="Times New Roman" panose="02020603050405020304" pitchFamily="18" charset="0"/>
                        </a:rPr>
                        <a:t>风雪停歇・获救释然</a:t>
                      </a:r>
                      <a:endParaRPr lang="ja-JP" altLang="en-US" sz="1600" dirty="0">
                        <a:effectLst/>
                        <a:latin typeface="宋体" panose="02010600030101010101" pitchFamily="2" charset="-122"/>
                        <a:ea typeface="宋体" panose="02010600030101010101" pitchFamily="2" charset="-122"/>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When morning broke, the violent snowstorm died away completely. Bright soft sunlight spread over the wide snow‑covered fields. The gentle wind brushed layers of thick white snow on the ground. Snow resting on tree branches shook slightly in the breeze, as if comforting my frightened heart from the terrible night. Every corner of the countryside was wrapped in quiet soft whiteness, without any threatening shadows in sight.</a:t>
                      </a:r>
                      <a:endParaRPr lang="en-US" sz="1600" dirty="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I stepped out of long‑time fear and slowly regained my energy and inner peace. The danger had passed. My nervousness and anxiety melted away little by little. Seeing the peaceful snowy world, I felt warm gratitude welling up inside me. All the sufferings of that horrible night faded into memory, and hope filled my whole heart.</a:t>
                      </a:r>
                      <a:endParaRPr lang="en-US" sz="1600" dirty="0">
                        <a:effectLst/>
                        <a:latin typeface="Times New Roman" panose="02020603050405020304" pitchFamily="18" charset="0"/>
                        <a:cs typeface="Times New Roman" panose="02020603050405020304" pitchFamily="18" charset="0"/>
                      </a:endParaRPr>
                    </a:p>
                    <a:p>
                      <a:pPr algn="l">
                        <a:buNone/>
                      </a:pPr>
                      <a:r>
                        <a:rPr lang="en-US" sz="1600" dirty="0">
                          <a:effectLst/>
                          <a:latin typeface="Times New Roman" panose="02020603050405020304" pitchFamily="18" charset="0"/>
                          <a:cs typeface="Times New Roman" panose="02020603050405020304" pitchFamily="18" charset="0"/>
                        </a:rPr>
                        <a:t>（</a:t>
                      </a:r>
                      <a:r>
                        <a:rPr lang="zh-CN" altLang="en-US" sz="1600" dirty="0">
                          <a:effectLst/>
                          <a:latin typeface="Times New Roman" panose="02020603050405020304" pitchFamily="18" charset="0"/>
                          <a:cs typeface="Times New Roman" panose="02020603050405020304" pitchFamily="18" charset="0"/>
                        </a:rPr>
                        <a:t>破晓时分，狂暴的暴风雪彻底消散。柔和明媚的阳光铺洒在广袤白雪覆盖的原野。微风拂过地面厚厚的积雪，枝头的落雪随风轻轻晃动，仿佛在安抚昨夜受惊的心灵。郊外处处笼罩在柔和静谧的白色之中，再也看不到任何令人恐惧的黑影。）</a:t>
                      </a:r>
                      <a:endParaRPr lang="zh-CN" altLang="en-US" sz="1600" dirty="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我走出长久的恐惧，慢慢重获活力与内心安宁。危险已然过去，紧张焦虑一点点消散。望着宁静的冰雪世界，感恩的暖流在心底涌起。昨夜所有煎熬慢慢沉淀为回忆，希望充盈我的整个内心。</a:t>
                      </a:r>
                      <a:endParaRPr lang="zh-CN" altLang="en-US" sz="1600" dirty="0">
                        <a:effectLst/>
                        <a:latin typeface="Times New Roman" panose="02020603050405020304" pitchFamily="18" charset="0"/>
                        <a:cs typeface="Times New Roman" panose="02020603050405020304" pitchFamily="18" charset="0"/>
                      </a:endParaRPr>
                    </a:p>
                  </a:txBody>
                  <a:tcPr marL="902" marR="902" marT="902" marB="9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14765" y="78525"/>
            <a:ext cx="1572823" cy="369332"/>
          </a:xfrm>
          <a:prstGeom prst="rect">
            <a:avLst/>
          </a:prstGeom>
          <a:solidFill>
            <a:schemeClr val="accent2">
              <a:lumMod val="20000"/>
              <a:lumOff val="80000"/>
            </a:schemeClr>
          </a:solidFill>
        </p:spPr>
        <p:txBody>
          <a:bodyPr wrap="square">
            <a:spAutoFit/>
          </a:bodyPr>
          <a:lstStyle/>
          <a:p>
            <a:r>
              <a:rPr lang="zh-CN" altLang="en-US" b="1" dirty="0"/>
              <a:t>景随情变</a:t>
            </a:r>
            <a:endParaRPr lang="zh-CN" altLang="en-US" b="1" dirty="0"/>
          </a:p>
        </p:txBody>
      </p:sp>
      <p:graphicFrame>
        <p:nvGraphicFramePr>
          <p:cNvPr id="2" name="表格 1"/>
          <p:cNvGraphicFramePr>
            <a:graphicFrameLocks noGrp="1"/>
          </p:cNvGraphicFramePr>
          <p:nvPr/>
        </p:nvGraphicFramePr>
        <p:xfrm>
          <a:off x="284723" y="514432"/>
          <a:ext cx="11826969" cy="6021203"/>
        </p:xfrm>
        <a:graphic>
          <a:graphicData uri="http://schemas.openxmlformats.org/drawingml/2006/table">
            <a:tbl>
              <a:tblPr/>
              <a:tblGrid>
                <a:gridCol w="1235653"/>
                <a:gridCol w="4845811"/>
                <a:gridCol w="2721854"/>
                <a:gridCol w="1395091"/>
                <a:gridCol w="1628560"/>
              </a:tblGrid>
              <a:tr h="0">
                <a:tc>
                  <a:txBody>
                    <a:bodyPr/>
                    <a:lstStyle/>
                    <a:p>
                      <a:pPr algn="l">
                        <a:buNone/>
                      </a:pPr>
                      <a:r>
                        <a:rPr lang="zh-CN" altLang="en-US" sz="1600">
                          <a:effectLst/>
                          <a:latin typeface="宋体" panose="02010600030101010101" pitchFamily="2" charset="-122"/>
                          <a:ea typeface="宋体" panose="02010600030101010101" pitchFamily="2" charset="-122"/>
                          <a:cs typeface="Times New Roman" panose="02020603050405020304" pitchFamily="18" charset="0"/>
                        </a:rPr>
                        <a:t>出处</a:t>
                      </a:r>
                      <a:endParaRPr lang="zh-CN" altLang="en-US" sz="1600">
                        <a:effectLst/>
                        <a:latin typeface="宋体" panose="02010600030101010101" pitchFamily="2" charset="-122"/>
                        <a:ea typeface="宋体" panose="02010600030101010101" pitchFamily="2" charset="-122"/>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英文原句</a:t>
                      </a:r>
                      <a:endParaRPr lang="zh-CN" alt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中文翻译</a:t>
                      </a:r>
                      <a:endParaRPr lang="zh-CN" alt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对应人物情绪</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仿写</a:t>
                      </a:r>
                      <a:endParaRPr lang="zh-CN" alt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84074">
                <a:tc>
                  <a:txBody>
                    <a:bodyPr/>
                    <a:lstStyle/>
                    <a:p>
                      <a:pPr algn="l">
                        <a:buNone/>
                      </a:pPr>
                      <a:r>
                        <a:rPr lang="en-US" sz="1600" i="1">
                          <a:effectLst/>
                          <a:latin typeface="宋体" panose="02010600030101010101" pitchFamily="2" charset="-122"/>
                          <a:ea typeface="宋体" panose="02010600030101010101" pitchFamily="2" charset="-122"/>
                          <a:cs typeface="Times New Roman" panose="02020603050405020304" pitchFamily="18" charset="0"/>
                        </a:rPr>
                        <a:t>Wuthering Heights</a:t>
                      </a:r>
                      <a:endParaRPr lang="en-US" sz="1600">
                        <a:effectLst/>
                        <a:latin typeface="宋体" panose="02010600030101010101" pitchFamily="2" charset="-122"/>
                        <a:ea typeface="宋体" panose="02010600030101010101" pitchFamily="2" charset="-122"/>
                        <a:cs typeface="Times New Roman" panose="02020603050405020304" pitchFamily="18" charset="0"/>
                      </a:endParaRPr>
                    </a:p>
                    <a:p>
                      <a:pPr algn="l">
                        <a:buNone/>
                      </a:pPr>
                      <a:r>
                        <a:rPr lang="en-US" sz="1600">
                          <a:effectLst/>
                          <a:latin typeface="宋体" panose="02010600030101010101" pitchFamily="2" charset="-122"/>
                          <a:ea typeface="宋体" panose="02010600030101010101" pitchFamily="2" charset="-122"/>
                          <a:cs typeface="Times New Roman" panose="02020603050405020304" pitchFamily="18" charset="0"/>
                        </a:rPr>
                        <a:t>《</a:t>
                      </a:r>
                      <a:r>
                        <a:rPr lang="zh-CN" altLang="en-US" sz="1600">
                          <a:effectLst/>
                          <a:latin typeface="宋体" panose="02010600030101010101" pitchFamily="2" charset="-122"/>
                          <a:ea typeface="宋体" panose="02010600030101010101" pitchFamily="2" charset="-122"/>
                          <a:cs typeface="Times New Roman" panose="02020603050405020304" pitchFamily="18" charset="0"/>
                        </a:rPr>
                        <a:t>呼啸山庄</a:t>
                      </a:r>
                      <a:r>
                        <a:rPr lang="en-US" altLang="zh-CN" sz="160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1600">
                        <a:effectLst/>
                        <a:latin typeface="宋体" panose="02010600030101010101" pitchFamily="2" charset="-122"/>
                        <a:ea typeface="宋体" panose="02010600030101010101" pitchFamily="2" charset="-122"/>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The wild storm whipped fiercely all around me. The cold wind shrieked and howled, crying out like some angry human being, while heavy snow beat hard against my face.</a:t>
                      </a:r>
                      <a:endParaRPr 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狂暴的风雪在四周肆虐。寒风尖啸怒吼，如同愤怒之人在哀嚎，大片雪花重重拍打在我的脸上。</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terrified, upset</a:t>
                      </a:r>
                      <a:endParaRPr lang="en-US" sz="1600">
                        <a:effectLst/>
                        <a:latin typeface="Times New Roman" panose="02020603050405020304" pitchFamily="18" charset="0"/>
                        <a:cs typeface="Times New Roman" panose="02020603050405020304" pitchFamily="18" charset="0"/>
                      </a:endParaRPr>
                    </a:p>
                    <a:p>
                      <a:pPr algn="l">
                        <a:buNone/>
                      </a:pPr>
                      <a:r>
                        <a:rPr lang="zh-CN" altLang="en-US" sz="1600">
                          <a:effectLst/>
                          <a:latin typeface="Times New Roman" panose="02020603050405020304" pitchFamily="18" charset="0"/>
                          <a:cs typeface="Times New Roman" panose="02020603050405020304" pitchFamily="18" charset="0"/>
                        </a:rPr>
                        <a:t>恐惧、悲伤绝望</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适用：黑夜被困、处境危险；写风雪、暴风雨困境场景</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23559">
                <a:tc>
                  <a:txBody>
                    <a:bodyPr/>
                    <a:lstStyle/>
                    <a:p>
                      <a:pPr algn="l">
                        <a:buNone/>
                      </a:pPr>
                      <a:r>
                        <a:rPr lang="en-US" sz="1600" i="1">
                          <a:effectLst/>
                          <a:latin typeface="宋体" panose="02010600030101010101" pitchFamily="2" charset="-122"/>
                          <a:ea typeface="宋体" panose="02010600030101010101" pitchFamily="2" charset="-122"/>
                          <a:cs typeface="Times New Roman" panose="02020603050405020304" pitchFamily="18" charset="0"/>
                        </a:rPr>
                        <a:t>Great Expectations</a:t>
                      </a:r>
                      <a:endParaRPr lang="en-US" sz="1600">
                        <a:effectLst/>
                        <a:latin typeface="宋体" panose="02010600030101010101" pitchFamily="2" charset="-122"/>
                        <a:ea typeface="宋体" panose="02010600030101010101" pitchFamily="2" charset="-122"/>
                        <a:cs typeface="Times New Roman" panose="02020603050405020304" pitchFamily="18" charset="0"/>
                      </a:endParaRPr>
                    </a:p>
                    <a:p>
                      <a:pPr algn="l">
                        <a:buNone/>
                      </a:pPr>
                      <a:r>
                        <a:rPr lang="en-US" sz="1600">
                          <a:effectLst/>
                          <a:latin typeface="宋体" panose="02010600030101010101" pitchFamily="2" charset="-122"/>
                          <a:ea typeface="宋体" panose="02010600030101010101" pitchFamily="2" charset="-122"/>
                          <a:cs typeface="Times New Roman" panose="02020603050405020304" pitchFamily="18" charset="0"/>
                        </a:rPr>
                        <a:t>《</a:t>
                      </a:r>
                      <a:r>
                        <a:rPr lang="zh-CN" altLang="en-US" sz="1600">
                          <a:effectLst/>
                          <a:latin typeface="宋体" panose="02010600030101010101" pitchFamily="2" charset="-122"/>
                          <a:ea typeface="宋体" panose="02010600030101010101" pitchFamily="2" charset="-122"/>
                          <a:cs typeface="Times New Roman" panose="02020603050405020304" pitchFamily="18" charset="0"/>
                        </a:rPr>
                        <a:t>远大前程</a:t>
                      </a:r>
                      <a:r>
                        <a:rPr lang="en-US" altLang="zh-CN" sz="1600">
                          <a:effectLst/>
                          <a:latin typeface="宋体" panose="02010600030101010101" pitchFamily="2" charset="-122"/>
                          <a:ea typeface="宋体" panose="02010600030101010101" pitchFamily="2" charset="-122"/>
                          <a:cs typeface="Times New Roman" panose="02020603050405020304" pitchFamily="18" charset="0"/>
                        </a:rPr>
                        <a:t>》</a:t>
                      </a:r>
                      <a:endParaRPr lang="en-US" altLang="zh-CN" sz="1600">
                        <a:effectLst/>
                        <a:latin typeface="宋体" panose="02010600030101010101" pitchFamily="2" charset="-122"/>
                        <a:ea typeface="宋体" panose="02010600030101010101" pitchFamily="2" charset="-122"/>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Cold wet mist hung heavily upon every window. Drops of water slid slowly down the glass, as if some unseen creature had been weeping bitterly through the whole long night.</a:t>
                      </a:r>
                      <a:endParaRPr 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阴冷潮湿的浓雾沉沉笼罩每一扇窗户。水珠顺着玻璃缓缓滑落，仿佛某个看不见的生灵，整夜都在痛苦哭泣。</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sad, depressed</a:t>
                      </a:r>
                      <a:endParaRPr lang="en-US" sz="1600">
                        <a:effectLst/>
                        <a:latin typeface="Times New Roman" panose="02020603050405020304" pitchFamily="18" charset="0"/>
                        <a:cs typeface="Times New Roman" panose="02020603050405020304" pitchFamily="18" charset="0"/>
                      </a:endParaRPr>
                    </a:p>
                    <a:p>
                      <a:pPr algn="l">
                        <a:buNone/>
                      </a:pPr>
                      <a:r>
                        <a:rPr lang="zh-CN" altLang="en-US" sz="1600">
                          <a:effectLst/>
                          <a:latin typeface="Times New Roman" panose="02020603050405020304" pitchFamily="18" charset="0"/>
                          <a:cs typeface="Times New Roman" panose="02020603050405020304" pitchFamily="18" charset="0"/>
                        </a:rPr>
                        <a:t>忧伤压抑、低落无助</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适用：人物受挫、孤独无助，雨天雾天环境</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91972">
                <a:tc>
                  <a:txBody>
                    <a:bodyPr/>
                    <a:lstStyle/>
                    <a:p>
                      <a:pPr algn="l">
                        <a:buNone/>
                      </a:pPr>
                      <a:r>
                        <a:rPr lang="ja-JP" altLang="en-US" sz="1600">
                          <a:effectLst/>
                          <a:latin typeface="宋体" panose="02010600030101010101" pitchFamily="2" charset="-122"/>
                          <a:ea typeface="宋体" panose="02010600030101010101" pitchFamily="2" charset="-122"/>
                          <a:cs typeface="Times New Roman" panose="02020603050405020304" pitchFamily="18" charset="0"/>
                        </a:rPr>
                        <a:t>高考改编・困境类</a:t>
                      </a:r>
                      <a:endParaRPr lang="ja-JP" altLang="en-US" sz="1600">
                        <a:effectLst/>
                        <a:latin typeface="宋体" panose="02010600030101010101" pitchFamily="2" charset="-122"/>
                        <a:ea typeface="宋体" panose="02010600030101010101" pitchFamily="2" charset="-122"/>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The bitter cold rain tapped again and again against the window. Dark clouds hung low over the distant woods, whispering endless loneliness to the poor trapped soul.</a:t>
                      </a:r>
                      <a:endParaRPr 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凄冷的雨点一遍遍敲打着窗户，乌云沉沉压在远处树林上空，向被困的灵魂诉说无尽的孤寂。</a:t>
                      </a:r>
                      <a:endParaRPr lang="zh-CN" alt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lonely, anxious</a:t>
                      </a:r>
                      <a:endParaRPr lang="en-US" sz="1600">
                        <a:effectLst/>
                        <a:latin typeface="Times New Roman" panose="02020603050405020304" pitchFamily="18" charset="0"/>
                        <a:cs typeface="Times New Roman" panose="02020603050405020304" pitchFamily="18" charset="0"/>
                      </a:endParaRPr>
                    </a:p>
                    <a:p>
                      <a:pPr algn="l">
                        <a:buNone/>
                      </a:pPr>
                      <a:r>
                        <a:rPr lang="zh-CN" altLang="en-US" sz="1600">
                          <a:effectLst/>
                          <a:latin typeface="Times New Roman" panose="02020603050405020304" pitchFamily="18" charset="0"/>
                          <a:cs typeface="Times New Roman" panose="02020603050405020304" pitchFamily="18" charset="0"/>
                        </a:rPr>
                        <a:t>孤独焦虑</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适用：人物被困、求助无门；雨夜 </a:t>
                      </a:r>
                      <a:r>
                        <a:rPr lang="en-US" altLang="zh-CN" sz="1600">
                          <a:effectLst/>
                          <a:latin typeface="Times New Roman" panose="02020603050405020304" pitchFamily="18" charset="0"/>
                          <a:cs typeface="Times New Roman" panose="02020603050405020304" pitchFamily="18" charset="0"/>
                        </a:rPr>
                        <a:t>/ </a:t>
                      </a:r>
                      <a:r>
                        <a:rPr lang="zh-CN" altLang="en-US" sz="1600">
                          <a:effectLst/>
                          <a:latin typeface="Times New Roman" panose="02020603050405020304" pitchFamily="18" charset="0"/>
                          <a:cs typeface="Times New Roman" panose="02020603050405020304" pitchFamily="18" charset="0"/>
                        </a:rPr>
                        <a:t>风雪夜</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49910">
                <a:tc>
                  <a:txBody>
                    <a:bodyPr/>
                    <a:lstStyle/>
                    <a:p>
                      <a:pPr algn="l">
                        <a:buNone/>
                      </a:pPr>
                      <a:r>
                        <a:rPr lang="ja-JP" altLang="en-US" sz="1600">
                          <a:effectLst/>
                          <a:latin typeface="宋体" panose="02010600030101010101" pitchFamily="2" charset="-122"/>
                          <a:ea typeface="宋体" panose="02010600030101010101" pitchFamily="2" charset="-122"/>
                          <a:cs typeface="Times New Roman" panose="02020603050405020304" pitchFamily="18" charset="0"/>
                        </a:rPr>
                        <a:t>高考改编・释然获救类</a:t>
                      </a:r>
                      <a:endParaRPr lang="ja-JP" altLang="en-US" sz="1600">
                        <a:effectLst/>
                        <a:latin typeface="宋体" panose="02010600030101010101" pitchFamily="2" charset="-122"/>
                        <a:ea typeface="宋体" panose="02010600030101010101" pitchFamily="2" charset="-122"/>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The soft gentle breeze stroked my cheeks slowly. Golden sunlight streamed down from the sky, touching every inch of snow‑covered land, as if comforting all my tiredness and former fright.</a:t>
                      </a:r>
                      <a:endParaRPr 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柔和微风缓缓轻抚我的脸颊，金色阳光自天空倾泻而下，抚摸白雪覆盖的每一寸土地，仿佛抚慰我全部疲惫与往日的惊吓。</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relieved, peaceful</a:t>
                      </a:r>
                      <a:endParaRPr lang="en-US" sz="1600">
                        <a:effectLst/>
                        <a:latin typeface="Times New Roman" panose="02020603050405020304" pitchFamily="18" charset="0"/>
                        <a:cs typeface="Times New Roman" panose="02020603050405020304" pitchFamily="18" charset="0"/>
                      </a:endParaRPr>
                    </a:p>
                    <a:p>
                      <a:pPr algn="l">
                        <a:buNone/>
                      </a:pPr>
                      <a:r>
                        <a:rPr lang="zh-CN" altLang="en-US" sz="1600">
                          <a:effectLst/>
                          <a:latin typeface="Times New Roman" panose="02020603050405020304" pitchFamily="18" charset="0"/>
                          <a:cs typeface="Times New Roman" panose="02020603050405020304" pitchFamily="18" charset="0"/>
                        </a:rPr>
                        <a:t>释然、内心平静</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✅高度适配本课第二段，风雪脱险之后直接改写套用</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6220">
                <a:tc>
                  <a:txBody>
                    <a:bodyPr/>
                    <a:lstStyle/>
                    <a:p>
                      <a:pPr algn="l">
                        <a:buNone/>
                      </a:pPr>
                      <a:r>
                        <a:rPr lang="ja-JP" altLang="en-US" sz="1600" dirty="0">
                          <a:effectLst/>
                          <a:latin typeface="宋体" panose="02010600030101010101" pitchFamily="2" charset="-122"/>
                          <a:ea typeface="宋体" panose="02010600030101010101" pitchFamily="2" charset="-122"/>
                          <a:cs typeface="Times New Roman" panose="02020603050405020304" pitchFamily="18" charset="0"/>
                        </a:rPr>
                        <a:t>高考改编・重获希望类</a:t>
                      </a:r>
                      <a:endParaRPr lang="ja-JP" altLang="en-US" sz="1600" dirty="0">
                        <a:effectLst/>
                        <a:latin typeface="宋体" panose="02010600030101010101" pitchFamily="2" charset="-122"/>
                        <a:ea typeface="宋体" panose="02010600030101010101" pitchFamily="2" charset="-122"/>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The warm sun wore a bright smiling face above the horizon. Fresh snow on the branches sparkled in the sunshine, and small birds sang lively songs, as if celebrating my escape from danger.</a:t>
                      </a:r>
                      <a:endParaRPr 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a:effectLst/>
                          <a:latin typeface="Times New Roman" panose="02020603050405020304" pitchFamily="18" charset="0"/>
                          <a:cs typeface="Times New Roman" panose="02020603050405020304" pitchFamily="18" charset="0"/>
                        </a:rPr>
                        <a:t>朝阳在地平线上绽开明媚笑颜。枝头新雪在阳光下闪闪发亮，小鸟唱着活泼的歌谣，仿佛在庆贺我脱离险境。</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600">
                          <a:effectLst/>
                          <a:latin typeface="Times New Roman" panose="02020603050405020304" pitchFamily="18" charset="0"/>
                          <a:cs typeface="Times New Roman" panose="02020603050405020304" pitchFamily="18" charset="0"/>
                        </a:rPr>
                        <a:t>hopeful, grateful</a:t>
                      </a:r>
                      <a:endParaRPr lang="en-US" sz="1600">
                        <a:effectLst/>
                        <a:latin typeface="Times New Roman" panose="02020603050405020304" pitchFamily="18" charset="0"/>
                        <a:cs typeface="Times New Roman" panose="02020603050405020304" pitchFamily="18" charset="0"/>
                      </a:endParaRPr>
                    </a:p>
                    <a:p>
                      <a:pPr algn="l">
                        <a:buNone/>
                      </a:pPr>
                      <a:r>
                        <a:rPr lang="zh-CN" altLang="en-US" sz="1600">
                          <a:effectLst/>
                          <a:latin typeface="Times New Roman" panose="02020603050405020304" pitchFamily="18" charset="0"/>
                          <a:cs typeface="Times New Roman" panose="02020603050405020304" pitchFamily="18" charset="0"/>
                        </a:rPr>
                        <a:t>满怀希望、心存感恩</a:t>
                      </a:r>
                      <a:endParaRPr lang="zh-CN" altLang="en-US" sz="160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600" dirty="0">
                          <a:effectLst/>
                          <a:latin typeface="Times New Roman" panose="02020603050405020304" pitchFamily="18" charset="0"/>
                          <a:cs typeface="Times New Roman" panose="02020603050405020304" pitchFamily="18" charset="0"/>
                        </a:rPr>
                        <a:t>适用：危机彻底结束，主题升华结尾段</a:t>
                      </a:r>
                      <a:endParaRPr lang="zh-CN" altLang="en-US" sz="1600" dirty="0">
                        <a:effectLst/>
                        <a:latin typeface="Times New Roman" panose="02020603050405020304" pitchFamily="18" charset="0"/>
                        <a:cs typeface="Times New Roman" panose="02020603050405020304" pitchFamily="18" charset="0"/>
                      </a:endParaRPr>
                    </a:p>
                  </a:txBody>
                  <a:tcPr marL="814" marR="814" marT="814" marB="81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4ef60db051adfa27fda64f8444d9018c">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311093" y="64696"/>
            <a:ext cx="11466598" cy="64499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5935" y="146468"/>
            <a:ext cx="11750314" cy="6565064"/>
          </a:xfrm>
          <a:solidFill>
            <a:schemeClr val="bg2"/>
          </a:solidFill>
        </p:spPr>
        <p:txBody>
          <a:bodyPr>
            <a:normAutofit fontScale="70000" lnSpcReduction="20000"/>
          </a:bodyPr>
          <a:lstStyle/>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snow started — coming down fast and thick. Within minutes, I was lost in a snowstorm. My wipers struggled against the heavy accumulation, barely clearing a patch to see through. I slowed down, but I had no clue where I was. I stopped the car, terrified of driving into a field and getting trapped in the dark.</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 kept the engine running to stay warm and dialed 911. The operator’s voice was firm: “Stay there and wait until morning. Nobody can reach you tonight.” The news hit me like a heavy blow. I was stuck in the middle of nowhere, the storm getting worse by the minute. Glancing at the fuel meter, I realized I only had a quarter tank left.</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world outside was deadly silent. The thick snow seemed to swallow every sound, except for the distant, sad cry of a wild animal that made me tremble. In the complete darkness, the twisted tree branches looked like clawing fingers reaching for the car. My mind played tricks on me — I imagined shadows shifting in the woods, as if something were waiting for the storm to die down. I held my breath, panic weighing heavily on my chest.</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Thanks to my phone, with its battery dropping to just fifteen percent, I discovered I was on Bouvier Lane. I quickly posted this to a local community group, praying for help. After that, I sat in the silent, freezing car. I had done all I could; I had to be at peace with whatever happened.</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Soon, people started leaving comments. Messages of comfort lit up my screen, melting away my isolation. They knew the family nearby! I received a message, and at 8 p.m., my phone rang. It was the son of the local farmer. He sounded calm and kind: “Don’t worry, my dad is on his way to get you!” I held my breath, waiting anxiously in the freezing darkness.</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P1</a:t>
            </a:r>
            <a:r>
              <a:rPr lang="zh-CN" altLang="en-US"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truck stopped by and the door opened.</a:t>
            </a:r>
            <a:endParaRPr lang="zh-CN" altLang="zh-CN" sz="2800" i="1"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P2</a:t>
            </a:r>
            <a:r>
              <a:rPr lang="zh-CN" altLang="en-US"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When morning broke, the storm had stopped.</a:t>
            </a:r>
            <a:endParaRPr lang="zh-CN" altLang="zh-CN" sz="2800" i="1" kern="100" dirty="0">
              <a:effectLst/>
              <a:latin typeface="Times New Roman" panose="02020603050405020304" pitchFamily="18" charset="0"/>
              <a:ea typeface="宋体" panose="02010600030101010101" pitchFamily="2" charset="-122"/>
              <a:cs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65615" y="756728"/>
          <a:ext cx="10411818" cy="5344543"/>
        </p:xfrm>
        <a:graphic>
          <a:graphicData uri="http://schemas.openxmlformats.org/drawingml/2006/table">
            <a:tbl>
              <a:tblPr/>
              <a:tblGrid>
                <a:gridCol w="3427597"/>
                <a:gridCol w="6984221"/>
              </a:tblGrid>
              <a:tr h="582500">
                <a:tc>
                  <a:txBody>
                    <a:bodyPr/>
                    <a:lstStyle/>
                    <a:p>
                      <a:pPr algn="l">
                        <a:buNone/>
                      </a:pPr>
                      <a:r>
                        <a:rPr lang="en-US" sz="1800" dirty="0">
                          <a:effectLst/>
                          <a:latin typeface="Times New Roman" panose="02020603050405020304" pitchFamily="18" charset="0"/>
                          <a:cs typeface="Times New Roman" panose="02020603050405020304" pitchFamily="18" charset="0"/>
                        </a:rPr>
                        <a:t>Time </a:t>
                      </a:r>
                      <a:r>
                        <a:rPr lang="zh-CN" altLang="en-US" sz="1800" dirty="0">
                          <a:effectLst/>
                          <a:latin typeface="Times New Roman" panose="02020603050405020304" pitchFamily="18" charset="0"/>
                          <a:cs typeface="Times New Roman" panose="02020603050405020304" pitchFamily="18" charset="0"/>
                        </a:rPr>
                        <a:t>时间</a:t>
                      </a:r>
                      <a:endParaRPr lang="zh-CN" alt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A snowy dark night, then the next early morning</a:t>
                      </a:r>
                      <a:endParaRPr 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0747">
                <a:tc>
                  <a:txBody>
                    <a:bodyPr/>
                    <a:lstStyle/>
                    <a:p>
                      <a:pPr algn="l">
                        <a:buNone/>
                      </a:pPr>
                      <a:r>
                        <a:rPr lang="en-US" sz="1800" dirty="0">
                          <a:effectLst/>
                          <a:latin typeface="Times New Roman" panose="02020603050405020304" pitchFamily="18" charset="0"/>
                          <a:cs typeface="Times New Roman" panose="02020603050405020304" pitchFamily="18" charset="0"/>
                        </a:rPr>
                        <a:t>Place </a:t>
                      </a:r>
                      <a:r>
                        <a:rPr lang="zh-CN" altLang="en-US" sz="1800" dirty="0">
                          <a:effectLst/>
                          <a:latin typeface="Times New Roman" panose="02020603050405020304" pitchFamily="18" charset="0"/>
                          <a:cs typeface="Times New Roman" panose="02020603050405020304" pitchFamily="18" charset="0"/>
                        </a:rPr>
                        <a:t>地点</a:t>
                      </a:r>
                      <a:endParaRPr lang="zh-CN" alt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On the lonely Bouvier Lane in the wild countryside</a:t>
                      </a:r>
                      <a:endParaRPr 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0047">
                <a:tc>
                  <a:txBody>
                    <a:bodyPr/>
                    <a:lstStyle/>
                    <a:p>
                      <a:pPr algn="l">
                        <a:buNone/>
                      </a:pPr>
                      <a:r>
                        <a:rPr lang="en-US" sz="1800">
                          <a:effectLst/>
                          <a:latin typeface="Times New Roman" panose="02020603050405020304" pitchFamily="18" charset="0"/>
                          <a:cs typeface="Times New Roman" panose="02020603050405020304" pitchFamily="18" charset="0"/>
                        </a:rPr>
                        <a:t>Main characters </a:t>
                      </a:r>
                      <a:r>
                        <a:rPr lang="zh-CN" altLang="en-US" sz="1800">
                          <a:effectLst/>
                          <a:latin typeface="Times New Roman" panose="02020603050405020304" pitchFamily="18" charset="0"/>
                          <a:cs typeface="Times New Roman" panose="02020603050405020304" pitchFamily="18" charset="0"/>
                        </a:rPr>
                        <a:t>主要人物</a:t>
                      </a:r>
                      <a:endParaRPr lang="zh-CN" altLang="en-US" sz="180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The trapped author; the farmer and his son</a:t>
                      </a:r>
                      <a:endParaRPr 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90153">
                <a:tc>
                  <a:txBody>
                    <a:bodyPr/>
                    <a:lstStyle/>
                    <a:p>
                      <a:pPr algn="l">
                        <a:buNone/>
                      </a:pPr>
                      <a:r>
                        <a:rPr lang="en-US" sz="1800">
                          <a:effectLst/>
                          <a:latin typeface="Times New Roman" panose="02020603050405020304" pitchFamily="18" charset="0"/>
                          <a:cs typeface="Times New Roman" panose="02020603050405020304" pitchFamily="18" charset="0"/>
                        </a:rPr>
                        <a:t>Main conflict </a:t>
                      </a:r>
                      <a:r>
                        <a:rPr lang="zh-CN" altLang="en-US" sz="1800">
                          <a:effectLst/>
                          <a:latin typeface="Times New Roman" panose="02020603050405020304" pitchFamily="18" charset="0"/>
                          <a:cs typeface="Times New Roman" panose="02020603050405020304" pitchFamily="18" charset="0"/>
                        </a:rPr>
                        <a:t>主要矛盾冲突</a:t>
                      </a:r>
                      <a:endParaRPr lang="zh-CN" altLang="en-US" sz="180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Caught in a sudden snow‑storm, the author got lost by car. Fuel was nearly used up. No rescue could come at night. He could only ask for help through a local online group.</a:t>
                      </a:r>
                      <a:endParaRPr 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338083">
                <a:tc>
                  <a:txBody>
                    <a:bodyPr/>
                    <a:lstStyle/>
                    <a:p>
                      <a:pPr algn="l">
                        <a:buNone/>
                      </a:pPr>
                      <a:r>
                        <a:rPr lang="en-US" sz="1800">
                          <a:effectLst/>
                          <a:latin typeface="Times New Roman" panose="02020603050405020304" pitchFamily="18" charset="0"/>
                          <a:cs typeface="Times New Roman" panose="02020603050405020304" pitchFamily="18" charset="0"/>
                        </a:rPr>
                        <a:t>Plot </a:t>
                      </a:r>
                      <a:r>
                        <a:rPr lang="zh-CN" altLang="en-US" sz="1800">
                          <a:effectLst/>
                          <a:latin typeface="Times New Roman" panose="02020603050405020304" pitchFamily="18" charset="0"/>
                          <a:cs typeface="Times New Roman" panose="02020603050405020304" pitchFamily="18" charset="0"/>
                        </a:rPr>
                        <a:t>主要情节</a:t>
                      </a:r>
                      <a:endParaRPr lang="zh-CN" altLang="en-US" sz="180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Lost in snowstorm → called 911 for no use → posted for help online → saved by the farmer’s son → safe the next morning</a:t>
                      </a:r>
                      <a:endParaRPr 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93013">
                <a:tc>
                  <a:txBody>
                    <a:bodyPr/>
                    <a:lstStyle/>
                    <a:p>
                      <a:pPr algn="l">
                        <a:buNone/>
                      </a:pPr>
                      <a:r>
                        <a:rPr lang="en-US" sz="1800">
                          <a:effectLst/>
                          <a:latin typeface="Times New Roman" panose="02020603050405020304" pitchFamily="18" charset="0"/>
                          <a:cs typeface="Times New Roman" panose="02020603050405020304" pitchFamily="18" charset="0"/>
                        </a:rPr>
                        <a:t>Theme </a:t>
                      </a:r>
                      <a:r>
                        <a:rPr lang="zh-CN" altLang="en-US" sz="1800">
                          <a:effectLst/>
                          <a:latin typeface="Times New Roman" panose="02020603050405020304" pitchFamily="18" charset="0"/>
                          <a:cs typeface="Times New Roman" panose="02020603050405020304" pitchFamily="18" charset="0"/>
                        </a:rPr>
                        <a:t>主题立意</a:t>
                      </a:r>
                      <a:endParaRPr lang="zh-CN" altLang="en-US" sz="180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Kindness from strangers can give people hope in hard and dangerous situations.</a:t>
                      </a:r>
                      <a:endParaRPr lang="en-US" sz="1800" dirty="0">
                        <a:effectLst/>
                        <a:latin typeface="Times New Roman" panose="02020603050405020304" pitchFamily="18" charset="0"/>
                        <a:cs typeface="Times New Roman" panose="02020603050405020304" pitchFamily="18" charset="0"/>
                      </a:endParaRPr>
                    </a:p>
                  </a:txBody>
                  <a:tcPr marL="1051" marR="1051" marT="1051" marB="10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文本框 6"/>
          <p:cNvSpPr txBox="1"/>
          <p:nvPr/>
        </p:nvSpPr>
        <p:spPr>
          <a:xfrm>
            <a:off x="579214" y="160337"/>
            <a:ext cx="6095064" cy="369332"/>
          </a:xfrm>
          <a:prstGeom prst="rect">
            <a:avLst/>
          </a:prstGeom>
          <a:solidFill>
            <a:schemeClr val="accent2">
              <a:lumMod val="20000"/>
              <a:lumOff val="80000"/>
            </a:schemeClr>
          </a:solidFill>
        </p:spPr>
        <p:txBody>
          <a:bodyPr wrap="square">
            <a:spAutoFit/>
          </a:bodyPr>
          <a:lstStyle/>
          <a:p>
            <a:r>
              <a:rPr lang="en-US" altLang="zh-CN" b="1" dirty="0"/>
              <a:t>   1 six‑Elements of Narrative</a:t>
            </a:r>
            <a:r>
              <a:rPr lang="zh-CN" altLang="en-US" b="1" dirty="0"/>
              <a:t>（记叙文六要素</a:t>
            </a:r>
            <a:r>
              <a:rPr lang="zh-CN" altLang="en-US" dirty="0"/>
              <a:t>）</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9214" y="160337"/>
            <a:ext cx="6095064" cy="369332"/>
          </a:xfrm>
          <a:prstGeom prst="rect">
            <a:avLst/>
          </a:prstGeom>
          <a:solidFill>
            <a:schemeClr val="accent2">
              <a:lumMod val="20000"/>
              <a:lumOff val="80000"/>
            </a:schemeClr>
          </a:solidFill>
        </p:spPr>
        <p:txBody>
          <a:bodyPr wrap="square">
            <a:spAutoFit/>
          </a:bodyPr>
          <a:lstStyle/>
          <a:p>
            <a:r>
              <a:rPr lang="zh-CN" altLang="en-US" b="1" dirty="0"/>
              <a:t>问题作文</a:t>
            </a:r>
            <a:endParaRPr lang="zh-CN" altLang="en-US" b="1" dirty="0"/>
          </a:p>
        </p:txBody>
      </p:sp>
      <p:pic>
        <p:nvPicPr>
          <p:cNvPr id="8" name="图片 7"/>
          <p:cNvPicPr>
            <a:picLocks noChangeAspect="1"/>
          </p:cNvPicPr>
          <p:nvPr/>
        </p:nvPicPr>
        <p:blipFill>
          <a:blip r:embed="rId1"/>
          <a:srcRect t="22785" b="8106"/>
          <a:stretch>
            <a:fillRect/>
          </a:stretch>
        </p:blipFill>
        <p:spPr>
          <a:xfrm>
            <a:off x="721576" y="958203"/>
            <a:ext cx="6035129" cy="5544245"/>
          </a:xfrm>
          <a:prstGeom prst="rect">
            <a:avLst/>
          </a:prstGeom>
        </p:spPr>
      </p:pic>
      <p:sp>
        <p:nvSpPr>
          <p:cNvPr id="12" name="文本框 11"/>
          <p:cNvSpPr txBox="1"/>
          <p:nvPr/>
        </p:nvSpPr>
        <p:spPr>
          <a:xfrm>
            <a:off x="6674278" y="1301105"/>
            <a:ext cx="4878920" cy="3693319"/>
          </a:xfrm>
          <a:prstGeom prst="rect">
            <a:avLst/>
          </a:prstGeom>
          <a:noFill/>
        </p:spPr>
        <p:txBody>
          <a:bodyPr wrap="square">
            <a:spAutoFit/>
          </a:bodyPr>
          <a:lstStyle/>
          <a:p>
            <a:pPr>
              <a:buNone/>
            </a:pPr>
            <a:r>
              <a:rPr lang="zh-CN" altLang="en-US" b="1" dirty="0">
                <a:highlight>
                  <a:srgbClr val="FFFF00"/>
                </a:highlight>
              </a:rPr>
              <a:t>情节逻辑硬伤</a:t>
            </a:r>
            <a:endParaRPr lang="en-US" altLang="zh-CN" b="1" dirty="0">
              <a:highlight>
                <a:srgbClr val="FFFF00"/>
              </a:highlight>
            </a:endParaRPr>
          </a:p>
          <a:p>
            <a:pPr>
              <a:buNone/>
            </a:pPr>
            <a:endParaRPr lang="zh-CN" altLang="en-US" b="1" dirty="0">
              <a:highlight>
                <a:srgbClr val="FFFF00"/>
              </a:highlight>
            </a:endParaRPr>
          </a:p>
          <a:p>
            <a:r>
              <a:rPr lang="zh-CN" altLang="en-US" b="1" dirty="0">
                <a:effectLst/>
              </a:rPr>
              <a:t>不合理暴力情节</a:t>
            </a:r>
            <a:r>
              <a:rPr lang="zh-CN" altLang="en-US" dirty="0">
                <a:effectLst/>
              </a:rPr>
              <a:t>：救援者拿大石头砸破车窗救人。原文只是风雪被困，车子没有锁死，完全不需要砸车窗；违背原文情境，属于脱离原文的脑洞编造。</a:t>
            </a:r>
            <a:endParaRPr lang="en-US" altLang="zh-CN" dirty="0">
              <a:effectLst/>
            </a:endParaRPr>
          </a:p>
          <a:p>
            <a:endParaRPr lang="zh-CN" altLang="en-US" dirty="0">
              <a:effectLst/>
            </a:endParaRPr>
          </a:p>
          <a:p>
            <a:r>
              <a:rPr lang="zh-CN" altLang="en-US" b="1" dirty="0">
                <a:effectLst/>
              </a:rPr>
              <a:t>情节前后矛盾</a:t>
            </a:r>
            <a:r>
              <a:rPr lang="zh-CN" altLang="en-US" dirty="0">
                <a:effectLst/>
              </a:rPr>
              <a:t>：脱险后再给 </a:t>
            </a:r>
            <a:r>
              <a:rPr lang="en-US" altLang="zh-CN" dirty="0">
                <a:effectLst/>
              </a:rPr>
              <a:t>911 </a:t>
            </a:r>
            <a:r>
              <a:rPr lang="zh-CN" altLang="en-US" dirty="0">
                <a:effectLst/>
              </a:rPr>
              <a:t>发消息，不符合前文设定，没有做到</a:t>
            </a:r>
            <a:r>
              <a:rPr lang="zh-CN" altLang="en-US" b="1" dirty="0"/>
              <a:t>逻辑</a:t>
            </a:r>
            <a:r>
              <a:rPr lang="zh-CN" altLang="en-US" b="1" dirty="0">
                <a:effectLst/>
              </a:rPr>
              <a:t>闭环</a:t>
            </a:r>
            <a:r>
              <a:rPr lang="zh-CN" altLang="en-US" dirty="0">
                <a:effectLst/>
              </a:rPr>
              <a:t>。</a:t>
            </a:r>
            <a:endParaRPr lang="en-US" altLang="zh-CN" dirty="0">
              <a:effectLst/>
            </a:endParaRPr>
          </a:p>
          <a:p>
            <a:endParaRPr lang="zh-CN" altLang="en-US" dirty="0">
              <a:effectLst/>
            </a:endParaRPr>
          </a:p>
          <a:p>
            <a:endParaRPr lang="zh-CN" altLang="en-US" dirty="0">
              <a:effectLst/>
            </a:endParaRPr>
          </a:p>
          <a:p>
            <a:r>
              <a:rPr lang="zh-CN" altLang="en-US" b="1" dirty="0">
                <a:effectLst/>
              </a:rPr>
              <a:t>细节失真</a:t>
            </a:r>
            <a:r>
              <a:rPr lang="zh-CN" altLang="en-US" dirty="0">
                <a:effectLst/>
              </a:rPr>
              <a:t>：刚获救立刻吃到 “一生中最美味的食物”，情绪跳转太快，缺少心理过渡。</a:t>
            </a:r>
            <a:endParaRPr lang="zh-CN" altLang="en-US" dirty="0">
              <a:effectLst/>
            </a:endParaRPr>
          </a:p>
        </p:txBody>
      </p:sp>
      <p:sp>
        <p:nvSpPr>
          <p:cNvPr id="13" name="文本框 12"/>
          <p:cNvSpPr txBox="1"/>
          <p:nvPr/>
        </p:nvSpPr>
        <p:spPr>
          <a:xfrm>
            <a:off x="1635790" y="5576631"/>
            <a:ext cx="8767563" cy="646331"/>
          </a:xfrm>
          <a:prstGeom prst="rect">
            <a:avLst/>
          </a:prstGeom>
          <a:solidFill>
            <a:schemeClr val="accent4">
              <a:lumMod val="40000"/>
              <a:lumOff val="60000"/>
            </a:schemeClr>
          </a:solidFill>
        </p:spPr>
        <p:txBody>
          <a:bodyPr wrap="square">
            <a:spAutoFit/>
          </a:bodyPr>
          <a:lstStyle/>
          <a:p>
            <a:r>
              <a:rPr lang="zh-CN" altLang="en-US" sz="3600" b="1" dirty="0">
                <a:solidFill>
                  <a:srgbClr val="7030A0"/>
                </a:solidFill>
              </a:rPr>
              <a:t>续写</a:t>
            </a:r>
            <a:r>
              <a:rPr lang="en-US" altLang="zh-CN" sz="3600" b="1" dirty="0">
                <a:solidFill>
                  <a:srgbClr val="7030A0"/>
                </a:solidFill>
              </a:rPr>
              <a:t>=</a:t>
            </a:r>
            <a:r>
              <a:rPr lang="zh-CN" altLang="en-US" sz="3600" b="1" dirty="0">
                <a:solidFill>
                  <a:srgbClr val="7030A0"/>
                </a:solidFill>
              </a:rPr>
              <a:t>解决前文所有问题，实现严丝合缝</a:t>
            </a:r>
            <a:endParaRPr lang="zh-CN" altLang="en-US" sz="3600" b="1"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1651" y="119222"/>
            <a:ext cx="6096912" cy="369332"/>
          </a:xfrm>
          <a:prstGeom prst="rect">
            <a:avLst/>
          </a:prstGeom>
          <a:solidFill>
            <a:schemeClr val="accent2">
              <a:lumMod val="20000"/>
              <a:lumOff val="80000"/>
            </a:schemeClr>
          </a:solidFill>
        </p:spPr>
        <p:txBody>
          <a:bodyPr wrap="square">
            <a:spAutoFit/>
          </a:bodyPr>
          <a:lstStyle/>
          <a:p>
            <a:r>
              <a:rPr lang="en-US" altLang="zh-CN" b="1" dirty="0"/>
              <a:t>2 </a:t>
            </a:r>
            <a:r>
              <a:rPr lang="zh-CN" altLang="en-US" b="1" dirty="0"/>
              <a:t>续写</a:t>
            </a:r>
            <a:r>
              <a:rPr lang="en-US" altLang="zh-CN" b="1" dirty="0"/>
              <a:t>=</a:t>
            </a:r>
            <a:r>
              <a:rPr lang="zh-CN" altLang="en-US" b="1" dirty="0"/>
              <a:t>解决前文所有问题，实现严丝合缝</a:t>
            </a:r>
            <a:endParaRPr lang="zh-CN" altLang="en-US" b="1" dirty="0"/>
          </a:p>
        </p:txBody>
      </p:sp>
      <p:sp>
        <p:nvSpPr>
          <p:cNvPr id="6" name="内容占位符 2"/>
          <p:cNvSpPr>
            <a:spLocks noGrp="1"/>
          </p:cNvSpPr>
          <p:nvPr>
            <p:ph idx="1"/>
          </p:nvPr>
        </p:nvSpPr>
        <p:spPr>
          <a:xfrm>
            <a:off x="246395" y="673480"/>
            <a:ext cx="11547722" cy="5764279"/>
          </a:xfrm>
          <a:solidFill>
            <a:schemeClr val="bg2"/>
          </a:solidFill>
        </p:spPr>
        <p:txBody>
          <a:bodyPr>
            <a:normAutofit fontScale="62500" lnSpcReduction="20000"/>
          </a:bodyPr>
          <a:lstStyle/>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snow started — coming down fast and thick. Within minutes, I was lost in a snowstorm. My wipers struggled against the heavy accumulation, barely clearing a patch to see through</a:t>
            </a:r>
            <a:r>
              <a:rPr lang="en-US" altLang="zh-CN" sz="2800" kern="100" dirty="0">
                <a:solidFill>
                  <a:srgbClr val="000000"/>
                </a:solidFill>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I slowed down, but I had no clue where I was</a:t>
            </a: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I stopped the car, terrified of driving into a field and getting trapped in the dark.</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800" kern="100" dirty="0">
                <a:solidFill>
                  <a:srgbClr val="000000"/>
                </a:solidFill>
                <a:effectLst/>
                <a:highlight>
                  <a:srgbClr val="FF00FF"/>
                </a:highlight>
                <a:latin typeface="Times New Roman" panose="02020603050405020304" pitchFamily="18" charset="0"/>
                <a:ea typeface="Times New Roman" panose="02020603050405020304" pitchFamily="18" charset="0"/>
                <a:cs typeface="Times New Roman" panose="02020603050405020304" pitchFamily="18" charset="0"/>
              </a:rPr>
              <a:t>I kept the engine running to stay warm and dialed 911. The operator’s voice was firm: “Stay there and wait until morning. Nobody can reach you tonight.” </a:t>
            </a: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news hit me like a heavy blow. I was stuck in the middle of nowhere, the storm getting worse by the minute. </a:t>
            </a:r>
            <a:r>
              <a:rPr lang="en-US" altLang="zh-CN" sz="2800" kern="100" dirty="0">
                <a:solidFill>
                  <a:srgbClr val="000000"/>
                </a:solidFill>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Glancing at the fuel meter, I realized I only had a quarter tank left.</a:t>
            </a:r>
            <a:endParaRPr lang="zh-CN" altLang="zh-CN" sz="2800" kern="100" dirty="0">
              <a:effectLst/>
              <a:highlight>
                <a:srgbClr val="00FF00"/>
              </a:highligh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 world outside was deadly silent. The thick snow seemed to swallow every sound, except for the distant, sad cry of a wild animal that made me tremble. In the complete darkness, the twisted tree branches looked like clawing fingers reaching for the car. </a:t>
            </a:r>
            <a:r>
              <a:rPr lang="en-US" altLang="zh-CN" sz="2800" kern="100" dirty="0">
                <a:solidFill>
                  <a:srgbClr val="00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My mind played tricks on me — I imagined shadows shifting in the woods, as if something were waiting for the storm to die down. I held my breath, panic weighing heavily on my chest.</a:t>
            </a:r>
            <a:endParaRPr lang="zh-CN" altLang="zh-CN" sz="2800" kern="100" dirty="0">
              <a:effectLst/>
              <a:highlight>
                <a:srgbClr val="FFFF00"/>
              </a:highligh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Thanks to my phone, with its battery dropping to just fifteen percent, I discovered I was on Bouvier Lane. I quickly posted this to a local community group, praying for help. After that, I sat in the silent, freezing car. I had done all I could; I had to be at peace with whatever happened.</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Soon, people started leaving comments. Messages of comfort lit up my screen, melting away my isolation. They knew the family nearby! I received a message, and at 8 p.m., my phone rang. It was the son of the local farmer. He sounded calm and kind: “Don’t worry, my dad is on his way to get you!” I held my breath, waiting anxiously in the freezing darkness.</a:t>
            </a:r>
            <a:endPar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P1</a:t>
            </a:r>
            <a:r>
              <a:rPr lang="zh-CN" altLang="en-US"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 truck stopped by and the door opened.</a:t>
            </a:r>
            <a:endParaRPr lang="zh-CN" altLang="zh-CN" sz="2800" i="1" kern="100" dirty="0">
              <a:effectLst/>
              <a:latin typeface="Times New Roman" panose="02020603050405020304" pitchFamily="18" charset="0"/>
              <a:ea typeface="宋体" panose="02010600030101010101" pitchFamily="2" charset="-122"/>
              <a:cs typeface="宋体" panose="02010600030101010101" pitchFamily="2" charset="-122"/>
            </a:endParaRPr>
          </a:p>
          <a:p>
            <a:pPr indent="0" algn="just" fontAlgn="ctr">
              <a:lnSpc>
                <a:spcPct val="120000"/>
              </a:lnSpc>
              <a:spcBef>
                <a:spcPts val="0"/>
              </a:spcBef>
              <a:buNone/>
            </a:pP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P2</a:t>
            </a:r>
            <a:r>
              <a:rPr lang="zh-CN" altLang="en-US"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i="1" kern="1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When morning broke, the storm had stopped.</a:t>
            </a:r>
            <a:endParaRPr lang="zh-CN" altLang="zh-CN" sz="2800" i="1" kern="100" dirty="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8" name="文本框 7"/>
          <p:cNvSpPr txBox="1"/>
          <p:nvPr/>
        </p:nvSpPr>
        <p:spPr>
          <a:xfrm>
            <a:off x="5402899" y="5134733"/>
            <a:ext cx="6096912" cy="369332"/>
          </a:xfrm>
          <a:prstGeom prst="rect">
            <a:avLst/>
          </a:prstGeom>
          <a:solidFill>
            <a:schemeClr val="accent5">
              <a:lumMod val="20000"/>
              <a:lumOff val="80000"/>
            </a:schemeClr>
          </a:solidFill>
        </p:spPr>
        <p:txBody>
          <a:bodyPr wrap="square">
            <a:spAutoFit/>
          </a:bodyPr>
          <a:lstStyle/>
          <a:p>
            <a:r>
              <a:rPr lang="en-US" altLang="zh-CN" b="1" dirty="0"/>
              <a:t>Problem 1: Location crisis </a:t>
            </a:r>
            <a:r>
              <a:rPr lang="zh-CN" altLang="en-US" b="1" dirty="0">
                <a:highlight>
                  <a:srgbClr val="FFFF00"/>
                </a:highlight>
              </a:rPr>
              <a:t>迷路</a:t>
            </a:r>
            <a:r>
              <a:rPr lang="zh-CN" altLang="en-US" b="1" dirty="0"/>
              <a:t>危机</a:t>
            </a:r>
            <a:endParaRPr lang="zh-CN" altLang="en-US" b="1" dirty="0"/>
          </a:p>
        </p:txBody>
      </p:sp>
      <p:sp>
        <p:nvSpPr>
          <p:cNvPr id="10" name="文本框 9"/>
          <p:cNvSpPr txBox="1"/>
          <p:nvPr/>
        </p:nvSpPr>
        <p:spPr>
          <a:xfrm>
            <a:off x="5452862" y="5581764"/>
            <a:ext cx="5996985" cy="369332"/>
          </a:xfrm>
          <a:prstGeom prst="rect">
            <a:avLst/>
          </a:prstGeom>
          <a:solidFill>
            <a:schemeClr val="accent6">
              <a:lumMod val="20000"/>
              <a:lumOff val="80000"/>
            </a:schemeClr>
          </a:solidFill>
        </p:spPr>
        <p:txBody>
          <a:bodyPr wrap="square">
            <a:spAutoFit/>
          </a:bodyPr>
          <a:lstStyle/>
          <a:p>
            <a:pPr>
              <a:buNone/>
            </a:pPr>
            <a:r>
              <a:rPr lang="en-US" altLang="zh-CN" b="1" dirty="0">
                <a:effectLst/>
              </a:rPr>
              <a:t>Problem 2: Fuel crisis </a:t>
            </a:r>
            <a:r>
              <a:rPr lang="zh-CN" altLang="en-US" b="1" dirty="0">
                <a:effectLst/>
                <a:highlight>
                  <a:srgbClr val="FFFF00"/>
                </a:highlight>
              </a:rPr>
              <a:t>燃油</a:t>
            </a:r>
            <a:r>
              <a:rPr lang="zh-CN" altLang="en-US" b="1" dirty="0">
                <a:effectLst/>
              </a:rPr>
              <a:t>危机</a:t>
            </a:r>
            <a:endParaRPr lang="zh-CN" altLang="en-US" dirty="0">
              <a:effectLst/>
            </a:endParaRPr>
          </a:p>
        </p:txBody>
      </p:sp>
      <p:sp>
        <p:nvSpPr>
          <p:cNvPr id="12" name="文本框 11"/>
          <p:cNvSpPr txBox="1"/>
          <p:nvPr/>
        </p:nvSpPr>
        <p:spPr>
          <a:xfrm>
            <a:off x="5501456" y="5999854"/>
            <a:ext cx="6096912" cy="369332"/>
          </a:xfrm>
          <a:prstGeom prst="rect">
            <a:avLst/>
          </a:prstGeom>
          <a:solidFill>
            <a:schemeClr val="accent4">
              <a:lumMod val="20000"/>
              <a:lumOff val="80000"/>
            </a:schemeClr>
          </a:solidFill>
        </p:spPr>
        <p:txBody>
          <a:bodyPr wrap="square">
            <a:spAutoFit/>
          </a:bodyPr>
          <a:lstStyle/>
          <a:p>
            <a:r>
              <a:rPr lang="en-US" altLang="zh-CN" b="1" dirty="0"/>
              <a:t>Problem 3: Mental &amp; environment crisis </a:t>
            </a:r>
            <a:r>
              <a:rPr lang="zh-CN" altLang="en-US" b="1" dirty="0"/>
              <a:t>心理与</a:t>
            </a:r>
            <a:r>
              <a:rPr lang="zh-CN" altLang="en-US" b="1" dirty="0">
                <a:highlight>
                  <a:srgbClr val="FFFF00"/>
                </a:highlight>
              </a:rPr>
              <a:t>环境</a:t>
            </a:r>
            <a:r>
              <a:rPr lang="zh-CN" altLang="en-US" b="1" dirty="0"/>
              <a:t>危机</a:t>
            </a:r>
            <a:endParaRPr lang="zh-CN" altLang="en-US" b="1" dirty="0"/>
          </a:p>
        </p:txBody>
      </p:sp>
      <p:sp>
        <p:nvSpPr>
          <p:cNvPr id="14" name="文本框 13"/>
          <p:cNvSpPr txBox="1"/>
          <p:nvPr/>
        </p:nvSpPr>
        <p:spPr>
          <a:xfrm>
            <a:off x="5501456" y="6398128"/>
            <a:ext cx="6096912" cy="369332"/>
          </a:xfrm>
          <a:prstGeom prst="rect">
            <a:avLst/>
          </a:prstGeom>
          <a:solidFill>
            <a:schemeClr val="accent2">
              <a:lumMod val="40000"/>
              <a:lumOff val="60000"/>
            </a:schemeClr>
          </a:solidFill>
        </p:spPr>
        <p:txBody>
          <a:bodyPr wrap="square">
            <a:spAutoFit/>
          </a:bodyPr>
          <a:lstStyle/>
          <a:p>
            <a:pPr>
              <a:buNone/>
            </a:pPr>
            <a:r>
              <a:rPr lang="en-US" altLang="zh-CN" b="1" dirty="0">
                <a:effectLst/>
              </a:rPr>
              <a:t>Problem 4: Rescue crisis </a:t>
            </a:r>
            <a:r>
              <a:rPr lang="zh-CN" altLang="en-US" b="1" dirty="0">
                <a:effectLst/>
                <a:highlight>
                  <a:srgbClr val="FFFF00"/>
                </a:highlight>
              </a:rPr>
              <a:t>求助</a:t>
            </a:r>
            <a:r>
              <a:rPr lang="zh-CN" altLang="en-US" b="1" dirty="0">
                <a:effectLst/>
              </a:rPr>
              <a:t>危机</a:t>
            </a:r>
            <a:endParaRPr lang="zh-CN" altLang="en-US" dirty="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9106" y="1497219"/>
            <a:ext cx="10754694" cy="1300856"/>
          </a:xfrm>
          <a:solidFill>
            <a:schemeClr val="bg1">
              <a:lumMod val="95000"/>
            </a:schemeClr>
          </a:solidFill>
        </p:spPr>
        <p:txBody>
          <a:bodyPr/>
          <a:lstStyle/>
          <a:p>
            <a:r>
              <a:rPr lang="zh-CN" altLang="en-US" dirty="0"/>
              <a:t>原本油量枯竭的汽车重新拥有动力，就像历经恐惧与煎熬的我，重新找回力量与生机。用满油的车子象征自我状态的复苏，完成物象与心境的双向闭环。</a:t>
            </a:r>
            <a:endParaRPr lang="zh-CN" altLang="en-US" dirty="0"/>
          </a:p>
        </p:txBody>
      </p:sp>
      <p:sp>
        <p:nvSpPr>
          <p:cNvPr id="5" name="文本框 4"/>
          <p:cNvSpPr txBox="1"/>
          <p:nvPr/>
        </p:nvSpPr>
        <p:spPr>
          <a:xfrm>
            <a:off x="496897" y="176225"/>
            <a:ext cx="10807624" cy="1384995"/>
          </a:xfrm>
          <a:prstGeom prst="rect">
            <a:avLst/>
          </a:prstGeom>
          <a:noFill/>
        </p:spPr>
        <p:txBody>
          <a:bodyPr wrap="square">
            <a:spAutoFit/>
          </a:bodyPr>
          <a:lstStyle/>
          <a:p>
            <a:r>
              <a:rPr lang="zh-CN" altLang="en-US" sz="2800" dirty="0">
                <a:highlight>
                  <a:srgbClr val="FFFF00"/>
                </a:highlight>
                <a:ea typeface="微软简隶书" pitchFamily="2" charset="-122"/>
              </a:rPr>
              <a:t>伏笔闭环</a:t>
            </a:r>
            <a:r>
              <a:rPr lang="en-US" altLang="zh-CN" sz="2800" dirty="0">
                <a:highlight>
                  <a:srgbClr val="FFFF00"/>
                </a:highlight>
                <a:ea typeface="微软简隶书" pitchFamily="2" charset="-122"/>
              </a:rPr>
              <a:t>1</a:t>
            </a:r>
            <a:r>
              <a:rPr lang="zh-CN" altLang="en-US" sz="2800" dirty="0">
                <a:ea typeface="微软简隶书" pitchFamily="2" charset="-122"/>
              </a:rPr>
              <a:t>：燃油伏笔（</a:t>
            </a:r>
            <a:r>
              <a:rPr lang="zh-CN" altLang="en-US" sz="2800" dirty="0">
                <a:highlight>
                  <a:srgbClr val="FF00FF"/>
                </a:highlight>
                <a:ea typeface="微软简隶书" pitchFamily="2" charset="-122"/>
              </a:rPr>
              <a:t>象征手法落地</a:t>
            </a:r>
            <a:r>
              <a:rPr lang="zh-CN" altLang="en-US" sz="2800" dirty="0">
                <a:ea typeface="微软简隶书" pitchFamily="2" charset="-122"/>
              </a:rPr>
              <a:t>）解决</a:t>
            </a:r>
            <a:r>
              <a:rPr lang="en-US" altLang="zh-CN" sz="2800" dirty="0">
                <a:ea typeface="微软简隶书" pitchFamily="2" charset="-122"/>
              </a:rPr>
              <a:t>【</a:t>
            </a:r>
            <a:r>
              <a:rPr lang="zh-CN" altLang="en-US" sz="2800" dirty="0">
                <a:ea typeface="微软简隶书" pitchFamily="2" charset="-122"/>
              </a:rPr>
              <a:t>燃油危机</a:t>
            </a:r>
            <a:r>
              <a:rPr lang="en-US" altLang="zh-CN" sz="2800" dirty="0">
                <a:ea typeface="微软简隶书" pitchFamily="2" charset="-122"/>
              </a:rPr>
              <a:t>】</a:t>
            </a:r>
            <a:endParaRPr lang="en-US" altLang="zh-CN" sz="2800" dirty="0">
              <a:ea typeface="微软简隶书" pitchFamily="2" charset="-122"/>
            </a:endParaRPr>
          </a:p>
          <a:p>
            <a:r>
              <a:rPr lang="zh-CN" altLang="en-US" sz="2800" dirty="0">
                <a:ea typeface="微软简隶书" pitchFamily="2" charset="-122"/>
              </a:rPr>
              <a:t>前文原伏笔：</a:t>
            </a:r>
            <a:r>
              <a:rPr lang="en-US" altLang="zh-CN" sz="2800" dirty="0">
                <a:latin typeface="Times New Roman" panose="02020603050405020304" pitchFamily="18" charset="0"/>
                <a:ea typeface="微软简隶书" pitchFamily="2" charset="-122"/>
                <a:cs typeface="Times New Roman" panose="02020603050405020304" pitchFamily="18" charset="0"/>
              </a:rPr>
              <a:t>only a quarter tank left </a:t>
            </a:r>
            <a:r>
              <a:rPr lang="zh-CN" altLang="en-US" sz="2800" dirty="0">
                <a:ea typeface="微软简隶书" pitchFamily="2" charset="-122"/>
              </a:rPr>
              <a:t>油量仅剩四分之一，身心绝望、濒临透支</a:t>
            </a:r>
            <a:endParaRPr lang="zh-CN" altLang="en-US" sz="2800" dirty="0">
              <a:ea typeface="微软简隶书" pitchFamily="2" charset="-122"/>
            </a:endParaRPr>
          </a:p>
        </p:txBody>
      </p:sp>
      <p:sp>
        <p:nvSpPr>
          <p:cNvPr id="7" name="文本框 6"/>
          <p:cNvSpPr txBox="1"/>
          <p:nvPr/>
        </p:nvSpPr>
        <p:spPr>
          <a:xfrm>
            <a:off x="721847" y="3052107"/>
            <a:ext cx="10688989" cy="954107"/>
          </a:xfrm>
          <a:prstGeom prst="rect">
            <a:avLst/>
          </a:prstGeom>
          <a:solidFill>
            <a:schemeClr val="accent1">
              <a:lumMod val="20000"/>
              <a:lumOff val="80000"/>
            </a:schemeClr>
          </a:solidFill>
        </p:spPr>
        <p:txBody>
          <a:bodyPr wrap="square">
            <a:spAutoFit/>
          </a:bodyPr>
          <a:lstStyle/>
          <a:p>
            <a:pPr algn="l">
              <a:buNone/>
            </a:pPr>
            <a:r>
              <a:rPr lang="zh-CN" altLang="en-US" sz="2800" b="1" dirty="0">
                <a:effectLst/>
                <a:latin typeface="Times New Roman" panose="02020603050405020304" pitchFamily="18" charset="0"/>
                <a:cs typeface="Times New Roman" panose="02020603050405020304" pitchFamily="18" charset="0"/>
              </a:rPr>
              <a:t>核心重点词汇</a:t>
            </a:r>
            <a:r>
              <a:rPr lang="zh-CN" altLang="en-US" sz="2800" dirty="0">
                <a:effectLst/>
                <a:latin typeface="Times New Roman" panose="02020603050405020304" pitchFamily="18" charset="0"/>
                <a:cs typeface="Times New Roman" panose="02020603050405020304" pitchFamily="18" charset="0"/>
              </a:rPr>
              <a:t>：</a:t>
            </a:r>
            <a:r>
              <a:rPr lang="en-US" altLang="zh-CN" sz="2800" dirty="0">
                <a:effectLst/>
                <a:latin typeface="Times New Roman" panose="02020603050405020304" pitchFamily="18" charset="0"/>
                <a:cs typeface="Times New Roman" panose="02020603050405020304" pitchFamily="18" charset="0"/>
              </a:rPr>
              <a:t>return to the car </a:t>
            </a:r>
            <a:r>
              <a:rPr lang="zh-CN" altLang="en-US" sz="2800" dirty="0">
                <a:effectLst/>
                <a:latin typeface="Times New Roman" panose="02020603050405020304" pitchFamily="18" charset="0"/>
                <a:cs typeface="Times New Roman" panose="02020603050405020304" pitchFamily="18" charset="0"/>
              </a:rPr>
              <a:t>回到车旁；</a:t>
            </a:r>
            <a:r>
              <a:rPr lang="en-US" altLang="zh-CN" sz="2800" dirty="0">
                <a:effectLst/>
                <a:latin typeface="Times New Roman" panose="02020603050405020304" pitchFamily="18" charset="0"/>
                <a:cs typeface="Times New Roman" panose="02020603050405020304" pitchFamily="18" charset="0"/>
              </a:rPr>
              <a:t>fill up the fuel tank </a:t>
            </a:r>
            <a:r>
              <a:rPr lang="zh-CN" altLang="en-US" sz="2800" dirty="0">
                <a:effectLst/>
                <a:latin typeface="Times New Roman" panose="02020603050405020304" pitchFamily="18" charset="0"/>
                <a:cs typeface="Times New Roman" panose="02020603050405020304" pitchFamily="18" charset="0"/>
              </a:rPr>
              <a:t>加满油箱；</a:t>
            </a:r>
            <a:r>
              <a:rPr lang="en-US" altLang="zh-CN" sz="2800" dirty="0">
                <a:effectLst/>
                <a:latin typeface="Times New Roman" panose="02020603050405020304" pitchFamily="18" charset="0"/>
                <a:cs typeface="Times New Roman" panose="02020603050405020304" pitchFamily="18" charset="0"/>
              </a:rPr>
              <a:t>regain power </a:t>
            </a:r>
            <a:r>
              <a:rPr lang="zh-CN" altLang="en-US" sz="2800" dirty="0">
                <a:effectLst/>
                <a:latin typeface="Times New Roman" panose="02020603050405020304" pitchFamily="18" charset="0"/>
                <a:cs typeface="Times New Roman" panose="02020603050405020304" pitchFamily="18" charset="0"/>
              </a:rPr>
              <a:t>重获力量；</a:t>
            </a:r>
            <a:r>
              <a:rPr lang="en-US" altLang="zh-CN" sz="2800" dirty="0">
                <a:effectLst/>
                <a:latin typeface="Times New Roman" panose="02020603050405020304" pitchFamily="18" charset="0"/>
                <a:cs typeface="Times New Roman" panose="02020603050405020304" pitchFamily="18" charset="0"/>
              </a:rPr>
              <a:t>symbolize recovery </a:t>
            </a:r>
            <a:r>
              <a:rPr lang="zh-CN" altLang="en-US" sz="2800" dirty="0">
                <a:effectLst/>
                <a:latin typeface="Times New Roman" panose="02020603050405020304" pitchFamily="18" charset="0"/>
                <a:cs typeface="Times New Roman" panose="02020603050405020304" pitchFamily="18" charset="0"/>
              </a:rPr>
              <a:t>象征复苏</a:t>
            </a:r>
            <a:endParaRPr lang="zh-CN" altLang="en-US" sz="2800" dirty="0">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721847" y="4372667"/>
            <a:ext cx="10814924" cy="1815882"/>
          </a:xfrm>
          <a:prstGeom prst="rect">
            <a:avLst/>
          </a:prstGeom>
          <a:solidFill>
            <a:schemeClr val="accent6">
              <a:lumMod val="20000"/>
              <a:lumOff val="80000"/>
            </a:schemeClr>
          </a:solidFill>
        </p:spPr>
        <p:txBody>
          <a:bodyPr wrap="square">
            <a:spAutoFit/>
          </a:bodyPr>
          <a:lstStyle/>
          <a:p>
            <a:pPr algn="l">
              <a:buNone/>
            </a:pPr>
            <a:r>
              <a:rPr lang="en-US" altLang="zh-CN" sz="2800" dirty="0">
                <a:effectLst/>
                <a:latin typeface="Times New Roman" panose="02020603050405020304" pitchFamily="18" charset="0"/>
                <a:cs typeface="Times New Roman" panose="02020603050405020304" pitchFamily="18" charset="0"/>
              </a:rPr>
              <a:t>The next morning, I returned to my trapped car and filled up the fuel tank at the nearby gas station. The car that once lacked power regained its energy completely. </a:t>
            </a:r>
            <a:r>
              <a:rPr lang="en-US" altLang="zh-CN" sz="2800" dirty="0">
                <a:solidFill>
                  <a:srgbClr val="FF0000"/>
                </a:solidFill>
                <a:effectLst/>
                <a:latin typeface="Times New Roman" panose="02020603050405020304" pitchFamily="18" charset="0"/>
                <a:cs typeface="Times New Roman" panose="02020603050405020304" pitchFamily="18" charset="0"/>
              </a:rPr>
              <a:t>Just like the car, I also recovered from fear and tiredness, gaining new strength after the terrible night.</a:t>
            </a:r>
            <a:endParaRPr lang="en-US" altLang="zh-CN" sz="2800" dirty="0">
              <a:solidFill>
                <a:srgbClr val="FF0000"/>
              </a:solidFill>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56142" y="1502923"/>
            <a:ext cx="10754694" cy="1300856"/>
          </a:xfrm>
          <a:solidFill>
            <a:schemeClr val="bg1">
              <a:lumMod val="95000"/>
            </a:schemeClr>
          </a:solidFill>
        </p:spPr>
        <p:txBody>
          <a:bodyPr>
            <a:normAutofit fontScale="77500" lnSpcReduction="20000"/>
          </a:bodyPr>
          <a:lstStyle/>
          <a:p>
            <a:pPr indent="0">
              <a:lnSpc>
                <a:spcPct val="120000"/>
              </a:lnSpc>
              <a:buNone/>
            </a:pPr>
            <a:r>
              <a:rPr lang="zh-CN" altLang="en-US" dirty="0"/>
              <a:t>获救稳定后，我再次打开本地社区社群，发布新动态向所有关心、帮助我的陌生人报平安、表达感谢。不再是绝境中的求救，而是温暖的回馈，让社交媒体从求生工具变成传递善意的桥梁，让求助情节完整闭环，故事更真实立体。</a:t>
            </a:r>
            <a:endParaRPr lang="zh-CN" altLang="en-US" dirty="0"/>
          </a:p>
        </p:txBody>
      </p:sp>
      <p:sp>
        <p:nvSpPr>
          <p:cNvPr id="5" name="文本框 4"/>
          <p:cNvSpPr txBox="1"/>
          <p:nvPr/>
        </p:nvSpPr>
        <p:spPr>
          <a:xfrm>
            <a:off x="496897" y="176225"/>
            <a:ext cx="10807624" cy="1384995"/>
          </a:xfrm>
          <a:prstGeom prst="rect">
            <a:avLst/>
          </a:prstGeom>
          <a:noFill/>
        </p:spPr>
        <p:txBody>
          <a:bodyPr wrap="square">
            <a:spAutoFit/>
          </a:bodyPr>
          <a:lstStyle/>
          <a:p>
            <a:r>
              <a:rPr lang="zh-CN" altLang="en-US" sz="2800" dirty="0">
                <a:highlight>
                  <a:srgbClr val="FFFF00"/>
                </a:highlight>
                <a:ea typeface="微软简隶书" pitchFamily="2" charset="-122"/>
              </a:rPr>
              <a:t>伏笔闭环</a:t>
            </a:r>
            <a:r>
              <a:rPr lang="en-US" altLang="zh-CN" sz="2800" dirty="0">
                <a:highlight>
                  <a:srgbClr val="FFFF00"/>
                </a:highlight>
                <a:ea typeface="微软简隶书" pitchFamily="2" charset="-122"/>
              </a:rPr>
              <a:t>2</a:t>
            </a:r>
            <a:r>
              <a:rPr lang="zh-CN" altLang="en-US" sz="2800" dirty="0">
                <a:ea typeface="微软简隶书" pitchFamily="2" charset="-122"/>
              </a:rPr>
              <a:t>：社交媒体</a:t>
            </a:r>
            <a:r>
              <a:rPr lang="en-US" altLang="zh-CN" sz="2800" dirty="0">
                <a:ea typeface="微软简隶书" pitchFamily="2" charset="-122"/>
              </a:rPr>
              <a:t>/</a:t>
            </a:r>
            <a:r>
              <a:rPr lang="zh-CN" altLang="en-US" sz="2800" dirty="0">
                <a:ea typeface="微软简隶书" pitchFamily="2" charset="-122"/>
              </a:rPr>
              <a:t>社区发帖（</a:t>
            </a:r>
            <a:r>
              <a:rPr lang="zh-CN" altLang="en-US" sz="2800" dirty="0">
                <a:highlight>
                  <a:srgbClr val="FF00FF"/>
                </a:highlight>
                <a:ea typeface="微软简隶书" pitchFamily="2" charset="-122"/>
              </a:rPr>
              <a:t>情节复用落地</a:t>
            </a:r>
            <a:r>
              <a:rPr lang="zh-CN" altLang="en-US" sz="2800" dirty="0">
                <a:ea typeface="微软简隶书" pitchFamily="2" charset="-122"/>
              </a:rPr>
              <a:t>）解决</a:t>
            </a:r>
            <a:r>
              <a:rPr lang="en-US" altLang="zh-CN" sz="2800" dirty="0">
                <a:ea typeface="微软简隶书" pitchFamily="2" charset="-122"/>
              </a:rPr>
              <a:t>【</a:t>
            </a:r>
            <a:r>
              <a:rPr lang="zh-CN" altLang="en-US" sz="2800" dirty="0">
                <a:ea typeface="微软简隶书" pitchFamily="2" charset="-122"/>
              </a:rPr>
              <a:t>求助危机</a:t>
            </a:r>
            <a:r>
              <a:rPr lang="en-US" altLang="zh-CN" sz="2800" dirty="0">
                <a:ea typeface="微软简隶书" pitchFamily="2" charset="-122"/>
              </a:rPr>
              <a:t>】</a:t>
            </a:r>
            <a:r>
              <a:rPr lang="zh-CN" altLang="en-US" sz="2800" dirty="0">
                <a:ea typeface="微软简隶书" pitchFamily="2" charset="-122"/>
              </a:rPr>
              <a:t>前文原伏笔：</a:t>
            </a:r>
            <a:r>
              <a:rPr lang="en-US" altLang="zh-CN" sz="2800" dirty="0">
                <a:latin typeface="Times New Roman" panose="02020603050405020304" pitchFamily="18" charset="0"/>
                <a:ea typeface="微软简隶书" pitchFamily="2" charset="-122"/>
                <a:cs typeface="Times New Roman" panose="02020603050405020304" pitchFamily="18" charset="0"/>
              </a:rPr>
              <a:t>posted to a local community group </a:t>
            </a:r>
            <a:r>
              <a:rPr lang="zh-CN" altLang="en-US" sz="2800" dirty="0">
                <a:ea typeface="微软简隶书" pitchFamily="2" charset="-122"/>
              </a:rPr>
              <a:t>绝境中发帖求助，依靠社群陌生人获得救援希望</a:t>
            </a:r>
            <a:endParaRPr lang="zh-CN" altLang="en-US" sz="2800" dirty="0">
              <a:ea typeface="微软简隶书" pitchFamily="2" charset="-122"/>
            </a:endParaRPr>
          </a:p>
        </p:txBody>
      </p:sp>
      <p:sp>
        <p:nvSpPr>
          <p:cNvPr id="7" name="文本框 6"/>
          <p:cNvSpPr txBox="1"/>
          <p:nvPr/>
        </p:nvSpPr>
        <p:spPr>
          <a:xfrm>
            <a:off x="615532" y="2913520"/>
            <a:ext cx="10688989" cy="954107"/>
          </a:xfrm>
          <a:prstGeom prst="rect">
            <a:avLst/>
          </a:prstGeom>
          <a:solidFill>
            <a:schemeClr val="accent1">
              <a:lumMod val="20000"/>
              <a:lumOff val="80000"/>
            </a:schemeClr>
          </a:solidFill>
        </p:spPr>
        <p:txBody>
          <a:bodyPr wrap="square">
            <a:spAutoFit/>
          </a:bodyPr>
          <a:lstStyle/>
          <a:p>
            <a:pPr algn="l">
              <a:buNone/>
            </a:pPr>
            <a:r>
              <a:rPr lang="zh-CN" altLang="en-US" sz="2800" b="1" dirty="0">
                <a:effectLst/>
                <a:latin typeface="Times New Roman" panose="02020603050405020304" pitchFamily="18" charset="0"/>
                <a:cs typeface="Times New Roman" panose="02020603050405020304" pitchFamily="18" charset="0"/>
              </a:rPr>
              <a:t>核心重点词汇</a:t>
            </a:r>
            <a:r>
              <a:rPr lang="zh-CN" altLang="en-US" sz="2800" dirty="0">
                <a:effectLst/>
                <a:latin typeface="Times New Roman" panose="02020603050405020304" pitchFamily="18" charset="0"/>
                <a:cs typeface="Times New Roman" panose="02020603050405020304" pitchFamily="18" charset="0"/>
              </a:rPr>
              <a:t>：</a:t>
            </a:r>
            <a:r>
              <a:rPr lang="en-US" altLang="zh-CN" sz="2800" dirty="0">
                <a:effectLst/>
                <a:latin typeface="Times New Roman" panose="02020603050405020304" pitchFamily="18" charset="0"/>
                <a:cs typeface="Times New Roman" panose="02020603050405020304" pitchFamily="18" charset="0"/>
              </a:rPr>
              <a:t>post a message </a:t>
            </a:r>
            <a:r>
              <a:rPr lang="zh-CN" altLang="en-US" sz="2800" dirty="0">
                <a:effectLst/>
                <a:latin typeface="Times New Roman" panose="02020603050405020304" pitchFamily="18" charset="0"/>
                <a:cs typeface="Times New Roman" panose="02020603050405020304" pitchFamily="18" charset="0"/>
              </a:rPr>
              <a:t>发布动态；</a:t>
            </a:r>
            <a:r>
              <a:rPr lang="en-US" altLang="zh-CN" sz="2800" dirty="0">
                <a:effectLst/>
                <a:latin typeface="Times New Roman" panose="02020603050405020304" pitchFamily="18" charset="0"/>
                <a:cs typeface="Times New Roman" panose="02020603050405020304" pitchFamily="18" charset="0"/>
              </a:rPr>
              <a:t>express sincere thanks </a:t>
            </a:r>
            <a:r>
              <a:rPr lang="zh-CN" altLang="en-US" sz="2800" dirty="0">
                <a:effectLst/>
                <a:latin typeface="Times New Roman" panose="02020603050405020304" pitchFamily="18" charset="0"/>
                <a:cs typeface="Times New Roman" panose="02020603050405020304" pitchFamily="18" charset="0"/>
              </a:rPr>
              <a:t>表达诚挚感谢；</a:t>
            </a:r>
            <a:r>
              <a:rPr lang="en-US" altLang="zh-CN" sz="2800" dirty="0">
                <a:effectLst/>
                <a:latin typeface="Times New Roman" panose="02020603050405020304" pitchFamily="18" charset="0"/>
                <a:cs typeface="Times New Roman" panose="02020603050405020304" pitchFamily="18" charset="0"/>
              </a:rPr>
              <a:t>kind strangers </a:t>
            </a:r>
            <a:r>
              <a:rPr lang="zh-CN" altLang="en-US" sz="2800" dirty="0">
                <a:effectLst/>
                <a:latin typeface="Times New Roman" panose="02020603050405020304" pitchFamily="18" charset="0"/>
                <a:cs typeface="Times New Roman" panose="02020603050405020304" pitchFamily="18" charset="0"/>
              </a:rPr>
              <a:t>善良的陌生人</a:t>
            </a:r>
            <a:endParaRPr lang="zh-CN" altLang="en-US" sz="2800" dirty="0">
              <a:effectLst/>
              <a:latin typeface="Times New Roman" panose="02020603050405020304" pitchFamily="18" charset="0"/>
              <a:cs typeface="Times New Roman" panose="02020603050405020304" pitchFamily="18" charset="0"/>
            </a:endParaRPr>
          </a:p>
        </p:txBody>
      </p:sp>
      <p:sp>
        <p:nvSpPr>
          <p:cNvPr id="9" name="文本框 8"/>
          <p:cNvSpPr txBox="1"/>
          <p:nvPr/>
        </p:nvSpPr>
        <p:spPr>
          <a:xfrm>
            <a:off x="656142" y="4303703"/>
            <a:ext cx="10880629" cy="1884846"/>
          </a:xfrm>
          <a:prstGeom prst="rect">
            <a:avLst/>
          </a:prstGeom>
          <a:solidFill>
            <a:schemeClr val="accent6">
              <a:lumMod val="20000"/>
              <a:lumOff val="80000"/>
            </a:schemeClr>
          </a:solidFill>
        </p:spPr>
        <p:txBody>
          <a:bodyPr wrap="square">
            <a:spAutoFit/>
          </a:bodyPr>
          <a:lstStyle/>
          <a:p>
            <a:pPr algn="l">
              <a:buNone/>
            </a:pPr>
            <a:r>
              <a:rPr lang="en-US" altLang="zh-CN" sz="2800" dirty="0">
                <a:effectLst/>
                <a:latin typeface="Times New Roman" panose="02020603050405020304" pitchFamily="18" charset="0"/>
                <a:cs typeface="Times New Roman" panose="02020603050405020304" pitchFamily="18" charset="0"/>
              </a:rPr>
              <a:t>I opened my phone’s local community group and </a:t>
            </a:r>
            <a:r>
              <a:rPr lang="en-US" altLang="zh-CN" sz="2800" dirty="0">
                <a:solidFill>
                  <a:srgbClr val="FF0000"/>
                </a:solidFill>
                <a:effectLst/>
                <a:latin typeface="Times New Roman" panose="02020603050405020304" pitchFamily="18" charset="0"/>
                <a:cs typeface="Times New Roman" panose="02020603050405020304" pitchFamily="18" charset="0"/>
              </a:rPr>
              <a:t>posted a new message</a:t>
            </a:r>
            <a:r>
              <a:rPr lang="en-US" altLang="zh-CN" sz="2800" dirty="0">
                <a:effectLst/>
                <a:latin typeface="Times New Roman" panose="02020603050405020304" pitchFamily="18" charset="0"/>
                <a:cs typeface="Times New Roman" panose="02020603050405020304" pitchFamily="18" charset="0"/>
              </a:rPr>
              <a:t>. I told all the kind strangers that I was safe and expressed my sincere thanks to them. </a:t>
            </a:r>
            <a:r>
              <a:rPr lang="en-US" altLang="zh-CN" sz="2800" b="1" dirty="0">
                <a:solidFill>
                  <a:srgbClr val="FF0000"/>
                </a:solidFill>
                <a:effectLst/>
                <a:latin typeface="Times New Roman" panose="02020603050405020304" pitchFamily="18" charset="0"/>
                <a:cs typeface="Times New Roman" panose="02020603050405020304" pitchFamily="18" charset="0"/>
              </a:rPr>
              <a:t>The social media that saved me from danger finally became a bridge to pass on warmth and gratitude.</a:t>
            </a:r>
            <a:endParaRPr lang="en-US" altLang="zh-CN" sz="2800" b="1" dirty="0">
              <a:solidFill>
                <a:srgbClr val="FF0000"/>
              </a:solidFill>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p:bldP spid="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15767</Words>
  <Application>WPS 演示</Application>
  <PresentationFormat>宽屏</PresentationFormat>
  <Paragraphs>337</Paragraphs>
  <Slides>27</Slides>
  <Notes>3</Notes>
  <HiddenSlides>0</HiddenSlides>
  <MMClips>3</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微软简隶书</vt:lpstr>
      <vt:lpstr>Times New Roman</vt:lpstr>
      <vt:lpstr>等线</vt:lpstr>
      <vt:lpstr>微软雅黑</vt:lpstr>
      <vt:lpstr>Arial Unicode MS</vt:lpstr>
      <vt:lpstr>等线 Light</vt:lpstr>
      <vt:lpstr>MS PGothic</vt:lpstr>
      <vt:lpstr>HelveticaNeue</vt:lpstr>
      <vt:lpstr>华文新魏</vt:lpstr>
      <vt:lpstr>语文格子</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20</cp:revision>
  <dcterms:created xsi:type="dcterms:W3CDTF">2026-09-13T08:30:00Z</dcterms:created>
  <dcterms:modified xsi:type="dcterms:W3CDTF">2026-09-15T07:34:44Z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