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6" r:id="rId3"/>
    <p:sldId id="261" r:id="rId4"/>
    <p:sldId id="262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55145-7A3B-44B8-91E4-BB07233D5C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DD74-455F-48DE-AF57-75E3328A499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55145-7A3B-44B8-91E4-BB07233D5C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DD74-455F-48DE-AF57-75E3328A499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55145-7A3B-44B8-91E4-BB07233D5C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DD74-455F-48DE-AF57-75E3328A499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55145-7A3B-44B8-91E4-BB07233D5C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DD74-455F-48DE-AF57-75E3328A499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55145-7A3B-44B8-91E4-BB07233D5C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DD74-455F-48DE-AF57-75E3328A499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55145-7A3B-44B8-91E4-BB07233D5C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DD74-455F-48DE-AF57-75E3328A499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55145-7A3B-44B8-91E4-BB07233D5C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DD74-455F-48DE-AF57-75E3328A499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55145-7A3B-44B8-91E4-BB07233D5C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DD74-455F-48DE-AF57-75E3328A499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55145-7A3B-44B8-91E4-BB07233D5C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DD74-455F-48DE-AF57-75E3328A499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55145-7A3B-44B8-91E4-BB07233D5C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DD74-455F-48DE-AF57-75E3328A499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55145-7A3B-44B8-91E4-BB07233D5C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6DD74-455F-48DE-AF57-75E3328A499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55145-7A3B-44B8-91E4-BB07233D5C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6DD74-455F-48DE-AF57-75E3328A4991}" type="slidenum">
              <a:rPr lang="zh-CN" altLang="en-US" smtClean="0"/>
            </a:fld>
            <a:endParaRPr lang="zh-CN" altLang="en-US"/>
          </a:p>
        </p:txBody>
      </p:sp>
      <p:pic>
        <p:nvPicPr>
          <p:cNvPr id="5124" name="图片 6" descr="logo横版 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1477625" y="82550"/>
            <a:ext cx="608013" cy="642938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矩形 1"/>
          <p:cNvSpPr/>
          <p:nvPr/>
        </p:nvSpPr>
        <p:spPr>
          <a:xfrm>
            <a:off x="762000" y="1246188"/>
            <a:ext cx="6538913" cy="50165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000" b="1">
                <a:solidFill>
                  <a:srgbClr val="FF0000"/>
                </a:solidFill>
                <a:latin typeface="HelveticaNeue" pitchFamily="2" charset="0"/>
                <a:ea typeface="宋体" panose="02010600030101010101" pitchFamily="2" charset="-122"/>
              </a:rPr>
              <a:t>感恩遇见，相互成就，本课件资料仅供您个人参考、教学使用，严禁自行在网络传播，违者依知识产权法追究法律责任。</a:t>
            </a:r>
            <a:endParaRPr lang="en-US" altLang="zh-CN" sz="4000" b="1">
              <a:solidFill>
                <a:srgbClr val="FF0000"/>
              </a:solidFill>
              <a:latin typeface="HelveticaNeue" pitchFamily="2" charset="0"/>
              <a:ea typeface="宋体" panose="02010600030101010101" pitchFamily="2" charset="-122"/>
            </a:endParaRPr>
          </a:p>
          <a:p>
            <a:endParaRPr lang="en-US" altLang="zh-CN" sz="4000" b="1">
              <a:solidFill>
                <a:srgbClr val="FF0000"/>
              </a:solidFill>
              <a:latin typeface="HelveticaNeue" pitchFamily="2" charset="0"/>
              <a:ea typeface="宋体" panose="02010600030101010101" pitchFamily="2" charset="-122"/>
            </a:endParaRPr>
          </a:p>
          <a:p>
            <a:r>
              <a:rPr lang="zh-CN" altLang="en-US" sz="4000" b="1">
                <a:solidFill>
                  <a:srgbClr val="FF0000"/>
                </a:solidFill>
                <a:latin typeface="HelveticaNeue" pitchFamily="2" charset="0"/>
                <a:ea typeface="宋体" panose="02010600030101010101" pitchFamily="2" charset="-122"/>
              </a:rPr>
              <a:t>更多教学资源请关注</a:t>
            </a:r>
            <a:endParaRPr lang="en-US" altLang="zh-CN" sz="4000" b="1">
              <a:solidFill>
                <a:srgbClr val="FF0000"/>
              </a:solidFill>
              <a:latin typeface="HelveticaNeue" pitchFamily="2" charset="0"/>
              <a:ea typeface="宋体" panose="02010600030101010101" pitchFamily="2" charset="-122"/>
            </a:endParaRPr>
          </a:p>
          <a:p>
            <a:r>
              <a:rPr lang="zh-CN" altLang="en-US" sz="4000" b="1">
                <a:solidFill>
                  <a:srgbClr val="FF0000"/>
                </a:solidFill>
                <a:latin typeface="HelveticaNeue" pitchFamily="2" charset="0"/>
                <a:ea typeface="宋体" panose="02010600030101010101" pitchFamily="2" charset="-122"/>
              </a:rPr>
              <a:t>公众号：溯恩英语</a:t>
            </a:r>
            <a:endParaRPr lang="zh-CN" altLang="en-US" sz="4000" b="1">
              <a:solidFill>
                <a:srgbClr val="FF0000"/>
              </a:solidFill>
              <a:latin typeface="HelveticaNeue" pitchFamily="2" charset="0"/>
              <a:ea typeface="宋体" panose="02010600030101010101" pitchFamily="2" charset="-122"/>
            </a:endParaRPr>
          </a:p>
        </p:txBody>
      </p:sp>
      <p:sp>
        <p:nvSpPr>
          <p:cNvPr id="5122" name="矩形 3"/>
          <p:cNvSpPr/>
          <p:nvPr/>
        </p:nvSpPr>
        <p:spPr>
          <a:xfrm>
            <a:off x="7835900" y="2009775"/>
            <a:ext cx="3603625" cy="7080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000" b="1">
                <a:latin typeface="华文新魏" pitchFamily="2" charset="-122"/>
                <a:ea typeface="宋体" panose="02010600030101010101" pitchFamily="2" charset="-122"/>
              </a:rPr>
              <a:t>知识产权声明</a:t>
            </a:r>
            <a:endParaRPr lang="zh-CN" altLang="en-US" sz="4000" b="1">
              <a:latin typeface="华文新魏" pitchFamily="2" charset="-122"/>
              <a:ea typeface="宋体" panose="02010600030101010101" pitchFamily="2" charset="-122"/>
            </a:endParaRPr>
          </a:p>
        </p:txBody>
      </p:sp>
      <p:pic>
        <p:nvPicPr>
          <p:cNvPr id="5123" name="图片 11" descr="水印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86613" y="63500"/>
            <a:ext cx="4902200" cy="1587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图片 1" descr="qrcode_for_gh_3a435f224ccf_12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7975" y="2717800"/>
            <a:ext cx="3109913" cy="3108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843858" y="1291598"/>
            <a:ext cx="489675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 </a:t>
            </a:r>
            <a:r>
              <a:rPr kumimoji="0" lang="en-US" altLang="zh-CN" sz="4000" b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rPr>
              <a:t>Liu Huan,</a:t>
            </a:r>
            <a:endParaRPr kumimoji="0" lang="en-US" altLang="zh-CN" sz="4000" b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charset="-122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rPr>
              <a:t>   a Great Chinese Musician</a:t>
            </a:r>
            <a:endParaRPr kumimoji="0" lang="zh-CN" altLang="en-US" sz="4000" b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83610" y="3429000"/>
            <a:ext cx="745723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Farewell to Liu Huan:</a:t>
            </a:r>
            <a:endParaRPr lang="en-US" altLang="zh-CN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zh-CN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Voice of an Era, and Thirty Years Behind the Lectern</a:t>
            </a:r>
            <a:endParaRPr lang="zh-CN" altLang="en-US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88433" y="310248"/>
            <a:ext cx="3414043" cy="607195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18" y="448378"/>
            <a:ext cx="2025048" cy="239885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49058" y="93641"/>
            <a:ext cx="706469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 </a:t>
            </a:r>
            <a:r>
              <a:rPr kumimoji="0" lang="en-US" altLang="zh-CN" sz="40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rPr>
              <a:t>Liu Huan,</a:t>
            </a:r>
            <a:endParaRPr kumimoji="0" lang="en-US" altLang="zh-CN" sz="4000" b="1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rPr>
              <a:t>   a Great Chinese Musician</a:t>
            </a:r>
            <a:endParaRPr kumimoji="0" lang="zh-CN" altLang="en-US" sz="4000" b="1" i="1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charset="-122"/>
              <a:cs typeface="Times New Roman" panose="02020603050405020304" pitchFamily="18" charset="0"/>
            </a:endParaRPr>
          </a:p>
        </p:txBody>
      </p:sp>
      <p:pic>
        <p:nvPicPr>
          <p:cNvPr id="7" name="刘欢10大金曲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7359002" y="93641"/>
            <a:ext cx="3614157" cy="64251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13250" y="1626208"/>
            <a:ext cx="6155773" cy="433965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rPr>
              <a:t> Fortunately, the songs remain: the great river still flows east, the crescent moon still hangs in that distant night sky, and our hearts remain connected to his, above this land. Rest in peace.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rPr>
              <a:t>所幸那些歌还留着：大河依旧向东流，弯弯的月亮还挂在遥远的夜空，而我们与他的心，仍在这片土地的上空连着。先生一路走好。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76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0429" y="202592"/>
            <a:ext cx="11662706" cy="6362471"/>
          </a:xfrm>
          <a:solidFill>
            <a:schemeClr val="bg2"/>
          </a:solidFill>
        </p:spPr>
        <p:txBody>
          <a:bodyPr>
            <a:normAutofit fontScale="85000" lnSpcReduction="10000"/>
          </a:bodyPr>
          <a:lstStyle/>
          <a:p>
            <a:pPr indent="0">
              <a:lnSpc>
                <a:spcPct val="120000"/>
              </a:lnSpc>
              <a:spcBef>
                <a:spcPts val="0"/>
              </a:spcBef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Liu Huan, a Great Chinese Musician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Chinese musician Liu Huan died in Shanghai on September 25, 2026. He was 63 years old. According to the obituaries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（讣告）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he passed away at 9:52 a.m., 1. ________​ (surround) by his family members.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Liu Huan 2. ________​ (bear) in Tianjin in August 1963. He studied French literature at the University of International Relations in Beijing. In 1985, he 3. ________​ (stand) out in singing competitions in English and French among university students.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He later became a famous singer, composer and music educator. His songs, such as 《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少年壮志不言愁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》《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弯弯的月亮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》 and 《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好汉歌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》, became 4. ________​ (wide) known in China. In 2008, he and British singer Sarah Brightman sang 《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我和你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》at the Beijing Olympic Games opening ceremony. This made him 5. ________​ (famous) around the world.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Liu Huan also loved teaching. He 6. ________​ (join) the University of International Business and Economics in 1991 and taught there for more than thirty years. His course on Western music history was very popular 7. ________​ students. He retired in September 2023.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2019, he gave 20 million yuan to start a fund to help young Chinese-language musicians. He asked people 8. ________​ (keep) his funeral arrangements simple. So there will be no funeral committee, no farewell ceremony 9. ________​ no memorial service.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20000"/>
              </a:lnSpc>
              <a:spcBef>
                <a:spcPts val="0"/>
              </a:spcBef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Liu Huan’s death is a big loss to China’s music world. His beautiful voice and love for music will always 10. ________​ (remember) by people.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503464" y="803653"/>
            <a:ext cx="16659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surrounded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29730" y="1172985"/>
            <a:ext cx="11840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was born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615072" y="1589380"/>
            <a:ext cx="8883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stood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452179" y="2559773"/>
            <a:ext cx="10909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widely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50429" y="3059668"/>
            <a:ext cx="16713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more famous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942277" y="3592025"/>
            <a:ext cx="10198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joined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542708" y="4127804"/>
            <a:ext cx="17535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with / among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02691" y="4826608"/>
            <a:ext cx="10800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to keep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227139" y="5238767"/>
            <a:ext cx="9321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and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746325" y="5829821"/>
            <a:ext cx="18938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be remembered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4" grpId="0"/>
      <p:bldP spid="16" grpId="0"/>
      <p:bldP spid="18" grpId="0"/>
      <p:bldP spid="20" grpId="0"/>
      <p:bldP spid="22" grpId="0"/>
      <p:bldP spid="24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0888" y="1664538"/>
            <a:ext cx="10828157" cy="3734255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r>
              <a:rPr lang="zh-CN" altLang="en-US" sz="2000" b="1" i="1" dirty="0">
                <a:highlight>
                  <a:srgbClr val="FFFF00"/>
                </a:highlight>
              </a:rPr>
              <a:t>选择性必修二爱因斯坦</a:t>
            </a:r>
            <a:endParaRPr lang="zh-CN" altLang="en-US" sz="2000" b="1" i="1" dirty="0">
              <a:highlight>
                <a:srgbClr val="FFFF00"/>
              </a:highlight>
            </a:endParaRPr>
          </a:p>
          <a:p>
            <a:pPr>
              <a:buNone/>
            </a:pPr>
            <a:r>
              <a:rPr lang="zh-CN" altLang="en-US" dirty="0"/>
              <a:t>       假定你是校英文报记者李华。为致敬杰出人物，你校英文专栏 </a:t>
            </a:r>
            <a:r>
              <a:rPr lang="en-US" altLang="zh-CN" i="1" dirty="0"/>
              <a:t>Great Figures in China</a:t>
            </a:r>
            <a:r>
              <a:rPr lang="zh-CN" altLang="en-US" dirty="0"/>
              <a:t> 拟刊登人物报道。请你结合所学人物传记写法，介绍我国著名音乐家刘欢，内容包括：</a:t>
            </a:r>
            <a:endParaRPr lang="zh-CN" altLang="en-US" dirty="0"/>
          </a:p>
          <a:p>
            <a:pPr>
              <a:buFont typeface="+mj-lt"/>
              <a:buAutoNum type="arabicPeriod"/>
            </a:pPr>
            <a:r>
              <a:rPr lang="zh-CN" altLang="en-US" dirty="0">
                <a:effectLst/>
              </a:rPr>
              <a:t>基本生平与职业经历；</a:t>
            </a:r>
            <a:endParaRPr lang="zh-CN" altLang="en-US" dirty="0">
              <a:effectLst/>
            </a:endParaRPr>
          </a:p>
          <a:p>
            <a:pPr>
              <a:buFont typeface="+mj-lt"/>
              <a:buAutoNum type="arabicPeriod"/>
            </a:pPr>
            <a:r>
              <a:rPr lang="zh-CN" altLang="en-US" dirty="0">
                <a:effectLst/>
              </a:rPr>
              <a:t>音乐成就与社会贡献；</a:t>
            </a:r>
            <a:endParaRPr lang="zh-CN" altLang="en-US" dirty="0">
              <a:effectLst/>
            </a:endParaRPr>
          </a:p>
          <a:p>
            <a:pPr>
              <a:buFont typeface="+mj-lt"/>
              <a:buAutoNum type="arabicPeriod"/>
            </a:pPr>
            <a:r>
              <a:rPr lang="zh-CN" altLang="en-US" dirty="0">
                <a:effectLst/>
              </a:rPr>
              <a:t>大众评价与精神影响</a:t>
            </a:r>
            <a:endParaRPr lang="zh-CN" altLang="en-US" dirty="0">
              <a:effectLst/>
            </a:endParaRPr>
          </a:p>
          <a:p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591348" y="825555"/>
            <a:ext cx="6096912" cy="52322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zh-CN" altLang="en-US" sz="2800" dirty="0"/>
              <a:t>高考英语应用文写作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39478" y="229969"/>
            <a:ext cx="11750314" cy="594699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pPr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Great Chinese Musician — Liu Huan</a:t>
            </a:r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Liu Huan, a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distinguished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Chinese musician and educator,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passed away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recently, </a:t>
            </a:r>
            <a:r>
              <a:rPr lang="en-US" altLang="zh-CN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leaving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deep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sorrow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among the public. He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widely regarded as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of the most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influential artists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history of Chinese modern music.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Born in Tianjin in 1963, Liu Huan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showed great talent in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music from an early age. After finishing his studies, he began to work as a music teacher at a famous university. For more than 30 years, he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devoted himself to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 and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cultivated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many young talents for the music industry.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Apart from teaching, he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achieved huge success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music creation and performance. He wrote and sang a large number of classic songs, which have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accompanied generations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Chinese people. His works are simple, powerful and full of positive energy. Besides, he always actively took part in public welfare activities to help people in need.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Liu Huan has 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made extraordinary contributions to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Chinese music and education. Though he has left us, his sincere love for art and spirit of devotion will always inspire us. He will forever live in people’s hearts.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7844949" y="311705"/>
            <a:ext cx="315029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dirty="0"/>
              <a:t>总起人物身份 </a:t>
            </a:r>
            <a:r>
              <a:rPr lang="en-US" altLang="zh-CN" dirty="0"/>
              <a:t>+ </a:t>
            </a:r>
            <a:r>
              <a:rPr lang="zh-CN" altLang="en-US" dirty="0"/>
              <a:t>核心事件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7204322" y="2758388"/>
            <a:ext cx="3741101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dirty="0"/>
              <a:t>出生背景 </a:t>
            </a:r>
            <a:r>
              <a:rPr lang="en-US" altLang="zh-CN" dirty="0"/>
              <a:t>+ </a:t>
            </a:r>
            <a:r>
              <a:rPr lang="zh-CN" altLang="en-US" dirty="0"/>
              <a:t>职业经历（人生履历）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6355627" y="4570761"/>
            <a:ext cx="379585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dirty="0"/>
              <a:t>事业成就 </a:t>
            </a:r>
            <a:r>
              <a:rPr lang="en-US" altLang="zh-CN" dirty="0"/>
              <a:t>+ </a:t>
            </a:r>
            <a:r>
              <a:rPr lang="zh-CN" altLang="en-US" dirty="0"/>
              <a:t>额外善行（核心功绩）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004514" y="6258699"/>
            <a:ext cx="614071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dirty="0"/>
              <a:t>历史评价 </a:t>
            </a:r>
            <a:r>
              <a:rPr lang="en-US" altLang="zh-CN" dirty="0"/>
              <a:t>+ </a:t>
            </a:r>
            <a:r>
              <a:rPr lang="zh-CN" altLang="en-US" dirty="0"/>
              <a:t>精神传承（升华结尾）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 animBg="1"/>
      <p:bldP spid="12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3407</Words>
  <Application>WPS 演示</Application>
  <PresentationFormat>宽屏</PresentationFormat>
  <Paragraphs>71</Paragraphs>
  <Slides>6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等线</vt:lpstr>
      <vt:lpstr>Times New Roman</vt:lpstr>
      <vt:lpstr>微软雅黑</vt:lpstr>
      <vt:lpstr>Arial Unicode MS</vt:lpstr>
      <vt:lpstr>等线 Light</vt:lpstr>
      <vt:lpstr>Calibri</vt:lpstr>
      <vt:lpstr>HelveticaNeue</vt:lpstr>
      <vt:lpstr>华文新魏</vt:lpstr>
      <vt:lpstr>语文格子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艳 刘</dc:creator>
  <cp:lastModifiedBy>Administrator</cp:lastModifiedBy>
  <cp:revision>6</cp:revision>
  <dcterms:created xsi:type="dcterms:W3CDTF">2026-09-26T14:26:00Z</dcterms:created>
  <dcterms:modified xsi:type="dcterms:W3CDTF">2026-09-28T07:55:43Z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2052-11.8.2.7978</vt:lpwstr>
  </property>
</Properties>
</file>