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7" r:id="rId3"/>
    <p:sldId id="256" r:id="rId4"/>
    <p:sldId id="257" r:id="rId5"/>
    <p:sldId id="258" r:id="rId6"/>
    <p:sldId id="274" r:id="rId7"/>
    <p:sldId id="275" r:id="rId8"/>
    <p:sldId id="273" r:id="rId9"/>
    <p:sldId id="271" r:id="rId10"/>
    <p:sldId id="272" r:id="rId11"/>
    <p:sldId id="259" r:id="rId12"/>
    <p:sldId id="260" r:id="rId13"/>
    <p:sldId id="261" r:id="rId14"/>
    <p:sldId id="262" r:id="rId15"/>
    <p:sldId id="263" r:id="rId16"/>
    <p:sldId id="264" r:id="rId17"/>
    <p:sldId id="267" r:id="rId18"/>
    <p:sldId id="265" r:id="rId19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F2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77"/>
        <p:guide pos="28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  <p:pic>
        <p:nvPicPr>
          <p:cNvPr id="5124" name="图片 6" descr="logo横版 pn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477625" y="82550"/>
            <a:ext cx="608013" cy="642938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矩形 1"/>
          <p:cNvSpPr/>
          <p:nvPr/>
        </p:nvSpPr>
        <p:spPr>
          <a:xfrm>
            <a:off x="762000" y="1246188"/>
            <a:ext cx="6538913" cy="5016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000" b="1">
                <a:solidFill>
                  <a:srgbClr val="FF0000"/>
                </a:solidFill>
                <a:latin typeface="HelveticaNeue" pitchFamily="2" charset="0"/>
                <a:ea typeface="宋体" panose="02010600030101010101" pitchFamily="2" charset="-122"/>
              </a:rPr>
              <a:t>感恩遇见，相互成就，本课件资料仅供您个人参考、教学使用，严禁自行在网络传播，违者依知识产权法追究法律责任。</a:t>
            </a:r>
            <a:endParaRPr lang="en-US" altLang="zh-CN" sz="4000" b="1">
              <a:solidFill>
                <a:srgbClr val="FF0000"/>
              </a:solidFill>
              <a:latin typeface="HelveticaNeue" pitchFamily="2" charset="0"/>
              <a:ea typeface="宋体" panose="02010600030101010101" pitchFamily="2" charset="-122"/>
            </a:endParaRPr>
          </a:p>
          <a:p>
            <a:endParaRPr lang="en-US" altLang="zh-CN" sz="4000" b="1">
              <a:solidFill>
                <a:srgbClr val="FF0000"/>
              </a:solidFill>
              <a:latin typeface="HelveticaNeue" pitchFamily="2" charset="0"/>
              <a:ea typeface="宋体" panose="02010600030101010101" pitchFamily="2" charset="-122"/>
            </a:endParaRPr>
          </a:p>
          <a:p>
            <a:r>
              <a:rPr lang="zh-CN" altLang="en-US" sz="4000" b="1">
                <a:solidFill>
                  <a:srgbClr val="FF0000"/>
                </a:solidFill>
                <a:latin typeface="HelveticaNeue" pitchFamily="2" charset="0"/>
                <a:ea typeface="宋体" panose="02010600030101010101" pitchFamily="2" charset="-122"/>
              </a:rPr>
              <a:t>更多教学资源请关注</a:t>
            </a:r>
            <a:endParaRPr lang="en-US" altLang="zh-CN" sz="4000" b="1">
              <a:solidFill>
                <a:srgbClr val="FF0000"/>
              </a:solidFill>
              <a:latin typeface="HelveticaNeue" pitchFamily="2" charset="0"/>
              <a:ea typeface="宋体" panose="02010600030101010101" pitchFamily="2" charset="-122"/>
            </a:endParaRPr>
          </a:p>
          <a:p>
            <a:r>
              <a:rPr lang="zh-CN" altLang="en-US" sz="4000" b="1">
                <a:solidFill>
                  <a:srgbClr val="FF0000"/>
                </a:solidFill>
                <a:latin typeface="HelveticaNeue" pitchFamily="2" charset="0"/>
                <a:ea typeface="宋体" panose="02010600030101010101" pitchFamily="2" charset="-122"/>
              </a:rPr>
              <a:t>公众号：溯恩英语</a:t>
            </a:r>
            <a:endParaRPr lang="zh-CN" altLang="en-US" sz="4000" b="1">
              <a:solidFill>
                <a:srgbClr val="FF0000"/>
              </a:solidFill>
              <a:latin typeface="HelveticaNeue" pitchFamily="2" charset="0"/>
              <a:ea typeface="宋体" panose="02010600030101010101" pitchFamily="2" charset="-122"/>
            </a:endParaRPr>
          </a:p>
        </p:txBody>
      </p:sp>
      <p:sp>
        <p:nvSpPr>
          <p:cNvPr id="5122" name="矩形 3"/>
          <p:cNvSpPr/>
          <p:nvPr/>
        </p:nvSpPr>
        <p:spPr>
          <a:xfrm>
            <a:off x="7835900" y="2009775"/>
            <a:ext cx="3603625" cy="7080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000" b="1">
                <a:latin typeface="华文新魏" pitchFamily="2" charset="-122"/>
                <a:ea typeface="宋体" panose="02010600030101010101" pitchFamily="2" charset="-122"/>
              </a:rPr>
              <a:t>知识产权声明</a:t>
            </a:r>
            <a:endParaRPr lang="zh-CN" altLang="en-US" sz="4000" b="1">
              <a:latin typeface="华文新魏" pitchFamily="2" charset="-122"/>
              <a:ea typeface="宋体" panose="02010600030101010101" pitchFamily="2" charset="-122"/>
            </a:endParaRPr>
          </a:p>
        </p:txBody>
      </p:sp>
      <p:pic>
        <p:nvPicPr>
          <p:cNvPr id="5123" name="图片 11" descr="水印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86613" y="63500"/>
            <a:ext cx="4902200" cy="1587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图片 1" descr="qrcode_for_gh_3a435f224ccf_12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7975" y="2717800"/>
            <a:ext cx="3109913" cy="3108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3A7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hen_fla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3675" y="0"/>
            <a:ext cx="4572000" cy="328739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8412480" cy="6858000"/>
          </a:xfrm>
          <a:prstGeom prst="rect">
            <a:avLst/>
          </a:prstGeom>
          <a:solidFill>
            <a:srgbClr val="0D3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828800"/>
            <a:ext cx="7315200" cy="329565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1500" b="1" i="0">
                <a:solidFill>
                  <a:srgbClr val="0097A7"/>
                </a:solidFill>
                <a:latin typeface="微软雅黑" panose="020B0503020204020204" charset="-122"/>
              </a:rPr>
              <a:t>ENGLISH READING · CURRENT AFFAIRS</a:t>
            </a:r>
            <a:endParaRPr sz="1500" b="1" i="0">
              <a:solidFill>
                <a:srgbClr val="0097A7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" y="2286000"/>
            <a:ext cx="7498079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微软雅黑" panose="020B0503020204020204" charset="-122"/>
              </a:rPr>
              <a:t>少年中国</a:t>
            </a:r>
            <a:br>
              <a:rPr sz="4000" b="1" i="0">
                <a:solidFill>
                  <a:srgbClr val="FFFFFF"/>
                </a:solidFill>
                <a:latin typeface="微软雅黑" panose="020B0503020204020204" charset="-122"/>
              </a:rPr>
            </a:br>
            <a:r>
              <a:rPr sz="4000" b="1" i="0">
                <a:solidFill>
                  <a:srgbClr val="FFFFFF"/>
                </a:solidFill>
                <a:latin typeface="微软雅黑" panose="020B0503020204020204" charset="-122"/>
              </a:rPr>
              <a:t>名古屋亚运会上的青春力量</a:t>
            </a:r>
            <a:endParaRPr sz="40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4114800"/>
            <a:ext cx="714121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800" b="0" i="0">
                <a:solidFill>
                  <a:srgbClr val="DBEAFE"/>
                </a:solidFill>
                <a:latin typeface="微软雅黑" panose="020B0503020204020204" charset="-122"/>
              </a:rPr>
              <a:t>外刊阅读课 · 高一 ｜ 两篇时事语篇 + 看视频 + 语法填空 + 词汇聚焦</a:t>
            </a:r>
            <a:endParaRPr sz="1800" b="0" i="0">
              <a:solidFill>
                <a:srgbClr val="DBEAFE"/>
              </a:solidFill>
              <a:latin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" y="5076190"/>
            <a:ext cx="7723505" cy="2914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0" i="0">
                <a:solidFill>
                  <a:srgbClr val="9FB6D6"/>
                </a:solidFill>
                <a:latin typeface="微软雅黑" panose="020B0503020204020204" charset="-122"/>
              </a:rPr>
              <a:t>素材来源：</a:t>
            </a:r>
            <a:r>
              <a:rPr sz="1300">
                <a:solidFill>
                  <a:srgbClr val="9FB6D6"/>
                </a:solidFill>
                <a:latin typeface="微软雅黑" panose="020B0503020204020204" charset="-122"/>
                <a:sym typeface="+mn-ea"/>
              </a:rPr>
              <a:t>China Daily / Xinhua / People's Daily (</a:t>
            </a:r>
            <a:r>
              <a:rPr sz="1300" b="0" i="0">
                <a:solidFill>
                  <a:srgbClr val="9FB6D6"/>
                </a:solidFill>
                <a:latin typeface="微软雅黑" panose="020B0503020204020204" charset="-122"/>
              </a:rPr>
              <a:t>2026-09-19~09-26，第20届亚运会 爱知·名古屋）</a:t>
            </a:r>
            <a:endParaRPr sz="1300" b="0" i="0">
              <a:solidFill>
                <a:srgbClr val="9FB6D6"/>
              </a:solidFill>
              <a:latin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 l="26611" r="28444" b="31097"/>
          <a:stretch>
            <a:fillRect/>
          </a:stretch>
        </p:blipFill>
        <p:spPr>
          <a:xfrm>
            <a:off x="8689975" y="3279140"/>
            <a:ext cx="3501390" cy="35788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274320"/>
            <a:ext cx="10058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000" b="1" i="0">
                <a:solidFill>
                  <a:srgbClr val="0D3A78"/>
                </a:solidFill>
                <a:latin typeface="微软雅黑" panose="020B0503020204020204" charset="-122"/>
              </a:rPr>
              <a:t>本课学习目标</a:t>
            </a:r>
            <a:endParaRPr sz="3000" b="1" i="0">
              <a:solidFill>
                <a:srgbClr val="0D3A78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78240" y="292608"/>
            <a:ext cx="3291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0" i="0">
                <a:solidFill>
                  <a:srgbClr val="5B6B7A"/>
                </a:solidFill>
                <a:latin typeface="微软雅黑" panose="020B0503020204020204" charset="-122"/>
              </a:rPr>
              <a:t>学习目标 · Learning Objectives</a:t>
            </a:r>
            <a:endParaRPr sz="1200" b="0" i="0">
              <a:solidFill>
                <a:srgbClr val="5B6B7A"/>
              </a:solidFill>
              <a:latin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0080" y="1371600"/>
            <a:ext cx="10881360" cy="1024128"/>
          </a:xfrm>
          <a:prstGeom prst="rect">
            <a:avLst/>
          </a:prstGeom>
          <a:solidFill>
            <a:srgbClr val="E8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ctr"/>
            <a:r>
              <a:rPr sz="1800" b="1">
                <a:solidFill>
                  <a:srgbClr val="1565C0"/>
                </a:solidFill>
                <a:latin typeface="微软雅黑" panose="020B0503020204020204" charset="-122"/>
              </a:rPr>
              <a:t>① 语言知识  掌握核心词汇（音标/词性/中文）；在语境中运用过去时、过去完成时、被动语态与非谓语动词。</a:t>
            </a:r>
            <a:endParaRPr sz="1800" b="1">
              <a:solidFill>
                <a:srgbClr val="1565C0"/>
              </a:solidFill>
              <a:latin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0080" y="2578608"/>
            <a:ext cx="10881360" cy="1024128"/>
          </a:xfrm>
          <a:prstGeom prst="rect">
            <a:avLst/>
          </a:prstGeom>
          <a:solidFill>
            <a:srgbClr val="E8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ctr"/>
            <a:r>
              <a:rPr sz="1800" b="1">
                <a:solidFill>
                  <a:srgbClr val="1565C0"/>
                </a:solidFill>
                <a:latin typeface="微软雅黑" panose="020B0503020204020204" charset="-122"/>
              </a:rPr>
              <a:t>② 阅读技能  借助语法填空以填促读，把握新闻叙事逻辑；用「抓主干、析修饰」拆解长难句；提升 200 词外刊速读。</a:t>
            </a:r>
            <a:endParaRPr sz="1800" b="1">
              <a:solidFill>
                <a:srgbClr val="1565C0"/>
              </a:solidFill>
              <a:latin typeface="微软雅黑" panose="020B050302020402020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0080" y="3785616"/>
            <a:ext cx="10881360" cy="1024128"/>
          </a:xfrm>
          <a:prstGeom prst="rect">
            <a:avLst/>
          </a:prstGeom>
          <a:solidFill>
            <a:srgbClr val="E8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ctr"/>
            <a:r>
              <a:rPr sz="1800" b="1">
                <a:solidFill>
                  <a:srgbClr val="1565C0"/>
                </a:solidFill>
                <a:latin typeface="微软雅黑" panose="020B0503020204020204" charset="-122"/>
              </a:rPr>
              <a:t>③ 思维品质  对比「天赋」与「毅力」，分析少年冠军背后的「困境—解决」路径，形成有依据的观点。</a:t>
            </a:r>
            <a:endParaRPr sz="1800" b="1">
              <a:solidFill>
                <a:srgbClr val="1565C0"/>
              </a:solidFill>
              <a:latin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0080" y="4992624"/>
            <a:ext cx="10881360" cy="1024128"/>
          </a:xfrm>
          <a:prstGeom prst="rect">
            <a:avLst/>
          </a:prstGeom>
          <a:solidFill>
            <a:srgbClr val="E8F2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ctr"/>
            <a:r>
              <a:rPr sz="1800" b="1">
                <a:solidFill>
                  <a:srgbClr val="1565C0"/>
                </a:solidFill>
                <a:latin typeface="微软雅黑" panose="020B0503020204020204" charset="-122"/>
              </a:rPr>
              <a:t>④ 情感态度  从同龄人拼搏中汲取力量，理解「青春与中国」，</a:t>
            </a:r>
            <a:r>
              <a:rPr lang="zh-CN" altLang="en-US" sz="1800" b="1">
                <a:solidFill>
                  <a:srgbClr val="1565C0"/>
                </a:solidFill>
                <a:latin typeface="微软雅黑" panose="020B0503020204020204" charset="-122"/>
              </a:rPr>
              <a:t>中国青年在亚运会的突破，激发民族自豪感与体育精神，</a:t>
            </a:r>
            <a:r>
              <a:rPr sz="1800" b="1">
                <a:solidFill>
                  <a:srgbClr val="1565C0"/>
                </a:solidFill>
                <a:latin typeface="微软雅黑" panose="020B0503020204020204" charset="-122"/>
              </a:rPr>
              <a:t>增强文化自信与奋斗意识。</a:t>
            </a:r>
            <a:endParaRPr sz="1800" b="1">
              <a:solidFill>
                <a:srgbClr val="1565C0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800" y="219710"/>
            <a:ext cx="1837690" cy="50292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000" b="1" i="0">
                <a:solidFill>
                  <a:srgbClr val="FFFFFF"/>
                </a:solidFill>
                <a:latin typeface="微软雅黑" panose="020B0503020204020204" charset="-122"/>
              </a:rPr>
              <a:t>1   lead-in</a:t>
            </a:r>
            <a:endParaRPr lang="en-US" sz="20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009015" y="410210"/>
            <a:ext cx="5582920" cy="2553335"/>
          </a:xfrm>
          <a:prstGeom prst="rect">
            <a:avLst/>
          </a:prstGeom>
        </p:spPr>
        <p:txBody>
          <a:bodyPr wrap="square">
            <a:spAutoFit/>
          </a:bodyPr>
          <a:p>
            <a:pPr indent="0" algn="ctr" fontAlgn="auto">
              <a:spcBef>
                <a:spcPct val="0"/>
              </a:spcBef>
              <a:spcAft>
                <a:spcPct val="0"/>
              </a:spcAft>
            </a:pPr>
            <a:r>
              <a:rPr lang="en-US" altLang="zh-CN" sz="2000" b="0" i="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Ages 12, 13, 16, 19…</a:t>
            </a:r>
            <a:endParaRPr lang="en-US" altLang="zh-CN" sz="2000" b="0" i="0">
              <a:solidFill>
                <a:schemeClr val="tx1"/>
              </a:solidFill>
              <a:uFillTx/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algn="ctr" fontAlgn="auto">
              <a:spcBef>
                <a:spcPct val="0"/>
              </a:spcBef>
              <a:spcAft>
                <a:spcPct val="0"/>
              </a:spcAft>
            </a:pPr>
            <a:r>
              <a:rPr lang="en-US" altLang="zh-CN" sz="2000" b="0" i="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What does it feel like to take part in the Asian Games for the first time?</a:t>
            </a:r>
            <a:endParaRPr lang="en-US" altLang="zh-CN" sz="2000" b="0" i="0">
              <a:solidFill>
                <a:schemeClr val="tx1"/>
              </a:solidFill>
              <a:uFillTx/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algn="ctr" fontAlgn="auto">
              <a:spcBef>
                <a:spcPct val="0"/>
              </a:spcBef>
              <a:spcAft>
                <a:spcPct val="0"/>
              </a:spcAft>
            </a:pPr>
            <a:endParaRPr lang="en-US" altLang="zh-CN" sz="2000" b="0" i="0">
              <a:solidFill>
                <a:schemeClr val="tx1"/>
              </a:solidFill>
              <a:uFillTx/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algn="ctr" fontAlgn="auto">
              <a:spcBef>
                <a:spcPct val="0"/>
              </a:spcBef>
              <a:spcAft>
                <a:spcPct val="0"/>
              </a:spcAft>
            </a:pPr>
            <a:r>
              <a:rPr lang="en-US" altLang="zh-CN" sz="2000" b="0" i="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At this Asian Games, a group of post-2005 young athletes make their Asian Games </a:t>
            </a:r>
            <a:r>
              <a:rPr lang="en-US" altLang="zh-CN" sz="2000" b="1" i="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debut</a:t>
            </a:r>
            <a:r>
              <a:rPr lang="en-US" altLang="zh-CN" sz="2000" b="0" i="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.</a:t>
            </a:r>
            <a:endParaRPr lang="en-US" altLang="zh-CN" sz="2000" b="0" i="0">
              <a:solidFill>
                <a:schemeClr val="tx1"/>
              </a:solidFill>
              <a:uFillTx/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algn="ctr" fontAlgn="auto">
              <a:spcBef>
                <a:spcPct val="0"/>
              </a:spcBef>
              <a:spcAft>
                <a:spcPct val="0"/>
              </a:spcAft>
            </a:pPr>
            <a:endParaRPr lang="en-US" altLang="zh-CN" sz="2000" b="0" i="0">
              <a:solidFill>
                <a:schemeClr val="tx1"/>
              </a:solidFill>
              <a:uFillTx/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0" algn="ctr" fontAlgn="auto">
              <a:spcBef>
                <a:spcPct val="0"/>
              </a:spcBef>
              <a:spcAft>
                <a:spcPct val="0"/>
              </a:spcAft>
            </a:pPr>
            <a:r>
              <a:rPr lang="en-US" altLang="zh-CN" sz="2000" b="0" i="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Their </a:t>
            </a:r>
            <a:r>
              <a:rPr lang="en-US" altLang="zh-CN" sz="2000" b="1" i="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performances </a:t>
            </a:r>
            <a:r>
              <a:rPr lang="en-US" altLang="zh-CN" sz="2000" b="0" i="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are truly </a:t>
            </a:r>
            <a:r>
              <a:rPr lang="en-US" altLang="zh-CN" sz="2000" b="1" i="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impressive</a:t>
            </a:r>
            <a:r>
              <a:rPr lang="en-US" altLang="zh-CN" sz="2000" b="0" i="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.</a:t>
            </a:r>
            <a:endParaRPr lang="en-US" altLang="zh-CN" sz="2000" b="0" i="0">
              <a:solidFill>
                <a:schemeClr val="tx1"/>
              </a:solidFill>
              <a:uFillTx/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51" name="图片 50"/>
          <p:cNvPicPr/>
          <p:nvPr/>
        </p:nvPicPr>
        <p:blipFill>
          <a:blip r:embed="rId1"/>
          <a:srcRect t="6985"/>
          <a:stretch>
            <a:fillRect/>
          </a:stretch>
        </p:blipFill>
        <p:spPr>
          <a:xfrm>
            <a:off x="7048500" y="109855"/>
            <a:ext cx="5143500" cy="3154045"/>
          </a:xfrm>
          <a:prstGeom prst="rect">
            <a:avLst/>
          </a:prstGeom>
        </p:spPr>
      </p:pic>
      <p:pic>
        <p:nvPicPr>
          <p:cNvPr id="52" name="图片 51"/>
          <p:cNvPicPr/>
          <p:nvPr/>
        </p:nvPicPr>
        <p:blipFill>
          <a:blip r:embed="rId2"/>
          <a:srcRect l="5200" t="8152" r="12413"/>
          <a:stretch>
            <a:fillRect/>
          </a:stretch>
        </p:blipFill>
        <p:spPr>
          <a:xfrm>
            <a:off x="114300" y="3352800"/>
            <a:ext cx="3923665" cy="3219450"/>
          </a:xfrm>
          <a:prstGeom prst="rect">
            <a:avLst/>
          </a:prstGeom>
        </p:spPr>
      </p:pic>
      <p:pic>
        <p:nvPicPr>
          <p:cNvPr id="53" name="图片 52"/>
          <p:cNvPicPr/>
          <p:nvPr/>
        </p:nvPicPr>
        <p:blipFill>
          <a:blip r:embed="rId3"/>
          <a:srcRect l="15926" r="21840" b="-1948"/>
          <a:stretch>
            <a:fillRect/>
          </a:stretch>
        </p:blipFill>
        <p:spPr>
          <a:xfrm>
            <a:off x="4037965" y="3638550"/>
            <a:ext cx="3049270" cy="2995295"/>
          </a:xfrm>
          <a:prstGeom prst="rect">
            <a:avLst/>
          </a:prstGeom>
        </p:spPr>
      </p:pic>
      <p:pic>
        <p:nvPicPr>
          <p:cNvPr id="54" name="图片 53"/>
          <p:cNvPicPr/>
          <p:nvPr/>
        </p:nvPicPr>
        <p:blipFill>
          <a:blip r:embed="rId4"/>
          <a:srcRect t="12222" r="-12"/>
          <a:stretch>
            <a:fillRect/>
          </a:stretch>
        </p:blipFill>
        <p:spPr>
          <a:xfrm>
            <a:off x="7047865" y="3581400"/>
            <a:ext cx="5144135" cy="3009900"/>
          </a:xfrm>
          <a:prstGeom prst="rect">
            <a:avLst/>
          </a:prstGeom>
        </p:spPr>
      </p:pic>
      <p:sp>
        <p:nvSpPr>
          <p:cNvPr id="55" name="文本框 54"/>
          <p:cNvSpPr txBox="1"/>
          <p:nvPr/>
        </p:nvSpPr>
        <p:spPr>
          <a:xfrm>
            <a:off x="7137083" y="6539548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0" indent="0" algn="ctr"/>
            <a:r>
              <a:rPr lang="en-US" altLang="zh-CN" sz="1600" b="1" i="0">
                <a:solidFill>
                  <a:srgbClr val="272727"/>
                </a:solidFill>
                <a:latin typeface="PingFang SC NEW"/>
                <a:ea typeface="PingFang SC NEW"/>
              </a:rPr>
              <a:t>19</a:t>
            </a:r>
            <a:r>
              <a:rPr lang="zh-CN" altLang="en-US" sz="1600" b="1" i="0">
                <a:solidFill>
                  <a:srgbClr val="272727"/>
                </a:solidFill>
                <a:latin typeface="PingFang SC NEW"/>
                <a:ea typeface="PingFang SC NEW"/>
              </a:rPr>
              <a:t>岁张展硕 </a:t>
            </a:r>
            <a:r>
              <a:rPr lang="en-US" altLang="zh-CN" sz="1600" b="1" i="0">
                <a:solidFill>
                  <a:srgbClr val="272727"/>
                </a:solidFill>
                <a:latin typeface="PingFang SC NEW"/>
                <a:ea typeface="PingFang SC NEW"/>
              </a:rPr>
              <a:t> </a:t>
            </a:r>
            <a:r>
              <a:rPr lang="zh-CN" altLang="en-US" sz="1600" b="1" i="0">
                <a:solidFill>
                  <a:srgbClr val="272727"/>
                </a:solidFill>
                <a:latin typeface="PingFang SC NEW"/>
                <a:ea typeface="PingFang SC NEW"/>
              </a:rPr>
              <a:t>亚运“七金王”</a:t>
            </a:r>
            <a:endParaRPr lang="zh-CN" altLang="en-US" sz="1600" b="1" i="0">
              <a:solidFill>
                <a:srgbClr val="272727"/>
              </a:solidFill>
              <a:latin typeface="PingFang SC NEW"/>
              <a:ea typeface="PingFang SC NEW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156133" y="3186748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0" indent="0" algn="ctr"/>
            <a:r>
              <a:rPr lang="en-US" altLang="zh-CN" sz="1600" b="1" i="0">
                <a:solidFill>
                  <a:srgbClr val="272727"/>
                </a:solidFill>
                <a:latin typeface="PingFang SC NEW"/>
                <a:ea typeface="PingFang SC NEW"/>
              </a:rPr>
              <a:t>13</a:t>
            </a:r>
            <a:r>
              <a:rPr lang="zh-CN" altLang="en-US" sz="1600" b="1" i="0">
                <a:solidFill>
                  <a:srgbClr val="272727"/>
                </a:solidFill>
                <a:latin typeface="PingFang SC NEW"/>
                <a:ea typeface="PingFang SC NEW"/>
              </a:rPr>
              <a:t>岁于子迪 亚洲纪录到手</a:t>
            </a:r>
            <a:endParaRPr lang="zh-CN" altLang="en-US" sz="1600" b="1" i="0">
              <a:solidFill>
                <a:srgbClr val="272727"/>
              </a:solidFill>
              <a:latin typeface="PingFang SC NEW"/>
              <a:ea typeface="PingFang SC NEW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-254317" y="6537008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0" indent="0"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272727"/>
                </a:solidFill>
                <a:latin typeface="PingFang SC NEW"/>
                <a:ea typeface="PingFang SC NEW"/>
              </a:rPr>
              <a:t>17</a:t>
            </a:r>
            <a:r>
              <a:rPr lang="zh-CN" altLang="en-US" sz="1600" b="1" i="0">
                <a:solidFill>
                  <a:srgbClr val="272727"/>
                </a:solidFill>
                <a:latin typeface="PingFang SC NEW"/>
                <a:ea typeface="PingFang SC NEW"/>
              </a:rPr>
              <a:t>岁陈妤颉 亚洲百米“新王”</a:t>
            </a:r>
            <a:endParaRPr lang="zh-CN" altLang="en-US" sz="1600" b="1" i="0">
              <a:solidFill>
                <a:srgbClr val="272727"/>
              </a:solidFill>
              <a:latin typeface="PingFang SC NEW"/>
              <a:ea typeface="PingFang SC NEW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136583" y="6531293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0" indent="0" algn="ctr"/>
            <a:r>
              <a:rPr lang="en-US" altLang="zh-CN" sz="1600" b="1" i="0">
                <a:solidFill>
                  <a:srgbClr val="272727"/>
                </a:solidFill>
                <a:latin typeface="PingFang SC NEW"/>
                <a:ea typeface="PingFang SC NEW"/>
              </a:rPr>
              <a:t>16</a:t>
            </a:r>
            <a:r>
              <a:rPr lang="zh-CN" altLang="en-US" sz="1600" b="1" i="0">
                <a:solidFill>
                  <a:srgbClr val="272727"/>
                </a:solidFill>
                <a:latin typeface="PingFang SC NEW"/>
                <a:ea typeface="PingFang SC NEW"/>
              </a:rPr>
              <a:t>岁柯沁沁 经历夺金成长课</a:t>
            </a:r>
            <a:endParaRPr lang="zh-CN" altLang="en-US" sz="1600" b="1" i="0">
              <a:solidFill>
                <a:srgbClr val="272727"/>
              </a:solidFill>
              <a:latin typeface="PingFang SC NEW"/>
              <a:ea typeface="PingFang SC NEW"/>
            </a:endParaRPr>
          </a:p>
        </p:txBody>
      </p:sp>
      <p:pic>
        <p:nvPicPr>
          <p:cNvPr id="60" name="图片 59"/>
          <p:cNvPicPr/>
          <p:nvPr/>
        </p:nvPicPr>
        <p:blipFill>
          <a:blip r:embed="rId5"/>
          <a:stretch>
            <a:fillRect/>
          </a:stretch>
        </p:blipFill>
        <p:spPr>
          <a:xfrm>
            <a:off x="50800" y="1162685"/>
            <a:ext cx="1607185" cy="1651000"/>
          </a:xfrm>
          <a:prstGeom prst="rect">
            <a:avLst/>
          </a:prstGeom>
        </p:spPr>
      </p:pic>
      <p:sp>
        <p:nvSpPr>
          <p:cNvPr id="61" name="文本框 60"/>
          <p:cNvSpPr txBox="1"/>
          <p:nvPr/>
        </p:nvSpPr>
        <p:spPr>
          <a:xfrm>
            <a:off x="4561205" y="2371725"/>
            <a:ext cx="2754630" cy="193040"/>
          </a:xfrm>
          <a:prstGeom prst="rect">
            <a:avLst/>
          </a:prstGeom>
        </p:spPr>
        <p:txBody>
          <a:bodyPr>
            <a:noAutofit/>
          </a:bodyPr>
          <a:p>
            <a:pPr marL="0" indent="0" algn="ctr">
              <a:lnSpc>
                <a:spcPts val="900"/>
              </a:lnSpc>
              <a:spcBef>
                <a:spcPct val="0"/>
              </a:spcBef>
              <a:spcAft>
                <a:spcPts val="300"/>
              </a:spcAft>
              <a:buFont typeface="Arial" panose="020B0604020202020204"/>
              <a:buNone/>
            </a:pPr>
            <a:r>
              <a:rPr lang="en-US" altLang="zh-CN" sz="2000" b="0" i="0">
                <a:solidFill>
                  <a:srgbClr val="000000"/>
                </a:solidFill>
                <a:latin typeface="Times New Roman" panose="02020603050405020304" charset="0"/>
                <a:ea typeface="ui-sans-serif"/>
                <a:cs typeface="Times New Roman" panose="02020603050405020304" charset="0"/>
              </a:rPr>
              <a:t>/ˈdeɪbjuː/n. </a:t>
            </a:r>
            <a:r>
              <a:rPr lang="zh-CN" altLang="en-US" sz="2000" b="0" i="0">
                <a:solidFill>
                  <a:srgbClr val="000000"/>
                </a:solidFill>
                <a:latin typeface="Times New Roman" panose="02020603050405020304" charset="0"/>
                <a:ea typeface="ui-sans-serif"/>
                <a:cs typeface="Times New Roman" panose="02020603050405020304" charset="0"/>
              </a:rPr>
              <a:t>首次亮相</a:t>
            </a:r>
            <a:endParaRPr lang="zh-CN" altLang="en-US" sz="2000" b="0" i="0">
              <a:solidFill>
                <a:srgbClr val="000000"/>
              </a:solidFill>
              <a:latin typeface="Times New Roman" panose="02020603050405020304" charset="0"/>
              <a:ea typeface="ui-sans-serif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98298"/>
            <a:ext cx="585216" cy="585216"/>
          </a:xfrm>
          <a:prstGeom prst="round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 i="0">
                <a:solidFill>
                  <a:srgbClr val="FFFFFF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2000" b="1" i="0">
              <a:solidFill>
                <a:srgbClr val="FFFFFF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8448" y="43434"/>
            <a:ext cx="10332720" cy="713232"/>
          </a:xfrm>
          <a:prstGeom prst="rect">
            <a:avLst/>
          </a:prstGeom>
          <a:noFill/>
        </p:spPr>
        <p:txBody>
          <a:bodyPr wrap="square" lIns="101600" tIns="76200" rIns="101600" bIns="76200" anchor="t">
            <a:spAutoFit/>
          </a:bodyPr>
          <a:lstStyle/>
          <a:p>
            <a:r>
              <a:rPr sz="30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Reading 1 · A Teenage </a:t>
            </a:r>
            <a:r>
              <a:rPr sz="3000" b="1" i="0">
                <a:solidFill>
                  <a:srgbClr val="FF00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Star </a:t>
            </a:r>
            <a:r>
              <a:rPr sz="30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in the </a:t>
            </a:r>
            <a:r>
              <a:rPr sz="3000" b="1" i="0">
                <a:solidFill>
                  <a:srgbClr val="FF00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Pool</a:t>
            </a:r>
            <a:endParaRPr sz="3000" b="1" i="0">
              <a:solidFill>
                <a:srgbClr val="FF0000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Left Arrow 8"/>
          <p:cNvSpPr/>
          <p:nvPr/>
        </p:nvSpPr>
        <p:spPr>
          <a:xfrm>
            <a:off x="2147483647" y="464515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Left Arrow 10"/>
          <p:cNvSpPr/>
          <p:nvPr/>
        </p:nvSpPr>
        <p:spPr>
          <a:xfrm>
            <a:off x="2147483647" y="519379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Left Arrow 12"/>
          <p:cNvSpPr/>
          <p:nvPr/>
        </p:nvSpPr>
        <p:spPr>
          <a:xfrm>
            <a:off x="2147483647" y="574243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Left Arrow 14"/>
          <p:cNvSpPr/>
          <p:nvPr/>
        </p:nvSpPr>
        <p:spPr>
          <a:xfrm>
            <a:off x="2147483647" y="629107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Left Arrow 16"/>
          <p:cNvSpPr/>
          <p:nvPr/>
        </p:nvSpPr>
        <p:spPr>
          <a:xfrm>
            <a:off x="2147483647" y="683971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Left Arrow 18"/>
          <p:cNvSpPr/>
          <p:nvPr/>
        </p:nvSpPr>
        <p:spPr>
          <a:xfrm>
            <a:off x="2147483647" y="738835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Left Arrow 20"/>
          <p:cNvSpPr/>
          <p:nvPr/>
        </p:nvSpPr>
        <p:spPr>
          <a:xfrm>
            <a:off x="2147483647" y="793699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Left Arrow 22"/>
          <p:cNvSpPr/>
          <p:nvPr/>
        </p:nvSpPr>
        <p:spPr>
          <a:xfrm>
            <a:off x="2147483647" y="848563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【中字】印度媒体报道亚运会中国新星于子迪！（机翻） - Original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48995" y="541020"/>
            <a:ext cx="11024870" cy="6192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Rectangle 7"/>
          <p:cNvSpPr/>
          <p:nvPr/>
        </p:nvSpPr>
        <p:spPr>
          <a:xfrm>
            <a:off x="8915400" y="43180"/>
            <a:ext cx="2736850" cy="1285875"/>
          </a:xfrm>
          <a:prstGeom prst="rect">
            <a:avLst/>
          </a:prstGeom>
          <a:solidFill>
            <a:srgbClr val="E8F2FC"/>
          </a:solidFill>
          <a:ln w="19050">
            <a:solidFill>
              <a:srgbClr val="0097A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endParaRPr sz="1300" b="0" i="0">
              <a:solidFill>
                <a:srgbClr val="1C2B3A"/>
              </a:solidFill>
              <a:latin typeface="微软雅黑" panose="020B0503020204020204" charset="-122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48640" y="98298"/>
            <a:ext cx="585216" cy="585216"/>
          </a:xfrm>
          <a:prstGeom prst="round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 i="0">
                <a:solidFill>
                  <a:srgbClr val="FFFFFF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2000" b="1" i="0">
              <a:solidFill>
                <a:srgbClr val="FFFFFF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8448" y="43434"/>
            <a:ext cx="10332720" cy="713232"/>
          </a:xfrm>
          <a:prstGeom prst="rect">
            <a:avLst/>
          </a:prstGeom>
          <a:noFill/>
        </p:spPr>
        <p:txBody>
          <a:bodyPr wrap="square" lIns="101600" tIns="76200" rIns="101600" bIns="76200" anchor="t">
            <a:spAutoFit/>
          </a:bodyPr>
          <a:lstStyle/>
          <a:p>
            <a:r>
              <a:rPr sz="30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Reading 1 · A Teenage </a:t>
            </a:r>
            <a:r>
              <a:rPr sz="3000" b="1" i="0">
                <a:solidFill>
                  <a:srgbClr val="FF00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Star </a:t>
            </a:r>
            <a:r>
              <a:rPr sz="30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in the </a:t>
            </a:r>
            <a:r>
              <a:rPr sz="3000" b="1" i="0">
                <a:solidFill>
                  <a:srgbClr val="FF00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Pool</a:t>
            </a:r>
            <a:endParaRPr sz="3000" b="1" i="0">
              <a:solidFill>
                <a:srgbClr val="FF0000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84150" y="762000"/>
            <a:ext cx="8549640" cy="557403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6E3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125" y="798195"/>
            <a:ext cx="8316595" cy="5282565"/>
          </a:xfrm>
          <a:prstGeom prst="rect">
            <a:avLst/>
          </a:prstGeom>
          <a:noFill/>
        </p:spPr>
        <p:txBody>
          <a:bodyPr wrap="square" lIns="101600" tIns="76200" rIns="101600" bIns="76200" anchor="t">
            <a:noAutofit/>
          </a:bodyPr>
          <a:lstStyle/>
          <a:p>
            <a:pPr indent="457200" fontAlgn="auto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On September 20, 2026, at the Tokyo Aquatics</a:t>
            </a:r>
            <a:r>
              <a:rPr lang="en-US" altLang="en-US" sz="2000" b="0" i="1">
                <a:solidFill>
                  <a:srgbClr val="1C2B3A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[ə'</a:t>
            </a:r>
            <a:r>
              <a:rPr lang="en-US" altLang="zh-CN" sz="2000" b="0" i="1">
                <a:solidFill>
                  <a:srgbClr val="1C2B3A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kw</a:t>
            </a:r>
            <a:r>
              <a:rPr lang="en-US" altLang="en-US" sz="2000" b="0" i="1">
                <a:solidFill>
                  <a:srgbClr val="1C2B3A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æ</a:t>
            </a:r>
            <a:r>
              <a:rPr lang="en-US" altLang="zh-CN" sz="2000" b="0" i="1">
                <a:solidFill>
                  <a:srgbClr val="1C2B3A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t</a:t>
            </a:r>
            <a:r>
              <a:rPr lang="en-US" altLang="en-US" sz="2000" b="0" i="1">
                <a:solidFill>
                  <a:srgbClr val="1C2B3A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ɪ</a:t>
            </a:r>
            <a:r>
              <a:rPr lang="en-US" altLang="zh-CN" sz="2000" b="0" i="1">
                <a:solidFill>
                  <a:srgbClr val="1C2B3A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ks]</a:t>
            </a:r>
            <a:r>
              <a:rPr lang="zh-CN" altLang="en-US" sz="1600" b="0" i="1">
                <a:solidFill>
                  <a:srgbClr val="1C2B3A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水上运动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 Centre, something amazing </a:t>
            </a:r>
            <a:r>
              <a:rPr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(1)______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(happen). A 13-year-old Chinese girl </a:t>
            </a:r>
            <a:r>
              <a:rPr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(2)______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(step) onto the starting block</a:t>
            </a:r>
            <a:r>
              <a:rPr lang="zh-CN" altLang="en-US" sz="1600" b="0" i="1">
                <a:solidFill>
                  <a:srgbClr val="1C2B3A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出发台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. Her name is Yu Zidi. When the 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race 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ended, the crowd cheered wildly — Yu </a:t>
            </a:r>
            <a:r>
              <a:rPr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(3)______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(win) the women's 200m 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butterfly 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in 2:05.08, breaking the Asian Games record. She </a:t>
            </a:r>
            <a:r>
              <a:rPr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(4)______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(become) the youngest swimming 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champion 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in Asian Games history, and won China's first swimming gold of the Games. It </a:t>
            </a:r>
            <a:r>
              <a:rPr lang="en-US"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was 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 also the team's </a:t>
            </a:r>
            <a:r>
              <a:rPr sz="2000" b="1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  <a:sym typeface="+mn-ea"/>
              </a:rPr>
              <a:t>(5)______</a:t>
            </a:r>
            <a:r>
              <a:rPr sz="200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  <a:sym typeface="+mn-ea"/>
              </a:rPr>
              <a:t>(</a:t>
            </a:r>
            <a:r>
              <a:rPr lang="en-US" sz="200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  <a:sym typeface="+mn-ea"/>
              </a:rPr>
              <a:t>five</a:t>
            </a:r>
            <a:r>
              <a:rPr sz="200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  <a:sym typeface="+mn-ea"/>
              </a:rPr>
              <a:t>)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 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straight title</a:t>
            </a:r>
            <a:r>
              <a:rPr lang="zh-CN" altLang="en-US" sz="1600" b="0" i="1">
                <a:solidFill>
                  <a:srgbClr val="1C2B3A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连胜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 in this event.</a:t>
            </a:r>
            <a:endParaRPr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457200" fontAlgn="auto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The next day, Yu </a:t>
            </a:r>
            <a:r>
              <a:rPr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(6)______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(return) for the 200m 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individual </a:t>
            </a:r>
            <a:r>
              <a:rPr sz="2000" b="0" i="1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medley</a:t>
            </a:r>
            <a:r>
              <a:rPr lang="zh-CN" altLang="en-US" sz="1600" b="0" i="1">
                <a:solidFill>
                  <a:srgbClr val="1C2B3A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混合泳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. She </a:t>
            </a:r>
            <a:r>
              <a:rPr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(7)______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(fall) behind at first, then </a:t>
            </a:r>
            <a:r>
              <a:rPr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</a:t>
            </a:r>
            <a:r>
              <a:rPr lang="en-US"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8</a:t>
            </a:r>
            <a:r>
              <a:rPr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)______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power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) past her 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rivals 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in the final 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laps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. She touched the wall first in 2:06.10 — another Asian record! Her time </a:t>
            </a:r>
            <a:r>
              <a:rPr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</a:t>
            </a:r>
            <a:r>
              <a:rPr lang="en-US"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9</a:t>
            </a:r>
            <a:r>
              <a:rPr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)______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(be) just 0.40 seconds 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off 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the world record.</a:t>
            </a:r>
            <a:endParaRPr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457200" fontAlgn="auto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"I feel even happier winning this second gold than the first," Yu said with a smile.</a:t>
            </a:r>
            <a:endParaRPr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457200" fontAlgn="auto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These two golds are 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more than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 medals. They show the world the </a:t>
            </a:r>
            <a:r>
              <a:rPr sz="2000" b="1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  <a:sym typeface="+mn-ea"/>
              </a:rPr>
              <a:t>(10)</a:t>
            </a:r>
            <a:r>
              <a:rPr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________</a:t>
            </a:r>
            <a:r>
              <a:rPr lang="en-US"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(rise) 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power of China's young generation. From a small pool in Baoding to the Asian Games stage, Yu's story is only just beginning.</a:t>
            </a:r>
            <a:endParaRPr sz="2000" b="0" i="0">
              <a:solidFill>
                <a:srgbClr val="1C2B3A"/>
              </a:solidFill>
              <a:latin typeface="Times New Roman" panose="02020603050405020304" charset="0"/>
              <a:ea typeface="宋体" panose="02010600030101010101" pitchFamily="2" charset="-122"/>
              <a:cs typeface="微软雅黑" panose="020B0503020204020204" charset="-122"/>
            </a:endParaRPr>
          </a:p>
        </p:txBody>
      </p:sp>
      <p:sp>
        <p:nvSpPr>
          <p:cNvPr id="9" name="Left Arrow 8"/>
          <p:cNvSpPr/>
          <p:nvPr/>
        </p:nvSpPr>
        <p:spPr>
          <a:xfrm>
            <a:off x="2147483647" y="464515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Left Arrow 10"/>
          <p:cNvSpPr/>
          <p:nvPr/>
        </p:nvSpPr>
        <p:spPr>
          <a:xfrm>
            <a:off x="2147483647" y="519379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Left Arrow 12"/>
          <p:cNvSpPr/>
          <p:nvPr/>
        </p:nvSpPr>
        <p:spPr>
          <a:xfrm>
            <a:off x="2147483647" y="574243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Left Arrow 14"/>
          <p:cNvSpPr/>
          <p:nvPr/>
        </p:nvSpPr>
        <p:spPr>
          <a:xfrm>
            <a:off x="2147483647" y="629107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Left Arrow 16"/>
          <p:cNvSpPr/>
          <p:nvPr/>
        </p:nvSpPr>
        <p:spPr>
          <a:xfrm>
            <a:off x="2147483647" y="683971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Left Arrow 18"/>
          <p:cNvSpPr/>
          <p:nvPr/>
        </p:nvSpPr>
        <p:spPr>
          <a:xfrm>
            <a:off x="2147483647" y="738835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Left Arrow 20"/>
          <p:cNvSpPr/>
          <p:nvPr/>
        </p:nvSpPr>
        <p:spPr>
          <a:xfrm>
            <a:off x="2147483647" y="793699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Left Arrow 22"/>
          <p:cNvSpPr/>
          <p:nvPr/>
        </p:nvSpPr>
        <p:spPr>
          <a:xfrm>
            <a:off x="2147483647" y="848563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文本框 23"/>
          <p:cNvSpPr txBox="1"/>
          <p:nvPr/>
        </p:nvSpPr>
        <p:spPr>
          <a:xfrm>
            <a:off x="8997315" y="0"/>
            <a:ext cx="2633980" cy="13220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/>
            <a:r>
              <a:rPr lang="en-US" altLang="zh-CN" sz="2000" b="0" i="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straight /streɪt/ </a:t>
            </a:r>
            <a:endParaRPr lang="en-US" altLang="zh-CN" sz="2000" b="0" i="0">
              <a:solidFill>
                <a:schemeClr val="tx1"/>
              </a:solidFill>
              <a:uFillTx/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0" indent="0" algn="l"/>
            <a:r>
              <a:rPr lang="en-US" altLang="zh-CN" sz="2000" b="0" i="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adj.</a:t>
            </a:r>
            <a:r>
              <a:rPr lang="zh-CN" altLang="en-US" sz="2000" b="0" i="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连续的、不间断的</a:t>
            </a:r>
            <a:endParaRPr lang="zh-CN" altLang="en-US" sz="2000" b="0" i="0">
              <a:solidFill>
                <a:schemeClr val="tx1"/>
              </a:solidFill>
              <a:uFillTx/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0" indent="0" algn="l"/>
            <a:r>
              <a:rPr lang="en-US" altLang="zh-CN" sz="2000" b="0" i="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title /ˈtaɪtl/ </a:t>
            </a:r>
            <a:endParaRPr lang="zh-CN" altLang="en-US" sz="2000" b="0" i="0">
              <a:solidFill>
                <a:schemeClr val="tx1"/>
              </a:solidFill>
              <a:uFillTx/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0" indent="0" algn="l"/>
            <a:r>
              <a:rPr lang="en-US" altLang="zh-CN" sz="2000" b="0" i="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n.</a:t>
            </a:r>
            <a:r>
              <a:rPr lang="zh-CN" altLang="en-US" sz="2000" b="0" i="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赛事冠军头衔</a:t>
            </a:r>
            <a:endParaRPr lang="zh-CN" altLang="en-US" sz="2000" b="0" i="0">
              <a:solidFill>
                <a:schemeClr val="tx1"/>
              </a:solidFill>
              <a:uFillTx/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51" name="图片 50"/>
          <p:cNvPicPr/>
          <p:nvPr/>
        </p:nvPicPr>
        <p:blipFill>
          <a:blip r:embed="rId1"/>
          <a:srcRect l="26679" t="7154" r="31654" b="880"/>
          <a:stretch>
            <a:fillRect/>
          </a:stretch>
        </p:blipFill>
        <p:spPr>
          <a:xfrm>
            <a:off x="8769985" y="4176395"/>
            <a:ext cx="1946275" cy="25615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9985" y="1322070"/>
            <a:ext cx="1986280" cy="2854325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0513060" y="1287145"/>
            <a:ext cx="1267460" cy="42481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3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1. </a:t>
            </a:r>
            <a:r>
              <a:rPr sz="16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happened</a:t>
            </a:r>
            <a:endParaRPr sz="1600" b="1" i="0">
              <a:solidFill>
                <a:srgbClr val="0D3A78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0513060" y="1835785"/>
            <a:ext cx="1254125" cy="42481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3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2. </a:t>
            </a:r>
            <a:r>
              <a:rPr sz="16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stepped</a:t>
            </a:r>
            <a:endParaRPr sz="1600" b="1" i="0">
              <a:solidFill>
                <a:srgbClr val="0D3A78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0513060" y="2384425"/>
            <a:ext cx="1254125" cy="42481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3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3. </a:t>
            </a:r>
            <a:r>
              <a:rPr sz="16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won</a:t>
            </a:r>
            <a:endParaRPr sz="1600" b="1" i="0">
              <a:solidFill>
                <a:srgbClr val="0D3A78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0513060" y="2933065"/>
            <a:ext cx="1254125" cy="42481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3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4. </a:t>
            </a:r>
            <a:r>
              <a:rPr sz="16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became</a:t>
            </a:r>
            <a:endParaRPr sz="1600" b="1" i="0">
              <a:solidFill>
                <a:srgbClr val="0D3A78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0513060" y="3481705"/>
            <a:ext cx="1254125" cy="42481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3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5. </a:t>
            </a:r>
            <a:r>
              <a:rPr sz="1600" b="1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  <a:sym typeface="+mn-ea"/>
              </a:rPr>
              <a:t>fifth</a:t>
            </a:r>
            <a:endParaRPr sz="1600" b="1" i="0">
              <a:solidFill>
                <a:srgbClr val="0D3A78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0513060" y="4030345"/>
            <a:ext cx="1254125" cy="42481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3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6. </a:t>
            </a:r>
            <a:r>
              <a:rPr sz="16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returned</a:t>
            </a:r>
            <a:endParaRPr sz="1600" b="1" i="0">
              <a:solidFill>
                <a:srgbClr val="0D3A78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0513060" y="4578985"/>
            <a:ext cx="1254125" cy="42481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3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7. </a:t>
            </a:r>
            <a:r>
              <a:rPr sz="16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fell </a:t>
            </a:r>
            <a:endParaRPr sz="1600" b="1" i="0">
              <a:solidFill>
                <a:srgbClr val="0D3A78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0513060" y="5127625"/>
            <a:ext cx="1254125" cy="42481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3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8. </a:t>
            </a:r>
            <a:r>
              <a:rPr sz="1500" b="1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  <a:sym typeface="+mn-ea"/>
              </a:rPr>
              <a:t>powered</a:t>
            </a:r>
            <a:endParaRPr sz="1500" b="1" i="0">
              <a:solidFill>
                <a:srgbClr val="0D3A78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5" name="Rounded Rectangle 21"/>
          <p:cNvSpPr/>
          <p:nvPr/>
        </p:nvSpPr>
        <p:spPr>
          <a:xfrm>
            <a:off x="10513060" y="5676265"/>
            <a:ext cx="1254125" cy="42481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3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lang="en-US"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. </a:t>
            </a:r>
            <a:r>
              <a:rPr sz="16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was</a:t>
            </a:r>
            <a:endParaRPr sz="1600" b="1" i="0">
              <a:solidFill>
                <a:srgbClr val="0D3A78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Rounded Rectangle 21"/>
          <p:cNvSpPr/>
          <p:nvPr/>
        </p:nvSpPr>
        <p:spPr>
          <a:xfrm>
            <a:off x="10513060" y="6250940"/>
            <a:ext cx="1254125" cy="42481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3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lang="en-US"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en-US"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b="1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  <a:sym typeface="+mn-ea"/>
              </a:rPr>
              <a:t>rising </a:t>
            </a:r>
            <a:endParaRPr sz="1500" b="0" i="0">
              <a:solidFill>
                <a:srgbClr val="1C2B3A"/>
              </a:solidFill>
              <a:latin typeface="Times New Roman" panose="02020603050405020304" charset="0"/>
              <a:ea typeface="宋体" panose="02010600030101010101" pitchFamily="2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239010" y="6101080"/>
            <a:ext cx="3743325" cy="382270"/>
          </a:xfrm>
          <a:prstGeom prst="rect">
            <a:avLst/>
          </a:prstGeom>
          <a:solidFill>
            <a:srgbClr val="E8F2FC"/>
          </a:solidFill>
        </p:spPr>
        <p:txBody>
          <a:bodyPr wrap="square" rtlCol="0" anchor="t">
            <a:noAutofit/>
          </a:bodyPr>
          <a:p>
            <a:pPr algn="l">
              <a:buClrTx/>
              <a:buSzTx/>
              <a:buNone/>
            </a:pPr>
            <a:r>
              <a:rPr lang="en-US" altLang="zh-CN" sz="2000"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power vi.</a:t>
            </a:r>
            <a:r>
              <a:rPr lang="en-US" altLang="zh-CN" sz="2000">
                <a:uFillTx/>
                <a:latin typeface="Times New Roman" panose="02020603050405020304" charset="0"/>
                <a:ea typeface="宋体" panose="02010600030101010101" pitchFamily="2" charset="-122"/>
              </a:rPr>
              <a:t>驱动，推动；猛力前进</a:t>
            </a:r>
            <a:endParaRPr lang="en-US" altLang="zh-CN" sz="2000">
              <a:uFillTx/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0" grpId="0" bldLvl="0" animBg="1"/>
      <p:bldP spid="12" grpId="0" bldLvl="0" animBg="1"/>
      <p:bldP spid="14" grpId="0" bldLvl="0" animBg="1"/>
      <p:bldP spid="16" grpId="0" bldLvl="0" animBg="1"/>
      <p:bldP spid="18" grpId="0" bldLvl="0" animBg="1"/>
      <p:bldP spid="20" grpId="0" bldLvl="0" animBg="1"/>
      <p:bldP spid="22" grpId="0" bldLvl="0" animBg="1"/>
      <p:bldP spid="25" grpId="0" bldLvl="0" animBg="1"/>
      <p:bldP spid="26" grpId="0" bldLvl="0" animBg="1"/>
      <p:bldP spid="8" grpId="1" animBg="1"/>
      <p:bldP spid="10" grpId="1" animBg="1"/>
      <p:bldP spid="12" grpId="1" animBg="1"/>
      <p:bldP spid="14" grpId="1" animBg="1"/>
      <p:bldP spid="16" grpId="1" animBg="1"/>
      <p:bldP spid="18" grpId="1" animBg="1"/>
      <p:bldP spid="20" grpId="1" animBg="1"/>
      <p:bldP spid="22" grpId="1" animBg="1"/>
      <p:bldP spid="25" grpId="1" animBg="1"/>
      <p:bldP spid="2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79705" y="164973"/>
            <a:ext cx="585216" cy="585216"/>
          </a:xfrm>
          <a:prstGeom prst="round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 i="0">
                <a:solidFill>
                  <a:srgbClr val="FFFFFF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2000" b="1" i="0">
              <a:solidFill>
                <a:srgbClr val="FFFFFF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9513" y="110109"/>
            <a:ext cx="10332720" cy="713232"/>
          </a:xfrm>
          <a:prstGeom prst="rect">
            <a:avLst/>
          </a:prstGeom>
          <a:noFill/>
        </p:spPr>
        <p:txBody>
          <a:bodyPr wrap="square" lIns="101600" tIns="76200" rIns="101600" bIns="76200" anchor="t">
            <a:spAutoFit/>
          </a:bodyPr>
          <a:lstStyle/>
          <a:p>
            <a:r>
              <a:rPr sz="30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Reading 2 · The Girl Behind the Medals</a:t>
            </a:r>
            <a:endParaRPr sz="3000" b="1" i="0">
              <a:solidFill>
                <a:srgbClr val="0D3A78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Picture 3" descr="yuzidi_r2.png"/>
          <p:cNvPicPr>
            <a:picLocks noChangeAspect="1"/>
          </p:cNvPicPr>
          <p:nvPr/>
        </p:nvPicPr>
        <p:blipFill>
          <a:blip r:embed="rId1"/>
          <a:srcRect r="714" b="14902"/>
          <a:stretch>
            <a:fillRect/>
          </a:stretch>
        </p:blipFill>
        <p:spPr>
          <a:xfrm>
            <a:off x="115570" y="1241425"/>
            <a:ext cx="3268345" cy="186753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120775" y="3474720"/>
            <a:ext cx="2009775" cy="47561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3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1. </a:t>
            </a:r>
            <a:r>
              <a:rPr sz="16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was born</a:t>
            </a:r>
            <a:endParaRPr sz="1600" b="1" i="0">
              <a:solidFill>
                <a:srgbClr val="0D3A78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2147483647" y="464515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Left Arrow 8"/>
          <p:cNvSpPr/>
          <p:nvPr/>
        </p:nvSpPr>
        <p:spPr>
          <a:xfrm>
            <a:off x="2147483647" y="519379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20775" y="4023360"/>
            <a:ext cx="2009775" cy="47561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3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lang="en-US"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. </a:t>
            </a:r>
            <a:r>
              <a:rPr sz="16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had joined</a:t>
            </a:r>
            <a:endParaRPr sz="1600" b="1" i="0">
              <a:solidFill>
                <a:srgbClr val="0D3A78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Left Arrow 10"/>
          <p:cNvSpPr/>
          <p:nvPr/>
        </p:nvSpPr>
        <p:spPr>
          <a:xfrm>
            <a:off x="2147483647" y="574243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Left Arrow 12"/>
          <p:cNvSpPr/>
          <p:nvPr/>
        </p:nvSpPr>
        <p:spPr>
          <a:xfrm>
            <a:off x="2147483647" y="629107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20775" y="4645025"/>
            <a:ext cx="2009775" cy="47561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3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lang="en-US"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. </a:t>
            </a:r>
            <a:r>
              <a:rPr sz="1600" b="1" i="0">
                <a:solidFill>
                  <a:srgbClr val="0097A7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training</a:t>
            </a:r>
            <a:endParaRPr sz="1600" b="1" i="0">
              <a:solidFill>
                <a:srgbClr val="0097A7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Left Arrow 14"/>
          <p:cNvSpPr/>
          <p:nvPr/>
        </p:nvSpPr>
        <p:spPr>
          <a:xfrm>
            <a:off x="2147483647" y="683971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120775" y="5193665"/>
            <a:ext cx="2009775" cy="47561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3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lang="en-US"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5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. </a:t>
            </a:r>
            <a:r>
              <a:rPr sz="16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would not fall</a:t>
            </a:r>
            <a:endParaRPr sz="1600" b="1" i="0">
              <a:solidFill>
                <a:srgbClr val="0D3A78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Left Arrow 16"/>
          <p:cNvSpPr/>
          <p:nvPr/>
        </p:nvSpPr>
        <p:spPr>
          <a:xfrm>
            <a:off x="2147483647" y="738835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Left Arrow 18"/>
          <p:cNvSpPr/>
          <p:nvPr/>
        </p:nvSpPr>
        <p:spPr>
          <a:xfrm>
            <a:off x="2147483647" y="793699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Left Arrow 20"/>
          <p:cNvSpPr/>
          <p:nvPr/>
        </p:nvSpPr>
        <p:spPr>
          <a:xfrm>
            <a:off x="2147483647" y="8485632"/>
            <a:ext cx="274320" cy="237744"/>
          </a:xfrm>
          <a:prstGeom prst="leftArrow">
            <a:avLst/>
          </a:prstGeom>
          <a:solidFill>
            <a:srgbClr val="00B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3848100" y="788035"/>
            <a:ext cx="8175625" cy="585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6E3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849370" y="887095"/>
            <a:ext cx="7580630" cy="5193665"/>
          </a:xfrm>
          <a:prstGeom prst="rect">
            <a:avLst/>
          </a:prstGeom>
          <a:noFill/>
        </p:spPr>
        <p:txBody>
          <a:bodyPr wrap="square" lIns="101600" tIns="76200" rIns="101600" bIns="76200" anchor="t">
            <a:noAutofit/>
          </a:bodyPr>
          <a:lstStyle/>
          <a:p>
            <a:pPr indent="457200" fontAlgn="auto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Behind the two gold medals is a teenager who still goes to school. Yu Zidi </a:t>
            </a:r>
            <a:r>
              <a:rPr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(1)______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(bear) in 2012 in Baoding, Hebei Province. She start</a:t>
            </a:r>
            <a:r>
              <a:rPr lang="en-US"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ed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 swimming at the age of six. By nine, she</a:t>
            </a:r>
            <a:r>
              <a:rPr lang="en-US"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 </a:t>
            </a:r>
            <a:r>
              <a:rPr sz="2000" b="1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  <a:sym typeface="+mn-ea"/>
              </a:rPr>
              <a:t>(2)</a:t>
            </a:r>
            <a:r>
              <a:rPr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______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(join) the provincial team; by eleven, she </a:t>
            </a:r>
            <a:r>
              <a:rPr lang="en-US"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was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 already a national 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champion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. Last year, at only twelve, she stood on the World Championships 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podium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.</a:t>
            </a:r>
            <a:endParaRPr sz="2000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457200" fontAlgn="auto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Like many teenagers, Yu lives two lives at once. </a:t>
            </a:r>
            <a:r>
              <a:rPr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</a:t>
            </a:r>
            <a:r>
              <a:rPr lang="en-US"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3</a:t>
            </a:r>
            <a:r>
              <a:rPr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)______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(train) hard in the pool for hours each day, she must also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 keep up with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 her schoolwork. Her school made a special plan so that she </a:t>
            </a:r>
            <a:r>
              <a:rPr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</a:t>
            </a:r>
            <a:r>
              <a:rPr lang="en-US"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4</a:t>
            </a:r>
            <a:r>
              <a:rPr sz="2000" b="1" i="0">
                <a:solidFill>
                  <a:srgbClr val="0D3A78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)______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(not fall) behind. "I want to be a good student as well as a good swimmer," she says.</a:t>
            </a:r>
            <a:endParaRPr sz="2000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457200" fontAlgn="auto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After her big wins, Yu stayed calm and 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humble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. She did not s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how off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. "I still have 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room to improve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," she </a:t>
            </a:r>
            <a:r>
              <a:rPr sz="2000" b="1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  <a:sym typeface="+mn-ea"/>
              </a:rPr>
              <a:t>told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 reporters. "I believe I can swim even faster next time."</a:t>
            </a:r>
            <a:endParaRPr sz="2000"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457200" fontAlgn="auto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Yu's story 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inspire</a:t>
            </a:r>
            <a:r>
              <a:rPr sz="200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s 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millions of young people in China. She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 prove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s that </a:t>
            </a:r>
            <a:r>
              <a:rPr sz="2000" b="1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with talent, hard work and a peaceful heart, a dream can come true at any age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  <a:cs typeface="微软雅黑" panose="020B0503020204020204" charset="-122"/>
              </a:rPr>
              <a:t>. The future is wide open — and she is only just getting started.</a:t>
            </a:r>
            <a:endParaRPr sz="2000" b="0" i="0">
              <a:solidFill>
                <a:srgbClr val="1C2B3A"/>
              </a:solidFill>
              <a:latin typeface="Times New Roman" panose="02020603050405020304" charset="0"/>
              <a:ea typeface="宋体" panose="02010600030101010101" pitchFamily="2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4" grpId="0" animBg="1"/>
      <p:bldP spid="16" grpId="0" animBg="1"/>
      <p:bldP spid="6" grpId="1" animBg="1"/>
      <p:bldP spid="10" grpId="1" animBg="1"/>
      <p:bldP spid="14" grpId="1" animBg="1"/>
      <p:bldP spid="1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91313"/>
            <a:ext cx="585216" cy="585216"/>
          </a:xfrm>
          <a:prstGeom prst="round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 i="0">
                <a:solidFill>
                  <a:srgbClr val="FFFFFF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🔤</a:t>
            </a:r>
            <a:endParaRPr sz="2000" b="1" i="0">
              <a:solidFill>
                <a:srgbClr val="FFFFFF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8448" y="36449"/>
            <a:ext cx="10332720" cy="614045"/>
          </a:xfrm>
          <a:prstGeom prst="rect">
            <a:avLst/>
          </a:prstGeom>
          <a:noFill/>
        </p:spPr>
        <p:txBody>
          <a:bodyPr wrap="square" lIns="101600" tIns="76200" rIns="101600" bIns="76200" anchor="t">
            <a:spAutoFit/>
          </a:bodyPr>
          <a:lstStyle/>
          <a:p>
            <a:r>
              <a:rPr sz="30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词汇聚焦 · Reading 1</a:t>
            </a:r>
            <a:r>
              <a:rPr lang="en-US" sz="30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+2</a:t>
            </a:r>
            <a:r>
              <a:rPr sz="30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 核心词</a:t>
            </a:r>
            <a:endParaRPr sz="3000" b="1" i="0">
              <a:solidFill>
                <a:srgbClr val="0D3A78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54050" y="734695"/>
          <a:ext cx="7299960" cy="477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0470"/>
                <a:gridCol w="1519555"/>
                <a:gridCol w="1774190"/>
                <a:gridCol w="2785745"/>
              </a:tblGrid>
              <a:tr h="434340">
                <a:tc>
                  <a:txBody>
                    <a:bodyPr/>
                    <a:lstStyle/>
                    <a:p>
                      <a:pPr algn="ctr"/>
                      <a:r>
                        <a:t>单词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音标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词性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中文释义</a:t>
                      </a:r>
                      <a:endParaRPr sz="1600"/>
                    </a:p>
                  </a:txBody>
                  <a:tcPr/>
                </a:tc>
              </a:tr>
              <a:tr h="43434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800">
                          <a:latin typeface="Times New Roman" panose="02020603050405020304" charset="0"/>
                          <a:cs typeface="Times New Roman" panose="02020603050405020304" charset="0"/>
                        </a:rPr>
                        <a:t>step</a:t>
                      </a:r>
                      <a:endParaRPr lang="en-US" altLang="zh-CN" sz="1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7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700"/>
                        <a:t>v./n.</a:t>
                      </a:r>
                      <a:endParaRPr lang="en-US" altLang="zh-CN" sz="1700"/>
                    </a:p>
                  </a:txBody>
                  <a:tcPr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/>
                        <a:t>走上；步伐</a:t>
                      </a:r>
                      <a:endParaRPr lang="zh-CN" altLang="en-US" sz="1800"/>
                    </a:p>
                  </a:txBody>
                  <a:tcPr/>
                </a:tc>
              </a:tr>
              <a:tr h="43434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800">
                          <a:latin typeface="Times New Roman" panose="02020603050405020304" charset="0"/>
                          <a:cs typeface="Times New Roman" panose="02020603050405020304" charset="0"/>
                        </a:rPr>
                        <a:t>race</a:t>
                      </a:r>
                      <a:endParaRPr lang="en-US" altLang="zh-CN" sz="1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7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700"/>
                        <a:t>v./n.</a:t>
                      </a:r>
                      <a:endParaRPr lang="en-US" altLang="zh-CN" sz="1700"/>
                    </a:p>
                  </a:txBody>
                  <a:tcPr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800"/>
                        <a:t>跑步；比赛</a:t>
                      </a:r>
                      <a:endParaRPr lang="zh-CN" altLang="en-US" sz="1800"/>
                    </a:p>
                  </a:txBody>
                  <a:tcPr/>
                </a:tc>
              </a:tr>
              <a:tr h="434340">
                <a:tc>
                  <a:txBody>
                    <a:bodyPr/>
                    <a:lstStyle/>
                    <a:p>
                      <a:pPr algn="l"/>
                      <a:r>
                        <a:rPr sz="1800">
                          <a:latin typeface="Times New Roman" panose="02020603050405020304" charset="0"/>
                          <a:cs typeface="Times New Roman" panose="02020603050405020304" charset="0"/>
                        </a:rPr>
                        <a:t>butterfly</a:t>
                      </a:r>
                      <a:endParaRPr sz="1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/>
                        <a:t>/ˈbʌtəflaɪ/</a:t>
                      </a:r>
                      <a:endParaRPr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/>
                        <a:t>n.</a:t>
                      </a:r>
                      <a:endParaRPr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sz="1800"/>
                        <a:t>蝶泳；蝴蝶</a:t>
                      </a:r>
                      <a:endParaRPr sz="1800"/>
                    </a:p>
                  </a:txBody>
                  <a:tcPr/>
                </a:tc>
              </a:tr>
              <a:tr h="434340">
                <a:tc>
                  <a:txBody>
                    <a:bodyPr/>
                    <a:p>
                      <a:pPr algn="l">
                        <a:buNone/>
                      </a:pPr>
                      <a:r>
                        <a:rPr sz="1800">
                          <a:latin typeface="Times New Roman" panose="02020603050405020304" charset="0"/>
                          <a:cs typeface="Times New Roman" panose="02020603050405020304" charset="0"/>
                        </a:rPr>
                        <a:t>champion</a:t>
                      </a:r>
                      <a:endParaRPr lang="zh-CN" altLang="en-US" sz="1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700"/>
                        <a:t>/ˈtʃæmpiən/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700"/>
                        <a:t>n.</a:t>
                      </a:r>
                      <a:endParaRPr lang="zh-CN" altLang="en-US" sz="1700"/>
                    </a:p>
                  </a:txBody>
                  <a:tcPr/>
                </a:tc>
                <a:tc>
                  <a:txBody>
                    <a:bodyPr/>
                    <a:p>
                      <a:pPr algn="l">
                        <a:buNone/>
                      </a:pPr>
                      <a:r>
                        <a:rPr sz="1800"/>
                        <a:t>冠军（= winner 同义）</a:t>
                      </a:r>
                      <a:endParaRPr lang="zh-CN" altLang="en-US" sz="1800"/>
                    </a:p>
                  </a:txBody>
                  <a:tcPr/>
                </a:tc>
              </a:tr>
              <a:tr h="434340">
                <a:tc>
                  <a:txBody>
                    <a:bodyPr/>
                    <a:lstStyle/>
                    <a:p>
                      <a:pPr algn="l"/>
                      <a:r>
                        <a:rPr sz="1800">
                          <a:latin typeface="Times New Roman" panose="02020603050405020304" charset="0"/>
                          <a:cs typeface="Times New Roman" panose="02020603050405020304" charset="0"/>
                        </a:rPr>
                        <a:t>straight</a:t>
                      </a:r>
                      <a:endParaRPr sz="1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/streɪt/</a:t>
                      </a:r>
                      <a:endParaRPr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/>
                        <a:t>adj./adv.</a:t>
                      </a:r>
                      <a:endParaRPr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t>连续的（地）；笔直的</a:t>
                      </a:r>
                      <a:endParaRPr sz="1800"/>
                    </a:p>
                  </a:txBody>
                  <a:tcPr/>
                </a:tc>
              </a:tr>
              <a:tr h="434340">
                <a:tc>
                  <a:txBody>
                    <a:bodyPr/>
                    <a:lstStyle/>
                    <a:p>
                      <a:pPr algn="l"/>
                      <a:r>
                        <a:rPr sz="1800">
                          <a:latin typeface="Times New Roman" panose="02020603050405020304" charset="0"/>
                          <a:cs typeface="Times New Roman" panose="02020603050405020304" charset="0"/>
                        </a:rPr>
                        <a:t>balance</a:t>
                      </a:r>
                      <a:endParaRPr sz="1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/ˈbæləns/</a:t>
                      </a:r>
                      <a:endParaRPr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/>
                        <a:t>v./n.</a:t>
                      </a:r>
                      <a:endParaRPr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t>平衡；兼顾（一词多义）</a:t>
                      </a:r>
                      <a:endParaRPr sz="1800"/>
                    </a:p>
                  </a:txBody>
                  <a:tcPr/>
                </a:tc>
              </a:tr>
              <a:tr h="434340">
                <a:tc>
                  <a:txBody>
                    <a:bodyPr/>
                    <a:lstStyle/>
                    <a:p>
                      <a:pPr algn="l"/>
                      <a:r>
                        <a:rPr sz="1800">
                          <a:latin typeface="Times New Roman" panose="02020603050405020304" charset="0"/>
                          <a:cs typeface="Times New Roman" panose="02020603050405020304" charset="0"/>
                        </a:rPr>
                        <a:t>humble</a:t>
                      </a:r>
                      <a:endParaRPr sz="1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/ˈhʌmbl/</a:t>
                      </a:r>
                      <a:endParaRPr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/>
                        <a:t>adj.</a:t>
                      </a:r>
                      <a:endParaRPr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t>谦逊的（反义 proud）</a:t>
                      </a:r>
                      <a:endParaRPr sz="1800"/>
                    </a:p>
                  </a:txBody>
                  <a:tcPr/>
                </a:tc>
              </a:tr>
              <a:tr h="434340">
                <a:tc>
                  <a:txBody>
                    <a:bodyPr/>
                    <a:lstStyle/>
                    <a:p>
                      <a:pPr algn="l"/>
                      <a:r>
                        <a:rPr sz="1800">
                          <a:latin typeface="Times New Roman" panose="02020603050405020304" charset="0"/>
                          <a:cs typeface="Times New Roman" panose="02020603050405020304" charset="0"/>
                        </a:rPr>
                        <a:t>prove</a:t>
                      </a:r>
                      <a:endParaRPr sz="1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/pruːv/</a:t>
                      </a:r>
                      <a:endParaRPr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/>
                        <a:t>v.</a:t>
                      </a:r>
                      <a:endParaRPr sz="1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t>证明；证实</a:t>
                      </a:r>
                      <a:endParaRPr sz="1800"/>
                    </a:p>
                  </a:txBody>
                  <a:tcPr/>
                </a:tc>
              </a:tr>
              <a:tr h="434340">
                <a:tc>
                  <a:txBody>
                    <a:bodyPr/>
                    <a:p>
                      <a:pPr algn="l"/>
                      <a:r>
                        <a:rPr sz="1800">
                          <a:latin typeface="Times New Roman" panose="02020603050405020304" charset="0"/>
                          <a:cs typeface="Times New Roman" panose="02020603050405020304" charset="0"/>
                        </a:rPr>
                        <a:t>talent</a:t>
                      </a:r>
                      <a:endParaRPr sz="1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t>/ˈtælənt/</a:t>
                      </a:r>
                      <a:endParaRPr sz="170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sz="1700"/>
                        <a:t>n.</a:t>
                      </a:r>
                      <a:endParaRPr sz="1700"/>
                    </a:p>
                  </a:txBody>
                  <a:tcPr/>
                </a:tc>
                <a:tc>
                  <a:txBody>
                    <a:bodyPr/>
                    <a:p>
                      <a:pPr algn="l"/>
                      <a:r>
                        <a:t>天赋；才能</a:t>
                      </a:r>
                      <a:endParaRPr sz="1800"/>
                    </a:p>
                  </a:txBody>
                  <a:tcPr/>
                </a:tc>
              </a:tr>
              <a:tr h="434340">
                <a:tc>
                  <a:txBody>
                    <a:bodyPr/>
                    <a:p>
                      <a:pPr algn="l"/>
                      <a:r>
                        <a:rPr sz="1800">
                          <a:latin typeface="Times New Roman" panose="02020603050405020304" charset="0"/>
                          <a:cs typeface="Times New Roman" panose="02020603050405020304" charset="0"/>
                        </a:rPr>
                        <a:t>ordinary</a:t>
                      </a:r>
                      <a:endParaRPr sz="1800"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t>/ˈɔːdnri/</a:t>
                      </a:r>
                      <a:endParaRPr sz="1700"/>
                    </a:p>
                  </a:txBody>
                  <a:tcPr/>
                </a:tc>
                <a:tc>
                  <a:txBody>
                    <a:bodyPr/>
                    <a:p>
                      <a:pPr algn="ctr"/>
                      <a:r>
                        <a:rPr sz="1700"/>
                        <a:t>adj.</a:t>
                      </a:r>
                      <a:endParaRPr sz="1700"/>
                    </a:p>
                  </a:txBody>
                  <a:tcPr/>
                </a:tc>
                <a:tc>
                  <a:txBody>
                    <a:bodyPr/>
                    <a:p>
                      <a:pPr algn="l"/>
                      <a:r>
                        <a:t>普通的；平常的</a:t>
                      </a:r>
                      <a:endParaRPr sz="180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475488"/>
            <a:ext cx="585216" cy="585216"/>
          </a:xfrm>
          <a:prstGeom prst="round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 i="0">
                <a:solidFill>
                  <a:srgbClr val="FFFFFF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🤔</a:t>
            </a:r>
            <a:endParaRPr sz="2000" b="1" i="0">
              <a:solidFill>
                <a:srgbClr val="FFFFFF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8448" y="420624"/>
            <a:ext cx="10332720" cy="713232"/>
          </a:xfrm>
          <a:prstGeom prst="rect">
            <a:avLst/>
          </a:prstGeom>
          <a:noFill/>
        </p:spPr>
        <p:txBody>
          <a:bodyPr wrap="square" lIns="101600" tIns="76200" rIns="101600" bIns="76200" anchor="t">
            <a:spAutoFit/>
          </a:bodyPr>
          <a:lstStyle/>
          <a:p>
            <a:r>
              <a:rPr sz="3000" b="1" i="0">
                <a:solidFill>
                  <a:srgbClr val="0D3A78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深度思考 · Think Deeper</a:t>
            </a:r>
            <a:endParaRPr sz="3000" b="1" i="0">
              <a:solidFill>
                <a:srgbClr val="0D3A78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ounded Rectangle 3"/>
          <p:cNvSpPr/>
          <p:nvPr>
            <p:custDataLst>
              <p:tags r:id="rId1"/>
            </p:custDataLst>
          </p:nvPr>
        </p:nvSpPr>
        <p:spPr>
          <a:xfrm>
            <a:off x="731520" y="1645920"/>
            <a:ext cx="5120640" cy="1554480"/>
          </a:xfrm>
          <a:prstGeom prst="roundRect">
            <a:avLst/>
          </a:prstGeom>
          <a:solidFill>
            <a:srgbClr val="E8F2FC"/>
          </a:solidFill>
          <a:ln w="12700">
            <a:solidFill>
              <a:srgbClr val="15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>
            <p:custDataLst>
              <p:tags r:id="rId2"/>
            </p:custDataLst>
          </p:nvPr>
        </p:nvSpPr>
        <p:spPr>
          <a:xfrm>
            <a:off x="960120" y="1783080"/>
            <a:ext cx="4663440" cy="1325880"/>
          </a:xfrm>
          <a:prstGeom prst="rect">
            <a:avLst/>
          </a:prstGeom>
          <a:noFill/>
        </p:spPr>
        <p:txBody>
          <a:bodyPr wrap="square" lIns="101600" tIns="76200" rIns="101600" bIns="76200" anchor="ctr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1565C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R1 · 硬实力</a:t>
            </a:r>
            <a:endParaRPr sz="1800" b="1" i="0">
              <a:solidFill>
                <a:srgbClr val="1565C0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700" b="0" i="0">
                <a:solidFill>
                  <a:srgbClr val="1C2B3A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13 岁打破亚运纪录、登顶领奖台——她用成绩惊艳世界。</a:t>
            </a:r>
            <a:endParaRPr sz="1700" b="0" i="0">
              <a:solidFill>
                <a:srgbClr val="1C2B3A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ounded Rectangle 5"/>
          <p:cNvSpPr/>
          <p:nvPr>
            <p:custDataLst>
              <p:tags r:id="rId3"/>
            </p:custDataLst>
          </p:nvPr>
        </p:nvSpPr>
        <p:spPr>
          <a:xfrm>
            <a:off x="6309360" y="1645920"/>
            <a:ext cx="5120640" cy="1554480"/>
          </a:xfrm>
          <a:prstGeom prst="roundRect">
            <a:avLst/>
          </a:prstGeom>
          <a:solidFill>
            <a:srgbClr val="E8F2FC"/>
          </a:solidFill>
          <a:ln w="12700">
            <a:solidFill>
              <a:srgbClr val="0097A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>
            <p:custDataLst>
              <p:tags r:id="rId4"/>
            </p:custDataLst>
          </p:nvPr>
        </p:nvSpPr>
        <p:spPr>
          <a:xfrm>
            <a:off x="6537960" y="1783080"/>
            <a:ext cx="4663440" cy="1325880"/>
          </a:xfrm>
          <a:prstGeom prst="rect">
            <a:avLst/>
          </a:prstGeom>
          <a:noFill/>
        </p:spPr>
        <p:txBody>
          <a:bodyPr wrap="square" lIns="101600" tIns="76200" rIns="101600" bIns="76200" anchor="ctr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 i="0">
                <a:solidFill>
                  <a:srgbClr val="0097A7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R2 · 软实力</a:t>
            </a:r>
            <a:endParaRPr sz="1800" b="1" i="0">
              <a:solidFill>
                <a:srgbClr val="0097A7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700" b="0" i="0">
                <a:solidFill>
                  <a:srgbClr val="1C2B3A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仍坐课堂、谦逊平和、说「我还能更快」——金牌之外，更动人的是人格。</a:t>
            </a:r>
            <a:endParaRPr sz="1700" b="0" i="0">
              <a:solidFill>
                <a:srgbClr val="1C2B3A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95960" y="3427730"/>
            <a:ext cx="10698480" cy="1349375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FF8C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1720" y="3286760"/>
            <a:ext cx="10058400" cy="1718945"/>
          </a:xfrm>
          <a:prstGeom prst="rect">
            <a:avLst/>
          </a:prstGeom>
          <a:noFill/>
        </p:spPr>
        <p:txBody>
          <a:bodyPr wrap="square" lIns="101600" tIns="76200" rIns="101600" bIns="76200" anchor="ctr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1400"/>
              </a:spcAft>
            </a:pPr>
            <a:r>
              <a:rPr sz="2400" b="1" i="0">
                <a:solidFill>
                  <a:srgbClr val="FF8C00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真正的冠军，是金牌，还是金牌背后那个不断变好的人？</a:t>
            </a:r>
            <a:endParaRPr sz="2400" b="1" i="0">
              <a:solidFill>
                <a:srgbClr val="FF8C00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900" b="0" i="0">
                <a:solidFill>
                  <a:srgbClr val="1C2B3A"/>
                </a:solidFill>
                <a:latin typeface="Times New Roman" panose="02020603050405020304"/>
                <a:ea typeface="微软雅黑" panose="020B0503020204020204" charset="-122"/>
                <a:cs typeface="微软雅黑" panose="020B0503020204020204" charset="-122"/>
              </a:rPr>
              <a:t>于子迪说："I believe I can swim even faster next time." 这种态度，对我们意味着什么？</a:t>
            </a:r>
            <a:endParaRPr sz="1900" b="0" i="0">
              <a:solidFill>
                <a:srgbClr val="1C2B3A"/>
              </a:solidFill>
              <a:latin typeface="Times New Roman" panose="02020603050405020304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502920" cy="50292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000" b="1" i="0">
                <a:solidFill>
                  <a:srgbClr val="FFFFFF"/>
                </a:solidFill>
                <a:latin typeface="微软雅黑" panose="020B0503020204020204" charset="-122"/>
              </a:rPr>
              <a:t>3</a:t>
            </a:r>
            <a:endParaRPr sz="20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7280" y="274320"/>
            <a:ext cx="4408805" cy="4914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US" sz="2600" b="1" i="0">
                <a:solidFill>
                  <a:srgbClr val="0D3A78"/>
                </a:solidFill>
                <a:latin typeface="微软雅黑" panose="020B0503020204020204" charset="-122"/>
              </a:rPr>
              <a:t>Reading3</a:t>
            </a:r>
            <a:r>
              <a:rPr sz="2600" b="1" i="0">
                <a:solidFill>
                  <a:srgbClr val="0D3A78"/>
                </a:solidFill>
                <a:latin typeface="微软雅黑" panose="020B0503020204020204" charset="-122"/>
              </a:rPr>
              <a:t> · 百米飞人陈妤颉</a:t>
            </a:r>
            <a:endParaRPr sz="2600" b="1" i="0">
              <a:solidFill>
                <a:srgbClr val="0D3A78"/>
              </a:solidFill>
              <a:latin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805" y="822960"/>
            <a:ext cx="8923020" cy="497332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457200" algn="l" fontAlgn="auto"/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On the night of September 25, 2026, the </a:t>
            </a:r>
            <a:r>
              <a:rPr sz="2000" b="1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athletics 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stadium in Aichi-Nagoya</a:t>
            </a:r>
            <a:r>
              <a:rPr sz="2000" b="1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 lit up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. In the women's 100-meter final of the 20th Asian Games, 17-year-old Chinese </a:t>
            </a:r>
            <a:r>
              <a:rPr sz="2000" b="1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sprint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er Chen Yujie </a:t>
            </a:r>
            <a:r>
              <a:rPr sz="2000" b="0" i="0">
                <a:solidFill>
                  <a:schemeClr val="accent2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①___</a:t>
            </a:r>
            <a:r>
              <a:rPr lang="en-US" sz="2000" b="0" i="0">
                <a:solidFill>
                  <a:schemeClr val="accent2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__</a:t>
            </a:r>
            <a:r>
              <a:rPr sz="2000" b="0" i="0">
                <a:solidFill>
                  <a:schemeClr val="accent2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_(break) out of the </a:t>
            </a:r>
            <a:r>
              <a:rPr sz="2000" b="1" i="0">
                <a:solidFill>
                  <a:schemeClr val="accent2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blocks</a:t>
            </a:r>
            <a:r>
              <a:rPr sz="2000" b="1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 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and crossed the line in 11.06 seconds. With that single run, she </a:t>
            </a:r>
            <a:r>
              <a:rPr lang="en-US" sz="2000" b="1">
                <a:solidFill>
                  <a:srgbClr val="0097A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set 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the Asian Games record</a:t>
            </a:r>
            <a:r>
              <a:rPr lang="en-US"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, making her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 the youngest-ever </a:t>
            </a:r>
            <a:r>
              <a:rPr sz="2000" b="1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champion 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in the event.</a:t>
            </a:r>
            <a:endParaRPr sz="2000" b="0" i="0">
              <a:solidFill>
                <a:srgbClr val="1C2B3A"/>
              </a:solidFill>
              <a:uFillTx/>
              <a:latin typeface="Times New Roman" panose="02020603050405020304"/>
              <a:ea typeface="宋体" panose="02010600030101010101" pitchFamily="2" charset="-122"/>
            </a:endParaRPr>
          </a:p>
          <a:p>
            <a:pPr indent="457200" algn="l" fontAlgn="auto"/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Yet the road to gold was </a:t>
            </a:r>
            <a:r>
              <a:rPr sz="2000" b="1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far </a:t>
            </a:r>
            <a:r>
              <a:rPr sz="200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  <a:sym typeface="+mn-ea"/>
              </a:rPr>
              <a:t>②____</a:t>
            </a:r>
            <a:r>
              <a:rPr lang="en-US" sz="200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  <a:sym typeface="+mn-ea"/>
              </a:rPr>
              <a:t> </a:t>
            </a:r>
            <a:r>
              <a:rPr sz="2000" b="1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easy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. The </a:t>
            </a:r>
            <a:r>
              <a:rPr sz="2000" b="1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defending champion</a:t>
            </a:r>
            <a:r>
              <a:rPr sz="12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卫冕冠军</a:t>
            </a:r>
            <a:r>
              <a:rPr lang="zh-CN" sz="12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（葛曼棋）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 </a:t>
            </a:r>
            <a:r>
              <a:rPr sz="200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  <a:sym typeface="+mn-ea"/>
              </a:rPr>
              <a:t>③_</a:t>
            </a:r>
            <a:r>
              <a:rPr lang="en-US" sz="200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  <a:sym typeface="+mn-ea"/>
              </a:rPr>
              <a:t>___</a:t>
            </a:r>
            <a:r>
              <a:rPr sz="200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  <a:sym typeface="+mn-ea"/>
              </a:rPr>
              <a:t>__</a:t>
            </a:r>
            <a:r>
              <a:rPr lang="en-US" sz="200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  <a:sym typeface="+mn-ea"/>
              </a:rPr>
              <a:t>__</a:t>
            </a:r>
            <a:r>
              <a:rPr sz="200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  <a:sym typeface="+mn-ea"/>
              </a:rPr>
              <a:t>_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(</a:t>
            </a:r>
            <a:r>
              <a:rPr sz="2000" b="1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withdraw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) from the final with a thigh </a:t>
            </a:r>
            <a:r>
              <a:rPr sz="200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  <a:sym typeface="+mn-ea"/>
              </a:rPr>
              <a:t>④_</a:t>
            </a:r>
            <a:r>
              <a:rPr lang="en-US" sz="200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  <a:sym typeface="+mn-ea"/>
              </a:rPr>
              <a:t>__</a:t>
            </a:r>
            <a:r>
              <a:rPr sz="200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  <a:sym typeface="+mn-ea"/>
              </a:rPr>
              <a:t>__</a:t>
            </a:r>
            <a:r>
              <a:rPr lang="en-US" sz="200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  <a:sym typeface="+mn-ea"/>
              </a:rPr>
              <a:t>_(injure)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, </a:t>
            </a:r>
            <a:r>
              <a:rPr sz="2000" b="1" i="0">
                <a:solidFill>
                  <a:schemeClr val="accent2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leaving 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Chen </a:t>
            </a:r>
            <a:r>
              <a:rPr sz="2000" b="1" i="0">
                <a:solidFill>
                  <a:schemeClr val="accent2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as 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the only Chinese runner. The weight of a nation's hope ⑤__</a:t>
            </a:r>
            <a:r>
              <a:rPr lang="en-US"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___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__(rest) on her young shoulders. Before the gun, she was so nervous that her legs ⑥__</a:t>
            </a:r>
            <a:r>
              <a:rPr lang="en-US"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___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_(tremble). "I was afraid of making a mistake," she </a:t>
            </a:r>
            <a:r>
              <a:rPr sz="2000" b="1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admitted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.</a:t>
            </a:r>
            <a:endParaRPr sz="2000" b="0" i="0">
              <a:solidFill>
                <a:srgbClr val="1C2B3A"/>
              </a:solidFill>
              <a:uFillTx/>
              <a:latin typeface="Times New Roman" panose="02020603050405020304"/>
              <a:ea typeface="宋体" panose="02010600030101010101" pitchFamily="2" charset="-122"/>
            </a:endParaRPr>
          </a:p>
          <a:p>
            <a:pPr indent="457200" algn="l" fontAlgn="auto"/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Instead of ⑦_</a:t>
            </a:r>
            <a:r>
              <a:rPr lang="en-US"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_____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___(</a:t>
            </a:r>
            <a:r>
              <a:rPr sz="2000" b="1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panic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), Chen chose to focus on herself. "I just want to be myself," she said. </a:t>
            </a:r>
            <a:r>
              <a:rPr sz="2000" b="1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When the pistol</a:t>
            </a:r>
            <a:r>
              <a:rPr lang="zh-CN" altLang="en-US" sz="2000" b="1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手枪</a:t>
            </a:r>
            <a:r>
              <a:rPr sz="2000" b="1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 fired,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 she ⑧</a:t>
            </a:r>
            <a:r>
              <a:rPr lang="en-US"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_________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____(transform) her fear into speed. </a:t>
            </a:r>
            <a:endParaRPr sz="2000" b="0" i="0">
              <a:solidFill>
                <a:srgbClr val="1C2B3A"/>
              </a:solidFill>
              <a:uFillTx/>
              <a:latin typeface="Times New Roman" panose="02020603050405020304"/>
              <a:ea typeface="宋体" panose="02010600030101010101" pitchFamily="2" charset="-122"/>
            </a:endParaRPr>
          </a:p>
          <a:p>
            <a:pPr indent="457200" algn="l" fontAlgn="auto"/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Still a student, she trains by day and studies by night — proving teenage dreams, </a:t>
            </a:r>
            <a:r>
              <a:rPr sz="2000" b="1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back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ed by </a:t>
            </a:r>
            <a:r>
              <a:rPr sz="2000" b="1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grit 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/ɡrɪt/ 毅力, can </a:t>
            </a:r>
            <a:r>
              <a:rPr sz="2000" b="1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outrun </a:t>
            </a:r>
            <a:r>
              <a:rPr sz="2000" b="0" i="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</a:rPr>
              <a:t>the world.</a:t>
            </a:r>
            <a:endParaRPr sz="2000" b="0" i="0">
              <a:solidFill>
                <a:srgbClr val="1C2B3A"/>
              </a:solidFill>
              <a:uFillTx/>
              <a:latin typeface="Times New Roman" panose="02020603050405020304"/>
              <a:ea typeface="宋体" panose="02010600030101010101" pitchFamily="2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63540" y="5191125"/>
            <a:ext cx="3154045" cy="1666875"/>
          </a:xfrm>
          <a:prstGeom prst="rect">
            <a:avLst/>
          </a:prstGeom>
          <a:solidFill>
            <a:srgbClr val="E8F2FC"/>
          </a:solidFill>
          <a:ln w="19050">
            <a:solidFill>
              <a:srgbClr val="0097A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2000" b="1" i="0">
                <a:solidFill>
                  <a:srgbClr val="0097A7"/>
                </a:solidFill>
                <a:latin typeface="Times New Roman" panose="02020603050405020304" charset="0"/>
                <a:ea typeface="宋体" panose="02010600030101010101" pitchFamily="2" charset="-122"/>
              </a:rPr>
              <a:t>一词多义</a:t>
            </a:r>
            <a:endParaRPr sz="2000" b="1" i="0">
              <a:solidFill>
                <a:srgbClr val="0097A7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pPr algn="l"/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</a:rPr>
              <a:t>back v.支持</a:t>
            </a:r>
            <a:endParaRPr sz="2000" b="0" i="0">
              <a:solidFill>
                <a:srgbClr val="1C2B3A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pPr algn="l"/>
            <a:r>
              <a:rPr sz="2000" b="1" i="0">
                <a:solidFill>
                  <a:srgbClr val="0097A7"/>
                </a:solidFill>
                <a:latin typeface="Times New Roman" panose="02020603050405020304" charset="0"/>
                <a:ea typeface="宋体" panose="02010600030101010101" pitchFamily="2" charset="-122"/>
              </a:rPr>
              <a:t>词块</a:t>
            </a:r>
            <a:endParaRPr sz="2000" b="1" i="0">
              <a:solidFill>
                <a:srgbClr val="0097A7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pPr algn="l"/>
            <a:r>
              <a:rPr lang="en-US"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</a:rPr>
              <a:t>=</a:t>
            </a:r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</a:rPr>
              <a:t>explode out of the blocks</a:t>
            </a:r>
            <a:endParaRPr sz="2000" b="0" i="0">
              <a:solidFill>
                <a:srgbClr val="1C2B3A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pPr algn="l"/>
            <a:r>
              <a:rPr sz="2000" b="0" i="0">
                <a:solidFill>
                  <a:srgbClr val="1C2B3A"/>
                </a:solidFill>
                <a:latin typeface="Times New Roman" panose="02020603050405020304" charset="0"/>
                <a:ea typeface="宋体" panose="02010600030101010101" pitchFamily="2" charset="-122"/>
              </a:rPr>
              <a:t>起跑爆发</a:t>
            </a:r>
            <a:endParaRPr sz="2000" b="0" i="0">
              <a:solidFill>
                <a:srgbClr val="1C2B3A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22855" y="1435735"/>
            <a:ext cx="829310" cy="3556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/>
            <a:r>
              <a:rPr sz="2000" b="1">
                <a:solidFill>
                  <a:schemeClr val="accent2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broke </a:t>
            </a:r>
            <a:endParaRPr sz="2000" b="1">
              <a:solidFill>
                <a:schemeClr val="accent2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7190" y="2628900"/>
            <a:ext cx="12528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000" b="1">
                <a:solidFill>
                  <a:srgbClr val="0097A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withdrew </a:t>
            </a:r>
            <a:endParaRPr sz="2000" b="0" i="0">
              <a:solidFill>
                <a:srgbClr val="1C2B3A"/>
              </a:solidFill>
              <a:uFillTx/>
              <a:latin typeface="Times New Roman" panose="02020603050405020304"/>
              <a:ea typeface="宋体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85230" y="2957830"/>
            <a:ext cx="9715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000" b="1">
                <a:solidFill>
                  <a:srgbClr val="0097A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rested </a:t>
            </a:r>
            <a:endParaRPr sz="2000" b="1">
              <a:solidFill>
                <a:srgbClr val="0097A7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39790" y="4204335"/>
            <a:ext cx="15773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000" b="1">
                <a:solidFill>
                  <a:srgbClr val="0097A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transformed</a:t>
            </a:r>
            <a:endParaRPr sz="2000" b="1">
              <a:solidFill>
                <a:srgbClr val="0097A7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44675" y="3865245"/>
            <a:ext cx="12903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000" b="1">
                <a:solidFill>
                  <a:srgbClr val="0097A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panicking </a:t>
            </a:r>
            <a:endParaRPr sz="2000" b="1">
              <a:solidFill>
                <a:srgbClr val="0097A7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004050" y="3542030"/>
            <a:ext cx="12065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000" b="1">
                <a:solidFill>
                  <a:srgbClr val="0097A7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trembled </a:t>
            </a:r>
            <a:endParaRPr sz="2000" b="1">
              <a:solidFill>
                <a:srgbClr val="0097A7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28085" y="2366645"/>
            <a:ext cx="8293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000" b="1">
                <a:solidFill>
                  <a:schemeClr val="tx1"/>
                </a:solidFill>
                <a:uFillTx/>
                <a:latin typeface="Times New Roman" panose="02020603050405020304"/>
                <a:ea typeface="宋体" panose="02010600030101010101" pitchFamily="2" charset="-122"/>
                <a:sym typeface="+mn-ea"/>
              </a:rPr>
              <a:t>from </a:t>
            </a:r>
            <a:endParaRPr sz="2000" b="1">
              <a:solidFill>
                <a:schemeClr val="tx1"/>
              </a:solidFill>
              <a:uFillTx/>
              <a:latin typeface="Times New Roman" panose="02020603050405020304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775325" y="2654300"/>
            <a:ext cx="7924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000">
                <a:solidFill>
                  <a:srgbClr val="1C2B3A"/>
                </a:solidFill>
                <a:uFillTx/>
                <a:latin typeface="Times New Roman" panose="02020603050405020304"/>
                <a:ea typeface="宋体" panose="02010600030101010101" pitchFamily="2" charset="-122"/>
                <a:sym typeface="+mn-ea"/>
              </a:rPr>
              <a:t>injury</a:t>
            </a:r>
            <a:endParaRPr sz="2000">
              <a:solidFill>
                <a:srgbClr val="1C2B3A"/>
              </a:solidFill>
              <a:uFillTx/>
              <a:latin typeface="Times New Roman" panose="02020603050405020304"/>
              <a:ea typeface="宋体" panose="02010600030101010101" pitchFamily="2" charset="-122"/>
            </a:endParaRPr>
          </a:p>
        </p:txBody>
      </p:sp>
      <p:pic>
        <p:nvPicPr>
          <p:cNvPr id="17" name="图片 16"/>
          <p:cNvPicPr/>
          <p:nvPr/>
        </p:nvPicPr>
        <p:blipFill>
          <a:blip r:embed="rId1"/>
          <a:stretch>
            <a:fillRect/>
          </a:stretch>
        </p:blipFill>
        <p:spPr>
          <a:xfrm>
            <a:off x="9015095" y="207645"/>
            <a:ext cx="3060065" cy="2518410"/>
          </a:xfrm>
          <a:prstGeom prst="rect">
            <a:avLst/>
          </a:prstGeom>
        </p:spPr>
      </p:pic>
      <p:pic>
        <p:nvPicPr>
          <p:cNvPr id="18" name="图片 17"/>
          <p:cNvPicPr/>
          <p:nvPr/>
        </p:nvPicPr>
        <p:blipFill>
          <a:blip r:embed="rId2"/>
          <a:stretch>
            <a:fillRect/>
          </a:stretch>
        </p:blipFill>
        <p:spPr>
          <a:xfrm>
            <a:off x="8997315" y="2875915"/>
            <a:ext cx="3048000" cy="1997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2" grpId="0"/>
      <p:bldP spid="13" grpId="0"/>
      <p:bldP spid="14" grpId="0"/>
      <p:bldP spid="15" grpId="0"/>
      <p:bldP spid="5" grpId="1"/>
      <p:bldP spid="6" grpId="1"/>
      <p:bldP spid="10" grpId="1"/>
      <p:bldP spid="11" grpId="1"/>
      <p:bldP spid="12" grpId="1"/>
      <p:bldP spid="13" grpId="1"/>
      <p:bldP spid="14" grpId="1"/>
      <p:bldP spid="1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502920" cy="50292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000" b="1" i="0">
                <a:solidFill>
                  <a:srgbClr val="FFFFFF"/>
                </a:solidFill>
                <a:latin typeface="微软雅黑" panose="020B0503020204020204" charset="-122"/>
              </a:rPr>
              <a:t>3</a:t>
            </a:r>
            <a:endParaRPr lang="en-US" sz="20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7280" y="274320"/>
            <a:ext cx="1511300" cy="4914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600" b="1" i="0">
                <a:solidFill>
                  <a:srgbClr val="0D3A78"/>
                </a:solidFill>
                <a:latin typeface="微软雅黑" panose="020B0503020204020204" charset="-122"/>
              </a:rPr>
              <a:t>词汇聚焦</a:t>
            </a:r>
            <a:endParaRPr sz="2600" b="1" i="0">
              <a:solidFill>
                <a:srgbClr val="0D3A78"/>
              </a:solidFill>
              <a:latin typeface="微软雅黑" panose="020B0503020204020204" charset="-122"/>
            </a:endParaRPr>
          </a:p>
        </p:txBody>
      </p:sp>
      <p:graphicFrame>
        <p:nvGraphicFramePr>
          <p:cNvPr id="16" name="Table 5"/>
          <p:cNvGraphicFramePr>
            <a:graphicFrameLocks noGrp="1"/>
          </p:cNvGraphicFramePr>
          <p:nvPr/>
        </p:nvGraphicFramePr>
        <p:xfrm>
          <a:off x="1507490" y="982980"/>
          <a:ext cx="7787005" cy="53403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211070"/>
                <a:gridCol w="1249045"/>
                <a:gridCol w="1464945"/>
                <a:gridCol w="2861945"/>
              </a:tblGrid>
              <a:tr h="365760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单词</a:t>
                      </a:r>
                      <a:endParaRPr sz="17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1565C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音标</a:t>
                      </a:r>
                      <a:endParaRPr sz="17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1565C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词性</a:t>
                      </a:r>
                      <a:endParaRPr sz="17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1565C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中文释义</a:t>
                      </a:r>
                      <a:endParaRPr sz="17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1565C0"/>
                    </a:solidFill>
                  </a:tcPr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light up</a:t>
                      </a:r>
                      <a:endParaRPr lang="en-US" altLang="zh-CN"/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1. 点亮、照亮；2. （脸上）流露出喜悦、兴奋等情绪；</a:t>
                      </a:r>
                      <a:endParaRPr lang="zh-CN" altLang="en-US"/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 hMerge="1"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 hMerge="1"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sprint</a:t>
                      </a:r>
                      <a:endParaRPr lang="en-US" altLang="zh-CN"/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/>
                        <a:t>/spr</a:t>
                      </a:r>
                      <a:r>
                        <a:rPr lang="en-US" altLang="en-US" sz="1800"/>
                        <a:t>ɪ</a:t>
                      </a:r>
                      <a:r>
                        <a:rPr lang="en-US" altLang="zh-CN" sz="1800"/>
                        <a:t>nt/</a:t>
                      </a:r>
                      <a:endParaRPr lang="en-US" altLang="zh-CN" sz="1800"/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v./n.</a:t>
                      </a:r>
                      <a:endParaRPr lang="en-US" altLang="zh-CN"/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/>
                        <a:t>vi.</a:t>
                      </a:r>
                      <a:r>
                        <a:rPr lang="zh-CN" altLang="en-US" sz="1800"/>
                        <a:t>冲刺； </a:t>
                      </a:r>
                      <a:r>
                        <a:rPr lang="en-US" altLang="zh-CN" sz="1800"/>
                        <a:t>n.</a:t>
                      </a:r>
                      <a:r>
                        <a:rPr lang="zh-CN" altLang="en-US" sz="1800"/>
                        <a:t>全速短跑</a:t>
                      </a:r>
                      <a:endParaRPr lang="zh-CN" altLang="en-US" sz="1800"/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t>explode</a:t>
                      </a:r>
                      <a:endParaRPr lang="en-US"/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/ɪkˈspləʊd/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v.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（枪响后）冲出，爆发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t>defending champion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/dɪˈfendɪŋ/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n.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卫冕冠军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t>withdraw</a:t>
                      </a:r>
                      <a:r>
                        <a:rPr lang="en-US"/>
                        <a:t> from</a:t>
                      </a:r>
                      <a:endParaRPr lang="en-US"/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/wɪðˈdrɔː/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v.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退出，撤出（比赛）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t>tremble</a:t>
                      </a:r>
                      <a:r>
                        <a:rPr lang="en-US"/>
                        <a:t> </a:t>
                      </a:r>
                      <a:endParaRPr lang="en-US"/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/ˈtrembl/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v.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颤抖，发抖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t>panic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/ˈpænɪk/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v./n.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惊慌，恐慌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fire</a:t>
                      </a:r>
                      <a:endParaRPr lang="en-US" altLang="zh-CN"/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800"/>
                        <a:t>v.</a:t>
                      </a:r>
                      <a:r>
                        <a:rPr lang="zh-CN" altLang="en-US" sz="1800"/>
                        <a:t>开火，射击</a:t>
                      </a:r>
                      <a:endParaRPr lang="zh-CN" altLang="en-US" sz="1800"/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t>transform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/trænsˈfɔːm/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v.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使转变，转化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t>outrun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/ˌaʊtˈrʌn/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v.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跑赢，超越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back</a:t>
                      </a:r>
                      <a:endParaRPr lang="en-US" altLang="zh-CN"/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/>
                        <a:t>v.</a:t>
                      </a:r>
                      <a:endParaRPr lang="en-US" altLang="zh-CN"/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/>
                        <a:t>支持</a:t>
                      </a:r>
                      <a:endParaRPr lang="zh-CN" altLang="en-US"/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t>grit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/ɡrɪt/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n.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毅力，坚韧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3A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8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502920" cy="502920"/>
          </a:xfrm>
          <a:prstGeom prst="rect">
            <a:avLst/>
          </a:prstGeom>
          <a:solidFill>
            <a:srgbClr val="FF8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2000" b="1" i="0">
                <a:solidFill>
                  <a:srgbClr val="FFFFFF"/>
                </a:solidFill>
                <a:latin typeface="微软雅黑" panose="020B0503020204020204" charset="-122"/>
              </a:rPr>
              <a:t>？</a:t>
            </a:r>
            <a:endParaRPr lang="zh-CN" sz="20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7280" y="274320"/>
            <a:ext cx="2579370" cy="3371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 i="0">
                <a:solidFill>
                  <a:srgbClr val="FF8C00"/>
                </a:solidFill>
                <a:latin typeface="微软雅黑" panose="020B0503020204020204" charset="-122"/>
              </a:rPr>
              <a:t>深度思考 · Think Deeper</a:t>
            </a:r>
            <a:endParaRPr sz="1600" b="1" i="0">
              <a:solidFill>
                <a:srgbClr val="FF8C00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800" b="1" i="0">
                <a:solidFill>
                  <a:srgbClr val="FFFFFF"/>
                </a:solidFill>
                <a:latin typeface="微软雅黑" panose="020B0503020204020204" charset="-122"/>
              </a:rPr>
              <a:t>是什么，让少年成为冠军？</a:t>
            </a:r>
            <a:endParaRPr sz="38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" y="292608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0" i="0">
                <a:solidFill>
                  <a:srgbClr val="DBEAFE"/>
                </a:solidFill>
                <a:latin typeface="微软雅黑" panose="020B0503020204020204" charset="-122"/>
              </a:rPr>
              <a:t>陈妤颉说："I just want to be myself." 但镜头拉远，我们看到的不只是她一个人——</a:t>
            </a:r>
            <a:endParaRPr sz="2200" b="0" i="0">
              <a:solidFill>
                <a:srgbClr val="DBEAFE"/>
              </a:solidFill>
              <a:latin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2960" y="3749039"/>
            <a:ext cx="105156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0" i="0">
                <a:solidFill>
                  <a:srgbClr val="DBEAFE"/>
                </a:solidFill>
                <a:latin typeface="微软雅黑" panose="020B0503020204020204" charset="-122"/>
              </a:rPr>
              <a:t>是一支平均年龄 24 岁、548 人首次出战的「少年军团」。天赋，真的是唯一的答案吗？</a:t>
            </a:r>
            <a:endParaRPr sz="2200" b="0" i="0">
              <a:solidFill>
                <a:srgbClr val="DBEAFE"/>
              </a:solidFill>
              <a:latin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2960" y="5029200"/>
            <a:ext cx="7327265" cy="3987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 i="0">
                <a:solidFill>
                  <a:srgbClr val="0097A7"/>
                </a:solidFill>
                <a:latin typeface="微软雅黑" panose="020B0503020204020204" charset="-122"/>
              </a:rPr>
              <a:t>👉 带着这个问题，进入</a:t>
            </a:r>
            <a:r>
              <a:rPr lang="en-US" sz="2000" b="1" i="0">
                <a:solidFill>
                  <a:srgbClr val="0097A7"/>
                </a:solidFill>
                <a:latin typeface="微软雅黑" panose="020B0503020204020204" charset="-122"/>
              </a:rPr>
              <a:t>Reading4</a:t>
            </a:r>
            <a:r>
              <a:rPr sz="2000" b="1" i="0">
                <a:solidFill>
                  <a:srgbClr val="0097A7"/>
                </a:solidFill>
                <a:latin typeface="微软雅黑" panose="020B0503020204020204" charset="-122"/>
              </a:rPr>
              <a:t>：中国亚运的「少年浪潮」。</a:t>
            </a:r>
            <a:endParaRPr sz="2000" b="1" i="0">
              <a:solidFill>
                <a:srgbClr val="0097A7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502920" cy="50292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000" b="1" i="0">
                <a:solidFill>
                  <a:srgbClr val="FFFFFF"/>
                </a:solidFill>
                <a:latin typeface="微软雅黑" panose="020B0503020204020204" charset="-122"/>
              </a:rPr>
              <a:t>4</a:t>
            </a:r>
            <a:endParaRPr lang="en-US" sz="20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7280" y="274320"/>
            <a:ext cx="3412490" cy="4914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US" sz="2600" b="1" i="0">
                <a:solidFill>
                  <a:srgbClr val="0D3A78"/>
                </a:solidFill>
                <a:latin typeface="微软雅黑" panose="020B0503020204020204" charset="-122"/>
              </a:rPr>
              <a:t>Reading4 </a:t>
            </a:r>
            <a:r>
              <a:rPr sz="2600" b="1" i="0">
                <a:solidFill>
                  <a:srgbClr val="0D3A78"/>
                </a:solidFill>
                <a:latin typeface="微软雅黑" panose="020B0503020204020204" charset="-122"/>
              </a:rPr>
              <a:t>· 少年浪潮</a:t>
            </a:r>
            <a:endParaRPr sz="2600" b="1" i="0">
              <a:solidFill>
                <a:srgbClr val="0D3A78"/>
              </a:solidFill>
              <a:latin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6380" y="930275"/>
            <a:ext cx="9754235" cy="484632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457200" algn="l" fontAlgn="auto"/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Behind 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Chen's gold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lies 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a bigger story: the rise of China's "teenage wave" at the Nagoya Asian Games. Of 815 athletes, 27% </a:t>
            </a:r>
            <a:r>
              <a:rPr lang="en-US" altLang="zh-CN" sz="2000">
                <a:solidFill>
                  <a:srgbClr val="0070C0"/>
                </a:solidFill>
                <a:latin typeface="Times New Roman" panose="02020603050405020304"/>
                <a:sym typeface="+mn-ea"/>
              </a:rPr>
              <a:t>①</a:t>
            </a:r>
            <a:r>
              <a:rPr sz="2000" b="0" i="0">
                <a:solidFill>
                  <a:srgbClr val="0070C0"/>
                </a:solidFill>
                <a:latin typeface="Times New Roman" panose="02020603050405020304"/>
              </a:rPr>
              <a:t>_</a:t>
            </a:r>
            <a:r>
              <a:rPr lang="en-US" sz="2000" b="0" i="0">
                <a:solidFill>
                  <a:srgbClr val="0070C0"/>
                </a:solidFill>
                <a:latin typeface="Times New Roman" panose="02020603050405020304"/>
              </a:rPr>
              <a:t>______</a:t>
            </a:r>
            <a:r>
              <a:rPr sz="2000" b="0" i="0">
                <a:solidFill>
                  <a:srgbClr val="0070C0"/>
                </a:solidFill>
                <a:latin typeface="Times New Roman" panose="02020603050405020304"/>
              </a:rPr>
              <a:t>___(bear) 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in 2005 or later, 548 </a:t>
            </a:r>
            <a:r>
              <a:rPr lang="en-US" altLang="zh-CN" sz="2000">
                <a:solidFill>
                  <a:srgbClr val="0070C0"/>
                </a:solidFill>
                <a:latin typeface="Times New Roman" panose="02020603050405020304"/>
                <a:sym typeface="+mn-ea"/>
              </a:rPr>
              <a:t>②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_</a:t>
            </a:r>
            <a:r>
              <a:rPr lang="en-US" sz="2000" b="0" i="0">
                <a:solidFill>
                  <a:srgbClr val="1C2B3A"/>
                </a:solidFill>
                <a:latin typeface="Times New Roman" panose="02020603050405020304"/>
              </a:rPr>
              <a:t>____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___(make) their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debut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. Youth is the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engine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 of the team. At the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last 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Hangzhou Asian Games, China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top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ped the medal table with 201 golds; this young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generation 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now carries that pride into a new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era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.</a:t>
            </a:r>
            <a:endParaRPr lang="en-US" altLang="zh-CN" sz="2000" b="0" i="0">
              <a:solidFill>
                <a:srgbClr val="1C2B3A"/>
              </a:solidFill>
              <a:latin typeface="Times New Roman" panose="02020603050405020304"/>
            </a:endParaRPr>
          </a:p>
          <a:p>
            <a:pPr indent="457200" algn="l" fontAlgn="auto"/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Take 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13-year-old Yu Zidi: she w</a:t>
            </a:r>
            <a:r>
              <a:rPr lang="en-US" sz="2000" b="0" i="0">
                <a:solidFill>
                  <a:srgbClr val="1C2B3A"/>
                </a:solidFill>
                <a:latin typeface="Times New Roman" panose="02020603050405020304"/>
              </a:rPr>
              <a:t>o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n the 200m butterfly in 2:05.08, breaking the record and </a:t>
            </a:r>
            <a:r>
              <a:rPr lang="en-US" altLang="zh-CN" sz="2000">
                <a:solidFill>
                  <a:srgbClr val="0070C0"/>
                </a:solidFill>
                <a:latin typeface="Times New Roman" panose="02020603050405020304"/>
                <a:sym typeface="+mn-ea"/>
              </a:rPr>
              <a:t>③______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____(become) the youngest swimming champion. Zhang Zhanshuo, 19, </a:t>
            </a:r>
            <a:r>
              <a:rPr lang="en-US" altLang="zh-CN" sz="2000">
                <a:solidFill>
                  <a:srgbClr val="0070C0"/>
                </a:solidFill>
                <a:latin typeface="Times New Roman" panose="02020603050405020304"/>
                <a:sym typeface="+mn-ea"/>
              </a:rPr>
              <a:t>④</a:t>
            </a:r>
            <a:r>
              <a:rPr lang="en-US" altLang="zh-CN" sz="2000" b="0" i="0">
                <a:solidFill>
                  <a:srgbClr val="0070C0"/>
                </a:solidFill>
                <a:latin typeface="Times New Roman" panose="02020603050405020304"/>
              </a:rPr>
              <a:t>_________(collect) 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seven golds;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shooter 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Sheng Lihao, 19,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set 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two world records. These teenagers are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not 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produce</a:t>
            </a:r>
            <a:r>
              <a:rPr lang="en-US" sz="2000" b="0" i="0">
                <a:solidFill>
                  <a:srgbClr val="1C2B3A"/>
                </a:solidFill>
                <a:latin typeface="Times New Roman" panose="02020603050405020304"/>
              </a:rPr>
              <a:t>d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 by talent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alone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.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Behind 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every bright smile on the podium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is 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a story of early mornings and quiet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sacrifice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.</a:t>
            </a:r>
            <a:endParaRPr sz="2000" b="0" i="0">
              <a:solidFill>
                <a:srgbClr val="1C2B3A"/>
              </a:solidFill>
              <a:latin typeface="Times New Roman" panose="02020603050405020304"/>
            </a:endParaRPr>
          </a:p>
          <a:p>
            <a:pPr indent="457200" algn="l" fontAlgn="auto"/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What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turns 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a teenager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into 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a champion? Not just gift, but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grit 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— the same quality </a:t>
            </a:r>
            <a:r>
              <a:rPr lang="en-US" altLang="zh-CN" sz="2000">
                <a:solidFill>
                  <a:srgbClr val="0070C0"/>
                </a:solidFill>
                <a:latin typeface="Times New Roman" panose="02020603050405020304"/>
                <a:sym typeface="+mn-ea"/>
              </a:rPr>
              <a:t>⑤______</a:t>
            </a:r>
            <a:r>
              <a:rPr lang="en-US" altLang="zh-CN" sz="2000" b="0" i="0">
                <a:solidFill>
                  <a:srgbClr val="0070C0"/>
                </a:solidFill>
                <a:latin typeface="Times New Roman" panose="02020603050405020304"/>
              </a:rPr>
              <a:t>_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(need) in our studies. </a:t>
            </a:r>
            <a:r>
              <a:rPr sz="2000" i="0">
                <a:solidFill>
                  <a:srgbClr val="1C2B3A"/>
                </a:solidFill>
                <a:latin typeface="Times New Roman" panose="02020603050405020304"/>
              </a:rPr>
              <a:t>When young people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dream big yet stay humble</a:t>
            </a:r>
            <a:r>
              <a:rPr sz="2000" i="0">
                <a:solidFill>
                  <a:srgbClr val="1C2B3A"/>
                </a:solidFill>
                <a:latin typeface="Times New Roman" panose="02020603050405020304"/>
              </a:rPr>
              <a:t>,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 train hard yet keep balance</a:t>
            </a:r>
            <a:r>
              <a:rPr sz="2000" i="0">
                <a:solidFill>
                  <a:srgbClr val="1C2B3A"/>
                </a:solidFill>
                <a:latin typeface="Times New Roman" panose="02020603050405020304"/>
              </a:rPr>
              <a:t>, they show the world a new face of China.</a:t>
            </a:r>
            <a:endParaRPr sz="2000" i="0">
              <a:solidFill>
                <a:srgbClr val="1C2B3A"/>
              </a:solidFill>
              <a:latin typeface="Times New Roman" panose="02020603050405020304"/>
            </a:endParaRPr>
          </a:p>
          <a:p>
            <a:pPr indent="457200" algn="l" fontAlgn="auto"/>
            <a:r>
              <a:rPr sz="2000" i="0">
                <a:solidFill>
                  <a:srgbClr val="1C2B3A"/>
                </a:solidFill>
                <a:latin typeface="Times New Roman" panose="02020603050405020304"/>
              </a:rPr>
              <a:t>Greatness </a:t>
            </a:r>
            <a:r>
              <a:rPr lang="en-US" altLang="zh-CN" sz="2000">
                <a:solidFill>
                  <a:srgbClr val="0070C0"/>
                </a:solidFill>
                <a:latin typeface="Times New Roman" panose="02020603050405020304"/>
                <a:sym typeface="+mn-ea"/>
              </a:rPr>
              <a:t>⑥_______</a:t>
            </a:r>
            <a:r>
              <a:rPr sz="2000" i="0">
                <a:solidFill>
                  <a:srgbClr val="1C2B3A"/>
                </a:solidFill>
                <a:latin typeface="Times New Roman" panose="02020603050405020304"/>
              </a:rPr>
              <a:t>(begin) with a single brave step.</a:t>
            </a:r>
            <a:r>
              <a:rPr sz="2000" b="0" i="0">
                <a:solidFill>
                  <a:srgbClr val="1C2B3A"/>
                </a:solidFill>
                <a:latin typeface="Times New Roman" panose="02020603050405020304"/>
              </a:rPr>
              <a:t>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From the pool to the track, </a:t>
            </a:r>
            <a:r>
              <a:rPr lang="en-US" altLang="zh-CN" sz="2000">
                <a:solidFill>
                  <a:srgbClr val="0070C0"/>
                </a:solidFill>
                <a:latin typeface="Times New Roman" panose="02020603050405020304"/>
                <a:sym typeface="+mn-ea"/>
              </a:rPr>
              <a:t>⑦_______</a:t>
            </a:r>
            <a:r>
              <a:rPr sz="2000" i="0">
                <a:solidFill>
                  <a:srgbClr val="1C2B3A"/>
                </a:solidFill>
                <a:latin typeface="Times New Roman" panose="02020603050405020304"/>
              </a:rPr>
              <a:t>the shooting range 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to</a:t>
            </a:r>
            <a:r>
              <a:rPr sz="2000" i="0">
                <a:solidFill>
                  <a:srgbClr val="1C2B3A"/>
                </a:solidFill>
                <a:latin typeface="Times New Roman" panose="02020603050405020304"/>
              </a:rPr>
              <a:t> the gym, </a:t>
            </a:r>
            <a:r>
              <a:rPr lang="en-US" altLang="zh-CN" sz="2000">
                <a:solidFill>
                  <a:srgbClr val="0070C0"/>
                </a:solidFill>
                <a:latin typeface="Times New Roman" panose="02020603050405020304"/>
                <a:sym typeface="+mn-ea"/>
              </a:rPr>
              <a:t>⑧_______</a:t>
            </a:r>
            <a:r>
              <a:rPr sz="2000" b="1" i="0">
                <a:solidFill>
                  <a:srgbClr val="1C2B3A"/>
                </a:solidFill>
                <a:latin typeface="Times New Roman" panose="02020603050405020304"/>
              </a:rPr>
              <a:t>wave of youth is rewriting what is possible.</a:t>
            </a:r>
            <a:endParaRPr sz="2000" b="1" i="0">
              <a:solidFill>
                <a:srgbClr val="1C2B3A"/>
              </a:solidFill>
              <a:latin typeface="Times New Roman" panose="020206030504050203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 i="0">
                <a:solidFill>
                  <a:srgbClr val="5B6B7A"/>
                </a:solidFill>
                <a:latin typeface="微软雅黑" panose="020B0503020204020204" charset="-122"/>
              </a:rPr>
              <a:t>单元·外刊阅读课 ｜ 第 7 / 12 页</a:t>
            </a:r>
            <a:endParaRPr sz="1200" b="0" i="0">
              <a:solidFill>
                <a:srgbClr val="5B6B7A"/>
              </a:solidFill>
              <a:latin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92270" y="1247775"/>
            <a:ext cx="13582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1400" b="1">
                <a:solidFill>
                  <a:srgbClr val="0097A7"/>
                </a:solidFill>
                <a:latin typeface="微软雅黑" panose="020B0503020204020204" charset="-122"/>
                <a:sym typeface="+mn-ea"/>
              </a:rPr>
              <a:t> </a:t>
            </a:r>
            <a:r>
              <a:rPr sz="2000" b="1">
                <a:solidFill>
                  <a:srgbClr val="0070C0"/>
                </a:solidFill>
                <a:latin typeface="Times New Roman" panose="02020603050405020304"/>
                <a:sym typeface="+mn-ea"/>
              </a:rPr>
              <a:t>were born</a:t>
            </a:r>
            <a:endParaRPr sz="2000" b="1">
              <a:solidFill>
                <a:srgbClr val="0070C0"/>
              </a:solidFill>
              <a:latin typeface="Times New Roman" panose="02020603050405020304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0120" y="2694305"/>
            <a:ext cx="11976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000">
                <a:solidFill>
                  <a:srgbClr val="0070C0"/>
                </a:solidFill>
                <a:latin typeface="Times New Roman" panose="02020603050405020304"/>
                <a:sym typeface="+mn-ea"/>
              </a:rPr>
              <a:t>becoming </a:t>
            </a:r>
            <a:endParaRPr sz="2000">
              <a:solidFill>
                <a:srgbClr val="0070C0"/>
              </a:solidFill>
              <a:latin typeface="Times New Roman" panose="02020603050405020304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9440" y="1530350"/>
            <a:ext cx="13582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000" b="1">
                <a:solidFill>
                  <a:srgbClr val="0070C0"/>
                </a:solidFill>
                <a:latin typeface="Times New Roman" panose="02020603050405020304"/>
                <a:sym typeface="+mn-ea"/>
              </a:rPr>
              <a:t>making</a:t>
            </a:r>
            <a:endParaRPr sz="2000" b="1">
              <a:solidFill>
                <a:srgbClr val="0070C0"/>
              </a:solidFill>
              <a:latin typeface="Times New Roman" panose="02020603050405020304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1030" y="3035300"/>
            <a:ext cx="11442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000">
                <a:solidFill>
                  <a:srgbClr val="0070C0"/>
                </a:solidFill>
                <a:latin typeface="Times New Roman" panose="02020603050405020304"/>
                <a:sym typeface="+mn-ea"/>
              </a:rPr>
              <a:t>collected  </a:t>
            </a:r>
            <a:endParaRPr sz="2000">
              <a:solidFill>
                <a:srgbClr val="0070C0"/>
              </a:solidFill>
              <a:latin typeface="Times New Roman" panose="02020603050405020304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7220" y="4246880"/>
            <a:ext cx="9544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000">
                <a:solidFill>
                  <a:srgbClr val="0070C0"/>
                </a:solidFill>
                <a:latin typeface="Times New Roman" panose="02020603050405020304"/>
                <a:sym typeface="+mn-ea"/>
              </a:rPr>
              <a:t>needed </a:t>
            </a:r>
            <a:endParaRPr sz="2000">
              <a:solidFill>
                <a:srgbClr val="0070C0"/>
              </a:solidFill>
              <a:latin typeface="Times New Roman" panose="02020603050405020304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231390" y="4872355"/>
            <a:ext cx="9886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000">
                <a:solidFill>
                  <a:srgbClr val="0070C0"/>
                </a:solidFill>
                <a:latin typeface="Times New Roman" panose="02020603050405020304"/>
                <a:sym typeface="+mn-ea"/>
              </a:rPr>
              <a:t>begins </a:t>
            </a:r>
            <a:endParaRPr sz="2000">
              <a:solidFill>
                <a:srgbClr val="0070C0"/>
              </a:solidFill>
              <a:latin typeface="Times New Roman" panose="02020603050405020304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57530" y="5211445"/>
            <a:ext cx="7816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000" b="1">
                <a:solidFill>
                  <a:srgbClr val="1C2B3A"/>
                </a:solidFill>
                <a:latin typeface="Times New Roman" panose="02020603050405020304"/>
                <a:sym typeface="+mn-ea"/>
              </a:rPr>
              <a:t>from </a:t>
            </a:r>
            <a:endParaRPr sz="2000" b="1">
              <a:solidFill>
                <a:srgbClr val="1C2B3A"/>
              </a:solidFill>
              <a:latin typeface="Times New Roman" panose="02020603050405020304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289550" y="5211445"/>
            <a:ext cx="4584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2000" b="1">
                <a:solidFill>
                  <a:srgbClr val="1C2B3A"/>
                </a:solidFill>
                <a:latin typeface="Times New Roman" panose="02020603050405020304"/>
                <a:sym typeface="+mn-ea"/>
              </a:rPr>
              <a:t>a </a:t>
            </a:r>
            <a:endParaRPr sz="2000" b="1">
              <a:solidFill>
                <a:srgbClr val="1C2B3A"/>
              </a:solidFill>
              <a:latin typeface="Times New Roman" panose="02020603050405020304"/>
            </a:endParaRPr>
          </a:p>
        </p:txBody>
      </p:sp>
      <p:pic>
        <p:nvPicPr>
          <p:cNvPr id="51" name="图片 50"/>
          <p:cNvPicPr/>
          <p:nvPr/>
        </p:nvPicPr>
        <p:blipFill>
          <a:blip r:embed="rId1"/>
          <a:srcRect t="6985"/>
          <a:stretch>
            <a:fillRect/>
          </a:stretch>
        </p:blipFill>
        <p:spPr>
          <a:xfrm>
            <a:off x="10000615" y="370205"/>
            <a:ext cx="2051685" cy="1276985"/>
          </a:xfrm>
          <a:prstGeom prst="rect">
            <a:avLst/>
          </a:prstGeom>
        </p:spPr>
      </p:pic>
      <p:pic>
        <p:nvPicPr>
          <p:cNvPr id="52" name="图片 51"/>
          <p:cNvPicPr/>
          <p:nvPr/>
        </p:nvPicPr>
        <p:blipFill>
          <a:blip r:embed="rId2"/>
          <a:srcRect l="-1928" t="8152" r="-1133" b="-6042"/>
          <a:stretch>
            <a:fillRect/>
          </a:stretch>
        </p:blipFill>
        <p:spPr>
          <a:xfrm>
            <a:off x="9931400" y="4310380"/>
            <a:ext cx="2120900" cy="1430020"/>
          </a:xfrm>
          <a:prstGeom prst="rect">
            <a:avLst/>
          </a:prstGeom>
        </p:spPr>
      </p:pic>
      <p:pic>
        <p:nvPicPr>
          <p:cNvPr id="53" name="图片 52"/>
          <p:cNvPicPr/>
          <p:nvPr/>
        </p:nvPicPr>
        <p:blipFill>
          <a:blip r:embed="rId3"/>
          <a:srcRect l="-1160" r="3688" b="8573"/>
          <a:stretch>
            <a:fillRect/>
          </a:stretch>
        </p:blipFill>
        <p:spPr>
          <a:xfrm>
            <a:off x="9968865" y="3095625"/>
            <a:ext cx="2051685" cy="1087120"/>
          </a:xfrm>
          <a:prstGeom prst="rect">
            <a:avLst/>
          </a:prstGeom>
        </p:spPr>
      </p:pic>
      <p:pic>
        <p:nvPicPr>
          <p:cNvPr id="54" name="图片 53"/>
          <p:cNvPicPr/>
          <p:nvPr/>
        </p:nvPicPr>
        <p:blipFill>
          <a:blip r:embed="rId4"/>
          <a:srcRect t="12222" r="-12"/>
          <a:stretch>
            <a:fillRect/>
          </a:stretch>
        </p:blipFill>
        <p:spPr>
          <a:xfrm>
            <a:off x="10000615" y="1838325"/>
            <a:ext cx="2051685" cy="12261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  <p:bldP spid="12" grpId="0"/>
      <p:bldP spid="13" grpId="0"/>
      <p:bldP spid="14" grpId="0"/>
      <p:bldP spid="15" grpId="0"/>
      <p:bldP spid="16" grpId="0"/>
      <p:bldP spid="5" grpId="1"/>
      <p:bldP spid="6" grpId="1"/>
      <p:bldP spid="11" grpId="1"/>
      <p:bldP spid="12" grpId="1"/>
      <p:bldP spid="13" grpId="1"/>
      <p:bldP spid="14" grpId="1"/>
      <p:bldP spid="15" grpId="1"/>
      <p:bldP spid="16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502920" cy="50292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000" b="1" i="0">
                <a:solidFill>
                  <a:srgbClr val="FFFFFF"/>
                </a:solidFill>
                <a:latin typeface="微软雅黑" panose="020B0503020204020204" charset="-122"/>
              </a:rPr>
              <a:t>4</a:t>
            </a:r>
            <a:endParaRPr lang="en-US" sz="20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7280" y="274320"/>
            <a:ext cx="1609725" cy="4914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600" b="1" i="0">
                <a:solidFill>
                  <a:srgbClr val="0D3A78"/>
                </a:solidFill>
                <a:latin typeface="微软雅黑" panose="020B0503020204020204" charset="-122"/>
              </a:rPr>
              <a:t>词汇聚焦 </a:t>
            </a:r>
            <a:endParaRPr sz="2600" b="1" i="0">
              <a:solidFill>
                <a:srgbClr val="0D3A78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78240" y="292608"/>
            <a:ext cx="3291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0" i="0">
                <a:solidFill>
                  <a:srgbClr val="5B6B7A"/>
                </a:solidFill>
                <a:latin typeface="微软雅黑" panose="020B0503020204020204" charset="-122"/>
              </a:rPr>
              <a:t>词汇聚焦 R2 · Vocabulary Focus</a:t>
            </a:r>
            <a:endParaRPr sz="1200" b="0" i="0">
              <a:solidFill>
                <a:srgbClr val="5B6B7A"/>
              </a:solidFill>
              <a:latin typeface="微软雅黑" panose="020B0503020204020204" charset="-12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14400" y="1608455"/>
          <a:ext cx="6701155" cy="369506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95400"/>
                <a:gridCol w="1406525"/>
                <a:gridCol w="1438275"/>
                <a:gridCol w="2560955"/>
              </a:tblGrid>
              <a:tr h="335915"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单词</a:t>
                      </a:r>
                      <a:endParaRPr sz="17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1565C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音标</a:t>
                      </a:r>
                      <a:endParaRPr sz="17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1565C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词性</a:t>
                      </a:r>
                      <a:endParaRPr sz="17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1565C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微软雅黑" panose="020B0503020204020204" charset="-122"/>
                        </a:rPr>
                        <a:t>中文释义</a:t>
                      </a:r>
                      <a:endParaRPr sz="17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73152" marR="45720" marT="18288" marB="18288" anchor="ctr">
                    <a:solidFill>
                      <a:srgbClr val="1565C0"/>
                    </a:solidFill>
                  </a:tcPr>
                </a:tc>
              </a:tr>
              <a:tr h="335915">
                <a:tc>
                  <a:txBody>
                    <a:bodyPr wrap="square"/>
                    <a:lstStyle/>
                    <a:p>
                      <a:r>
                        <a:t>rise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/raɪz/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n.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崛起，兴起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35915">
                <a:tc>
                  <a:txBody>
                    <a:bodyPr wrap="square"/>
                    <a:lstStyle/>
                    <a:p>
                      <a:r>
                        <a:t>debut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/ˈdeɪbjuː/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n.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首次亮相，首秀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</a:tr>
              <a:tr h="335915">
                <a:tc>
                  <a:txBody>
                    <a:bodyPr wrap="square"/>
                    <a:lstStyle/>
                    <a:p>
                      <a:r>
                        <a:t>engine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/ˈendʒɪn/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n.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引擎；动力，核心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35915">
                <a:tc>
                  <a:txBody>
                    <a:bodyPr wrap="square"/>
                    <a:lstStyle/>
                    <a:p>
                      <a:r>
                        <a:t>champion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/ˈtʃæmpiən/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n.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冠军；捍卫者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</a:tr>
              <a:tr h="335915">
                <a:tc>
                  <a:txBody>
                    <a:bodyPr wrap="square"/>
                    <a:lstStyle/>
                    <a:p>
                      <a:r>
                        <a:t>collect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/kəˈlekt/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v.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收获（奖牌），收集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35915">
                <a:tc>
                  <a:txBody>
                    <a:bodyPr wrap="square"/>
                    <a:lstStyle/>
                    <a:p>
                      <a:r>
                        <a:t>produce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/prəˈdjuːs/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v.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造就，生产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</a:tr>
              <a:tr h="335915">
                <a:tc>
                  <a:txBody>
                    <a:bodyPr wrap="square"/>
                    <a:lstStyle/>
                    <a:p>
                      <a:r>
                        <a:t>humble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/ˈhʌmbl/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adj.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谦逊的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35915">
                <a:tc>
                  <a:txBody>
                    <a:bodyPr wrap="square"/>
                    <a:lstStyle/>
                    <a:p>
                      <a:r>
                        <a:t>balance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/ˈbæləns/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n.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平衡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</a:tr>
              <a:tr h="335915">
                <a:tc>
                  <a:txBody>
                    <a:bodyPr wrap="square"/>
                    <a:lstStyle/>
                    <a:p>
                      <a:r>
                        <a:t>greatness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/ˈɡreɪtnəs/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n.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伟大</a:t>
                      </a:r>
                    </a:p>
                  </a:txBody>
                  <a:tcPr marL="73152" marR="45720" marT="18288" marB="18288" anchor="ctr">
                    <a:solidFill>
                      <a:srgbClr val="FFFFFF"/>
                    </a:solidFill>
                  </a:tcPr>
                </a:tc>
              </a:tr>
              <a:tr h="335915">
                <a:tc>
                  <a:txBody>
                    <a:bodyPr wrap="square"/>
                    <a:lstStyle/>
                    <a:p>
                      <a:r>
                        <a:t>grit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/ɡrɪt/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n.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t>毅力，坚韧</a:t>
                      </a:r>
                    </a:p>
                  </a:txBody>
                  <a:tcPr marL="73152" marR="45720" marT="18288" marB="18288" anchor="ctr">
                    <a:solidFill>
                      <a:srgbClr val="E8F2FC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 i="0">
                <a:solidFill>
                  <a:srgbClr val="5B6B7A"/>
                </a:solidFill>
                <a:latin typeface="微软雅黑" panose="020B0503020204020204" charset="-122"/>
              </a:rPr>
              <a:t>单元·外刊阅读课 ｜ 第 8 / 12 页</a:t>
            </a:r>
            <a:endParaRPr sz="1200" b="0" i="0">
              <a:solidFill>
                <a:srgbClr val="5B6B7A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502920" cy="50292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000" b="1" i="0">
                <a:solidFill>
                  <a:srgbClr val="FFFFFF"/>
                </a:solidFill>
                <a:latin typeface="微软雅黑" panose="020B0503020204020204" charset="-122"/>
              </a:rPr>
              <a:t>5</a:t>
            </a:r>
            <a:endParaRPr sz="20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78240" y="292608"/>
            <a:ext cx="3291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0" i="0">
                <a:solidFill>
                  <a:srgbClr val="5B6B7A"/>
                </a:solidFill>
                <a:latin typeface="微软雅黑" panose="020B0503020204020204" charset="-122"/>
              </a:rPr>
              <a:t>两篇金句重现 · Golden Lines</a:t>
            </a:r>
            <a:endParaRPr sz="1200" b="0" i="0">
              <a:solidFill>
                <a:srgbClr val="5B6B7A"/>
              </a:solidFill>
              <a:latin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8160" y="1076960"/>
            <a:ext cx="11322050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0D3A78"/>
                </a:solidFill>
                <a:latin typeface="Times New Roman" panose="02020603050405020304"/>
              </a:rPr>
              <a:t>"Behind every medal are years of early mornings, repeated failures, and the courage to face pressure."</a:t>
            </a:r>
            <a:endParaRPr sz="2200" b="1" i="0">
              <a:solidFill>
                <a:srgbClr val="0D3A78"/>
              </a:solidFill>
              <a:latin typeface="Times New Roman" panose="020206030504050203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96795" y="1466215"/>
            <a:ext cx="952373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5B6B7A"/>
                </a:solidFill>
                <a:latin typeface="微软雅黑" panose="020B0503020204020204" charset="-122"/>
              </a:rPr>
              <a:t>每一枚奖牌背后，是无数清晨的苦练、一次次失败的累积，以及直面压力的勇气。荣耀来自「困境中的坚持」。</a:t>
            </a:r>
            <a:endParaRPr sz="1800" b="0" i="0">
              <a:solidFill>
                <a:srgbClr val="5B6B7A"/>
              </a:solidFill>
              <a:latin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05840" y="2329180"/>
            <a:ext cx="9786620" cy="4154170"/>
          </a:xfrm>
          <a:prstGeom prst="rect">
            <a:avLst/>
          </a:prstGeom>
        </p:spPr>
        <p:txBody>
          <a:bodyPr wrap="square">
            <a:spAutoFit/>
          </a:bodyPr>
          <a:p>
            <a:pPr indent="457200" fontAlgn="auto"/>
            <a:r>
              <a:rPr lang="en-US" altLang="zh-CN" sz="240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Still with childlike </a:t>
            </a:r>
            <a:r>
              <a:rPr lang="en-US" altLang="zh-CN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innocence</a:t>
            </a:r>
            <a:r>
              <a:rPr lang="en-US" altLang="zh-CN" sz="240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, they have shown extraordinary talent. Some </a:t>
            </a:r>
            <a:r>
              <a:rPr lang="en-US" altLang="zh-CN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soar into the air</a:t>
            </a:r>
            <a:r>
              <a:rPr lang="en-US" altLang="zh-CN" sz="240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, </a:t>
            </a:r>
            <a:r>
              <a:rPr lang="en-US" altLang="zh-CN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push</a:t>
            </a:r>
            <a:r>
              <a:rPr lang="en-US" altLang="zh-CN" sz="240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ing </a:t>
            </a:r>
            <a:r>
              <a:rPr lang="en-US" altLang="zh-CN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limits </a:t>
            </a:r>
            <a:r>
              <a:rPr lang="en-US" altLang="zh-CN" sz="240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at the skate park; some </a:t>
            </a:r>
            <a:r>
              <a:rPr lang="en-US" altLang="zh-CN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cut through waves</a:t>
            </a:r>
            <a:r>
              <a:rPr lang="en-US" altLang="zh-CN" sz="240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, </a:t>
            </a:r>
            <a:r>
              <a:rPr lang="en-US" altLang="zh-CN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setting new records</a:t>
            </a:r>
            <a:r>
              <a:rPr lang="en-US" altLang="zh-CN" sz="240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 in the swimming pool. Some fight with all they have. Even </a:t>
            </a:r>
            <a:r>
              <a:rPr lang="en-US" altLang="zh-CN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with regrets</a:t>
            </a:r>
            <a:r>
              <a:rPr lang="en-US" altLang="zh-CN" sz="240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, their eyes still </a:t>
            </a:r>
            <a:r>
              <a:rPr lang="en-US" altLang="zh-CN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shine with passion</a:t>
            </a:r>
            <a:r>
              <a:rPr lang="en-US" altLang="zh-CN" sz="240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.</a:t>
            </a:r>
            <a:endParaRPr lang="en-US" altLang="zh-CN" sz="2400">
              <a:solidFill>
                <a:schemeClr val="tx1"/>
              </a:solidFill>
              <a:uFillTx/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457200" fontAlgn="auto"/>
            <a:r>
              <a:rPr lang="en-US" altLang="zh-CN" sz="240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A gold medal is not the only answer. This first Asian Games appearance marks the meeting of youth and major competitions, the collision of sweat and dreams.</a:t>
            </a:r>
            <a:endParaRPr lang="en-US" altLang="zh-CN" sz="2400">
              <a:solidFill>
                <a:schemeClr val="tx1"/>
              </a:solidFill>
              <a:uFillTx/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457200" fontAlgn="auto"/>
            <a:r>
              <a:rPr lang="en-US" altLang="zh-CN" sz="2400"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When youth steps onto the arena, the future holds great promise. They prove with hard work: youth itself is power.</a:t>
            </a:r>
            <a:endParaRPr lang="en-US" altLang="zh-CN" sz="2400">
              <a:solidFill>
                <a:schemeClr val="tx1"/>
              </a:solidFill>
              <a:uFillTx/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457200" fontAlgn="auto"/>
            <a:endParaRPr lang="en-US" altLang="zh-CN" sz="2400" b="1">
              <a:solidFill>
                <a:schemeClr val="tx1"/>
              </a:solidFill>
              <a:uFillTx/>
              <a:latin typeface="Times New Roman" panose="02020603050405020304" charset="0"/>
              <a:ea typeface="宋体" panose="02010600030101010101" pitchFamily="2" charset="-122"/>
            </a:endParaRPr>
          </a:p>
          <a:p>
            <a:pPr indent="457200" fontAlgn="auto"/>
            <a:r>
              <a:rPr lang="en-US" altLang="zh-CN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Young yet fearless of strong rivals in the bloom of youth.</a:t>
            </a:r>
            <a:r>
              <a:rPr lang="en-US" altLang="zh-CN" sz="240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</a:rPr>
              <a:t> </a:t>
            </a:r>
            <a:endParaRPr lang="en-US" altLang="zh-CN" sz="2400">
              <a:solidFill>
                <a:schemeClr val="tx1"/>
              </a:solidFill>
              <a:uFillTx/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3A7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F8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502920" cy="502920"/>
          </a:xfrm>
          <a:prstGeom prst="rect">
            <a:avLst/>
          </a:prstGeom>
          <a:solidFill>
            <a:srgbClr val="FF8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0">
                <a:solidFill>
                  <a:srgbClr val="FFFFFF"/>
                </a:solidFill>
                <a:latin typeface="微软雅黑" panose="020B0503020204020204" charset="-122"/>
              </a:rPr>
              <a:t>5</a:t>
            </a:r>
            <a:endParaRPr lang="en-US" sz="20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7280" y="274320"/>
            <a:ext cx="73152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1" i="0">
                <a:solidFill>
                  <a:srgbClr val="FF8C00"/>
                </a:solidFill>
                <a:latin typeface="微软雅黑" panose="020B0503020204020204" charset="-122"/>
              </a:rPr>
              <a:t>总结 · Takeaway</a:t>
            </a:r>
            <a:endParaRPr sz="1600" b="1" i="0">
              <a:solidFill>
                <a:srgbClr val="FF8C00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Times New Roman" panose="02020603050405020304"/>
              </a:rPr>
              <a:t>"Greatness begins with a single brave step."</a:t>
            </a:r>
            <a:endParaRPr sz="3400" b="1" i="0">
              <a:solidFill>
                <a:srgbClr val="FFFFFF"/>
              </a:solidFill>
              <a:latin typeface="Times New Roman" panose="020206030504050203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960" y="31089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0" i="0">
                <a:solidFill>
                  <a:srgbClr val="BCD4F5"/>
                </a:solidFill>
                <a:latin typeface="微软雅黑" panose="020B0503020204020204" charset="-122"/>
              </a:rPr>
              <a:t>伟大，始于一次勇敢的起步。 —— 少年中国，未来可期。</a:t>
            </a:r>
            <a:endParaRPr sz="2200" b="0" i="0">
              <a:solidFill>
                <a:srgbClr val="BCD4F5"/>
              </a:solidFill>
              <a:latin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2960" y="4023360"/>
            <a:ext cx="105156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100" b="0" i="0">
                <a:solidFill>
                  <a:srgbClr val="DBEAFE"/>
                </a:solidFill>
                <a:latin typeface="微软雅黑" panose="020B0503020204020204" charset="-122"/>
              </a:rPr>
              <a:t>17 岁的陈妤颉、13 岁的于子迪、19 岁的张展硕与盛李豪……他们用成绩告诉世界：青春不只有天赋，更有毅力、谦逊与平衡。愿你在自己的赛道上，也跑出「无极限」。</a:t>
            </a:r>
            <a:endParaRPr sz="2100" b="0" i="0">
              <a:solidFill>
                <a:srgbClr val="DBEAFE"/>
              </a:solidFill>
              <a:latin typeface="微软雅黑" panose="020B0503020204020204" charset="-122"/>
            </a:endParaRPr>
          </a:p>
        </p:txBody>
      </p:sp>
      <p:pic>
        <p:nvPicPr>
          <p:cNvPr id="8" name="Picture 7" descr="yuzidi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09760" y="4572000"/>
            <a:ext cx="2194560" cy="173736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320040"/>
            <a:ext cx="502920" cy="502920"/>
          </a:xfrm>
          <a:prstGeom prst="rect">
            <a:avLst/>
          </a:prstGeom>
          <a:solidFill>
            <a:srgbClr val="156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000" b="1" i="0">
                <a:solidFill>
                  <a:srgbClr val="FFFFFF"/>
                </a:solidFill>
                <a:latin typeface="微软雅黑" panose="020B0503020204020204" charset="-122"/>
              </a:rPr>
              <a:t>6</a:t>
            </a:r>
            <a:endParaRPr lang="en-US" sz="2000" b="1" i="0">
              <a:solidFill>
                <a:srgbClr val="FFFFFF"/>
              </a:solidFill>
              <a:latin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7280" y="274320"/>
            <a:ext cx="100584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600" b="1" i="0">
                <a:solidFill>
                  <a:srgbClr val="0D3A78"/>
                </a:solidFill>
                <a:latin typeface="微软雅黑" panose="020B0503020204020204" charset="-122"/>
              </a:rPr>
              <a:t>语法聚焦（三大考点）</a:t>
            </a:r>
            <a:endParaRPr sz="2600" b="1" i="0">
              <a:solidFill>
                <a:srgbClr val="0D3A78"/>
              </a:solidFill>
              <a:latin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78240" y="292608"/>
            <a:ext cx="32918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0" i="0">
                <a:solidFill>
                  <a:srgbClr val="5B6B7A"/>
                </a:solidFill>
                <a:latin typeface="微软雅黑" panose="020B0503020204020204" charset="-122"/>
              </a:rPr>
              <a:t>语法聚焦 · Grammar Focus</a:t>
            </a:r>
            <a:endParaRPr sz="1200" b="0" i="0">
              <a:solidFill>
                <a:srgbClr val="5B6B7A"/>
              </a:solidFill>
              <a:latin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0080" y="1371600"/>
            <a:ext cx="10881360" cy="1143000"/>
          </a:xfrm>
          <a:prstGeom prst="rect">
            <a:avLst/>
          </a:prstGeom>
          <a:solidFill>
            <a:srgbClr val="E8F2FC"/>
          </a:solidFill>
          <a:ln w="19050">
            <a:solidFill>
              <a:srgbClr val="0097A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ctr"/>
            <a:r>
              <a:rPr sz="1900" b="1">
                <a:solidFill>
                  <a:srgbClr val="0097A7"/>
                </a:solidFill>
                <a:latin typeface="微软雅黑" panose="020B0503020204020204" charset="-122"/>
              </a:rPr>
              <a:t>① 叙事时态一致（一般过去时）</a:t>
            </a:r>
            <a:br>
              <a:rPr sz="1900" b="1">
                <a:solidFill>
                  <a:srgbClr val="0097A7"/>
                </a:solidFill>
                <a:latin typeface="微软雅黑" panose="020B0503020204020204" charset="-122"/>
              </a:rPr>
            </a:br>
            <a:r>
              <a:rPr sz="1800">
                <a:solidFill>
                  <a:srgbClr val="1C2B3A"/>
                </a:solidFill>
                <a:latin typeface="微软雅黑" panose="020B0503020204020204" charset="-122"/>
              </a:rPr>
              <a:t>新闻事件用过去时：broke / withdrew / trembled / won / collected。人物原话用现在时。</a:t>
            </a:r>
            <a:endParaRPr sz="1800">
              <a:solidFill>
                <a:srgbClr val="1C2B3A"/>
              </a:solidFill>
              <a:latin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0080" y="2697480"/>
            <a:ext cx="10881360" cy="1143000"/>
          </a:xfrm>
          <a:prstGeom prst="rect">
            <a:avLst/>
          </a:prstGeom>
          <a:solidFill>
            <a:srgbClr val="E8F2FC"/>
          </a:solidFill>
          <a:ln w="19050">
            <a:solidFill>
              <a:srgbClr val="0097A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ctr"/>
            <a:r>
              <a:rPr sz="1900" b="1">
                <a:solidFill>
                  <a:srgbClr val="0097A7"/>
                </a:solidFill>
                <a:latin typeface="微软雅黑" panose="020B0503020204020204" charset="-122"/>
              </a:rPr>
              <a:t>② 过去完成时 had stood</a:t>
            </a:r>
            <a:br>
              <a:rPr sz="1900" b="1">
                <a:solidFill>
                  <a:srgbClr val="0097A7"/>
                </a:solidFill>
                <a:latin typeface="微软雅黑" panose="020B0503020204020204" charset="-122"/>
              </a:rPr>
            </a:br>
            <a:r>
              <a:rPr sz="1800">
                <a:solidFill>
                  <a:srgbClr val="1C2B3A"/>
                </a:solidFill>
                <a:latin typeface="微软雅黑" panose="020B0503020204020204" charset="-122"/>
              </a:rPr>
              <a:t>表示「过去的过去」：纪录在被打破之前已保持 24 年 → ...the record that had stood for 24 years.</a:t>
            </a:r>
            <a:endParaRPr sz="1800">
              <a:solidFill>
                <a:srgbClr val="1C2B3A"/>
              </a:solidFill>
              <a:latin typeface="微软雅黑" panose="020B050302020402020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0080" y="4023360"/>
            <a:ext cx="10881360" cy="1143000"/>
          </a:xfrm>
          <a:prstGeom prst="rect">
            <a:avLst/>
          </a:prstGeom>
          <a:solidFill>
            <a:srgbClr val="E8F2FC"/>
          </a:solidFill>
          <a:ln w="19050">
            <a:solidFill>
              <a:srgbClr val="0097A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/>
          <a:lstStyle/>
          <a:p>
            <a:pPr algn="ctr"/>
            <a:r>
              <a:rPr sz="1900" b="1">
                <a:solidFill>
                  <a:srgbClr val="0097A7"/>
                </a:solidFill>
                <a:latin typeface="微软雅黑" panose="020B0503020204020204" charset="-122"/>
              </a:rPr>
              <a:t>③ 非谓语动词</a:t>
            </a:r>
            <a:br>
              <a:rPr sz="1900" b="1">
                <a:solidFill>
                  <a:srgbClr val="0097A7"/>
                </a:solidFill>
                <a:latin typeface="微软雅黑" panose="020B0503020204020204" charset="-122"/>
              </a:rPr>
            </a:br>
            <a:r>
              <a:rPr sz="1800">
                <a:solidFill>
                  <a:srgbClr val="1C2B3A"/>
                </a:solidFill>
                <a:latin typeface="微软雅黑" panose="020B0503020204020204" charset="-122"/>
              </a:rPr>
              <a:t>介词后接动名词 instead of panicking；现在分词作结果状语 breaking...becoming...；过去分词作定语/被动 the quality needed / are not produced。</a:t>
            </a:r>
            <a:endParaRPr sz="1800">
              <a:solidFill>
                <a:srgbClr val="1C2B3A"/>
              </a:solidFill>
              <a:latin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 i="0">
                <a:solidFill>
                  <a:srgbClr val="5B6B7A"/>
                </a:solidFill>
                <a:latin typeface="微软雅黑" panose="020B0503020204020204" charset="-122"/>
              </a:rPr>
              <a:t>单元·外刊阅读课 ｜ 第 10 / 12 页</a:t>
            </a:r>
            <a:endParaRPr sz="1200" b="0" i="0">
              <a:solidFill>
                <a:srgbClr val="5B6B7A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122.4,&quot;left&quot;:57.6,&quot;top&quot;:129.6,&quot;width&quot;:842.4}"/>
</p:tagLst>
</file>

<file path=ppt/tags/tag2.xml><?xml version="1.0" encoding="utf-8"?>
<p:tagLst xmlns:p="http://schemas.openxmlformats.org/presentationml/2006/main">
  <p:tag name="KSO_WM_DIAGRAM_VIRTUALLY_FRAME" val="{&quot;height&quot;:122.4,&quot;left&quot;:57.6,&quot;top&quot;:129.6,&quot;width&quot;:842.4}"/>
</p:tagLst>
</file>

<file path=ppt/tags/tag3.xml><?xml version="1.0" encoding="utf-8"?>
<p:tagLst xmlns:p="http://schemas.openxmlformats.org/presentationml/2006/main">
  <p:tag name="KSO_WM_DIAGRAM_VIRTUALLY_FRAME" val="{&quot;height&quot;:122.4,&quot;left&quot;:57.6,&quot;top&quot;:129.6,&quot;width&quot;:842.4}"/>
</p:tagLst>
</file>

<file path=ppt/tags/tag4.xml><?xml version="1.0" encoding="utf-8"?>
<p:tagLst xmlns:p="http://schemas.openxmlformats.org/presentationml/2006/main">
  <p:tag name="KSO_WM_DIAGRAM_VIRTUALLY_FRAME" val="{&quot;height&quot;:122.4,&quot;left&quot;:57.6,&quot;top&quot;:129.6,&quot;width&quot;:842.4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8221</Words>
  <Application>WPS 演示</Application>
  <PresentationFormat>On-screen Show (4:3)</PresentationFormat>
  <Paragraphs>510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Arial</vt:lpstr>
      <vt:lpstr>宋体</vt:lpstr>
      <vt:lpstr>Wingdings</vt:lpstr>
      <vt:lpstr>Arial</vt:lpstr>
      <vt:lpstr>微软雅黑</vt:lpstr>
      <vt:lpstr>Times New Roman</vt:lpstr>
      <vt:lpstr>PingFang SC NEW</vt:lpstr>
      <vt:lpstr>ui-sans-serif</vt:lpstr>
      <vt:lpstr>Times New Roman</vt:lpstr>
      <vt:lpstr>Calibri</vt:lpstr>
      <vt:lpstr>Arial Unicode MS</vt:lpstr>
      <vt:lpstr>语文格子</vt:lpstr>
      <vt:lpstr>HelveticaNeue</vt:lpstr>
      <vt:lpstr>华文新魏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Administrator</cp:lastModifiedBy>
  <cp:revision>8</cp:revision>
  <dcterms:created xsi:type="dcterms:W3CDTF">2013-01-27T09:14:00Z</dcterms:created>
  <dcterms:modified xsi:type="dcterms:W3CDTF">2026-09-30T03:36:07Z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2052-11.8.2.7978</vt:lpwstr>
  </property>
  <property fmtid="{D5CDD505-2E9C-101B-9397-08002B2CF9AE}" pid="3" name="ICV">
    <vt:lpwstr>A60B92097D8E47B48E842A0EBD483906_13</vt:lpwstr>
  </property>
</Properties>
</file>