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1185" r:id="rId3"/>
    <p:sldId id="257" r:id="rId4"/>
    <p:sldId id="1079" r:id="rId6"/>
    <p:sldId id="283" r:id="rId7"/>
    <p:sldId id="1159" r:id="rId8"/>
    <p:sldId id="1169" r:id="rId9"/>
    <p:sldId id="1161" r:id="rId10"/>
    <p:sldId id="1172" r:id="rId11"/>
    <p:sldId id="519" r:id="rId12"/>
    <p:sldId id="1093" r:id="rId13"/>
    <p:sldId id="1137" r:id="rId14"/>
    <p:sldId id="1125" r:id="rId15"/>
    <p:sldId id="1156" r:id="rId16"/>
    <p:sldId id="1122" r:id="rId17"/>
    <p:sldId id="1157" r:id="rId18"/>
    <p:sldId id="1141" r:id="rId19"/>
    <p:sldId id="1152" r:id="rId20"/>
    <p:sldId id="1170" r:id="rId21"/>
    <p:sldId id="1171" r:id="rId22"/>
    <p:sldId id="108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0000"/>
    <a:srgbClr val="0000FF"/>
    <a:srgbClr val="FF99CC"/>
    <a:srgbClr val="76B1E6"/>
    <a:srgbClr val="CCFF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8"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1ADAEC-EBD5-4BFB-8903-133463E4846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6E3B5B-B8D7-4EDF-9620-3A63E432C9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B6B9F8-08C7-432C-9389-A081CBEA589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1048701" name="任意多边形: 形状 8"/>
          <p:cNvSpPr/>
          <p:nvPr userDrawn="1"/>
        </p:nvSpPr>
        <p:spPr>
          <a:xfrm>
            <a:off x="10187935" y="-1090140"/>
            <a:ext cx="4008129" cy="2180279"/>
          </a:xfrm>
          <a:custGeom>
            <a:avLst/>
            <a:gdLst>
              <a:gd name="connsiteX0" fmla="*/ 109244 w 4008129"/>
              <a:gd name="connsiteY0" fmla="*/ 256317 h 2180279"/>
              <a:gd name="connsiteX1" fmla="*/ 942621 w 4008129"/>
              <a:gd name="connsiteY1" fmla="*/ 1876772 h 2180279"/>
              <a:gd name="connsiteX2" fmla="*/ 3581649 w 4008129"/>
              <a:gd name="connsiteY2" fmla="*/ 2050392 h 2180279"/>
              <a:gd name="connsiteX3" fmla="*/ 3801568 w 4008129"/>
              <a:gd name="connsiteY3" fmla="*/ 429937 h 2180279"/>
              <a:gd name="connsiteX4" fmla="*/ 1544505 w 4008129"/>
              <a:gd name="connsiteY4" fmla="*/ 1674 h 2180279"/>
              <a:gd name="connsiteX5" fmla="*/ 167117 w 4008129"/>
              <a:gd name="connsiteY5" fmla="*/ 279466 h 2180279"/>
              <a:gd name="connsiteX6" fmla="*/ 109244 w 4008129"/>
              <a:gd name="connsiteY6" fmla="*/ 256317 h 218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8129" h="2180279">
                <a:moveTo>
                  <a:pt x="109244" y="256317"/>
                </a:moveTo>
                <a:cubicBezTo>
                  <a:pt x="238495" y="522535"/>
                  <a:pt x="363887" y="1577760"/>
                  <a:pt x="942621" y="1876772"/>
                </a:cubicBezTo>
                <a:cubicBezTo>
                  <a:pt x="1521355" y="2175784"/>
                  <a:pt x="3105158" y="2291531"/>
                  <a:pt x="3581649" y="2050392"/>
                </a:cubicBezTo>
                <a:cubicBezTo>
                  <a:pt x="4058140" y="1809253"/>
                  <a:pt x="4141092" y="771390"/>
                  <a:pt x="3801568" y="429937"/>
                </a:cubicBezTo>
                <a:cubicBezTo>
                  <a:pt x="3462044" y="88484"/>
                  <a:pt x="2150247" y="26752"/>
                  <a:pt x="1544505" y="1674"/>
                </a:cubicBezTo>
                <a:cubicBezTo>
                  <a:pt x="938763" y="-23405"/>
                  <a:pt x="406327" y="240884"/>
                  <a:pt x="167117" y="279466"/>
                </a:cubicBezTo>
                <a:cubicBezTo>
                  <a:pt x="-72093" y="318048"/>
                  <a:pt x="-20007" y="-9901"/>
                  <a:pt x="109244" y="256317"/>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sp>
        <p:nvSpPr>
          <p:cNvPr id="1048702" name="任意多边形: 形状 12"/>
          <p:cNvSpPr/>
          <p:nvPr userDrawn="1"/>
        </p:nvSpPr>
        <p:spPr>
          <a:xfrm rot="869861">
            <a:off x="-1997982" y="5852278"/>
            <a:ext cx="6275278" cy="1529348"/>
          </a:xfrm>
          <a:custGeom>
            <a:avLst/>
            <a:gdLst>
              <a:gd name="connsiteX0" fmla="*/ 439908 w 7733604"/>
              <a:gd name="connsiteY0" fmla="*/ 1159748 h 2289554"/>
              <a:gd name="connsiteX1" fmla="*/ 2534925 w 7733604"/>
              <a:gd name="connsiteY1" fmla="*/ 372670 h 2289554"/>
              <a:gd name="connsiteX2" fmla="*/ 4201680 w 7733604"/>
              <a:gd name="connsiteY2" fmla="*/ 1206047 h 2289554"/>
              <a:gd name="connsiteX3" fmla="*/ 6261973 w 7733604"/>
              <a:gd name="connsiteY3" fmla="*/ 2280 h 2289554"/>
              <a:gd name="connsiteX4" fmla="*/ 7731958 w 7733604"/>
              <a:gd name="connsiteY4" fmla="*/ 939829 h 2289554"/>
              <a:gd name="connsiteX5" fmla="*/ 6389295 w 7733604"/>
              <a:gd name="connsiteY5" fmla="*/ 2213044 h 2289554"/>
              <a:gd name="connsiteX6" fmla="*/ 567229 w 7733604"/>
              <a:gd name="connsiteY6" fmla="*/ 2039424 h 2289554"/>
              <a:gd name="connsiteX7" fmla="*/ 439908 w 7733604"/>
              <a:gd name="connsiteY7" fmla="*/ 1159748 h 228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33604" h="2289554">
                <a:moveTo>
                  <a:pt x="439908" y="1159748"/>
                </a:moveTo>
                <a:cubicBezTo>
                  <a:pt x="767857" y="881956"/>
                  <a:pt x="1907963" y="364954"/>
                  <a:pt x="2534925" y="372670"/>
                </a:cubicBezTo>
                <a:cubicBezTo>
                  <a:pt x="3161887" y="380386"/>
                  <a:pt x="3580505" y="1267779"/>
                  <a:pt x="4201680" y="1206047"/>
                </a:cubicBezTo>
                <a:cubicBezTo>
                  <a:pt x="4822855" y="1144315"/>
                  <a:pt x="5673593" y="46650"/>
                  <a:pt x="6261973" y="2280"/>
                </a:cubicBezTo>
                <a:cubicBezTo>
                  <a:pt x="6850353" y="-42090"/>
                  <a:pt x="7710738" y="571368"/>
                  <a:pt x="7731958" y="939829"/>
                </a:cubicBezTo>
                <a:cubicBezTo>
                  <a:pt x="7753178" y="1308290"/>
                  <a:pt x="7583416" y="2029778"/>
                  <a:pt x="6389295" y="2213044"/>
                </a:cubicBezTo>
                <a:cubicBezTo>
                  <a:pt x="5195174" y="2396310"/>
                  <a:pt x="1553006" y="2214973"/>
                  <a:pt x="567229" y="2039424"/>
                </a:cubicBezTo>
                <a:cubicBezTo>
                  <a:pt x="-418548" y="1863875"/>
                  <a:pt x="111959" y="1437540"/>
                  <a:pt x="439908" y="1159748"/>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pic>
        <p:nvPicPr>
          <p:cNvPr id="2097155" name="图片 10"/>
          <p:cNvPicPr>
            <a:picLocks noChangeAspect="1"/>
          </p:cNvPicPr>
          <p:nvPr userDrawn="1"/>
        </p:nvPicPr>
        <p:blipFill rotWithShape="1">
          <a:blip r:embed="rId2" cstate="print"/>
          <a:srcRect r="7301" b="45178"/>
          <a:stretch>
            <a:fillRect/>
          </a:stretch>
        </p:blipFill>
        <p:spPr>
          <a:xfrm>
            <a:off x="10477048" y="4914899"/>
            <a:ext cx="1714952" cy="194310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54518E0-5CA5-4EE0-9606-CAF1859CB9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A09DE2-FDA5-416C-B82D-2D6722E5DD9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4518E0-5CA5-4EE0-9606-CAF1859CB92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A09DE2-FDA5-416C-B82D-2D6722E5DD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4.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image" Target="../media/image10.png"/><Relationship Id="rId4" Type="http://schemas.openxmlformats.org/officeDocument/2006/relationships/tags" Target="../tags/tag63.xml"/><Relationship Id="rId3" Type="http://schemas.openxmlformats.org/officeDocument/2006/relationships/image" Target="../media/image9.png"/><Relationship Id="rId2" Type="http://schemas.openxmlformats.org/officeDocument/2006/relationships/tags" Target="../tags/tag62.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tags" Target="../tags/tag7.xml"/><Relationship Id="rId7" Type="http://schemas.openxmlformats.org/officeDocument/2006/relationships/image" Target="../media/image7.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5" Type="http://schemas.openxmlformats.org/officeDocument/2006/relationships/slideLayout" Target="../slideLayouts/slideLayout2.xml"/><Relationship Id="rId54" Type="http://schemas.openxmlformats.org/officeDocument/2006/relationships/image" Target="../media/image4.jpeg"/><Relationship Id="rId53" Type="http://schemas.openxmlformats.org/officeDocument/2006/relationships/tags" Target="../tags/tag61.xml"/><Relationship Id="rId52" Type="http://schemas.openxmlformats.org/officeDocument/2006/relationships/tags" Target="../tags/tag60.xml"/><Relationship Id="rId51" Type="http://schemas.openxmlformats.org/officeDocument/2006/relationships/tags" Target="../tags/tag59.xml"/><Relationship Id="rId50" Type="http://schemas.openxmlformats.org/officeDocument/2006/relationships/tags" Target="../tags/tag58.xml"/><Relationship Id="rId5" Type="http://schemas.openxmlformats.org/officeDocument/2006/relationships/tags" Target="../tags/tag13.xml"/><Relationship Id="rId49" Type="http://schemas.openxmlformats.org/officeDocument/2006/relationships/tags" Target="../tags/tag57.xml"/><Relationship Id="rId48" Type="http://schemas.openxmlformats.org/officeDocument/2006/relationships/tags" Target="../tags/tag56.xml"/><Relationship Id="rId47" Type="http://schemas.openxmlformats.org/officeDocument/2006/relationships/tags" Target="../tags/tag55.xml"/><Relationship Id="rId46" Type="http://schemas.openxmlformats.org/officeDocument/2006/relationships/tags" Target="../tags/tag54.xml"/><Relationship Id="rId45" Type="http://schemas.openxmlformats.org/officeDocument/2006/relationships/tags" Target="../tags/tag53.xml"/><Relationship Id="rId44" Type="http://schemas.openxmlformats.org/officeDocument/2006/relationships/tags" Target="../tags/tag52.xml"/><Relationship Id="rId43" Type="http://schemas.openxmlformats.org/officeDocument/2006/relationships/tags" Target="../tags/tag51.xml"/><Relationship Id="rId42" Type="http://schemas.openxmlformats.org/officeDocument/2006/relationships/tags" Target="../tags/tag50.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12.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tags" Target="../tags/tag40.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7" name="文本框 23"/>
          <p:cNvSpPr txBox="1"/>
          <p:nvPr/>
        </p:nvSpPr>
        <p:spPr>
          <a:xfrm>
            <a:off x="-1" y="640485"/>
            <a:ext cx="12115971" cy="4031873"/>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Mr. Harper's phone booth sat high on the hill like a lighthouse.</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 2: As Mario stepped out, he spotted Mr. Harper down at the port.</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1" y="87329"/>
            <a:ext cx="5733194"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Plot the continuation story</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65543" y="1625370"/>
            <a:ext cx="12216552" cy="1516569"/>
          </a:xfrm>
          <a:prstGeom prst="rect">
            <a:avLst/>
          </a:prstGeom>
          <a:solidFill>
            <a:schemeClr val="bg1"/>
          </a:solidFill>
        </p:spPr>
        <p:txBody>
          <a:bodyPr wrap="square" rtlCol="0">
            <a:spAutoFit/>
          </a:bodyPr>
          <a:lstStyle/>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Link1: </a:t>
            </a:r>
            <a:r>
              <a:rPr lang="en-US" altLang="zh-CN" sz="2800" b="1" dirty="0">
                <a:solidFill>
                  <a:srgbClr val="00AA48"/>
                </a:solidFill>
                <a:latin typeface="Times New Roman" panose="02020603050405020304" pitchFamily="18" charset="0"/>
                <a:cs typeface="Times New Roman" panose="02020603050405020304" pitchFamily="18" charset="0"/>
              </a:rPr>
              <a:t> What did the booth look like?</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rPr>
              <a:t>  How did Mario feel? What did he do? </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Link2: </a:t>
            </a:r>
            <a:r>
              <a:rPr lang="en-US" altLang="zh-CN" sz="2800" b="1" dirty="0">
                <a:solidFill>
                  <a:srgbClr val="00AA48"/>
                </a:solidFill>
                <a:latin typeface="Times New Roman" panose="02020603050405020304" pitchFamily="18" charset="0"/>
                <a:cs typeface="Times New Roman" panose="02020603050405020304" pitchFamily="18" charset="0"/>
              </a:rPr>
              <a:t>What changes happened to Mario? (found his voice, let out his feelings)</a:t>
            </a:r>
            <a:endParaRPr lang="en-US" altLang="zh-CN" sz="2800" b="1" dirty="0">
              <a:solidFill>
                <a:srgbClr val="00AA48"/>
              </a:solidFill>
              <a:latin typeface="Times New Roman" panose="02020603050405020304" pitchFamily="18" charset="0"/>
              <a:cs typeface="Times New Roman" panose="02020603050405020304" pitchFamily="18" charset="0"/>
            </a:endParaRPr>
          </a:p>
        </p:txBody>
      </p:sp>
      <p:sp>
        <p:nvSpPr>
          <p:cNvPr id="1048746" name="文本框 10"/>
          <p:cNvSpPr txBox="1"/>
          <p:nvPr/>
        </p:nvSpPr>
        <p:spPr>
          <a:xfrm>
            <a:off x="1" y="4127809"/>
            <a:ext cx="12216552" cy="1384995"/>
          </a:xfrm>
          <a:prstGeom prst="rect">
            <a:avLst/>
          </a:prstGeom>
          <a:solidFill>
            <a:schemeClr val="bg1"/>
          </a:solidFill>
        </p:spPr>
        <p:txBody>
          <a:bodyPr wrap="square" rtlCol="0">
            <a:spAutoFit/>
          </a:bodyPr>
          <a:lstStyle/>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Link3:   </a:t>
            </a:r>
            <a:r>
              <a:rPr lang="en-US" altLang="zh-CN" sz="2800" b="1" dirty="0">
                <a:solidFill>
                  <a:schemeClr val="accent6">
                    <a:lumMod val="75000"/>
                  </a:schemeClr>
                </a:solidFill>
                <a:latin typeface="Times New Roman" panose="02020603050405020304" pitchFamily="18" charset="0"/>
                <a:cs typeface="Times New Roman" panose="02020603050405020304" pitchFamily="18" charset="0"/>
                <a:sym typeface="+mn-ea"/>
              </a:rPr>
              <a:t>How did Mario feel now ? </a:t>
            </a:r>
            <a:r>
              <a:rPr lang="en-US" altLang="zh-CN" sz="2800" b="1" dirty="0">
                <a:solidFill>
                  <a:srgbClr val="FF0000"/>
                </a:solidFill>
                <a:latin typeface="Times New Roman" panose="02020603050405020304" pitchFamily="18" charset="0"/>
                <a:cs typeface="Times New Roman" panose="02020603050405020304" pitchFamily="18" charset="0"/>
                <a:sym typeface="+mn-ea"/>
              </a:rPr>
              <a:t>Or </a:t>
            </a:r>
            <a:r>
              <a:rPr lang="en-US" altLang="zh-CN" sz="2800" b="1" dirty="0">
                <a:solidFill>
                  <a:srgbClr val="00AA48"/>
                </a:solidFill>
                <a:latin typeface="Times New Roman" panose="02020603050405020304" pitchFamily="18" charset="0"/>
                <a:cs typeface="Times New Roman" panose="02020603050405020304" pitchFamily="18" charset="0"/>
                <a:sym typeface="+mn-ea"/>
              </a:rPr>
              <a:t>How did Mr. Harper react?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sym typeface="+mn-ea"/>
              </a:rPr>
              <a:t> How did they interact with each other? </a:t>
            </a:r>
            <a:endParaRPr lang="en-US" altLang="zh-CN" sz="2800" b="1" dirty="0">
              <a:solidFill>
                <a:srgbClr val="FF0000"/>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Ending: </a:t>
            </a:r>
            <a:r>
              <a:rPr lang="en-US" altLang="zh-CN" sz="2800" b="1" dirty="0">
                <a:solidFill>
                  <a:schemeClr val="accent6">
                    <a:lumMod val="75000"/>
                  </a:schemeClr>
                </a:solidFill>
                <a:latin typeface="Times New Roman" panose="02020603050405020304" pitchFamily="18" charset="0"/>
                <a:cs typeface="Times New Roman" panose="02020603050405020304" pitchFamily="18" charset="0"/>
                <a:sym typeface="+mn-ea"/>
              </a:rPr>
              <a:t>What theme does the story express?</a:t>
            </a:r>
            <a:endParaRPr lang="en-US" altLang="zh-CN" sz="2800" b="1" dirty="0">
              <a:solidFill>
                <a:schemeClr val="accent6">
                  <a:lumMod val="75000"/>
                </a:schemeClr>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87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87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48746">
                                            <p:txEl>
                                              <p:pRg st="0" end="0"/>
                                            </p:txEl>
                                          </p:spTgt>
                                        </p:tgtEl>
                                        <p:attrNameLst>
                                          <p:attrName>style.visibility</p:attrName>
                                        </p:attrNameLst>
                                      </p:cBhvr>
                                      <p:to>
                                        <p:strVal val="visible"/>
                                      </p:to>
                                    </p:set>
                                    <p:animEffect transition="in" filter="fade">
                                      <p:cBhvr>
                                        <p:cTn id="19" dur="500"/>
                                        <p:tgtEl>
                                          <p:spTgt spid="104874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48746">
                                            <p:txEl>
                                              <p:pRg st="1" end="1"/>
                                            </p:txEl>
                                          </p:spTgt>
                                        </p:tgtEl>
                                        <p:attrNameLst>
                                          <p:attrName>style.visibility</p:attrName>
                                        </p:attrNameLst>
                                      </p:cBhvr>
                                      <p:to>
                                        <p:strVal val="visible"/>
                                      </p:to>
                                    </p:set>
                                    <p:animEffect transition="in" filter="fade">
                                      <p:cBhvr>
                                        <p:cTn id="24" dur="500"/>
                                        <p:tgtEl>
                                          <p:spTgt spid="104874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48746">
                                            <p:txEl>
                                              <p:pRg st="2" end="2"/>
                                            </p:txEl>
                                          </p:spTgt>
                                        </p:tgtEl>
                                        <p:attrNameLst>
                                          <p:attrName>style.visibility</p:attrName>
                                        </p:attrNameLst>
                                      </p:cBhvr>
                                      <p:to>
                                        <p:strVal val="visible"/>
                                      </p:to>
                                    </p:set>
                                    <p:animEffect transition="in" filter="fade">
                                      <p:cBhvr>
                                        <p:cTn id="29" dur="500"/>
                                        <p:tgtEl>
                                          <p:spTgt spid="104874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中国风绿色淡雅背景图片_中国风绿色淡雅背景素材图片_千库网"/>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9" y="0"/>
            <a:ext cx="1216949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24708" y="1843384"/>
            <a:ext cx="5923202" cy="4861296"/>
          </a:xfrm>
          <a:prstGeom prst="rect">
            <a:avLst/>
          </a:prstGeom>
          <a:ln>
            <a:noFill/>
          </a:ln>
          <a:effectLst>
            <a:outerShdw blurRad="292100" dist="139700" dir="2700000" algn="tl" rotWithShape="0">
              <a:srgbClr val="333333">
                <a:alpha val="65000"/>
              </a:srgbClr>
            </a:outerShdw>
          </a:effectLst>
        </p:spPr>
      </p:pic>
      <p:pic>
        <p:nvPicPr>
          <p:cNvPr id="30" name="PA-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rot="5400000" flipH="1">
            <a:off x="3166015" y="-1318322"/>
            <a:ext cx="371475" cy="3899535"/>
          </a:xfrm>
          <a:prstGeom prst="rect">
            <a:avLst/>
          </a:prstGeom>
        </p:spPr>
      </p:pic>
      <p:sp>
        <p:nvSpPr>
          <p:cNvPr id="5" name="文本框 4"/>
          <p:cNvSpPr txBox="1"/>
          <p:nvPr>
            <p:custDataLst>
              <p:tags r:id="rId6"/>
            </p:custDataLst>
          </p:nvPr>
        </p:nvSpPr>
        <p:spPr>
          <a:xfrm>
            <a:off x="375056" y="153320"/>
            <a:ext cx="3899534" cy="584775"/>
          </a:xfrm>
          <a:prstGeom prst="rect">
            <a:avLst/>
          </a:prstGeom>
          <a:solidFill>
            <a:srgbClr val="D2E8ED"/>
          </a:solidFill>
        </p:spPr>
        <p:txBody>
          <a:bodyPr wrap="square" rtlCol="0">
            <a:spAutoFit/>
          </a:bodyPr>
          <a:lstStyle/>
          <a:p>
            <a:r>
              <a:rPr lang="en-US" altLang="zh-CN" sz="3200" b="1" dirty="0">
                <a:latin typeface="Times New Roman" panose="02020603050405020304" pitchFamily="18" charset="0"/>
                <a:cs typeface="Times New Roman" panose="02020603050405020304" pitchFamily="18" charset="0"/>
              </a:rPr>
              <a:t>Plot Continuation </a:t>
            </a:r>
            <a:endParaRPr lang="zh-CN" altLang="en-US" sz="3200" b="1"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7"/>
            </p:custDataLst>
          </p:nvPr>
        </p:nvSpPr>
        <p:spPr>
          <a:xfrm>
            <a:off x="6247973" y="1843384"/>
            <a:ext cx="5771229" cy="4906736"/>
          </a:xfrm>
          <a:prstGeom prst="rect">
            <a:avLst/>
          </a:prstGeom>
          <a:solidFill>
            <a:schemeClr val="accent4">
              <a:lumMod val="20000"/>
              <a:lumOff val="80000"/>
            </a:schemeClr>
          </a:solidFill>
          <a:ln>
            <a:solidFill>
              <a:schemeClr val="tx1"/>
            </a:solidFill>
          </a:ln>
        </p:spPr>
        <p:txBody>
          <a:bodyPr wrap="square">
            <a:noAutofit/>
          </a:bodyPr>
          <a:lstStyle/>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，流畅衔接前面的故事（常与原文最后一段呼应）和第一段段首语；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续写第一段段尾</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，流畅衔接第二段段首句；</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续写第二段段首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，续写衔接第二段段首语；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文章结尾升华</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，给予读者正能量，揭示和强调主题。</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124" name="图片 6" descr="logo横版 png"/>
          <p:cNvPicPr>
            <a:picLocks noChangeAspect="1"/>
          </p:cNvPicPr>
          <p:nvPr userDrawn="1"/>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2" name="矩形 1"/>
          <p:cNvSpPr/>
          <p:nvPr/>
        </p:nvSpPr>
        <p:spPr>
          <a:xfrm>
            <a:off x="0" y="-8487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661" y="-29274"/>
            <a:ext cx="3257122"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link1</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2" name="文本框 11"/>
          <p:cNvSpPr txBox="1"/>
          <p:nvPr/>
        </p:nvSpPr>
        <p:spPr>
          <a:xfrm>
            <a:off x="-22860" y="404118"/>
            <a:ext cx="12192000" cy="1568450"/>
          </a:xfrm>
          <a:prstGeom prst="rect">
            <a:avLst/>
          </a:prstGeom>
          <a:solidFill>
            <a:schemeClr val="bg1"/>
          </a:solidFill>
        </p:spPr>
        <p:txBody>
          <a:bodyPr wrap="square">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Mr. Harper's phone booth sat high on the hill like a lighthouse.</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5" name="文本框 9"/>
          <p:cNvSpPr txBox="1"/>
          <p:nvPr/>
        </p:nvSpPr>
        <p:spPr>
          <a:xfrm>
            <a:off x="0" y="1459618"/>
            <a:ext cx="12005945" cy="2003882"/>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Link1A:  </a:t>
            </a:r>
            <a:r>
              <a:rPr lang="en-US" altLang="zh-CN" sz="2800" kern="100" dirty="0">
                <a:latin typeface="等线" panose="02010600030101010101" charset="-122"/>
                <a:ea typeface="等线" panose="02010600030101010101" charset="-122"/>
                <a:cs typeface="Times New Roman" panose="02020603050405020304" pitchFamily="18" charset="0"/>
              </a:rPr>
              <a:t>(</a:t>
            </a:r>
            <a:r>
              <a:rPr lang="zh-CN" altLang="en-US" sz="2800" kern="100" dirty="0">
                <a:latin typeface="等线" panose="02010600030101010101" charset="-122"/>
                <a:ea typeface="等线" panose="02010600030101010101" charset="-122"/>
                <a:cs typeface="Times New Roman" panose="02020603050405020304" pitchFamily="18" charset="0"/>
              </a:rPr>
              <a:t>以“</a:t>
            </a:r>
            <a:r>
              <a:rPr lang="en-US" altLang="zh-CN" sz="2800" kern="100" dirty="0">
                <a:latin typeface="Times New Roman" panose="02020603050405020304" pitchFamily="18" charset="0"/>
                <a:ea typeface="等线" panose="02010600030101010101" charset="-122"/>
                <a:cs typeface="Times New Roman" panose="02020603050405020304" pitchFamily="18" charset="0"/>
              </a:rPr>
              <a:t>Mr. Harper’s phone booth </a:t>
            </a:r>
            <a:r>
              <a:rPr lang="zh-CN" altLang="en-US" sz="2800" kern="100" dirty="0">
                <a:latin typeface="等线" panose="02010600030101010101" charset="-122"/>
                <a:ea typeface="等线" panose="02010600030101010101" charset="-122"/>
                <a:cs typeface="Times New Roman" panose="02020603050405020304" pitchFamily="18" charset="0"/>
              </a:rPr>
              <a:t>为叙事主体，</a:t>
            </a:r>
            <a:r>
              <a:rPr lang="zh-CN" altLang="en-US" sz="2800" kern="100" dirty="0">
                <a:latin typeface="等线" panose="02010600030101010101" charset="-122"/>
                <a:cs typeface="Times New Roman" panose="02020603050405020304" pitchFamily="18" charset="0"/>
              </a:rPr>
              <a:t>结合原文最后一段最后一段内容以及盛开的桃花和蓝天为背景进行首句创作</a:t>
            </a:r>
            <a:r>
              <a:rPr lang="en-US" altLang="zh-CN" sz="2800" kern="100" dirty="0">
                <a:latin typeface="等线" panose="02010600030101010101" charset="-122"/>
                <a:ea typeface="等线" panose="02010600030101010101" charset="-122"/>
                <a:cs typeface="Times New Roman" panose="02020603050405020304" pitchFamily="18" charset="0"/>
              </a:rPr>
              <a:t>) </a:t>
            </a:r>
            <a:r>
              <a:rPr lang="en-US" altLang="zh-CN" sz="2800" b="1" kern="100" dirty="0">
                <a:solidFill>
                  <a:srgbClr val="7030A0"/>
                </a:solidFill>
                <a:latin typeface="Times New Roman" panose="02020603050405020304" pitchFamily="18" charset="0"/>
                <a:cs typeface="Times New Roman" panose="02020603050405020304" pitchFamily="18" charset="0"/>
              </a:rPr>
              <a:t>Bathed in the delicate pink glow of peach blossoms,</a:t>
            </a:r>
            <a:r>
              <a:rPr lang="en-US" altLang="zh-CN" sz="2800" kern="100" dirty="0">
                <a:solidFill>
                  <a:srgbClr val="9933FF"/>
                </a:solidFill>
                <a:latin typeface="Times New Roman" panose="02020603050405020304" pitchFamily="18" charset="0"/>
                <a:cs typeface="Times New Roman" panose="02020603050405020304" pitchFamily="18" charset="0"/>
              </a:rPr>
              <a:t> </a:t>
            </a:r>
            <a:r>
              <a:rPr lang="en-US" altLang="zh-CN" sz="2800" b="1" kern="100" dirty="0">
                <a:solidFill>
                  <a:srgbClr val="FF0000"/>
                </a:solidFill>
                <a:latin typeface="Times New Roman" panose="02020603050405020304" pitchFamily="18" charset="0"/>
                <a:cs typeface="Times New Roman" panose="02020603050405020304" pitchFamily="18" charset="0"/>
              </a:rPr>
              <a:t>it stood quietly against the blue sky, </a:t>
            </a:r>
            <a:r>
              <a:rPr lang="en-US" altLang="zh-CN" sz="2800" b="1" kern="100" dirty="0">
                <a:solidFill>
                  <a:srgbClr val="7030A0"/>
                </a:solidFill>
                <a:latin typeface="Times New Roman" panose="02020603050405020304" pitchFamily="18" charset="0"/>
                <a:cs typeface="Times New Roman" panose="02020603050405020304" pitchFamily="18" charset="0"/>
              </a:rPr>
              <a:t>a silent beacon for all the broken hearts in the village.</a:t>
            </a:r>
            <a:endParaRPr lang="en-US" altLang="zh-CN" sz="2800" b="1" i="1" dirty="0">
              <a:solidFill>
                <a:srgbClr val="7030A0"/>
              </a:solidFill>
              <a:latin typeface="Times New Roman" panose="02020603050405020304" pitchFamily="18" charset="0"/>
              <a:cs typeface="Times New Roman" panose="02020603050405020304" pitchFamily="18" charset="0"/>
            </a:endParaRPr>
          </a:p>
        </p:txBody>
      </p:sp>
      <p:sp>
        <p:nvSpPr>
          <p:cNvPr id="2" name="文本框 9"/>
          <p:cNvSpPr txBox="1"/>
          <p:nvPr/>
        </p:nvSpPr>
        <p:spPr>
          <a:xfrm>
            <a:off x="-10661" y="3858103"/>
            <a:ext cx="12169141" cy="2015680"/>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Link1B</a:t>
            </a:r>
            <a:r>
              <a:rPr lang="zh-CN" altLang="en-US" sz="2800" b="1" kern="100" dirty="0">
                <a:latin typeface="等线" panose="02010600030101010101" charset="-122"/>
                <a:ea typeface="等线" panose="02010600030101010101" charset="-122"/>
                <a:cs typeface="Times New Roman" panose="02020603050405020304" pitchFamily="18" charset="0"/>
              </a:rPr>
              <a:t>：</a:t>
            </a:r>
            <a:r>
              <a:rPr lang="en-US" altLang="zh-CN" sz="2800" b="1" kern="100" dirty="0">
                <a:latin typeface="等线" panose="02010600030101010101" charset="-122"/>
                <a:ea typeface="等线" panose="02010600030101010101" charset="-122"/>
                <a:cs typeface="Times New Roman" panose="02020603050405020304" pitchFamily="18" charset="0"/>
              </a:rPr>
              <a:t> </a:t>
            </a:r>
            <a:r>
              <a:rPr lang="en-US" altLang="zh-CN" sz="2800" kern="100" dirty="0">
                <a:latin typeface="等线" panose="02010600030101010101" charset="-122"/>
                <a:cs typeface="Times New Roman" panose="02020603050405020304" pitchFamily="18" charset="0"/>
              </a:rPr>
              <a:t>(</a:t>
            </a:r>
            <a:r>
              <a:rPr lang="zh-CN" altLang="en-US" sz="2800" kern="100" dirty="0">
                <a:latin typeface="等线" panose="02010600030101010101" charset="-122"/>
                <a:cs typeface="Times New Roman" panose="02020603050405020304" pitchFamily="18" charset="0"/>
              </a:rPr>
              <a:t>结合原文最后一段</a:t>
            </a:r>
            <a:r>
              <a:rPr lang="en-US" altLang="zh-CN" sz="2800" kern="100" dirty="0">
                <a:latin typeface="等线" panose="02010600030101010101" charset="-122"/>
                <a:cs typeface="Times New Roman" panose="02020603050405020304" pitchFamily="18" charset="0"/>
              </a:rPr>
              <a:t>Mario wanted to use his voice</a:t>
            </a:r>
            <a:r>
              <a:rPr lang="zh-CN" altLang="en-US" sz="2800" kern="100" dirty="0">
                <a:latin typeface="等线" panose="02010600030101010101" charset="-122"/>
                <a:cs typeface="Times New Roman" panose="02020603050405020304" pitchFamily="18" charset="0"/>
              </a:rPr>
              <a:t>以及电话亭的“倾诉”功能。</a:t>
            </a:r>
            <a:r>
              <a:rPr lang="en-US" altLang="zh-CN" sz="2800" b="1" kern="100" dirty="0">
                <a:latin typeface="等线" panose="02010600030101010101" charset="-122"/>
                <a:cs typeface="Times New Roman" panose="02020603050405020304" pitchFamily="18" charset="0"/>
              </a:rPr>
              <a:t>) </a:t>
            </a:r>
            <a:r>
              <a:rPr lang="en-US" altLang="zh-CN" sz="2800" b="1" dirty="0">
                <a:solidFill>
                  <a:srgbClr val="C00000"/>
                </a:solidFill>
                <a:latin typeface="Times New Roman" panose="02020603050405020304" pitchFamily="18" charset="0"/>
                <a:cs typeface="Times New Roman" panose="02020603050405020304" pitchFamily="18" charset="0"/>
              </a:rPr>
              <a:t>Its white body shone brightly in the spring sunlight, </a:t>
            </a:r>
            <a:r>
              <a:rPr lang="en-US" altLang="zh-CN" sz="2800" b="1" dirty="0">
                <a:solidFill>
                  <a:srgbClr val="7030A0"/>
                </a:solidFill>
                <a:latin typeface="Times New Roman" panose="02020603050405020304" pitchFamily="18" charset="0"/>
                <a:cs typeface="Times New Roman" panose="02020603050405020304" pitchFamily="18" charset="0"/>
              </a:rPr>
              <a:t>attracting Mario step by step. </a:t>
            </a:r>
            <a:r>
              <a:rPr lang="en-US" altLang="zh-CN" sz="2800" b="1" dirty="0">
                <a:solidFill>
                  <a:srgbClr val="C00000"/>
                </a:solidFill>
                <a:latin typeface="Times New Roman" panose="02020603050405020304" pitchFamily="18" charset="0"/>
                <a:cs typeface="Times New Roman" panose="02020603050405020304" pitchFamily="18" charset="0"/>
              </a:rPr>
              <a:t>Birds chirping in the trees happily, Mario pushed the door open and stepped inside, butterflies in his stomach. </a:t>
            </a:r>
            <a:endParaRPr lang="en-US" altLang="zh-CN" sz="2800" b="1" i="1" kern="100" dirty="0">
              <a:solidFill>
                <a:srgbClr val="C00000"/>
              </a:solidFill>
              <a:latin typeface="Times New Roman" panose="02020603050405020304" pitchFamily="18" charset="0"/>
              <a:ea typeface="等线" panose="02010600030101010101" charset="-122"/>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10031" y="288423"/>
            <a:ext cx="12171936" cy="3416320"/>
          </a:xfrm>
          <a:prstGeom prst="rect">
            <a:avLst/>
          </a:prstGeom>
          <a:solidFill>
            <a:schemeClr val="bg1"/>
          </a:solid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 </a:t>
            </a:r>
            <a:endParaRPr lang="en-US" altLang="zh-CN" sz="2800" b="1" kern="0" dirty="0">
              <a:solidFill>
                <a:srgbClr val="0000FF"/>
              </a:solidFill>
              <a:latin typeface="Times New Roman" panose="02020603050405020304" pitchFamily="18" charset="0"/>
              <a:cs typeface="Times New Roman" panose="02020603050405020304" pitchFamily="18" charset="0"/>
            </a:endParaRPr>
          </a:p>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Para1: Mr. Harper's phone booth sat high on the hill like a lighthouse.</a:t>
            </a:r>
            <a:endParaRPr lang="en-US" altLang="zh-CN" sz="28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10031" y="-219111"/>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032" y="-128528"/>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link2</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10031" y="1316930"/>
            <a:ext cx="12171936" cy="2990306"/>
          </a:xfrm>
          <a:prstGeom prst="rect">
            <a:avLst/>
          </a:prstGeom>
          <a:solidFill>
            <a:schemeClr val="bg1"/>
          </a:solidFill>
        </p:spPr>
        <p:txBody>
          <a:bodyPr wrap="square" rtlCol="0">
            <a:spAutoFit/>
          </a:bodyPr>
          <a:lstStyle/>
          <a:p>
            <a:pPr>
              <a:lnSpc>
                <a:spcPts val="3840"/>
              </a:lnSpc>
            </a:pPr>
            <a:r>
              <a:rPr lang="en-US" altLang="zh-CN" sz="2800" b="1" dirty="0">
                <a:latin typeface="Times New Roman" panose="02020603050405020304" pitchFamily="18" charset="0"/>
                <a:cs typeface="Times New Roman" panose="02020603050405020304" pitchFamily="18" charset="0"/>
              </a:rPr>
              <a:t>Link2 A:  (</a:t>
            </a:r>
            <a:r>
              <a:rPr lang="zh-CN" altLang="en-US" sz="2800" b="1" dirty="0">
                <a:latin typeface="Times New Roman" panose="02020603050405020304" pitchFamily="18" charset="0"/>
                <a:cs typeface="Times New Roman" panose="02020603050405020304" pitchFamily="18" charset="0"/>
              </a:rPr>
              <a:t>呼应第二段首句：</a:t>
            </a:r>
            <a:r>
              <a:rPr lang="en-US" altLang="zh-CN" sz="2800" b="1" dirty="0">
                <a:latin typeface="Times New Roman" panose="02020603050405020304" pitchFamily="18" charset="0"/>
                <a:cs typeface="Times New Roman" panose="02020603050405020304" pitchFamily="18" charset="0"/>
              </a:rPr>
              <a:t>stepped out </a:t>
            </a:r>
            <a:r>
              <a:rPr lang="zh-CN" altLang="en-US" sz="2800" b="1" dirty="0">
                <a:latin typeface="Times New Roman" panose="02020603050405020304" pitchFamily="18" charset="0"/>
                <a:cs typeface="Times New Roman" panose="02020603050405020304" pitchFamily="18" charset="0"/>
              </a:rPr>
              <a:t>说明第一段结尾</a:t>
            </a:r>
            <a:r>
              <a:rPr lang="en-US" altLang="zh-CN" sz="2800" b="1" dirty="0">
                <a:latin typeface="Times New Roman" panose="02020603050405020304" pitchFamily="18" charset="0"/>
                <a:cs typeface="Times New Roman" panose="02020603050405020304" pitchFamily="18" charset="0"/>
              </a:rPr>
              <a:t>Mario </a:t>
            </a:r>
            <a:r>
              <a:rPr lang="zh-CN" altLang="en-US" sz="2800" b="1" dirty="0">
                <a:latin typeface="Times New Roman" panose="02020603050405020304" pitchFamily="18" charset="0"/>
                <a:cs typeface="Times New Roman" panose="02020603050405020304" pitchFamily="18" charset="0"/>
              </a:rPr>
              <a:t>终于打了电话）</a:t>
            </a:r>
            <a:r>
              <a:rPr lang="en-US" altLang="zh-CN" sz="2800" b="1" dirty="0">
                <a:solidFill>
                  <a:srgbClr val="0000FF"/>
                </a:solidFill>
                <a:latin typeface="Times New Roman" panose="02020603050405020304" pitchFamily="18" charset="0"/>
                <a:cs typeface="Times New Roman" panose="02020603050405020304" pitchFamily="18" charset="0"/>
              </a:rPr>
              <a:t>After what seemed like a century, </a:t>
            </a:r>
            <a:r>
              <a:rPr lang="en-US" altLang="zh-CN" sz="2800" b="1" dirty="0">
                <a:solidFill>
                  <a:srgbClr val="C00000"/>
                </a:solidFill>
                <a:latin typeface="Times New Roman" panose="02020603050405020304" pitchFamily="18" charset="0"/>
                <a:cs typeface="Times New Roman" panose="02020603050405020304" pitchFamily="18" charset="0"/>
              </a:rPr>
              <a:t>his hoarse voice floated on the wind</a:t>
            </a:r>
            <a:r>
              <a:rPr lang="en-US" altLang="zh-CN" sz="2800" b="1" dirty="0">
                <a:solidFill>
                  <a:srgbClr val="CC00CC"/>
                </a:solidFill>
                <a:latin typeface="Times New Roman" panose="02020603050405020304" pitchFamily="18" charset="0"/>
                <a:cs typeface="Times New Roman" panose="02020603050405020304" pitchFamily="18" charset="0"/>
              </a:rPr>
              <a:t>, </a:t>
            </a:r>
            <a:r>
              <a:rPr lang="en-US" altLang="zh-CN" sz="2800" b="1" dirty="0">
                <a:solidFill>
                  <a:srgbClr val="0000FF"/>
                </a:solidFill>
                <a:latin typeface="Times New Roman" panose="02020603050405020304" pitchFamily="18" charset="0"/>
                <a:cs typeface="Times New Roman" panose="02020603050405020304" pitchFamily="18" charset="0"/>
              </a:rPr>
              <a:t>"Dad? It's me, Mario.’’ </a:t>
            </a:r>
            <a:r>
              <a:rPr lang="en-US" altLang="zh-CN" sz="2800" b="1" dirty="0">
                <a:solidFill>
                  <a:srgbClr val="7030A0"/>
                </a:solidFill>
                <a:latin typeface="Times New Roman" panose="02020603050405020304" pitchFamily="18" charset="0"/>
                <a:cs typeface="Times New Roman" panose="02020603050405020304" pitchFamily="18" charset="0"/>
              </a:rPr>
              <a:t>Tears rolling down his cheeks, </a:t>
            </a:r>
            <a:r>
              <a:rPr lang="en-US" altLang="zh-CN" sz="2800" b="1" dirty="0">
                <a:solidFill>
                  <a:srgbClr val="C00000"/>
                </a:solidFill>
                <a:latin typeface="Times New Roman" panose="02020603050405020304" pitchFamily="18" charset="0"/>
                <a:cs typeface="Times New Roman" panose="02020603050405020304" pitchFamily="18" charset="0"/>
              </a:rPr>
              <a:t>Mario poured out all his longing, his loneliness and his routine life,</a:t>
            </a:r>
            <a:r>
              <a:rPr lang="en-US" altLang="zh-CN" sz="2800" b="1" dirty="0">
                <a:solidFill>
                  <a:srgbClr val="CC00CC"/>
                </a:solidFill>
                <a:latin typeface="Times New Roman" panose="02020603050405020304" pitchFamily="18" charset="0"/>
                <a:cs typeface="Times New Roman" panose="02020603050405020304" pitchFamily="18" charset="0"/>
              </a:rPr>
              <a:t> </a:t>
            </a:r>
            <a:r>
              <a:rPr lang="en-US" altLang="zh-CN" sz="2800" b="1" dirty="0">
                <a:solidFill>
                  <a:srgbClr val="7030A0"/>
                </a:solidFill>
                <a:latin typeface="Times New Roman" panose="02020603050405020304" pitchFamily="18" charset="0"/>
                <a:cs typeface="Times New Roman" panose="02020603050405020304" pitchFamily="18" charset="0"/>
              </a:rPr>
              <a:t>wind carrying his words to the ocean.</a:t>
            </a:r>
            <a:endParaRPr lang="en-US" altLang="zh-CN" sz="2800" b="1" dirty="0">
              <a:solidFill>
                <a:srgbClr val="7030A0"/>
              </a:solidFill>
              <a:latin typeface="Times New Roman" panose="02020603050405020304" pitchFamily="18" charset="0"/>
              <a:cs typeface="Times New Roman" panose="02020603050405020304" pitchFamily="18" charset="0"/>
            </a:endParaRPr>
          </a:p>
          <a:p>
            <a:pPr>
              <a:lnSpc>
                <a:spcPts val="3840"/>
              </a:lnSpc>
            </a:pPr>
            <a:endParaRPr lang="en-US" altLang="zh-CN" sz="2800" i="1" dirty="0"/>
          </a:p>
        </p:txBody>
      </p:sp>
      <p:sp>
        <p:nvSpPr>
          <p:cNvPr id="3" name="文本框 9"/>
          <p:cNvSpPr txBox="1"/>
          <p:nvPr/>
        </p:nvSpPr>
        <p:spPr>
          <a:xfrm>
            <a:off x="-14038" y="3891921"/>
            <a:ext cx="12185487" cy="2246769"/>
          </a:xfrm>
          <a:prstGeom prst="rect">
            <a:avLst/>
          </a:prstGeom>
          <a:solidFill>
            <a:schemeClr val="bg1"/>
          </a:solidFill>
        </p:spPr>
        <p:txBody>
          <a:bodyPr wrap="square" rtlCol="0">
            <a:spAutoFit/>
          </a:bodyPr>
          <a:lstStyle/>
          <a:p>
            <a:pPr lvl="0"/>
            <a:r>
              <a:rPr lang="en-US" altLang="zh-CN" sz="2800" b="1" dirty="0">
                <a:latin typeface="Times New Roman" panose="02020603050405020304" pitchFamily="18" charset="0"/>
                <a:cs typeface="Times New Roman" panose="02020603050405020304" pitchFamily="18" charset="0"/>
              </a:rPr>
              <a:t>Link2B:   (</a:t>
            </a:r>
            <a:r>
              <a:rPr lang="zh-CN" altLang="en-US" sz="2800" b="1" dirty="0">
                <a:latin typeface="Times New Roman" panose="02020603050405020304" pitchFamily="18" charset="0"/>
                <a:cs typeface="Times New Roman" panose="02020603050405020304" pitchFamily="18" charset="0"/>
              </a:rPr>
              <a:t>呼应第二段首句兼顾原文中</a:t>
            </a:r>
            <a:r>
              <a:rPr lang="en-US" altLang="zh-CN" sz="2800" b="1" dirty="0">
                <a:latin typeface="Times New Roman" panose="02020603050405020304" pitchFamily="18" charset="0"/>
                <a:cs typeface="Times New Roman" panose="02020603050405020304" pitchFamily="18" charset="0"/>
              </a:rPr>
              <a:t>Mario </a:t>
            </a:r>
            <a:r>
              <a:rPr lang="zh-CN" altLang="en-US" sz="2800" b="1" dirty="0">
                <a:latin typeface="Times New Roman" panose="02020603050405020304" pitchFamily="18" charset="0"/>
                <a:cs typeface="Times New Roman" panose="02020603050405020304" pitchFamily="18" charset="0"/>
              </a:rPr>
              <a:t>因失去挚爱的父亲数月来不曾发声）</a:t>
            </a:r>
            <a:r>
              <a:rPr lang="en-US" altLang="zh-CN" sz="2800" b="1" dirty="0">
                <a:solidFill>
                  <a:srgbClr val="C00000"/>
                </a:solidFill>
                <a:latin typeface="Times New Roman" panose="02020603050405020304" pitchFamily="18" charset="0"/>
                <a:cs typeface="Times New Roman" panose="02020603050405020304" pitchFamily="18" charset="0"/>
              </a:rPr>
              <a:t>Words rushed out like a river, </a:t>
            </a:r>
            <a:r>
              <a:rPr lang="en-US" altLang="zh-CN" sz="2800" b="1" dirty="0">
                <a:solidFill>
                  <a:srgbClr val="0000CC"/>
                </a:solidFill>
                <a:latin typeface="Times New Roman" panose="02020603050405020304" pitchFamily="18" charset="0"/>
                <a:cs typeface="Times New Roman" panose="02020603050405020304" pitchFamily="18" charset="0"/>
              </a:rPr>
              <a:t>telling his father about his days, the village, and the waves. </a:t>
            </a:r>
            <a:r>
              <a:rPr lang="en-US" altLang="zh-CN" sz="2800" b="1" dirty="0">
                <a:solidFill>
                  <a:srgbClr val="C00000"/>
                </a:solidFill>
                <a:latin typeface="Times New Roman" panose="02020603050405020304" pitchFamily="18" charset="0"/>
                <a:cs typeface="Times New Roman" panose="02020603050405020304" pitchFamily="18" charset="0"/>
              </a:rPr>
              <a:t>The wind sang merrily and cheerfully through the glass, </a:t>
            </a:r>
            <a:r>
              <a:rPr lang="en-US" altLang="zh-CN" sz="2800" b="1" dirty="0">
                <a:solidFill>
                  <a:srgbClr val="0000CC"/>
                </a:solidFill>
                <a:latin typeface="Times New Roman" panose="02020603050405020304" pitchFamily="18" charset="0"/>
                <a:cs typeface="Times New Roman" panose="02020603050405020304" pitchFamily="18" charset="0"/>
              </a:rPr>
              <a:t>as if his father were listening on the other end. For the first time in months, </a:t>
            </a:r>
            <a:r>
              <a:rPr lang="en-US" altLang="zh-CN" sz="2800" b="1" dirty="0">
                <a:solidFill>
                  <a:srgbClr val="C00000"/>
                </a:solidFill>
                <a:latin typeface="Times New Roman" panose="02020603050405020304" pitchFamily="18" charset="0"/>
                <a:cs typeface="Times New Roman" panose="02020603050405020304" pitchFamily="18" charset="0"/>
              </a:rPr>
              <a:t>Mario spoke of his sorrow </a:t>
            </a:r>
            <a:r>
              <a:rPr lang="en-US" altLang="zh-CN" sz="2800" b="1" dirty="0">
                <a:solidFill>
                  <a:srgbClr val="0000CC"/>
                </a:solidFill>
                <a:latin typeface="Times New Roman" panose="02020603050405020304" pitchFamily="18" charset="0"/>
                <a:cs typeface="Times New Roman" panose="02020603050405020304" pitchFamily="18" charset="0"/>
              </a:rPr>
              <a:t>like a fearless hero. </a:t>
            </a:r>
            <a:endParaRPr lang="en-US" altLang="zh-CN" sz="28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bldLvl="0" animBg="1"/>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53965" y="756661"/>
            <a:ext cx="12162588" cy="521970"/>
          </a:xfrm>
          <a:prstGeom prst="rect">
            <a:avLst/>
          </a:prstGeom>
          <a:solidFill>
            <a:schemeClr val="bg1"/>
          </a:solid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 2: As Mario stepped out, he spotted Mr. Harper down at the port.</a:t>
            </a:r>
            <a:endParaRPr lang="en-US" altLang="zh-CN" sz="28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0" y="85166"/>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9"/>
          <p:cNvSpPr txBox="1"/>
          <p:nvPr/>
        </p:nvSpPr>
        <p:spPr>
          <a:xfrm>
            <a:off x="2593" y="1607129"/>
            <a:ext cx="12162587" cy="1815882"/>
          </a:xfrm>
          <a:prstGeom prst="rect">
            <a:avLst/>
          </a:prstGeom>
          <a:solidFill>
            <a:schemeClr val="bg1"/>
          </a:solidFill>
        </p:spPr>
        <p:txBody>
          <a:bodyPr wrap="square" rtlCol="0">
            <a:spAutoFit/>
          </a:bodyPr>
          <a:lstStyle/>
          <a:p>
            <a:pPr lvl="0"/>
            <a:r>
              <a:rPr lang="en-US" altLang="zh-CN" sz="2800" dirty="0">
                <a:latin typeface="Times New Roman" panose="02020603050405020304" pitchFamily="18" charset="0"/>
                <a:cs typeface="Times New Roman" panose="02020603050405020304" pitchFamily="18" charset="0"/>
              </a:rPr>
              <a:t>Link3A:   ( Mr. Harper </a:t>
            </a:r>
            <a:r>
              <a:rPr lang="zh-CN" altLang="en-US" sz="2800" dirty="0">
                <a:latin typeface="Times New Roman" panose="02020603050405020304" pitchFamily="18" charset="0"/>
                <a:cs typeface="Times New Roman" panose="02020603050405020304" pitchFamily="18" charset="0"/>
              </a:rPr>
              <a:t>为叙事主体。注意：</a:t>
            </a:r>
            <a:r>
              <a:rPr lang="en-US" altLang="zh-CN" sz="2800" dirty="0">
                <a:latin typeface="Times New Roman" panose="02020603050405020304" pitchFamily="18" charset="0"/>
                <a:cs typeface="Times New Roman" panose="02020603050405020304" pitchFamily="18" charset="0"/>
              </a:rPr>
              <a:t>down at the port</a:t>
            </a:r>
            <a:r>
              <a:rPr lang="zh-CN" altLang="en-US" sz="2800" dirty="0">
                <a:latin typeface="Times New Roman" panose="02020603050405020304" pitchFamily="18" charset="0"/>
                <a:cs typeface="Times New Roman" panose="02020603050405020304" pitchFamily="18" charset="0"/>
              </a:rPr>
              <a:t>。逆向表达“抬头看</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a:t>
            </a:r>
            <a:r>
              <a:rPr lang="en-US" altLang="zh-CN" sz="2800" b="1" dirty="0">
                <a:solidFill>
                  <a:srgbClr val="7030A0"/>
                </a:solidFill>
                <a:latin typeface="Times New Roman" panose="02020603050405020304" pitchFamily="18" charset="0"/>
                <a:cs typeface="Times New Roman" panose="02020603050405020304" pitchFamily="18" charset="0"/>
              </a:rPr>
              <a:t>Looking up from the port, </a:t>
            </a:r>
            <a:r>
              <a:rPr lang="en-US" altLang="zh-CN" sz="2800" b="1" dirty="0">
                <a:solidFill>
                  <a:srgbClr val="C00000"/>
                </a:solidFill>
                <a:latin typeface="Times New Roman" panose="02020603050405020304" pitchFamily="18" charset="0"/>
                <a:cs typeface="Times New Roman" panose="02020603050405020304" pitchFamily="18" charset="0"/>
              </a:rPr>
              <a:t>Mr. Harper gave him a soft, knowing smile. </a:t>
            </a:r>
            <a:r>
              <a:rPr lang="en-US" altLang="zh-CN" sz="2800" b="1" dirty="0">
                <a:solidFill>
                  <a:srgbClr val="7030A0"/>
                </a:solidFill>
                <a:latin typeface="Times New Roman" panose="02020603050405020304" pitchFamily="18" charset="0"/>
                <a:cs typeface="Times New Roman" panose="02020603050405020304" pitchFamily="18" charset="0"/>
              </a:rPr>
              <a:t>Relieved and refreshed, </a:t>
            </a:r>
            <a:r>
              <a:rPr lang="en-US" altLang="zh-CN" sz="2800" b="1" dirty="0">
                <a:solidFill>
                  <a:srgbClr val="C00000"/>
                </a:solidFill>
                <a:latin typeface="Times New Roman" panose="02020603050405020304" pitchFamily="18" charset="0"/>
                <a:cs typeface="Times New Roman" panose="02020603050405020304" pitchFamily="18" charset="0"/>
              </a:rPr>
              <a:t>Mario walked over in a hurry, </a:t>
            </a:r>
            <a:r>
              <a:rPr lang="en-US" altLang="zh-CN" sz="2800" b="1" dirty="0">
                <a:solidFill>
                  <a:srgbClr val="7030A0"/>
                </a:solidFill>
                <a:latin typeface="Times New Roman" panose="02020603050405020304" pitchFamily="18" charset="0"/>
                <a:cs typeface="Times New Roman" panose="02020603050405020304" pitchFamily="18" charset="0"/>
              </a:rPr>
              <a:t>his eyes dancing with tears of delight.</a:t>
            </a:r>
            <a:endParaRPr lang="en-US" altLang="zh-CN" sz="2800" b="1" dirty="0">
              <a:solidFill>
                <a:srgbClr val="7030A0"/>
              </a:solidFill>
              <a:latin typeface="Times New Roman" panose="02020603050405020304" pitchFamily="18" charset="0"/>
              <a:cs typeface="Times New Roman" panose="02020603050405020304" pitchFamily="18" charset="0"/>
            </a:endParaRPr>
          </a:p>
        </p:txBody>
      </p:sp>
      <p:sp>
        <p:nvSpPr>
          <p:cNvPr id="3" name="文本框 9"/>
          <p:cNvSpPr txBox="1"/>
          <p:nvPr/>
        </p:nvSpPr>
        <p:spPr>
          <a:xfrm>
            <a:off x="53965" y="3865876"/>
            <a:ext cx="12003800" cy="1815882"/>
          </a:xfrm>
          <a:prstGeom prst="rect">
            <a:avLst/>
          </a:prstGeom>
          <a:solidFill>
            <a:schemeClr val="bg1"/>
          </a:solidFill>
        </p:spPr>
        <p:txBody>
          <a:bodyPr wrap="square" rtlCol="0">
            <a:spAutoFit/>
          </a:bodyPr>
          <a:lstStyle/>
          <a:p>
            <a:pPr lvl="0"/>
            <a:r>
              <a:rPr lang="en-US" altLang="zh-CN" sz="2800" dirty="0">
                <a:latin typeface="Times New Roman" panose="02020603050405020304" pitchFamily="18" charset="0"/>
                <a:cs typeface="Times New Roman" panose="02020603050405020304" pitchFamily="18" charset="0"/>
              </a:rPr>
              <a:t>Link3B:   ( </a:t>
            </a:r>
            <a:r>
              <a:rPr lang="zh-CN" altLang="en-US" sz="2800" dirty="0">
                <a:latin typeface="Times New Roman" panose="02020603050405020304" pitchFamily="18" charset="0"/>
                <a:cs typeface="Times New Roman" panose="02020603050405020304" pitchFamily="18" charset="0"/>
              </a:rPr>
              <a:t>承接</a:t>
            </a:r>
            <a:r>
              <a:rPr lang="en-US" altLang="zh-CN" sz="2800" dirty="0">
                <a:latin typeface="Times New Roman" panose="02020603050405020304" pitchFamily="18" charset="0"/>
                <a:cs typeface="Times New Roman" panose="02020603050405020304" pitchFamily="18" charset="0"/>
              </a:rPr>
              <a:t>Mario </a:t>
            </a:r>
            <a:r>
              <a:rPr lang="zh-CN" altLang="en-US" sz="2800" dirty="0">
                <a:latin typeface="Times New Roman" panose="02020603050405020304" pitchFamily="18" charset="0"/>
                <a:cs typeface="Times New Roman" panose="02020603050405020304" pitchFamily="18" charset="0"/>
              </a:rPr>
              <a:t>打完风之电话后的心里感受以及接下来的动作一定是朝</a:t>
            </a:r>
            <a:r>
              <a:rPr lang="en-US" altLang="zh-CN" sz="2800" dirty="0">
                <a:latin typeface="Times New Roman" panose="02020603050405020304" pitchFamily="18" charset="0"/>
                <a:cs typeface="Times New Roman" panose="02020603050405020304" pitchFamily="18" charset="0"/>
              </a:rPr>
              <a:t>Mr. Harper </a:t>
            </a:r>
            <a:r>
              <a:rPr lang="zh-CN" altLang="en-US" sz="2800" dirty="0">
                <a:latin typeface="Times New Roman" panose="02020603050405020304" pitchFamily="18" charset="0"/>
                <a:cs typeface="Times New Roman" panose="02020603050405020304" pitchFamily="18" charset="0"/>
              </a:rPr>
              <a:t>走去</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a:t>
            </a:r>
            <a:r>
              <a:rPr lang="zh-CN" altLang="en-US" sz="2800" dirty="0">
                <a:solidFill>
                  <a:srgbClr val="0000CC"/>
                </a:solidFill>
                <a:latin typeface="Times New Roman" panose="02020603050405020304" pitchFamily="18" charset="0"/>
                <a:cs typeface="Times New Roman" panose="02020603050405020304" pitchFamily="18" charset="0"/>
              </a:rPr>
              <a:t>）</a:t>
            </a:r>
            <a:r>
              <a:rPr lang="en-US" altLang="zh-CN" sz="2800" b="1" dirty="0">
                <a:solidFill>
                  <a:srgbClr val="CC00CC"/>
                </a:solidFill>
                <a:latin typeface="Times New Roman" panose="02020603050405020304" pitchFamily="18" charset="0"/>
                <a:cs typeface="Times New Roman" panose="02020603050405020304" pitchFamily="18" charset="0"/>
              </a:rPr>
              <a:t>Having talked to his beloved Dad, </a:t>
            </a:r>
            <a:r>
              <a:rPr lang="en-US" altLang="zh-CN" sz="2800" b="1" dirty="0">
                <a:solidFill>
                  <a:srgbClr val="EF0000"/>
                </a:solidFill>
                <a:latin typeface="Times New Roman" panose="02020603050405020304" pitchFamily="18" charset="0"/>
                <a:cs typeface="Times New Roman" panose="02020603050405020304" pitchFamily="18" charset="0"/>
              </a:rPr>
              <a:t>Mario breathed a sigh of relief.</a:t>
            </a:r>
            <a:r>
              <a:rPr lang="en-US" altLang="zh-CN" sz="2800" b="1" dirty="0">
                <a:solidFill>
                  <a:srgbClr val="CC00CC"/>
                </a:solidFill>
                <a:latin typeface="Times New Roman" panose="02020603050405020304" pitchFamily="18" charset="0"/>
                <a:cs typeface="Times New Roman" panose="02020603050405020304" pitchFamily="18" charset="0"/>
              </a:rPr>
              <a:t> Face lit up, </a:t>
            </a:r>
            <a:r>
              <a:rPr lang="en-US" altLang="zh-CN" sz="2800" b="1" dirty="0">
                <a:solidFill>
                  <a:srgbClr val="EF0000"/>
                </a:solidFill>
                <a:latin typeface="Times New Roman" panose="02020603050405020304" pitchFamily="18" charset="0"/>
                <a:cs typeface="Times New Roman" panose="02020603050405020304" pitchFamily="18" charset="0"/>
              </a:rPr>
              <a:t>Mario walked / raced towards Mr. Harper, </a:t>
            </a:r>
            <a:r>
              <a:rPr lang="en-US" altLang="zh-CN" sz="2800" b="1" dirty="0">
                <a:solidFill>
                  <a:srgbClr val="CC00CC"/>
                </a:solidFill>
                <a:latin typeface="Times New Roman" panose="02020603050405020304" pitchFamily="18" charset="0"/>
                <a:cs typeface="Times New Roman" panose="02020603050405020304" pitchFamily="18" charset="0"/>
              </a:rPr>
              <a:t>determined and refreshed. </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0" y="646257"/>
            <a:ext cx="12192000" cy="1077218"/>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 2: As Mario stepped out, he spotted Mr. Harper down at the port.</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2004" y="36959"/>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10"/>
          <p:cNvSpPr txBox="1"/>
          <p:nvPr/>
        </p:nvSpPr>
        <p:spPr>
          <a:xfrm>
            <a:off x="18408" y="1733668"/>
            <a:ext cx="12155184" cy="2246769"/>
          </a:xfrm>
          <a:prstGeom prst="rect">
            <a:avLst/>
          </a:prstGeom>
          <a:solidFill>
            <a:schemeClr val="bg1"/>
          </a:solid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sym typeface="+mn-ea"/>
              </a:rPr>
              <a:t>Ending A: (</a:t>
            </a:r>
            <a:r>
              <a:rPr lang="zh-CN" altLang="en-US" sz="2800" dirty="0">
                <a:latin typeface="Times New Roman" panose="02020603050405020304" pitchFamily="18" charset="0"/>
                <a:cs typeface="Times New Roman" panose="02020603050405020304" pitchFamily="18" charset="0"/>
                <a:sym typeface="+mn-ea"/>
              </a:rPr>
              <a:t>风之电话的疗愈以及村庄的复兴与繁荣</a:t>
            </a:r>
            <a:r>
              <a:rPr lang="en-US" altLang="zh-CN" sz="2800" dirty="0">
                <a:latin typeface="Times New Roman" panose="02020603050405020304" pitchFamily="18" charset="0"/>
                <a:cs typeface="Times New Roman" panose="02020603050405020304" pitchFamily="18" charset="0"/>
                <a:sym typeface="+mn-ea"/>
              </a:rPr>
              <a:t>,</a:t>
            </a:r>
            <a:r>
              <a:rPr lang="zh-CN" altLang="en-US" sz="2800" dirty="0">
                <a:latin typeface="Times New Roman" panose="02020603050405020304" pitchFamily="18" charset="0"/>
                <a:cs typeface="Times New Roman" panose="02020603050405020304" pitchFamily="18" charset="0"/>
                <a:sym typeface="+mn-ea"/>
              </a:rPr>
              <a:t>结合原文标题</a:t>
            </a:r>
            <a:r>
              <a:rPr lang="en-US" altLang="zh-CN" sz="2800" dirty="0">
                <a:latin typeface="Times New Roman" panose="02020603050405020304" pitchFamily="18" charset="0"/>
                <a:cs typeface="Times New Roman" panose="02020603050405020304" pitchFamily="18" charset="0"/>
                <a:sym typeface="+mn-ea"/>
              </a:rPr>
              <a:t>– The Wind Phone) </a:t>
            </a:r>
            <a:r>
              <a:rPr lang="en-US" altLang="zh-CN" sz="2800" b="1" dirty="0">
                <a:solidFill>
                  <a:srgbClr val="C00000"/>
                </a:solidFill>
                <a:latin typeface="Times New Roman" panose="02020603050405020304" pitchFamily="18" charset="0"/>
                <a:cs typeface="Times New Roman" panose="02020603050405020304" pitchFamily="18" charset="0"/>
              </a:rPr>
              <a:t>The wind carried their quiet voices far away, </a:t>
            </a:r>
            <a:r>
              <a:rPr lang="en-US" altLang="zh-CN" sz="2800" b="1" dirty="0">
                <a:solidFill>
                  <a:srgbClr val="7030A0"/>
                </a:solidFill>
                <a:latin typeface="Times New Roman" panose="02020603050405020304" pitchFamily="18" charset="0"/>
                <a:cs typeface="Times New Roman" panose="02020603050405020304" pitchFamily="18" charset="0"/>
              </a:rPr>
              <a:t>proving that love never fades, even when separated by waves. With the white wire-free wind phone booth, </a:t>
            </a:r>
            <a:r>
              <a:rPr lang="en-US" altLang="zh-CN" sz="2800" b="1" dirty="0">
                <a:solidFill>
                  <a:srgbClr val="C00000"/>
                </a:solidFill>
                <a:latin typeface="Times New Roman" panose="02020603050405020304" pitchFamily="18" charset="0"/>
                <a:cs typeface="Times New Roman" panose="02020603050405020304" pitchFamily="18" charset="0"/>
              </a:rPr>
              <a:t>the whole village would soon revive and thrive </a:t>
            </a:r>
            <a:r>
              <a:rPr lang="en-US" altLang="zh-CN" sz="2800" b="1" dirty="0">
                <a:solidFill>
                  <a:srgbClr val="7030A0"/>
                </a:solidFill>
                <a:latin typeface="Times New Roman" panose="02020603050405020304" pitchFamily="18" charset="0"/>
                <a:cs typeface="Times New Roman" panose="02020603050405020304" pitchFamily="18" charset="0"/>
              </a:rPr>
              <a:t>despite the devastating loss of their loved ones. </a:t>
            </a:r>
            <a:endParaRPr lang="en-US" altLang="zh-CN" sz="2800" b="1" dirty="0">
              <a:solidFill>
                <a:srgbClr val="CC00CC"/>
              </a:solidFill>
              <a:latin typeface="Times New Roman" panose="02020603050405020304" pitchFamily="18" charset="0"/>
              <a:cs typeface="Times New Roman" panose="02020603050405020304" pitchFamily="18" charset="0"/>
              <a:sym typeface="+mn-ea"/>
            </a:endParaRPr>
          </a:p>
        </p:txBody>
      </p:sp>
      <p:sp>
        <p:nvSpPr>
          <p:cNvPr id="4" name="文本框 10"/>
          <p:cNvSpPr txBox="1"/>
          <p:nvPr/>
        </p:nvSpPr>
        <p:spPr>
          <a:xfrm>
            <a:off x="18408" y="4145451"/>
            <a:ext cx="12092683" cy="1815882"/>
          </a:xfrm>
          <a:prstGeom prst="rect">
            <a:avLst/>
          </a:prstGeom>
          <a:solidFill>
            <a:schemeClr val="bg1"/>
          </a:solid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sym typeface="+mn-ea"/>
              </a:rPr>
              <a:t>Ending B: </a:t>
            </a:r>
            <a:r>
              <a:rPr lang="zh-CN" altLang="en-US" sz="2800" dirty="0">
                <a:latin typeface="Times New Roman" panose="02020603050405020304" pitchFamily="18" charset="0"/>
                <a:cs typeface="Times New Roman" panose="02020603050405020304" pitchFamily="18" charset="0"/>
                <a:sym typeface="+mn-ea"/>
              </a:rPr>
              <a:t> </a:t>
            </a:r>
            <a:r>
              <a:rPr lang="en-US" altLang="zh-CN" sz="2800" dirty="0">
                <a:latin typeface="Times New Roman" panose="02020603050405020304" pitchFamily="18" charset="0"/>
                <a:cs typeface="Times New Roman" panose="02020603050405020304" pitchFamily="18" charset="0"/>
                <a:sym typeface="+mn-ea"/>
              </a:rPr>
              <a:t>(</a:t>
            </a:r>
            <a:r>
              <a:rPr lang="zh-CN" altLang="en-US" sz="2800" dirty="0">
                <a:latin typeface="Times New Roman" panose="02020603050405020304" pitchFamily="18" charset="0"/>
                <a:cs typeface="Times New Roman" panose="02020603050405020304" pitchFamily="18" charset="0"/>
                <a:sym typeface="+mn-ea"/>
              </a:rPr>
              <a:t>情景</a:t>
            </a:r>
            <a:r>
              <a:rPr lang="en-US" altLang="zh-CN" sz="2800" dirty="0">
                <a:latin typeface="Times New Roman" panose="02020603050405020304" pitchFamily="18" charset="0"/>
                <a:cs typeface="Times New Roman" panose="02020603050405020304" pitchFamily="18" charset="0"/>
                <a:sym typeface="+mn-ea"/>
              </a:rPr>
              <a:t>+</a:t>
            </a:r>
            <a:r>
              <a:rPr lang="zh-CN" altLang="en-US" sz="2800" dirty="0">
                <a:latin typeface="Times New Roman" panose="02020603050405020304" pitchFamily="18" charset="0"/>
                <a:cs typeface="Times New Roman" panose="02020603050405020304" pitchFamily="18" charset="0"/>
                <a:sym typeface="+mn-ea"/>
              </a:rPr>
              <a:t>感悟式结尾。</a:t>
            </a:r>
            <a:r>
              <a:rPr lang="en-US" altLang="zh-CN" sz="2800" dirty="0">
                <a:latin typeface="Times New Roman" panose="02020603050405020304" pitchFamily="18" charset="0"/>
                <a:cs typeface="Times New Roman" panose="02020603050405020304" pitchFamily="18" charset="0"/>
                <a:sym typeface="+mn-ea"/>
              </a:rPr>
              <a:t>) </a:t>
            </a:r>
            <a:r>
              <a:rPr lang="en-US" altLang="zh-CN" sz="2800" b="1" dirty="0">
                <a:latin typeface="Times New Roman" panose="02020603050405020304" pitchFamily="18" charset="0"/>
                <a:cs typeface="Times New Roman" panose="02020603050405020304" pitchFamily="18" charset="0"/>
                <a:sym typeface="+mn-ea"/>
              </a:rPr>
              <a:t>Together</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r>
              <a:rPr lang="en-US" altLang="zh-CN" sz="2800" b="1" dirty="0">
                <a:solidFill>
                  <a:srgbClr val="C00000"/>
                </a:solidFill>
                <a:latin typeface="Times New Roman" panose="02020603050405020304" pitchFamily="18" charset="0"/>
                <a:cs typeface="Times New Roman" panose="02020603050405020304" pitchFamily="18" charset="0"/>
                <a:sym typeface="+mn-ea"/>
              </a:rPr>
              <a:t>they stood,</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r>
              <a:rPr lang="en-US" altLang="zh-CN" sz="2800" b="1" dirty="0">
                <a:solidFill>
                  <a:srgbClr val="7030A0"/>
                </a:solidFill>
                <a:latin typeface="Times New Roman" panose="02020603050405020304" pitchFamily="18" charset="0"/>
                <a:cs typeface="Times New Roman" panose="02020603050405020304" pitchFamily="18" charset="0"/>
                <a:sym typeface="+mn-ea"/>
              </a:rPr>
              <a:t>watching the waves lapping gently and hearing the waves whispering “O- morning” again and again.</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r>
              <a:rPr lang="en-US" altLang="zh-CN" sz="2800" b="1" dirty="0">
                <a:latin typeface="Times New Roman" panose="02020603050405020304" pitchFamily="18" charset="0"/>
                <a:cs typeface="Times New Roman" panose="02020603050405020304" pitchFamily="18" charset="0"/>
                <a:sym typeface="+mn-ea"/>
              </a:rPr>
              <a:t>But this time</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r>
              <a:rPr lang="en-US" altLang="zh-CN" sz="2800" b="1" dirty="0">
                <a:solidFill>
                  <a:srgbClr val="C00000"/>
                </a:solidFill>
                <a:latin typeface="Times New Roman" panose="02020603050405020304" pitchFamily="18" charset="0"/>
                <a:cs typeface="Times New Roman" panose="02020603050405020304" pitchFamily="18" charset="0"/>
                <a:sym typeface="+mn-ea"/>
              </a:rPr>
              <a:t>Mario answered “ Good morning “ softly. In time, hope began to bloom in the village, just as the peach trees burst into pink flowers.</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
            <a:ext cx="12072135" cy="5509200"/>
          </a:xfrm>
          <a:prstGeom prst="rect">
            <a:avLst/>
          </a:prstGeom>
          <a:solidFill>
            <a:schemeClr val="bg1"/>
          </a:solidFill>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Para1: Mr. Harper's phone booth sat high on the hill like a lighthouse.</a:t>
            </a:r>
            <a:endParaRPr lang="en-US" altLang="zh-CN" sz="3200" b="1" i="1" dirty="0">
              <a:latin typeface="Times New Roman" panose="02020603050405020304" pitchFamily="18" charset="0"/>
              <a:cs typeface="Times New Roman" panose="02020603050405020304" pitchFamily="18" charset="0"/>
            </a:endParaRPr>
          </a:p>
          <a:p>
            <a:pPr algn="just"/>
            <a:r>
              <a:rPr lang="en-US" altLang="zh-CN" sz="3200" dirty="0">
                <a:latin typeface="Times New Roman" panose="02020603050405020304" pitchFamily="18" charset="0"/>
                <a:cs typeface="Times New Roman" panose="02020603050405020304" pitchFamily="18" charset="0"/>
              </a:rPr>
              <a:t>Bathed in the delicate pink glow of peach blossoms, the silent beacon for all the broken hearts in the village stood quietly against the blue sky. Eager to ring</a:t>
            </a:r>
            <a:r>
              <a:rPr lang="zh-CN" altLang="en-US" sz="3200" dirty="0">
                <a:latin typeface="Times New Roman" panose="02020603050405020304" pitchFamily="18" charset="0"/>
                <a:cs typeface="Times New Roman" panose="02020603050405020304" pitchFamily="18" charset="0"/>
              </a:rPr>
              <a:t> </a:t>
            </a:r>
            <a:r>
              <a:rPr lang="en-US" altLang="zh-CN" sz="3200">
                <a:latin typeface="Times New Roman" panose="02020603050405020304" pitchFamily="18" charset="0"/>
                <a:cs typeface="Times New Roman" panose="02020603050405020304" pitchFamily="18" charset="0"/>
              </a:rPr>
              <a:t>up </a:t>
            </a:r>
            <a:r>
              <a:rPr lang="en-US" altLang="zh-CN" sz="3200" dirty="0">
                <a:latin typeface="Times New Roman" panose="02020603050405020304" pitchFamily="18" charset="0"/>
                <a:cs typeface="Times New Roman" panose="02020603050405020304" pitchFamily="18" charset="0"/>
              </a:rPr>
              <a:t>his Dad, Mario walked quickly/ briskly up the hill, his feet light on the grass dotted with wildflowers. No sooner had he pushed open the door than the faint smell of wood and warm sunlight wrapped gently around him. Heart racing wildly, Mario lifted the receiver to his ear, but at a loss what to say. After what seemed like a century, his hoarse voice floated on the wind, "Dad? It's me, Mario.’’ Tears rolling down his cheeks, Mario poured out all his longing, his loneliness and his routine life, wind carrying his words to the ocean. (126)</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658" y="0"/>
            <a:ext cx="12142342" cy="6986528"/>
          </a:xfrm>
          <a:prstGeom prst="rect">
            <a:avLst/>
          </a:prstGeom>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 2:As Mario stepped out, he spotted Mr. Harper down at the port. </a:t>
            </a:r>
            <a:r>
              <a:rPr lang="en-US" altLang="zh-CN" sz="3200" dirty="0">
                <a:latin typeface="Times New Roman" panose="02020603050405020304" pitchFamily="18" charset="0"/>
                <a:cs typeface="Times New Roman" panose="02020603050405020304" pitchFamily="18" charset="0"/>
              </a:rPr>
              <a:t>Having talked to his beloved Dad, Mario breathed a sigh of relief. Face lit up, Mario walked towards Mr. Harper, determined and refreshed. "Thank you, Mr. Harper! I talked to Dad. " Mario said softly, casting a grateful look at </a:t>
            </a:r>
            <a:r>
              <a:rPr lang="en-US" altLang="zh-CN" sz="3200" dirty="0" err="1">
                <a:latin typeface="Times New Roman" panose="02020603050405020304" pitchFamily="18" charset="0"/>
                <a:cs typeface="Times New Roman" panose="02020603050405020304" pitchFamily="18" charset="0"/>
              </a:rPr>
              <a:t>Mr</a:t>
            </a:r>
            <a:r>
              <a:rPr lang="en-US" altLang="zh-CN" sz="3200" dirty="0">
                <a:latin typeface="Times New Roman" panose="02020603050405020304" pitchFamily="18" charset="0"/>
                <a:cs typeface="Times New Roman" panose="02020603050405020304" pitchFamily="18" charset="0"/>
              </a:rPr>
              <a:t> Harper. A faint smile cracking on his face, Mr. Harper patted his shoulder with warm, rough hands. A pat was worth a thousand words. Side by side, they stood in silence, listening to the waves lapping gently: O-mor-</a:t>
            </a:r>
            <a:r>
              <a:rPr lang="en-US" altLang="zh-CN" sz="3200" dirty="0" err="1">
                <a:latin typeface="Times New Roman" panose="02020603050405020304" pitchFamily="18" charset="0"/>
                <a:cs typeface="Times New Roman" panose="02020603050405020304" pitchFamily="18" charset="0"/>
              </a:rPr>
              <a:t>ning</a:t>
            </a:r>
            <a:r>
              <a:rPr lang="en-US" altLang="zh-CN" sz="3200" dirty="0">
                <a:latin typeface="Times New Roman" panose="02020603050405020304" pitchFamily="18" charset="0"/>
                <a:cs typeface="Times New Roman" panose="02020603050405020304" pitchFamily="18" charset="0"/>
              </a:rPr>
              <a:t>. O-mor-</a:t>
            </a:r>
            <a:r>
              <a:rPr lang="en-US" altLang="zh-CN" sz="3200" dirty="0" err="1">
                <a:latin typeface="Times New Roman" panose="02020603050405020304" pitchFamily="18" charset="0"/>
                <a:cs typeface="Times New Roman" panose="02020603050405020304" pitchFamily="18" charset="0"/>
              </a:rPr>
              <a:t>ning</a:t>
            </a:r>
            <a:r>
              <a:rPr lang="en-US" altLang="zh-CN" sz="3200" dirty="0">
                <a:latin typeface="Times New Roman" panose="02020603050405020304" pitchFamily="18" charset="0"/>
                <a:cs typeface="Times New Roman" panose="02020603050405020304" pitchFamily="18" charset="0"/>
              </a:rPr>
              <a:t> like greetings from their lost families. The wind carried their quiet voices far away, proving that love never fades, even when separated by the waves. With the white wire-free wind phone booth, the whole village would soon revive and thrive despite the devastating loss of their loved ones. (128) </a:t>
            </a:r>
            <a:endParaRPr lang="en-US" altLang="zh-CN" sz="3200" dirty="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
            <a:ext cx="12072135" cy="5016758"/>
          </a:xfrm>
          <a:prstGeom prst="rect">
            <a:avLst/>
          </a:prstGeom>
          <a:solidFill>
            <a:schemeClr val="bg1"/>
          </a:solidFill>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Para1: Mr. Harper's phone booth sat high on the hill like a lighthouse.</a:t>
            </a:r>
            <a:endParaRPr lang="en-US" altLang="zh-CN" sz="3200" b="1" i="1" dirty="0">
              <a:latin typeface="Times New Roman" panose="02020603050405020304" pitchFamily="18" charset="0"/>
              <a:cs typeface="Times New Roman" panose="02020603050405020304" pitchFamily="18" charset="0"/>
            </a:endParaRPr>
          </a:p>
          <a:p>
            <a:pPr algn="just"/>
            <a:r>
              <a:rPr lang="en-US" altLang="zh-CN" sz="3200" dirty="0">
                <a:latin typeface="Times New Roman" panose="02020603050405020304" pitchFamily="18" charset="0"/>
                <a:cs typeface="Times New Roman" panose="02020603050405020304" pitchFamily="18" charset="0"/>
              </a:rPr>
              <a:t> Its white body shone brightly in the spring morning sunlight, attracting Mario step by step. Birds chirping happily in the trees, Mario pushed the door open and stepped inside, butterflies in his stomach. With shaking hands, he lifted the receiver and pressed it to his ear. Gathering all his courage, he whispered, “Dad, I miss you.” Words rushed out like a river, telling his father about his days, the village, and the waves. The wind sang merrily and cheerfully through the glass, as if his father were listening on the other end. For the first time in months, Mario spoke of his sorrow like a fearless hero. (107)</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64388"/>
            <a:ext cx="12192000" cy="6001643"/>
          </a:xfrm>
          <a:prstGeom prst="rect">
            <a:avLst/>
          </a:prstGeom>
        </p:spPr>
        <p:txBody>
          <a:bodyPr wrap="square">
            <a:spAutoFit/>
          </a:bodyPr>
          <a:lstStyle/>
          <a:p>
            <a:pPr algn="just"/>
            <a:r>
              <a:rPr lang="en-US" altLang="zh-CN" sz="3200" i="1" dirty="0">
                <a:latin typeface="Times New Roman" panose="02020603050405020304" pitchFamily="18" charset="0"/>
                <a:cs typeface="Times New Roman" panose="02020603050405020304" pitchFamily="18" charset="0"/>
              </a:rPr>
              <a:t>Para  2 </a:t>
            </a:r>
            <a:r>
              <a:rPr lang="zh-CN" altLang="en-US" sz="3200" i="1" dirty="0">
                <a:latin typeface="Times New Roman" panose="02020603050405020304" pitchFamily="18" charset="0"/>
                <a:cs typeface="Times New Roman" panose="02020603050405020304" pitchFamily="18" charset="0"/>
              </a:rPr>
              <a:t>：</a:t>
            </a:r>
            <a:r>
              <a:rPr lang="en-US" altLang="zh-CN" sz="3200" i="1" dirty="0">
                <a:latin typeface="Times New Roman" panose="02020603050405020304" pitchFamily="18" charset="0"/>
                <a:cs typeface="Times New Roman" panose="02020603050405020304" pitchFamily="18" charset="0"/>
              </a:rPr>
              <a:t>As Mario stepped out, he spotted Mr. Harper down at the port. </a:t>
            </a:r>
            <a:r>
              <a:rPr lang="en-US" altLang="zh-CN" sz="3200" dirty="0">
                <a:latin typeface="Times New Roman" panose="02020603050405020304" pitchFamily="18" charset="0"/>
                <a:cs typeface="Times New Roman" panose="02020603050405020304" pitchFamily="18" charset="0"/>
              </a:rPr>
              <a:t>Looking up from the port, Mr. Harper gave him a soft, knowing smile. Relieved and refreshed, Mario raced toward Mr. Harper, his eyes bright/ dancing with tears of delight. “I spoke to Dad,” he said gently. Shooting a firm glance at the white booth, Mr. Harper nodded and said, “The wind phone connects us all,” he said quietly. “Fiona, me, your father, you—every heart in the village.” Together they stood, watching the waves lapping gently and listening to the waves whispering “O-mor-</a:t>
            </a:r>
            <a:r>
              <a:rPr lang="en-US" altLang="zh-CN" sz="3200" dirty="0" err="1">
                <a:latin typeface="Times New Roman" panose="02020603050405020304" pitchFamily="18" charset="0"/>
                <a:cs typeface="Times New Roman" panose="02020603050405020304" pitchFamily="18" charset="0"/>
              </a:rPr>
              <a:t>ning</a:t>
            </a:r>
            <a:r>
              <a:rPr lang="en-US" altLang="zh-CN" sz="3200" dirty="0">
                <a:latin typeface="Times New Roman" panose="02020603050405020304" pitchFamily="18" charset="0"/>
                <a:cs typeface="Times New Roman" panose="02020603050405020304" pitchFamily="18" charset="0"/>
              </a:rPr>
              <a:t>” again and again. And this time, Mario whispered back, “Good morning.” In time, hope began to bloom in the village, just as the peach trees burst into pink flowers.(112) </a:t>
            </a:r>
            <a:endParaRPr lang="en-US" altLang="zh-CN" sz="3200" dirty="0">
              <a:latin typeface="Times New Roman" panose="02020603050405020304" pitchFamily="18" charset="0"/>
              <a:cs typeface="Times New Roman" panose="02020603050405020304" pitchFamily="18" charset="0"/>
            </a:endParaRPr>
          </a:p>
          <a:p>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r="-1883" b="8584"/>
          <a:stretch>
            <a:fillRect/>
          </a:stretch>
        </p:blipFill>
        <p:spPr>
          <a:xfrm>
            <a:off x="0" y="1395"/>
            <a:ext cx="12413974" cy="6856605"/>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5575"/>
            <a:ext cx="6544638" cy="1754946"/>
          </a:xfrm>
          <a:prstGeom prst="rect">
            <a:avLst/>
          </a:prstGeom>
        </p:spPr>
      </p:pic>
      <p:sp>
        <p:nvSpPr>
          <p:cNvPr id="7" name="文本框 6"/>
          <p:cNvSpPr txBox="1"/>
          <p:nvPr/>
        </p:nvSpPr>
        <p:spPr>
          <a:xfrm>
            <a:off x="2365983" y="5161416"/>
            <a:ext cx="4260850" cy="521970"/>
          </a:xfrm>
          <a:prstGeom prst="rect">
            <a:avLst/>
          </a:prstGeom>
          <a:solidFill>
            <a:srgbClr val="76B1E6"/>
          </a:solidFill>
        </p:spPr>
        <p:txBody>
          <a:bodyPr wrap="square" rtlCol="0">
            <a:spAutoFit/>
          </a:bodyPr>
          <a:lstStyle/>
          <a:p>
            <a:r>
              <a:rPr lang="en-US" altLang="zh-CN" sz="2800" b="1" dirty="0">
                <a:solidFill>
                  <a:srgbClr val="66CCFF"/>
                </a:solidFill>
              </a:rPr>
              <a:t>---</a:t>
            </a:r>
            <a:r>
              <a:rPr lang="en-US" altLang="zh-CN" sz="2800" b="1" dirty="0"/>
              <a:t>2026</a:t>
            </a:r>
            <a:r>
              <a:rPr lang="zh-CN" altLang="en-US" sz="2800" b="1" dirty="0"/>
              <a:t>届 </a:t>
            </a:r>
            <a:r>
              <a:rPr lang="en-US" altLang="zh-CN" sz="2800" b="1" dirty="0"/>
              <a:t>- </a:t>
            </a:r>
            <a:r>
              <a:rPr lang="zh-CN" altLang="en-US" sz="2800" b="1"/>
              <a:t>温州二模</a:t>
            </a:r>
            <a:endParaRPr lang="zh-CN" altLang="en-US" sz="2800" b="1" dirty="0"/>
          </a:p>
        </p:txBody>
      </p:sp>
      <p:sp>
        <p:nvSpPr>
          <p:cNvPr id="8" name="文本框 7"/>
          <p:cNvSpPr txBox="1"/>
          <p:nvPr/>
        </p:nvSpPr>
        <p:spPr>
          <a:xfrm>
            <a:off x="5116531" y="6102850"/>
            <a:ext cx="1469205" cy="584775"/>
          </a:xfrm>
          <a:prstGeom prst="rect">
            <a:avLst/>
          </a:prstGeom>
          <a:noFill/>
        </p:spPr>
        <p:txBody>
          <a:bodyPr wrap="square" rtlCol="0">
            <a:spAutoFit/>
          </a:bodyPr>
          <a:lstStyle/>
          <a:p>
            <a:r>
              <a:rPr lang="zh-CN" altLang="en-US" sz="3200" dirty="0"/>
              <a:t>郑素红</a:t>
            </a:r>
            <a:endParaRPr lang="zh-CN" altLang="en-US" sz="3200" dirty="0"/>
          </a:p>
        </p:txBody>
      </p:sp>
      <p:sp>
        <p:nvSpPr>
          <p:cNvPr id="9" name="文本框 8"/>
          <p:cNvSpPr txBox="1"/>
          <p:nvPr/>
        </p:nvSpPr>
        <p:spPr>
          <a:xfrm>
            <a:off x="1076576" y="4251040"/>
            <a:ext cx="2933770" cy="523220"/>
          </a:xfrm>
          <a:prstGeom prst="rect">
            <a:avLst/>
          </a:prstGeom>
          <a:solidFill>
            <a:srgbClr val="76B1E6"/>
          </a:solidFill>
        </p:spPr>
        <p:txBody>
          <a:bodyPr wrap="square" rtlCol="0">
            <a:spAutoFit/>
          </a:bodyPr>
          <a:lstStyle/>
          <a:p>
            <a:r>
              <a:rPr lang="zh-CN" altLang="en-US" sz="2800" b="1" dirty="0">
                <a:solidFill>
                  <a:srgbClr val="0000FF"/>
                </a:solidFill>
              </a:rPr>
              <a:t>人与社会互助篇</a:t>
            </a:r>
            <a:endParaRPr lang="zh-CN" altLang="en-US" sz="2800" b="1" dirty="0">
              <a:solidFill>
                <a:srgbClr val="0000FF"/>
              </a:solidFill>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b="8447"/>
          <a:stretch>
            <a:fillRect/>
          </a:stretch>
        </p:blipFill>
        <p:spPr>
          <a:xfrm>
            <a:off x="0" y="1395"/>
            <a:ext cx="12192000" cy="6856605"/>
          </a:xfrm>
          <a:prstGeom prst="rect">
            <a:avLst/>
          </a:prstGeom>
        </p:spPr>
      </p:pic>
      <p:sp>
        <p:nvSpPr>
          <p:cNvPr id="6" name="文本框 5"/>
          <p:cNvSpPr txBox="1"/>
          <p:nvPr/>
        </p:nvSpPr>
        <p:spPr>
          <a:xfrm>
            <a:off x="9370031" y="3429000"/>
            <a:ext cx="2558266" cy="769441"/>
          </a:xfrm>
          <a:prstGeom prst="rect">
            <a:avLst/>
          </a:prstGeom>
          <a:noFill/>
        </p:spPr>
        <p:txBody>
          <a:bodyPr wrap="square" rtlCol="0">
            <a:spAutoFit/>
          </a:bodyPr>
          <a:lstStyle/>
          <a:p>
            <a:r>
              <a:rPr lang="en-US" altLang="zh-CN" sz="4400" dirty="0">
                <a:solidFill>
                  <a:srgbClr val="EF0000"/>
                </a:solidFill>
              </a:rPr>
              <a:t>  Thanks! </a:t>
            </a:r>
            <a:endParaRPr lang="zh-CN" altLang="en-US" sz="4400" dirty="0">
              <a:solidFill>
                <a:srgbClr val="EF0000"/>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962418" y="67945"/>
            <a:ext cx="7127348" cy="6706235"/>
          </a:xfrm>
          <a:prstGeom prst="rect">
            <a:avLst/>
          </a:prstGeom>
          <a:solidFill>
            <a:schemeClr val="bg1"/>
          </a:solidFill>
          <a:ln>
            <a:solidFill>
              <a:schemeClr val="accent1"/>
            </a:solidFill>
          </a:ln>
        </p:spPr>
        <p:txBody>
          <a:bodyPr wrap="square">
            <a:noAutofit/>
          </a:bodyPr>
          <a:lstStyle/>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The Wind Phone</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Every morning Mario visited his neighbor, Mr. Harper. Together they sat at the edge of his garden on the hill, looking down at the port. They made a game of spotting Mario's dad as he unloaded the morning catch, and Mr. Harper's daughter, Fiona, as she cleaned the fish one after another. "I see them!" Mario would say. Mr. Harper would laugh. "You win again, Mario." It was their favorite game.</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Mario's dad loved the ocean. He'd say, "Listen, Mario, the ocean's saying good morning." The lapping waves would whisper: O-mor-</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ning</a:t>
            </a:r>
            <a:r>
              <a:rPr lang="en-US" altLang="zh-CN" kern="100" dirty="0">
                <a:latin typeface="Calibri" panose="020F0502020204030204" pitchFamily="34" charset="0"/>
                <a:ea typeface="宋体" panose="02010600030101010101" pitchFamily="2" charset="-122"/>
                <a:cs typeface="Times New Roman" panose="02020603050405020304" pitchFamily="18" charset="0"/>
              </a:rPr>
              <a:t>. O-mor-</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ning</a:t>
            </a:r>
            <a:r>
              <a:rPr lang="en-US" altLang="zh-CN" kern="100" dirty="0">
                <a:latin typeface="Calibri" panose="020F0502020204030204" pitchFamily="34" charset="0"/>
                <a:ea typeface="宋体" panose="02010600030101010101" pitchFamily="2" charset="-122"/>
                <a:cs typeface="Times New Roman" panose="02020603050405020304" pitchFamily="18" charset="0"/>
              </a:rPr>
              <a:t>. Mario always returned the greeting, "Good morning, ocean." But on the day the big wave came, the ocean didn't whisper. It roared (</a:t>
            </a:r>
            <a:r>
              <a:rPr lang="zh-CN" altLang="en-US" kern="100" dirty="0">
                <a:latin typeface="Calibri" panose="020F0502020204030204" pitchFamily="34" charset="0"/>
                <a:ea typeface="宋体" panose="02010600030101010101" pitchFamily="2" charset="-122"/>
                <a:cs typeface="Times New Roman" panose="02020603050405020304" pitchFamily="18" charset="0"/>
              </a:rPr>
              <a:t>咆哮）</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 big, watery hand swept into the port, grabbing everything - and everyone - in its grasp. Everyone lost someone that day. It took Mario's dad, Fiona, and it even took Mario's voice. Silence hung over the village like a dark, heavy cloud.</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Spring came. Here and there stood peach-trees that broke into delicate flowers of pink. One day: Tap-tap-tap. Bang-bang-bang. Mario watched from his window. Mr. Harper was building something in his garden. But what? It was a phone booth(</a:t>
            </a:r>
            <a:r>
              <a:rPr lang="zh-CN" altLang="en-US" kern="100" dirty="0">
                <a:latin typeface="Calibri" panose="020F0502020204030204" pitchFamily="34" charset="0"/>
                <a:ea typeface="宋体" panose="02010600030101010101" pitchFamily="2" charset="-122"/>
                <a:cs typeface="Times New Roman" panose="02020603050405020304" pitchFamily="18" charset="0"/>
              </a:rPr>
              <a:t>电话亭</a:t>
            </a:r>
            <a:r>
              <a:rPr lang="en-US" altLang="zh-CN" kern="100" dirty="0">
                <a:latin typeface="Calibri" panose="020F0502020204030204" pitchFamily="34" charset="0"/>
                <a:ea typeface="宋体" panose="02010600030101010101" pitchFamily="2" charset="-122"/>
                <a:cs typeface="Times New Roman" panose="02020603050405020304" pitchFamily="18" charset="0"/>
              </a:rPr>
              <a:t>), painted white and with many panes(</a:t>
            </a:r>
            <a:r>
              <a:rPr lang="zh-CN" altLang="en-US" kern="100" dirty="0">
                <a:latin typeface="Calibri" panose="020F0502020204030204" pitchFamily="34" charset="0"/>
                <a:ea typeface="宋体" panose="02010600030101010101" pitchFamily="2" charset="-122"/>
                <a:cs typeface="Times New Roman" panose="02020603050405020304" pitchFamily="18" charset="0"/>
              </a:rPr>
              <a:t>窗格</a:t>
            </a:r>
            <a:r>
              <a:rPr lang="en-US" altLang="zh-CN" kern="100" dirty="0">
                <a:latin typeface="Calibri" panose="020F0502020204030204" pitchFamily="34" charset="0"/>
                <a:ea typeface="宋体" panose="02010600030101010101" pitchFamily="2" charset="-122"/>
                <a:cs typeface="Times New Roman" panose="02020603050405020304" pitchFamily="18" charset="0"/>
              </a:rPr>
              <a:t>) of glass. Mr. Harper went inside and his voice floated out. "Fiona? It's your father. I miss you." Mario was confused. Fiona had been grabbed by the ocean, just like Mario's dad. When Mr. Harper left, Mario crept inside. An old-fashioned phone sat on a table. No plugs, no wires. It was a phone connected to nowhere.</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Mr. Harper visited his phone booth every day. Soon other villagers did too. They lifted the receiver to their ears and their voices floated on the wind. "Hello, cousin. Today I fixed the boat. </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I'lI</a:t>
            </a:r>
            <a:r>
              <a:rPr lang="en-US" altLang="zh-CN" kern="100" dirty="0">
                <a:latin typeface="Calibri" panose="020F0502020204030204" pitchFamily="34" charset="0"/>
                <a:ea typeface="宋体" panose="02010600030101010101" pitchFamily="2" charset="-122"/>
                <a:cs typeface="Times New Roman" panose="02020603050405020304" pitchFamily="18" charset="0"/>
              </a:rPr>
              <a:t> fish again soon." "Sister, how're you? I rode your bike today. It fits me now."</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For the first time since the big wave came, Mario wanted to use his voice. He went down to the port and screamed at the ocean. "Bring our people back!" Still, the waves lapped gently. O-mor-</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ning</a:t>
            </a:r>
            <a:r>
              <a:rPr lang="en-US" altLang="zh-CN" kern="100" dirty="0">
                <a:latin typeface="Calibri" panose="020F0502020204030204" pitchFamily="34" charset="0"/>
                <a:ea typeface="宋体" panose="02010600030101010101" pitchFamily="2" charset="-122"/>
                <a:cs typeface="Times New Roman" panose="02020603050405020304" pitchFamily="18" charset="0"/>
              </a:rPr>
              <a:t>. O-mor-</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ning</a:t>
            </a:r>
            <a:r>
              <a:rPr lang="en-US" altLang="zh-CN" kern="100" dirty="0">
                <a:latin typeface="Calibri" panose="020F0502020204030204" pitchFamily="34" charset="0"/>
                <a:ea typeface="宋体" panose="02010600030101010101" pitchFamily="2" charset="-122"/>
                <a:cs typeface="Times New Roman" panose="02020603050405020304" pitchFamily="18" charset="0"/>
              </a:rPr>
              <a:t>. Mario sighed and looked up.</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zh-CN" altLang="en-US" kern="100" dirty="0">
                <a:latin typeface="Calibri" panose="020F0502020204030204" pitchFamily="34" charset="0"/>
                <a:ea typeface="宋体" panose="02010600030101010101" pitchFamily="2" charset="-122"/>
                <a:cs typeface="Times New Roman" panose="02020603050405020304" pitchFamily="18" charset="0"/>
              </a:rPr>
              <a:t>注意：</a:t>
            </a:r>
            <a:r>
              <a:rPr lang="en-US" altLang="zh-CN" kern="100" dirty="0">
                <a:latin typeface="Calibri" panose="020F0502020204030204" pitchFamily="34" charset="0"/>
                <a:ea typeface="宋体" panose="02010600030101010101" pitchFamily="2" charset="-122"/>
                <a:cs typeface="Times New Roman" panose="02020603050405020304" pitchFamily="18" charset="0"/>
              </a:rPr>
              <a:t>(1</a:t>
            </a:r>
            <a:r>
              <a:rPr lang="zh-CN" altLang="en-US" kern="100" dirty="0">
                <a:latin typeface="Calibri" panose="020F0502020204030204" pitchFamily="34" charset="0"/>
                <a:ea typeface="宋体" panose="02010600030101010101" pitchFamily="2" charset="-122"/>
                <a:cs typeface="Times New Roman" panose="02020603050405020304" pitchFamily="18" charset="0"/>
              </a:rPr>
              <a:t>）续写词数应为 </a:t>
            </a:r>
            <a:r>
              <a:rPr lang="en-US" altLang="zh-CN" kern="100" dirty="0">
                <a:latin typeface="Calibri" panose="020F0502020204030204" pitchFamily="34" charset="0"/>
                <a:ea typeface="宋体" panose="02010600030101010101" pitchFamily="2" charset="-122"/>
                <a:cs typeface="Times New Roman" panose="02020603050405020304" pitchFamily="18" charset="0"/>
              </a:rPr>
              <a:t>150</a:t>
            </a:r>
            <a:r>
              <a:rPr lang="zh-CN" altLang="en-US" kern="100" dirty="0">
                <a:latin typeface="Calibri" panose="020F0502020204030204" pitchFamily="34" charset="0"/>
                <a:ea typeface="宋体" panose="02010600030101010101" pitchFamily="2" charset="-122"/>
                <a:cs typeface="Times New Roman" panose="02020603050405020304" pitchFamily="18" charset="0"/>
              </a:rPr>
              <a:t>左右：</a:t>
            </a:r>
            <a:endParaRPr lang="zh-CN" altLang="en-US"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(2</a:t>
            </a:r>
            <a:r>
              <a:rPr lang="zh-CN" altLang="en-US" kern="100" dirty="0">
                <a:latin typeface="Calibri" panose="020F0502020204030204" pitchFamily="34" charset="0"/>
                <a:ea typeface="宋体" panose="02010600030101010101" pitchFamily="2" charset="-122"/>
                <a:cs typeface="Times New Roman" panose="02020603050405020304" pitchFamily="18" charset="0"/>
              </a:rPr>
              <a:t>）请按如下格式在答题卡的相应位置作答。</a:t>
            </a:r>
            <a:endParaRPr lang="zh-CN" altLang="en-US"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Paragraph 1: Mr. Harper's phone booth sat high on the hill like a lighthouse.</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Paragraph 2: As Mario stepped out, he spotted Mr. Harper down at the port.</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p:cNvSpPr txBox="1"/>
          <p:nvPr/>
        </p:nvSpPr>
        <p:spPr>
          <a:xfrm>
            <a:off x="20954" y="678095"/>
            <a:ext cx="4941464" cy="6096086"/>
          </a:xfrm>
          <a:prstGeom prst="rect">
            <a:avLst/>
          </a:prstGeom>
          <a:solidFill>
            <a:schemeClr val="bg1"/>
          </a:solidFill>
          <a:ln>
            <a:solidFill>
              <a:schemeClr val="accent6">
                <a:lumMod val="60000"/>
                <a:lumOff val="40000"/>
              </a:schemeClr>
            </a:solidFill>
          </a:ln>
        </p:spPr>
        <p:txBody>
          <a:bodyPr wrap="square" rtlCol="0">
            <a:noAutofit/>
          </a:bodyPr>
          <a:lstStyle/>
          <a:p>
            <a:r>
              <a:rPr lang="en-US" altLang="zh-CN" sz="2000" b="1" dirty="0">
                <a:latin typeface="Times New Roman" panose="02020603050405020304" pitchFamily="18" charset="0"/>
                <a:cs typeface="Times New Roman" panose="02020603050405020304" pitchFamily="18" charset="0"/>
              </a:rPr>
              <a:t>1.  characters</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 </a:t>
            </a:r>
            <a:r>
              <a:rPr lang="en-US" altLang="zh-CN" sz="2000" b="1" dirty="0">
                <a:solidFill>
                  <a:srgbClr val="FF0000"/>
                </a:solidFill>
                <a:latin typeface="Times New Roman" panose="02020603050405020304" pitchFamily="18" charset="0"/>
                <a:cs typeface="Times New Roman" panose="02020603050405020304" pitchFamily="18" charset="0"/>
              </a:rPr>
              <a:t> </a:t>
            </a:r>
            <a:endParaRPr lang="en-US" altLang="zh-CN" sz="2000" b="1" dirty="0">
              <a:solidFill>
                <a:srgbClr val="FF0000"/>
              </a:solidFill>
              <a:latin typeface="Times New Roman" panose="02020603050405020304" pitchFamily="18" charset="0"/>
              <a:cs typeface="Times New Roman" panose="02020603050405020304" pitchFamily="18" charset="0"/>
            </a:endParaRPr>
          </a:p>
          <a:p>
            <a:pPr indent="0">
              <a:buFontTx/>
              <a:buNone/>
            </a:pP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I  (</a:t>
            </a:r>
            <a:r>
              <a:rPr lang="zh-CN" altLang="en-US" sz="2000" b="1" dirty="0">
                <a:no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leading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Emily , husband , three babies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 supporting)    </a:t>
            </a:r>
            <a:r>
              <a:rPr lang="en-US" altLang="zh-CN" sz="2000" dirty="0">
                <a:noFill/>
                <a:latin typeface="Times New Roman" panose="02020603050405020304" pitchFamily="18" charset="0"/>
                <a:cs typeface="Times New Roman" panose="02020603050405020304" pitchFamily="18" charset="0"/>
              </a:rPr>
              <a:t>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2.  narrative perspective: </a:t>
            </a:r>
            <a:r>
              <a:rPr lang="zh-CN" altLang="en-US" sz="2000" dirty="0">
                <a:latin typeface="Times New Roman" panose="02020603050405020304" pitchFamily="18" charset="0"/>
                <a:cs typeface="Times New Roman" panose="02020603050405020304" pitchFamily="18" charset="0"/>
              </a:rPr>
              <a:t>   </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00">
                    <a:alpha val="0"/>
                  </a:srgbClr>
                </a:solidFill>
                <a:latin typeface="Times New Roman" panose="02020603050405020304" pitchFamily="18" charset="0"/>
                <a:cs typeface="Times New Roman" panose="02020603050405020304" pitchFamily="18" charset="0"/>
              </a:rPr>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first -person     </a:t>
            </a:r>
            <a:endParaRPr lang="en-US" altLang="zh-CN" sz="2000" b="1" dirty="0">
              <a:solidFill>
                <a:srgbClr val="000000">
                  <a:alpha val="0"/>
                </a:srgbClr>
              </a:solid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3.  time</a:t>
            </a:r>
            <a:r>
              <a:rPr lang="zh-CN" altLang="en-US" sz="2000" b="1" dirty="0">
                <a:latin typeface="Times New Roman" panose="02020603050405020304" pitchFamily="18" charset="0"/>
                <a:cs typeface="Times New Roman" panose="02020603050405020304" pitchFamily="18" charset="0"/>
              </a:rPr>
              <a:t>：</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unknown </a:t>
            </a:r>
            <a:endParaRPr lang="en-US" altLang="zh-CN" sz="2000" dirty="0">
              <a:noFill/>
              <a:latin typeface="Times New Roman" panose="02020603050405020304" pitchFamily="18" charset="0"/>
              <a:cs typeface="Times New Roman" panose="02020603050405020304" pitchFamily="18" charset="0"/>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4.  place</a:t>
            </a:r>
            <a:r>
              <a:rPr lang="zh-CN" altLang="en-US" sz="2000" b="1" dirty="0">
                <a:latin typeface="Times New Roman" panose="02020603050405020304" pitchFamily="18" charset="0"/>
                <a:cs typeface="Times New Roman" panose="02020603050405020304" pitchFamily="18" charset="0"/>
              </a:rPr>
              <a:t>：</a:t>
            </a:r>
            <a:r>
              <a:rPr lang="en-US" altLang="zh-CN" sz="2000" dirty="0"/>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gym  and  later stage</a:t>
            </a:r>
            <a:endParaRPr lang="en-US" altLang="zh-CN" sz="2000" dirty="0">
              <a:solidFill>
                <a:srgbClr val="000000">
                  <a:alpha val="0"/>
                </a:srgbClr>
              </a:solidFill>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5.  Event : </a:t>
            </a: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solidFill>
                  <a:srgbClr val="FF0000"/>
                </a:solidFill>
                <a:latin typeface="Times New Roman" panose="02020603050405020304" pitchFamily="18" charset="0"/>
                <a:cs typeface="Times New Roman" panose="02020603050405020304" pitchFamily="18" charset="0"/>
              </a:rPr>
              <a:t>  Mario and Mr. Harper used to watch their loved ones working at the port. A huge wave took away Mario’s father, Mr. Harper’s daughter Fiona, and even Mario’s voice. Later, Mr. Harper built a wire-free wind phone on the hill. Villagers came to talk to their lost loved ones. Finally, Mario found the courage to speak again and healed his pain.</a:t>
            </a:r>
            <a:endParaRPr lang="en-US" altLang="zh-CN" sz="2000" b="1" dirty="0">
              <a:solidFill>
                <a:srgbClr val="FF0000"/>
              </a:solidFill>
              <a:latin typeface="Times New Roman" panose="02020603050405020304" pitchFamily="18" charset="0"/>
              <a:cs typeface="Times New Roman" panose="02020603050405020304" pitchFamily="18" charset="0"/>
            </a:endParaRPr>
          </a:p>
          <a:p>
            <a:pPr indent="0">
              <a:buNone/>
            </a:pPr>
            <a:r>
              <a:rPr lang="en-US" altLang="zh-CN" sz="2000" b="1" dirty="0"/>
              <a:t>   </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I was a tired and overweight mother who ignored self-care because of the heavy burden of taking care of three babies. One day I made a decision to sign up for a 6-month fitness challenge and life-turning change began.</a:t>
            </a:r>
            <a:endParaRPr lang="en-US" altLang="zh-CN" sz="2000" b="1" dirty="0">
              <a:noFill/>
              <a:latin typeface="Times New Roman" panose="02020603050405020304" pitchFamily="18" charset="0"/>
              <a:cs typeface="Times New Roman" panose="02020603050405020304" pitchFamily="18" charset="0"/>
            </a:endParaRPr>
          </a:p>
          <a:p>
            <a:pPr marL="742950" indent="-742950">
              <a:buAutoNum type="arabicPeriod" startAt="4"/>
            </a:pPr>
            <a:endParaRPr lang="en-US" altLang="zh-CN" sz="2000" b="1" dirty="0">
              <a:solidFill>
                <a:srgbClr val="C00000"/>
              </a:solidFill>
            </a:endParaRPr>
          </a:p>
          <a:p>
            <a:pPr marL="742950" indent="-742950">
              <a:buAutoNum type="arabicPeriod" startAt="4"/>
            </a:pPr>
            <a:endParaRPr lang="zh-CN" altLang="en-US" sz="2000" b="1" dirty="0">
              <a:solidFill>
                <a:srgbClr val="C00000"/>
              </a:solidFill>
            </a:endParaRPr>
          </a:p>
        </p:txBody>
      </p:sp>
      <p:sp>
        <p:nvSpPr>
          <p:cNvPr id="3" name="文本框 2"/>
          <p:cNvSpPr txBox="1"/>
          <p:nvPr/>
        </p:nvSpPr>
        <p:spPr>
          <a:xfrm>
            <a:off x="186690" y="67945"/>
            <a:ext cx="3187700" cy="521970"/>
          </a:xfrm>
          <a:prstGeom prst="rect">
            <a:avLst/>
          </a:prstGeom>
          <a:solidFill>
            <a:srgbClr val="FFFF00"/>
          </a:solidFill>
        </p:spPr>
        <p:txBody>
          <a:bodyPr wrap="square">
            <a:spAutoFit/>
          </a:bodyPr>
          <a:lstStyle/>
          <a:p>
            <a:r>
              <a:rPr lang="en-US" altLang="zh-CN" sz="2800" b="1" dirty="0">
                <a:solidFill>
                  <a:srgbClr val="CC00CC"/>
                </a:solidFill>
                <a:latin typeface="Times New Roman" panose="02020603050405020304" pitchFamily="18" charset="0"/>
                <a:cs typeface="Times New Roman" panose="02020603050405020304" pitchFamily="18" charset="0"/>
                <a:sym typeface="+mn-ea"/>
              </a:rPr>
              <a:t>Read for elements</a:t>
            </a:r>
            <a:endParaRPr lang="en-US" altLang="zh-CN" sz="2800" b="1" dirty="0">
              <a:solidFill>
                <a:srgbClr val="CC00CC"/>
              </a:solidFill>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102235" y="1034285"/>
            <a:ext cx="5045118" cy="1015663"/>
          </a:xfrm>
          <a:prstGeom prst="rect">
            <a:avLst/>
          </a:prstGeom>
          <a:noFill/>
        </p:spPr>
        <p:txBody>
          <a:bodyPr wrap="square" rtlCol="0" anchor="t">
            <a:spAutoFit/>
          </a:bodyPr>
          <a:lstStyle/>
          <a:p>
            <a:r>
              <a:rPr lang="en-US" altLang="zh-CN" sz="2000" b="1" dirty="0">
                <a:solidFill>
                  <a:srgbClr val="7030A0"/>
                </a:solidFill>
                <a:latin typeface="Times New Roman" panose="02020603050405020304" pitchFamily="18" charset="0"/>
                <a:cs typeface="Times New Roman" panose="02020603050405020304" pitchFamily="18" charset="0"/>
                <a:sym typeface="+mn-ea"/>
              </a:rPr>
              <a:t>leading (main)</a:t>
            </a:r>
            <a:r>
              <a:rPr lang="zh-CN" altLang="en-US" sz="2000" b="1" dirty="0">
                <a:solidFill>
                  <a:srgbClr val="7030A0"/>
                </a:solidFill>
                <a:latin typeface="Times New Roman" panose="02020603050405020304" pitchFamily="18" charset="0"/>
                <a:cs typeface="Times New Roman" panose="02020603050405020304" pitchFamily="18" charset="0"/>
                <a:sym typeface="+mn-ea"/>
              </a:rPr>
              <a:t>：</a:t>
            </a:r>
            <a:r>
              <a:rPr lang="en-US" altLang="zh-CN" sz="2000" b="1" dirty="0">
                <a:solidFill>
                  <a:srgbClr val="FF0000"/>
                </a:solidFill>
                <a:latin typeface="Times New Roman" panose="02020603050405020304" pitchFamily="18" charset="0"/>
                <a:cs typeface="Times New Roman" panose="02020603050405020304" pitchFamily="18" charset="0"/>
                <a:sym typeface="+mn-ea"/>
              </a:rPr>
              <a:t>Mario</a:t>
            </a:r>
            <a:endParaRPr lang="en-US" altLang="zh-CN" sz="2000" b="1" dirty="0">
              <a:solidFill>
                <a:srgbClr val="FF0000"/>
              </a:solidFill>
              <a:latin typeface="Times New Roman" panose="02020603050405020304" pitchFamily="18" charset="0"/>
              <a:cs typeface="Times New Roman" panose="02020603050405020304" pitchFamily="18" charset="0"/>
              <a:sym typeface="+mn-ea"/>
            </a:endParaRPr>
          </a:p>
          <a:p>
            <a:r>
              <a:rPr lang="en-US" altLang="zh-CN" sz="2000" b="1" dirty="0">
                <a:solidFill>
                  <a:srgbClr val="7030A0"/>
                </a:solidFill>
                <a:latin typeface="Times New Roman" panose="02020603050405020304" pitchFamily="18" charset="0"/>
                <a:cs typeface="Times New Roman" panose="02020603050405020304" pitchFamily="18" charset="0"/>
                <a:sym typeface="+mn-ea"/>
              </a:rPr>
              <a:t>supporting</a:t>
            </a:r>
            <a:r>
              <a:rPr lang="zh-CN" altLang="en-US" sz="2000" b="1" dirty="0">
                <a:solidFill>
                  <a:srgbClr val="7030A0"/>
                </a:solidFill>
                <a:latin typeface="Times New Roman" panose="02020603050405020304" pitchFamily="18" charset="0"/>
                <a:cs typeface="Times New Roman" panose="02020603050405020304" pitchFamily="18" charset="0"/>
                <a:sym typeface="+mn-ea"/>
              </a:rPr>
              <a:t>：</a:t>
            </a:r>
            <a:r>
              <a:rPr lang="en-US" altLang="zh-CN" sz="2000" b="1" dirty="0">
                <a:solidFill>
                  <a:srgbClr val="FF0000"/>
                </a:solidFill>
                <a:latin typeface="Times New Roman" panose="02020603050405020304" pitchFamily="18" charset="0"/>
                <a:cs typeface="Times New Roman" panose="02020603050405020304" pitchFamily="18" charset="0"/>
                <a:sym typeface="+mn-ea"/>
              </a:rPr>
              <a:t>Mr. Harper, Mario’s dad, Fiona, villagers</a:t>
            </a:r>
            <a:endParaRPr lang="en-US" altLang="zh-CN" sz="2000" dirty="0">
              <a:solidFill>
                <a:srgbClr val="0000FF"/>
              </a:solidFill>
              <a:latin typeface="Times New Roman" panose="02020603050405020304" pitchFamily="18" charset="0"/>
              <a:ea typeface="+mn-ea"/>
              <a:cs typeface="Times New Roman" panose="02020603050405020304" pitchFamily="18" charset="0"/>
              <a:sym typeface="+mn-ea"/>
            </a:endParaRPr>
          </a:p>
        </p:txBody>
      </p:sp>
      <p:sp>
        <p:nvSpPr>
          <p:cNvPr id="6" name="文本框 5"/>
          <p:cNvSpPr txBox="1"/>
          <p:nvPr/>
        </p:nvSpPr>
        <p:spPr>
          <a:xfrm>
            <a:off x="3115688" y="1930325"/>
            <a:ext cx="2872740" cy="398780"/>
          </a:xfrm>
          <a:prstGeom prst="rect">
            <a:avLst/>
          </a:prstGeom>
          <a:noFill/>
        </p:spPr>
        <p:txBody>
          <a:bodyPr wrap="square" rtlCol="0" anchor="t">
            <a:spAutoFit/>
          </a:bodyPr>
          <a:lstStyle/>
          <a:p>
            <a:r>
              <a:rPr lang="en-US" altLang="zh-CN" sz="2000" dirty="0">
                <a:latin typeface="Times New Roman" panose="02020603050405020304" pitchFamily="18" charset="0"/>
                <a:ea typeface="+mn-ea"/>
                <a:cs typeface="Times New Roman" panose="02020603050405020304" pitchFamily="18" charset="0"/>
                <a:sym typeface="+mn-ea"/>
              </a:rPr>
              <a:t> </a:t>
            </a:r>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third -person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8" name="文本框 7"/>
          <p:cNvSpPr txBox="1"/>
          <p:nvPr/>
        </p:nvSpPr>
        <p:spPr>
          <a:xfrm>
            <a:off x="1134096" y="2420754"/>
            <a:ext cx="3665370" cy="706755"/>
          </a:xfrm>
          <a:prstGeom prst="rect">
            <a:avLst/>
          </a:prstGeom>
          <a:noFill/>
        </p:spPr>
        <p:txBody>
          <a:bodyPr wrap="square" rtlCol="0" anchor="t">
            <a:spAutoFit/>
          </a:bodyPr>
          <a:lstStyle/>
          <a:p>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0000FF"/>
                </a:solidFill>
                <a:latin typeface="Times New Roman" panose="02020603050405020304" pitchFamily="18" charset="0"/>
                <a:cs typeface="Times New Roman" panose="02020603050405020304" pitchFamily="18" charset="0"/>
                <a:sym typeface="+mn-ea"/>
              </a:rPr>
              <a:t>every morning → the day the big wave came </a:t>
            </a:r>
            <a:r>
              <a:rPr lang="en-US" altLang="zh-CN" sz="2000" b="1" dirty="0">
                <a:solidFill>
                  <a:srgbClr val="C00000"/>
                </a:solidFill>
                <a:latin typeface="Times New Roman" panose="02020603050405020304" pitchFamily="18" charset="0"/>
                <a:cs typeface="Times New Roman" panose="02020603050405020304" pitchFamily="18" charset="0"/>
                <a:sym typeface="+mn-ea"/>
              </a:rPr>
              <a:t>→ spring</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9" name="文本框 8"/>
          <p:cNvSpPr txBox="1"/>
          <p:nvPr/>
        </p:nvSpPr>
        <p:spPr>
          <a:xfrm>
            <a:off x="1201313" y="3092308"/>
            <a:ext cx="3761105" cy="706755"/>
          </a:xfrm>
          <a:prstGeom prst="rect">
            <a:avLst/>
          </a:prstGeom>
          <a:noFill/>
        </p:spPr>
        <p:txBody>
          <a:bodyPr wrap="square" rtlCol="0" anchor="t">
            <a:spAutoFit/>
          </a:bodyPr>
          <a:lstStyle/>
          <a:p>
            <a:r>
              <a:rPr lang="en-US" altLang="zh-CN" sz="2000" b="1" dirty="0">
                <a:solidFill>
                  <a:srgbClr val="C00000"/>
                </a:solidFill>
                <a:latin typeface="Times New Roman" panose="02020603050405020304" pitchFamily="18" charset="0"/>
                <a:cs typeface="Times New Roman" panose="02020603050405020304" pitchFamily="18" charset="0"/>
                <a:sym typeface="+mn-ea"/>
              </a:rPr>
              <a:t> the phone booth up the hill, the port, Mr. Harper’s garden</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10" name="文本框 9"/>
          <p:cNvSpPr txBox="1"/>
          <p:nvPr/>
        </p:nvSpPr>
        <p:spPr>
          <a:xfrm>
            <a:off x="186690" y="4205072"/>
            <a:ext cx="4449823" cy="398780"/>
          </a:xfrm>
          <a:prstGeom prst="rect">
            <a:avLst/>
          </a:prstGeom>
          <a:noFill/>
        </p:spPr>
        <p:txBody>
          <a:bodyPr wrap="square" rtlCol="0" anchor="t">
            <a:spAutoFit/>
          </a:bodyPr>
          <a:lstStyle/>
          <a:p>
            <a:pPr algn="just"/>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P spid="8" grpId="1"/>
      <p:bldP spid="9" grpId="0"/>
      <p:bldP spid="9" grpId="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86936" y="597973"/>
            <a:ext cx="7827202" cy="1580501"/>
          </a:xfrm>
          <a:prstGeom prst="rect">
            <a:avLst/>
          </a:prstGeom>
          <a:solidFill>
            <a:schemeClr val="bg1"/>
          </a:solidFill>
        </p:spPr>
        <p:txBody>
          <a:bodyPr wrap="square" rtlCol="0" anchor="t">
            <a:noAutofit/>
          </a:bodyPr>
          <a:lstStyle/>
          <a:p>
            <a:r>
              <a:rPr lang="en-US" altLang="zh-CN" sz="2400" dirty="0">
                <a:latin typeface="Times New Roman" panose="02020603050405020304" pitchFamily="18" charset="0"/>
                <a:cs typeface="Times New Roman" panose="02020603050405020304" pitchFamily="18" charset="0"/>
                <a:sym typeface="+mn-ea"/>
              </a:rPr>
              <a:t>For the first time since the big wave came, Mario wanted to use his voice. He went down to the port and screamed at the ocean. "Bring our people back!" Still, the waves lapped gently. O-mor-</a:t>
            </a:r>
            <a:r>
              <a:rPr lang="en-US" altLang="zh-CN" sz="2400" dirty="0" err="1">
                <a:latin typeface="Times New Roman" panose="02020603050405020304" pitchFamily="18" charset="0"/>
                <a:cs typeface="Times New Roman" panose="02020603050405020304" pitchFamily="18" charset="0"/>
                <a:sym typeface="+mn-ea"/>
              </a:rPr>
              <a:t>ning</a:t>
            </a:r>
            <a:r>
              <a:rPr lang="en-US" altLang="zh-CN" sz="2400" dirty="0">
                <a:latin typeface="Times New Roman" panose="02020603050405020304" pitchFamily="18" charset="0"/>
                <a:cs typeface="Times New Roman" panose="02020603050405020304" pitchFamily="18" charset="0"/>
                <a:sym typeface="+mn-ea"/>
              </a:rPr>
              <a:t>. O-mor-</a:t>
            </a:r>
            <a:r>
              <a:rPr lang="en-US" altLang="zh-CN" sz="2400" dirty="0" err="1">
                <a:latin typeface="Times New Roman" panose="02020603050405020304" pitchFamily="18" charset="0"/>
                <a:cs typeface="Times New Roman" panose="02020603050405020304" pitchFamily="18" charset="0"/>
                <a:sym typeface="+mn-ea"/>
              </a:rPr>
              <a:t>ning</a:t>
            </a:r>
            <a:r>
              <a:rPr lang="en-US" altLang="zh-CN" sz="2400" dirty="0">
                <a:latin typeface="Times New Roman" panose="02020603050405020304" pitchFamily="18" charset="0"/>
                <a:cs typeface="Times New Roman" panose="02020603050405020304" pitchFamily="18" charset="0"/>
                <a:sym typeface="+mn-ea"/>
              </a:rPr>
              <a:t>. Mario sighed and looked up.</a:t>
            </a:r>
            <a:endParaRPr lang="en-US" altLang="zh-CN" sz="2400" dirty="0">
              <a:latin typeface="Times New Roman" panose="02020603050405020304" pitchFamily="18" charset="0"/>
              <a:cs typeface="Times New Roman" panose="02020603050405020304" pitchFamily="18" charset="0"/>
              <a:sym typeface="+mn-ea"/>
            </a:endParaRPr>
          </a:p>
          <a:p>
            <a:r>
              <a:rPr lang="en-US" altLang="zh-CN" sz="2400" dirty="0">
                <a:solidFill>
                  <a:schemeClr val="tx1"/>
                </a:solidFill>
                <a:latin typeface="Times New Roman" panose="02020603050405020304" pitchFamily="18" charset="0"/>
                <a:cs typeface="Times New Roman" panose="02020603050405020304" pitchFamily="18" charset="0"/>
                <a:sym typeface="+mn-ea"/>
              </a:rPr>
              <a:t>.</a:t>
            </a:r>
            <a:endParaRPr lang="en-US" altLang="zh-CN" sz="2400" dirty="0">
              <a:solidFill>
                <a:schemeClr val="tx1"/>
              </a:solidFill>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67945" y="84455"/>
            <a:ext cx="3459480" cy="582295"/>
          </a:xfrm>
          <a:prstGeom prst="rect">
            <a:avLst/>
          </a:prstGeom>
          <a:solidFill>
            <a:srgbClr val="FFFF00"/>
          </a:solidFill>
        </p:spPr>
        <p:txBody>
          <a:bodyPr wrap="square" rtlCol="0">
            <a:noAutofit/>
          </a:bodyPr>
          <a:lstStyle/>
          <a:p>
            <a:r>
              <a:rPr lang="en-US" altLang="zh-CN" sz="3200" b="1" dirty="0">
                <a:latin typeface="Times New Roman" panose="02020603050405020304" pitchFamily="18" charset="0"/>
                <a:cs typeface="Times New Roman" panose="02020603050405020304" pitchFamily="18" charset="0"/>
              </a:rPr>
              <a:t>  6.story line</a:t>
            </a:r>
            <a:endParaRPr lang="en-US" altLang="zh-CN" sz="3200" b="1" dirty="0">
              <a:latin typeface="Times New Roman" panose="02020603050405020304" pitchFamily="18" charset="0"/>
              <a:cs typeface="Times New Roman" panose="02020603050405020304" pitchFamily="18" charset="0"/>
            </a:endParaRPr>
          </a:p>
        </p:txBody>
      </p:sp>
      <p:grpSp>
        <p:nvGrpSpPr>
          <p:cNvPr id="22" name="组合 8"/>
          <p:cNvGrpSpPr/>
          <p:nvPr/>
        </p:nvGrpSpPr>
        <p:grpSpPr bwMode="auto">
          <a:xfrm>
            <a:off x="1124585" y="300355"/>
            <a:ext cx="10233025" cy="5133340"/>
            <a:chOff x="867" y="2113"/>
            <a:chExt cx="16116" cy="5900"/>
          </a:xfrm>
        </p:grpSpPr>
        <p:cxnSp>
          <p:nvCxnSpPr>
            <p:cNvPr id="23" name="直接连接符 22"/>
            <p:cNvCxnSpPr/>
            <p:nvPr>
              <p:custDataLst>
                <p:tags r:id="rId1"/>
              </p:custDataLst>
            </p:nvPr>
          </p:nvCxnSpPr>
          <p:spPr>
            <a:xfrm flipV="1">
              <a:off x="867" y="7984"/>
              <a:ext cx="3560" cy="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
              </p:custDataLst>
            </p:nvPr>
          </p:nvCxnSpPr>
          <p:spPr>
            <a:xfrm flipV="1">
              <a:off x="4427" y="2113"/>
              <a:ext cx="4628"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
              </p:custDataLst>
            </p:nvPr>
          </p:nvCxnSpPr>
          <p:spPr>
            <a:xfrm>
              <a:off x="9055" y="2113"/>
              <a:ext cx="4302"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4"/>
              </p:custDataLst>
            </p:nvPr>
          </p:nvCxnSpPr>
          <p:spPr>
            <a:xfrm>
              <a:off x="13357" y="7991"/>
              <a:ext cx="3626" cy="22"/>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8" name="文本框 10"/>
          <p:cNvSpPr txBox="1">
            <a:spLocks noChangeArrowheads="1"/>
          </p:cNvSpPr>
          <p:nvPr>
            <p:custDataLst>
              <p:tags r:id="rId5"/>
            </p:custDataLst>
          </p:nvPr>
        </p:nvSpPr>
        <p:spPr bwMode="auto">
          <a:xfrm>
            <a:off x="4448803" y="116659"/>
            <a:ext cx="166746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Climax</a:t>
            </a:r>
            <a:endParaRPr lang="en-US" altLang="zh-CN" sz="3600" b="1" dirty="0">
              <a:solidFill>
                <a:srgbClr val="C00000"/>
              </a:solidFill>
              <a:latin typeface="Times New Roman" panose="02020603050405020304" pitchFamily="18" charset="0"/>
            </a:endParaRPr>
          </a:p>
        </p:txBody>
      </p:sp>
      <p:sp>
        <p:nvSpPr>
          <p:cNvPr id="29" name="文本框 11"/>
          <p:cNvSpPr txBox="1">
            <a:spLocks noChangeArrowheads="1"/>
          </p:cNvSpPr>
          <p:nvPr>
            <p:custDataLst>
              <p:tags r:id="rId6"/>
            </p:custDataLst>
          </p:nvPr>
        </p:nvSpPr>
        <p:spPr bwMode="auto">
          <a:xfrm>
            <a:off x="9182036" y="5339881"/>
            <a:ext cx="1835150" cy="646331"/>
          </a:xfrm>
          <a:prstGeom prst="rect">
            <a:avLst/>
          </a:prstGeom>
          <a:solidFill>
            <a:schemeClr val="bg1"/>
          </a:solidFill>
          <a:ln w="9525">
            <a:noFill/>
            <a:miter lim="800000"/>
          </a:ln>
        </p:spPr>
        <p:txBody>
          <a:bodyPr>
            <a:spAutoFit/>
          </a:bodyPr>
          <a:lstStyle/>
          <a:p>
            <a:r>
              <a:rPr lang="en-US" altLang="zh-CN" sz="3600" b="1" dirty="0">
                <a:solidFill>
                  <a:srgbClr val="C00000"/>
                </a:solidFill>
                <a:latin typeface="Times New Roman" panose="02020603050405020304" pitchFamily="18" charset="0"/>
              </a:rPr>
              <a:t>Ending</a:t>
            </a:r>
            <a:endParaRPr lang="en-US" altLang="zh-CN" sz="3600" b="1" dirty="0">
              <a:solidFill>
                <a:srgbClr val="C00000"/>
              </a:solidFill>
              <a:latin typeface="Times New Roman" panose="02020603050405020304" pitchFamily="18" charset="0"/>
            </a:endParaRPr>
          </a:p>
        </p:txBody>
      </p:sp>
      <p:sp>
        <p:nvSpPr>
          <p:cNvPr id="7" name="文本框 6"/>
          <p:cNvSpPr txBox="1"/>
          <p:nvPr/>
        </p:nvSpPr>
        <p:spPr>
          <a:xfrm>
            <a:off x="7695344" y="333564"/>
            <a:ext cx="4496656" cy="1815882"/>
          </a:xfrm>
          <a:prstGeom prst="rect">
            <a:avLst/>
          </a:prstGeom>
          <a:solidFill>
            <a:schemeClr val="bg1"/>
          </a:solidFill>
        </p:spPr>
        <p:txBody>
          <a:bodyPr wrap="square" rtlCol="0" anchor="t">
            <a:spAutoFit/>
          </a:bodyPr>
          <a:lstStyle/>
          <a:p>
            <a:r>
              <a:rPr lang="en-US" altLang="zh-CN" sz="2800" kern="100" dirty="0">
                <a:solidFill>
                  <a:srgbClr val="0000FF"/>
                </a:solidFill>
                <a:latin typeface="Times New Roman Regular"/>
                <a:ea typeface="宋体" panose="02010600030101010101" pitchFamily="2" charset="-122"/>
                <a:cs typeface="Times New Roman" panose="02020603050405020304" pitchFamily="18" charset="0"/>
              </a:rPr>
              <a:t>Para1: Mr. Harper's phone booth sat high on the hill like a lighthouse.</a:t>
            </a:r>
            <a:endParaRPr lang="en-US" altLang="zh-CN" sz="2800" kern="100" dirty="0">
              <a:solidFill>
                <a:srgbClr val="0000FF"/>
              </a:solidFill>
              <a:latin typeface="Times New Roman Regular"/>
              <a:ea typeface="宋体" panose="02010600030101010101" pitchFamily="2" charset="-122"/>
              <a:cs typeface="Times New Roman" panose="02020603050405020304" pitchFamily="18" charset="0"/>
            </a:endParaRPr>
          </a:p>
          <a:p>
            <a:endParaRPr lang="en-US" altLang="zh-CN" sz="2800" kern="100" dirty="0">
              <a:solidFill>
                <a:srgbClr val="0000FF"/>
              </a:solidFill>
              <a:latin typeface="Times New Roman Regular"/>
              <a:ea typeface="宋体" panose="02010600030101010101" pitchFamily="2" charset="-122"/>
              <a:cs typeface="Times New Roman" panose="02020603050405020304" pitchFamily="18" charset="0"/>
            </a:endParaRPr>
          </a:p>
        </p:txBody>
      </p:sp>
      <p:sp>
        <p:nvSpPr>
          <p:cNvPr id="10" name="文本框 9"/>
          <p:cNvSpPr txBox="1"/>
          <p:nvPr/>
        </p:nvSpPr>
        <p:spPr>
          <a:xfrm>
            <a:off x="7189385" y="2854409"/>
            <a:ext cx="5002615" cy="1384995"/>
          </a:xfrm>
          <a:prstGeom prst="rect">
            <a:avLst/>
          </a:prstGeom>
          <a:solidFill>
            <a:schemeClr val="bg1"/>
          </a:solidFill>
        </p:spPr>
        <p:txBody>
          <a:bodyPr wrap="square" rtlCol="0" anchor="t">
            <a:spAutoFit/>
          </a:bodyPr>
          <a:lstStyle/>
          <a:p>
            <a:r>
              <a:rPr lang="en-US" altLang="zh-CN" sz="2800" kern="100" dirty="0">
                <a:solidFill>
                  <a:srgbClr val="0000FF"/>
                </a:solidFill>
                <a:latin typeface="Times New Roman Regular"/>
                <a:ea typeface="宋体" panose="02010600030101010101" pitchFamily="2" charset="-122"/>
                <a:cs typeface="Times New Roman" panose="02020603050405020304" pitchFamily="18" charset="0"/>
              </a:rPr>
              <a:t>Para 2: As Mario stepped out, he spotted Mr. Harper down at the port.</a:t>
            </a:r>
            <a:endParaRPr lang="en-US" altLang="zh-CN" sz="2800" dirty="0">
              <a:solidFill>
                <a:srgbClr val="0000FF"/>
              </a:solidFill>
              <a:latin typeface="Times New Roman" panose="02020603050405020304" pitchFamily="18" charset="0"/>
              <a:cs typeface="Times New Roman" panose="02020603050405020304" pitchFamily="18" charset="0"/>
              <a:sym typeface="+mn-ea"/>
            </a:endParaRPr>
          </a:p>
        </p:txBody>
      </p:sp>
      <p:pic>
        <p:nvPicPr>
          <p:cNvPr id="12" name="图片 11"/>
          <p:cNvPicPr>
            <a:picLocks noChangeAspect="1"/>
          </p:cNvPicPr>
          <p:nvPr/>
        </p:nvPicPr>
        <p:blipFill>
          <a:blip r:embed="rId7"/>
          <a:stretch>
            <a:fillRect/>
          </a:stretch>
        </p:blipFill>
        <p:spPr>
          <a:xfrm>
            <a:off x="10206426" y="1689282"/>
            <a:ext cx="666115" cy="767715"/>
          </a:xfrm>
          <a:prstGeom prst="rect">
            <a:avLst/>
          </a:prstGeom>
        </p:spPr>
      </p:pic>
      <p:pic>
        <p:nvPicPr>
          <p:cNvPr id="13" name="图片 12"/>
          <p:cNvPicPr>
            <a:picLocks noChangeAspect="1"/>
          </p:cNvPicPr>
          <p:nvPr/>
        </p:nvPicPr>
        <p:blipFill>
          <a:blip r:embed="rId7"/>
          <a:stretch>
            <a:fillRect/>
          </a:stretch>
        </p:blipFill>
        <p:spPr>
          <a:xfrm>
            <a:off x="11017186" y="4956023"/>
            <a:ext cx="666115" cy="767715"/>
          </a:xfrm>
          <a:prstGeom prst="rect">
            <a:avLst/>
          </a:prstGeom>
        </p:spPr>
      </p:pic>
      <p:sp>
        <p:nvSpPr>
          <p:cNvPr id="8" name="文本框 7"/>
          <p:cNvSpPr txBox="1"/>
          <p:nvPr/>
        </p:nvSpPr>
        <p:spPr>
          <a:xfrm>
            <a:off x="69946" y="2307629"/>
            <a:ext cx="6741880" cy="2171065"/>
          </a:xfrm>
          <a:prstGeom prst="rect">
            <a:avLst/>
          </a:prstGeom>
          <a:solidFill>
            <a:schemeClr val="bg1"/>
          </a:solidFill>
        </p:spPr>
        <p:txBody>
          <a:bodyPr wrap="square" rtlCol="0" anchor="t">
            <a:noAutofit/>
          </a:bodyPr>
          <a:lstStyle/>
          <a:p>
            <a:r>
              <a:rPr lang="en-US" altLang="zh-CN" sz="2400" dirty="0">
                <a:latin typeface="Times New Roman" panose="02020603050405020304" pitchFamily="18" charset="0"/>
                <a:cs typeface="Times New Roman" panose="02020603050405020304" pitchFamily="18" charset="0"/>
              </a:rPr>
              <a:t>Mario struggled with overwhelming sorrow and painful silence. He deeply missed his father but had no courage to express his feelings. He faced a fierce internal conflict—fear of the ocean versus the desperate need to connect with his lost loved one.</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5256199" y="3294221"/>
            <a:ext cx="1555627" cy="584775"/>
          </a:xfrm>
          <a:prstGeom prst="rect">
            <a:avLst/>
          </a:prstGeom>
          <a:solidFill>
            <a:srgbClr val="FFFF00"/>
          </a:solidFill>
        </p:spPr>
        <p:txBody>
          <a:bodyPr wrap="square">
            <a:spAutoFit/>
          </a:bodyPr>
          <a:lstStyle/>
          <a:p>
            <a:r>
              <a:rPr lang="en-US" altLang="zh-CN" sz="3200" b="1" dirty="0">
                <a:solidFill>
                  <a:srgbClr val="C00000"/>
                </a:solidFill>
                <a:latin typeface="Times New Roman" panose="02020603050405020304" pitchFamily="18" charset="0"/>
                <a:cs typeface="Times New Roman" panose="02020603050405020304" pitchFamily="18" charset="0"/>
              </a:rPr>
              <a:t>conflict</a:t>
            </a:r>
            <a:endParaRPr lang="zh-CN" altLang="en-US" sz="3200" dirty="0">
              <a:solidFill>
                <a:srgbClr val="C00000"/>
              </a:solidFill>
            </a:endParaRPr>
          </a:p>
        </p:txBody>
      </p:sp>
      <p:sp>
        <p:nvSpPr>
          <p:cNvPr id="2" name="文本框 1"/>
          <p:cNvSpPr txBox="1"/>
          <p:nvPr/>
        </p:nvSpPr>
        <p:spPr>
          <a:xfrm>
            <a:off x="5767" y="4223990"/>
            <a:ext cx="6666295" cy="2677656"/>
          </a:xfrm>
          <a:prstGeom prst="rect">
            <a:avLst/>
          </a:prstGeom>
          <a:solidFill>
            <a:schemeClr val="bg1"/>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A devastating tsunami struck the seaside village, robbing Mario of his father, Mr. Harper of his daughter Fiona, and even Mario of his voice. The village sank into deep sorrow. However, in spring, Mr. Harper built a special “wind phone booth” on the hill, becoming a beacon of hope for the grieving villagers.</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27" name="文本框 9"/>
          <p:cNvSpPr txBox="1">
            <a:spLocks noChangeArrowheads="1"/>
          </p:cNvSpPr>
          <p:nvPr>
            <p:custDataLst>
              <p:tags r:id="rId8"/>
            </p:custDataLst>
          </p:nvPr>
        </p:nvSpPr>
        <p:spPr bwMode="auto">
          <a:xfrm>
            <a:off x="6222792" y="5592159"/>
            <a:ext cx="261881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background</a:t>
            </a:r>
            <a:endParaRPr lang="en-US" altLang="zh-CN" sz="3600" b="1" dirty="0">
              <a:solidFill>
                <a:srgbClr val="C00000"/>
              </a:solidFill>
              <a:latin typeface="Times New Roman" panose="02020603050405020304" pitchFamily="18" charset="0"/>
            </a:endParaRPr>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par>
                                <p:cTn id="33" presetID="3" presetClass="entr" presetSubtype="1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3" presetClass="entr" presetSubtype="1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28" grpId="0" animBg="1"/>
      <p:bldP spid="29" grpId="0" animBg="1"/>
      <p:bldP spid="7" grpId="0" bldLvl="0" animBg="1"/>
      <p:bldP spid="10" grpId="0" bldLvl="0" animBg="1"/>
      <p:bldP spid="8" grpId="0" bldLvl="0" animBg="1"/>
      <p:bldP spid="16" grpId="0" animBg="1"/>
      <p:bldP spid="2" grpId="0" bldLvl="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024063"/>
                <a:gridCol w="7157663"/>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1" i="0"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Spring came. </a:t>
                      </a:r>
                      <a:r>
                        <a:rPr kumimoji="0" lang="en-US" altLang="zh-CN" sz="2800" b="1" i="0"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Here and there stood peach-trees that broke into delicate flowers of pink. </a:t>
                      </a:r>
                      <a:r>
                        <a:rPr kumimoji="0" lang="en-US" altLang="zh-CN" sz="2800" b="1" i="0"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One day: Tap-tap-tap. Bang-bang-bang. Mario watched from his window. Mr. Harper was building something in his garden. But what? </a:t>
                      </a:r>
                      <a:r>
                        <a:rPr kumimoji="0" lang="en-US" altLang="zh-CN" sz="2800" b="1" i="0"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It was a phone booth(</a:t>
                      </a:r>
                      <a:r>
                        <a:rPr kumimoji="0" lang="zh-CN" altLang="en-US" sz="2800" b="1" i="0"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电话亭</a:t>
                      </a:r>
                      <a:r>
                        <a:rPr kumimoji="0" lang="en-US" altLang="zh-CN" sz="2800" b="1" i="0"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 painted white and with many panes(</a:t>
                      </a:r>
                      <a:r>
                        <a:rPr kumimoji="0" lang="zh-CN" altLang="en-US" sz="2800" b="1" i="0"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窗格</a:t>
                      </a:r>
                      <a:r>
                        <a:rPr kumimoji="0" lang="en-US" altLang="zh-CN" sz="2800" b="1" i="0"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 of glass</a:t>
                      </a:r>
                      <a:r>
                        <a:rPr kumimoji="0" lang="en-US" altLang="zh-CN" sz="2800" b="1" i="0"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a:t>
                      </a:r>
                      <a:endParaRPr kumimoji="0" lang="en-US" altLang="zh-CN" sz="2800" b="1" i="0" strike="noStrike" kern="1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514350" marR="0" lvl="0" indent="-514350" algn="l" defTabSz="914400" rtl="0" eaLnBrk="1" fontAlgn="auto" latinLnBrk="0" hangingPunct="1">
                        <a:lnSpc>
                          <a:spcPct val="100000"/>
                        </a:lnSpc>
                        <a:spcBef>
                          <a:spcPts val="0"/>
                        </a:spcBef>
                        <a:spcAft>
                          <a:spcPts val="0"/>
                        </a:spcAft>
                        <a:buClrTx/>
                        <a:buSzTx/>
                        <a:buFontTx/>
                        <a:buAutoNum type="arabicPeriod"/>
                        <a:defRPr/>
                      </a:pPr>
                      <a:r>
                        <a:rPr lang="en-US" altLang="zh-CN" sz="2800" b="1" kern="100" dirty="0">
                          <a:solidFill>
                            <a:srgbClr val="C00000"/>
                          </a:solidFill>
                          <a:latin typeface="Times New Roman" panose="02020603050405020304" pitchFamily="18" charset="0"/>
                          <a:cs typeface="Times New Roman" panose="02020603050405020304" pitchFamily="18" charset="0"/>
                        </a:rPr>
                        <a:t>Bathed in the delicate pink glow of peach blossoms,</a:t>
                      </a:r>
                      <a:r>
                        <a:rPr lang="en-US" altLang="zh-CN" sz="2800" kern="100" dirty="0">
                          <a:solidFill>
                            <a:srgbClr val="C00000"/>
                          </a:solidFill>
                          <a:latin typeface="Times New Roman" panose="02020603050405020304" pitchFamily="18" charset="0"/>
                          <a:cs typeface="Times New Roman" panose="02020603050405020304" pitchFamily="18" charset="0"/>
                        </a:rPr>
                        <a:t> </a:t>
                      </a:r>
                      <a:r>
                        <a:rPr lang="en-US" altLang="zh-CN" sz="2800" b="1" kern="100" dirty="0">
                          <a:solidFill>
                            <a:schemeClr val="tx1"/>
                          </a:solidFill>
                          <a:latin typeface="Times New Roman" panose="02020603050405020304" pitchFamily="18" charset="0"/>
                          <a:cs typeface="Times New Roman" panose="02020603050405020304" pitchFamily="18" charset="0"/>
                        </a:rPr>
                        <a:t>it stood quietly against the blue sky, a silent </a:t>
                      </a:r>
                      <a:r>
                        <a:rPr lang="en-US" altLang="zh-CN" sz="2800" b="1" kern="100" dirty="0">
                          <a:solidFill>
                            <a:srgbClr val="7030A0"/>
                          </a:solidFill>
                          <a:latin typeface="Times New Roman" panose="02020603050405020304" pitchFamily="18" charset="0"/>
                          <a:cs typeface="Times New Roman" panose="02020603050405020304" pitchFamily="18" charset="0"/>
                        </a:rPr>
                        <a:t>beacon for </a:t>
                      </a:r>
                      <a:r>
                        <a:rPr lang="en-US" altLang="zh-CN" sz="2800" b="1" kern="100" dirty="0">
                          <a:solidFill>
                            <a:srgbClr val="C00000"/>
                          </a:solidFill>
                          <a:latin typeface="Times New Roman" panose="02020603050405020304" pitchFamily="18" charset="0"/>
                          <a:cs typeface="Times New Roman" panose="02020603050405020304" pitchFamily="18" charset="0"/>
                        </a:rPr>
                        <a:t>all the broken hearts in the village.</a:t>
                      </a:r>
                      <a:endParaRPr lang="en-US" altLang="zh-CN" sz="2800" b="1" kern="100" dirty="0">
                        <a:solidFill>
                          <a:srgbClr val="C000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1. </a:t>
                      </a:r>
                      <a:r>
                        <a:rPr lang="zh-CN" altLang="en-US" sz="2800" b="1" u="none" dirty="0">
                          <a:solidFill>
                            <a:srgbClr val="005E00"/>
                          </a:solidFill>
                        </a:rPr>
                        <a:t>根据原文原有的线索进行合理的同向或反向表达，增进续写文本的融合程度。 </a:t>
                      </a:r>
                      <a:endParaRPr lang="en-US" altLang="zh-CN" sz="2800" b="1" u="none" dirty="0">
                        <a:solidFill>
                          <a:srgbClr val="005E00"/>
                        </a:solidFill>
                      </a:endParaRPr>
                    </a:p>
                    <a:p>
                      <a:pPr marL="514350" marR="0" lvl="0" indent="-514350" algn="l" defTabSz="914400" rtl="0" eaLnBrk="1" fontAlgn="auto" latinLnBrk="0" hangingPunct="1">
                        <a:lnSpc>
                          <a:spcPct val="100000"/>
                        </a:lnSpc>
                        <a:spcBef>
                          <a:spcPts val="0"/>
                        </a:spcBef>
                        <a:spcAft>
                          <a:spcPts val="0"/>
                        </a:spcAft>
                        <a:buClrTx/>
                        <a:buSzTx/>
                        <a:buFontTx/>
                        <a:buAutoNum type="arabicPeriod" startAt="2"/>
                        <a:defRPr/>
                      </a:pPr>
                      <a:r>
                        <a:rPr lang="en-US" altLang="zh-CN" sz="2800" b="1" dirty="0">
                          <a:solidFill>
                            <a:srgbClr val="0000FF"/>
                          </a:solidFill>
                        </a:rPr>
                        <a:t>Eager to ring up his Dad,    </a:t>
                      </a:r>
                      <a:endParaRPr lang="en-US" altLang="zh-CN" sz="2800" b="1"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00FF"/>
                          </a:solidFill>
                        </a:rPr>
                        <a:t>Mario walked quickly up the hill, his feet light </a:t>
                      </a:r>
                      <a:r>
                        <a:rPr lang="en-US" altLang="zh-CN" sz="2800" b="1" u="sng" dirty="0">
                          <a:solidFill>
                            <a:srgbClr val="0000FF"/>
                          </a:solidFill>
                        </a:rPr>
                        <a:t>on the grass dotted with wildflowers.</a:t>
                      </a:r>
                      <a:endParaRPr lang="en-US" altLang="zh-CN" sz="2800" b="1" u="sng"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chemeClr val="accent6">
                              <a:lumMod val="75000"/>
                            </a:schemeClr>
                          </a:solidFill>
                        </a:rPr>
                        <a:t>伏笔小贴士：</a:t>
                      </a:r>
                      <a:endParaRPr lang="zh-CN" altLang="en-US" sz="2800" b="1" dirty="0">
                        <a:solidFill>
                          <a:schemeClr val="accent6">
                            <a:lumMod val="75000"/>
                          </a:schemeClr>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chemeClr val="accent6">
                              <a:lumMod val="75000"/>
                            </a:schemeClr>
                          </a:solidFill>
                        </a:rPr>
                        <a:t>2. </a:t>
                      </a:r>
                      <a:r>
                        <a:rPr lang="zh-CN" altLang="en-US" sz="2800" b="1" dirty="0">
                          <a:solidFill>
                            <a:schemeClr val="accent6">
                              <a:lumMod val="75000"/>
                            </a:schemeClr>
                          </a:solidFill>
                        </a:rPr>
                        <a:t>根据原文的事物如时间，季节气候特征进行</a:t>
                      </a:r>
                      <a:r>
                        <a:rPr lang="zh-CN" altLang="en-US" sz="2800" b="1" u="sng" dirty="0">
                          <a:solidFill>
                            <a:schemeClr val="accent6">
                              <a:lumMod val="75000"/>
                            </a:schemeClr>
                          </a:solidFill>
                        </a:rPr>
                        <a:t>发挥性创作</a:t>
                      </a:r>
                      <a:r>
                        <a:rPr lang="zh-CN" altLang="en-US" sz="2800" b="1" dirty="0">
                          <a:solidFill>
                            <a:schemeClr val="accent6">
                              <a:lumMod val="75000"/>
                            </a:schemeClr>
                          </a:solidFill>
                        </a:rPr>
                        <a:t>。 </a:t>
                      </a:r>
                      <a:endParaRPr lang="zh-CN" altLang="en-US" sz="2800" b="1" dirty="0">
                        <a:solidFill>
                          <a:schemeClr val="accent6">
                            <a:lumMod val="75000"/>
                          </a:schemeClr>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210175"/>
                <a:gridCol w="6971551"/>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400" b="1"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Mr. Harper visited his phone booth every day. Soon other villagers did too. They lifted the receiver to their ears and their voices floated on the wind. </a:t>
                      </a: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"Hello, cousin. Today I fixed the boat. I’ll fish again soon." "Sister, how're you? I rode your bike today. It fits me now."</a:t>
                      </a:r>
                      <a:endPar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u="none" dirty="0">
                          <a:solidFill>
                            <a:srgbClr val="C00000"/>
                          </a:solidFill>
                        </a:rPr>
                        <a:t>2. </a:t>
                      </a:r>
                      <a:r>
                        <a:rPr lang="en-US" altLang="zh-CN" sz="2800" b="1" u="none" dirty="0">
                          <a:solidFill>
                            <a:srgbClr val="7030A0"/>
                          </a:solidFill>
                        </a:rPr>
                        <a:t>Hands trembling // Heart racing wildly, </a:t>
                      </a:r>
                      <a:r>
                        <a:rPr lang="en-US" altLang="zh-CN" sz="2800" b="1" u="none" dirty="0">
                          <a:solidFill>
                            <a:srgbClr val="C00000"/>
                          </a:solidFill>
                        </a:rPr>
                        <a:t>he picked up the receiver// lifted the receiver to his ear, but at a loss what to say. </a:t>
                      </a:r>
                      <a:r>
                        <a:rPr lang="en-US" altLang="zh-CN" sz="2800" b="1" u="none" dirty="0">
                          <a:solidFill>
                            <a:srgbClr val="0000FF"/>
                          </a:solidFill>
                        </a:rPr>
                        <a:t>After what seemed like a century, </a:t>
                      </a:r>
                      <a:r>
                        <a:rPr lang="en-US" altLang="zh-CN" sz="2800" b="1" u="none" dirty="0">
                          <a:solidFill>
                            <a:srgbClr val="C00000"/>
                          </a:solidFill>
                        </a:rPr>
                        <a:t>Mario’s hoarse voice floated on the wind, "Dad? It's me, Mario.’’ </a:t>
                      </a:r>
                      <a:endParaRPr lang="en-US" altLang="zh-CN" sz="2800" b="1" u="none" dirty="0">
                        <a:solidFill>
                          <a:srgbClr val="C000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zh-CN" altLang="en-US" sz="2400" b="1" u="none" dirty="0">
                          <a:solidFill>
                            <a:srgbClr val="005E00"/>
                          </a:solidFill>
                        </a:rPr>
                        <a:t>伏笔小贴士：</a:t>
                      </a:r>
                      <a:endParaRPr lang="zh-CN" altLang="en-US" sz="2400" b="1" u="none"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u="none" dirty="0">
                          <a:solidFill>
                            <a:srgbClr val="005E00"/>
                          </a:solidFill>
                        </a:rPr>
                        <a:t>3.</a:t>
                      </a:r>
                      <a:r>
                        <a:rPr lang="zh-CN" altLang="en-US" sz="2400" b="1" dirty="0">
                          <a:solidFill>
                            <a:srgbClr val="005E00"/>
                          </a:solidFill>
                          <a:sym typeface="+mn-ea"/>
                        </a:rPr>
                        <a:t>直接采用</a:t>
                      </a:r>
                      <a:r>
                        <a:rPr lang="zh-CN" altLang="en-US" sz="2400" b="1" u="none" dirty="0">
                          <a:solidFill>
                            <a:srgbClr val="005E00"/>
                          </a:solidFill>
                        </a:rPr>
                        <a:t>原文的内容，确保续写内容与原文本相一致。 </a:t>
                      </a:r>
                      <a:endParaRPr lang="en-US" altLang="zh-CN" sz="2400" b="1" u="none"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dirty="0">
                          <a:solidFill>
                            <a:srgbClr val="C00000"/>
                          </a:solidFill>
                          <a:sym typeface="+mn-ea"/>
                        </a:rPr>
                        <a:t> </a:t>
                      </a: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210175"/>
                <a:gridCol w="6971551"/>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Mr. Harper visited </a:t>
                      </a:r>
                      <a:r>
                        <a:rPr kumimoji="0" lang="en-US" altLang="zh-CN" sz="2400" b="1"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his phone booth</a:t>
                      </a: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every day. Soon other villagers did too. They lifted the receiver to their ears and </a:t>
                      </a:r>
                      <a:r>
                        <a:rPr kumimoji="0" lang="en-US" altLang="zh-CN" sz="2400" b="1"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their voices floated on the wind. </a:t>
                      </a: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"Hello, cousin. Today I fixed the boat. I’ll fish again soon." "Sister, how're you? I rode your bike today. It fits me now."</a:t>
                      </a:r>
                      <a:endPar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dirty="0">
                          <a:solidFill>
                            <a:srgbClr val="C00000"/>
                          </a:solidFill>
                          <a:sym typeface="+mn-ea"/>
                        </a:rPr>
                        <a:t>3. </a:t>
                      </a:r>
                      <a:r>
                        <a:rPr lang="en-US" altLang="zh-CN" sz="2800" b="1" dirty="0">
                          <a:solidFill>
                            <a:srgbClr val="0000FF"/>
                          </a:solidFill>
                          <a:sym typeface="+mn-ea"/>
                        </a:rPr>
                        <a:t>The wind </a:t>
                      </a:r>
                      <a:r>
                        <a:rPr lang="en-US" altLang="zh-CN" sz="2800" b="1" dirty="0">
                          <a:solidFill>
                            <a:srgbClr val="C00000"/>
                          </a:solidFill>
                          <a:sym typeface="+mn-ea"/>
                        </a:rPr>
                        <a:t>carried their quiet voices far away, proving that love never fades, even when separated by waves. With </a:t>
                      </a:r>
                      <a:r>
                        <a:rPr lang="en-US" altLang="zh-CN" sz="2800" b="1" dirty="0">
                          <a:solidFill>
                            <a:srgbClr val="0000FF"/>
                          </a:solidFill>
                          <a:sym typeface="+mn-ea"/>
                        </a:rPr>
                        <a:t>the white phone booth</a:t>
                      </a:r>
                      <a:r>
                        <a:rPr lang="en-US" altLang="zh-CN" sz="2800" b="1" dirty="0">
                          <a:solidFill>
                            <a:srgbClr val="C00000"/>
                          </a:solidFill>
                          <a:sym typeface="+mn-ea"/>
                        </a:rPr>
                        <a:t>, the whole village would soon revive and thrive despite the devastating loss of their loved ones.</a:t>
                      </a:r>
                      <a:endParaRPr lang="en-US" altLang="zh-CN" sz="2800" b="1" dirty="0">
                        <a:solidFill>
                          <a:srgbClr val="C00000"/>
                        </a:solidFill>
                        <a:sym typeface="+mn-ea"/>
                      </a:endParaRPr>
                    </a:p>
                    <a:p>
                      <a:pPr marL="0" marR="0" lvl="0" indent="0" algn="l" defTabSz="914400" rtl="0" eaLnBrk="1" fontAlgn="auto" latinLnBrk="0" hangingPunct="1">
                        <a:lnSpc>
                          <a:spcPts val="3000"/>
                        </a:lnSpc>
                        <a:spcBef>
                          <a:spcPts val="0"/>
                        </a:spcBef>
                        <a:spcAft>
                          <a:spcPts val="0"/>
                        </a:spcAft>
                        <a:buClrTx/>
                        <a:buSzTx/>
                        <a:buFontTx/>
                        <a:buNone/>
                        <a:defRPr/>
                      </a:pPr>
                      <a:r>
                        <a:rPr lang="zh-CN" altLang="en-US" sz="2400" b="1" dirty="0">
                          <a:solidFill>
                            <a:srgbClr val="005E00"/>
                          </a:solidFill>
                          <a:sym typeface="+mn-ea"/>
                        </a:rPr>
                        <a:t>伏笔小贴士：</a:t>
                      </a:r>
                      <a:endParaRPr lang="zh-CN" altLang="en-US" sz="2400" b="1"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dirty="0">
                          <a:solidFill>
                            <a:srgbClr val="005E00"/>
                          </a:solidFill>
                        </a:rPr>
                        <a:t>3. </a:t>
                      </a:r>
                      <a:r>
                        <a:rPr lang="zh-CN" altLang="en-US" sz="2400" b="1" dirty="0">
                          <a:solidFill>
                            <a:srgbClr val="005E00"/>
                          </a:solidFill>
                        </a:rPr>
                        <a:t>利用原文事物的特性进行发挥性创作。</a:t>
                      </a:r>
                      <a:r>
                        <a:rPr lang="en-US" altLang="zh-CN" sz="2400" b="1" dirty="0">
                          <a:solidFill>
                            <a:srgbClr val="005E00"/>
                          </a:solidFill>
                        </a:rPr>
                        <a:t>(</a:t>
                      </a:r>
                      <a:r>
                        <a:rPr lang="zh-CN" altLang="en-US" sz="2400" b="1" dirty="0">
                          <a:solidFill>
                            <a:srgbClr val="005E00"/>
                          </a:solidFill>
                        </a:rPr>
                        <a:t>如</a:t>
                      </a:r>
                      <a:r>
                        <a:rPr lang="en-US" altLang="zh-CN" sz="2400" b="1" dirty="0">
                          <a:solidFill>
                            <a:srgbClr val="005E00"/>
                          </a:solidFill>
                        </a:rPr>
                        <a:t> </a:t>
                      </a:r>
                      <a:r>
                        <a:rPr lang="zh-CN" altLang="en-US" sz="2400" b="1" u="sng" dirty="0">
                          <a:solidFill>
                            <a:srgbClr val="005E00"/>
                          </a:solidFill>
                        </a:rPr>
                        <a:t>白色的电话亭</a:t>
                      </a:r>
                      <a:r>
                        <a:rPr lang="zh-CN" altLang="en-US" sz="2400" b="1" dirty="0">
                          <a:solidFill>
                            <a:srgbClr val="005E00"/>
                          </a:solidFill>
                        </a:rPr>
                        <a:t>是集体疗愈的一个道具。</a:t>
                      </a:r>
                      <a:r>
                        <a:rPr lang="en-US" altLang="zh-CN" sz="2400" b="1" dirty="0">
                          <a:solidFill>
                            <a:srgbClr val="005E00"/>
                          </a:solidFill>
                        </a:rPr>
                        <a:t> </a:t>
                      </a:r>
                      <a:r>
                        <a:rPr lang="zh-CN" altLang="en-US" sz="2400" b="1" dirty="0">
                          <a:solidFill>
                            <a:srgbClr val="005E00"/>
                          </a:solidFill>
                        </a:rPr>
                        <a:t>再如</a:t>
                      </a:r>
                      <a:r>
                        <a:rPr lang="zh-CN" altLang="en-US" sz="2400" b="1" u="sng" dirty="0">
                          <a:solidFill>
                            <a:srgbClr val="005E00"/>
                          </a:solidFill>
                        </a:rPr>
                        <a:t>风</a:t>
                      </a:r>
                      <a:r>
                        <a:rPr lang="zh-CN" altLang="en-US" sz="2400" b="1" dirty="0">
                          <a:solidFill>
                            <a:srgbClr val="005E00"/>
                          </a:solidFill>
                        </a:rPr>
                        <a:t>把对已逝家人的问候带走。）</a:t>
                      </a:r>
                      <a:endParaRPr lang="zh-CN" altLang="en-US" sz="2400" b="1"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rgbClr val="0000FF"/>
                          </a:solidFill>
                        </a:rPr>
                        <a:t>伏笔小贴士：</a:t>
                      </a:r>
                      <a:endParaRPr lang="zh-CN" altLang="en-US" sz="2800" b="1"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00FF"/>
                          </a:solidFill>
                        </a:rPr>
                        <a:t>4. </a:t>
                      </a:r>
                      <a:r>
                        <a:rPr lang="zh-CN" altLang="en-US" sz="2800" b="1" dirty="0">
                          <a:solidFill>
                            <a:srgbClr val="0000FF"/>
                          </a:solidFill>
                        </a:rPr>
                        <a:t>根据原文原有的线索进行合理的展望，合理预测故事结局。</a:t>
                      </a:r>
                      <a:endParaRPr lang="zh-CN" altLang="en-US" sz="2800" b="1"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210175"/>
                <a:gridCol w="6971551"/>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For the first time since the big wave came, Mario wanted to use his voice. He went down to the port and screamed at the ocean. "Bring our people back!" </a:t>
                      </a:r>
                      <a:r>
                        <a:rPr kumimoji="0" lang="en-US" altLang="zh-CN" sz="2400" b="1" i="0" u="none"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Still, the waves lapped gently. O-mor-</a:t>
                      </a:r>
                      <a:r>
                        <a:rPr kumimoji="0" lang="en-US" altLang="zh-CN" sz="2400" b="1" i="0" u="none" strike="noStrike" kern="1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ning</a:t>
                      </a:r>
                      <a:r>
                        <a:rPr kumimoji="0" lang="en-US" altLang="zh-CN" sz="2400" b="1" i="0" u="none"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O-mor-</a:t>
                      </a:r>
                      <a:r>
                        <a:rPr kumimoji="0" lang="en-US" altLang="zh-CN" sz="2400" b="1" i="0" u="none" strike="noStrike" kern="1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ning</a:t>
                      </a:r>
                      <a:r>
                        <a:rPr kumimoji="0" lang="en-US" altLang="zh-CN" sz="2400" b="1" i="0" u="none"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Mario sighed and looked up.</a:t>
                      </a:r>
                      <a:endPar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457200" algn="just" defTabSz="913765" rtl="0" eaLnBrk="1" fontAlgn="auto" latinLnBrk="0" hangingPunct="1">
                        <a:lnSpc>
                          <a:spcPts val="3400"/>
                        </a:lnSpc>
                        <a:spcBef>
                          <a:spcPct val="0"/>
                        </a:spcBef>
                        <a:spcAft>
                          <a:spcPct val="0"/>
                        </a:spcAft>
                        <a:buClrTx/>
                        <a:buSzTx/>
                        <a:buFontTx/>
                        <a:buNone/>
                        <a:defRPr/>
                      </a:pPr>
                      <a:endParaRPr kumimoji="0" lang="en-US" altLang="zh-CN" sz="24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400" b="1" dirty="0">
                        <a:solidFill>
                          <a:srgbClr val="005E00"/>
                        </a:solidFill>
                        <a:sym typeface="+mn-ea"/>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dirty="0">
                          <a:solidFill>
                            <a:srgbClr val="0000FF"/>
                          </a:solidFill>
                          <a:sym typeface="+mn-ea"/>
                        </a:rPr>
                        <a:t>4.  </a:t>
                      </a:r>
                      <a:r>
                        <a:rPr lang="en-US" altLang="zh-CN" sz="2800" b="1" dirty="0">
                          <a:solidFill>
                            <a:srgbClr val="0000FF"/>
                          </a:solidFill>
                          <a:sym typeface="+mn-ea"/>
                        </a:rPr>
                        <a:t>Side by side</a:t>
                      </a:r>
                      <a:r>
                        <a:rPr lang="en-US" altLang="zh-CN" sz="2800" b="1" dirty="0">
                          <a:solidFill>
                            <a:srgbClr val="005E00"/>
                          </a:solidFill>
                          <a:sym typeface="+mn-ea"/>
                        </a:rPr>
                        <a:t>, </a:t>
                      </a:r>
                      <a:r>
                        <a:rPr lang="en-US" altLang="zh-CN" sz="2800" b="1" dirty="0">
                          <a:solidFill>
                            <a:srgbClr val="EF0000"/>
                          </a:solidFill>
                          <a:sym typeface="+mn-ea"/>
                        </a:rPr>
                        <a:t>they stood in silence, </a:t>
                      </a:r>
                      <a:r>
                        <a:rPr lang="en-US" altLang="zh-CN" sz="2800" b="1" dirty="0">
                          <a:solidFill>
                            <a:srgbClr val="0000FF"/>
                          </a:solidFill>
                          <a:sym typeface="+mn-ea"/>
                        </a:rPr>
                        <a:t>listening to the waves lapping gently: O-mor-</a:t>
                      </a:r>
                      <a:r>
                        <a:rPr lang="en-US" altLang="zh-CN" sz="2800" b="1" dirty="0" err="1">
                          <a:solidFill>
                            <a:srgbClr val="0000FF"/>
                          </a:solidFill>
                          <a:sym typeface="+mn-ea"/>
                        </a:rPr>
                        <a:t>ning</a:t>
                      </a:r>
                      <a:r>
                        <a:rPr lang="en-US" altLang="zh-CN" sz="2800" b="1" dirty="0">
                          <a:solidFill>
                            <a:srgbClr val="0000FF"/>
                          </a:solidFill>
                          <a:sym typeface="+mn-ea"/>
                        </a:rPr>
                        <a:t>. O-mor-</a:t>
                      </a:r>
                      <a:r>
                        <a:rPr lang="en-US" altLang="zh-CN" sz="2800" b="1" dirty="0" err="1">
                          <a:solidFill>
                            <a:srgbClr val="0000FF"/>
                          </a:solidFill>
                          <a:sym typeface="+mn-ea"/>
                        </a:rPr>
                        <a:t>ning</a:t>
                      </a:r>
                      <a:r>
                        <a:rPr lang="en-US" altLang="zh-CN" sz="2800" b="1" dirty="0">
                          <a:solidFill>
                            <a:srgbClr val="0000FF"/>
                          </a:solidFill>
                          <a:sym typeface="+mn-ea"/>
                        </a:rPr>
                        <a:t> like greetings from their lost families. </a:t>
                      </a:r>
                      <a:endParaRPr lang="en-US" altLang="zh-CN" sz="2800" b="1" dirty="0">
                        <a:solidFill>
                          <a:srgbClr val="0000FF"/>
                        </a:solidFill>
                        <a:sym typeface="+mn-ea"/>
                      </a:endParaRPr>
                    </a:p>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400" b="1" dirty="0">
                        <a:solidFill>
                          <a:srgbClr val="005E00"/>
                        </a:solidFill>
                        <a:sym typeface="+mn-ea"/>
                      </a:endParaRPr>
                    </a:p>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400" b="1" dirty="0">
                        <a:solidFill>
                          <a:srgbClr val="005E00"/>
                        </a:solidFill>
                        <a:sym typeface="+mn-ea"/>
                      </a:endParaRPr>
                    </a:p>
                    <a:p>
                      <a:pPr marL="0" marR="0" lvl="0" indent="0" algn="l" defTabSz="914400" rtl="0" eaLnBrk="1" fontAlgn="auto" latinLnBrk="0" hangingPunct="1">
                        <a:lnSpc>
                          <a:spcPts val="3000"/>
                        </a:lnSpc>
                        <a:spcBef>
                          <a:spcPts val="0"/>
                        </a:spcBef>
                        <a:spcAft>
                          <a:spcPts val="0"/>
                        </a:spcAft>
                        <a:buClrTx/>
                        <a:buSzTx/>
                        <a:buFontTx/>
                        <a:buNone/>
                        <a:defRPr/>
                      </a:pPr>
                      <a:r>
                        <a:rPr lang="zh-CN" altLang="en-US" sz="2400" b="1" dirty="0">
                          <a:solidFill>
                            <a:srgbClr val="005E00"/>
                          </a:solidFill>
                          <a:sym typeface="+mn-ea"/>
                        </a:rPr>
                        <a:t>伏笔小贴士：</a:t>
                      </a:r>
                      <a:endParaRPr lang="zh-CN" altLang="en-US" sz="2400" b="1"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dirty="0">
                          <a:solidFill>
                            <a:srgbClr val="005E00"/>
                          </a:solidFill>
                        </a:rPr>
                        <a:t>1. </a:t>
                      </a:r>
                      <a:r>
                        <a:rPr lang="zh-CN" altLang="en-US" sz="2400" b="1" dirty="0">
                          <a:solidFill>
                            <a:srgbClr val="005E00"/>
                          </a:solidFill>
                        </a:rPr>
                        <a:t>根据原文原有的线索进行合理的同向或反向表达，增进续写文本的融合程度。</a:t>
                      </a: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矩形: 圆角 32"/>
          <p:cNvSpPr/>
          <p:nvPr>
            <p:custDataLst>
              <p:tags r:id="rId1"/>
            </p:custDataLst>
          </p:nvPr>
        </p:nvSpPr>
        <p:spPr>
          <a:xfrm>
            <a:off x="5199357" y="1884518"/>
            <a:ext cx="1722945" cy="63876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grpSp>
        <p:nvGrpSpPr>
          <p:cNvPr id="55" name="组合 54"/>
          <p:cNvGrpSpPr/>
          <p:nvPr>
            <p:custDataLst>
              <p:tags r:id="rId2"/>
            </p:custDataLst>
          </p:nvPr>
        </p:nvGrpSpPr>
        <p:grpSpPr>
          <a:xfrm>
            <a:off x="25254" y="2639395"/>
            <a:ext cx="12182921" cy="2450197"/>
            <a:chOff x="25254" y="2523283"/>
            <a:chExt cx="12182921" cy="2450197"/>
          </a:xfrm>
        </p:grpSpPr>
        <p:sp>
          <p:nvSpPr>
            <p:cNvPr id="19" name="任意多边形: 形状 18"/>
            <p:cNvSpPr/>
            <p:nvPr>
              <p:custDataLst>
                <p:tags r:id="rId3"/>
              </p:custDataLst>
            </p:nvPr>
          </p:nvSpPr>
          <p:spPr>
            <a:xfrm>
              <a:off x="6060830" y="2523283"/>
              <a:ext cx="5532611" cy="292557"/>
            </a:xfrm>
            <a:custGeom>
              <a:avLst/>
              <a:gdLst/>
              <a:ahLst/>
              <a:cxnLst/>
              <a:rect l="0" t="0" r="0" b="0"/>
              <a:pathLst>
                <a:path>
                  <a:moveTo>
                    <a:pt x="0" y="0"/>
                  </a:moveTo>
                  <a:lnTo>
                    <a:pt x="0" y="199369"/>
                  </a:lnTo>
                  <a:lnTo>
                    <a:pt x="5532611" y="199369"/>
                  </a:lnTo>
                  <a:lnTo>
                    <a:pt x="553261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0" name="任意多边形: 形状 19"/>
            <p:cNvSpPr/>
            <p:nvPr>
              <p:custDataLst>
                <p:tags r:id="rId4"/>
              </p:custDataLst>
            </p:nvPr>
          </p:nvSpPr>
          <p:spPr>
            <a:xfrm>
              <a:off x="6060830" y="2523283"/>
              <a:ext cx="4303141" cy="292557"/>
            </a:xfrm>
            <a:custGeom>
              <a:avLst/>
              <a:gdLst/>
              <a:ahLst/>
              <a:cxnLst/>
              <a:rect l="0" t="0" r="0" b="0"/>
              <a:pathLst>
                <a:path>
                  <a:moveTo>
                    <a:pt x="0" y="0"/>
                  </a:moveTo>
                  <a:lnTo>
                    <a:pt x="0" y="199369"/>
                  </a:lnTo>
                  <a:lnTo>
                    <a:pt x="4303141" y="199369"/>
                  </a:lnTo>
                  <a:lnTo>
                    <a:pt x="430314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1" name="任意多边形: 形状 20"/>
            <p:cNvSpPr/>
            <p:nvPr>
              <p:custDataLst>
                <p:tags r:id="rId5"/>
              </p:custDataLst>
            </p:nvPr>
          </p:nvSpPr>
          <p:spPr>
            <a:xfrm>
              <a:off x="6060830" y="2523283"/>
              <a:ext cx="3073672" cy="292557"/>
            </a:xfrm>
            <a:custGeom>
              <a:avLst/>
              <a:gdLst/>
              <a:ahLst/>
              <a:cxnLst/>
              <a:rect l="0" t="0" r="0" b="0"/>
              <a:pathLst>
                <a:path>
                  <a:moveTo>
                    <a:pt x="0" y="0"/>
                  </a:moveTo>
                  <a:lnTo>
                    <a:pt x="0" y="199369"/>
                  </a:lnTo>
                  <a:lnTo>
                    <a:pt x="3073672" y="199369"/>
                  </a:lnTo>
                  <a:lnTo>
                    <a:pt x="3073672"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6" name="任意多边形: 形状 25"/>
            <p:cNvSpPr/>
            <p:nvPr>
              <p:custDataLst>
                <p:tags r:id="rId6"/>
              </p:custDataLst>
            </p:nvPr>
          </p:nvSpPr>
          <p:spPr>
            <a:xfrm>
              <a:off x="6060830" y="2523283"/>
              <a:ext cx="1844203" cy="292557"/>
            </a:xfrm>
            <a:custGeom>
              <a:avLst/>
              <a:gdLst/>
              <a:ahLst/>
              <a:cxnLst/>
              <a:rect l="0" t="0" r="0" b="0"/>
              <a:pathLst>
                <a:path>
                  <a:moveTo>
                    <a:pt x="0" y="0"/>
                  </a:moveTo>
                  <a:lnTo>
                    <a:pt x="0" y="199369"/>
                  </a:lnTo>
                  <a:lnTo>
                    <a:pt x="1844203" y="199369"/>
                  </a:lnTo>
                  <a:lnTo>
                    <a:pt x="1844203"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7" name="任意多边形: 形状 26"/>
            <p:cNvSpPr/>
            <p:nvPr>
              <p:custDataLst>
                <p:tags r:id="rId7"/>
              </p:custDataLst>
            </p:nvPr>
          </p:nvSpPr>
          <p:spPr>
            <a:xfrm>
              <a:off x="6060830" y="2523283"/>
              <a:ext cx="614734" cy="292557"/>
            </a:xfrm>
            <a:custGeom>
              <a:avLst/>
              <a:gdLst/>
              <a:ahLst/>
              <a:cxnLst/>
              <a:rect l="0" t="0" r="0" b="0"/>
              <a:pathLst>
                <a:path>
                  <a:moveTo>
                    <a:pt x="0" y="0"/>
                  </a:moveTo>
                  <a:lnTo>
                    <a:pt x="0" y="199369"/>
                  </a:lnTo>
                  <a:lnTo>
                    <a:pt x="614734" y="199369"/>
                  </a:lnTo>
                  <a:lnTo>
                    <a:pt x="614734"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8" name="任意多边形: 形状 27"/>
            <p:cNvSpPr/>
            <p:nvPr>
              <p:custDataLst>
                <p:tags r:id="rId8"/>
              </p:custDataLst>
            </p:nvPr>
          </p:nvSpPr>
          <p:spPr>
            <a:xfrm>
              <a:off x="5446095" y="2523283"/>
              <a:ext cx="614734" cy="292557"/>
            </a:xfrm>
            <a:custGeom>
              <a:avLst/>
              <a:gdLst/>
              <a:ahLst/>
              <a:cxnLst/>
              <a:rect l="0" t="0" r="0" b="0"/>
              <a:pathLst>
                <a:path>
                  <a:moveTo>
                    <a:pt x="614734" y="0"/>
                  </a:moveTo>
                  <a:lnTo>
                    <a:pt x="614734"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9" name="任意多边形: 形状 28"/>
            <p:cNvSpPr/>
            <p:nvPr>
              <p:custDataLst>
                <p:tags r:id="rId9"/>
              </p:custDataLst>
            </p:nvPr>
          </p:nvSpPr>
          <p:spPr>
            <a:xfrm>
              <a:off x="4216626" y="2523283"/>
              <a:ext cx="1844203" cy="292557"/>
            </a:xfrm>
            <a:custGeom>
              <a:avLst/>
              <a:gdLst/>
              <a:ahLst/>
              <a:cxnLst/>
              <a:rect l="0" t="0" r="0" b="0"/>
              <a:pathLst>
                <a:path>
                  <a:moveTo>
                    <a:pt x="1844203" y="0"/>
                  </a:moveTo>
                  <a:lnTo>
                    <a:pt x="1844203"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0" name="任意多边形: 形状 29"/>
            <p:cNvSpPr/>
            <p:nvPr>
              <p:custDataLst>
                <p:tags r:id="rId10"/>
              </p:custDataLst>
            </p:nvPr>
          </p:nvSpPr>
          <p:spPr>
            <a:xfrm>
              <a:off x="2987157" y="2523283"/>
              <a:ext cx="3073672" cy="292557"/>
            </a:xfrm>
            <a:custGeom>
              <a:avLst/>
              <a:gdLst/>
              <a:ahLst/>
              <a:cxnLst/>
              <a:rect l="0" t="0" r="0" b="0"/>
              <a:pathLst>
                <a:path>
                  <a:moveTo>
                    <a:pt x="3073672" y="0"/>
                  </a:moveTo>
                  <a:lnTo>
                    <a:pt x="3073672"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1" name="任意多边形: 形状 30"/>
            <p:cNvSpPr/>
            <p:nvPr>
              <p:custDataLst>
                <p:tags r:id="rId11"/>
              </p:custDataLst>
            </p:nvPr>
          </p:nvSpPr>
          <p:spPr>
            <a:xfrm>
              <a:off x="1757688" y="2523283"/>
              <a:ext cx="4303141" cy="292557"/>
            </a:xfrm>
            <a:custGeom>
              <a:avLst/>
              <a:gdLst/>
              <a:ahLst/>
              <a:cxnLst/>
              <a:rect l="0" t="0" r="0" b="0"/>
              <a:pathLst>
                <a:path>
                  <a:moveTo>
                    <a:pt x="4303141" y="0"/>
                  </a:moveTo>
                  <a:lnTo>
                    <a:pt x="430314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2" name="任意多边形: 形状 31"/>
            <p:cNvSpPr/>
            <p:nvPr>
              <p:custDataLst>
                <p:tags r:id="rId12"/>
              </p:custDataLst>
            </p:nvPr>
          </p:nvSpPr>
          <p:spPr>
            <a:xfrm>
              <a:off x="528218" y="2523283"/>
              <a:ext cx="5532611" cy="292557"/>
            </a:xfrm>
            <a:custGeom>
              <a:avLst/>
              <a:gdLst/>
              <a:ahLst/>
              <a:cxnLst/>
              <a:rect l="0" t="0" r="0" b="0"/>
              <a:pathLst>
                <a:path>
                  <a:moveTo>
                    <a:pt x="5532611" y="0"/>
                  </a:moveTo>
                  <a:lnTo>
                    <a:pt x="553261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5" name="矩形: 圆角 34"/>
            <p:cNvSpPr/>
            <p:nvPr>
              <p:custDataLst>
                <p:tags r:id="rId13"/>
              </p:custDataLst>
            </p:nvPr>
          </p:nvSpPr>
          <p:spPr>
            <a:xfrm>
              <a:off x="25254"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6" name="任意多边形: 形状 35"/>
            <p:cNvSpPr/>
            <p:nvPr>
              <p:custDataLst>
                <p:tags r:id="rId14"/>
              </p:custDataLst>
            </p:nvPr>
          </p:nvSpPr>
          <p:spPr>
            <a:xfrm>
              <a:off x="137024"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无灵主语</a:t>
              </a:r>
              <a:endParaRPr lang="zh-CN" altLang="en-US" sz="2400" b="1" kern="1200">
                <a:latin typeface="微软雅黑" panose="020B0503020204020204" pitchFamily="34" charset="-122"/>
                <a:ea typeface="微软雅黑" panose="020B0503020204020204" pitchFamily="34" charset="-122"/>
              </a:endParaRPr>
            </a:p>
          </p:txBody>
        </p:sp>
        <p:sp>
          <p:nvSpPr>
            <p:cNvPr id="37" name="矩形: 圆角 36"/>
            <p:cNvSpPr/>
            <p:nvPr>
              <p:custDataLst>
                <p:tags r:id="rId15"/>
              </p:custDataLst>
            </p:nvPr>
          </p:nvSpPr>
          <p:spPr>
            <a:xfrm>
              <a:off x="1254723"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8" name="任意多边形: 形状 37"/>
            <p:cNvSpPr/>
            <p:nvPr>
              <p:custDataLst>
                <p:tags r:id="rId16"/>
              </p:custDataLst>
            </p:nvPr>
          </p:nvSpPr>
          <p:spPr>
            <a:xfrm>
              <a:off x="1366493"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动作链</a:t>
              </a:r>
              <a:endParaRPr lang="zh-CN" altLang="en-US" sz="2400" b="1" kern="1200">
                <a:latin typeface="微软雅黑" panose="020B0503020204020204" pitchFamily="34" charset="-122"/>
                <a:ea typeface="微软雅黑" panose="020B0503020204020204" pitchFamily="34" charset="-122"/>
              </a:endParaRPr>
            </a:p>
          </p:txBody>
        </p:sp>
        <p:sp>
          <p:nvSpPr>
            <p:cNvPr id="39" name="矩形: 圆角 38"/>
            <p:cNvSpPr/>
            <p:nvPr>
              <p:custDataLst>
                <p:tags r:id="rId17"/>
              </p:custDataLst>
            </p:nvPr>
          </p:nvSpPr>
          <p:spPr>
            <a:xfrm>
              <a:off x="2484192"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0" name="任意多边形: 形状 39"/>
            <p:cNvSpPr/>
            <p:nvPr>
              <p:custDataLst>
                <p:tags r:id="rId18"/>
              </p:custDataLst>
            </p:nvPr>
          </p:nvSpPr>
          <p:spPr>
            <a:xfrm>
              <a:off x="2595962"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分词作状语</a:t>
              </a:r>
              <a:endParaRPr lang="zh-CN" altLang="en-US" sz="2400" b="1" kern="1200">
                <a:latin typeface="微软雅黑" panose="020B0503020204020204" pitchFamily="34" charset="-122"/>
                <a:ea typeface="微软雅黑" panose="020B0503020204020204" pitchFamily="34" charset="-122"/>
              </a:endParaRPr>
            </a:p>
          </p:txBody>
        </p:sp>
        <p:sp>
          <p:nvSpPr>
            <p:cNvPr id="41" name="矩形: 圆角 40"/>
            <p:cNvSpPr/>
            <p:nvPr>
              <p:custDataLst>
                <p:tags r:id="rId19"/>
              </p:custDataLst>
            </p:nvPr>
          </p:nvSpPr>
          <p:spPr>
            <a:xfrm>
              <a:off x="3713661"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2" name="任意多边形: 形状 41"/>
            <p:cNvSpPr/>
            <p:nvPr>
              <p:custDataLst>
                <p:tags r:id="rId20"/>
              </p:custDataLst>
            </p:nvPr>
          </p:nvSpPr>
          <p:spPr>
            <a:xfrm>
              <a:off x="3825431"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latin typeface="微软雅黑" panose="020B0503020204020204" pitchFamily="34" charset="-122"/>
                  <a:ea typeface="微软雅黑" panose="020B0503020204020204" pitchFamily="34" charset="-122"/>
                </a:rPr>
                <a:t>With </a:t>
              </a:r>
              <a:r>
                <a:rPr lang="zh-CN" altLang="en-US" sz="2400" b="1" kern="1200" dirty="0">
                  <a:latin typeface="微软雅黑" panose="020B0503020204020204" pitchFamily="34" charset="-122"/>
                  <a:ea typeface="微软雅黑" panose="020B0503020204020204" pitchFamily="34" charset="-122"/>
                </a:rPr>
                <a:t>复合结构</a:t>
              </a:r>
              <a:endParaRPr lang="zh-CN" altLang="en-US" sz="2400" b="1" kern="1200" dirty="0">
                <a:latin typeface="微软雅黑" panose="020B0503020204020204" pitchFamily="34" charset="-122"/>
                <a:ea typeface="微软雅黑" panose="020B0503020204020204" pitchFamily="34" charset="-122"/>
              </a:endParaRPr>
            </a:p>
          </p:txBody>
        </p:sp>
        <p:sp>
          <p:nvSpPr>
            <p:cNvPr id="43" name="矩形: 圆角 42"/>
            <p:cNvSpPr/>
            <p:nvPr>
              <p:custDataLst>
                <p:tags r:id="rId21"/>
              </p:custDataLst>
            </p:nvPr>
          </p:nvSpPr>
          <p:spPr>
            <a:xfrm>
              <a:off x="4943130"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4" name="任意多边形: 形状 43"/>
            <p:cNvSpPr/>
            <p:nvPr>
              <p:custDataLst>
                <p:tags r:id="rId22"/>
              </p:custDataLst>
            </p:nvPr>
          </p:nvSpPr>
          <p:spPr>
            <a:xfrm>
              <a:off x="5054900"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独立主格</a:t>
              </a:r>
              <a:endParaRPr lang="zh-CN" altLang="en-US" sz="2400" b="1" kern="1200">
                <a:latin typeface="微软雅黑" panose="020B0503020204020204" pitchFamily="34" charset="-122"/>
                <a:ea typeface="微软雅黑" panose="020B0503020204020204" pitchFamily="34" charset="-122"/>
              </a:endParaRPr>
            </a:p>
          </p:txBody>
        </p:sp>
        <p:sp>
          <p:nvSpPr>
            <p:cNvPr id="45" name="矩形: 圆角 44"/>
            <p:cNvSpPr/>
            <p:nvPr>
              <p:custDataLst>
                <p:tags r:id="rId23"/>
              </p:custDataLst>
            </p:nvPr>
          </p:nvSpPr>
          <p:spPr>
            <a:xfrm>
              <a:off x="617259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6" name="任意多边形: 形状 45"/>
            <p:cNvSpPr/>
            <p:nvPr>
              <p:custDataLst>
                <p:tags r:id="rId24"/>
              </p:custDataLst>
            </p:nvPr>
          </p:nvSpPr>
          <p:spPr>
            <a:xfrm>
              <a:off x="628436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从句</a:t>
              </a:r>
              <a:endParaRPr lang="zh-CN" altLang="en-US" sz="2400" b="1" kern="1200">
                <a:latin typeface="微软雅黑" panose="020B0503020204020204" pitchFamily="34" charset="-122"/>
                <a:ea typeface="微软雅黑" panose="020B0503020204020204" pitchFamily="34" charset="-122"/>
              </a:endParaRPr>
            </a:p>
          </p:txBody>
        </p:sp>
        <p:sp>
          <p:nvSpPr>
            <p:cNvPr id="47" name="矩形: 圆角 46"/>
            <p:cNvSpPr/>
            <p:nvPr>
              <p:custDataLst>
                <p:tags r:id="rId25"/>
              </p:custDataLst>
            </p:nvPr>
          </p:nvSpPr>
          <p:spPr>
            <a:xfrm>
              <a:off x="740206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8" name="任意多边形: 形状 47"/>
            <p:cNvSpPr/>
            <p:nvPr>
              <p:custDataLst>
                <p:tags r:id="rId26"/>
              </p:custDataLst>
            </p:nvPr>
          </p:nvSpPr>
          <p:spPr>
            <a:xfrm>
              <a:off x="751383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倒装句</a:t>
              </a:r>
              <a:endParaRPr lang="zh-CN" altLang="en-US" sz="2400" b="1" kern="1200">
                <a:latin typeface="微软雅黑" panose="020B0503020204020204" pitchFamily="34" charset="-122"/>
                <a:ea typeface="微软雅黑" panose="020B0503020204020204" pitchFamily="34" charset="-122"/>
              </a:endParaRPr>
            </a:p>
          </p:txBody>
        </p:sp>
        <p:sp>
          <p:nvSpPr>
            <p:cNvPr id="49" name="矩形: 圆角 48"/>
            <p:cNvSpPr/>
            <p:nvPr>
              <p:custDataLst>
                <p:tags r:id="rId27"/>
              </p:custDataLst>
            </p:nvPr>
          </p:nvSpPr>
          <p:spPr>
            <a:xfrm>
              <a:off x="8631538"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0" name="任意多边形: 形状 49"/>
            <p:cNvSpPr/>
            <p:nvPr>
              <p:custDataLst>
                <p:tags r:id="rId28"/>
              </p:custDataLst>
            </p:nvPr>
          </p:nvSpPr>
          <p:spPr>
            <a:xfrm>
              <a:off x="8743308"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虚拟语气</a:t>
              </a:r>
              <a:endParaRPr lang="zh-CN" altLang="en-US" sz="2400" b="1" kern="1200">
                <a:latin typeface="微软雅黑" panose="020B0503020204020204" pitchFamily="34" charset="-122"/>
                <a:ea typeface="微软雅黑" panose="020B0503020204020204" pitchFamily="34" charset="-122"/>
              </a:endParaRPr>
            </a:p>
          </p:txBody>
        </p:sp>
        <p:sp>
          <p:nvSpPr>
            <p:cNvPr id="51" name="矩形: 圆角 50"/>
            <p:cNvSpPr/>
            <p:nvPr>
              <p:custDataLst>
                <p:tags r:id="rId29"/>
              </p:custDataLst>
            </p:nvPr>
          </p:nvSpPr>
          <p:spPr>
            <a:xfrm>
              <a:off x="9861007"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2" name="任意多边形: 形状 51"/>
            <p:cNvSpPr/>
            <p:nvPr>
              <p:custDataLst>
                <p:tags r:id="rId30"/>
              </p:custDataLst>
            </p:nvPr>
          </p:nvSpPr>
          <p:spPr>
            <a:xfrm>
              <a:off x="9972777"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强调句</a:t>
              </a:r>
              <a:endParaRPr lang="zh-CN" altLang="en-US" sz="2400" b="1" kern="1200">
                <a:latin typeface="微软雅黑" panose="020B0503020204020204" pitchFamily="34" charset="-122"/>
                <a:ea typeface="微软雅黑" panose="020B0503020204020204" pitchFamily="34" charset="-122"/>
              </a:endParaRPr>
            </a:p>
          </p:txBody>
        </p:sp>
        <p:sp>
          <p:nvSpPr>
            <p:cNvPr id="53" name="矩形: 圆角 52"/>
            <p:cNvSpPr/>
            <p:nvPr>
              <p:custDataLst>
                <p:tags r:id="rId31"/>
              </p:custDataLst>
            </p:nvPr>
          </p:nvSpPr>
          <p:spPr>
            <a:xfrm>
              <a:off x="11090476"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4" name="任意多边形: 形状 53"/>
            <p:cNvSpPr/>
            <p:nvPr>
              <p:custDataLst>
                <p:tags r:id="rId32"/>
              </p:custDataLst>
            </p:nvPr>
          </p:nvSpPr>
          <p:spPr>
            <a:xfrm>
              <a:off x="11202246"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长短句结合</a:t>
              </a:r>
              <a:endParaRPr lang="zh-CN" altLang="en-US" sz="2400" b="1" kern="1200">
                <a:latin typeface="微软雅黑" panose="020B0503020204020204" pitchFamily="34" charset="-122"/>
                <a:ea typeface="微软雅黑" panose="020B0503020204020204" pitchFamily="34" charset="-122"/>
              </a:endParaRPr>
            </a:p>
          </p:txBody>
        </p:sp>
      </p:grpSp>
      <p:sp>
        <p:nvSpPr>
          <p:cNvPr id="34" name="任意多边形: 形状 33"/>
          <p:cNvSpPr/>
          <p:nvPr>
            <p:custDataLst>
              <p:tags r:id="rId33"/>
            </p:custDataLst>
          </p:nvPr>
        </p:nvSpPr>
        <p:spPr>
          <a:xfrm>
            <a:off x="5311127" y="1990699"/>
            <a:ext cx="1722945" cy="638765"/>
          </a:xfrm>
          <a:custGeom>
            <a:avLst/>
            <a:gdLst>
              <a:gd name="connsiteX0" fmla="*/ 0 w 1722945"/>
              <a:gd name="connsiteY0" fmla="*/ 63877 h 638765"/>
              <a:gd name="connsiteX1" fmla="*/ 63877 w 1722945"/>
              <a:gd name="connsiteY1" fmla="*/ 0 h 638765"/>
              <a:gd name="connsiteX2" fmla="*/ 1659069 w 1722945"/>
              <a:gd name="connsiteY2" fmla="*/ 0 h 638765"/>
              <a:gd name="connsiteX3" fmla="*/ 1722946 w 1722945"/>
              <a:gd name="connsiteY3" fmla="*/ 63877 h 638765"/>
              <a:gd name="connsiteX4" fmla="*/ 1722945 w 1722945"/>
              <a:gd name="connsiteY4" fmla="*/ 574889 h 638765"/>
              <a:gd name="connsiteX5" fmla="*/ 1659068 w 1722945"/>
              <a:gd name="connsiteY5" fmla="*/ 638766 h 638765"/>
              <a:gd name="connsiteX6" fmla="*/ 63877 w 1722945"/>
              <a:gd name="connsiteY6" fmla="*/ 638765 h 638765"/>
              <a:gd name="connsiteX7" fmla="*/ 0 w 1722945"/>
              <a:gd name="connsiteY7" fmla="*/ 574888 h 638765"/>
              <a:gd name="connsiteX8" fmla="*/ 0 w 1722945"/>
              <a:gd name="connsiteY8" fmla="*/ 63877 h 63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2945" h="638765">
                <a:moveTo>
                  <a:pt x="0" y="63877"/>
                </a:moveTo>
                <a:cubicBezTo>
                  <a:pt x="0" y="28599"/>
                  <a:pt x="28599" y="0"/>
                  <a:pt x="63877" y="0"/>
                </a:cubicBezTo>
                <a:lnTo>
                  <a:pt x="1659069" y="0"/>
                </a:lnTo>
                <a:cubicBezTo>
                  <a:pt x="1694347" y="0"/>
                  <a:pt x="1722946" y="28599"/>
                  <a:pt x="1722946" y="63877"/>
                </a:cubicBezTo>
                <a:cubicBezTo>
                  <a:pt x="1722946" y="234214"/>
                  <a:pt x="1722945" y="404552"/>
                  <a:pt x="1722945" y="574889"/>
                </a:cubicBezTo>
                <a:cubicBezTo>
                  <a:pt x="1722945" y="610167"/>
                  <a:pt x="1694346" y="638766"/>
                  <a:pt x="1659068" y="638766"/>
                </a:cubicBezTo>
                <a:lnTo>
                  <a:pt x="63877" y="638765"/>
                </a:lnTo>
                <a:cubicBezTo>
                  <a:pt x="28599" y="638765"/>
                  <a:pt x="0" y="610166"/>
                  <a:pt x="0" y="574888"/>
                </a:cubicBezTo>
                <a:lnTo>
                  <a:pt x="0" y="6387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0629" tIns="140629" rIns="140629" bIns="140629"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语言</a:t>
            </a:r>
            <a:endParaRPr lang="zh-CN" altLang="en-US" sz="3200" b="1" kern="1200" dirty="0">
              <a:latin typeface="微软雅黑" panose="020B0503020204020204" pitchFamily="34" charset="-122"/>
              <a:ea typeface="微软雅黑" panose="020B0503020204020204" pitchFamily="34" charset="-122"/>
            </a:endParaRPr>
          </a:p>
        </p:txBody>
      </p:sp>
      <p:grpSp>
        <p:nvGrpSpPr>
          <p:cNvPr id="56" name="组合 55"/>
          <p:cNvGrpSpPr/>
          <p:nvPr>
            <p:custDataLst>
              <p:tags r:id="rId34"/>
            </p:custDataLst>
          </p:nvPr>
        </p:nvGrpSpPr>
        <p:grpSpPr>
          <a:xfrm>
            <a:off x="618679" y="598374"/>
            <a:ext cx="10963520" cy="1200136"/>
            <a:chOff x="618679" y="598374"/>
            <a:chExt cx="10963520" cy="1200136"/>
          </a:xfrm>
        </p:grpSpPr>
        <p:grpSp>
          <p:nvGrpSpPr>
            <p:cNvPr id="2" name="组合 1"/>
            <p:cNvGrpSpPr/>
            <p:nvPr>
              <p:custDataLst>
                <p:tags r:id="rId35"/>
              </p:custDataLst>
            </p:nvPr>
          </p:nvGrpSpPr>
          <p:grpSpPr>
            <a:xfrm>
              <a:off x="618679" y="611651"/>
              <a:ext cx="1788629" cy="793993"/>
              <a:chOff x="50467" y="2004605"/>
              <a:chExt cx="2050481" cy="793993"/>
            </a:xfrm>
          </p:grpSpPr>
          <p:sp>
            <p:nvSpPr>
              <p:cNvPr id="16" name="矩形: 圆角 15"/>
              <p:cNvSpPr/>
              <p:nvPr>
                <p:custDataLst>
                  <p:tags r:id="rId36"/>
                </p:custDataLst>
              </p:nvPr>
            </p:nvSpPr>
            <p:spPr>
              <a:xfrm>
                <a:off x="5046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7" name="矩形: 圆角 4"/>
              <p:cNvSpPr txBox="1"/>
              <p:nvPr>
                <p:custDataLst>
                  <p:tags r:id="rId37"/>
                </p:custDataLst>
              </p:nvPr>
            </p:nvSpPr>
            <p:spPr>
              <a:xfrm>
                <a:off x="7372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心理描写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3" name="组合 2"/>
            <p:cNvGrpSpPr/>
            <p:nvPr>
              <p:custDataLst>
                <p:tags r:id="rId38"/>
              </p:custDataLst>
            </p:nvPr>
          </p:nvGrpSpPr>
          <p:grpSpPr>
            <a:xfrm>
              <a:off x="2454229" y="611651"/>
              <a:ext cx="1788629" cy="793993"/>
              <a:chOff x="2189651" y="2004605"/>
              <a:chExt cx="2050481" cy="793993"/>
            </a:xfrm>
          </p:grpSpPr>
          <p:sp>
            <p:nvSpPr>
              <p:cNvPr id="14" name="矩形: 圆角 13"/>
              <p:cNvSpPr/>
              <p:nvPr>
                <p:custDataLst>
                  <p:tags r:id="rId39"/>
                </p:custDataLst>
              </p:nvPr>
            </p:nvSpPr>
            <p:spPr>
              <a:xfrm>
                <a:off x="2189651"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5" name="矩形: 圆角 6"/>
              <p:cNvSpPr txBox="1"/>
              <p:nvPr>
                <p:custDataLst>
                  <p:tags r:id="rId40"/>
                </p:custDataLst>
              </p:nvPr>
            </p:nvSpPr>
            <p:spPr>
              <a:xfrm>
                <a:off x="2212906"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神态描写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4" name="组合 3"/>
            <p:cNvGrpSpPr/>
            <p:nvPr>
              <p:custDataLst>
                <p:tags r:id="rId41"/>
              </p:custDataLst>
            </p:nvPr>
          </p:nvGrpSpPr>
          <p:grpSpPr>
            <a:xfrm>
              <a:off x="4289779" y="630508"/>
              <a:ext cx="1788629" cy="793993"/>
              <a:chOff x="4328834" y="2004605"/>
              <a:chExt cx="2050481" cy="793993"/>
            </a:xfrm>
          </p:grpSpPr>
          <p:sp>
            <p:nvSpPr>
              <p:cNvPr id="12" name="矩形: 圆角 11"/>
              <p:cNvSpPr/>
              <p:nvPr>
                <p:custDataLst>
                  <p:tags r:id="rId42"/>
                </p:custDataLst>
              </p:nvPr>
            </p:nvSpPr>
            <p:spPr>
              <a:xfrm>
                <a:off x="4328834"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3" name="矩形: 圆角 8"/>
              <p:cNvSpPr txBox="1"/>
              <p:nvPr>
                <p:custDataLst>
                  <p:tags r:id="rId43"/>
                </p:custDataLst>
              </p:nvPr>
            </p:nvSpPr>
            <p:spPr>
              <a:xfrm>
                <a:off x="4352089"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动作描写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4"/>
            <p:cNvGrpSpPr/>
            <p:nvPr>
              <p:custDataLst>
                <p:tags r:id="rId44"/>
              </p:custDataLst>
            </p:nvPr>
          </p:nvGrpSpPr>
          <p:grpSpPr>
            <a:xfrm>
              <a:off x="6125329" y="611651"/>
              <a:ext cx="1788629" cy="793993"/>
              <a:chOff x="6468017" y="2004605"/>
              <a:chExt cx="2050481" cy="793993"/>
            </a:xfrm>
          </p:grpSpPr>
          <p:sp>
            <p:nvSpPr>
              <p:cNvPr id="10" name="矩形: 圆角 9"/>
              <p:cNvSpPr/>
              <p:nvPr>
                <p:custDataLst>
                  <p:tags r:id="rId45"/>
                </p:custDataLst>
              </p:nvPr>
            </p:nvSpPr>
            <p:spPr>
              <a:xfrm>
                <a:off x="646801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1" name="矩形: 圆角 10"/>
              <p:cNvSpPr txBox="1"/>
              <p:nvPr>
                <p:custDataLst>
                  <p:tags r:id="rId46"/>
                </p:custDataLst>
              </p:nvPr>
            </p:nvSpPr>
            <p:spPr>
              <a:xfrm>
                <a:off x="649127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外貌描写</a:t>
                </a:r>
                <a:endParaRPr lang="zh-CN" altLang="en-US" sz="2400" b="1" kern="1200" dirty="0">
                  <a:latin typeface="微软雅黑" panose="020B0503020204020204" pitchFamily="34" charset="-122"/>
                  <a:ea typeface="微软雅黑" panose="020B0503020204020204" pitchFamily="34" charset="-122"/>
                </a:endParaRPr>
              </a:p>
            </p:txBody>
          </p:sp>
        </p:grpSp>
        <p:grpSp>
          <p:nvGrpSpPr>
            <p:cNvPr id="7" name="组合 6"/>
            <p:cNvGrpSpPr/>
            <p:nvPr>
              <p:custDataLst>
                <p:tags r:id="rId47"/>
              </p:custDataLst>
            </p:nvPr>
          </p:nvGrpSpPr>
          <p:grpSpPr>
            <a:xfrm>
              <a:off x="7960879" y="607253"/>
              <a:ext cx="1788629" cy="793993"/>
              <a:chOff x="8607200" y="2004605"/>
              <a:chExt cx="2050481" cy="793993"/>
            </a:xfrm>
          </p:grpSpPr>
          <p:sp>
            <p:nvSpPr>
              <p:cNvPr id="8" name="矩形: 圆角 7"/>
              <p:cNvSpPr/>
              <p:nvPr>
                <p:custDataLst>
                  <p:tags r:id="rId48"/>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9" name="矩形: 圆角 12"/>
              <p:cNvSpPr txBox="1"/>
              <p:nvPr>
                <p:custDataLst>
                  <p:tags r:id="rId49"/>
                </p:custDataLst>
              </p:nvPr>
            </p:nvSpPr>
            <p:spPr>
              <a:xfrm>
                <a:off x="8630455"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环境描写</a:t>
                </a:r>
                <a:endParaRPr lang="zh-CN" altLang="en-US" sz="2400" b="1" kern="1200">
                  <a:latin typeface="微软雅黑" panose="020B0503020204020204" pitchFamily="34" charset="-122"/>
                  <a:ea typeface="微软雅黑" panose="020B0503020204020204" pitchFamily="34" charset="-122"/>
                </a:endParaRPr>
              </a:p>
            </p:txBody>
          </p:sp>
        </p:grpSp>
        <p:sp>
          <p:nvSpPr>
            <p:cNvPr id="22" name="右大括号 21"/>
            <p:cNvSpPr/>
            <p:nvPr>
              <p:custDataLst>
                <p:tags r:id="rId50"/>
              </p:custDataLst>
            </p:nvPr>
          </p:nvSpPr>
          <p:spPr>
            <a:xfrm rot="5400000">
              <a:off x="6033284" y="-2821410"/>
              <a:ext cx="328474" cy="8911366"/>
            </a:xfrm>
            <a:prstGeom prst="rightBrace">
              <a:avLst/>
            </a:prstGeom>
            <a:ln w="38100"/>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b="1"/>
            </a:p>
          </p:txBody>
        </p:sp>
        <p:grpSp>
          <p:nvGrpSpPr>
            <p:cNvPr id="23" name="组合 22"/>
            <p:cNvGrpSpPr/>
            <p:nvPr>
              <p:custDataLst>
                <p:tags r:id="rId51"/>
              </p:custDataLst>
            </p:nvPr>
          </p:nvGrpSpPr>
          <p:grpSpPr>
            <a:xfrm>
              <a:off x="9793570" y="598374"/>
              <a:ext cx="1788629" cy="793993"/>
              <a:chOff x="8607200" y="2004605"/>
              <a:chExt cx="2050481" cy="793993"/>
            </a:xfrm>
          </p:grpSpPr>
          <p:sp>
            <p:nvSpPr>
              <p:cNvPr id="24" name="矩形: 圆角 23"/>
              <p:cNvSpPr/>
              <p:nvPr>
                <p:custDataLst>
                  <p:tags r:id="rId52"/>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25" name="矩形: 圆角 12"/>
              <p:cNvSpPr txBox="1"/>
              <p:nvPr>
                <p:custDataLst>
                  <p:tags r:id="rId53"/>
                </p:custDataLst>
              </p:nvPr>
            </p:nvSpPr>
            <p:spPr>
              <a:xfrm>
                <a:off x="8630454" y="2046635"/>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对话描写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sp>
        <p:nvSpPr>
          <p:cNvPr id="6" name="文本框 5"/>
          <p:cNvSpPr txBox="1"/>
          <p:nvPr/>
        </p:nvSpPr>
        <p:spPr>
          <a:xfrm>
            <a:off x="137024" y="5387964"/>
            <a:ext cx="10802957" cy="1200329"/>
          </a:xfrm>
          <a:prstGeom prst="rect">
            <a:avLst/>
          </a:prstGeom>
          <a:solidFill>
            <a:schemeClr val="bg1"/>
          </a:solidFill>
        </p:spPr>
        <p:txBody>
          <a:bodyPr wrap="none" rtlCol="0">
            <a:spAutoFit/>
          </a:bodyPr>
          <a:lstStyle/>
          <a:p>
            <a:r>
              <a:rPr lang="zh-CN" altLang="en-US" sz="3600" b="1" dirty="0">
                <a:solidFill>
                  <a:srgbClr val="EA0000"/>
                </a:solidFill>
              </a:rPr>
              <a:t>构思情节时，强化动作描写，心理描写，神态描写。</a:t>
            </a:r>
            <a:endParaRPr lang="en-US" altLang="zh-CN" sz="3600" b="1" dirty="0">
              <a:solidFill>
                <a:srgbClr val="EA0000"/>
              </a:solidFill>
            </a:endParaRPr>
          </a:p>
          <a:p>
            <a:r>
              <a:rPr lang="zh-CN" altLang="en-US" sz="3600" b="1" dirty="0">
                <a:solidFill>
                  <a:srgbClr val="EA0000"/>
                </a:solidFill>
              </a:rPr>
              <a:t>对话描写则简短明了以避免出现</a:t>
            </a:r>
            <a:r>
              <a:rPr lang="en-US" altLang="zh-CN" sz="3600" b="1" dirty="0">
                <a:solidFill>
                  <a:srgbClr val="EA0000"/>
                </a:solidFill>
              </a:rPr>
              <a:t>Chinglish.</a:t>
            </a:r>
            <a:endParaRPr lang="zh-CN" altLang="en-US" sz="3600" b="1" dirty="0">
              <a:solidFill>
                <a:srgbClr val="EA0000"/>
              </a:solidFill>
            </a:endParaRPr>
          </a:p>
        </p:txBody>
      </p:sp>
      <p:pic>
        <p:nvPicPr>
          <p:cNvPr id="5124" name="图片 6" descr="logo横版 png"/>
          <p:cNvPicPr>
            <a:picLocks noChangeAspect="1"/>
          </p:cNvPicPr>
          <p:nvPr userDrawn="1"/>
        </p:nvPicPr>
        <p:blipFill>
          <a:blip r:embed="rId54"/>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up)">
                                      <p:cBhvr>
                                        <p:cTn id="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AS_UNIQUEID" val="1257"/>
</p:tagLst>
</file>

<file path=ppt/tags/tag11.xml><?xml version="1.0" encoding="utf-8"?>
<p:tagLst xmlns:p="http://schemas.openxmlformats.org/presentationml/2006/main">
  <p:tag name="AS_UNIQUEID" val="1258"/>
</p:tagLst>
</file>

<file path=ppt/tags/tag12.xml><?xml version="1.0" encoding="utf-8"?>
<p:tagLst xmlns:p="http://schemas.openxmlformats.org/presentationml/2006/main">
  <p:tag name="AS_UNIQUEID" val="1259"/>
</p:tagLst>
</file>

<file path=ppt/tags/tag13.xml><?xml version="1.0" encoding="utf-8"?>
<p:tagLst xmlns:p="http://schemas.openxmlformats.org/presentationml/2006/main">
  <p:tag name="AS_UNIQUEID" val="1260"/>
</p:tagLst>
</file>

<file path=ppt/tags/tag14.xml><?xml version="1.0" encoding="utf-8"?>
<p:tagLst xmlns:p="http://schemas.openxmlformats.org/presentationml/2006/main">
  <p:tag name="AS_UNIQUEID" val="1261"/>
</p:tagLst>
</file>

<file path=ppt/tags/tag15.xml><?xml version="1.0" encoding="utf-8"?>
<p:tagLst xmlns:p="http://schemas.openxmlformats.org/presentationml/2006/main">
  <p:tag name="AS_UNIQUEID" val="1262"/>
</p:tagLst>
</file>

<file path=ppt/tags/tag16.xml><?xml version="1.0" encoding="utf-8"?>
<p:tagLst xmlns:p="http://schemas.openxmlformats.org/presentationml/2006/main">
  <p:tag name="AS_UNIQUEID" val="1263"/>
</p:tagLst>
</file>

<file path=ppt/tags/tag17.xml><?xml version="1.0" encoding="utf-8"?>
<p:tagLst xmlns:p="http://schemas.openxmlformats.org/presentationml/2006/main">
  <p:tag name="AS_UNIQUEID" val="1264"/>
</p:tagLst>
</file>

<file path=ppt/tags/tag18.xml><?xml version="1.0" encoding="utf-8"?>
<p:tagLst xmlns:p="http://schemas.openxmlformats.org/presentationml/2006/main">
  <p:tag name="AS_UNIQUEID" val="1265"/>
</p:tagLst>
</file>

<file path=ppt/tags/tag19.xml><?xml version="1.0" encoding="utf-8"?>
<p:tagLst xmlns:p="http://schemas.openxmlformats.org/presentationml/2006/main">
  <p:tag name="AS_UNIQUEID" val="126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AS_UNIQUEID" val="1267"/>
</p:tagLst>
</file>

<file path=ppt/tags/tag21.xml><?xml version="1.0" encoding="utf-8"?>
<p:tagLst xmlns:p="http://schemas.openxmlformats.org/presentationml/2006/main">
  <p:tag name="AS_UNIQUEID" val="1268"/>
</p:tagLst>
</file>

<file path=ppt/tags/tag22.xml><?xml version="1.0" encoding="utf-8"?>
<p:tagLst xmlns:p="http://schemas.openxmlformats.org/presentationml/2006/main">
  <p:tag name="AS_UNIQUEID" val="1269"/>
</p:tagLst>
</file>

<file path=ppt/tags/tag23.xml><?xml version="1.0" encoding="utf-8"?>
<p:tagLst xmlns:p="http://schemas.openxmlformats.org/presentationml/2006/main">
  <p:tag name="AS_UNIQUEID" val="1270"/>
</p:tagLst>
</file>

<file path=ppt/tags/tag24.xml><?xml version="1.0" encoding="utf-8"?>
<p:tagLst xmlns:p="http://schemas.openxmlformats.org/presentationml/2006/main">
  <p:tag name="AS_UNIQUEID" val="1271"/>
</p:tagLst>
</file>

<file path=ppt/tags/tag25.xml><?xml version="1.0" encoding="utf-8"?>
<p:tagLst xmlns:p="http://schemas.openxmlformats.org/presentationml/2006/main">
  <p:tag name="AS_UNIQUEID" val="1272"/>
</p:tagLst>
</file>

<file path=ppt/tags/tag26.xml><?xml version="1.0" encoding="utf-8"?>
<p:tagLst xmlns:p="http://schemas.openxmlformats.org/presentationml/2006/main">
  <p:tag name="AS_UNIQUEID" val="1273"/>
</p:tagLst>
</file>

<file path=ppt/tags/tag27.xml><?xml version="1.0" encoding="utf-8"?>
<p:tagLst xmlns:p="http://schemas.openxmlformats.org/presentationml/2006/main">
  <p:tag name="AS_UNIQUEID" val="1274"/>
</p:tagLst>
</file>

<file path=ppt/tags/tag28.xml><?xml version="1.0" encoding="utf-8"?>
<p:tagLst xmlns:p="http://schemas.openxmlformats.org/presentationml/2006/main">
  <p:tag name="AS_UNIQUEID" val="1275"/>
</p:tagLst>
</file>

<file path=ppt/tags/tag29.xml><?xml version="1.0" encoding="utf-8"?>
<p:tagLst xmlns:p="http://schemas.openxmlformats.org/presentationml/2006/main">
  <p:tag name="AS_UNIQUEID" val="1276"/>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1277"/>
</p:tagLst>
</file>

<file path=ppt/tags/tag31.xml><?xml version="1.0" encoding="utf-8"?>
<p:tagLst xmlns:p="http://schemas.openxmlformats.org/presentationml/2006/main">
  <p:tag name="AS_UNIQUEID" val="1278"/>
</p:tagLst>
</file>

<file path=ppt/tags/tag32.xml><?xml version="1.0" encoding="utf-8"?>
<p:tagLst xmlns:p="http://schemas.openxmlformats.org/presentationml/2006/main">
  <p:tag name="AS_UNIQUEID" val="1279"/>
</p:tagLst>
</file>

<file path=ppt/tags/tag33.xml><?xml version="1.0" encoding="utf-8"?>
<p:tagLst xmlns:p="http://schemas.openxmlformats.org/presentationml/2006/main">
  <p:tag name="AS_UNIQUEID" val="1280"/>
</p:tagLst>
</file>

<file path=ppt/tags/tag34.xml><?xml version="1.0" encoding="utf-8"?>
<p:tagLst xmlns:p="http://schemas.openxmlformats.org/presentationml/2006/main">
  <p:tag name="AS_UNIQUEID" val="1281"/>
</p:tagLst>
</file>

<file path=ppt/tags/tag35.xml><?xml version="1.0" encoding="utf-8"?>
<p:tagLst xmlns:p="http://schemas.openxmlformats.org/presentationml/2006/main">
  <p:tag name="AS_UNIQUEID" val="1282"/>
</p:tagLst>
</file>

<file path=ppt/tags/tag36.xml><?xml version="1.0" encoding="utf-8"?>
<p:tagLst xmlns:p="http://schemas.openxmlformats.org/presentationml/2006/main">
  <p:tag name="AS_UNIQUEID" val="1283"/>
</p:tagLst>
</file>

<file path=ppt/tags/tag37.xml><?xml version="1.0" encoding="utf-8"?>
<p:tagLst xmlns:p="http://schemas.openxmlformats.org/presentationml/2006/main">
  <p:tag name="AS_UNIQUEID" val="1284"/>
</p:tagLst>
</file>

<file path=ppt/tags/tag38.xml><?xml version="1.0" encoding="utf-8"?>
<p:tagLst xmlns:p="http://schemas.openxmlformats.org/presentationml/2006/main">
  <p:tag name="AS_UNIQUEID" val="1285"/>
</p:tagLst>
</file>

<file path=ppt/tags/tag39.xml><?xml version="1.0" encoding="utf-8"?>
<p:tagLst xmlns:p="http://schemas.openxmlformats.org/presentationml/2006/main">
  <p:tag name="AS_UNIQUEID" val="128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AS_UNIQUEID" val="1287"/>
</p:tagLst>
</file>

<file path=ppt/tags/tag41.xml><?xml version="1.0" encoding="utf-8"?>
<p:tagLst xmlns:p="http://schemas.openxmlformats.org/presentationml/2006/main">
  <p:tag name="AS_UNIQUEID" val="1288"/>
</p:tagLst>
</file>

<file path=ppt/tags/tag42.xml><?xml version="1.0" encoding="utf-8"?>
<p:tagLst xmlns:p="http://schemas.openxmlformats.org/presentationml/2006/main">
  <p:tag name="AS_UNIQUEID" val="1289"/>
</p:tagLst>
</file>

<file path=ppt/tags/tag43.xml><?xml version="1.0" encoding="utf-8"?>
<p:tagLst xmlns:p="http://schemas.openxmlformats.org/presentationml/2006/main">
  <p:tag name="AS_UNIQUEID" val="1290"/>
</p:tagLst>
</file>

<file path=ppt/tags/tag44.xml><?xml version="1.0" encoding="utf-8"?>
<p:tagLst xmlns:p="http://schemas.openxmlformats.org/presentationml/2006/main">
  <p:tag name="AS_UNIQUEID" val="1291"/>
</p:tagLst>
</file>

<file path=ppt/tags/tag45.xml><?xml version="1.0" encoding="utf-8"?>
<p:tagLst xmlns:p="http://schemas.openxmlformats.org/presentationml/2006/main">
  <p:tag name="AS_UNIQUEID" val="1292"/>
</p:tagLst>
</file>

<file path=ppt/tags/tag46.xml><?xml version="1.0" encoding="utf-8"?>
<p:tagLst xmlns:p="http://schemas.openxmlformats.org/presentationml/2006/main">
  <p:tag name="AS_UNIQUEID" val="1293"/>
</p:tagLst>
</file>

<file path=ppt/tags/tag47.xml><?xml version="1.0" encoding="utf-8"?>
<p:tagLst xmlns:p="http://schemas.openxmlformats.org/presentationml/2006/main">
  <p:tag name="AS_UNIQUEID" val="1294"/>
</p:tagLst>
</file>

<file path=ppt/tags/tag48.xml><?xml version="1.0" encoding="utf-8"?>
<p:tagLst xmlns:p="http://schemas.openxmlformats.org/presentationml/2006/main">
  <p:tag name="AS_UNIQUEID" val="1295"/>
</p:tagLst>
</file>

<file path=ppt/tags/tag49.xml><?xml version="1.0" encoding="utf-8"?>
<p:tagLst xmlns:p="http://schemas.openxmlformats.org/presentationml/2006/main">
  <p:tag name="AS_UNIQUEID" val="129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1297"/>
</p:tagLst>
</file>

<file path=ppt/tags/tag51.xml><?xml version="1.0" encoding="utf-8"?>
<p:tagLst xmlns:p="http://schemas.openxmlformats.org/presentationml/2006/main">
  <p:tag name="AS_UNIQUEID" val="1298"/>
</p:tagLst>
</file>

<file path=ppt/tags/tag52.xml><?xml version="1.0" encoding="utf-8"?>
<p:tagLst xmlns:p="http://schemas.openxmlformats.org/presentationml/2006/main">
  <p:tag name="AS_UNIQUEID" val="1299"/>
</p:tagLst>
</file>

<file path=ppt/tags/tag53.xml><?xml version="1.0" encoding="utf-8"?>
<p:tagLst xmlns:p="http://schemas.openxmlformats.org/presentationml/2006/main">
  <p:tag name="AS_UNIQUEID" val="1300"/>
</p:tagLst>
</file>

<file path=ppt/tags/tag54.xml><?xml version="1.0" encoding="utf-8"?>
<p:tagLst xmlns:p="http://schemas.openxmlformats.org/presentationml/2006/main">
  <p:tag name="AS_UNIQUEID" val="1301"/>
</p:tagLst>
</file>

<file path=ppt/tags/tag55.xml><?xml version="1.0" encoding="utf-8"?>
<p:tagLst xmlns:p="http://schemas.openxmlformats.org/presentationml/2006/main">
  <p:tag name="AS_UNIQUEID" val="1302"/>
</p:tagLst>
</file>

<file path=ppt/tags/tag56.xml><?xml version="1.0" encoding="utf-8"?>
<p:tagLst xmlns:p="http://schemas.openxmlformats.org/presentationml/2006/main">
  <p:tag name="AS_UNIQUEID" val="1303"/>
</p:tagLst>
</file>

<file path=ppt/tags/tag57.xml><?xml version="1.0" encoding="utf-8"?>
<p:tagLst xmlns:p="http://schemas.openxmlformats.org/presentationml/2006/main">
  <p:tag name="AS_UNIQUEID" val="1304"/>
</p:tagLst>
</file>

<file path=ppt/tags/tag58.xml><?xml version="1.0" encoding="utf-8"?>
<p:tagLst xmlns:p="http://schemas.openxmlformats.org/presentationml/2006/main">
  <p:tag name="AS_UNIQUEID" val="1305"/>
</p:tagLst>
</file>

<file path=ppt/tags/tag59.xml><?xml version="1.0" encoding="utf-8"?>
<p:tagLst xmlns:p="http://schemas.openxmlformats.org/presentationml/2006/main">
  <p:tag name="AS_UNIQUEID" val="130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307"/>
</p:tagLst>
</file>

<file path=ppt/tags/tag61.xml><?xml version="1.0" encoding="utf-8"?>
<p:tagLst xmlns:p="http://schemas.openxmlformats.org/presentationml/2006/main">
  <p:tag name="AS_UNIQUEID" val="1308"/>
</p:tagLst>
</file>

<file path=ppt/tags/tag62.xml><?xml version="1.0" encoding="utf-8"?>
<p:tagLst xmlns:p="http://schemas.openxmlformats.org/presentationml/2006/main">
  <p:tag name="AS_UNIQUEID" val="487"/>
</p:tagLst>
</file>

<file path=ppt/tags/tag63.xml><?xml version="1.0" encoding="utf-8"?>
<p:tagLst xmlns:p="http://schemas.openxmlformats.org/presentationml/2006/main">
  <p:tag name="AS_UNIQUEID" val="412"/>
  <p:tag name="PA" val="v5.2.2"/>
</p:tagLst>
</file>

<file path=ppt/tags/tag64.xml><?xml version="1.0" encoding="utf-8"?>
<p:tagLst xmlns:p="http://schemas.openxmlformats.org/presentationml/2006/main">
  <p:tag name="AS_UNIQUEID" val="411"/>
</p:tagLst>
</file>

<file path=ppt/tags/tag65.xml><?xml version="1.0" encoding="utf-8"?>
<p:tagLst xmlns:p="http://schemas.openxmlformats.org/presentationml/2006/main">
  <p:tag name="AS_UNIQUEID" val="486"/>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AS_UNIQUEID" val="12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12932</Words>
  <Application>WPS 演示</Application>
  <PresentationFormat>宽屏</PresentationFormat>
  <Paragraphs>243</Paragraphs>
  <Slides>20</Slides>
  <Notes>6</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20</vt:i4>
      </vt:variant>
    </vt:vector>
  </HeadingPairs>
  <TitlesOfParts>
    <vt:vector size="37" baseType="lpstr">
      <vt:lpstr>Arial</vt:lpstr>
      <vt:lpstr>宋体</vt:lpstr>
      <vt:lpstr>Wingdings</vt:lpstr>
      <vt:lpstr>思源黑体</vt:lpstr>
      <vt:lpstr>Calibri</vt:lpstr>
      <vt:lpstr>Times New Roman</vt:lpstr>
      <vt:lpstr>Times New Roman Regular</vt:lpstr>
      <vt:lpstr>Tahoma</vt:lpstr>
      <vt:lpstr>微软雅黑</vt:lpstr>
      <vt:lpstr>等线</vt:lpstr>
      <vt:lpstr>Arial Unicode MS</vt:lpstr>
      <vt:lpstr>等线 Light</vt:lpstr>
      <vt:lpstr>黑体</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hui hui</dc:creator>
  <cp:lastModifiedBy>Administrator</cp:lastModifiedBy>
  <cp:revision>55</cp:revision>
  <dcterms:created xsi:type="dcterms:W3CDTF">2026-04-09T12:54:00Z</dcterms:created>
  <dcterms:modified xsi:type="dcterms:W3CDTF">2026-04-10T08:35:28Z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