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12926" r:id="rId3"/>
    <p:sldId id="257" r:id="rId4"/>
    <p:sldId id="12894" r:id="rId5"/>
    <p:sldId id="12908" r:id="rId6"/>
    <p:sldId id="12895" r:id="rId7"/>
    <p:sldId id="12904" r:id="rId8"/>
    <p:sldId id="12899" r:id="rId9"/>
    <p:sldId id="12901" r:id="rId10"/>
    <p:sldId id="12902" r:id="rId11"/>
    <p:sldId id="12903" r:id="rId12"/>
    <p:sldId id="12906" r:id="rId13"/>
    <p:sldId id="12896" r:id="rId14"/>
    <p:sldId id="12905" r:id="rId15"/>
    <p:sldId id="12898" r:id="rId16"/>
    <p:sldId id="12911" r:id="rId17"/>
    <p:sldId id="12912" r:id="rId18"/>
    <p:sldId id="12913" r:id="rId19"/>
    <p:sldId id="12897" r:id="rId20"/>
    <p:sldId id="12907" r:id="rId21"/>
    <p:sldId id="12909" r:id="rId22"/>
    <p:sldId id="1291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4" autoAdjust="0"/>
    <p:restoredTop sz="94660"/>
  </p:normalViewPr>
  <p:slideViewPr>
    <p:cSldViewPr snapToGrid="0">
      <p:cViewPr varScale="1">
        <p:scale>
          <a:sx n="90" d="100"/>
          <a:sy n="90" d="100"/>
        </p:scale>
        <p:origin x="208"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B5C1C-5147-45F1-A9A8-4B19FC237F3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B0920C-F0BA-424F-BA1D-8287BD795AC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4D5E865-7492-4B8A-8C04-6EFFABF5B83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0BD7D7-F327-49DB-B012-6F5E7F8DD0E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10">
          <a:fgClr>
            <a:schemeClr val="accent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D5E865-7492-4B8A-8C04-6EFFABF5B83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BD7D7-F327-49DB-B012-6F5E7F8DD0E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jpeg"/><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jpeg"/><Relationship Id="rId2" Type="http://schemas.openxmlformats.org/officeDocument/2006/relationships/image" Target="../media/image5.png"/><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1910" y="6350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58620" y="563969"/>
            <a:ext cx="11896531" cy="6186309"/>
          </a:xfrm>
          <a:prstGeom prst="rect">
            <a:avLst/>
          </a:prstGeom>
          <a:noFill/>
          <a:ln w="31750">
            <a:solidFill>
              <a:schemeClr val="accent6">
                <a:lumMod val="60000"/>
                <a:lumOff val="40000"/>
              </a:schemeClr>
            </a:solidFill>
            <a:prstDash val="sysDot"/>
          </a:ln>
        </p:spPr>
        <p:txBody>
          <a:bodyPr wrap="square">
            <a:spAutoFit/>
          </a:bodyPr>
          <a:lstStyle/>
          <a:p>
            <a:pPr algn="l" fontAlgn="t">
              <a:lnSpc>
                <a:spcPct val="150000"/>
              </a:lnSpc>
            </a:pP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摄影与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图像的区别在于摄影师的耐心与技巧。</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rPr>
              <a:t>What sets photography apart from AI images is </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the photographer's patience and skills</a:t>
            </a:r>
            <a:r>
              <a:rPr lang="en-US" altLang="zh-CN" sz="1800" dirty="0">
                <a:effectLst/>
                <a:latin typeface="Times New Roman" panose="02020603050405020304" pitchFamily="18" charset="0"/>
                <a:cs typeface="Times New Roman" panose="02020603050405020304" pitchFamily="18" charset="0"/>
              </a:rPr>
              <a:t>.</a:t>
            </a:r>
            <a:endParaRPr lang="en-US" altLang="zh-CN" sz="1800" dirty="0">
              <a:effectLst/>
              <a:latin typeface="Times New Roman" panose="02020603050405020304" pitchFamily="18" charset="0"/>
              <a:cs typeface="Times New Roman" panose="02020603050405020304" pitchFamily="18" charset="0"/>
            </a:endParaRPr>
          </a:p>
          <a:p>
            <a:pPr fontAlgn="t">
              <a:lnSpc>
                <a:spcPct val="15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重要的不是工具，而是镜头背后的创作视野。</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rPr>
              <a:t>It is not </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the tool </a:t>
            </a: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rPr>
              <a:t>but</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the creative vision behind the lens </a:t>
            </a: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rPr>
              <a:t>that</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counts.</a:t>
            </a:r>
            <a:endPar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若接受</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作品，真正的摄影师会受到打击。</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If AI works were accepted, genuine photographers would be discouraged.</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缺乏的是对努力的尊重。</a:t>
            </a:r>
            <a:endPar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sym typeface="+mn-ea"/>
              </a:rPr>
              <a:t>What AI fails to do </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sym typeface="+mn-ea"/>
              </a:rPr>
              <a:t>is to truly honor the hard work of photographers </a:t>
            </a: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sym typeface="+mn-ea"/>
              </a:rPr>
              <a:t>who spend time perfecting their craft.</a:t>
            </a:r>
            <a:endPar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sym typeface="+mn-ea"/>
            </a:endParaRPr>
          </a:p>
          <a:p>
            <a:pPr algn="l" fontAlgn="t"/>
            <a:endPar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endParaRPr>
          </a:p>
          <a:p>
            <a:pPr algn="l" fontAlgn="t"/>
            <a:endParaRPr lang="zh-CN" altLang="en-US"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37"/>
          <p:cNvSpPr txBox="1"/>
          <p:nvPr/>
        </p:nvSpPr>
        <p:spPr>
          <a:xfrm>
            <a:off x="4721291" y="0"/>
            <a:ext cx="2397967"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句子翻译</a:t>
            </a:r>
            <a:endParaRPr lang="zh-CN" altLang="en-US" sz="36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arn(inVertical)">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arn(inVertical)">
                                      <p:cBhvr>
                                        <p:cTn id="19" dur="500"/>
                                        <p:tgtEl>
                                          <p:spTgt spid="4">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down)">
                                      <p:cBhvr>
                                        <p:cTn id="24" dur="500"/>
                                        <p:tgtEl>
                                          <p:spTgt spid="4">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wipe(down)">
                                      <p:cBhvr>
                                        <p:cTn id="29" dur="500"/>
                                        <p:tgtEl>
                                          <p:spTgt spid="4">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Effect transition="in" filter="wipe(down)">
                                      <p:cBhvr>
                                        <p:cTn id="34" dur="500"/>
                                        <p:tgtEl>
                                          <p:spTgt spid="4">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wipe(down)">
                                      <p:cBhvr>
                                        <p:cTn id="39" dur="500"/>
                                        <p:tgtEl>
                                          <p:spTgt spid="4">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4">
                                            <p:txEl>
                                              <p:pRg st="7" end="7"/>
                                            </p:txEl>
                                          </p:spTgt>
                                        </p:tgtEl>
                                        <p:attrNameLst>
                                          <p:attrName>style.visibility</p:attrName>
                                        </p:attrNameLst>
                                      </p:cBhvr>
                                      <p:to>
                                        <p:strVal val="visible"/>
                                      </p:to>
                                    </p:set>
                                    <p:animEffect transition="in" filter="wipe(down)">
                                      <p:cBhvr>
                                        <p:cTn id="44"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7"/>
          <p:cNvSpPr txBox="1"/>
          <p:nvPr/>
        </p:nvSpPr>
        <p:spPr>
          <a:xfrm>
            <a:off x="3247052" y="494523"/>
            <a:ext cx="5477069"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句式升级训练</a:t>
            </a:r>
            <a:r>
              <a:rPr lang="en-US" altLang="zh-CN" sz="24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表达观点</a:t>
            </a:r>
            <a:endParaRPr lang="zh-CN" altLang="en-US" sz="2400" b="1" dirty="0">
              <a:solidFill>
                <a:schemeClr val="bg1"/>
              </a:solidFill>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nvGraphicFramePr>
        <p:xfrm>
          <a:off x="506962" y="1538895"/>
          <a:ext cx="11178075" cy="4022149"/>
        </p:xfrm>
        <a:graphic>
          <a:graphicData uri="http://schemas.openxmlformats.org/drawingml/2006/table">
            <a:tbl>
              <a:tblPr/>
              <a:tblGrid>
                <a:gridCol w="11178075"/>
              </a:tblGrid>
              <a:tr h="4022149">
                <a:tc>
                  <a:txBody>
                    <a:bodyPr/>
                    <a:lstStyle/>
                    <a:p>
                      <a:pPr algn="l" fontAlgn="t"/>
                      <a:br>
                        <a:rPr lang="en-US" b="1" dirty="0">
                          <a:effectLst/>
                          <a:latin typeface="inherit"/>
                        </a:rPr>
                      </a:br>
                      <a:r>
                        <a:rPr lang="en-US" sz="3200" b="1" dirty="0">
                          <a:effectLst/>
                          <a:latin typeface="Times New Roman" panose="02020603050405020304" pitchFamily="18" charset="0"/>
                          <a:cs typeface="Times New Roman" panose="02020603050405020304" pitchFamily="18" charset="0"/>
                        </a:rPr>
                        <a:t>I believe the decision is right</a:t>
                      </a:r>
                      <a:endParaRPr lang="en-US" sz="3200" b="1" dirty="0">
                        <a:effectLst/>
                        <a:latin typeface="Times New Roman" panose="02020603050405020304" pitchFamily="18" charset="0"/>
                        <a:cs typeface="Times New Roman" panose="02020603050405020304" pitchFamily="18" charset="0"/>
                      </a:endParaRPr>
                    </a:p>
                    <a:p>
                      <a:pPr algn="l" fontAlgn="t"/>
                      <a:r>
                        <a:rPr lang="zh-CN" altLang="en-US" b="1" dirty="0">
                          <a:effectLst/>
                          <a:latin typeface="inherit"/>
                        </a:rPr>
                        <a:t>           升级技巧：              （同位语从句）</a:t>
                      </a:r>
                      <a:endParaRPr lang="en-US" altLang="zh-CN" b="1" dirty="0">
                        <a:effectLst/>
                        <a:latin typeface="inherit"/>
                      </a:endParaRPr>
                    </a:p>
                    <a:p>
                      <a:pPr algn="l" fontAlgn="t"/>
                      <a:endParaRPr lang="en-US" altLang="zh-CN" b="1" dirty="0">
                        <a:effectLst/>
                        <a:latin typeface="inherit"/>
                      </a:endParaRPr>
                    </a:p>
                    <a:p>
                      <a:pPr marL="0" marR="0" lvl="0" indent="0" algn="l" defTabSz="914400" rtl="0" eaLnBrk="1" fontAlgn="t" latinLnBrk="0" hangingPunct="1">
                        <a:lnSpc>
                          <a:spcPct val="100000"/>
                        </a:lnSpc>
                        <a:spcBef>
                          <a:spcPts val="0"/>
                        </a:spcBef>
                        <a:spcAft>
                          <a:spcPts val="0"/>
                        </a:spcAft>
                        <a:buClrTx/>
                        <a:buSzTx/>
                        <a:buFontTx/>
                        <a:buNone/>
                        <a:defRPr/>
                      </a:pPr>
                      <a:r>
                        <a:rPr lang="en-US" altLang="zh-CN" sz="2800" b="1" i="0" dirty="0">
                          <a:effectLst/>
                          <a:latin typeface="Times New Roman" panose="02020603050405020304" pitchFamily="18" charset="0"/>
                          <a:cs typeface="Times New Roman" panose="02020603050405020304" pitchFamily="18" charset="0"/>
                        </a:rPr>
                        <a:t>I </a:t>
                      </a:r>
                      <a:r>
                        <a:rPr lang="en-US" altLang="zh-CN" sz="2800" b="1" i="0" dirty="0">
                          <a:effectLst/>
                          <a:highlight>
                            <a:srgbClr val="00FFFF"/>
                          </a:highlight>
                          <a:latin typeface="Times New Roman" panose="02020603050405020304" pitchFamily="18" charset="0"/>
                          <a:cs typeface="Times New Roman" panose="02020603050405020304" pitchFamily="18" charset="0"/>
                        </a:rPr>
                        <a:t>hold the firm belief </a:t>
                      </a:r>
                      <a:r>
                        <a:rPr lang="en-US" altLang="zh-CN" sz="2800" b="1" i="0" dirty="0">
                          <a:effectLst/>
                          <a:latin typeface="Times New Roman" panose="02020603050405020304" pitchFamily="18" charset="0"/>
                          <a:cs typeface="Times New Roman" panose="02020603050405020304" pitchFamily="18" charset="0"/>
                        </a:rPr>
                        <a:t>that the school's decision to disqualify the work is absolutely justified.</a:t>
                      </a:r>
                      <a:endParaRPr lang="zh-CN" altLang="en-US" sz="2800" dirty="0">
                        <a:latin typeface="Times New Roman" panose="02020603050405020304" pitchFamily="18" charset="0"/>
                        <a:cs typeface="Times New Roman" panose="02020603050405020304" pitchFamily="18" charset="0"/>
                      </a:endParaRPr>
                    </a:p>
                    <a:p>
                      <a:pPr algn="l" fontAlgn="t"/>
                      <a:endParaRPr lang="en-US" b="1" dirty="0">
                        <a:effectLst/>
                        <a:latin typeface="inherit"/>
                      </a:endParaRPr>
                    </a:p>
                  </a:txBody>
                  <a:tcPr marL="95250" marR="95250" marT="95250" marB="95250">
                    <a:lnL>
                      <a:noFill/>
                    </a:lnL>
                    <a:lnR>
                      <a:noFill/>
                    </a:lnR>
                    <a:lnT>
                      <a:noFill/>
                    </a:lnT>
                    <a:lnB>
                      <a:noFill/>
                    </a:lnB>
                    <a:solidFill>
                      <a:schemeClr val="accent2">
                        <a:lumMod val="20000"/>
                        <a:lumOff val="80000"/>
                        <a:alpha val="51000"/>
                      </a:schemeClr>
                    </a:solid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92189" y="1933820"/>
            <a:ext cx="11413672" cy="2201949"/>
          </a:xfrm>
          <a:prstGeom prst="rect">
            <a:avLst/>
          </a:prstGeom>
          <a:ln w="28575">
            <a:solidFill>
              <a:srgbClr val="00B0F0"/>
            </a:solidFill>
            <a:prstDash val="sysDot"/>
          </a:ln>
          <a:effectLst>
            <a:outerShdw blurRad="63500" sx="102000" sy="102000" algn="ctr" rotWithShape="0">
              <a:prstClr val="black">
                <a:alpha val="40000"/>
              </a:prstClr>
            </a:outerShdw>
          </a:effectLst>
        </p:spPr>
        <p:txBody>
          <a:bodyPr wrap="square">
            <a:spAutoFit/>
          </a:bodyPr>
          <a:lstStyle/>
          <a:p>
            <a:r>
              <a:rPr lang="en-US" altLang="zh-CN" sz="2800" b="1" dirty="0"/>
              <a:t>AI-generated photos should not be allowed in the contest.</a:t>
            </a:r>
            <a:endParaRPr lang="en-US" altLang="zh-CN" sz="2800" dirty="0"/>
          </a:p>
          <a:p>
            <a:endParaRPr lang="en-US" altLang="zh-CN" dirty="0"/>
          </a:p>
          <a:p>
            <a:r>
              <a:rPr lang="zh-CN" altLang="en-US" dirty="0"/>
              <a:t>（</a:t>
            </a:r>
            <a:r>
              <a:rPr lang="zh-CN" altLang="en-US" b="1" dirty="0">
                <a:solidFill>
                  <a:schemeClr val="accent6">
                    <a:lumMod val="75000"/>
                  </a:schemeClr>
                </a:solidFill>
              </a:rPr>
              <a:t>用 </a:t>
            </a:r>
            <a:r>
              <a:rPr lang="en-US" altLang="zh-CN" b="1" dirty="0">
                <a:solidFill>
                  <a:schemeClr val="accent6">
                    <a:lumMod val="75000"/>
                  </a:schemeClr>
                </a:solidFill>
              </a:rPr>
              <a:t>It is...that... </a:t>
            </a:r>
            <a:r>
              <a:rPr lang="zh-CN" altLang="en-US" b="1" dirty="0">
                <a:solidFill>
                  <a:schemeClr val="accent6">
                    <a:lumMod val="75000"/>
                  </a:schemeClr>
                </a:solidFill>
              </a:rPr>
              <a:t>强调句型，突出</a:t>
            </a:r>
            <a:r>
              <a:rPr lang="en-US" altLang="zh-CN" b="1" dirty="0">
                <a:solidFill>
                  <a:schemeClr val="accent6">
                    <a:lumMod val="75000"/>
                  </a:schemeClr>
                </a:solidFill>
              </a:rPr>
              <a:t>“</a:t>
            </a:r>
            <a:r>
              <a:rPr lang="zh-CN" altLang="en-US" b="1" dirty="0">
                <a:solidFill>
                  <a:schemeClr val="accent6">
                    <a:lumMod val="75000"/>
                  </a:schemeClr>
                </a:solidFill>
              </a:rPr>
              <a:t>人类创造力与真实捕捉</a:t>
            </a:r>
            <a:r>
              <a:rPr lang="en-US" altLang="zh-CN" b="1" dirty="0">
                <a:solidFill>
                  <a:schemeClr val="accent6">
                    <a:lumMod val="75000"/>
                  </a:schemeClr>
                </a:solidFill>
              </a:rPr>
              <a:t>”</a:t>
            </a:r>
            <a:r>
              <a:rPr lang="zh-CN" altLang="en-US" b="1" dirty="0">
                <a:solidFill>
                  <a:schemeClr val="accent6">
                    <a:lumMod val="75000"/>
                  </a:schemeClr>
                </a:solidFill>
              </a:rPr>
              <a:t>才是比赛核心。）</a:t>
            </a:r>
            <a:br>
              <a:rPr lang="en-US" altLang="zh-CN" b="1" dirty="0">
                <a:solidFill>
                  <a:schemeClr val="accent6">
                    <a:lumMod val="75000"/>
                  </a:schemeClr>
                </a:solidFill>
              </a:rPr>
            </a:br>
            <a:endParaRPr lang="en-US" altLang="zh-CN" b="1" dirty="0">
              <a:solidFill>
                <a:schemeClr val="accent6">
                  <a:lumMod val="75000"/>
                </a:schemeClr>
              </a:solidFill>
            </a:endParaRPr>
          </a:p>
          <a:p>
            <a:pPr>
              <a:lnSpc>
                <a:spcPct val="120000"/>
              </a:lnSpc>
            </a:pPr>
            <a:r>
              <a:rPr lang="en-US" altLang="zh-CN" sz="2400" b="1" dirty="0">
                <a:solidFill>
                  <a:srgbClr val="C00000"/>
                </a:solidFill>
                <a:latin typeface="Times New Roman" panose="02020603050405020304" pitchFamily="18" charset="0"/>
                <a:cs typeface="Times New Roman" panose="02020603050405020304" pitchFamily="18" charset="0"/>
              </a:rPr>
              <a:t>It is human creativity and real-life capture that the contest aims to celebrate, not AI-generated images.</a:t>
            </a:r>
            <a:endParaRPr sz="2400" dirty="0">
              <a:solidFill>
                <a:srgbClr val="C00000"/>
              </a:solidFill>
              <a:latin typeface="Times New Roman" panose="02020603050405020304" pitchFamily="18" charset="0"/>
              <a:cs typeface="Times New Roman" panose="02020603050405020304" pitchFamily="18" charset="0"/>
            </a:endParaRPr>
          </a:p>
        </p:txBody>
      </p:sp>
      <p:sp>
        <p:nvSpPr>
          <p:cNvPr id="3" name="文本框 37"/>
          <p:cNvSpPr txBox="1"/>
          <p:nvPr/>
        </p:nvSpPr>
        <p:spPr>
          <a:xfrm>
            <a:off x="3349690" y="579910"/>
            <a:ext cx="5299788"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句式升级训练</a:t>
            </a:r>
            <a:r>
              <a:rPr lang="en-US" altLang="zh-CN" sz="24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陈述论点</a:t>
            </a:r>
            <a:endParaRPr lang="zh-CN" altLang="en-US" sz="2400" b="1" dirty="0">
              <a:solidFill>
                <a:schemeClr val="bg1"/>
              </a:solidFill>
              <a:latin typeface="微软雅黑" panose="020B0503020204020204" charset="-122"/>
              <a:ea typeface="微软雅黑" panose="020B0503020204020204" charset="-122"/>
            </a:endParaRPr>
          </a:p>
        </p:txBody>
      </p:sp>
      <p:sp>
        <p:nvSpPr>
          <p:cNvPr id="4" name="矩形 3"/>
          <p:cNvSpPr/>
          <p:nvPr/>
        </p:nvSpPr>
        <p:spPr>
          <a:xfrm>
            <a:off x="389552" y="4706894"/>
            <a:ext cx="11802447" cy="1924951"/>
          </a:xfrm>
          <a:prstGeom prst="rect">
            <a:avLst/>
          </a:prstGeom>
          <a:ln w="28575">
            <a:solidFill>
              <a:srgbClr val="00B0F0"/>
            </a:solidFill>
            <a:prstDash val="sysDot"/>
          </a:ln>
          <a:effectLst>
            <a:outerShdw blurRad="63500" sx="102000" sy="102000" algn="ctr" rotWithShape="0">
              <a:prstClr val="black">
                <a:alpha val="40000"/>
              </a:prstClr>
            </a:outerShdw>
          </a:effectLst>
        </p:spPr>
        <p:txBody>
          <a:bodyPr wrap="square">
            <a:spAutoFit/>
          </a:bodyPr>
          <a:lstStyle/>
          <a:p>
            <a:r>
              <a:rPr lang="en-US" altLang="zh-CN" sz="2800" b="1" dirty="0"/>
              <a:t>We should never allow AI photos in the competition.</a:t>
            </a:r>
            <a:endParaRPr lang="en-US" altLang="zh-CN" sz="2800" b="1" dirty="0"/>
          </a:p>
          <a:p>
            <a:r>
              <a:rPr lang="zh-CN" altLang="en-US" dirty="0">
                <a:solidFill>
                  <a:schemeClr val="accent6">
                    <a:lumMod val="75000"/>
                  </a:schemeClr>
                </a:solidFill>
              </a:rPr>
              <a:t>                                    （</a:t>
            </a:r>
            <a:r>
              <a:rPr lang="en-US" altLang="zh-CN" dirty="0">
                <a:solidFill>
                  <a:schemeClr val="accent6">
                    <a:lumMod val="75000"/>
                  </a:schemeClr>
                </a:solidFill>
              </a:rPr>
              <a:t>Never </a:t>
            </a:r>
            <a:r>
              <a:rPr lang="zh-CN" altLang="en-US" dirty="0">
                <a:solidFill>
                  <a:schemeClr val="accent6">
                    <a:lumMod val="75000"/>
                  </a:schemeClr>
                </a:solidFill>
              </a:rPr>
              <a:t>置于句首引发部分倒装）</a:t>
            </a:r>
            <a:br>
              <a:rPr lang="en-US" altLang="zh-CN" dirty="0"/>
            </a:br>
            <a:endParaRPr lang="en-US" altLang="zh-CN" dirty="0"/>
          </a:p>
          <a:p>
            <a:pPr>
              <a:lnSpc>
                <a:spcPct val="120000"/>
              </a:lnSpc>
            </a:pPr>
            <a:r>
              <a:rPr lang="en-US" altLang="zh-CN" sz="2400" b="1" dirty="0">
                <a:solidFill>
                  <a:srgbClr val="C00000"/>
                </a:solidFill>
                <a:latin typeface="Times New Roman" panose="02020603050405020304" pitchFamily="18" charset="0"/>
                <a:cs typeface="Times New Roman" panose="02020603050405020304" pitchFamily="18" charset="0"/>
              </a:rPr>
              <a:t>Never should AI-generated images be permitted to undermine the spirit of fair competition.</a:t>
            </a:r>
            <a:endParaRPr sz="2400" b="1" dirty="0">
              <a:solidFill>
                <a:srgbClr val="C0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9553" y="1294237"/>
            <a:ext cx="11609613" cy="1641796"/>
          </a:xfrm>
          <a:prstGeom prst="rect">
            <a:avLst/>
          </a:prstGeom>
          <a:noFill/>
        </p:spPr>
        <p:txBody>
          <a:bodyPr wrap="square">
            <a:spAutoFit/>
          </a:bodyPr>
          <a:lstStyle/>
          <a:p>
            <a:pPr>
              <a:lnSpc>
                <a:spcPct val="150000"/>
              </a:lnSpc>
            </a:pPr>
            <a:r>
              <a:rPr lang="en-US" altLang="zh-CN" sz="2800" b="1" dirty="0"/>
              <a:t>The student used AI to create the photo. He broke the rules.</a:t>
            </a:r>
            <a:endParaRPr lang="en-US" altLang="zh-CN" sz="2800" b="1" dirty="0"/>
          </a:p>
          <a:p>
            <a:pPr>
              <a:lnSpc>
                <a:spcPct val="150000"/>
              </a:lnSpc>
            </a:pPr>
            <a:r>
              <a:rPr lang="en-US" altLang="zh-CN" b="1" dirty="0">
                <a:latin typeface="-apple-system"/>
              </a:rPr>
              <a:t>                                              </a:t>
            </a:r>
            <a:r>
              <a:rPr lang="zh-CN" altLang="en-US" b="1" dirty="0">
                <a:latin typeface="-apple-system"/>
              </a:rPr>
              <a:t>（定语从句）</a:t>
            </a:r>
            <a:endParaRPr lang="en-US" altLang="zh-CN" b="1" dirty="0">
              <a:latin typeface="-apple-system"/>
            </a:endParaRPr>
          </a:p>
          <a:p>
            <a:pPr>
              <a:lnSpc>
                <a:spcPct val="150000"/>
              </a:lnSpc>
            </a:pPr>
            <a:r>
              <a:rPr lang="en-US" altLang="zh-CN" sz="2400" b="1" dirty="0">
                <a:solidFill>
                  <a:srgbClr val="C00000"/>
                </a:solidFill>
                <a:latin typeface="Times New Roman" panose="02020603050405020304" pitchFamily="18" charset="0"/>
                <a:cs typeface="Times New Roman" panose="02020603050405020304" pitchFamily="18" charset="0"/>
              </a:rPr>
              <a:t>The student who relied on AI rather than his own skills violated the rules of the contest.</a:t>
            </a:r>
            <a:endParaRPr lang="zh-CN" altLang="en-US" sz="2400" b="1" dirty="0">
              <a:solidFill>
                <a:srgbClr val="C0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67613" y="1712183"/>
          <a:ext cx="11552852" cy="2956560"/>
        </p:xfrm>
        <a:graphic>
          <a:graphicData uri="http://schemas.openxmlformats.org/drawingml/2006/table">
            <a:tbl>
              <a:tblPr/>
              <a:tblGrid>
                <a:gridCol w="5776426"/>
                <a:gridCol w="5776426"/>
              </a:tblGrid>
              <a:tr h="0">
                <a:tc>
                  <a:txBody>
                    <a:bodyPr/>
                    <a:lstStyle/>
                    <a:p>
                      <a:pPr algn="l" fontAlgn="t"/>
                      <a:r>
                        <a:rPr lang="en-US" sz="2400" b="1" kern="1200" dirty="0">
                          <a:solidFill>
                            <a:srgbClr val="C00000"/>
                          </a:solidFill>
                          <a:latin typeface="Times New Roman" panose="02020603050405020304" pitchFamily="18" charset="0"/>
                          <a:ea typeface="+mn-ea"/>
                          <a:cs typeface="Times New Roman" panose="02020603050405020304" pitchFamily="18" charset="0"/>
                        </a:rPr>
                        <a:t>On a deeper level, ...</a:t>
                      </a:r>
                      <a:endParaRPr lang="en-US" sz="2400" b="1" kern="1200" dirty="0">
                        <a:solidFill>
                          <a:srgbClr val="C00000"/>
                        </a:solidFill>
                        <a:latin typeface="Times New Roman" panose="02020603050405020304" pitchFamily="18" charset="0"/>
                        <a:ea typeface="+mn-ea"/>
                        <a:cs typeface="Times New Roman" panose="02020603050405020304" pitchFamily="18" charset="0"/>
                      </a:endParaRPr>
                    </a:p>
                  </a:txBody>
                  <a:tcPr marL="95250" marR="95250" marT="95250" marB="95250">
                    <a:lnL>
                      <a:noFill/>
                    </a:lnL>
                    <a:lnR>
                      <a:noFill/>
                    </a:lnR>
                    <a:lnT>
                      <a:noFill/>
                    </a:lnT>
                    <a:lnB>
                      <a:noFill/>
                    </a:lnB>
                    <a:solidFill>
                      <a:srgbClr val="FFFFFF"/>
                    </a:solidFill>
                  </a:tcPr>
                </a:tc>
                <a:tc>
                  <a:txBody>
                    <a:bodyPr/>
                    <a:lstStyle/>
                    <a:p>
                      <a:pPr algn="l" fontAlgn="t"/>
                      <a:r>
                        <a:rPr lang="zh-CN" altLang="en-US" sz="2400" b="1" dirty="0">
                          <a:effectLst/>
                          <a:latin typeface="宋体" panose="02010600030101010101" pitchFamily="2" charset="-122"/>
                          <a:ea typeface="宋体" panose="02010600030101010101" pitchFamily="2" charset="-122"/>
                        </a:rPr>
                        <a:t>在更深层面，</a:t>
                      </a:r>
                      <a:r>
                        <a:rPr lang="en-US" altLang="zh-CN" sz="2400" b="1" dirty="0">
                          <a:effectLst/>
                          <a:latin typeface="宋体" panose="02010600030101010101" pitchFamily="2" charset="-122"/>
                          <a:ea typeface="宋体" panose="02010600030101010101" pitchFamily="2" charset="-122"/>
                        </a:rPr>
                        <a:t>……</a:t>
                      </a:r>
                      <a:endParaRPr lang="en-US" altLang="zh-CN" sz="2400" b="1" dirty="0">
                        <a:effectLst/>
                        <a:latin typeface="宋体" panose="02010600030101010101" pitchFamily="2" charset="-122"/>
                        <a:ea typeface="宋体" panose="02010600030101010101" pitchFamily="2" charset="-122"/>
                      </a:endParaRPr>
                    </a:p>
                  </a:txBody>
                  <a:tcPr marL="95250" marR="95250" marT="95250" marB="95250">
                    <a:lnL>
                      <a:noFill/>
                    </a:lnL>
                    <a:lnR>
                      <a:noFill/>
                    </a:lnR>
                    <a:lnT>
                      <a:noFill/>
                    </a:lnT>
                    <a:lnB>
                      <a:noFill/>
                    </a:lnB>
                    <a:solidFill>
                      <a:srgbClr val="FFFFFF"/>
                    </a:solidFill>
                  </a:tcPr>
                </a:tc>
              </a:tr>
              <a:tr h="0">
                <a:tc>
                  <a:txBody>
                    <a:bodyPr/>
                    <a:lstStyle/>
                    <a:p>
                      <a:pPr algn="l" fontAlgn="t"/>
                      <a:r>
                        <a:rPr lang="en-US" sz="2400" b="1" kern="1200" dirty="0">
                          <a:solidFill>
                            <a:srgbClr val="C00000"/>
                          </a:solidFill>
                          <a:latin typeface="Times New Roman" panose="02020603050405020304" pitchFamily="18" charset="0"/>
                          <a:ea typeface="+mn-ea"/>
                          <a:cs typeface="Times New Roman" panose="02020603050405020304" pitchFamily="18" charset="0"/>
                        </a:rPr>
                        <a:t>This is not to say that AI art has no value; rather, ...</a:t>
                      </a:r>
                      <a:endParaRPr lang="en-US" sz="2400" b="1" kern="1200" dirty="0">
                        <a:solidFill>
                          <a:srgbClr val="C00000"/>
                        </a:solidFill>
                        <a:latin typeface="Times New Roman" panose="02020603050405020304" pitchFamily="18" charset="0"/>
                        <a:ea typeface="+mn-ea"/>
                        <a:cs typeface="Times New Roman" panose="02020603050405020304" pitchFamily="18" charset="0"/>
                      </a:endParaRPr>
                    </a:p>
                  </a:txBody>
                  <a:tcPr marL="95250" marR="95250" marT="95250" marB="95250">
                    <a:lnL>
                      <a:noFill/>
                    </a:lnL>
                    <a:lnR>
                      <a:noFill/>
                    </a:lnR>
                    <a:lnT>
                      <a:noFill/>
                    </a:lnT>
                    <a:lnB>
                      <a:noFill/>
                    </a:lnB>
                    <a:solidFill>
                      <a:srgbClr val="FFFFFF"/>
                    </a:solidFill>
                  </a:tcPr>
                </a:tc>
                <a:tc>
                  <a:txBody>
                    <a:bodyPr/>
                    <a:lstStyle/>
                    <a:p>
                      <a:pPr algn="l" fontAlgn="t"/>
                      <a:r>
                        <a:rPr lang="zh-CN" altLang="en-US" sz="2400" b="1" dirty="0">
                          <a:effectLst/>
                          <a:latin typeface="宋体" panose="02010600030101010101" pitchFamily="2" charset="-122"/>
                          <a:ea typeface="宋体" panose="02010600030101010101" pitchFamily="2" charset="-122"/>
                        </a:rPr>
                        <a:t>这并非说</a:t>
                      </a:r>
                      <a:r>
                        <a:rPr lang="en-US" altLang="zh-CN" sz="2400" b="1" dirty="0">
                          <a:effectLst/>
                          <a:latin typeface="宋体" panose="02010600030101010101" pitchFamily="2" charset="-122"/>
                          <a:ea typeface="宋体" panose="02010600030101010101" pitchFamily="2" charset="-122"/>
                        </a:rPr>
                        <a:t>AI</a:t>
                      </a:r>
                      <a:r>
                        <a:rPr lang="zh-CN" altLang="en-US" sz="2400" b="1" dirty="0">
                          <a:effectLst/>
                          <a:latin typeface="宋体" panose="02010600030101010101" pitchFamily="2" charset="-122"/>
                          <a:ea typeface="宋体" panose="02010600030101010101" pitchFamily="2" charset="-122"/>
                        </a:rPr>
                        <a:t>艺术没有价值；而是，</a:t>
                      </a:r>
                      <a:r>
                        <a:rPr lang="en-US" altLang="zh-CN" sz="2400" b="1" dirty="0">
                          <a:effectLst/>
                          <a:latin typeface="宋体" panose="02010600030101010101" pitchFamily="2" charset="-122"/>
                          <a:ea typeface="宋体" panose="02010600030101010101" pitchFamily="2" charset="-122"/>
                        </a:rPr>
                        <a:t>……</a:t>
                      </a:r>
                      <a:endParaRPr lang="en-US" altLang="zh-CN" sz="2400" b="1" dirty="0">
                        <a:effectLst/>
                        <a:latin typeface="宋体" panose="02010600030101010101" pitchFamily="2" charset="-122"/>
                        <a:ea typeface="宋体" panose="02010600030101010101" pitchFamily="2" charset="-122"/>
                      </a:endParaRPr>
                    </a:p>
                  </a:txBody>
                  <a:tcPr marL="95250" marR="95250" marT="95250" marB="95250">
                    <a:lnL>
                      <a:noFill/>
                    </a:lnL>
                    <a:lnR>
                      <a:noFill/>
                    </a:lnR>
                    <a:lnT>
                      <a:noFill/>
                    </a:lnT>
                    <a:lnB>
                      <a:noFill/>
                    </a:lnB>
                    <a:solidFill>
                      <a:srgbClr val="FFFFFF"/>
                    </a:solidFill>
                  </a:tcPr>
                </a:tc>
              </a:tr>
              <a:tr h="0">
                <a:tc>
                  <a:txBody>
                    <a:bodyPr/>
                    <a:lstStyle/>
                    <a:p>
                      <a:pPr algn="l" fontAlgn="t"/>
                      <a:r>
                        <a:rPr lang="en-US" sz="2400" b="1" kern="1200" dirty="0">
                          <a:solidFill>
                            <a:srgbClr val="C00000"/>
                          </a:solidFill>
                          <a:latin typeface="Times New Roman" panose="02020603050405020304" pitchFamily="18" charset="0"/>
                          <a:ea typeface="+mn-ea"/>
                          <a:cs typeface="Times New Roman" panose="02020603050405020304" pitchFamily="18" charset="0"/>
                        </a:rPr>
                        <a:t>By contrast/ </a:t>
                      </a:r>
                      <a:r>
                        <a:rPr lang="en-US" altLang="zh-CN" sz="2400" b="1" kern="1200" dirty="0">
                          <a:solidFill>
                            <a:srgbClr val="C00000"/>
                          </a:solidFill>
                          <a:latin typeface="Times New Roman" panose="02020603050405020304" pitchFamily="18" charset="0"/>
                          <a:ea typeface="+mn-ea"/>
                          <a:cs typeface="Times New Roman" panose="02020603050405020304" pitchFamily="18" charset="0"/>
                        </a:rPr>
                        <a:t>while/ whereas</a:t>
                      </a:r>
                      <a:r>
                        <a:rPr lang="en-US" sz="2400" b="1" kern="1200" dirty="0">
                          <a:solidFill>
                            <a:srgbClr val="C00000"/>
                          </a:solidFill>
                          <a:latin typeface="Times New Roman" panose="02020603050405020304" pitchFamily="18" charset="0"/>
                          <a:ea typeface="+mn-ea"/>
                          <a:cs typeface="Times New Roman" panose="02020603050405020304" pitchFamily="18" charset="0"/>
                        </a:rPr>
                        <a:t>...</a:t>
                      </a:r>
                      <a:endParaRPr lang="en-US" sz="2400" b="1" kern="1200" dirty="0">
                        <a:solidFill>
                          <a:srgbClr val="C00000"/>
                        </a:solidFill>
                        <a:latin typeface="Times New Roman" panose="02020603050405020304" pitchFamily="18" charset="0"/>
                        <a:ea typeface="+mn-ea"/>
                        <a:cs typeface="Times New Roman" panose="02020603050405020304" pitchFamily="18" charset="0"/>
                      </a:endParaRPr>
                    </a:p>
                  </a:txBody>
                  <a:tcPr marL="95250" marR="95250" marT="95250" marB="95250">
                    <a:lnL>
                      <a:noFill/>
                    </a:lnL>
                    <a:lnR>
                      <a:noFill/>
                    </a:lnR>
                    <a:lnT>
                      <a:noFill/>
                    </a:lnT>
                    <a:lnB>
                      <a:noFill/>
                    </a:lnB>
                    <a:solidFill>
                      <a:srgbClr val="FFFFFF"/>
                    </a:solidFill>
                  </a:tcPr>
                </a:tc>
                <a:tc>
                  <a:txBody>
                    <a:bodyPr/>
                    <a:lstStyle/>
                    <a:p>
                      <a:pPr algn="l" fontAlgn="t"/>
                      <a:r>
                        <a:rPr lang="zh-CN" altLang="en-US" sz="2400" b="1" dirty="0">
                          <a:effectLst/>
                          <a:latin typeface="宋体" panose="02010600030101010101" pitchFamily="2" charset="-122"/>
                          <a:ea typeface="宋体" panose="02010600030101010101" pitchFamily="2" charset="-122"/>
                        </a:rPr>
                        <a:t>相比之下，</a:t>
                      </a:r>
                      <a:r>
                        <a:rPr lang="en-US" altLang="zh-CN" sz="2400" b="1" dirty="0">
                          <a:effectLst/>
                          <a:latin typeface="宋体" panose="02010600030101010101" pitchFamily="2" charset="-122"/>
                          <a:ea typeface="宋体" panose="02010600030101010101" pitchFamily="2" charset="-122"/>
                        </a:rPr>
                        <a:t>……</a:t>
                      </a:r>
                      <a:endParaRPr lang="en-US" altLang="zh-CN" sz="2400" b="1" dirty="0">
                        <a:effectLst/>
                        <a:latin typeface="宋体" panose="02010600030101010101" pitchFamily="2" charset="-122"/>
                        <a:ea typeface="宋体" panose="02010600030101010101" pitchFamily="2" charset="-122"/>
                      </a:endParaRPr>
                    </a:p>
                  </a:txBody>
                  <a:tcPr marL="95250" marR="95250" marT="95250" marB="95250">
                    <a:lnL>
                      <a:noFill/>
                    </a:lnL>
                    <a:lnR>
                      <a:noFill/>
                    </a:lnR>
                    <a:lnT>
                      <a:noFill/>
                    </a:lnT>
                    <a:lnB>
                      <a:noFill/>
                    </a:lnB>
                    <a:solidFill>
                      <a:srgbClr val="FFFFFF"/>
                    </a:solidFill>
                  </a:tcPr>
                </a:tc>
              </a:tr>
              <a:tr h="0">
                <a:tc>
                  <a:txBody>
                    <a:bodyPr/>
                    <a:lstStyle/>
                    <a:p>
                      <a:pPr algn="l" fontAlgn="t"/>
                      <a:r>
                        <a:rPr lang="en-US" sz="2400" b="1" kern="1200" dirty="0">
                          <a:solidFill>
                            <a:srgbClr val="C00000"/>
                          </a:solidFill>
                          <a:latin typeface="Times New Roman" panose="02020603050405020304" pitchFamily="18" charset="0"/>
                          <a:ea typeface="+mn-ea"/>
                          <a:cs typeface="Times New Roman" panose="02020603050405020304" pitchFamily="18" charset="0"/>
                        </a:rPr>
                        <a:t>In this sense, the school's decision is both fair and far-sighted.</a:t>
                      </a:r>
                      <a:endParaRPr lang="en-US" sz="2400" b="1" kern="1200" dirty="0">
                        <a:solidFill>
                          <a:srgbClr val="C00000"/>
                        </a:solidFill>
                        <a:latin typeface="Times New Roman" panose="02020603050405020304" pitchFamily="18" charset="0"/>
                        <a:ea typeface="+mn-ea"/>
                        <a:cs typeface="Times New Roman" panose="02020603050405020304" pitchFamily="18" charset="0"/>
                      </a:endParaRPr>
                    </a:p>
                  </a:txBody>
                  <a:tcPr marL="95250" marR="95250" marT="95250" marB="95250">
                    <a:lnL>
                      <a:noFill/>
                    </a:lnL>
                    <a:lnR>
                      <a:noFill/>
                    </a:lnR>
                    <a:lnT>
                      <a:noFill/>
                    </a:lnT>
                    <a:lnB>
                      <a:noFill/>
                    </a:lnB>
                    <a:solidFill>
                      <a:srgbClr val="FFFFFF"/>
                    </a:solidFill>
                  </a:tcPr>
                </a:tc>
                <a:tc>
                  <a:txBody>
                    <a:bodyPr/>
                    <a:lstStyle/>
                    <a:p>
                      <a:pPr algn="l" fontAlgn="t"/>
                      <a:r>
                        <a:rPr lang="zh-CN" altLang="en-US" sz="2400" b="1" dirty="0">
                          <a:effectLst/>
                          <a:latin typeface="宋体" panose="02010600030101010101" pitchFamily="2" charset="-122"/>
                          <a:ea typeface="宋体" panose="02010600030101010101" pitchFamily="2" charset="-122"/>
                        </a:rPr>
                        <a:t>从这个意义上说，学校的决定既公平又具远见。</a:t>
                      </a:r>
                      <a:endParaRPr lang="zh-CN" altLang="en-US" sz="2400" b="1" dirty="0">
                        <a:effectLst/>
                        <a:latin typeface="宋体" panose="02010600030101010101" pitchFamily="2" charset="-122"/>
                        <a:ea typeface="宋体" panose="02010600030101010101" pitchFamily="2" charset="-122"/>
                      </a:endParaRPr>
                    </a:p>
                  </a:txBody>
                  <a:tcPr marL="95250" marR="95250" marT="95250" marB="95250">
                    <a:lnL>
                      <a:noFill/>
                    </a:lnL>
                    <a:lnR>
                      <a:noFill/>
                    </a:lnR>
                    <a:lnT>
                      <a:noFill/>
                    </a:lnT>
                    <a:lnB>
                      <a:noFill/>
                    </a:lnB>
                    <a:solidFill>
                      <a:srgbClr val="FFFFFF"/>
                    </a:solidFill>
                  </a:tcPr>
                </a:tc>
              </a:tr>
            </a:tbl>
          </a:graphicData>
        </a:graphic>
      </p:graphicFrame>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8616" y="191439"/>
            <a:ext cx="762000" cy="762000"/>
          </a:xfrm>
          <a:prstGeom prst="rect">
            <a:avLst/>
          </a:prstGeom>
        </p:spPr>
      </p:pic>
      <p:sp>
        <p:nvSpPr>
          <p:cNvPr id="4" name="文本框 37"/>
          <p:cNvSpPr txBox="1"/>
          <p:nvPr/>
        </p:nvSpPr>
        <p:spPr>
          <a:xfrm>
            <a:off x="3797559" y="326489"/>
            <a:ext cx="4282752"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衔接词</a:t>
            </a:r>
            <a:endParaRPr lang="zh-CN" altLang="en-US" sz="36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941" y="1296441"/>
            <a:ext cx="11044577" cy="954107"/>
          </a:xfrm>
          <a:prstGeom prst="rect">
            <a:avLst/>
          </a:prstGeom>
          <a:solidFill>
            <a:schemeClr val="accent1">
              <a:alpha val="27000"/>
            </a:schemeClr>
          </a:solidFill>
          <a:ln>
            <a:noFill/>
          </a:ln>
        </p:spPr>
        <p:txBody>
          <a:bodyPr wrap="square" rtlCol="0">
            <a:spAutoFit/>
          </a:bodyPr>
          <a:lstStyle/>
          <a:p>
            <a:r>
              <a:rPr lang="en-US" altLang="zh-CN" dirty="0"/>
              <a:t>   </a:t>
            </a:r>
            <a:r>
              <a:rPr lang="en-US" altLang="zh-CN" sz="2800" i="1" dirty="0">
                <a:solidFill>
                  <a:srgbClr val="FF0000"/>
                </a:solidFill>
                <a:latin typeface="Times New Roman" panose="02020603050405020304" pitchFamily="18" charset="0"/>
                <a:cs typeface="Times New Roman" panose="02020603050405020304" pitchFamily="18" charset="0"/>
              </a:rPr>
              <a:t>Learning that</a:t>
            </a:r>
            <a:r>
              <a:rPr lang="zh-CN" altLang="en-US" sz="2800" i="1" dirty="0">
                <a:solidFill>
                  <a:srgbClr val="FF0000"/>
                </a:solidFill>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it</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used</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AI</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to</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generate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content</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for</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which</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it</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was</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cancelled</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qualification to be involved in judging, </a:t>
            </a:r>
            <a:r>
              <a:rPr lang="en-US" altLang="zh-CN" sz="2800" i="1" dirty="0">
                <a:solidFill>
                  <a:srgbClr val="FF0000"/>
                </a:solidFill>
                <a:latin typeface="Times New Roman" panose="02020603050405020304" pitchFamily="18" charset="0"/>
                <a:cs typeface="Times New Roman" panose="02020603050405020304" pitchFamily="18" charset="0"/>
              </a:rPr>
              <a:t>I’m writing </a:t>
            </a:r>
            <a:r>
              <a:rPr lang="en-US" altLang="zh-CN" sz="2800" dirty="0">
                <a:latin typeface="Times New Roman" panose="02020603050405020304" pitchFamily="18" charset="0"/>
                <a:cs typeface="Times New Roman" panose="02020603050405020304" pitchFamily="18" charset="0"/>
              </a:rPr>
              <a:t>to extend my support.</a:t>
            </a:r>
            <a:endParaRPr lang="zh-CN" altLang="en-US" sz="2800" dirty="0">
              <a:latin typeface="Times New Roman" panose="02020603050405020304" pitchFamily="18" charset="0"/>
              <a:cs typeface="Times New Roman" panose="02020603050405020304" pitchFamily="18" charset="0"/>
            </a:endParaRPr>
          </a:p>
        </p:txBody>
      </p:sp>
      <p:sp>
        <p:nvSpPr>
          <p:cNvPr id="3" name="文本框 37"/>
          <p:cNvSpPr txBox="1"/>
          <p:nvPr/>
        </p:nvSpPr>
        <p:spPr>
          <a:xfrm>
            <a:off x="1725478" y="200654"/>
            <a:ext cx="4282752"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学生典型问题</a:t>
            </a:r>
            <a:r>
              <a:rPr lang="en-US" altLang="zh-CN" sz="36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开头</a:t>
            </a:r>
            <a:endParaRPr lang="zh-CN" altLang="en-US" sz="2400" b="1" dirty="0">
              <a:solidFill>
                <a:schemeClr val="bg1"/>
              </a:solidFill>
              <a:latin typeface="微软雅黑" panose="020B0503020204020204" charset="-122"/>
              <a:ea typeface="微软雅黑" panose="020B0503020204020204" charset="-122"/>
            </a:endParaRPr>
          </a:p>
        </p:txBody>
      </p:sp>
      <p:sp>
        <p:nvSpPr>
          <p:cNvPr id="4" name="文本框 3"/>
          <p:cNvSpPr txBox="1"/>
          <p:nvPr/>
        </p:nvSpPr>
        <p:spPr>
          <a:xfrm>
            <a:off x="485941" y="3118643"/>
            <a:ext cx="11044577" cy="954107"/>
          </a:xfrm>
          <a:prstGeom prst="rect">
            <a:avLst/>
          </a:prstGeom>
          <a:solidFill>
            <a:schemeClr val="accent1">
              <a:alpha val="30000"/>
            </a:schemeClr>
          </a:solidFill>
        </p:spPr>
        <p:txBody>
          <a:bodyPr wrap="square" rtlCol="0">
            <a:spAutoFit/>
          </a:bodyPr>
          <a:lstStyle/>
          <a:p>
            <a:r>
              <a:rPr lang="en-US" altLang="zh-CN" dirty="0"/>
              <a:t>   </a:t>
            </a:r>
            <a:r>
              <a:rPr lang="en-US" altLang="zh-CN" sz="2800" dirty="0">
                <a:latin typeface="Times New Roman" panose="02020603050405020304" pitchFamily="18" charset="0"/>
                <a:cs typeface="Times New Roman" panose="02020603050405020304" pitchFamily="18" charset="0"/>
              </a:rPr>
              <a:t>Thanks for</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sharing</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disqualified</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photo</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case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with</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me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 </a:t>
            </a:r>
            <a:r>
              <a:rPr lang="en-US" altLang="zh-CN" sz="2800"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I’d like to share my views. </a:t>
            </a:r>
            <a:endParaRPr lang="zh-CN" altLang="en-US" sz="2800"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文本框 5"/>
          <p:cNvSpPr txBox="1"/>
          <p:nvPr/>
        </p:nvSpPr>
        <p:spPr>
          <a:xfrm>
            <a:off x="464654" y="4728209"/>
            <a:ext cx="11262692" cy="1384995"/>
          </a:xfrm>
          <a:prstGeom prst="rect">
            <a:avLst/>
          </a:prstGeom>
          <a:solidFill>
            <a:schemeClr val="accent1">
              <a:alpha val="3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Thank you for telling me this news. I think this is a very complex issue and we need to think about it carefully from different angles. There are many reasons for this situation.</a:t>
            </a:r>
            <a:endParaRPr lang="zh-CN" altLang="en-US" sz="2800" dirty="0">
              <a:latin typeface="Times New Roman" panose="02020603050405020304" pitchFamily="18" charset="0"/>
              <a:cs typeface="Times New Roman" panose="02020603050405020304" pitchFamily="18" charset="0"/>
            </a:endParaRPr>
          </a:p>
        </p:txBody>
      </p:sp>
      <p:pic>
        <p:nvPicPr>
          <p:cNvPr id="8" name="图形 7" descr="感叹号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5451" y="2374096"/>
            <a:ext cx="914400" cy="523220"/>
          </a:xfrm>
          <a:prstGeom prst="rect">
            <a:avLst/>
          </a:prstGeom>
        </p:spPr>
      </p:pic>
      <p:sp>
        <p:nvSpPr>
          <p:cNvPr id="9" name="文本框 8"/>
          <p:cNvSpPr txBox="1"/>
          <p:nvPr/>
        </p:nvSpPr>
        <p:spPr>
          <a:xfrm>
            <a:off x="1526797" y="2275248"/>
            <a:ext cx="7214531" cy="523220"/>
          </a:xfrm>
          <a:prstGeom prst="rect">
            <a:avLst/>
          </a:prstGeom>
          <a:noFill/>
        </p:spPr>
        <p:txBody>
          <a:bodyPr wrap="square" rtlCol="0">
            <a:spAutoFit/>
          </a:bodyPr>
          <a:lstStyle/>
          <a:p>
            <a:r>
              <a:rPr lang="zh-CN" altLang="en-US" sz="2800" b="1" dirty="0">
                <a:solidFill>
                  <a:srgbClr val="FF0000"/>
                </a:solidFill>
                <a:highlight>
                  <a:srgbClr val="FFFF00"/>
                </a:highlight>
                <a:latin typeface="宋体" panose="02010600030101010101" pitchFamily="2" charset="-122"/>
                <a:ea typeface="宋体" panose="02010600030101010101" pitchFamily="2" charset="-122"/>
              </a:rPr>
              <a:t>忽视了题目所给的首句，直接套用书信模板</a:t>
            </a:r>
            <a:endParaRPr lang="zh-CN" altLang="en-US" sz="2800" b="1" dirty="0">
              <a:solidFill>
                <a:srgbClr val="FF0000"/>
              </a:solidFill>
              <a:highlight>
                <a:srgbClr val="FFFF00"/>
              </a:highlight>
              <a:latin typeface="宋体" panose="02010600030101010101" pitchFamily="2" charset="-122"/>
              <a:ea typeface="宋体" panose="02010600030101010101" pitchFamily="2" charset="-122"/>
            </a:endParaRPr>
          </a:p>
        </p:txBody>
      </p:sp>
      <p:pic>
        <p:nvPicPr>
          <p:cNvPr id="10" name="图形 9" descr="感叹号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0213" y="4204890"/>
            <a:ext cx="914400" cy="523220"/>
          </a:xfrm>
          <a:prstGeom prst="rect">
            <a:avLst/>
          </a:prstGeom>
        </p:spPr>
      </p:pic>
      <p:sp>
        <p:nvSpPr>
          <p:cNvPr id="12" name="文本框 11"/>
          <p:cNvSpPr txBox="1"/>
          <p:nvPr/>
        </p:nvSpPr>
        <p:spPr>
          <a:xfrm>
            <a:off x="1408609" y="4204890"/>
            <a:ext cx="7214531" cy="523220"/>
          </a:xfrm>
          <a:prstGeom prst="rect">
            <a:avLst/>
          </a:prstGeom>
          <a:noFill/>
        </p:spPr>
        <p:txBody>
          <a:bodyPr wrap="square" rtlCol="0">
            <a:spAutoFit/>
          </a:bodyPr>
          <a:lstStyle/>
          <a:p>
            <a:r>
              <a:rPr lang="zh-CN" altLang="en-US" sz="2800" b="1" dirty="0">
                <a:solidFill>
                  <a:srgbClr val="FF0000"/>
                </a:solidFill>
                <a:highlight>
                  <a:srgbClr val="FFFF00"/>
                </a:highlight>
                <a:latin typeface="宋体" panose="02010600030101010101" pitchFamily="2" charset="-122"/>
                <a:ea typeface="宋体" panose="02010600030101010101" pitchFamily="2" charset="-122"/>
              </a:rPr>
              <a:t>没有直接表明观点</a:t>
            </a:r>
            <a:endParaRPr lang="zh-CN" altLang="en-US" sz="2800" b="1" dirty="0">
              <a:solidFill>
                <a:srgbClr val="FF0000"/>
              </a:solidFill>
              <a:highlight>
                <a:srgbClr val="FFFF00"/>
              </a:highlight>
              <a:latin typeface="宋体" panose="02010600030101010101" pitchFamily="2" charset="-122"/>
              <a:ea typeface="宋体" panose="02010600030101010101" pitchFamily="2" charset="-122"/>
            </a:endParaRPr>
          </a:p>
        </p:txBody>
      </p:sp>
      <p:pic>
        <p:nvPicPr>
          <p:cNvPr id="13" name="图形 12" descr="感叹号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8974" y="6346107"/>
            <a:ext cx="914400" cy="523220"/>
          </a:xfrm>
          <a:prstGeom prst="rect">
            <a:avLst/>
          </a:prstGeom>
        </p:spPr>
      </p:pic>
      <p:sp>
        <p:nvSpPr>
          <p:cNvPr id="14" name="文本框 13"/>
          <p:cNvSpPr txBox="1"/>
          <p:nvPr/>
        </p:nvSpPr>
        <p:spPr>
          <a:xfrm>
            <a:off x="1268278" y="6357434"/>
            <a:ext cx="7214531" cy="523220"/>
          </a:xfrm>
          <a:prstGeom prst="rect">
            <a:avLst/>
          </a:prstGeom>
          <a:noFill/>
        </p:spPr>
        <p:txBody>
          <a:bodyPr wrap="square" rtlCol="0">
            <a:spAutoFit/>
          </a:bodyPr>
          <a:lstStyle/>
          <a:p>
            <a:r>
              <a:rPr lang="zh-CN" altLang="en-US" sz="2800" b="1" dirty="0">
                <a:solidFill>
                  <a:srgbClr val="FF0000"/>
                </a:solidFill>
                <a:highlight>
                  <a:srgbClr val="FFFF00"/>
                </a:highlight>
                <a:latin typeface="宋体" panose="02010600030101010101" pitchFamily="2" charset="-122"/>
                <a:ea typeface="宋体" panose="02010600030101010101" pitchFamily="2" charset="-122"/>
              </a:rPr>
              <a:t>只是泛泛而谈，没有直接表明观点</a:t>
            </a:r>
            <a:endParaRPr lang="zh-CN" altLang="en-US" sz="2800" b="1" dirty="0">
              <a:solidFill>
                <a:srgbClr val="FF0000"/>
              </a:solidFill>
              <a:highlight>
                <a:srgbClr val="FFFF00"/>
              </a:highlight>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9" grpId="0"/>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文本框 37"/>
          <p:cNvSpPr txBox="1"/>
          <p:nvPr/>
        </p:nvSpPr>
        <p:spPr>
          <a:xfrm>
            <a:off x="1725477" y="200654"/>
            <a:ext cx="5396775"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学生典型问题</a:t>
            </a:r>
            <a:r>
              <a:rPr lang="en-US" altLang="zh-CN" sz="36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中间段</a:t>
            </a:r>
            <a:endParaRPr lang="zh-CN" altLang="en-US" sz="2400" b="1" dirty="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412973" y="2583246"/>
            <a:ext cx="10948360" cy="2677656"/>
          </a:xfrm>
          <a:prstGeom prst="rect">
            <a:avLst/>
          </a:prstGeom>
          <a:solidFill>
            <a:schemeClr val="accent2">
              <a:lumMod val="20000"/>
              <a:lumOff val="80000"/>
            </a:schemeClr>
          </a:solidFill>
          <a:ln w="31750">
            <a:noFill/>
          </a:ln>
          <a:effectLst>
            <a:outerShdw blurRad="50800" dist="50800" dir="5400000" algn="ctr" rotWithShape="0">
              <a:srgbClr val="000000">
                <a:alpha val="99000"/>
              </a:srgbClr>
            </a:outerShdw>
          </a:effectLst>
        </p:spPr>
        <p:txBody>
          <a:bodyPr wrap="square">
            <a:spAutoFit/>
          </a:bodyPr>
          <a:lstStyle/>
          <a:p>
            <a:r>
              <a:rPr lang="en-US" altLang="zh-CN" sz="2800" b="0" i="0" dirty="0">
                <a:effectLst/>
                <a:latin typeface="Times New Roman" panose="02020603050405020304" pitchFamily="18" charset="0"/>
                <a:cs typeface="Times New Roman" panose="02020603050405020304" pitchFamily="18" charset="0"/>
              </a:rPr>
              <a:t>Every coin has two sides, and AI is no exception. </a:t>
            </a:r>
            <a:r>
              <a:rPr lang="en-US" altLang="zh-CN" sz="2800" b="0" i="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On the one hand</a:t>
            </a:r>
            <a:r>
              <a:rPr lang="en-US" altLang="zh-CN" sz="2800" b="0" i="0" dirty="0">
                <a:effectLst/>
                <a:latin typeface="Times New Roman" panose="02020603050405020304" pitchFamily="18" charset="0"/>
                <a:cs typeface="Times New Roman" panose="02020603050405020304" pitchFamily="18" charset="0"/>
              </a:rPr>
              <a:t>, AI brings convenience to our daily life. We can use </a:t>
            </a:r>
            <a:r>
              <a:rPr lang="en-US" altLang="zh-CN" sz="2800" b="0" i="0" dirty="0" err="1">
                <a:effectLst/>
                <a:latin typeface="Times New Roman" panose="02020603050405020304" pitchFamily="18" charset="0"/>
                <a:cs typeface="Times New Roman" panose="02020603050405020304" pitchFamily="18" charset="0"/>
              </a:rPr>
              <a:t>ChatGPT</a:t>
            </a:r>
            <a:r>
              <a:rPr lang="en-US" altLang="zh-CN" sz="2800" b="0" i="0" dirty="0">
                <a:effectLst/>
                <a:latin typeface="Times New Roman" panose="02020603050405020304" pitchFamily="18" charset="0"/>
                <a:cs typeface="Times New Roman" panose="02020603050405020304" pitchFamily="18" charset="0"/>
              </a:rPr>
              <a:t> to answer questions and use AI drawing tools to create artworks. </a:t>
            </a:r>
            <a:r>
              <a:rPr lang="en-US" altLang="zh-CN" sz="2800" b="0" i="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On the other hand, </a:t>
            </a:r>
            <a:r>
              <a:rPr lang="en-US" altLang="zh-CN" sz="2800" b="0" i="0" dirty="0">
                <a:effectLst/>
                <a:latin typeface="Times New Roman" panose="02020603050405020304" pitchFamily="18" charset="0"/>
                <a:cs typeface="Times New Roman" panose="02020603050405020304" pitchFamily="18" charset="0"/>
              </a:rPr>
              <a:t>AI also has disadvantages. It may make students lose their ability to think independently. Some people even worry that AI will control humans in the future like in science fiction movies.</a:t>
            </a:r>
            <a:endParaRPr lang="zh-CN" altLang="en-US" sz="28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954149" y="1597098"/>
            <a:ext cx="8771087" cy="646331"/>
          </a:xfrm>
          <a:prstGeom prst="rect">
            <a:avLst/>
          </a:prstGeom>
          <a:noFill/>
          <a:effectLst>
            <a:outerShdw blurRad="50800" dist="50800" dir="5400000" algn="ctr" rotWithShape="0">
              <a:schemeClr val="accent2">
                <a:alpha val="99000"/>
              </a:schemeClr>
            </a:outerShdw>
          </a:effectLst>
        </p:spPr>
        <p:txBody>
          <a:bodyPr wrap="square" rtlCol="0">
            <a:spAutoFit/>
          </a:bodyPr>
          <a:lstStyle/>
          <a:p>
            <a:r>
              <a:rPr lang="zh-CN" altLang="en-US" sz="3600" b="1" dirty="0">
                <a:solidFill>
                  <a:srgbClr val="FF0000"/>
                </a:solidFill>
                <a:highlight>
                  <a:srgbClr val="FFFF00"/>
                </a:highlight>
                <a:latin typeface="宋体" panose="02010600030101010101" pitchFamily="2" charset="-122"/>
                <a:ea typeface="宋体" panose="02010600030101010101" pitchFamily="2" charset="-122"/>
              </a:rPr>
              <a:t>大篇幅讨论</a:t>
            </a:r>
            <a:r>
              <a:rPr lang="en-US" altLang="zh-CN" sz="3600" b="1" dirty="0">
                <a:solidFill>
                  <a:srgbClr val="FF0000"/>
                </a:solidFill>
                <a:highlight>
                  <a:srgbClr val="FFFF00"/>
                </a:highlight>
                <a:latin typeface="宋体" panose="02010600030101010101" pitchFamily="2" charset="-122"/>
                <a:ea typeface="宋体" panose="02010600030101010101" pitchFamily="2" charset="-122"/>
              </a:rPr>
              <a:t>AI</a:t>
            </a:r>
            <a:r>
              <a:rPr lang="zh-CN" altLang="en-US" sz="3600" b="1" dirty="0">
                <a:solidFill>
                  <a:srgbClr val="FF0000"/>
                </a:solidFill>
                <a:highlight>
                  <a:srgbClr val="FFFF00"/>
                </a:highlight>
                <a:latin typeface="宋体" panose="02010600030101010101" pitchFamily="2" charset="-122"/>
                <a:ea typeface="宋体" panose="02010600030101010101" pitchFamily="2" charset="-122"/>
              </a:rPr>
              <a:t>的优缺点，偏题题目要求</a:t>
            </a:r>
            <a:endParaRPr lang="zh-CN" altLang="en-US" sz="3600" b="1" dirty="0">
              <a:solidFill>
                <a:srgbClr val="FF0000"/>
              </a:solidFill>
              <a:highlight>
                <a:srgbClr val="FFFF00"/>
              </a:highlight>
              <a:latin typeface="宋体" panose="02010600030101010101" pitchFamily="2" charset="-122"/>
              <a:ea typeface="宋体" panose="02010600030101010101" pitchFamily="2" charset="-122"/>
            </a:endParaRPr>
          </a:p>
        </p:txBody>
      </p:sp>
      <p:pic>
        <p:nvPicPr>
          <p:cNvPr id="9" name="图形 7" descr="感叹号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9722" y="1720209"/>
            <a:ext cx="914400" cy="523220"/>
          </a:xfrm>
          <a:prstGeom prst="rect">
            <a:avLst/>
          </a:prstGeom>
        </p:spPr>
      </p:pic>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0226" y="998631"/>
            <a:ext cx="10297443" cy="954107"/>
          </a:xfrm>
          <a:prstGeom prst="rect">
            <a:avLst/>
          </a:prstGeom>
          <a:solidFill>
            <a:schemeClr val="accent1">
              <a:lumMod val="40000"/>
              <a:lumOff val="60000"/>
            </a:schemeClr>
          </a:solidFill>
          <a:ln w="25400">
            <a:noFill/>
            <a:prstDash val="sysDot"/>
          </a:ln>
        </p:spPr>
        <p:txBody>
          <a:bodyPr wrap="square">
            <a:spAutoFit/>
          </a:bodyPr>
          <a:lstStyle/>
          <a:p>
            <a:r>
              <a:rPr lang="en-US" altLang="zh-CN" sz="2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 conclusion</a:t>
            </a:r>
            <a:r>
              <a:rPr lang="en-US" altLang="zh-CN" sz="2800" dirty="0">
                <a:latin typeface="Times New Roman" panose="02020603050405020304" pitchFamily="18" charset="0"/>
                <a:cs typeface="Times New Roman" panose="02020603050405020304" pitchFamily="18" charset="0"/>
              </a:rPr>
              <a:t>, AI photos should not be allowed in the competition. </a:t>
            </a:r>
            <a:r>
              <a:rPr lang="en-US" altLang="zh-CN" sz="2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This is my opinion. Thank you for reading my email.</a:t>
            </a:r>
            <a:endParaRPr lang="zh-CN" altLang="en-US" sz="2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文本框 3"/>
          <p:cNvSpPr txBox="1"/>
          <p:nvPr/>
        </p:nvSpPr>
        <p:spPr>
          <a:xfrm>
            <a:off x="480226" y="3002836"/>
            <a:ext cx="10956807" cy="954107"/>
          </a:xfrm>
          <a:prstGeom prst="rect">
            <a:avLst/>
          </a:prstGeom>
          <a:noFill/>
        </p:spPr>
        <p:txBody>
          <a:bodyPr wrap="square">
            <a:spAutoFit/>
          </a:bodyPr>
          <a:lstStyle/>
          <a:p>
            <a:r>
              <a:rPr lang="en-US" altLang="zh-CN" sz="2800" dirty="0">
                <a:latin typeface="Times New Roman" panose="02020603050405020304" pitchFamily="18" charset="0"/>
                <a:cs typeface="Times New Roman" panose="02020603050405020304" pitchFamily="18" charset="0"/>
              </a:rPr>
              <a:t>This case serves as a reminders that we should use AI tools appropriately, and make a better future without losing our original spirits. </a:t>
            </a:r>
            <a:endParaRPr lang="zh-CN" altLang="en-US" sz="28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80226" y="4255907"/>
            <a:ext cx="11303522" cy="1815882"/>
          </a:xfrm>
          <a:prstGeom prst="rect">
            <a:avLst/>
          </a:prstGeom>
          <a:noFill/>
        </p:spPr>
        <p:txBody>
          <a:bodyPr wrap="square">
            <a:spAutoFit/>
          </a:bodyPr>
          <a:lstStyle/>
          <a:p>
            <a:r>
              <a:rPr lang="en-US" altLang="zh-CN" sz="2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 conclusion</a:t>
            </a:r>
            <a:r>
              <a:rPr lang="en-US" altLang="zh-CN" sz="2800" dirty="0">
                <a:latin typeface="Times New Roman" panose="02020603050405020304" pitchFamily="18" charset="0"/>
                <a:cs typeface="Times New Roman" panose="02020603050405020304" pitchFamily="18" charset="0"/>
              </a:rPr>
              <a:t>, the school's decision is correct. AI photos should not be allowed in photography competitions because they are not real works. Students should take photos by themselves to show their true ability. This is my opinion on this matter.</a:t>
            </a:r>
            <a:endParaRPr lang="zh-CN" altLang="en-US" sz="2800" dirty="0">
              <a:latin typeface="Times New Roman" panose="02020603050405020304" pitchFamily="18" charset="0"/>
              <a:cs typeface="Times New Roman" panose="02020603050405020304" pitchFamily="18" charset="0"/>
            </a:endParaRPr>
          </a:p>
        </p:txBody>
      </p:sp>
      <p:sp>
        <p:nvSpPr>
          <p:cNvPr id="10" name="文本框 37"/>
          <p:cNvSpPr txBox="1"/>
          <p:nvPr/>
        </p:nvSpPr>
        <p:spPr>
          <a:xfrm>
            <a:off x="1725477" y="200654"/>
            <a:ext cx="5396775"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学生典型问题</a:t>
            </a:r>
            <a:r>
              <a:rPr lang="en-US" altLang="zh-CN" sz="36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结尾段</a:t>
            </a:r>
            <a:endParaRPr lang="zh-CN" altLang="en-US" sz="2400" b="1" dirty="0">
              <a:solidFill>
                <a:schemeClr val="bg1"/>
              </a:solidFill>
              <a:latin typeface="微软雅黑" panose="020B0503020204020204" charset="-122"/>
              <a:ea typeface="微软雅黑" panose="020B0503020204020204" charset="-122"/>
            </a:endParaRPr>
          </a:p>
        </p:txBody>
      </p:sp>
      <p:sp>
        <p:nvSpPr>
          <p:cNvPr id="13" name="文本框 12"/>
          <p:cNvSpPr txBox="1"/>
          <p:nvPr/>
        </p:nvSpPr>
        <p:spPr>
          <a:xfrm>
            <a:off x="1529863" y="2303088"/>
            <a:ext cx="7214531" cy="523220"/>
          </a:xfrm>
          <a:prstGeom prst="rect">
            <a:avLst/>
          </a:prstGeom>
          <a:noFill/>
        </p:spPr>
        <p:txBody>
          <a:bodyPr wrap="square" rtlCol="0">
            <a:spAutoFit/>
          </a:bodyPr>
          <a:lstStyle/>
          <a:p>
            <a:r>
              <a:rPr lang="zh-CN" altLang="en-US" sz="2800" b="1" dirty="0">
                <a:solidFill>
                  <a:srgbClr val="FF0000"/>
                </a:solidFill>
                <a:highlight>
                  <a:srgbClr val="FFFF00"/>
                </a:highlight>
                <a:latin typeface="宋体" panose="02010600030101010101" pitchFamily="2" charset="-122"/>
                <a:ea typeface="宋体" panose="02010600030101010101" pitchFamily="2" charset="-122"/>
              </a:rPr>
              <a:t>语气过于生硬</a:t>
            </a:r>
            <a:endParaRPr lang="zh-CN" altLang="en-US" sz="2800" b="1" dirty="0">
              <a:solidFill>
                <a:srgbClr val="FF0000"/>
              </a:solidFill>
              <a:highlight>
                <a:srgbClr val="FFFF00"/>
              </a:highlight>
              <a:latin typeface="宋体" panose="02010600030101010101" pitchFamily="2" charset="-122"/>
              <a:ea typeface="宋体" panose="02010600030101010101" pitchFamily="2" charset="-122"/>
            </a:endParaRPr>
          </a:p>
        </p:txBody>
      </p:sp>
      <p:sp>
        <p:nvSpPr>
          <p:cNvPr id="14" name="文本框 13"/>
          <p:cNvSpPr txBox="1"/>
          <p:nvPr/>
        </p:nvSpPr>
        <p:spPr>
          <a:xfrm>
            <a:off x="480226" y="6060403"/>
            <a:ext cx="9313807" cy="523220"/>
          </a:xfrm>
          <a:prstGeom prst="rect">
            <a:avLst/>
          </a:prstGeom>
          <a:noFill/>
        </p:spPr>
        <p:txBody>
          <a:bodyPr wrap="square" rtlCol="0">
            <a:spAutoFit/>
          </a:bodyPr>
          <a:lstStyle/>
          <a:p>
            <a:r>
              <a:rPr lang="zh-CN" altLang="en-US" sz="2800" b="1" dirty="0">
                <a:solidFill>
                  <a:srgbClr val="FF0000"/>
                </a:solidFill>
                <a:highlight>
                  <a:srgbClr val="FFFF00"/>
                </a:highlight>
                <a:latin typeface="宋体" panose="02010600030101010101" pitchFamily="2" charset="-122"/>
                <a:ea typeface="宋体" panose="02010600030101010101" pitchFamily="2" charset="-122"/>
              </a:rPr>
              <a:t>套用议论文结尾，无期盼回信，希望交流等交际用语</a:t>
            </a:r>
            <a:endParaRPr lang="zh-CN" altLang="en-US" sz="2800" b="1" dirty="0">
              <a:solidFill>
                <a:srgbClr val="FF0000"/>
              </a:solidFill>
              <a:highlight>
                <a:srgbClr val="FFFF00"/>
              </a:highlight>
              <a:latin typeface="宋体" panose="02010600030101010101" pitchFamily="2" charset="-122"/>
              <a:ea typeface="宋体" panose="02010600030101010101" pitchFamily="2" charset="-122"/>
            </a:endParaRPr>
          </a:p>
        </p:txBody>
      </p:sp>
      <p:pic>
        <p:nvPicPr>
          <p:cNvPr id="15" name="图形 14" descr="感叹号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11078" y="2308781"/>
            <a:ext cx="914400" cy="523220"/>
          </a:xfrm>
          <a:prstGeom prst="rect">
            <a:avLst/>
          </a:prstGeom>
        </p:spPr>
      </p:pic>
      <p:pic>
        <p:nvPicPr>
          <p:cNvPr id="16" name="图形 7" descr="感叹号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531" y="6109143"/>
            <a:ext cx="914400" cy="523220"/>
          </a:xfrm>
          <a:prstGeom prst="rect">
            <a:avLst/>
          </a:prstGeom>
        </p:spPr>
      </p:pic>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arn(inVertic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54564" y="1347616"/>
            <a:ext cx="11579289" cy="5632311"/>
          </a:xfrm>
          <a:prstGeom prst="rect">
            <a:avLst/>
          </a:prstGeom>
          <a:solidFill>
            <a:schemeClr val="accent4">
              <a:lumMod val="20000"/>
              <a:lumOff val="80000"/>
              <a:alpha val="26000"/>
            </a:schemeClr>
          </a:solidFill>
          <a:ln w="28575">
            <a:solidFill>
              <a:schemeClr val="accent6">
                <a:lumMod val="60000"/>
                <a:lumOff val="40000"/>
              </a:schemeClr>
            </a:solidFill>
          </a:ln>
        </p:spPr>
        <p:txBody>
          <a:bodyPr wrap="square">
            <a:spAutoFit/>
          </a:bodyPr>
          <a:lstStyle/>
          <a:p>
            <a:r>
              <a:rPr lang="en-US" altLang="zh-CN" sz="2400" b="0" i="0" dirty="0">
                <a:effectLst/>
                <a:latin typeface="Times New Roman" panose="02020603050405020304" pitchFamily="18" charset="0"/>
                <a:cs typeface="Times New Roman" panose="02020603050405020304" pitchFamily="18" charset="0"/>
              </a:rPr>
              <a:t>Dear Mark,</a:t>
            </a:r>
            <a:endParaRPr lang="en-US" altLang="zh-CN" sz="2400" b="0" i="0" dirty="0">
              <a:effectLst/>
              <a:latin typeface="Times New Roman" panose="02020603050405020304" pitchFamily="18" charset="0"/>
              <a:cs typeface="Times New Roman" panose="02020603050405020304" pitchFamily="18" charset="0"/>
            </a:endParaRPr>
          </a:p>
          <a:p>
            <a:r>
              <a:rPr lang="en-US" altLang="zh-CN" sz="2400" b="0" i="0" dirty="0">
                <a:effectLst/>
                <a:latin typeface="Times New Roman" panose="02020603050405020304" pitchFamily="18" charset="0"/>
                <a:cs typeface="Times New Roman" panose="02020603050405020304" pitchFamily="18" charset="0"/>
              </a:rPr>
              <a:t>  Thanks for sharing the disqualified photo case with me. I fully support the school's decision.</a:t>
            </a:r>
            <a:endParaRPr lang="en-US" altLang="zh-CN" sz="2400" b="0" i="0" dirty="0">
              <a:effectLst/>
              <a:latin typeface="Times New Roman" panose="02020603050405020304" pitchFamily="18" charset="0"/>
              <a:cs typeface="Times New Roman" panose="02020603050405020304" pitchFamily="18" charset="0"/>
            </a:endParaRPr>
          </a:p>
          <a:p>
            <a:r>
              <a:rPr lang="en-US" altLang="zh-CN" sz="2400" b="0" i="0" dirty="0">
                <a:effectLst/>
                <a:latin typeface="Times New Roman" panose="02020603050405020304" pitchFamily="18" charset="0"/>
                <a:cs typeface="Times New Roman" panose="02020603050405020304" pitchFamily="18" charset="0"/>
              </a:rPr>
              <a:t>   In my view, using AI </a:t>
            </a:r>
            <a:r>
              <a:rPr lang="en-US" altLang="zh-CN" sz="2400" b="0" i="0" dirty="0">
                <a:solidFill>
                  <a:srgbClr val="C00000"/>
                </a:solidFill>
                <a:effectLst/>
                <a:latin typeface="Times New Roman" panose="02020603050405020304" pitchFamily="18" charset="0"/>
                <a:cs typeface="Times New Roman" panose="02020603050405020304" pitchFamily="18" charset="0"/>
              </a:rPr>
              <a:t>goes against the original intention </a:t>
            </a:r>
            <a:r>
              <a:rPr lang="en-US" altLang="zh-CN" sz="2400" b="0" i="0" dirty="0">
                <a:effectLst/>
                <a:latin typeface="Times New Roman" panose="02020603050405020304" pitchFamily="18" charset="0"/>
                <a:cs typeface="Times New Roman" panose="02020603050405020304" pitchFamily="18" charset="0"/>
              </a:rPr>
              <a:t>of the contest, which is meant to celebrate human creativity and the skill of capturing real moments.</a:t>
            </a:r>
            <a:r>
              <a:rPr lang="zh-CN" altLang="en-US" sz="2400" b="1" dirty="0">
                <a:solidFill>
                  <a:schemeClr val="bg1"/>
                </a:solidFill>
                <a:highlight>
                  <a:srgbClr val="808000"/>
                </a:highlight>
                <a:latin typeface="Times New Roman" panose="02020603050405020304" pitchFamily="18" charset="0"/>
                <a:cs typeface="Times New Roman" panose="02020603050405020304" pitchFamily="18" charset="0"/>
              </a:rPr>
              <a:t>（</a:t>
            </a:r>
            <a:r>
              <a:rPr lang="zh-CN" altLang="en-US" sz="2000" b="1" dirty="0">
                <a:solidFill>
                  <a:schemeClr val="bg1"/>
                </a:solidFill>
                <a:highlight>
                  <a:srgbClr val="808000"/>
                </a:highlight>
                <a:latin typeface="Times New Roman" panose="02020603050405020304" pitchFamily="18" charset="0"/>
                <a:cs typeface="Times New Roman" panose="02020603050405020304" pitchFamily="18" charset="0"/>
              </a:rPr>
              <a:t>定语从句进一步解释比赛的目的）</a:t>
            </a:r>
            <a:r>
              <a:rPr lang="en-US" altLang="zh-CN" sz="2000" b="0" i="0" dirty="0">
                <a:effectLst/>
                <a:highlight>
                  <a:srgbClr val="C0C0C0"/>
                </a:highlight>
                <a:latin typeface="Times New Roman" panose="02020603050405020304" pitchFamily="18" charset="0"/>
                <a:cs typeface="Times New Roman" panose="02020603050405020304" pitchFamily="18" charset="0"/>
              </a:rPr>
              <a:t> </a:t>
            </a:r>
            <a:r>
              <a:rPr lang="en-US" altLang="zh-CN" sz="2400" b="0" i="0" dirty="0">
                <a:effectLst/>
                <a:latin typeface="Times New Roman" panose="02020603050405020304" pitchFamily="18" charset="0"/>
                <a:cs typeface="Times New Roman" panose="02020603050405020304" pitchFamily="18" charset="0"/>
              </a:rPr>
              <a:t>While AI images may look impressive, they </a:t>
            </a:r>
            <a:r>
              <a:rPr lang="en-US" altLang="zh-CN" sz="2400" dirty="0">
                <a:solidFill>
                  <a:srgbClr val="C00000"/>
                </a:solidFill>
                <a:latin typeface="Times New Roman" panose="02020603050405020304" pitchFamily="18" charset="0"/>
                <a:cs typeface="Times New Roman" panose="02020603050405020304" pitchFamily="18" charset="0"/>
              </a:rPr>
              <a:t>lack the photographer‘s personal touch</a:t>
            </a:r>
            <a:r>
              <a:rPr lang="en-US" altLang="zh-CN" sz="2400" b="0" i="0" dirty="0">
                <a:effectLst/>
                <a:latin typeface="Times New Roman" panose="02020603050405020304" pitchFamily="18" charset="0"/>
                <a:cs typeface="Times New Roman" panose="02020603050405020304" pitchFamily="18" charset="0"/>
              </a:rPr>
              <a:t>, patience, and emotional connection to the scene. </a:t>
            </a:r>
            <a:r>
              <a:rPr lang="zh-CN" altLang="en-US" sz="2000" b="1" dirty="0">
                <a:solidFill>
                  <a:schemeClr val="bg1"/>
                </a:solidFill>
                <a:highlight>
                  <a:srgbClr val="008000"/>
                </a:highlight>
                <a:latin typeface="Times New Roman" panose="02020603050405020304" pitchFamily="18" charset="0"/>
                <a:cs typeface="Times New Roman" panose="02020603050405020304" pitchFamily="18" charset="0"/>
              </a:rPr>
              <a:t>（</a:t>
            </a:r>
            <a:r>
              <a:rPr lang="zh-CN" altLang="en-US" sz="2000" b="1" i="0" dirty="0">
                <a:solidFill>
                  <a:schemeClr val="bg1"/>
                </a:solidFill>
                <a:effectLst/>
                <a:highlight>
                  <a:srgbClr val="008000"/>
                </a:highlight>
                <a:latin typeface="Times New Roman" panose="02020603050405020304" pitchFamily="18" charset="0"/>
                <a:cs typeface="Times New Roman" panose="02020603050405020304" pitchFamily="18" charset="0"/>
              </a:rPr>
              <a:t>指出</a:t>
            </a:r>
            <a:r>
              <a:rPr lang="en-US" altLang="zh-CN" sz="2000" b="1" i="0" dirty="0">
                <a:solidFill>
                  <a:schemeClr val="bg1"/>
                </a:solidFill>
                <a:effectLst/>
                <a:highlight>
                  <a:srgbClr val="008000"/>
                </a:highlight>
                <a:latin typeface="Times New Roman" panose="02020603050405020304" pitchFamily="18" charset="0"/>
                <a:cs typeface="Times New Roman" panose="02020603050405020304" pitchFamily="18" charset="0"/>
              </a:rPr>
              <a:t>AI</a:t>
            </a:r>
            <a:r>
              <a:rPr lang="zh-CN" altLang="en-US" sz="2000" b="1" i="0" dirty="0">
                <a:solidFill>
                  <a:schemeClr val="bg1"/>
                </a:solidFill>
                <a:effectLst/>
                <a:highlight>
                  <a:srgbClr val="008000"/>
                </a:highlight>
                <a:latin typeface="Times New Roman" panose="02020603050405020304" pitchFamily="18" charset="0"/>
                <a:cs typeface="Times New Roman" panose="02020603050405020304" pitchFamily="18" charset="0"/>
              </a:rPr>
              <a:t>生成的作品的缺陷）</a:t>
            </a:r>
            <a:r>
              <a:rPr lang="en-US" altLang="zh-CN" sz="2400" b="0" i="0" dirty="0">
                <a:effectLst/>
                <a:latin typeface="Times New Roman" panose="02020603050405020304" pitchFamily="18" charset="0"/>
                <a:cs typeface="Times New Roman" panose="02020603050405020304" pitchFamily="18" charset="0"/>
              </a:rPr>
              <a:t>Furthermore, allowing such entries would </a:t>
            </a:r>
            <a:r>
              <a:rPr lang="en-US" altLang="zh-CN" sz="2400" dirty="0">
                <a:solidFill>
                  <a:srgbClr val="C00000"/>
                </a:solidFill>
                <a:latin typeface="Times New Roman" panose="02020603050405020304" pitchFamily="18" charset="0"/>
                <a:cs typeface="Times New Roman" panose="02020603050405020304" pitchFamily="18" charset="0"/>
              </a:rPr>
              <a:t>compromise the fairness of the competition </a:t>
            </a:r>
            <a:r>
              <a:rPr lang="en-US" altLang="zh-CN" sz="2400" b="0" i="0" dirty="0">
                <a:effectLst/>
                <a:latin typeface="Times New Roman" panose="02020603050405020304" pitchFamily="18" charset="0"/>
                <a:cs typeface="Times New Roman" panose="02020603050405020304" pitchFamily="18" charset="0"/>
              </a:rPr>
              <a:t>and deprive other students of a fair </a:t>
            </a:r>
            <a:r>
              <a:rPr lang="en-US" altLang="zh-CN" sz="2400" b="0" i="0" dirty="0" err="1">
                <a:effectLst/>
                <a:latin typeface="Times New Roman" panose="02020603050405020304" pitchFamily="18" charset="0"/>
                <a:cs typeface="Times New Roman" panose="02020603050405020304" pitchFamily="18" charset="0"/>
              </a:rPr>
              <a:t>chance</a:t>
            </a:r>
            <a:r>
              <a:rPr lang="en-US" altLang="zh-CN" sz="2400" dirty="0" err="1">
                <a:latin typeface="Times New Roman" panose="02020603050405020304" pitchFamily="18" charset="0"/>
                <a:cs typeface="Times New Roman" panose="02020603050405020304" pitchFamily="18" charset="0"/>
              </a:rPr>
              <a:t>.</a:t>
            </a:r>
            <a:r>
              <a:rPr lang="en-US" altLang="zh-CN" sz="2400" b="1" i="1" dirty="0" err="1">
                <a:solidFill>
                  <a:schemeClr val="bg1"/>
                </a:solidFill>
                <a:latin typeface="Times New Roman" panose="02020603050405020304" pitchFamily="18" charset="0"/>
                <a:cs typeface="Times New Roman" panose="02020603050405020304" pitchFamily="18" charset="0"/>
              </a:rPr>
              <a:t>e</a:t>
            </a:r>
            <a:r>
              <a:rPr lang="en-US" altLang="zh-CN" sz="2000" b="1" i="1" dirty="0">
                <a:solidFill>
                  <a:schemeClr val="bg1"/>
                </a:solidFill>
                <a:latin typeface="Times New Roman" panose="02020603050405020304" pitchFamily="18" charset="0"/>
                <a:cs typeface="Times New Roman" panose="02020603050405020304" pitchFamily="18" charset="0"/>
              </a:rPr>
              <a:t>.</a:t>
            </a:r>
            <a:r>
              <a:rPr lang="zh-CN" altLang="en-US" sz="2000" b="1" i="1" dirty="0">
                <a:solidFill>
                  <a:schemeClr val="bg1"/>
                </a:solidFill>
                <a:highlight>
                  <a:srgbClr val="800080"/>
                </a:highlight>
                <a:latin typeface="Times New Roman" panose="02020603050405020304" pitchFamily="18" charset="0"/>
                <a:cs typeface="Times New Roman" panose="02020603050405020304" pitchFamily="18" charset="0"/>
              </a:rPr>
              <a:t>（</a:t>
            </a:r>
            <a:r>
              <a:rPr lang="zh-CN" altLang="en-US" sz="2000" b="1" i="1" dirty="0">
                <a:solidFill>
                  <a:schemeClr val="bg1"/>
                </a:solidFill>
                <a:effectLst/>
                <a:highlight>
                  <a:srgbClr val="800080"/>
                </a:highlight>
                <a:latin typeface="Times New Roman" panose="02020603050405020304" pitchFamily="18" charset="0"/>
                <a:cs typeface="Times New Roman" panose="02020603050405020304" pitchFamily="18" charset="0"/>
              </a:rPr>
              <a:t>动名词作主语，表明允许</a:t>
            </a:r>
            <a:r>
              <a:rPr lang="en-US" altLang="zh-CN" sz="2000" b="1" i="1" dirty="0">
                <a:solidFill>
                  <a:schemeClr val="bg1"/>
                </a:solidFill>
                <a:effectLst/>
                <a:highlight>
                  <a:srgbClr val="800080"/>
                </a:highlight>
                <a:latin typeface="Times New Roman" panose="02020603050405020304" pitchFamily="18" charset="0"/>
                <a:cs typeface="Times New Roman" panose="02020603050405020304" pitchFamily="18" charset="0"/>
              </a:rPr>
              <a:t>AI</a:t>
            </a:r>
            <a:r>
              <a:rPr lang="zh-CN" altLang="en-US" sz="2000" b="1" i="1" dirty="0">
                <a:solidFill>
                  <a:schemeClr val="bg1"/>
                </a:solidFill>
                <a:effectLst/>
                <a:highlight>
                  <a:srgbClr val="800080"/>
                </a:highlight>
                <a:latin typeface="Times New Roman" panose="02020603050405020304" pitchFamily="18" charset="0"/>
                <a:cs typeface="Times New Roman" panose="02020603050405020304" pitchFamily="18" charset="0"/>
              </a:rPr>
              <a:t>作品造成的不良后果</a:t>
            </a:r>
            <a:r>
              <a:rPr lang="zh-CN" altLang="en-US" sz="2000" b="1" i="1" dirty="0">
                <a:solidFill>
                  <a:schemeClr val="bg1"/>
                </a:solidFill>
                <a:highlight>
                  <a:srgbClr val="800080"/>
                </a:highlight>
                <a:latin typeface="Times New Roman" panose="02020603050405020304" pitchFamily="18" charset="0"/>
                <a:cs typeface="Times New Roman" panose="02020603050405020304" pitchFamily="18" charset="0"/>
              </a:rPr>
              <a:t>）</a:t>
            </a:r>
            <a:r>
              <a:rPr lang="en-US" altLang="zh-CN" sz="2000" b="0" i="0" dirty="0">
                <a:effectLst/>
                <a:latin typeface="Times New Roman" panose="02020603050405020304" pitchFamily="18" charset="0"/>
                <a:cs typeface="Times New Roman" panose="02020603050405020304" pitchFamily="18" charset="0"/>
              </a:rPr>
              <a:t> </a:t>
            </a:r>
            <a:r>
              <a:rPr lang="en-US" altLang="zh-CN" sz="2400" b="0" i="0" dirty="0">
                <a:effectLst/>
                <a:latin typeface="Times New Roman" panose="02020603050405020304" pitchFamily="18" charset="0"/>
                <a:cs typeface="Times New Roman" panose="02020603050405020304" pitchFamily="18" charset="0"/>
              </a:rPr>
              <a:t>It would also set a negative precedent, </a:t>
            </a:r>
            <a:r>
              <a:rPr lang="en-US" altLang="zh-CN" sz="2400" dirty="0">
                <a:solidFill>
                  <a:srgbClr val="C00000"/>
                </a:solidFill>
                <a:latin typeface="Times New Roman" panose="02020603050405020304" pitchFamily="18" charset="0"/>
                <a:cs typeface="Times New Roman" panose="02020603050405020304" pitchFamily="18" charset="0"/>
              </a:rPr>
              <a:t>discouraging those who </a:t>
            </a:r>
            <a:r>
              <a:rPr lang="en-US" altLang="zh-CN" sz="2400" b="0" i="0" dirty="0">
                <a:effectLst/>
                <a:latin typeface="Times New Roman" panose="02020603050405020304" pitchFamily="18" charset="0"/>
                <a:cs typeface="Times New Roman" panose="02020603050405020304" pitchFamily="18" charset="0"/>
              </a:rPr>
              <a:t>have devoted genuine effort to their work. After all, the essence of photography </a:t>
            </a:r>
            <a:r>
              <a:rPr lang="en-US" altLang="zh-CN" sz="2400" dirty="0">
                <a:solidFill>
                  <a:srgbClr val="C00000"/>
                </a:solidFill>
                <a:latin typeface="Times New Roman" panose="02020603050405020304" pitchFamily="18" charset="0"/>
                <a:cs typeface="Times New Roman" panose="02020603050405020304" pitchFamily="18" charset="0"/>
              </a:rPr>
              <a:t>lies in </a:t>
            </a:r>
            <a:r>
              <a:rPr lang="en-US" altLang="zh-CN" sz="2400" b="0" i="0" dirty="0">
                <a:effectLst/>
                <a:latin typeface="Times New Roman" panose="02020603050405020304" pitchFamily="18" charset="0"/>
                <a:cs typeface="Times New Roman" panose="02020603050405020304" pitchFamily="18" charset="0"/>
              </a:rPr>
              <a:t>witnessing life, not generating it.  </a:t>
            </a:r>
            <a:r>
              <a:rPr lang="en-US" altLang="zh-CN" sz="2400" b="0" i="0" dirty="0">
                <a:solidFill>
                  <a:schemeClr val="bg1"/>
                </a:solidFill>
                <a:effectLst/>
                <a:highlight>
                  <a:srgbClr val="808080"/>
                </a:highlight>
                <a:latin typeface="Times New Roman" panose="02020603050405020304" pitchFamily="18" charset="0"/>
                <a:cs typeface="Times New Roman" panose="02020603050405020304" pitchFamily="18" charset="0"/>
              </a:rPr>
              <a:t>(</a:t>
            </a:r>
            <a:r>
              <a:rPr lang="zh-CN" altLang="en-US" sz="2400" b="0" i="0" dirty="0">
                <a:solidFill>
                  <a:schemeClr val="bg1"/>
                </a:solidFill>
                <a:effectLst/>
                <a:highlight>
                  <a:srgbClr val="808080"/>
                </a:highlight>
                <a:latin typeface="Times New Roman" panose="02020603050405020304" pitchFamily="18" charset="0"/>
                <a:cs typeface="Times New Roman" panose="02020603050405020304" pitchFamily="18" charset="0"/>
              </a:rPr>
              <a:t>表明对其他参赛者的影响</a:t>
            </a:r>
            <a:r>
              <a:rPr lang="en-US" altLang="zh-CN" sz="2400" b="0" i="0" dirty="0">
                <a:solidFill>
                  <a:schemeClr val="bg1"/>
                </a:solidFill>
                <a:effectLst/>
                <a:highlight>
                  <a:srgbClr val="808080"/>
                </a:highlight>
                <a:latin typeface="Times New Roman" panose="02020603050405020304" pitchFamily="18" charset="0"/>
                <a:cs typeface="Times New Roman" panose="02020603050405020304" pitchFamily="18" charset="0"/>
              </a:rPr>
              <a:t>) </a:t>
            </a:r>
            <a:endParaRPr lang="en-US" altLang="zh-CN" sz="2400" b="0" i="0" dirty="0">
              <a:solidFill>
                <a:schemeClr val="bg1"/>
              </a:solidFill>
              <a:effectLst/>
              <a:highlight>
                <a:srgbClr val="808080"/>
              </a:highlight>
              <a:latin typeface="Times New Roman" panose="02020603050405020304" pitchFamily="18" charset="0"/>
              <a:cs typeface="Times New Roman" panose="02020603050405020304" pitchFamily="18" charset="0"/>
            </a:endParaRPr>
          </a:p>
          <a:p>
            <a:r>
              <a:rPr lang="en-US" altLang="zh-CN" sz="2400" b="0" i="0" dirty="0">
                <a:effectLst/>
                <a:latin typeface="Times New Roman" panose="02020603050405020304" pitchFamily="18" charset="0"/>
                <a:cs typeface="Times New Roman" panose="02020603050405020304" pitchFamily="18" charset="0"/>
              </a:rPr>
              <a:t>  What do you think?</a:t>
            </a:r>
            <a:endParaRPr lang="en-US" altLang="zh-CN" sz="2400" b="0" i="0" dirty="0">
              <a:effectLst/>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a:t>
            </a:r>
            <a:r>
              <a:rPr lang="en-US" altLang="zh-CN" sz="2400" b="0" i="0" dirty="0">
                <a:effectLst/>
                <a:latin typeface="Times New Roman" panose="02020603050405020304" pitchFamily="18" charset="0"/>
                <a:cs typeface="Times New Roman" panose="02020603050405020304" pitchFamily="18" charset="0"/>
              </a:rPr>
              <a:t>Yours,</a:t>
            </a:r>
            <a:endParaRPr lang="en-US" altLang="zh-CN" sz="2400" b="0" i="0" dirty="0">
              <a:effectLst/>
              <a:latin typeface="Times New Roman" panose="02020603050405020304" pitchFamily="18" charset="0"/>
              <a:cs typeface="Times New Roman" panose="02020603050405020304" pitchFamily="18" charset="0"/>
            </a:endParaRPr>
          </a:p>
          <a:p>
            <a:r>
              <a:rPr lang="en-US" altLang="zh-CN" sz="2400" b="0" i="0" dirty="0">
                <a:effectLst/>
                <a:latin typeface="Times New Roman" panose="02020603050405020304" pitchFamily="18" charset="0"/>
                <a:cs typeface="Times New Roman" panose="02020603050405020304" pitchFamily="18" charset="0"/>
              </a:rPr>
              <a:t> Li Hua</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4" name="文本框 37"/>
          <p:cNvSpPr txBox="1"/>
          <p:nvPr/>
        </p:nvSpPr>
        <p:spPr>
          <a:xfrm>
            <a:off x="3247053" y="494523"/>
            <a:ext cx="5501836"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参考范文</a:t>
            </a:r>
            <a:r>
              <a:rPr lang="en-US" altLang="zh-CN" sz="36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支持取消资格</a:t>
            </a:r>
            <a:endParaRPr lang="zh-CN" altLang="en-US" sz="2400" b="1" dirty="0">
              <a:solidFill>
                <a:schemeClr val="bg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4564" y="235737"/>
            <a:ext cx="762000" cy="762000"/>
          </a:xfrm>
          <a:prstGeom prst="rect">
            <a:avLst/>
          </a:prstGeom>
        </p:spPr>
      </p:pic>
      <p:sp>
        <p:nvSpPr>
          <p:cNvPr id="5" name="圆角矩形 20"/>
          <p:cNvSpPr/>
          <p:nvPr/>
        </p:nvSpPr>
        <p:spPr>
          <a:xfrm>
            <a:off x="8801762" y="1347616"/>
            <a:ext cx="2459795" cy="546735"/>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t>首段亮明观点</a:t>
            </a:r>
            <a:endParaRPr lang="zh-CN" altLang="en-US" sz="2400" b="1" dirty="0"/>
          </a:p>
        </p:txBody>
      </p:sp>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3511" y="1010125"/>
            <a:ext cx="11604978" cy="5632311"/>
          </a:xfrm>
          <a:prstGeom prst="rect">
            <a:avLst/>
          </a:prstGeom>
          <a:noFill/>
          <a:ln w="38100" cmpd="sng">
            <a:solidFill>
              <a:schemeClr val="accent6">
                <a:lumMod val="40000"/>
                <a:lumOff val="60000"/>
              </a:schemeClr>
            </a:solidFill>
            <a:prstDash val="sysDash"/>
          </a:ln>
        </p:spPr>
        <p:txBody>
          <a:bodyPr wrap="square">
            <a:spAutoFit/>
          </a:bodyPr>
          <a:lstStyle/>
          <a:p>
            <a:r>
              <a:rPr lang="zh-CN" altLang="en-US" sz="2400" dirty="0">
                <a:latin typeface="Times New Roman" panose="02020603050405020304" pitchFamily="18" charset="0"/>
                <a:cs typeface="Times New Roman" panose="02020603050405020304" pitchFamily="18" charset="0"/>
              </a:rPr>
              <a:t>Dear Mark,</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  Thanks for sharing the disqualified photo case with me. This incident highlights a crucial lesson: schools must strengthen rule awareness. W</a:t>
            </a:r>
            <a:r>
              <a:rPr lang="en-US" altLang="zh-CN" sz="2400" dirty="0">
                <a:latin typeface="Times New Roman" panose="02020603050405020304" pitchFamily="18" charset="0"/>
                <a:cs typeface="Times New Roman" panose="02020603050405020304" pitchFamily="18" charset="0"/>
              </a:rPr>
              <a:t>h</a:t>
            </a:r>
            <a:r>
              <a:rPr lang="zh-CN" altLang="en-US" sz="2400" dirty="0">
                <a:latin typeface="Times New Roman" panose="02020603050405020304" pitchFamily="18" charset="0"/>
                <a:cs typeface="Times New Roman" panose="02020603050405020304" pitchFamily="18" charset="0"/>
              </a:rPr>
              <a:t>ile creativity is vital, </a:t>
            </a:r>
            <a:r>
              <a:rPr lang="zh-CN" altLang="en-US" sz="2400" dirty="0">
                <a:solidFill>
                  <a:schemeClr val="accent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students must learn that innovation can never justify breaking the rules.</a:t>
            </a:r>
            <a:endParaRPr lang="zh-CN" altLang="en-US" sz="2400" dirty="0">
              <a:solidFill>
                <a:schemeClr val="accent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However, emphasizing rules does not mean we should reject technological innovation altogether. On the contrary, we should explore how to properly integrate it into artistic creation. We shouldn't overlook the value of AI. Creative ideas using AI should be encouraged, provided they are applied appropriately as a new form of digital art. For instance, using AI to enhance lighting or remove distractions refines images in ways traditional darkroom techniques never could. Perhaps schools could consider setting up a separate category for Al-assisted works in similar competitions. This would not only maintain fairness but also encourage more students to explore new technologies and develop their creativity.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What’s your opinion on it? Looking forward to your reply.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Yours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Li Hua</a:t>
            </a:r>
            <a:endParaRPr lang="zh-CN" altLang="en-US" sz="2400" dirty="0">
              <a:latin typeface="Times New Roman" panose="02020603050405020304" pitchFamily="18" charset="0"/>
              <a:cs typeface="Times New Roman" panose="02020603050405020304" pitchFamily="18" charset="0"/>
            </a:endParaRPr>
          </a:p>
        </p:txBody>
      </p:sp>
      <p:sp>
        <p:nvSpPr>
          <p:cNvPr id="4" name="文本框 37"/>
          <p:cNvSpPr txBox="1"/>
          <p:nvPr/>
        </p:nvSpPr>
        <p:spPr>
          <a:xfrm>
            <a:off x="3201897" y="215564"/>
            <a:ext cx="5501836"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参考范文</a:t>
            </a:r>
            <a:r>
              <a:rPr lang="en-US" altLang="zh-CN" sz="36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辩证看待</a:t>
            </a:r>
            <a:endParaRPr lang="zh-CN" altLang="en-US" sz="2400" b="1" dirty="0">
              <a:solidFill>
                <a:schemeClr val="bg1"/>
              </a:solidFill>
              <a:latin typeface="微软雅黑" panose="020B0503020204020204" charset="-122"/>
              <a:ea typeface="微软雅黑" panose="020B0503020204020204" charset="-122"/>
            </a:endParaRPr>
          </a:p>
        </p:txBody>
      </p:sp>
      <p:pic>
        <p:nvPicPr>
          <p:cNvPr id="8" name="图形 7" descr="男性宇航员 轮廓"/>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53663" y="215564"/>
            <a:ext cx="914400" cy="914400"/>
          </a:xfrm>
          <a:prstGeom prst="rect">
            <a:avLst/>
          </a:prstGeom>
        </p:spPr>
      </p:pic>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10">
          <a:fgClr>
            <a:schemeClr val="accent2">
              <a:lumMod val="20000"/>
              <a:lumOff val="80000"/>
            </a:schemeClr>
          </a:fgClr>
          <a:bgClr>
            <a:schemeClr val="bg1"/>
          </a:bgClr>
        </a:pattFill>
        <a:effectLst/>
      </p:bgPr>
    </p:bg>
    <p:spTree>
      <p:nvGrpSpPr>
        <p:cNvPr id="1" name=""/>
        <p:cNvGrpSpPr/>
        <p:nvPr/>
      </p:nvGrpSpPr>
      <p:grpSpPr>
        <a:xfrm>
          <a:off x="0" y="0"/>
          <a:ext cx="0" cy="0"/>
          <a:chOff x="0" y="0"/>
          <a:chExt cx="0" cy="0"/>
        </a:xfrm>
      </p:grpSpPr>
      <p:sp useBgFill="1">
        <p:nvSpPr>
          <p:cNvPr id="27" name="Rectangle 10"/>
          <p:cNvSpPr>
            <a:spLocks noGrp="1" noRot="1" noChangeAspect="1" noMove="1" noResize="1" noEditPoints="1" noAdjustHandles="1" noChangeArrowheads="1" noChangeShapeType="1" noTextEdit="1"/>
          </p:cNvSpPr>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8" name="Arc 12"/>
          <p:cNvSpPr>
            <a:spLocks noGrp="1" noRot="1" noChangeAspect="1" noMove="1" noResize="1" noEditPoints="1" noAdjustHandles="1" noChangeArrowheads="1" noChangeShapeType="1" noTextEdit="1"/>
          </p:cNvSpPr>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9" name="图片 8" descr="文本, 白板&#10;&#10;描述已自动生成"/>
          <p:cNvPicPr>
            <a:picLocks noChangeAspect="1"/>
          </p:cNvPicPr>
          <p:nvPr/>
        </p:nvPicPr>
        <p:blipFill rotWithShape="1">
          <a:blip r:embed="rId1">
            <a:extLst>
              <a:ext uri="{28A0092B-C50C-407E-A947-70E740481C1C}">
                <a14:useLocalDpi xmlns:a14="http://schemas.microsoft.com/office/drawing/2010/main" val="0"/>
              </a:ext>
            </a:extLst>
          </a:blip>
          <a:srcRect r="786" b="5180"/>
          <a:stretch>
            <a:fillRect/>
          </a:stretch>
        </p:blipFill>
        <p:spPr>
          <a:xfrm>
            <a:off x="1" y="13597"/>
            <a:ext cx="12192000" cy="6830806"/>
          </a:xfrm>
          <a:prstGeom prst="rect">
            <a:avLst/>
          </a:prstGeom>
        </p:spPr>
      </p:pic>
      <p:sp>
        <p:nvSpPr>
          <p:cNvPr id="29" name="Freeform: Shape 14"/>
          <p:cNvSpPr>
            <a:spLocks noGrp="1" noRot="1" noChangeAspect="1" noMove="1" noResize="1" noEditPoints="1" noAdjustHandles="1" noChangeArrowheads="1" noChangeShapeType="1" noTextEdit="1"/>
          </p:cNvSpPr>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p:cNvSpPr>
            <a:spLocks noGrp="1"/>
          </p:cNvSpPr>
          <p:nvPr>
            <p:ph type="title"/>
          </p:nvPr>
        </p:nvSpPr>
        <p:spPr>
          <a:xfrm>
            <a:off x="4037548" y="2766218"/>
            <a:ext cx="6778089" cy="1325563"/>
          </a:xfrm>
        </p:spPr>
        <p:txBody>
          <a:bodyPr>
            <a:normAutofit fontScale="90000"/>
          </a:bodyPr>
          <a:lstStyle/>
          <a:p>
            <a:r>
              <a:rPr lang="zh-CN" altLang="en-US" sz="7200" b="1" dirty="0">
                <a:latin typeface="STXingkai" panose="02010800040101010101" pitchFamily="2" charset="-122"/>
                <a:ea typeface="STXingkai" panose="02010800040101010101" pitchFamily="2" charset="-122"/>
              </a:rPr>
              <a:t>广州二模应用文</a:t>
            </a:r>
            <a:br>
              <a:rPr lang="en-US" altLang="zh-CN" sz="7200" b="1" dirty="0">
                <a:latin typeface="STXingkai" panose="02010800040101010101" pitchFamily="2" charset="-122"/>
                <a:ea typeface="STXingkai" panose="02010800040101010101" pitchFamily="2" charset="-122"/>
              </a:rPr>
            </a:br>
            <a:br>
              <a:rPr lang="en-US" altLang="zh-CN"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是否应取消</a:t>
            </a:r>
            <a:r>
              <a:rPr lang="en-US" altLang="zh-CN" sz="2800" b="1" dirty="0">
                <a:latin typeface="宋体" panose="02010600030101010101" pitchFamily="2" charset="-122"/>
                <a:ea typeface="宋体" panose="02010600030101010101" pitchFamily="2" charset="-122"/>
              </a:rPr>
              <a:t>AI</a:t>
            </a:r>
            <a:r>
              <a:rPr lang="zh-CN" altLang="en-US" sz="2800" b="1" dirty="0">
                <a:latin typeface="宋体" panose="02010600030101010101" pitchFamily="2" charset="-122"/>
                <a:ea typeface="宋体" panose="02010600030101010101" pitchFamily="2" charset="-122"/>
              </a:rPr>
              <a:t> 生成摄影作品的参赛资格</a:t>
            </a:r>
            <a:endParaRPr lang="zh-CN" altLang="en-US" sz="2800" b="1" dirty="0">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1561624"/>
            <a:ext cx="10801349" cy="3908762"/>
          </a:xfrm>
          <a:prstGeom prst="rect">
            <a:avLst/>
          </a:prstGeom>
          <a:noFill/>
        </p:spPr>
        <p:txBody>
          <a:bodyPr wrap="square">
            <a:spAutoFit/>
          </a:bodyPr>
          <a:lstStyle/>
          <a:p>
            <a:r>
              <a:rPr lang="en-US" altLang="zh-CN" sz="2400" dirty="0">
                <a:effectLst/>
                <a:latin typeface="黑体" panose="02010609060101010101" charset="-122"/>
                <a:ea typeface="黑体" panose="02010609060101010101" charset="-122"/>
                <a:cs typeface="Times New Roman" panose="02020603050405020304" pitchFamily="18" charset="0"/>
              </a:rPr>
              <a:t>2026</a:t>
            </a:r>
            <a:r>
              <a:rPr lang="zh-CN" altLang="en-US" sz="2400" dirty="0">
                <a:effectLst/>
                <a:latin typeface="黑体" panose="02010609060101010101" charset="-122"/>
                <a:ea typeface="黑体" panose="02010609060101010101" charset="-122"/>
                <a:cs typeface="Times New Roman" panose="02020603050405020304" pitchFamily="18" charset="0"/>
              </a:rPr>
              <a:t>年杭州二模</a:t>
            </a:r>
            <a:endParaRPr lang="en-US" altLang="zh-CN" sz="2400" dirty="0">
              <a:effectLst/>
              <a:latin typeface="黑体" panose="02010609060101010101" charset="-122"/>
              <a:ea typeface="黑体" panose="02010609060101010101" charset="-122"/>
              <a:cs typeface="Times New Roman" panose="02020603050405020304" pitchFamily="18" charset="0"/>
            </a:endParaRPr>
          </a:p>
          <a:p>
            <a:r>
              <a:rPr lang="zh-CN" altLang="en-US" sz="2800" b="1" dirty="0">
                <a:effectLst/>
                <a:latin typeface="黑体" panose="02010609060101010101" charset="-122"/>
                <a:ea typeface="黑体" panose="02010609060101010101" charset="-122"/>
                <a:cs typeface="Times New Roman" panose="02020603050405020304" pitchFamily="18" charset="0"/>
              </a:rPr>
              <a:t>假定你是李华，你校部分学生常以各种理由请假，不参加课间跑活动。为此，请写一篇短文向校英文报投稿，内容包括：</a:t>
            </a:r>
            <a:endParaRPr lang="zh-CN" altLang="en-US" sz="2800" b="1" dirty="0">
              <a:latin typeface="黑体" panose="02010609060101010101" charset="-122"/>
              <a:ea typeface="黑体" panose="02010609060101010101" charset="-122"/>
            </a:endParaRPr>
          </a:p>
          <a:p>
            <a:r>
              <a:rPr lang="en-US" altLang="zh-CN" sz="2800" b="1" dirty="0">
                <a:effectLst/>
                <a:latin typeface="黑体" panose="02010609060101010101" charset="-122"/>
                <a:ea typeface="黑体" panose="02010609060101010101" charset="-122"/>
              </a:rPr>
              <a:t>1.</a:t>
            </a:r>
            <a:r>
              <a:rPr lang="zh-CN" altLang="en-US" sz="2800" b="1" dirty="0">
                <a:effectLst/>
                <a:latin typeface="黑体" panose="02010609060101010101" charset="-122"/>
                <a:ea typeface="黑体" panose="02010609060101010101" charset="-122"/>
                <a:cs typeface="Times New Roman" panose="02020603050405020304" pitchFamily="18" charset="0"/>
              </a:rPr>
              <a:t>陈述现象；</a:t>
            </a:r>
            <a:endParaRPr lang="zh-CN" altLang="en-US" sz="2800" b="1" dirty="0">
              <a:latin typeface="黑体" panose="02010609060101010101" charset="-122"/>
              <a:ea typeface="黑体" panose="02010609060101010101" charset="-122"/>
            </a:endParaRPr>
          </a:p>
          <a:p>
            <a:r>
              <a:rPr lang="en-US" altLang="zh-CN" sz="2800" b="1" dirty="0">
                <a:effectLst/>
                <a:latin typeface="黑体" panose="02010609060101010101" charset="-122"/>
                <a:ea typeface="黑体" panose="02010609060101010101" charset="-122"/>
              </a:rPr>
              <a:t>2.</a:t>
            </a:r>
            <a:r>
              <a:rPr lang="zh-CN" altLang="en-US" sz="2800" b="1" dirty="0">
                <a:effectLst/>
                <a:latin typeface="黑体" panose="02010609060101010101" charset="-122"/>
                <a:ea typeface="黑体" panose="02010609060101010101" charset="-122"/>
                <a:cs typeface="Times New Roman" panose="02020603050405020304" pitchFamily="18" charset="0"/>
              </a:rPr>
              <a:t>提出劝告和建议。</a:t>
            </a:r>
            <a:endParaRPr lang="zh-CN" altLang="en-US" sz="2800" b="1" dirty="0">
              <a:latin typeface="黑体" panose="02010609060101010101" charset="-122"/>
              <a:ea typeface="黑体" panose="02010609060101010101" charset="-122"/>
            </a:endParaRPr>
          </a:p>
          <a:p>
            <a:endParaRPr lang="en-US" altLang="zh-CN" sz="2800" b="1" dirty="0">
              <a:effectLst/>
              <a:latin typeface="黑体" panose="02010609060101010101" charset="-122"/>
              <a:ea typeface="黑体" panose="02010609060101010101" charset="-122"/>
              <a:cs typeface="Times New Roman" panose="02020603050405020304" pitchFamily="18" charset="0"/>
            </a:endParaRPr>
          </a:p>
          <a:p>
            <a:r>
              <a:rPr lang="zh-CN" altLang="en-US" sz="2800" b="1" dirty="0">
                <a:effectLst/>
                <a:latin typeface="黑体" panose="02010609060101010101" charset="-122"/>
                <a:ea typeface="黑体" panose="02010609060101010101" charset="-122"/>
                <a:cs typeface="Times New Roman" panose="02020603050405020304" pitchFamily="18" charset="0"/>
              </a:rPr>
              <a:t>注意：</a:t>
            </a:r>
            <a:endParaRPr lang="zh-CN" altLang="en-US" sz="2800" b="1" dirty="0">
              <a:latin typeface="黑体" panose="02010609060101010101" charset="-122"/>
              <a:ea typeface="黑体" panose="02010609060101010101" charset="-122"/>
            </a:endParaRPr>
          </a:p>
          <a:p>
            <a:r>
              <a:rPr lang="en-US" altLang="zh-CN" sz="2800" b="1" dirty="0">
                <a:effectLst/>
                <a:latin typeface="黑体" panose="02010609060101010101" charset="-122"/>
                <a:ea typeface="黑体" panose="02010609060101010101" charset="-122"/>
              </a:rPr>
              <a:t>1.</a:t>
            </a:r>
            <a:r>
              <a:rPr lang="zh-CN" altLang="en-US" sz="2800" b="1" dirty="0">
                <a:effectLst/>
                <a:latin typeface="黑体" panose="02010609060101010101" charset="-122"/>
                <a:ea typeface="黑体" panose="02010609060101010101" charset="-122"/>
                <a:cs typeface="Times New Roman" panose="02020603050405020304" pitchFamily="18" charset="0"/>
              </a:rPr>
              <a:t>写作词数应为</a:t>
            </a:r>
            <a:r>
              <a:rPr lang="en-US" altLang="zh-CN" sz="2800" b="1" dirty="0">
                <a:effectLst/>
                <a:latin typeface="黑体" panose="02010609060101010101" charset="-122"/>
                <a:ea typeface="黑体" panose="02010609060101010101" charset="-122"/>
              </a:rPr>
              <a:t>80 </a:t>
            </a:r>
            <a:r>
              <a:rPr lang="zh-CN" altLang="en-US" sz="2800" b="1" dirty="0">
                <a:effectLst/>
                <a:latin typeface="黑体" panose="02010609060101010101" charset="-122"/>
                <a:ea typeface="黑体" panose="02010609060101010101" charset="-122"/>
                <a:cs typeface="Times New Roman" panose="02020603050405020304" pitchFamily="18" charset="0"/>
              </a:rPr>
              <a:t>左右；</a:t>
            </a:r>
            <a:endParaRPr lang="zh-CN" altLang="en-US" sz="2800" b="1" dirty="0">
              <a:latin typeface="黑体" panose="02010609060101010101" charset="-122"/>
              <a:ea typeface="黑体" panose="02010609060101010101" charset="-122"/>
            </a:endParaRPr>
          </a:p>
          <a:p>
            <a:r>
              <a:rPr lang="en-US" altLang="zh-CN" sz="2800" b="1" dirty="0">
                <a:effectLst/>
                <a:latin typeface="黑体" panose="02010609060101010101" charset="-122"/>
                <a:ea typeface="黑体" panose="02010609060101010101" charset="-122"/>
              </a:rPr>
              <a:t>2.</a:t>
            </a:r>
            <a:r>
              <a:rPr lang="zh-CN" altLang="en-US" sz="2800" b="1" dirty="0">
                <a:effectLst/>
                <a:latin typeface="黑体" panose="02010609060101010101" charset="-122"/>
                <a:ea typeface="黑体" panose="02010609060101010101" charset="-122"/>
                <a:cs typeface="Times New Roman" panose="02020603050405020304" pitchFamily="18" charset="0"/>
              </a:rPr>
              <a:t>可适当增加细节，使内容充实、行文连贯。</a:t>
            </a:r>
            <a:endParaRPr lang="zh-CN" altLang="en-US" sz="2800" b="1" dirty="0">
              <a:latin typeface="黑体" panose="02010609060101010101" charset="-122"/>
              <a:ea typeface="黑体" panose="02010609060101010101" charset="-122"/>
            </a:endParaRPr>
          </a:p>
        </p:txBody>
      </p:sp>
      <p:sp>
        <p:nvSpPr>
          <p:cNvPr id="6" name="文本框 37"/>
          <p:cNvSpPr txBox="1"/>
          <p:nvPr/>
        </p:nvSpPr>
        <p:spPr>
          <a:xfrm>
            <a:off x="3201897" y="215564"/>
            <a:ext cx="5501836"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同类型作文链接</a:t>
            </a:r>
            <a:endParaRPr lang="zh-CN" altLang="en-US" sz="24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0734" y="1117342"/>
            <a:ext cx="11870532" cy="5109091"/>
          </a:xfrm>
          <a:prstGeom prst="rect">
            <a:avLst/>
          </a:prstGeom>
          <a:noFill/>
          <a:ln w="31750">
            <a:solidFill>
              <a:schemeClr val="accent4">
                <a:lumMod val="60000"/>
                <a:lumOff val="40000"/>
              </a:schemeClr>
            </a:solidFill>
            <a:prstDash val="sysDot"/>
          </a:ln>
        </p:spPr>
        <p:txBody>
          <a:bodyPr wrap="square">
            <a:spAutoFit/>
          </a:bodyPr>
          <a:lstStyle/>
          <a:p>
            <a:pPr algn="just"/>
            <a:r>
              <a:rPr lang="zh-CN" altLang="en-US" sz="2800" b="1"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Nowadays, it is quite common that some students often invent various excuses to ask for leave so that they can escape from taking part in the inter-class running, which has become a worrying phenomenon on campus.</a:t>
            </a:r>
            <a:endParaRPr lang="en-GB"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Everyone is expected to take part in regular exercise, especially running, since the practice can strengthen our body and refresh our mind when we feel stressed from heavy study. To engage in running, it is suggested that students find a partner who can offer company and encouragement.</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Moreover, it is also a good idea to prepare a small present for each other as a reward for sticking to the running plan.</a:t>
            </a:r>
            <a:endParaRPr lang="en-GB"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In brief, only if we insist on taking part in running actively can we keep energetic and make greater progress in our academic life.</a:t>
            </a:r>
            <a:endParaRPr lang="en-GB" altLang="zh-CN" sz="2800" dirty="0">
              <a:latin typeface="Times New Roman" panose="02020603050405020304" pitchFamily="18" charset="0"/>
              <a:cs typeface="Times New Roman" panose="02020603050405020304" pitchFamily="18" charset="0"/>
            </a:endParaRPr>
          </a:p>
          <a:p>
            <a:endParaRPr lang="zh-CN" altLang="en-US" dirty="0"/>
          </a:p>
        </p:txBody>
      </p:sp>
      <p:sp>
        <p:nvSpPr>
          <p:cNvPr id="4" name="文本框 37"/>
          <p:cNvSpPr txBox="1"/>
          <p:nvPr/>
        </p:nvSpPr>
        <p:spPr>
          <a:xfrm>
            <a:off x="3247053" y="494523"/>
            <a:ext cx="5501836"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参考范文</a:t>
            </a:r>
            <a:endParaRPr lang="zh-CN" altLang="en-US" sz="24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430262" y="2960370"/>
            <a:ext cx="5041851" cy="962977"/>
          </a:xfrm>
          <a:prstGeom prst="rect">
            <a:avLst/>
          </a:prstGeom>
          <a:solidFill>
            <a:schemeClr val="accent3">
              <a:lumMod val="60000"/>
              <a:lumOff val="4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502072" y="1200573"/>
            <a:ext cx="11570865" cy="1371177"/>
          </a:xfrm>
          <a:prstGeom prst="rect">
            <a:avLst/>
          </a:prstGeom>
          <a:solidFill>
            <a:schemeClr val="accent6">
              <a:lumMod val="60000"/>
              <a:lumOff val="4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内容占位符 2"/>
          <p:cNvSpPr>
            <a:spLocks noGrp="1"/>
          </p:cNvSpPr>
          <p:nvPr>
            <p:custDataLst>
              <p:tags r:id="rId1"/>
            </p:custDataLst>
          </p:nvPr>
        </p:nvSpPr>
        <p:spPr>
          <a:xfrm>
            <a:off x="442540" y="809518"/>
            <a:ext cx="11689927" cy="56726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altLang="zh-CN" sz="1865" b="1" dirty="0">
                <a:latin typeface="黑体" panose="02010609060101010101" charset="-122"/>
                <a:ea typeface="黑体" panose="02010609060101010101" charset="-122"/>
                <a:cs typeface="黑体" panose="02010609060101010101" charset="-122"/>
              </a:rPr>
              <a:t>第一节(满分15分)</a:t>
            </a:r>
            <a:endParaRPr altLang="zh-CN" sz="1865" b="1" dirty="0">
              <a:latin typeface="黑体" panose="02010609060101010101" charset="-122"/>
              <a:ea typeface="黑体" panose="02010609060101010101" charset="-122"/>
              <a:cs typeface="黑体" panose="02010609060101010101" charset="-122"/>
            </a:endParaRPr>
          </a:p>
          <a:p>
            <a:pPr marL="0" indent="0">
              <a:lnSpc>
                <a:spcPct val="100000"/>
              </a:lnSpc>
              <a:buNone/>
            </a:pPr>
            <a:r>
              <a:rPr lang="zh-CN" altLang="zh-CN"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假定你是李华。你的外国笔友</a:t>
            </a:r>
            <a:r>
              <a:rPr lang="en-US" altLang="zh-CN" b="1" dirty="0">
                <a:solidFill>
                  <a:srgbClr val="000000"/>
                </a:solidFill>
                <a:effectLst/>
                <a:latin typeface="Times New Roman" panose="02020603050405020304" pitchFamily="18" charset="0"/>
                <a:ea typeface="楷体" panose="02010609060101010101" pitchFamily="49" charset="-122"/>
              </a:rPr>
              <a:t> Mark </a:t>
            </a:r>
            <a:r>
              <a:rPr lang="zh-CN" altLang="zh-CN"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在邮件中说，学校摄影比赛中有幅作品因使用</a:t>
            </a:r>
            <a:r>
              <a:rPr lang="en-US" altLang="zh-CN" b="1" dirty="0">
                <a:solidFill>
                  <a:srgbClr val="000000"/>
                </a:solidFill>
                <a:effectLst/>
                <a:latin typeface="Times New Roman" panose="02020603050405020304" pitchFamily="18" charset="0"/>
                <a:ea typeface="楷体" panose="02010609060101010101" pitchFamily="49" charset="-122"/>
              </a:rPr>
              <a:t> AI </a:t>
            </a:r>
            <a:r>
              <a:rPr lang="zh-CN" altLang="zh-CN"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技术生成而被取消参评资格。</a:t>
            </a:r>
            <a:r>
              <a:rPr lang="zh-CN" altLang="en-US" b="1" i="0" dirty="0">
                <a:solidFill>
                  <a:srgbClr val="0F1115"/>
                </a:solidFill>
                <a:effectLst/>
                <a:latin typeface="quote-cjk-patch"/>
              </a:rPr>
              <a:t>请</a:t>
            </a:r>
            <a:r>
              <a:rPr lang="zh-CN" altLang="en-US"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你回复邮件谈谈你对这一事件的看法及理由。</a:t>
            </a:r>
            <a:r>
              <a:rPr lang="zh-CN" altLang="zh-CN"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endParaRPr lang="en-US" altLang="zh-CN" b="1" dirty="0">
              <a:latin typeface="黑体" panose="02010609060101010101" charset="-122"/>
              <a:ea typeface="黑体" panose="02010609060101010101" charset="-122"/>
              <a:cs typeface="黑体" panose="02010609060101010101" charset="-122"/>
            </a:endParaRPr>
          </a:p>
          <a:p>
            <a:pPr marL="0" indent="0">
              <a:lnSpc>
                <a:spcPct val="100000"/>
              </a:lnSpc>
              <a:buNone/>
            </a:pPr>
            <a:r>
              <a:rPr altLang="zh-CN" sz="1865" b="1" dirty="0" err="1">
                <a:latin typeface="黑体" panose="02010609060101010101" charset="-122"/>
                <a:ea typeface="黑体" panose="02010609060101010101" charset="-122"/>
                <a:cs typeface="黑体" panose="02010609060101010101" charset="-122"/>
              </a:rPr>
              <a:t>注意</a:t>
            </a:r>
            <a:r>
              <a:rPr altLang="zh-CN" sz="1865" b="1" dirty="0">
                <a:latin typeface="黑体" panose="02010609060101010101" charset="-122"/>
                <a:ea typeface="黑体" panose="02010609060101010101" charset="-122"/>
                <a:cs typeface="黑体" panose="02010609060101010101" charset="-122"/>
              </a:rPr>
              <a:t>：</a:t>
            </a:r>
            <a:endParaRPr lang="en-US" altLang="zh-CN" sz="1865" b="1" dirty="0">
              <a:latin typeface="黑体" panose="02010609060101010101" charset="-122"/>
              <a:ea typeface="黑体" panose="02010609060101010101" charset="-122"/>
              <a:cs typeface="黑体" panose="02010609060101010101" charset="-122"/>
            </a:endParaRPr>
          </a:p>
          <a:p>
            <a:pPr marL="0" indent="0">
              <a:lnSpc>
                <a:spcPct val="100000"/>
              </a:lnSpc>
              <a:buNone/>
            </a:pPr>
            <a:r>
              <a:rPr altLang="zh-CN" sz="1865" b="1" dirty="0">
                <a:latin typeface="黑体" panose="02010609060101010101" charset="-122"/>
                <a:ea typeface="黑体" panose="02010609060101010101" charset="-122"/>
                <a:cs typeface="黑体" panose="02010609060101010101" charset="-122"/>
              </a:rPr>
              <a:t>(1)写作词数应为80个左右；</a:t>
            </a:r>
            <a:endParaRPr altLang="zh-CN" sz="1865" b="1" dirty="0">
              <a:latin typeface="黑体" panose="02010609060101010101" charset="-122"/>
              <a:ea typeface="黑体" panose="02010609060101010101" charset="-122"/>
              <a:cs typeface="黑体" panose="02010609060101010101" charset="-122"/>
            </a:endParaRPr>
          </a:p>
          <a:p>
            <a:pPr marL="0" indent="0">
              <a:lnSpc>
                <a:spcPct val="100000"/>
              </a:lnSpc>
              <a:buNone/>
            </a:pPr>
            <a:r>
              <a:rPr altLang="zh-CN" sz="1865" b="1" dirty="0">
                <a:latin typeface="黑体" panose="02010609060101010101" charset="-122"/>
                <a:ea typeface="黑体" panose="02010609060101010101" charset="-122"/>
                <a:cs typeface="黑体" panose="02010609060101010101" charset="-122"/>
              </a:rPr>
              <a:t>(2)请按如下格式在答题纸的相应位置作答。</a:t>
            </a:r>
            <a:endParaRPr altLang="zh-CN" sz="1865" b="1" dirty="0">
              <a:latin typeface="黑体" panose="02010609060101010101" charset="-122"/>
              <a:ea typeface="黑体" panose="02010609060101010101" charset="-122"/>
              <a:cs typeface="黑体" panose="02010609060101010101" charset="-122"/>
            </a:endParaRPr>
          </a:p>
          <a:p>
            <a:pPr marL="0" indent="0" eaLnBrk="0">
              <a:buNone/>
              <a:tabLst>
                <a:tab pos="266700" algn="l"/>
              </a:tabLst>
            </a:pPr>
            <a:r>
              <a:rPr lang="en-US" altLang="zh-CN" sz="1865" b="1" dirty="0">
                <a:latin typeface="Times New Roman" panose="02020603050405020304" pitchFamily="18" charset="0"/>
                <a:ea typeface="黑体" panose="02010609060101010101" charset="-122"/>
                <a:cs typeface="Times New Roman" panose="02020603050405020304" pitchFamily="18" charset="0"/>
              </a:rPr>
              <a:t>  </a:t>
            </a:r>
            <a:r>
              <a:rPr lang="en-US" altLang="zh-CN" sz="2400" dirty="0">
                <a:effectLst/>
                <a:latin typeface="Times New Roman" panose="02020603050405020304" pitchFamily="18" charset="0"/>
                <a:ea typeface="Arial" panose="020B0604020202020204" pitchFamily="34" charset="0"/>
              </a:rPr>
              <a:t>Dear Mark,</a:t>
            </a:r>
            <a:endParaRPr lang="zh-CN" altLang="zh-CN" sz="2400" dirty="0">
              <a:effectLst/>
              <a:latin typeface="Arial" panose="020B0604020202020204" pitchFamily="34" charset="0"/>
              <a:ea typeface="Arial" panose="020B0604020202020204" pitchFamily="34" charset="0"/>
            </a:endParaRPr>
          </a:p>
          <a:p>
            <a:pPr marL="0" indent="0" eaLnBrk="0">
              <a:buNone/>
              <a:tabLst>
                <a:tab pos="266700" algn="l"/>
              </a:tabLst>
            </a:pPr>
            <a:r>
              <a:rPr lang="en-US" altLang="zh-CN" sz="2400" dirty="0">
                <a:effectLst/>
                <a:latin typeface="Times New Roman" panose="02020603050405020304" pitchFamily="18" charset="0"/>
                <a:ea typeface="Arial" panose="020B0604020202020204" pitchFamily="34" charset="0"/>
              </a:rPr>
              <a:t>	Thanks for sharing the disqualified photo case with me. </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_________________________________________________</a:t>
            </a:r>
            <a:r>
              <a:rPr lang="en-US" altLang="zh-CN" sz="2400" dirty="0">
                <a:effectLst/>
                <a:latin typeface="Times New Roman" panose="02020603050405020304" pitchFamily="18" charset="0"/>
                <a:ea typeface="Arial" panose="020B0604020202020204" pitchFamily="34" charset="0"/>
              </a:rPr>
              <a:t>																		            </a:t>
            </a:r>
            <a:r>
              <a:rPr lang="zh-CN" altLang="en-US" sz="2400" dirty="0">
                <a:effectLst/>
                <a:latin typeface="Times New Roman" panose="02020603050405020304" pitchFamily="18" charset="0"/>
                <a:ea typeface="Arial" panose="020B0604020202020204" pitchFamily="34" charset="0"/>
              </a:rPr>
              <a:t>                                                                                                 </a:t>
            </a:r>
            <a:r>
              <a:rPr lang="en-US" altLang="zh-CN" sz="2400" dirty="0">
                <a:effectLst/>
                <a:latin typeface="Times New Roman" panose="02020603050405020304" pitchFamily="18" charset="0"/>
                <a:ea typeface="Arial" panose="020B0604020202020204" pitchFamily="34" charset="0"/>
              </a:rPr>
              <a:t> Best wishes										</a:t>
            </a:r>
            <a:r>
              <a:rPr lang="zh-CN" altLang="en-US" sz="2400" dirty="0">
                <a:latin typeface="Times New Roman" panose="02020603050405020304" pitchFamily="18" charset="0"/>
                <a:ea typeface="Arial" panose="020B0604020202020204" pitchFamily="34" charset="0"/>
              </a:rPr>
              <a:t>                 </a:t>
            </a:r>
            <a:r>
              <a:rPr lang="en-US" altLang="zh-CN" sz="2400" dirty="0">
                <a:effectLst/>
                <a:latin typeface="Times New Roman" panose="02020603050405020304" pitchFamily="18" charset="0"/>
                <a:ea typeface="Arial" panose="020B0604020202020204" pitchFamily="34" charset="0"/>
              </a:rPr>
              <a:t>Li Hua</a:t>
            </a:r>
            <a:endParaRPr lang="zh-CN" altLang="zh-CN" sz="2400" dirty="0">
              <a:effectLst/>
              <a:latin typeface="Arial" panose="020B0604020202020204" pitchFamily="34" charset="0"/>
              <a:ea typeface="Arial" panose="020B0604020202020204" pitchFamily="34" charset="0"/>
            </a:endParaRPr>
          </a:p>
          <a:p>
            <a:endParaRPr lang="zh-CN" altLang="zh-CN" sz="1865" b="1" dirty="0">
              <a:latin typeface="Times New Roman" panose="02020603050405020304" pitchFamily="18" charset="0"/>
              <a:ea typeface="黑体" panose="02010609060101010101" charset="-122"/>
              <a:cs typeface="Times New Roman" panose="02020603050405020304" pitchFamily="18" charset="0"/>
            </a:endParaRPr>
          </a:p>
        </p:txBody>
      </p:sp>
      <p:sp>
        <p:nvSpPr>
          <p:cNvPr id="43" name="文本框 37"/>
          <p:cNvSpPr txBox="1"/>
          <p:nvPr>
            <p:custDataLst>
              <p:tags r:id="rId2"/>
            </p:custDataLst>
          </p:nvPr>
        </p:nvSpPr>
        <p:spPr>
          <a:xfrm>
            <a:off x="2702348" y="164253"/>
            <a:ext cx="5370195" cy="647700"/>
          </a:xfrm>
          <a:prstGeom prst="rect">
            <a:avLst/>
          </a:prstGeom>
          <a:solidFill>
            <a:srgbClr val="C00000">
              <a:alpha val="92000"/>
            </a:srgbClr>
          </a:solidFill>
          <a:ln w="9525">
            <a:noFill/>
          </a:ln>
          <a:effectLst>
            <a:softEdge rad="63500"/>
          </a:effectLst>
        </p:spPr>
        <p:txBody>
          <a:bodyPr wrap="square" lIns="121916" tIns="60957" rIns="121916" bIns="60957">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en-US" altLang="zh-CN" sz="3600" b="1" dirty="0">
                <a:solidFill>
                  <a:schemeClr val="bg1"/>
                </a:solidFill>
                <a:latin typeface="微软雅黑" panose="020B0503020204020204" charset="-122"/>
                <a:ea typeface="微软雅黑" panose="020B0503020204020204" charset="-122"/>
              </a:rPr>
              <a:t>1. Analysis of Test</a:t>
            </a:r>
            <a:endParaRPr lang="zh-CN" altLang="en-US" sz="36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3"/>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5:prstTrans prst="peelOff"/>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4314" y="1599348"/>
            <a:ext cx="12144374" cy="4430828"/>
          </a:xfrm>
          <a:prstGeom prst="rect">
            <a:avLst/>
          </a:prstGeom>
          <a:noFill/>
          <a:ln w="38100">
            <a:solidFill>
              <a:schemeClr val="accent2">
                <a:lumMod val="60000"/>
                <a:lumOff val="40000"/>
              </a:schemeClr>
            </a:solidFill>
          </a:ln>
        </p:spPr>
        <p:txBody>
          <a:bodyPr wrap="square" rtlCol="0">
            <a:spAutoFit/>
          </a:bodyPr>
          <a:lstStyle/>
          <a:p>
            <a:pPr>
              <a:lnSpc>
                <a:spcPct val="150000"/>
              </a:lnSpc>
            </a:pPr>
            <a:r>
              <a:rPr kumimoji="1" lang="en-US" altLang="zh-CN" sz="32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Paragraph1</a:t>
            </a:r>
            <a:r>
              <a:rPr kumimoji="1" lang="en-US" altLang="zh-CN" sz="3200" b="1" dirty="0">
                <a:latin typeface="宋体" panose="02010600030101010101" pitchFamily="2" charset="-122"/>
                <a:ea typeface="宋体" panose="02010600030101010101" pitchFamily="2" charset="-122"/>
              </a:rPr>
              <a:t>:</a:t>
            </a:r>
            <a:r>
              <a:rPr kumimoji="1" lang="zh-CN" altLang="en-US" sz="3200" b="1" dirty="0">
                <a:latin typeface="宋体" panose="02010600030101010101" pitchFamily="2" charset="-122"/>
                <a:ea typeface="宋体" panose="02010600030101010101" pitchFamily="2" charset="-122"/>
              </a:rPr>
              <a:t> </a:t>
            </a:r>
            <a:r>
              <a:rPr kumimoji="1" lang="en-US" altLang="zh-CN" sz="3200" b="1" dirty="0">
                <a:solidFill>
                  <a:srgbClr val="7030A0"/>
                </a:solidFill>
                <a:latin typeface="Times New Roman" panose="02020603050405020304" pitchFamily="18" charset="0"/>
                <a:ea typeface="宋体" panose="02010600030101010101" pitchFamily="2" charset="-122"/>
                <a:cs typeface="Times New Roman" panose="02020603050405020304" pitchFamily="18" charset="0"/>
              </a:rPr>
              <a:t>State</a:t>
            </a:r>
            <a:r>
              <a:rPr kumimoji="1" lang="zh-CN" altLang="en-US" sz="3200" b="1" dirty="0">
                <a:solidFill>
                  <a:srgbClr val="7030A0"/>
                </a:solidFill>
                <a:latin typeface="Times New Roman" panose="02020603050405020304" pitchFamily="18" charset="0"/>
                <a:ea typeface="宋体" panose="02010600030101010101" pitchFamily="2" charset="-122"/>
                <a:cs typeface="Times New Roman" panose="02020603050405020304" pitchFamily="18" charset="0"/>
              </a:rPr>
              <a:t> </a:t>
            </a:r>
            <a:r>
              <a:rPr kumimoji="1" lang="en-US" altLang="zh-CN" sz="3200" b="1" dirty="0">
                <a:solidFill>
                  <a:srgbClr val="7030A0"/>
                </a:solidFill>
                <a:latin typeface="Times New Roman" panose="02020603050405020304" pitchFamily="18" charset="0"/>
                <a:ea typeface="宋体" panose="02010600030101010101" pitchFamily="2" charset="-122"/>
                <a:cs typeface="Times New Roman" panose="02020603050405020304" pitchFamily="18" charset="0"/>
              </a:rPr>
              <a:t>your opinion</a:t>
            </a:r>
            <a:r>
              <a:rPr kumimoji="1" lang="zh-CN" altLang="en-US" sz="3200" b="1" dirty="0">
                <a:latin typeface="宋体" panose="02010600030101010101" pitchFamily="2" charset="-122"/>
                <a:ea typeface="宋体" panose="02010600030101010101" pitchFamily="2" charset="-122"/>
              </a:rPr>
              <a:t>（</a:t>
            </a:r>
            <a:r>
              <a:rPr kumimoji="1" lang="en-US" altLang="zh-CN" sz="32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for/against/neutral</a:t>
            </a:r>
            <a:r>
              <a:rPr kumimoji="1" lang="zh-CN" altLang="en-US" sz="32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endParaRPr kumimoji="1" lang="en-US" altLang="zh-CN" sz="32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kumimoji="1" lang="en-US" altLang="zh-CN" sz="32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Paragraph2</a:t>
            </a:r>
            <a:r>
              <a:rPr kumimoji="1" lang="en-US" altLang="zh-CN" sz="3200" b="1" dirty="0">
                <a:latin typeface="宋体" panose="02010600030101010101" pitchFamily="2" charset="-122"/>
                <a:ea typeface="宋体" panose="02010600030101010101" pitchFamily="2" charset="-122"/>
              </a:rPr>
              <a:t>: </a:t>
            </a:r>
            <a:r>
              <a:rPr kumimoji="1" lang="en-US" altLang="zh-CN" sz="3200" b="1" dirty="0">
                <a:solidFill>
                  <a:srgbClr val="7030A0"/>
                </a:solidFill>
                <a:latin typeface="Times New Roman" panose="02020603050405020304" pitchFamily="18" charset="0"/>
                <a:ea typeface="宋体" panose="02010600030101010101" pitchFamily="2" charset="-122"/>
                <a:cs typeface="Times New Roman" panose="02020603050405020304" pitchFamily="18" charset="0"/>
              </a:rPr>
              <a:t>Supporting evidence </a:t>
            </a:r>
            <a:endParaRPr kumimoji="1" lang="en-US" altLang="zh-CN" sz="3200" b="1" dirty="0">
              <a:solidFill>
                <a:srgbClr val="7030A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kumimoji="1" lang="zh-CN" altLang="en-US" sz="3200" b="1" dirty="0">
                <a:latin typeface="宋体" panose="02010600030101010101" pitchFamily="2" charset="-122"/>
                <a:ea typeface="宋体" panose="02010600030101010101" pitchFamily="2" charset="-122"/>
              </a:rPr>
              <a:t>             </a:t>
            </a:r>
            <a:r>
              <a:rPr kumimoji="1" lang="en-US" altLang="zh-CN" sz="3200" b="1" dirty="0">
                <a:latin typeface="宋体" panose="02010600030101010101" pitchFamily="2" charset="-122"/>
                <a:ea typeface="宋体" panose="02010600030101010101" pitchFamily="2" charset="-122"/>
              </a:rPr>
              <a:t>     </a:t>
            </a:r>
            <a:r>
              <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rPr>
              <a:t>Reason1</a:t>
            </a:r>
            <a:endPar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kumimoji="1" lang="zh-CN" altLang="en-US" sz="3200" b="1" dirty="0">
                <a:latin typeface="宋体" panose="02010600030101010101" pitchFamily="2" charset="-122"/>
                <a:ea typeface="宋体" panose="02010600030101010101" pitchFamily="2" charset="-122"/>
              </a:rPr>
              <a:t>             </a:t>
            </a:r>
            <a:r>
              <a:rPr kumimoji="1" lang="en-US" altLang="zh-CN" sz="3200" b="1" dirty="0">
                <a:latin typeface="宋体" panose="02010600030101010101" pitchFamily="2" charset="-122"/>
                <a:ea typeface="宋体" panose="02010600030101010101" pitchFamily="2" charset="-122"/>
              </a:rPr>
              <a:t>     </a:t>
            </a:r>
            <a:r>
              <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rPr>
              <a:t>Reason2</a:t>
            </a:r>
            <a:endPar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kumimoji="1" lang="zh-CN" altLang="en-US" sz="3200" b="1" dirty="0">
                <a:latin typeface="宋体" panose="02010600030101010101" pitchFamily="2" charset="-122"/>
                <a:ea typeface="宋体" panose="02010600030101010101" pitchFamily="2" charset="-122"/>
              </a:rPr>
              <a:t>             </a:t>
            </a:r>
            <a:r>
              <a:rPr kumimoji="1" lang="en-US" altLang="zh-CN" sz="3200" b="1" dirty="0">
                <a:latin typeface="宋体" panose="02010600030101010101" pitchFamily="2" charset="-122"/>
                <a:ea typeface="宋体" panose="02010600030101010101" pitchFamily="2" charset="-122"/>
              </a:rPr>
              <a:t>     </a:t>
            </a:r>
            <a:r>
              <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rPr>
              <a:t>Reason3</a:t>
            </a:r>
            <a:endPar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kumimoji="1" lang="en-US" altLang="zh-CN" sz="32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Paragraph3</a:t>
            </a:r>
            <a:r>
              <a:rPr kumimoji="1" lang="en-US" altLang="zh-CN" sz="3200" b="1" dirty="0">
                <a:latin typeface="宋体" panose="02010600030101010101" pitchFamily="2" charset="-122"/>
                <a:ea typeface="宋体" panose="02010600030101010101" pitchFamily="2" charset="-122"/>
              </a:rPr>
              <a:t>: </a:t>
            </a:r>
            <a:r>
              <a:rPr kumimoji="1" lang="en-US" altLang="zh-CN"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rPr>
              <a:t>Your expectations for his reply.</a:t>
            </a:r>
            <a:endParaRPr kumimoji="1" lang="zh-CN" altLang="en-US" sz="2800" b="1" dirty="0">
              <a:solidFill>
                <a:schemeClr val="accent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37"/>
          <p:cNvSpPr txBox="1"/>
          <p:nvPr>
            <p:custDataLst>
              <p:tags r:id="rId1"/>
            </p:custDataLst>
          </p:nvPr>
        </p:nvSpPr>
        <p:spPr>
          <a:xfrm>
            <a:off x="3845348" y="503974"/>
            <a:ext cx="2484015" cy="647700"/>
          </a:xfrm>
          <a:prstGeom prst="rect">
            <a:avLst/>
          </a:prstGeom>
          <a:solidFill>
            <a:srgbClr val="C00000">
              <a:alpha val="92000"/>
            </a:srgbClr>
          </a:solidFill>
          <a:ln w="9525">
            <a:noFill/>
          </a:ln>
          <a:effectLst>
            <a:softEdge rad="63500"/>
          </a:effectLst>
        </p:spPr>
        <p:txBody>
          <a:bodyPr wrap="square" lIns="121916" tIns="60957" rIns="121916" bIns="60957">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写作要点 </a:t>
            </a:r>
            <a:endParaRPr lang="zh-CN" altLang="en-US" sz="3600" b="1" dirty="0">
              <a:solidFill>
                <a:schemeClr val="bg1"/>
              </a:solidFill>
              <a:latin typeface="微软雅黑" panose="020B0503020204020204" charset="-122"/>
              <a:ea typeface="微软雅黑" panose="020B0503020204020204" charset="-122"/>
            </a:endParaRPr>
          </a:p>
        </p:txBody>
      </p:sp>
      <p:pic>
        <p:nvPicPr>
          <p:cNvPr id="6" name="图形 5" descr="建筑 轮廓"/>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488103"/>
            <a:ext cx="914400" cy="914400"/>
          </a:xfrm>
          <a:prstGeom prst="rect">
            <a:avLst/>
          </a:prstGeom>
        </p:spPr>
      </p:pic>
      <p:sp>
        <p:nvSpPr>
          <p:cNvPr id="3" name="左大括号 2"/>
          <p:cNvSpPr/>
          <p:nvPr/>
        </p:nvSpPr>
        <p:spPr>
          <a:xfrm>
            <a:off x="3149361" y="3429000"/>
            <a:ext cx="695987" cy="1685925"/>
          </a:xfrm>
          <a:prstGeom prst="leftBrace">
            <a:avLst/>
          </a:prstGeom>
          <a:noFill/>
          <a:ln w="412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sp>
        <p:nvSpPr>
          <p:cNvPr id="5" name="左大括号 4"/>
          <p:cNvSpPr/>
          <p:nvPr/>
        </p:nvSpPr>
        <p:spPr>
          <a:xfrm>
            <a:off x="482401" y="1885949"/>
            <a:ext cx="510249" cy="3857625"/>
          </a:xfrm>
          <a:prstGeom prst="leftBrace">
            <a:avLst/>
          </a:prstGeom>
          <a:noFill/>
          <a:ln w="412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pic>
        <p:nvPicPr>
          <p:cNvPr id="5124" name="图片 6" descr="logo横版 png"/>
          <p:cNvPicPr>
            <a:picLocks noChangeAspect="1"/>
          </p:cNvPicPr>
          <p:nvPr userDrawn="1"/>
        </p:nvPicPr>
        <p:blipFill>
          <a:blip r:embed="rId3"/>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7"/>
          <p:cNvSpPr txBox="1"/>
          <p:nvPr/>
        </p:nvSpPr>
        <p:spPr>
          <a:xfrm>
            <a:off x="4144163" y="100668"/>
            <a:ext cx="2063692" cy="55399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en-US" altLang="zh-CN" b="1" dirty="0">
                <a:solidFill>
                  <a:schemeClr val="bg1"/>
                </a:solidFill>
                <a:latin typeface="微软雅黑" panose="020B0503020204020204" charset="-122"/>
                <a:ea typeface="微软雅黑" panose="020B0503020204020204" charset="-122"/>
              </a:rPr>
              <a:t>   </a:t>
            </a:r>
            <a:r>
              <a:rPr lang="zh-CN" altLang="en-US" b="1" dirty="0">
                <a:solidFill>
                  <a:schemeClr val="bg1"/>
                </a:solidFill>
                <a:latin typeface="微软雅黑" panose="020B0503020204020204" charset="-122"/>
                <a:ea typeface="微软雅黑" panose="020B0503020204020204" charset="-122"/>
              </a:rPr>
              <a:t>词汇支架</a:t>
            </a:r>
            <a:endParaRPr lang="zh-CN" altLang="en-US" sz="3600" b="1" dirty="0">
              <a:solidFill>
                <a:schemeClr val="bg1"/>
              </a:solidFill>
              <a:latin typeface="微软雅黑" panose="020B0503020204020204" charset="-122"/>
              <a:ea typeface="微软雅黑" panose="020B0503020204020204" charset="-122"/>
            </a:endParaRPr>
          </a:p>
        </p:txBody>
      </p:sp>
      <p:sp>
        <p:nvSpPr>
          <p:cNvPr id="4" name="矩形 3"/>
          <p:cNvSpPr/>
          <p:nvPr/>
        </p:nvSpPr>
        <p:spPr>
          <a:xfrm>
            <a:off x="177282" y="654660"/>
            <a:ext cx="12014718" cy="7128555"/>
          </a:xfrm>
          <a:prstGeom prst="rect">
            <a:avLst/>
          </a:prstGeom>
          <a:ln w="28575">
            <a:solidFill>
              <a:srgbClr val="00B0F0"/>
            </a:solidFill>
            <a:prstDash val="sysDot"/>
          </a:ln>
          <a:effectLst>
            <a:outerShdw blurRad="63500" sx="102000" sy="102000" algn="ctr" rotWithShape="0">
              <a:prstClr val="black">
                <a:alpha val="40000"/>
              </a:prstClr>
            </a:outerShdw>
          </a:effectLst>
        </p:spPr>
        <p:txBody>
          <a:bodyPr wrap="square">
            <a:spAutoFit/>
          </a:bodyPr>
          <a:lstStyle/>
          <a:p>
            <a:pPr algn="ctr">
              <a:lnSpc>
                <a:spcPct val="120000"/>
              </a:lnSpc>
            </a:pPr>
            <a:r>
              <a:rPr lang="zh-CN" altLang="en-US" sz="24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rPr>
              <a:t>表明立场的词汇</a:t>
            </a:r>
            <a:endParaRPr lang="en-US" altLang="zh-CN" sz="24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endParaRPr>
          </a:p>
          <a:p>
            <a:r>
              <a:rPr lang="en-US" altLang="zh-CN" sz="2400" b="1" dirty="0">
                <a:solidFill>
                  <a:schemeClr val="accent1">
                    <a:lumMod val="75000"/>
                  </a:schemeClr>
                </a:solidFill>
              </a:rPr>
              <a:t>        (</a:t>
            </a:r>
            <a:r>
              <a:rPr lang="zh-CN" altLang="en-US" sz="2400" b="1" dirty="0">
                <a:solidFill>
                  <a:schemeClr val="accent1">
                    <a:lumMod val="75000"/>
                  </a:schemeClr>
                </a:solidFill>
              </a:rPr>
              <a:t>不</a:t>
            </a:r>
            <a:r>
              <a:rPr lang="en-US" altLang="zh-CN" sz="2400" b="1" dirty="0">
                <a:solidFill>
                  <a:schemeClr val="accent1">
                    <a:lumMod val="75000"/>
                  </a:schemeClr>
                </a:solidFill>
              </a:rPr>
              <a:t>)</a:t>
            </a:r>
            <a:r>
              <a:rPr lang="zh-CN" altLang="en-US" sz="2400" b="1" dirty="0">
                <a:solidFill>
                  <a:schemeClr val="accent1">
                    <a:lumMod val="75000"/>
                  </a:schemeClr>
                </a:solidFill>
              </a:rPr>
              <a:t>合理的                   </a:t>
            </a:r>
            <a:r>
              <a:rPr lang="en-US" altLang="zh-CN" sz="2800" b="1" dirty="0">
                <a:solidFill>
                  <a:srgbClr val="C00000"/>
                </a:solidFill>
                <a:latin typeface="Times New Roman" panose="02020603050405020304" pitchFamily="18" charset="0"/>
                <a:cs typeface="Times New Roman" panose="02020603050405020304" pitchFamily="18" charset="0"/>
              </a:rPr>
              <a:t>(un)reasonable</a:t>
            </a:r>
            <a:r>
              <a:rPr lang="en-US" altLang="zh-CN" sz="2800" dirty="0">
                <a:solidFill>
                  <a:srgbClr val="C00000"/>
                </a:solidFill>
                <a:latin typeface="Times New Roman" panose="02020603050405020304" pitchFamily="18" charset="0"/>
                <a:cs typeface="Times New Roman" panose="02020603050405020304" pitchFamily="18" charset="0"/>
              </a:rPr>
              <a:t>  </a:t>
            </a:r>
            <a:endParaRPr lang="en-US" altLang="zh-CN" sz="2800" dirty="0">
              <a:solidFill>
                <a:srgbClr val="C00000"/>
              </a:solidFill>
              <a:latin typeface="Times New Roman" panose="02020603050405020304" pitchFamily="18" charset="0"/>
              <a:cs typeface="Times New Roman" panose="02020603050405020304" pitchFamily="18" charset="0"/>
            </a:endParaRPr>
          </a:p>
          <a:p>
            <a:r>
              <a:rPr lang="en-US" altLang="zh-CN" sz="2400" b="1" dirty="0">
                <a:solidFill>
                  <a:schemeClr val="accent1">
                    <a:lumMod val="75000"/>
                  </a:schemeClr>
                </a:solidFill>
              </a:rPr>
              <a:t>        (</a:t>
            </a:r>
            <a:r>
              <a:rPr lang="zh-CN" altLang="en-US" sz="2400" b="1" dirty="0">
                <a:solidFill>
                  <a:schemeClr val="accent1">
                    <a:lumMod val="75000"/>
                  </a:schemeClr>
                </a:solidFill>
              </a:rPr>
              <a:t>不</a:t>
            </a:r>
            <a:r>
              <a:rPr lang="en-US" altLang="zh-CN" sz="2400" b="1" dirty="0">
                <a:solidFill>
                  <a:schemeClr val="accent1">
                    <a:lumMod val="75000"/>
                  </a:schemeClr>
                </a:solidFill>
              </a:rPr>
              <a:t>)</a:t>
            </a:r>
            <a:r>
              <a:rPr lang="zh-CN" altLang="en-US" sz="2400" b="1" dirty="0">
                <a:solidFill>
                  <a:schemeClr val="accent1">
                    <a:lumMod val="75000"/>
                  </a:schemeClr>
                </a:solidFill>
              </a:rPr>
              <a:t>公平的                   </a:t>
            </a:r>
            <a:r>
              <a:rPr lang="en-US" altLang="zh-CN" sz="2800" b="1" dirty="0">
                <a:solidFill>
                  <a:srgbClr val="C00000"/>
                </a:solidFill>
                <a:latin typeface="Times New Roman" panose="02020603050405020304" pitchFamily="18" charset="0"/>
                <a:cs typeface="Times New Roman" panose="02020603050405020304" pitchFamily="18" charset="0"/>
              </a:rPr>
              <a:t>(un)fair </a:t>
            </a:r>
            <a:endParaRPr lang="en-US" altLang="zh-CN" sz="2800" b="1" dirty="0">
              <a:solidFill>
                <a:srgbClr val="C00000"/>
              </a:solidFill>
              <a:latin typeface="Times New Roman" panose="02020603050405020304" pitchFamily="18" charset="0"/>
              <a:cs typeface="Times New Roman" panose="02020603050405020304" pitchFamily="18" charset="0"/>
            </a:endParaRPr>
          </a:p>
          <a:p>
            <a:r>
              <a:rPr lang="en-US" altLang="zh-CN" sz="2400" b="1" dirty="0">
                <a:solidFill>
                  <a:schemeClr val="accent1">
                    <a:lumMod val="75000"/>
                  </a:schemeClr>
                </a:solidFill>
              </a:rPr>
              <a:t>        (</a:t>
            </a:r>
            <a:r>
              <a:rPr lang="zh-CN" altLang="en-US" sz="2400" b="1" dirty="0">
                <a:solidFill>
                  <a:schemeClr val="accent1">
                    <a:lumMod val="75000"/>
                  </a:schemeClr>
                </a:solidFill>
              </a:rPr>
              <a:t>不</a:t>
            </a:r>
            <a:r>
              <a:rPr lang="en-US" altLang="zh-CN" sz="2400" b="1" dirty="0">
                <a:solidFill>
                  <a:schemeClr val="accent1">
                    <a:lumMod val="75000"/>
                  </a:schemeClr>
                </a:solidFill>
              </a:rPr>
              <a:t>)</a:t>
            </a:r>
            <a:r>
              <a:rPr lang="zh-CN" altLang="en-US" sz="2400" b="1" dirty="0">
                <a:solidFill>
                  <a:schemeClr val="accent1">
                    <a:lumMod val="75000"/>
                  </a:schemeClr>
                </a:solidFill>
              </a:rPr>
              <a:t>公正的                   </a:t>
            </a:r>
            <a:r>
              <a:rPr lang="en-US" altLang="zh-CN" sz="2800" b="1" dirty="0">
                <a:solidFill>
                  <a:srgbClr val="C00000"/>
                </a:solidFill>
                <a:latin typeface="Times New Roman" panose="02020603050405020304" pitchFamily="18" charset="0"/>
                <a:cs typeface="Times New Roman" panose="02020603050405020304" pitchFamily="18" charset="0"/>
              </a:rPr>
              <a:t>(un)justified </a:t>
            </a:r>
            <a:r>
              <a:rPr lang="en-US" altLang="zh-CN" dirty="0"/>
              <a:t>.</a:t>
            </a:r>
            <a:endParaRPr lang="en-US" altLang="zh-CN" dirty="0"/>
          </a:p>
          <a:p>
            <a:r>
              <a:rPr lang="en-US" altLang="zh-CN" sz="2400" b="1" dirty="0">
                <a:solidFill>
                  <a:schemeClr val="accent1">
                    <a:lumMod val="75000"/>
                  </a:schemeClr>
                </a:solidFill>
              </a:rPr>
              <a:t>        (</a:t>
            </a:r>
            <a:r>
              <a:rPr lang="zh-CN" altLang="en-US" sz="2400" b="1" dirty="0">
                <a:solidFill>
                  <a:schemeClr val="accent1">
                    <a:lumMod val="75000"/>
                  </a:schemeClr>
                </a:solidFill>
              </a:rPr>
              <a:t>不</a:t>
            </a:r>
            <a:r>
              <a:rPr lang="en-US" altLang="zh-CN" sz="2400" b="1" dirty="0">
                <a:solidFill>
                  <a:schemeClr val="accent1">
                    <a:lumMod val="75000"/>
                  </a:schemeClr>
                </a:solidFill>
              </a:rPr>
              <a:t>)</a:t>
            </a:r>
            <a:r>
              <a:rPr lang="zh-CN" altLang="en-US" sz="2400" b="1" dirty="0">
                <a:solidFill>
                  <a:schemeClr val="accent1">
                    <a:lumMod val="75000"/>
                  </a:schemeClr>
                </a:solidFill>
              </a:rPr>
              <a:t>恰当的                   </a:t>
            </a:r>
            <a:r>
              <a:rPr lang="en-US" altLang="zh-CN" sz="2800" b="1" dirty="0">
                <a:solidFill>
                  <a:srgbClr val="C00000"/>
                </a:solidFill>
                <a:latin typeface="Times New Roman" panose="02020603050405020304" pitchFamily="18" charset="0"/>
                <a:cs typeface="Times New Roman" panose="02020603050405020304" pitchFamily="18" charset="0"/>
              </a:rPr>
              <a:t>(</a:t>
            </a:r>
            <a:r>
              <a:rPr lang="en-US" altLang="zh-CN" sz="2800" b="1" dirty="0" err="1">
                <a:solidFill>
                  <a:srgbClr val="C00000"/>
                </a:solidFill>
                <a:latin typeface="Times New Roman" panose="02020603050405020304" pitchFamily="18" charset="0"/>
                <a:cs typeface="Times New Roman" panose="02020603050405020304" pitchFamily="18" charset="0"/>
              </a:rPr>
              <a:t>im</a:t>
            </a:r>
            <a:r>
              <a:rPr lang="en-US" altLang="zh-CN" sz="2800" b="1" dirty="0">
                <a:solidFill>
                  <a:srgbClr val="C00000"/>
                </a:solidFill>
                <a:latin typeface="Times New Roman" panose="02020603050405020304" pitchFamily="18" charset="0"/>
                <a:cs typeface="Times New Roman" panose="02020603050405020304" pitchFamily="18" charset="0"/>
              </a:rPr>
              <a:t>)proper </a:t>
            </a:r>
            <a:endParaRPr lang="en-US" altLang="zh-CN" sz="2800" b="1" dirty="0">
              <a:solidFill>
                <a:srgbClr val="C00000"/>
              </a:solidFill>
              <a:latin typeface="Times New Roman" panose="02020603050405020304" pitchFamily="18" charset="0"/>
              <a:cs typeface="Times New Roman" panose="02020603050405020304" pitchFamily="18" charset="0"/>
            </a:endParaRPr>
          </a:p>
          <a:p>
            <a:r>
              <a:rPr lang="zh-CN" altLang="en-US" sz="2400" b="1" dirty="0">
                <a:solidFill>
                  <a:schemeClr val="accent1">
                    <a:lumMod val="75000"/>
                  </a:schemeClr>
                </a:solidFill>
              </a:rPr>
              <a:t>       可以理解的                   </a:t>
            </a:r>
            <a:r>
              <a:rPr lang="en-US" altLang="zh-CN" sz="2800" b="1" dirty="0">
                <a:solidFill>
                  <a:srgbClr val="C00000"/>
                </a:solidFill>
                <a:latin typeface="Times New Roman" panose="02020603050405020304" pitchFamily="18" charset="0"/>
                <a:cs typeface="Times New Roman" panose="02020603050405020304" pitchFamily="18" charset="0"/>
              </a:rPr>
              <a:t>understandable </a:t>
            </a:r>
            <a:endParaRPr lang="en-US" altLang="zh-CN" sz="2800" b="1" dirty="0">
              <a:solidFill>
                <a:srgbClr val="C00000"/>
              </a:solidFill>
              <a:latin typeface="Times New Roman" panose="02020603050405020304" pitchFamily="18" charset="0"/>
              <a:cs typeface="Times New Roman" panose="02020603050405020304" pitchFamily="18" charset="0"/>
            </a:endParaRPr>
          </a:p>
          <a:p>
            <a:r>
              <a:rPr lang="en-US" altLang="zh-CN" b="1" dirty="0"/>
              <a:t>      </a:t>
            </a:r>
            <a:r>
              <a:rPr lang="en-US" altLang="zh-CN" sz="2400" b="1" dirty="0"/>
              <a:t> </a:t>
            </a:r>
            <a:r>
              <a:rPr lang="zh-CN" altLang="en-US" sz="2400" b="1" dirty="0">
                <a:solidFill>
                  <a:schemeClr val="accent1">
                    <a:lumMod val="75000"/>
                  </a:schemeClr>
                </a:solidFill>
              </a:rPr>
              <a:t>有（无）道理                </a:t>
            </a:r>
            <a:r>
              <a:rPr lang="en-US" altLang="zh-CN" sz="2800" b="1" dirty="0">
                <a:solidFill>
                  <a:srgbClr val="C00000"/>
                </a:solidFill>
                <a:latin typeface="Times New Roman" panose="02020603050405020304" pitchFamily="18" charset="0"/>
                <a:cs typeface="Times New Roman" panose="02020603050405020304" pitchFamily="18" charset="0"/>
              </a:rPr>
              <a:t>make (no) sense</a:t>
            </a:r>
            <a:endParaRPr lang="en-US" altLang="zh-CN" sz="2800" b="1" dirty="0">
              <a:solidFill>
                <a:srgbClr val="C00000"/>
              </a:solidFill>
              <a:latin typeface="Times New Roman" panose="02020603050405020304" pitchFamily="18" charset="0"/>
              <a:cs typeface="Times New Roman" panose="02020603050405020304" pitchFamily="18" charset="0"/>
            </a:endParaRPr>
          </a:p>
          <a:p>
            <a:r>
              <a:rPr lang="en-US" altLang="zh-CN" sz="2800" b="1" dirty="0">
                <a:solidFill>
                  <a:srgbClr val="C00000"/>
                </a:solidFill>
                <a:latin typeface="Times New Roman" panose="02020603050405020304" pitchFamily="18" charset="0"/>
                <a:cs typeface="Times New Roman" panose="02020603050405020304" pitchFamily="18" charset="0"/>
              </a:rPr>
              <a:t>     </a:t>
            </a:r>
            <a:r>
              <a:rPr lang="zh-CN" altLang="en-US" sz="2400" b="1" dirty="0">
                <a:solidFill>
                  <a:schemeClr val="accent1">
                    <a:lumMod val="75000"/>
                  </a:schemeClr>
                </a:solidFill>
              </a:rPr>
              <a:t>（不</a:t>
            </a:r>
            <a:r>
              <a:rPr lang="en-US" altLang="zh-CN" sz="2400" b="1" dirty="0">
                <a:solidFill>
                  <a:schemeClr val="accent1">
                    <a:lumMod val="75000"/>
                  </a:schemeClr>
                </a:solidFill>
              </a:rPr>
              <a:t>)</a:t>
            </a:r>
            <a:r>
              <a:rPr lang="zh-CN" altLang="en-US" sz="2400" b="1" dirty="0">
                <a:solidFill>
                  <a:schemeClr val="accent1">
                    <a:lumMod val="75000"/>
                  </a:schemeClr>
                </a:solidFill>
              </a:rPr>
              <a:t>可接受的               </a:t>
            </a:r>
            <a:r>
              <a:rPr lang="en-US" altLang="zh-CN" sz="2400" b="1" dirty="0">
                <a:solidFill>
                  <a:schemeClr val="accent1">
                    <a:lumMod val="75000"/>
                  </a:schemeClr>
                </a:solidFill>
              </a:rPr>
              <a:t> </a:t>
            </a:r>
            <a:r>
              <a:rPr lang="en-US" altLang="zh-CN" sz="2800" b="1" dirty="0">
                <a:solidFill>
                  <a:srgbClr val="C00000"/>
                </a:solidFill>
                <a:latin typeface="Times New Roman" panose="02020603050405020304" pitchFamily="18" charset="0"/>
                <a:cs typeface="Times New Roman" panose="02020603050405020304" pitchFamily="18" charset="0"/>
              </a:rPr>
              <a:t>(un)acceptable </a:t>
            </a:r>
            <a:endParaRPr lang="en-US" altLang="zh-CN" sz="2800" b="1" dirty="0">
              <a:solidFill>
                <a:srgbClr val="C00000"/>
              </a:solidFill>
              <a:latin typeface="Times New Roman" panose="02020603050405020304" pitchFamily="18" charset="0"/>
              <a:cs typeface="Times New Roman" panose="02020603050405020304" pitchFamily="18" charset="0"/>
            </a:endParaRPr>
          </a:p>
          <a:p>
            <a:pPr algn="ctr"/>
            <a:r>
              <a:rPr lang="zh-CN" altLang="en-US" sz="28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rPr>
              <a:t>表明立场的句型</a:t>
            </a:r>
            <a:endParaRPr lang="en-US" altLang="zh-CN" sz="28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endParaRPr>
          </a:p>
          <a:p>
            <a:endParaRPr lang="en-US" altLang="zh-CN" sz="2800" b="1" dirty="0">
              <a:solidFill>
                <a:srgbClr val="C00000"/>
              </a:solidFill>
              <a:latin typeface="Times New Roman" panose="02020603050405020304" pitchFamily="18" charset="0"/>
              <a:cs typeface="Times New Roman" panose="02020603050405020304" pitchFamily="18" charset="0"/>
            </a:endParaRPr>
          </a:p>
          <a:p>
            <a:r>
              <a:rPr lang="en-US" altLang="zh-CN" sz="2400" b="1" dirty="0">
                <a:solidFill>
                  <a:srgbClr val="C00000"/>
                </a:solidFill>
                <a:latin typeface="Times New Roman" panose="02020603050405020304" pitchFamily="18" charset="0"/>
                <a:cs typeface="Times New Roman" panose="02020603050405020304" pitchFamily="18" charset="0"/>
              </a:rPr>
              <a:t>I fully support …/ I strongly agree with …/ I’m in favor of …</a:t>
            </a:r>
            <a:endParaRPr lang="en-US" altLang="zh-CN" sz="2400" b="1" dirty="0">
              <a:solidFill>
                <a:srgbClr val="C00000"/>
              </a:solidFill>
              <a:latin typeface="Times New Roman" panose="02020603050405020304" pitchFamily="18" charset="0"/>
              <a:cs typeface="Times New Roman" panose="02020603050405020304" pitchFamily="18" charset="0"/>
            </a:endParaRPr>
          </a:p>
          <a:p>
            <a:r>
              <a:rPr lang="en-US" altLang="zh-CN" sz="2400" b="1" dirty="0">
                <a:solidFill>
                  <a:srgbClr val="C00000"/>
                </a:solidFill>
                <a:latin typeface="Times New Roman" panose="02020603050405020304" pitchFamily="18" charset="0"/>
                <a:cs typeface="Times New Roman" panose="02020603050405020304" pitchFamily="18" charset="0"/>
              </a:rPr>
              <a:t>I side with / applaud/ embrace this practice…</a:t>
            </a:r>
            <a:endParaRPr lang="en-US" altLang="zh-CN" sz="2400" b="1" dirty="0">
              <a:solidFill>
                <a:srgbClr val="C00000"/>
              </a:solidFill>
              <a:latin typeface="Times New Roman" panose="02020603050405020304" pitchFamily="18" charset="0"/>
              <a:cs typeface="Times New Roman" panose="02020603050405020304" pitchFamily="18" charset="0"/>
            </a:endParaRPr>
          </a:p>
          <a:p>
            <a:r>
              <a:rPr lang="en-US" altLang="zh-CN" sz="2400" b="1" dirty="0">
                <a:solidFill>
                  <a:srgbClr val="C00000"/>
                </a:solidFill>
                <a:latin typeface="Times New Roman" panose="02020603050405020304" pitchFamily="18" charset="0"/>
                <a:cs typeface="Times New Roman" panose="02020603050405020304" pitchFamily="18" charset="0"/>
              </a:rPr>
              <a:t>I’m behind the decision to …</a:t>
            </a:r>
            <a:endParaRPr lang="en-US" altLang="zh-CN" sz="2400" b="1" dirty="0">
              <a:solidFill>
                <a:srgbClr val="C00000"/>
              </a:solidFill>
              <a:latin typeface="Times New Roman" panose="02020603050405020304" pitchFamily="18" charset="0"/>
              <a:cs typeface="Times New Roman" panose="02020603050405020304" pitchFamily="18" charset="0"/>
            </a:endParaRPr>
          </a:p>
          <a:p>
            <a:r>
              <a:rPr lang="en-US" altLang="zh-CN" sz="2400" b="1" dirty="0">
                <a:solidFill>
                  <a:srgbClr val="C00000"/>
                </a:solidFill>
                <a:latin typeface="Times New Roman" panose="02020603050405020304" pitchFamily="18" charset="0"/>
                <a:cs typeface="Times New Roman" panose="02020603050405020304" pitchFamily="18" charset="0"/>
              </a:rPr>
              <a:t>From my perspective, it’s absolutely right to </a:t>
            </a:r>
            <a:r>
              <a:rPr lang="en-US" altLang="zh-CN" b="1" dirty="0">
                <a:solidFill>
                  <a:srgbClr val="C00000"/>
                </a:solidFill>
              </a:rPr>
              <a:t>…</a:t>
            </a:r>
            <a:endParaRPr lang="en-US" altLang="zh-CN" b="1" dirty="0">
              <a:solidFill>
                <a:srgbClr val="C00000"/>
              </a:solidFill>
            </a:endParaRPr>
          </a:p>
          <a:p>
            <a:r>
              <a:rPr lang="en-US" altLang="zh-CN" sz="2400" b="1" dirty="0">
                <a:solidFill>
                  <a:srgbClr val="C00000"/>
                </a:solidFill>
                <a:latin typeface="Times New Roman" panose="02020603050405020304" pitchFamily="18" charset="0"/>
                <a:cs typeface="Times New Roman" panose="02020603050405020304" pitchFamily="18" charset="0"/>
              </a:rPr>
              <a:t>It makes perfect sense to …</a:t>
            </a:r>
            <a:endParaRPr lang="en-US" altLang="zh-CN" sz="2400" b="1" dirty="0">
              <a:solidFill>
                <a:srgbClr val="C00000"/>
              </a:solidFill>
              <a:latin typeface="Times New Roman" panose="02020603050405020304" pitchFamily="18" charset="0"/>
              <a:cs typeface="Times New Roman" panose="02020603050405020304" pitchFamily="18" charset="0"/>
            </a:endParaRPr>
          </a:p>
          <a:p>
            <a:endParaRPr lang="en-US" altLang="zh-CN" dirty="0"/>
          </a:p>
          <a:p>
            <a:endParaRPr lang="en-US" altLang="zh-CN" dirty="0"/>
          </a:p>
          <a:p>
            <a:pPr>
              <a:lnSpc>
                <a:spcPct val="120000"/>
              </a:lnSpc>
            </a:pPr>
            <a:endParaRPr sz="1865" dirty="0">
              <a:latin typeface="Times New Roman" panose="02020603050405020304" pitchFamily="18" charset="0"/>
              <a:cs typeface="Times New Roman" panose="02020603050405020304" pitchFamily="18" charset="0"/>
            </a:endParaRPr>
          </a:p>
        </p:txBody>
      </p:sp>
      <p:pic>
        <p:nvPicPr>
          <p:cNvPr id="5" name="图形 4" descr="照相机 纯色填充"/>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966580" y="0"/>
            <a:ext cx="914400" cy="914400"/>
          </a:xfrm>
          <a:prstGeom prst="rect">
            <a:avLst/>
          </a:prstGeom>
        </p:spPr>
      </p:pic>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2900" y="916783"/>
            <a:ext cx="10931904" cy="5823582"/>
          </a:xfrm>
          <a:prstGeom prst="rect">
            <a:avLst/>
          </a:prstGeom>
          <a:ln w="28575">
            <a:solidFill>
              <a:srgbClr val="00B0F0"/>
            </a:solidFill>
            <a:prstDash val="sysDot"/>
          </a:ln>
          <a:effectLst>
            <a:outerShdw blurRad="63500" sx="102000" sy="102000" algn="ctr" rotWithShape="0">
              <a:prstClr val="black">
                <a:alpha val="40000"/>
              </a:prstClr>
            </a:outerShdw>
          </a:effectLst>
        </p:spPr>
        <p:txBody>
          <a:bodyPr wrap="square">
            <a:spAutoFit/>
          </a:bodyPr>
          <a:lstStyle/>
          <a:p>
            <a:pPr algn="ctr"/>
            <a:r>
              <a:rPr lang="zh-CN" altLang="en-US" sz="28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rPr>
              <a:t>认为“不合理</a:t>
            </a:r>
            <a:r>
              <a:rPr lang="en-US" altLang="zh-CN" sz="28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rPr>
              <a:t>/</a:t>
            </a:r>
            <a:r>
              <a:rPr lang="zh-CN" altLang="en-US" sz="28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rPr>
              <a:t>不妥”（反对取消资格）</a:t>
            </a:r>
            <a:endParaRPr lang="zh-CN" altLang="en-US" sz="2800" b="1" dirty="0">
              <a:solidFill>
                <a:srgbClr val="FF0000"/>
              </a:solidFill>
              <a:highlight>
                <a:srgbClr val="FFFF00"/>
              </a:highlight>
              <a:latin typeface="Microsoft YaHei Bold" panose="020B0703020204020201" charset="-122"/>
              <a:ea typeface="Microsoft YaHei Bold" panose="020B0703020204020201" charset="-122"/>
              <a:cs typeface="Times New Roman" panose="02020603050405020304" pitchFamily="18" charset="0"/>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I’m against …</a:t>
            </a:r>
            <a:endParaRPr lang="en-US" altLang="zh-CN" sz="2800" b="1" dirty="0">
              <a:solidFill>
                <a:srgbClr val="C00000"/>
              </a:solidFill>
              <a:latin typeface="Times New Roman" panose="02020603050405020304" pitchFamily="18" charset="0"/>
              <a:cs typeface="Times New Roman" panose="02020603050405020304" pitchFamily="18" charset="0"/>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I don’t agree with …</a:t>
            </a:r>
            <a:endParaRPr lang="en-US" altLang="zh-CN" sz="2800" b="1" dirty="0">
              <a:solidFill>
                <a:srgbClr val="C00000"/>
              </a:solidFill>
              <a:latin typeface="Times New Roman" panose="02020603050405020304" pitchFamily="18" charset="0"/>
              <a:cs typeface="Times New Roman" panose="02020603050405020304" pitchFamily="18" charset="0"/>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I can’t accept …</a:t>
            </a:r>
            <a:endParaRPr lang="en-US" altLang="zh-CN" sz="2800" b="1" dirty="0">
              <a:solidFill>
                <a:srgbClr val="C00000"/>
              </a:solidFill>
              <a:latin typeface="Times New Roman" panose="02020603050405020304" pitchFamily="18" charset="0"/>
              <a:cs typeface="Times New Roman" panose="02020603050405020304" pitchFamily="18" charset="0"/>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I see little reason to …</a:t>
            </a:r>
            <a:endParaRPr lang="en-US" altLang="zh-CN" sz="2800" b="1" dirty="0">
              <a:solidFill>
                <a:srgbClr val="C00000"/>
              </a:solidFill>
              <a:latin typeface="Times New Roman" panose="02020603050405020304" pitchFamily="18" charset="0"/>
              <a:cs typeface="Times New Roman" panose="02020603050405020304" pitchFamily="18" charset="0"/>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I’m not convinced by …</a:t>
            </a:r>
            <a:endParaRPr lang="en-US" altLang="zh-CN" sz="2800" b="1" dirty="0">
              <a:solidFill>
                <a:srgbClr val="C00000"/>
              </a:solidFill>
              <a:latin typeface="Times New Roman" panose="02020603050405020304" pitchFamily="18" charset="0"/>
              <a:cs typeface="Times New Roman" panose="02020603050405020304" pitchFamily="18" charset="0"/>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I’m skeptical about …</a:t>
            </a:r>
            <a:endParaRPr lang="en-US" altLang="zh-CN" sz="2800" b="1" dirty="0">
              <a:solidFill>
                <a:srgbClr val="C00000"/>
              </a:solidFill>
              <a:latin typeface="Times New Roman" panose="02020603050405020304" pitchFamily="18" charset="0"/>
              <a:cs typeface="Times New Roman" panose="02020603050405020304" pitchFamily="18" charset="0"/>
            </a:endParaRPr>
          </a:p>
          <a:p>
            <a:endParaRPr lang="en-US" altLang="zh-CN" dirty="0"/>
          </a:p>
          <a:p>
            <a:endParaRPr lang="en-US" altLang="zh-CN" dirty="0"/>
          </a:p>
          <a:p>
            <a:br>
              <a:rPr lang="en-US" altLang="zh-CN" dirty="0"/>
            </a:br>
            <a:endParaRPr lang="en-US" altLang="zh-CN" dirty="0"/>
          </a:p>
          <a:p>
            <a:pPr>
              <a:lnSpc>
                <a:spcPct val="120000"/>
              </a:lnSpc>
            </a:pPr>
            <a:endParaRPr sz="1865" dirty="0">
              <a:latin typeface="Times New Roman" panose="02020603050405020304" pitchFamily="18" charset="0"/>
              <a:cs typeface="Times New Roman" panose="02020603050405020304" pitchFamily="18" charset="0"/>
            </a:endParaRPr>
          </a:p>
        </p:txBody>
      </p:sp>
      <p:pic>
        <p:nvPicPr>
          <p:cNvPr id="4" name="图形 3" descr="原子 轮廓"/>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360404" y="2383"/>
            <a:ext cx="914400" cy="914400"/>
          </a:xfrm>
          <a:prstGeom prst="rect">
            <a:avLst/>
          </a:prstGeom>
        </p:spPr>
      </p:pic>
      <p:pic>
        <p:nvPicPr>
          <p:cNvPr id="5124" name="图片 6" descr="logo横版 png"/>
          <p:cNvPicPr>
            <a:picLocks noChangeAspect="1"/>
          </p:cNvPicPr>
          <p:nvPr userDrawn="1"/>
        </p:nvPicPr>
        <p:blipFill>
          <a:blip r:embed="rId2"/>
          <a:stretch>
            <a:fillRect/>
          </a:stretch>
        </p:blipFill>
        <p:spPr>
          <a:xfrm>
            <a:off x="11471910" y="6350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21311" y="1201976"/>
            <a:ext cx="11349378" cy="3242170"/>
          </a:xfrm>
          <a:prstGeom prst="rect">
            <a:avLst/>
          </a:prstGeom>
          <a:solidFill>
            <a:schemeClr val="accent2">
              <a:lumMod val="20000"/>
              <a:lumOff val="80000"/>
            </a:schemeClr>
          </a:solidFill>
          <a:ln w="28575">
            <a:solidFill>
              <a:srgbClr val="00B0F0"/>
            </a:solidFill>
            <a:prstDash val="sysDash"/>
          </a:ln>
        </p:spPr>
        <p:txBody>
          <a:bodyPr wrap="square">
            <a:spAutoFit/>
          </a:bodyPr>
          <a:lstStyle/>
          <a:p>
            <a:pPr algn="l" fontAlgn="base">
              <a:lnSpc>
                <a:spcPct val="150000"/>
              </a:lnSpc>
            </a:pPr>
            <a:r>
              <a:rPr lang="zh-CN" altLang="en-US" sz="2800" b="1" i="0" dirty="0">
                <a:effectLst/>
                <a:latin typeface="宋体" panose="02010600030101010101" pitchFamily="2" charset="-122"/>
                <a:ea typeface="宋体" panose="02010600030101010101" pitchFamily="2" charset="-122"/>
              </a:rPr>
              <a:t>论点一：摄影比赛的核心是人的创作力</a:t>
            </a:r>
            <a:r>
              <a:rPr lang="zh-CN" altLang="en-US" sz="2800" b="1" i="0" dirty="0">
                <a:solidFill>
                  <a:srgbClr val="C00000"/>
                </a:solidFill>
                <a:effectLst/>
                <a:latin typeface="宋体" panose="02010600030101010101" pitchFamily="2" charset="-122"/>
                <a:ea typeface="宋体" panose="02010600030101010101" pitchFamily="2" charset="-122"/>
              </a:rPr>
              <a:t>（</a:t>
            </a:r>
            <a:r>
              <a:rPr lang="en-US" altLang="zh-CN" sz="2800" b="1" i="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human creativity/artistic effort</a:t>
            </a:r>
            <a:r>
              <a:rPr lang="zh-CN" altLang="en-US" sz="2800" b="1" i="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i="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fontAlgn="base">
              <a:lnSpc>
                <a:spcPct val="150000"/>
              </a:lnSpc>
            </a:pPr>
            <a:r>
              <a:rPr lang="zh-CN" altLang="en-US" sz="2800" b="1" i="0" dirty="0">
                <a:effectLst/>
                <a:latin typeface="宋体" panose="02010600030101010101" pitchFamily="2" charset="-122"/>
                <a:ea typeface="宋体" panose="02010600030101010101" pitchFamily="2" charset="-122"/>
              </a:rPr>
              <a:t>论点二：</a:t>
            </a:r>
            <a:r>
              <a:rPr lang="en-US" altLang="zh-CN" sz="2800" b="1" i="0" dirty="0">
                <a:effectLst/>
                <a:latin typeface="Times New Roman" panose="02020603050405020304" pitchFamily="18" charset="0"/>
                <a:ea typeface="宋体" panose="02010600030101010101" pitchFamily="2" charset="-122"/>
                <a:cs typeface="Times New Roman" panose="02020603050405020304" pitchFamily="18" charset="0"/>
              </a:rPr>
              <a:t>AI </a:t>
            </a:r>
            <a:r>
              <a:rPr lang="zh-CN" altLang="en-US" sz="2800" b="1" i="0" dirty="0">
                <a:effectLst/>
                <a:latin typeface="宋体" panose="02010600030101010101" pitchFamily="2" charset="-122"/>
                <a:ea typeface="宋体" panose="02010600030101010101" pitchFamily="2" charset="-122"/>
              </a:rPr>
              <a:t>作品缺乏真实瞬间的捕捉</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capture real moments</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algn="l" fontAlgn="base">
              <a:lnSpc>
                <a:spcPct val="150000"/>
              </a:lnSpc>
            </a:pPr>
            <a:r>
              <a:rPr lang="zh-CN" altLang="en-US" sz="2800" b="1" i="0" dirty="0">
                <a:effectLst/>
                <a:latin typeface="宋体" panose="02010600030101010101" pitchFamily="2" charset="-122"/>
                <a:ea typeface="宋体" panose="02010600030101010101" pitchFamily="2" charset="-122"/>
              </a:rPr>
              <a:t>论点三：公平性</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fairness</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i="0" dirty="0">
                <a:effectLst/>
                <a:latin typeface="宋体" panose="02010600030101010101" pitchFamily="2" charset="-122"/>
                <a:ea typeface="宋体" panose="02010600030101010101" pitchFamily="2" charset="-122"/>
              </a:rPr>
              <a:t>对其他参赛者不公</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unfair to</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other</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contestant</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algn="l" fontAlgn="base">
              <a:lnSpc>
                <a:spcPct val="150000"/>
              </a:lnSpc>
            </a:pPr>
            <a:r>
              <a:rPr lang="zh-CN" altLang="en-US" sz="2800" b="1" i="0" dirty="0">
                <a:effectLst/>
                <a:latin typeface="宋体" panose="02010600030101010101" pitchFamily="2" charset="-122"/>
                <a:ea typeface="宋体" panose="02010600030101010101" pitchFamily="2" charset="-122"/>
              </a:rPr>
              <a:t>论点四：比赛的初衷与本质</a:t>
            </a:r>
            <a:r>
              <a:rPr lang="zh-CN" altLang="en-US" sz="2800" b="1" i="0" dirty="0">
                <a:solidFill>
                  <a:srgbClr val="C00000"/>
                </a:solidFill>
                <a:effectLst/>
                <a:latin typeface="宋体" panose="02010600030101010101" pitchFamily="2" charset="-122"/>
                <a:ea typeface="宋体" panose="02010600030101010101" pitchFamily="2" charset="-122"/>
              </a:rPr>
              <a:t>（</a:t>
            </a:r>
            <a:r>
              <a:rPr lang="en-US" altLang="zh-CN"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authenticity/spirit of photography</a:t>
            </a:r>
            <a:r>
              <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37"/>
          <p:cNvSpPr txBox="1"/>
          <p:nvPr/>
        </p:nvSpPr>
        <p:spPr>
          <a:xfrm>
            <a:off x="4625478" y="436228"/>
            <a:ext cx="3482823" cy="55399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b="1" dirty="0">
                <a:solidFill>
                  <a:schemeClr val="bg1"/>
                </a:solidFill>
                <a:latin typeface="微软雅黑" panose="020B0503020204020204" charset="-122"/>
                <a:ea typeface="微软雅黑" panose="020B0503020204020204" charset="-122"/>
              </a:rPr>
              <a:t>核心观点</a:t>
            </a:r>
            <a:r>
              <a:rPr lang="en-US" altLang="zh-CN" b="1" dirty="0">
                <a:solidFill>
                  <a:schemeClr val="bg1"/>
                </a:solidFill>
                <a:latin typeface="微软雅黑" panose="020B0503020204020204" charset="-122"/>
                <a:ea typeface="微软雅黑" panose="020B0503020204020204" charset="-122"/>
              </a:rPr>
              <a:t>—</a:t>
            </a:r>
            <a:r>
              <a:rPr lang="zh-CN" altLang="en-US" b="1" dirty="0">
                <a:solidFill>
                  <a:schemeClr val="bg1"/>
                </a:solidFill>
                <a:latin typeface="微软雅黑" panose="020B0503020204020204" charset="-122"/>
                <a:ea typeface="微软雅黑" panose="020B0503020204020204" charset="-122"/>
              </a:rPr>
              <a:t>支持</a:t>
            </a:r>
            <a:endParaRPr lang="zh-CN" altLang="en-US" sz="36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91542" y="715213"/>
            <a:ext cx="10808916" cy="5831853"/>
          </a:xfrm>
          <a:prstGeom prst="rect">
            <a:avLst/>
          </a:prstGeom>
          <a:noFill/>
          <a:ln w="25400">
            <a:solidFill>
              <a:schemeClr val="accent4">
                <a:lumMod val="60000"/>
                <a:lumOff val="40000"/>
              </a:schemeClr>
            </a:solidFill>
          </a:ln>
        </p:spPr>
        <p:txBody>
          <a:bodyPr wrap="square">
            <a:spAutoFit/>
          </a:bodyPr>
          <a:lstStyle/>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the core of photography                                  </a:t>
            </a:r>
            <a:r>
              <a:rPr lang="zh-CN" altLang="en-US" sz="2400" b="1" dirty="0">
                <a:solidFill>
                  <a:schemeClr val="accent1">
                    <a:lumMod val="75000"/>
                  </a:schemeClr>
                </a:solidFill>
              </a:rPr>
              <a:t>摄影的核心</a:t>
            </a:r>
            <a:endParaRPr lang="en-US" altLang="zh-CN" sz="2400" b="1" dirty="0">
              <a:solidFill>
                <a:schemeClr val="accent1">
                  <a:lumMod val="75000"/>
                </a:schemeClr>
              </a:solidFill>
            </a:endParaRPr>
          </a:p>
          <a:p>
            <a:pPr>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violate the rules of the contest</a:t>
            </a:r>
            <a:r>
              <a:rPr lang="zh-CN" altLang="en-US" sz="2800" dirty="0"/>
              <a:t>	                      </a:t>
            </a:r>
            <a:r>
              <a:rPr lang="zh-CN" altLang="en-US" sz="2400" b="1" dirty="0">
                <a:solidFill>
                  <a:schemeClr val="accent1">
                    <a:lumMod val="75000"/>
                  </a:schemeClr>
                </a:solidFill>
              </a:rPr>
              <a:t>违反比赛规则</a:t>
            </a:r>
            <a:endParaRPr lang="zh-CN" altLang="en-US" sz="2400" b="1" dirty="0">
              <a:solidFill>
                <a:schemeClr val="accent1">
                  <a:lumMod val="75000"/>
                </a:schemeClr>
              </a:solidFill>
            </a:endParaRPr>
          </a:p>
          <a:p>
            <a:pPr>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blur the line between...and...	                        </a:t>
            </a:r>
            <a:r>
              <a:rPr lang="zh-CN" altLang="en-US" sz="2400" b="1" dirty="0">
                <a:solidFill>
                  <a:schemeClr val="accent1">
                    <a:lumMod val="75000"/>
                  </a:schemeClr>
                </a:solidFill>
              </a:rPr>
              <a:t>模糊……与……的界限</a:t>
            </a:r>
            <a:endParaRPr lang="zh-CN" altLang="en-US" sz="2400" b="1" dirty="0">
              <a:solidFill>
                <a:schemeClr val="accent1">
                  <a:lumMod val="75000"/>
                </a:schemeClr>
              </a:solidFill>
            </a:endParaRPr>
          </a:p>
          <a:p>
            <a:pPr>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lack emotional connection</a:t>
            </a:r>
            <a:r>
              <a:rPr lang="zh-CN" altLang="en-US" sz="2800" dirty="0"/>
              <a:t>	                      </a:t>
            </a:r>
            <a:r>
              <a:rPr lang="zh-CN" altLang="en-US" sz="2400" b="1" dirty="0">
                <a:solidFill>
                  <a:schemeClr val="accent1">
                    <a:lumMod val="75000"/>
                  </a:schemeClr>
                </a:solidFill>
              </a:rPr>
              <a:t>缺乏情感联结</a:t>
            </a:r>
            <a:endParaRPr lang="zh-CN" altLang="en-US" sz="2400" b="1" dirty="0">
              <a:solidFill>
                <a:schemeClr val="accent1">
                  <a:lumMod val="75000"/>
                </a:schemeClr>
              </a:solidFill>
            </a:endParaRPr>
          </a:p>
          <a:p>
            <a:pPr>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capture fleeting moments</a:t>
            </a:r>
            <a:r>
              <a:rPr lang="zh-CN" altLang="en-US" sz="2800" dirty="0"/>
              <a:t>	                      </a:t>
            </a:r>
            <a:r>
              <a:rPr lang="zh-CN" altLang="en-US" sz="2400" b="1" dirty="0">
                <a:solidFill>
                  <a:schemeClr val="accent1">
                    <a:lumMod val="75000"/>
                  </a:schemeClr>
                </a:solidFill>
              </a:rPr>
              <a:t>捕捉转瞬即逝的瞬间</a:t>
            </a:r>
            <a:endParaRPr lang="zh-CN" altLang="en-US" sz="2400" b="1" dirty="0">
              <a:solidFill>
                <a:schemeClr val="accent1">
                  <a:lumMod val="75000"/>
                </a:schemeClr>
              </a:solidFill>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Go</a:t>
            </a:r>
            <a:r>
              <a:rPr lang="zh-CN" altLang="en-US" sz="2800" b="1" dirty="0">
                <a:solidFill>
                  <a:srgbClr val="C00000"/>
                </a:solidFill>
                <a:latin typeface="Times New Roman" panose="02020603050405020304" pitchFamily="18" charset="0"/>
                <a:cs typeface="Times New Roman" panose="02020603050405020304" pitchFamily="18" charset="0"/>
              </a:rPr>
              <a:t> </a:t>
            </a:r>
            <a:r>
              <a:rPr lang="en-US" altLang="zh-CN" sz="2800" b="1" dirty="0">
                <a:solidFill>
                  <a:srgbClr val="C00000"/>
                </a:solidFill>
                <a:latin typeface="Times New Roman" panose="02020603050405020304" pitchFamily="18" charset="0"/>
                <a:cs typeface="Times New Roman" panose="02020603050405020304" pitchFamily="18" charset="0"/>
              </a:rPr>
              <a:t>against</a:t>
            </a:r>
            <a:r>
              <a:rPr lang="zh-CN" altLang="en-US" sz="2800" b="1" dirty="0">
                <a:solidFill>
                  <a:srgbClr val="C00000"/>
                </a:solidFill>
                <a:latin typeface="Times New Roman" panose="02020603050405020304" pitchFamily="18" charset="0"/>
                <a:cs typeface="Times New Roman" panose="02020603050405020304" pitchFamily="18" charset="0"/>
              </a:rPr>
              <a:t> </a:t>
            </a:r>
            <a:r>
              <a:rPr lang="en-US" altLang="zh-CN" sz="2800" b="1" dirty="0">
                <a:solidFill>
                  <a:srgbClr val="C00000"/>
                </a:solidFill>
                <a:latin typeface="Times New Roman" panose="02020603050405020304" pitchFamily="18" charset="0"/>
                <a:cs typeface="Times New Roman" panose="02020603050405020304" pitchFamily="18" charset="0"/>
              </a:rPr>
              <a:t>the</a:t>
            </a:r>
            <a:r>
              <a:rPr lang="zh-CN" altLang="en-US" sz="2800" b="1" dirty="0">
                <a:solidFill>
                  <a:srgbClr val="C00000"/>
                </a:solidFill>
                <a:latin typeface="Times New Roman" panose="02020603050405020304" pitchFamily="18" charset="0"/>
                <a:cs typeface="Times New Roman" panose="02020603050405020304" pitchFamily="18" charset="0"/>
              </a:rPr>
              <a:t>  </a:t>
            </a:r>
            <a:r>
              <a:rPr lang="en-US" altLang="zh-CN" sz="2800" b="1" dirty="0">
                <a:solidFill>
                  <a:srgbClr val="C00000"/>
                </a:solidFill>
                <a:latin typeface="Times New Roman" panose="02020603050405020304" pitchFamily="18" charset="0"/>
                <a:cs typeface="Times New Roman" panose="02020603050405020304" pitchFamily="18" charset="0"/>
              </a:rPr>
              <a:t>original intention</a:t>
            </a:r>
            <a:r>
              <a:rPr lang="zh-CN" altLang="en-US" sz="2800" b="1" dirty="0">
                <a:solidFill>
                  <a:srgbClr val="C00000"/>
                </a:solidFill>
                <a:latin typeface="Times New Roman" panose="02020603050405020304" pitchFamily="18" charset="0"/>
                <a:cs typeface="Times New Roman" panose="02020603050405020304" pitchFamily="18" charset="0"/>
              </a:rPr>
              <a:t> </a:t>
            </a:r>
            <a:r>
              <a:rPr lang="en-US" altLang="zh-CN" sz="2800" b="1" dirty="0">
                <a:solidFill>
                  <a:srgbClr val="C00000"/>
                </a:solidFill>
                <a:latin typeface="Times New Roman" panose="02020603050405020304" pitchFamily="18" charset="0"/>
                <a:cs typeface="Times New Roman" panose="02020603050405020304" pitchFamily="18" charset="0"/>
              </a:rPr>
              <a:t>of</a:t>
            </a:r>
            <a:r>
              <a:rPr lang="zh-CN" altLang="en-US" sz="2800" b="1" dirty="0">
                <a:solidFill>
                  <a:srgbClr val="C00000"/>
                </a:solidFill>
                <a:latin typeface="Times New Roman" panose="02020603050405020304" pitchFamily="18" charset="0"/>
                <a:cs typeface="Times New Roman" panose="02020603050405020304" pitchFamily="18" charset="0"/>
              </a:rPr>
              <a:t> ..</a:t>
            </a:r>
            <a:r>
              <a:rPr lang="zh-CN" altLang="en-US" sz="2800" dirty="0"/>
              <a:t>	   </a:t>
            </a:r>
            <a:r>
              <a:rPr lang="zh-CN" altLang="en-US" sz="2400" b="1" dirty="0">
                <a:solidFill>
                  <a:schemeClr val="accent1">
                    <a:lumMod val="75000"/>
                  </a:schemeClr>
                </a:solidFill>
              </a:rPr>
              <a:t>违背……的初衷</a:t>
            </a:r>
            <a:endParaRPr lang="zh-CN" altLang="en-US" sz="2400" b="1" dirty="0">
              <a:solidFill>
                <a:schemeClr val="accent1">
                  <a:lumMod val="75000"/>
                </a:schemeClr>
              </a:solidFill>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lack the photographer's personal touch         </a:t>
            </a:r>
            <a:r>
              <a:rPr lang="zh-CN" altLang="en-US" sz="2400" b="1" dirty="0">
                <a:solidFill>
                  <a:schemeClr val="accent1">
                    <a:lumMod val="75000"/>
                  </a:schemeClr>
                </a:solidFill>
              </a:rPr>
              <a:t>缺乏摄影师的个人印记</a:t>
            </a:r>
            <a:endParaRPr lang="en-US" altLang="zh-CN" sz="2800" dirty="0">
              <a:effectLst/>
              <a:latin typeface="inherit"/>
            </a:endParaRPr>
          </a:p>
          <a:p>
            <a:pPr>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at the expense of fairness</a:t>
            </a:r>
            <a:r>
              <a:rPr lang="zh-CN" altLang="en-US" sz="2800" dirty="0"/>
              <a:t>	                      </a:t>
            </a:r>
            <a:r>
              <a:rPr lang="zh-CN" altLang="en-US" sz="2400" b="1" dirty="0">
                <a:solidFill>
                  <a:schemeClr val="accent1">
                    <a:lumMod val="75000"/>
                  </a:schemeClr>
                </a:solidFill>
              </a:rPr>
              <a:t>以公平为代价</a:t>
            </a:r>
            <a:endParaRPr lang="zh-CN" altLang="en-US" sz="2400" b="1" dirty="0">
              <a:solidFill>
                <a:schemeClr val="accent1">
                  <a:lumMod val="75000"/>
                </a:schemeClr>
              </a:solidFill>
            </a:endParaRPr>
          </a:p>
          <a:p>
            <a:pPr>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 the credibility of the contest                          </a:t>
            </a:r>
            <a:r>
              <a:rPr lang="zh-CN" altLang="en-US" sz="2400" b="1" dirty="0">
                <a:solidFill>
                  <a:schemeClr val="accent1">
                    <a:lumMod val="75000"/>
                  </a:schemeClr>
                </a:solidFill>
              </a:rPr>
              <a:t>比赛的公信力</a:t>
            </a:r>
            <a:endParaRPr lang="zh-CN" altLang="en-US" sz="2400" b="1" dirty="0">
              <a:solidFill>
                <a:schemeClr val="accent1">
                  <a:lumMod val="75000"/>
                </a:schemeClr>
              </a:solidFill>
            </a:endParaRPr>
          </a:p>
        </p:txBody>
      </p:sp>
      <p:sp>
        <p:nvSpPr>
          <p:cNvPr id="5" name="文本框 37"/>
          <p:cNvSpPr txBox="1"/>
          <p:nvPr/>
        </p:nvSpPr>
        <p:spPr>
          <a:xfrm>
            <a:off x="4739952" y="109657"/>
            <a:ext cx="2397967"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话题短语</a:t>
            </a:r>
            <a:endParaRPr lang="zh-CN" altLang="en-US" sz="36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4645" y="540252"/>
            <a:ext cx="12117355" cy="6309420"/>
          </a:xfrm>
          <a:prstGeom prst="rect">
            <a:avLst/>
          </a:prstGeom>
          <a:noFill/>
          <a:ln w="31750">
            <a:solidFill>
              <a:schemeClr val="accent6">
                <a:lumMod val="60000"/>
                <a:lumOff val="40000"/>
              </a:schemeClr>
            </a:solidFill>
            <a:prstDash val="sysDot"/>
          </a:ln>
        </p:spPr>
        <p:txBody>
          <a:bodyPr wrap="square">
            <a:spAutoFit/>
          </a:bodyPr>
          <a:lstStyle/>
          <a:p>
            <a:pPr algn="l" fontAlgn="t">
              <a:lnSpc>
                <a:spcPct val="150000"/>
              </a:lnSpc>
            </a:pPr>
            <a:r>
              <a:rPr lang="en-US" altLang="zh-CN" sz="2800" b="1" dirty="0">
                <a:effectLst/>
                <a:highlight>
                  <a:srgbClr val="FFFF00"/>
                </a:highlight>
                <a:latin typeface="宋体" panose="02010600030101010101" pitchFamily="2" charset="-122"/>
                <a:ea typeface="宋体" panose="02010600030101010101" pitchFamily="2" charset="-122"/>
              </a:rPr>
              <a:t>AI</a:t>
            </a:r>
            <a:r>
              <a:rPr lang="zh-CN" altLang="en-US" sz="2800" b="1" dirty="0">
                <a:effectLst/>
                <a:highlight>
                  <a:srgbClr val="FFFF00"/>
                </a:highlight>
                <a:latin typeface="宋体" panose="02010600030101010101" pitchFamily="2" charset="-122"/>
                <a:ea typeface="宋体" panose="02010600030101010101" pitchFamily="2" charset="-122"/>
              </a:rPr>
              <a:t>生成</a:t>
            </a:r>
            <a:r>
              <a:rPr lang="zh-CN" altLang="en-US" sz="2800" b="1" dirty="0">
                <a:effectLst/>
                <a:latin typeface="宋体" panose="02010600030101010101" pitchFamily="2" charset="-122"/>
                <a:ea typeface="宋体" panose="02010600030101010101" pitchFamily="2" charset="-122"/>
              </a:rPr>
              <a:t>的图像，</a:t>
            </a:r>
            <a:r>
              <a:rPr lang="zh-CN" altLang="en-US" sz="2800" b="1" dirty="0">
                <a:effectLst/>
                <a:highlight>
                  <a:srgbClr val="FFFF00"/>
                </a:highlight>
                <a:latin typeface="宋体" panose="02010600030101010101" pitchFamily="2" charset="-122"/>
                <a:ea typeface="宋体" panose="02010600030101010101" pitchFamily="2" charset="-122"/>
              </a:rPr>
              <a:t>无论多么</a:t>
            </a:r>
            <a:r>
              <a:rPr lang="zh-CN" altLang="en-US" sz="2800" b="1" dirty="0">
                <a:effectLst/>
                <a:latin typeface="宋体" panose="02010600030101010101" pitchFamily="2" charset="-122"/>
                <a:ea typeface="宋体" panose="02010600030101010101" pitchFamily="2" charset="-122"/>
              </a:rPr>
              <a:t>令人印象深刻，都缺乏摄影师的个人印记。</a:t>
            </a:r>
            <a:endParaRPr lang="en-US" altLang="zh-CN" sz="2800" b="1" dirty="0">
              <a:effectLst/>
              <a:latin typeface="宋体" panose="02010600030101010101" pitchFamily="2" charset="-122"/>
              <a:ea typeface="宋体" panose="02010600030101010101" pitchFamily="2" charset="-122"/>
            </a:endParaRPr>
          </a:p>
          <a:p>
            <a:pPr fontAlgn="t">
              <a:lnSpc>
                <a:spcPct val="150000"/>
              </a:lnSpc>
            </a:pPr>
            <a:r>
              <a:rPr lang="en-US" altLang="zh-CN" sz="2400" b="1"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AI-generated images, however impressive, lack the photographer's personal touch.</a:t>
            </a:r>
            <a:endParaRPr lang="en-US" altLang="zh-CN" sz="2400" b="1"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zh-CN" altLang="en-US" sz="2800" b="1" dirty="0">
                <a:latin typeface="宋体" panose="02010600030101010101" pitchFamily="2" charset="-122"/>
                <a:ea typeface="宋体" panose="02010600030101010101" pitchFamily="2" charset="-122"/>
              </a:rPr>
              <a:t>这一决定充分</a:t>
            </a:r>
            <a:r>
              <a:rPr lang="zh-CN" altLang="en-US" sz="2800" b="1" dirty="0">
                <a:highlight>
                  <a:srgbClr val="FFFF00"/>
                </a:highlight>
                <a:latin typeface="宋体" panose="02010600030101010101" pitchFamily="2" charset="-122"/>
                <a:ea typeface="宋体" panose="02010600030101010101" pitchFamily="2" charset="-122"/>
              </a:rPr>
              <a:t>体现</a:t>
            </a:r>
            <a:r>
              <a:rPr lang="zh-CN" altLang="en-US" sz="2800" b="1" dirty="0">
                <a:latin typeface="宋体" panose="02010600030101010101" pitchFamily="2" charset="-122"/>
                <a:ea typeface="宋体" panose="02010600030101010101" pitchFamily="2" charset="-122"/>
              </a:rPr>
              <a:t>了学校对真实性的</a:t>
            </a:r>
            <a:r>
              <a:rPr lang="zh-CN" altLang="en-US" sz="2800" b="1" dirty="0">
                <a:highlight>
                  <a:srgbClr val="FFFF00"/>
                </a:highlight>
                <a:latin typeface="宋体" panose="02010600030101010101" pitchFamily="2" charset="-122"/>
                <a:ea typeface="宋体" panose="02010600030101010101" pitchFamily="2" charset="-122"/>
              </a:rPr>
              <a:t>坚守</a:t>
            </a:r>
            <a:endParaRPr lang="en-US" altLang="zh-CN" sz="2800" b="1" dirty="0">
              <a:highlight>
                <a:srgbClr val="FFFF00"/>
              </a:highlight>
              <a:latin typeface="宋体" panose="02010600030101010101" pitchFamily="2" charset="-122"/>
              <a:ea typeface="宋体" panose="02010600030101010101" pitchFamily="2" charset="-122"/>
            </a:endParaRPr>
          </a:p>
          <a:p>
            <a:pPr fontAlgn="t">
              <a:lnSpc>
                <a:spcPct val="150000"/>
              </a:lnSpc>
            </a:pP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This decision </a:t>
            </a: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rPr>
              <a:t>serves/ stands as an embodiment/ testament </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of the school's commitment to authenticity.</a:t>
            </a:r>
            <a:endPar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fontAlgn="t">
              <a:lnSpc>
                <a:spcPct val="150000"/>
              </a:lnSpc>
            </a:pPr>
            <a:r>
              <a:rPr lang="zh-CN" altLang="en-US" sz="2800" b="1" dirty="0">
                <a:latin typeface="宋体" panose="02010600030101010101" pitchFamily="2" charset="-122"/>
                <a:ea typeface="宋体" panose="02010600030101010101" pitchFamily="2" charset="-122"/>
              </a:rPr>
              <a:t>摄影的</a:t>
            </a:r>
            <a:r>
              <a:rPr lang="zh-CN" altLang="en-US" sz="2800" b="1" dirty="0">
                <a:highlight>
                  <a:srgbClr val="FFFF00"/>
                </a:highlight>
                <a:latin typeface="宋体" panose="02010600030101010101" pitchFamily="2" charset="-122"/>
                <a:ea typeface="宋体" panose="02010600030101010101" pitchFamily="2" charset="-122"/>
              </a:rPr>
              <a:t>本质</a:t>
            </a:r>
            <a:r>
              <a:rPr lang="zh-CN" altLang="en-US" sz="2800" b="1" dirty="0">
                <a:latin typeface="宋体" panose="02010600030101010101" pitchFamily="2" charset="-122"/>
                <a:ea typeface="宋体" panose="02010600030101010101" pitchFamily="2" charset="-122"/>
              </a:rPr>
              <a:t>在于</a:t>
            </a:r>
            <a:r>
              <a:rPr lang="zh-CN" altLang="en-US" sz="2800" b="1" dirty="0">
                <a:highlight>
                  <a:srgbClr val="FFFF00"/>
                </a:highlight>
                <a:latin typeface="宋体" panose="02010600030101010101" pitchFamily="2" charset="-122"/>
                <a:ea typeface="宋体" panose="02010600030101010101" pitchFamily="2" charset="-122"/>
              </a:rPr>
              <a:t>它能够</a:t>
            </a:r>
            <a:r>
              <a:rPr lang="zh-CN" altLang="en-US" sz="2800" b="1" dirty="0">
                <a:latin typeface="宋体" panose="02010600030101010101" pitchFamily="2" charset="-122"/>
                <a:ea typeface="宋体" panose="02010600030101010101" pitchFamily="2" charset="-122"/>
              </a:rPr>
              <a:t>见证真实生活，而这正是</a:t>
            </a:r>
            <a:r>
              <a:rPr lang="en-US" altLang="zh-CN" sz="2800" b="1" dirty="0">
                <a:latin typeface="宋体" panose="02010600030101010101" pitchFamily="2" charset="-122"/>
                <a:ea typeface="宋体" panose="02010600030101010101" pitchFamily="2" charset="-122"/>
              </a:rPr>
              <a:t>AI</a:t>
            </a:r>
            <a:r>
              <a:rPr lang="zh-CN" altLang="en-US" sz="2800" b="1" dirty="0">
                <a:latin typeface="宋体" panose="02010600030101010101" pitchFamily="2" charset="-122"/>
                <a:ea typeface="宋体" panose="02010600030101010101" pitchFamily="2" charset="-122"/>
              </a:rPr>
              <a:t>图像永远无法做到的。</a:t>
            </a:r>
            <a:endParaRPr lang="en-US" altLang="zh-CN" sz="2800" b="1" dirty="0">
              <a:latin typeface="宋体" panose="02010600030101010101" pitchFamily="2" charset="-122"/>
              <a:ea typeface="宋体" panose="02010600030101010101" pitchFamily="2" charset="-122"/>
            </a:endParaRPr>
          </a:p>
          <a:p>
            <a:pPr fontAlgn="t">
              <a:lnSpc>
                <a:spcPct val="150000"/>
              </a:lnSpc>
            </a:pP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The essence of photography </a:t>
            </a:r>
            <a:r>
              <a:rPr lang="en-US" altLang="zh-CN" sz="2400" b="1" dirty="0">
                <a:solidFill>
                  <a:schemeClr val="bg1"/>
                </a:solidFill>
                <a:highlight>
                  <a:srgbClr val="800080"/>
                </a:highlight>
                <a:latin typeface="Times New Roman" panose="02020603050405020304" pitchFamily="18" charset="0"/>
                <a:ea typeface="宋体" panose="02010600030101010101" pitchFamily="2" charset="-122"/>
                <a:cs typeface="Times New Roman" panose="02020603050405020304" pitchFamily="18" charset="0"/>
              </a:rPr>
              <a:t>lies in its ability to </a:t>
            </a:r>
            <a:r>
              <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witness real life, which AI images can never truly do.</a:t>
            </a:r>
            <a:endPar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fontAlgn="t"/>
            <a:endParaRPr lang="zh-CN" altLang="en-US" sz="2800" dirty="0">
              <a:effectLst/>
              <a:latin typeface="宋体" panose="02010600030101010101" pitchFamily="2" charset="-122"/>
              <a:ea typeface="宋体" panose="02010600030101010101" pitchFamily="2" charset="-122"/>
            </a:endParaRPr>
          </a:p>
          <a:p>
            <a:pPr fontAlgn="t"/>
            <a:endParaRPr lang="en-US" altLang="zh-CN" sz="2800" dirty="0">
              <a:effectLst/>
              <a:latin typeface="宋体" panose="02010600030101010101" pitchFamily="2" charset="-122"/>
              <a:ea typeface="宋体" panose="02010600030101010101" pitchFamily="2" charset="-122"/>
            </a:endParaRPr>
          </a:p>
          <a:p>
            <a:pPr fontAlgn="t"/>
            <a:endParaRPr lang="en-US" altLang="zh-CN" sz="24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algn="l" fontAlgn="t"/>
            <a:endParaRPr lang="en-US" altLang="zh-CN" dirty="0">
              <a:effectLst/>
              <a:latin typeface="inherit"/>
            </a:endParaRPr>
          </a:p>
        </p:txBody>
      </p:sp>
      <p:sp>
        <p:nvSpPr>
          <p:cNvPr id="15" name="文本框 37"/>
          <p:cNvSpPr txBox="1"/>
          <p:nvPr/>
        </p:nvSpPr>
        <p:spPr>
          <a:xfrm>
            <a:off x="4749282" y="-136850"/>
            <a:ext cx="2397967" cy="677102"/>
          </a:xfrm>
          <a:prstGeom prst="rect">
            <a:avLst/>
          </a:prstGeom>
          <a:solidFill>
            <a:srgbClr val="C00000">
              <a:alpha val="92000"/>
            </a:srgbClr>
          </a:solidFill>
          <a:ln w="9525">
            <a:noFill/>
          </a:ln>
          <a:effectLst>
            <a:softEdge rad="63500"/>
          </a:effectLst>
        </p:spPr>
        <p:txBody>
          <a:bodyPr wrap="square" lIns="121916" tIns="60957" rIns="121916" bIns="60957">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rPr>
              <a:t>句子翻译</a:t>
            </a:r>
            <a:endParaRPr lang="zh-CN" altLang="en-US" sz="3600" b="1" dirty="0">
              <a:solidFill>
                <a:schemeClr val="bg1"/>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1910" y="6350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Click="0">
        <p15:prstTrans prst="peelOff"/>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8424</Words>
  <Application>WPS 演示</Application>
  <PresentationFormat>宽屏</PresentationFormat>
  <Paragraphs>218</Paragraphs>
  <Slides>21</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21</vt:i4>
      </vt:variant>
    </vt:vector>
  </HeadingPairs>
  <TitlesOfParts>
    <vt:vector size="41" baseType="lpstr">
      <vt:lpstr>Arial</vt:lpstr>
      <vt:lpstr>宋体</vt:lpstr>
      <vt:lpstr>Wingdings</vt:lpstr>
      <vt:lpstr>Calibri</vt:lpstr>
      <vt:lpstr>STXingkai</vt:lpstr>
      <vt:lpstr>黑体</vt:lpstr>
      <vt:lpstr>Times New Roman</vt:lpstr>
      <vt:lpstr>楷体</vt:lpstr>
      <vt:lpstr>quote-cjk-patch</vt:lpstr>
      <vt:lpstr>微软雅黑</vt:lpstr>
      <vt:lpstr>Microsoft YaHei Bold</vt:lpstr>
      <vt:lpstr>inherit</vt:lpstr>
      <vt:lpstr>等线</vt:lpstr>
      <vt:lpstr>Arial Unicode MS</vt:lpstr>
      <vt:lpstr>等线 Light</vt:lpstr>
      <vt:lpstr>-apple-system</vt:lpstr>
      <vt:lpstr>HelveticaNeue</vt:lpstr>
      <vt:lpstr>华文新魏</vt:lpstr>
      <vt:lpstr>Segoe Print</vt:lpstr>
      <vt:lpstr>Office 主题​​</vt:lpstr>
      <vt:lpstr>PowerPoint 演示文稿</vt:lpstr>
      <vt:lpstr>广州二模应用文  是否应取消AI 生成摄影作品的参赛资格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cp:revision>
  <dcterms:created xsi:type="dcterms:W3CDTF">2026-04-23T08:36:00Z</dcterms:created>
  <dcterms:modified xsi:type="dcterms:W3CDTF">2026-04-28T08:18:40Z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