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1" r:id="rId3"/>
    <p:sldMasterId id="2147483653" r:id="rId4"/>
  </p:sldMasterIdLst>
  <p:notesMasterIdLst>
    <p:notesMasterId r:id="rId39"/>
  </p:notesMasterIdLst>
  <p:handoutMasterIdLst>
    <p:handoutMasterId r:id="rId62"/>
  </p:handoutMasterIdLst>
  <p:sldIdLst>
    <p:sldId id="451" r:id="rId5"/>
    <p:sldId id="256" r:id="rId6"/>
    <p:sldId id="311" r:id="rId7"/>
    <p:sldId id="316" r:id="rId8"/>
    <p:sldId id="317" r:id="rId9"/>
    <p:sldId id="314" r:id="rId10"/>
    <p:sldId id="315" r:id="rId11"/>
    <p:sldId id="312" r:id="rId12"/>
    <p:sldId id="313" r:id="rId13"/>
    <p:sldId id="318" r:id="rId14"/>
    <p:sldId id="319" r:id="rId15"/>
    <p:sldId id="320" r:id="rId16"/>
    <p:sldId id="321" r:id="rId17"/>
    <p:sldId id="322" r:id="rId18"/>
    <p:sldId id="374" r:id="rId19"/>
    <p:sldId id="375" r:id="rId20"/>
    <p:sldId id="376" r:id="rId21"/>
    <p:sldId id="377" r:id="rId22"/>
    <p:sldId id="378" r:id="rId23"/>
    <p:sldId id="379" r:id="rId24"/>
    <p:sldId id="380" r:id="rId25"/>
    <p:sldId id="381" r:id="rId26"/>
    <p:sldId id="417" r:id="rId27"/>
    <p:sldId id="382" r:id="rId28"/>
    <p:sldId id="383" r:id="rId29"/>
    <p:sldId id="384" r:id="rId30"/>
    <p:sldId id="385" r:id="rId31"/>
    <p:sldId id="386" r:id="rId32"/>
    <p:sldId id="387" r:id="rId33"/>
    <p:sldId id="388" r:id="rId34"/>
    <p:sldId id="390" r:id="rId35"/>
    <p:sldId id="391" r:id="rId36"/>
    <p:sldId id="392" r:id="rId37"/>
    <p:sldId id="393" r:id="rId38"/>
    <p:sldId id="394" r:id="rId40"/>
    <p:sldId id="395" r:id="rId41"/>
    <p:sldId id="396" r:id="rId42"/>
    <p:sldId id="398" r:id="rId43"/>
    <p:sldId id="399" r:id="rId44"/>
    <p:sldId id="400" r:id="rId45"/>
    <p:sldId id="401" r:id="rId46"/>
    <p:sldId id="402" r:id="rId47"/>
    <p:sldId id="403" r:id="rId48"/>
    <p:sldId id="404" r:id="rId49"/>
    <p:sldId id="405" r:id="rId50"/>
    <p:sldId id="406" r:id="rId51"/>
    <p:sldId id="407" r:id="rId52"/>
    <p:sldId id="408" r:id="rId53"/>
    <p:sldId id="409" r:id="rId54"/>
    <p:sldId id="410" r:id="rId55"/>
    <p:sldId id="411" r:id="rId56"/>
    <p:sldId id="412" r:id="rId57"/>
    <p:sldId id="413" r:id="rId58"/>
    <p:sldId id="414" r:id="rId59"/>
    <p:sldId id="416" r:id="rId60"/>
    <p:sldId id="258" r:id="rId6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B5735"/>
    <a:srgbClr val="1F222B"/>
    <a:srgbClr val="5F1A1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4622" autoAdjust="0"/>
  </p:normalViewPr>
  <p:slideViewPr>
    <p:cSldViewPr showGuides="1">
      <p:cViewPr>
        <p:scale>
          <a:sx n="70" d="100"/>
          <a:sy n="70" d="100"/>
        </p:scale>
        <p:origin x="-774" y="-330"/>
      </p:cViewPr>
      <p:guideLst>
        <p:guide orient="horz" pos="1412"/>
        <p:guide pos="193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5" Type="http://schemas.openxmlformats.org/officeDocument/2006/relationships/tableStyles" Target="tableStyles.xml"/><Relationship Id="rId64" Type="http://schemas.openxmlformats.org/officeDocument/2006/relationships/viewProps" Target="viewProps.xml"/><Relationship Id="rId63" Type="http://schemas.openxmlformats.org/officeDocument/2006/relationships/presProps" Target="presProps.xml"/><Relationship Id="rId62" Type="http://schemas.openxmlformats.org/officeDocument/2006/relationships/handoutMaster" Target="handoutMasters/handoutMaster1.xml"/><Relationship Id="rId61" Type="http://schemas.openxmlformats.org/officeDocument/2006/relationships/slide" Target="slides/slide56.xml"/><Relationship Id="rId60" Type="http://schemas.openxmlformats.org/officeDocument/2006/relationships/slide" Target="slides/slide55.xml"/><Relationship Id="rId6" Type="http://schemas.openxmlformats.org/officeDocument/2006/relationships/slide" Target="slides/slide2.xml"/><Relationship Id="rId59" Type="http://schemas.openxmlformats.org/officeDocument/2006/relationships/slide" Target="slides/slide54.xml"/><Relationship Id="rId58" Type="http://schemas.openxmlformats.org/officeDocument/2006/relationships/slide" Target="slides/slide53.xml"/><Relationship Id="rId57" Type="http://schemas.openxmlformats.org/officeDocument/2006/relationships/slide" Target="slides/slide52.xml"/><Relationship Id="rId56" Type="http://schemas.openxmlformats.org/officeDocument/2006/relationships/slide" Target="slides/slide51.xml"/><Relationship Id="rId55" Type="http://schemas.openxmlformats.org/officeDocument/2006/relationships/slide" Target="slides/slide50.xml"/><Relationship Id="rId54" Type="http://schemas.openxmlformats.org/officeDocument/2006/relationships/slide" Target="slides/slide49.xml"/><Relationship Id="rId53" Type="http://schemas.openxmlformats.org/officeDocument/2006/relationships/slide" Target="slides/slide48.xml"/><Relationship Id="rId52" Type="http://schemas.openxmlformats.org/officeDocument/2006/relationships/slide" Target="slides/slide47.xml"/><Relationship Id="rId51" Type="http://schemas.openxmlformats.org/officeDocument/2006/relationships/slide" Target="slides/slide46.xml"/><Relationship Id="rId50" Type="http://schemas.openxmlformats.org/officeDocument/2006/relationships/slide" Target="slides/slide45.xml"/><Relationship Id="rId5" Type="http://schemas.openxmlformats.org/officeDocument/2006/relationships/slide" Target="slides/slide1.xml"/><Relationship Id="rId49" Type="http://schemas.openxmlformats.org/officeDocument/2006/relationships/slide" Target="slides/slide44.xml"/><Relationship Id="rId48" Type="http://schemas.openxmlformats.org/officeDocument/2006/relationships/slide" Target="slides/slide43.xml"/><Relationship Id="rId47" Type="http://schemas.openxmlformats.org/officeDocument/2006/relationships/slide" Target="slides/slide42.xml"/><Relationship Id="rId46" Type="http://schemas.openxmlformats.org/officeDocument/2006/relationships/slide" Target="slides/slide41.xml"/><Relationship Id="rId45" Type="http://schemas.openxmlformats.org/officeDocument/2006/relationships/slide" Target="slides/slide40.xml"/><Relationship Id="rId44" Type="http://schemas.openxmlformats.org/officeDocument/2006/relationships/slide" Target="slides/slide39.xml"/><Relationship Id="rId43" Type="http://schemas.openxmlformats.org/officeDocument/2006/relationships/slide" Target="slides/slide38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0" Type="http://schemas.openxmlformats.org/officeDocument/2006/relationships/slide" Target="slides/slide35.xml"/><Relationship Id="rId4" Type="http://schemas.openxmlformats.org/officeDocument/2006/relationships/slideMaster" Target="slideMasters/slideMaster3.xml"/><Relationship Id="rId39" Type="http://schemas.openxmlformats.org/officeDocument/2006/relationships/notesMaster" Target="notesMasters/notesMaster1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hangye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/>
          </p:nvPr>
        </p:nvSpPr>
        <p:spPr/>
        <p:txBody>
          <a:bodyPr/>
          <a:lstStyle/>
          <a:p>
            <a:fld id="{33F8BB72-B612-49BB-A40C-2944030268B0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976687" y="2244963"/>
            <a:ext cx="302433" cy="183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en-US" altLang="zh-CN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http://www.1ppt.com/hangye/</a:t>
            </a:r>
            <a:endParaRPr lang="en-US" altLang="zh-CN" sz="100">
              <a:solidFill>
                <a:schemeClr val="tx1">
                  <a:alpha val="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8"/>
          <p:cNvSpPr txBox="1"/>
          <p:nvPr/>
        </p:nvSpPr>
        <p:spPr>
          <a:xfrm>
            <a:off x="5006418" y="1476851"/>
            <a:ext cx="360040" cy="183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行业</a:t>
            </a:r>
            <a:r>
              <a:rPr lang="en-US" altLang="zh-CN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模板</a:t>
            </a:r>
            <a:r>
              <a:rPr lang="en-US" altLang="zh-CN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http://www.1ppt.com/hangye/</a:t>
            </a:r>
            <a:endParaRPr lang="en-US" altLang="zh-CN" sz="100">
              <a:solidFill>
                <a:schemeClr val="tx1">
                  <a:alpha val="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559859" y="243417"/>
            <a:ext cx="7010400" cy="883709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lIns="60960" tIns="30480" rIns="60960" bIns="30480" anchor="ctr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44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j-lt"/>
                <a:ea typeface="+mj-ea"/>
                <a:cs typeface="+mj-cs"/>
                <a:sym typeface="Wingdings" panose="05000000000000000000"/>
              </a:defRPr>
            </a:lvl1pPr>
            <a:lvl2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2pPr>
            <a:lvl3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3pPr>
            <a:lvl4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4pPr>
            <a:lvl5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5pPr>
            <a:lvl6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6pPr>
            <a:lvl7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7pPr>
            <a:lvl8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8pPr>
            <a:lvl9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9pPr>
          </a:lstStyle>
          <a:p>
            <a:r>
              <a:rPr lang="zh-CN" altLang="en-US" sz="2935"/>
              <a:t>单击此处编辑母版标题样式</a:t>
            </a:r>
            <a:endParaRPr lang="zh-CN" altLang="en-US" sz="2935"/>
          </a:p>
        </p:txBody>
      </p:sp>
      <p:sp>
        <p:nvSpPr>
          <p:cNvPr id="8" name="文本占位符 2"/>
          <p:cNvSpPr txBox="1"/>
          <p:nvPr/>
        </p:nvSpPr>
        <p:spPr>
          <a:xfrm>
            <a:off x="559859" y="1120775"/>
            <a:ext cx="3438525" cy="549275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lIns="60960" tIns="30480" rIns="60960" bIns="3048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24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20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8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6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6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6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6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6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6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9pPr>
          </a:lstStyle>
          <a:p>
            <a:pPr lvl="0"/>
            <a:r>
              <a:rPr lang="zh-CN" altLang="en-US" sz="1600"/>
              <a:t>单击此处编辑母版文本样式</a:t>
            </a:r>
            <a:endParaRPr lang="zh-CN" altLang="en-US" sz="1600"/>
          </a:p>
        </p:txBody>
      </p:sp>
      <p:sp>
        <p:nvSpPr>
          <p:cNvPr id="9" name="内容占位符 3"/>
          <p:cNvSpPr txBox="1"/>
          <p:nvPr/>
        </p:nvSpPr>
        <p:spPr>
          <a:xfrm>
            <a:off x="559859" y="1670050"/>
            <a:ext cx="3438525" cy="245639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lIns="60960" tIns="30480" rIns="60960" bIns="30480"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4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2pPr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0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5pPr>
            <a:lvl6pPr marL="25146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6pPr>
            <a:lvl7pPr marL="2971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7pPr>
            <a:lvl8pPr marL="3429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8pPr>
            <a:lvl9pPr marL="3886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9pPr>
          </a:lstStyle>
          <a:p>
            <a:pPr lvl="0"/>
            <a:r>
              <a:rPr lang="zh-CN" altLang="en-US" sz="1865"/>
              <a:t>单击此处编辑母版文本样式</a:t>
            </a:r>
            <a:endParaRPr lang="zh-CN" altLang="en-US" sz="1865"/>
          </a:p>
          <a:p>
            <a:pPr lvl="1"/>
            <a:r>
              <a:rPr lang="zh-CN" altLang="en-US" sz="1600"/>
              <a:t>二级</a:t>
            </a:r>
            <a:endParaRPr lang="zh-CN" altLang="en-US" sz="1600"/>
          </a:p>
          <a:p>
            <a:pPr lvl="2"/>
            <a:r>
              <a:rPr lang="zh-CN" altLang="en-US" sz="1335"/>
              <a:t>三级</a:t>
            </a:r>
            <a:endParaRPr lang="zh-CN" altLang="en-US" sz="1335"/>
          </a:p>
          <a:p>
            <a:pPr lvl="3"/>
            <a:r>
              <a:rPr lang="zh-CN" altLang="en-US" sz="1200"/>
              <a:t>四级</a:t>
            </a:r>
            <a:endParaRPr lang="zh-CN" altLang="en-US" sz="1200"/>
          </a:p>
          <a:p>
            <a:pPr lvl="4"/>
            <a:r>
              <a:rPr lang="zh-CN" altLang="en-US" sz="1200"/>
              <a:t>五级</a:t>
            </a:r>
            <a:endParaRPr lang="zh-CN" altLang="en-US" sz="1200"/>
          </a:p>
        </p:txBody>
      </p:sp>
      <p:sp>
        <p:nvSpPr>
          <p:cNvPr id="10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114800" y="1120775"/>
            <a:ext cx="3455459" cy="549275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00" indent="0">
              <a:buNone/>
              <a:defRPr sz="1335" b="1"/>
            </a:lvl2pPr>
            <a:lvl3pPr marL="609600" indent="0">
              <a:buNone/>
              <a:defRPr sz="1200" b="1"/>
            </a:lvl3pPr>
            <a:lvl4pPr marL="914400" indent="0">
              <a:buNone/>
              <a:defRPr sz="1065" b="1"/>
            </a:lvl4pPr>
            <a:lvl5pPr marL="1219200" indent="0">
              <a:buNone/>
              <a:defRPr sz="1065" b="1"/>
            </a:lvl5pPr>
            <a:lvl6pPr marL="1524000" indent="0">
              <a:buNone/>
              <a:defRPr sz="1065" b="1"/>
            </a:lvl6pPr>
            <a:lvl7pPr marL="1828800" indent="0">
              <a:buNone/>
              <a:defRPr sz="1065" b="1"/>
            </a:lvl7pPr>
            <a:lvl8pPr marL="2133600" indent="0">
              <a:buNone/>
              <a:defRPr sz="1065" b="1"/>
            </a:lvl8pPr>
            <a:lvl9pPr marL="2438400" indent="0">
              <a:buNone/>
              <a:defRPr sz="1065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1" name="内容占位符 5"/>
          <p:cNvSpPr>
            <a:spLocks noGrp="1"/>
          </p:cNvSpPr>
          <p:nvPr>
            <p:ph sz="quarter" idx="4"/>
          </p:nvPr>
        </p:nvSpPr>
        <p:spPr>
          <a:xfrm>
            <a:off x="4114800" y="1670050"/>
            <a:ext cx="3455459" cy="245639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12" name="页脚占位符 7"/>
          <p:cNvSpPr>
            <a:spLocks noGrp="1"/>
          </p:cNvSpPr>
          <p:nvPr>
            <p:ph type="ftr" sz="quarter" idx="11"/>
          </p:nvPr>
        </p:nvSpPr>
        <p:spPr>
          <a:xfrm>
            <a:off x="2692400" y="4237567"/>
            <a:ext cx="2743200" cy="243417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3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5740400" y="4237567"/>
            <a:ext cx="1828800" cy="243417"/>
          </a:xfrm>
        </p:spPr>
        <p:txBody>
          <a:bodyPr/>
          <a:lstStyle/>
          <a:p>
            <a:fld id="{E9B957CC-A438-4D82-B305-22914934740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40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4" Type="http://schemas.openxmlformats.org/officeDocument/2006/relationships/theme" Target="../theme/theme3.xml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8A88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66800"/>
            <a:ext cx="5486400" cy="3017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</a:fld>
            <a:endParaRPr lang="en-US"/>
          </a:p>
        </p:txBody>
      </p:sp>
      <p:pic>
        <p:nvPicPr>
          <p:cNvPr id="5124" name="图片 6" descr="logo横版 pn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/>
  <p:txStyles>
    <p:titleStyle>
      <a:lvl1pPr algn="ctr" defTabSz="609600" rtl="0" eaLnBrk="1" latinLnBrk="0" hangingPunct="1">
        <a:spcBef>
          <a:spcPct val="0"/>
        </a:spcBef>
        <a:buNone/>
        <a:defRPr sz="293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609600" rtl="0" eaLnBrk="1" latinLnBrk="0" hangingPunct="1">
        <a:spcBef>
          <a:spcPct val="13000"/>
        </a:spcBef>
        <a:buFont typeface="Arial" panose="020B0604020202020204" pitchFamily="34" charset="0"/>
        <a:buChar char="•"/>
        <a:defRPr sz="2135" kern="1200">
          <a:solidFill>
            <a:schemeClr val="tx1"/>
          </a:solidFill>
          <a:latin typeface="+mn-lt"/>
          <a:ea typeface="+mn-ea"/>
          <a:cs typeface="+mn-cs"/>
        </a:defRPr>
      </a:lvl1pPr>
      <a:lvl2pPr marL="495300" indent="-190500" algn="l" defTabSz="609600" rtl="0" eaLnBrk="1" latinLnBrk="0" hangingPunct="1">
        <a:spcBef>
          <a:spcPct val="13000"/>
        </a:spcBef>
        <a:buFont typeface="Arial" panose="020B0604020202020204" pitchFamily="34" charset="0"/>
        <a:buChar char="–"/>
        <a:defRPr sz="1865" kern="1200">
          <a:solidFill>
            <a:schemeClr val="tx1"/>
          </a:solidFill>
          <a:latin typeface="+mn-lt"/>
          <a:ea typeface="+mn-ea"/>
          <a:cs typeface="+mn-cs"/>
        </a:defRPr>
      </a:lvl2pPr>
      <a:lvl3pPr marL="762000" indent="-152400" algn="l" defTabSz="609600" rtl="0" eaLnBrk="1" latinLnBrk="0" hangingPunct="1">
        <a:spcBef>
          <a:spcPct val="130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800" indent="-152400" algn="l" defTabSz="609600" rtl="0" eaLnBrk="1" latinLnBrk="0" hangingPunct="1">
        <a:spcBef>
          <a:spcPct val="13000"/>
        </a:spcBef>
        <a:buFont typeface="Arial" panose="020B0604020202020204" pitchFamily="34" charset="0"/>
        <a:buChar char="–"/>
        <a:defRPr sz="1335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152400" algn="l" defTabSz="609600" rtl="0" eaLnBrk="1" latinLnBrk="0" hangingPunct="1">
        <a:spcBef>
          <a:spcPct val="13000"/>
        </a:spcBef>
        <a:buFont typeface="Arial" panose="020B0604020202020204" pitchFamily="34" charset="0"/>
        <a:buChar char="»"/>
        <a:defRPr sz="1335" kern="1200">
          <a:solidFill>
            <a:schemeClr val="tx1"/>
          </a:solidFill>
          <a:latin typeface="+mn-lt"/>
          <a:ea typeface="+mn-ea"/>
          <a:cs typeface="+mn-cs"/>
        </a:defRPr>
      </a:lvl5pPr>
      <a:lvl6pPr marL="1676400" indent="-152400" algn="l" defTabSz="609600" rtl="0" eaLnBrk="1" latinLnBrk="0" hangingPunct="1">
        <a:spcBef>
          <a:spcPct val="13000"/>
        </a:spcBef>
        <a:buFont typeface="Arial" panose="020B0604020202020204" pitchFamily="34" charset="0"/>
        <a:buChar char="•"/>
        <a:defRPr sz="1335" kern="1200">
          <a:solidFill>
            <a:schemeClr val="tx1"/>
          </a:solidFill>
          <a:latin typeface="+mn-lt"/>
          <a:ea typeface="+mn-ea"/>
          <a:cs typeface="+mn-cs"/>
        </a:defRPr>
      </a:lvl6pPr>
      <a:lvl7pPr marL="1981200" indent="-152400" algn="l" defTabSz="609600" rtl="0" eaLnBrk="1" latinLnBrk="0" hangingPunct="1">
        <a:spcBef>
          <a:spcPct val="13000"/>
        </a:spcBef>
        <a:buFont typeface="Arial" panose="020B0604020202020204" pitchFamily="34" charset="0"/>
        <a:buChar char="•"/>
        <a:defRPr sz="1335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52400" algn="l" defTabSz="609600" rtl="0" eaLnBrk="1" latinLnBrk="0" hangingPunct="1">
        <a:spcBef>
          <a:spcPct val="13000"/>
        </a:spcBef>
        <a:buFont typeface="Arial" panose="020B0604020202020204" pitchFamily="34" charset="0"/>
        <a:buChar char="•"/>
        <a:defRPr sz="1335" kern="1200">
          <a:solidFill>
            <a:schemeClr val="tx1"/>
          </a:solidFill>
          <a:latin typeface="+mn-lt"/>
          <a:ea typeface="+mn-ea"/>
          <a:cs typeface="+mn-cs"/>
        </a:defRPr>
      </a:lvl8pPr>
      <a:lvl9pPr marL="2590800" indent="-152400" algn="l" defTabSz="609600" rtl="0" eaLnBrk="1" latinLnBrk="0" hangingPunct="1">
        <a:spcBef>
          <a:spcPct val="13000"/>
        </a:spcBef>
        <a:buFont typeface="Arial" panose="020B0604020202020204" pitchFamily="34" charset="0"/>
        <a:buChar char="•"/>
        <a:defRPr sz="133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6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304800" algn="l" defTabSz="6096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09600" algn="l" defTabSz="6096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algn="l" defTabSz="6096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19200" algn="l" defTabSz="6096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524000" algn="l" defTabSz="6096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algn="l" defTabSz="6096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133600" algn="l" defTabSz="6096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438400" algn="l" defTabSz="6096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C8A88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transition/>
  <p:txStyles>
    <p:titleStyle>
      <a:lvl1pPr algn="ctr" defTabSz="609600" rtl="0" eaLnBrk="1" latinLnBrk="0" hangingPunct="1">
        <a:spcBef>
          <a:spcPct val="0"/>
        </a:spcBef>
        <a:buNone/>
        <a:defRPr sz="293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609600" rtl="0" eaLnBrk="1" latinLnBrk="0" hangingPunct="1">
        <a:spcBef>
          <a:spcPct val="13000"/>
        </a:spcBef>
        <a:buFont typeface="Arial" panose="020B0604020202020204" pitchFamily="34" charset="0"/>
        <a:buChar char="•"/>
        <a:defRPr sz="2135" kern="1200">
          <a:solidFill>
            <a:schemeClr val="tx1"/>
          </a:solidFill>
          <a:latin typeface="+mn-lt"/>
          <a:ea typeface="+mn-ea"/>
          <a:cs typeface="+mn-cs"/>
        </a:defRPr>
      </a:lvl1pPr>
      <a:lvl2pPr marL="495300" indent="-190500" algn="l" defTabSz="609600" rtl="0" eaLnBrk="1" latinLnBrk="0" hangingPunct="1">
        <a:spcBef>
          <a:spcPct val="13000"/>
        </a:spcBef>
        <a:buFont typeface="Arial" panose="020B0604020202020204" pitchFamily="34" charset="0"/>
        <a:buChar char="–"/>
        <a:defRPr sz="1865" kern="1200">
          <a:solidFill>
            <a:schemeClr val="tx1"/>
          </a:solidFill>
          <a:latin typeface="+mn-lt"/>
          <a:ea typeface="+mn-ea"/>
          <a:cs typeface="+mn-cs"/>
        </a:defRPr>
      </a:lvl2pPr>
      <a:lvl3pPr marL="762000" indent="-152400" algn="l" defTabSz="609600" rtl="0" eaLnBrk="1" latinLnBrk="0" hangingPunct="1">
        <a:spcBef>
          <a:spcPct val="130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800" indent="-152400" algn="l" defTabSz="609600" rtl="0" eaLnBrk="1" latinLnBrk="0" hangingPunct="1">
        <a:spcBef>
          <a:spcPct val="13000"/>
        </a:spcBef>
        <a:buFont typeface="Arial" panose="020B0604020202020204" pitchFamily="34" charset="0"/>
        <a:buChar char="–"/>
        <a:defRPr sz="1335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152400" algn="l" defTabSz="609600" rtl="0" eaLnBrk="1" latinLnBrk="0" hangingPunct="1">
        <a:spcBef>
          <a:spcPct val="13000"/>
        </a:spcBef>
        <a:buFont typeface="Arial" panose="020B0604020202020204" pitchFamily="34" charset="0"/>
        <a:buChar char="»"/>
        <a:defRPr sz="1335" kern="1200">
          <a:solidFill>
            <a:schemeClr val="tx1"/>
          </a:solidFill>
          <a:latin typeface="+mn-lt"/>
          <a:ea typeface="+mn-ea"/>
          <a:cs typeface="+mn-cs"/>
        </a:defRPr>
      </a:lvl5pPr>
      <a:lvl6pPr marL="1676400" indent="-152400" algn="l" defTabSz="609600" rtl="0" eaLnBrk="1" latinLnBrk="0" hangingPunct="1">
        <a:spcBef>
          <a:spcPct val="13000"/>
        </a:spcBef>
        <a:buFont typeface="Arial" panose="020B0604020202020204" pitchFamily="34" charset="0"/>
        <a:buChar char="•"/>
        <a:defRPr sz="1335" kern="1200">
          <a:solidFill>
            <a:schemeClr val="tx1"/>
          </a:solidFill>
          <a:latin typeface="+mn-lt"/>
          <a:ea typeface="+mn-ea"/>
          <a:cs typeface="+mn-cs"/>
        </a:defRPr>
      </a:lvl6pPr>
      <a:lvl7pPr marL="1981200" indent="-152400" algn="l" defTabSz="609600" rtl="0" eaLnBrk="1" latinLnBrk="0" hangingPunct="1">
        <a:spcBef>
          <a:spcPct val="13000"/>
        </a:spcBef>
        <a:buFont typeface="Arial" panose="020B0604020202020204" pitchFamily="34" charset="0"/>
        <a:buChar char="•"/>
        <a:defRPr sz="1335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52400" algn="l" defTabSz="609600" rtl="0" eaLnBrk="1" latinLnBrk="0" hangingPunct="1">
        <a:spcBef>
          <a:spcPct val="13000"/>
        </a:spcBef>
        <a:buFont typeface="Arial" panose="020B0604020202020204" pitchFamily="34" charset="0"/>
        <a:buChar char="•"/>
        <a:defRPr sz="1335" kern="1200">
          <a:solidFill>
            <a:schemeClr val="tx1"/>
          </a:solidFill>
          <a:latin typeface="+mn-lt"/>
          <a:ea typeface="+mn-ea"/>
          <a:cs typeface="+mn-cs"/>
        </a:defRPr>
      </a:lvl8pPr>
      <a:lvl9pPr marL="2590800" indent="-152400" algn="l" defTabSz="609600" rtl="0" eaLnBrk="1" latinLnBrk="0" hangingPunct="1">
        <a:spcBef>
          <a:spcPct val="13000"/>
        </a:spcBef>
        <a:buFont typeface="Arial" panose="020B0604020202020204" pitchFamily="34" charset="0"/>
        <a:buChar char="•"/>
        <a:defRPr sz="133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096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304800" algn="l" defTabSz="6096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09600" algn="l" defTabSz="6096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algn="l" defTabSz="6096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19200" algn="l" defTabSz="6096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524000" algn="l" defTabSz="6096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algn="l" defTabSz="6096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133600" algn="l" defTabSz="6096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438400" algn="l" defTabSz="6096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C8A88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</p:sldLayoutIdLst>
  <p:txStyles>
    <p:titleStyle>
      <a:lvl1pPr algn="ctr" defTabSz="1219200" rtl="0" eaLnBrk="1" latinLnBrk="0" hangingPunct="1">
        <a:spcBef>
          <a:spcPct val="0"/>
        </a:spcBef>
        <a:buNone/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9200" rtl="0" eaLnBrk="1" latinLnBrk="0" hangingPunct="1">
        <a:spcBef>
          <a:spcPct val="13000"/>
        </a:spcBef>
        <a:buFont typeface="Arial" panose="020B0604020202020204" pitchFamily="34" charset="0"/>
        <a:buChar char="•"/>
        <a:defRPr sz="4265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9200" rtl="0" eaLnBrk="1" latinLnBrk="0" hangingPunct="1">
        <a:spcBef>
          <a:spcPct val="13000"/>
        </a:spcBef>
        <a:buFont typeface="Arial" panose="020B0604020202020204" pitchFamily="34" charset="0"/>
        <a:buChar char="–"/>
        <a:defRPr sz="3735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9200" rtl="0" eaLnBrk="1" latinLnBrk="0" hangingPunct="1">
        <a:spcBef>
          <a:spcPct val="13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9200" rtl="0" eaLnBrk="1" latinLnBrk="0" hangingPunct="1">
        <a:spcBef>
          <a:spcPct val="13000"/>
        </a:spcBef>
        <a:buFont typeface="Arial" panose="020B0604020202020204" pitchFamily="34" charset="0"/>
        <a:buChar char="–"/>
        <a:defRPr sz="2665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9200" rtl="0" eaLnBrk="1" latinLnBrk="0" hangingPunct="1">
        <a:spcBef>
          <a:spcPct val="13000"/>
        </a:spcBef>
        <a:buFont typeface="Arial" panose="020B0604020202020204" pitchFamily="34" charset="0"/>
        <a:buChar char="»"/>
        <a:defRPr sz="2665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ct val="13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ct val="13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ct val="13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ct val="13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jpe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6.png"/><Relationship Id="rId2" Type="http://schemas.openxmlformats.org/officeDocument/2006/relationships/image" Target="../media/image8.png"/><Relationship Id="rId1" Type="http://schemas.openxmlformats.org/officeDocument/2006/relationships/tags" Target="../tags/tag31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7.png"/><Relationship Id="rId2" Type="http://schemas.openxmlformats.org/officeDocument/2006/relationships/image" Target="../media/image8.png"/><Relationship Id="rId1" Type="http://schemas.openxmlformats.org/officeDocument/2006/relationships/tags" Target="../tags/tag32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8.png"/><Relationship Id="rId2" Type="http://schemas.openxmlformats.org/officeDocument/2006/relationships/image" Target="../media/image8.png"/><Relationship Id="rId1" Type="http://schemas.openxmlformats.org/officeDocument/2006/relationships/tags" Target="../tags/tag33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19.png"/><Relationship Id="rId7" Type="http://schemas.openxmlformats.org/officeDocument/2006/relationships/tags" Target="../tags/tag39.xml"/><Relationship Id="rId6" Type="http://schemas.openxmlformats.org/officeDocument/2006/relationships/tags" Target="../tags/tag38.xml"/><Relationship Id="rId5" Type="http://schemas.openxmlformats.org/officeDocument/2006/relationships/tags" Target="../tags/tag37.xml"/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image" Target="../media/image8.png"/><Relationship Id="rId1" Type="http://schemas.openxmlformats.org/officeDocument/2006/relationships/tags" Target="../tags/tag34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0.png"/><Relationship Id="rId2" Type="http://schemas.openxmlformats.org/officeDocument/2006/relationships/image" Target="../media/image8.png"/><Relationship Id="rId1" Type="http://schemas.openxmlformats.org/officeDocument/2006/relationships/tags" Target="../tags/tag40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1.png"/><Relationship Id="rId2" Type="http://schemas.openxmlformats.org/officeDocument/2006/relationships/image" Target="../media/image8.png"/><Relationship Id="rId1" Type="http://schemas.openxmlformats.org/officeDocument/2006/relationships/tags" Target="../tags/tag41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2.png"/><Relationship Id="rId2" Type="http://schemas.openxmlformats.org/officeDocument/2006/relationships/image" Target="../media/image8.png"/><Relationship Id="rId1" Type="http://schemas.openxmlformats.org/officeDocument/2006/relationships/tags" Target="../tags/tag42.xml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8.png"/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" Type="http://schemas.openxmlformats.org/officeDocument/2006/relationships/tags" Target="../tags/tag43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53.xml"/><Relationship Id="rId8" Type="http://schemas.openxmlformats.org/officeDocument/2006/relationships/tags" Target="../tags/tag52.xml"/><Relationship Id="rId7" Type="http://schemas.openxmlformats.org/officeDocument/2006/relationships/tags" Target="../tags/tag51.xml"/><Relationship Id="rId6" Type="http://schemas.openxmlformats.org/officeDocument/2006/relationships/tags" Target="../tags/tag50.xml"/><Relationship Id="rId5" Type="http://schemas.openxmlformats.org/officeDocument/2006/relationships/tags" Target="../tags/tag49.xml"/><Relationship Id="rId4" Type="http://schemas.openxmlformats.org/officeDocument/2006/relationships/tags" Target="../tags/tag48.xml"/><Relationship Id="rId3" Type="http://schemas.openxmlformats.org/officeDocument/2006/relationships/image" Target="../media/image8.png"/><Relationship Id="rId2" Type="http://schemas.openxmlformats.org/officeDocument/2006/relationships/tags" Target="../tags/tag47.xml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24.png"/><Relationship Id="rId1" Type="http://schemas.openxmlformats.org/officeDocument/2006/relationships/tags" Target="../tags/tag46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5.png"/><Relationship Id="rId2" Type="http://schemas.openxmlformats.org/officeDocument/2006/relationships/image" Target="../media/image8.png"/><Relationship Id="rId1" Type="http://schemas.openxmlformats.org/officeDocument/2006/relationships/tags" Target="../tags/tag54.xml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2.xml"/><Relationship Id="rId5" Type="http://schemas.openxmlformats.org/officeDocument/2006/relationships/tags" Target="../tags/tag1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6.png"/><Relationship Id="rId2" Type="http://schemas.openxmlformats.org/officeDocument/2006/relationships/image" Target="../media/image8.png"/><Relationship Id="rId1" Type="http://schemas.openxmlformats.org/officeDocument/2006/relationships/tags" Target="../tags/tag55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63.xml"/><Relationship Id="rId8" Type="http://schemas.openxmlformats.org/officeDocument/2006/relationships/tags" Target="../tags/tag62.xml"/><Relationship Id="rId7" Type="http://schemas.openxmlformats.org/officeDocument/2006/relationships/tags" Target="../tags/tag61.xml"/><Relationship Id="rId6" Type="http://schemas.openxmlformats.org/officeDocument/2006/relationships/tags" Target="../tags/tag60.xml"/><Relationship Id="rId5" Type="http://schemas.openxmlformats.org/officeDocument/2006/relationships/tags" Target="../tags/tag59.xml"/><Relationship Id="rId4" Type="http://schemas.openxmlformats.org/officeDocument/2006/relationships/tags" Target="../tags/tag58.xml"/><Relationship Id="rId3" Type="http://schemas.openxmlformats.org/officeDocument/2006/relationships/tags" Target="../tags/tag57.xml"/><Relationship Id="rId2" Type="http://schemas.openxmlformats.org/officeDocument/2006/relationships/image" Target="../media/image8.png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27.png"/><Relationship Id="rId1" Type="http://schemas.openxmlformats.org/officeDocument/2006/relationships/tags" Target="../tags/tag56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8.png"/><Relationship Id="rId2" Type="http://schemas.openxmlformats.org/officeDocument/2006/relationships/image" Target="../media/image8.png"/><Relationship Id="rId1" Type="http://schemas.openxmlformats.org/officeDocument/2006/relationships/tags" Target="../tags/tag64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72.xml"/><Relationship Id="rId8" Type="http://schemas.openxmlformats.org/officeDocument/2006/relationships/tags" Target="../tags/tag71.xml"/><Relationship Id="rId7" Type="http://schemas.openxmlformats.org/officeDocument/2006/relationships/image" Target="../media/image8.png"/><Relationship Id="rId6" Type="http://schemas.openxmlformats.org/officeDocument/2006/relationships/tags" Target="../tags/tag70.xml"/><Relationship Id="rId5" Type="http://schemas.openxmlformats.org/officeDocument/2006/relationships/tags" Target="../tags/tag69.xml"/><Relationship Id="rId4" Type="http://schemas.openxmlformats.org/officeDocument/2006/relationships/tags" Target="../tags/tag68.xml"/><Relationship Id="rId3" Type="http://schemas.openxmlformats.org/officeDocument/2006/relationships/tags" Target="../tags/tag67.xml"/><Relationship Id="rId2" Type="http://schemas.openxmlformats.org/officeDocument/2006/relationships/tags" Target="../tags/tag66.xml"/><Relationship Id="rId16" Type="http://schemas.openxmlformats.org/officeDocument/2006/relationships/slideLayout" Target="../slideLayouts/slideLayout2.xml"/><Relationship Id="rId15" Type="http://schemas.openxmlformats.org/officeDocument/2006/relationships/image" Target="../media/image29.png"/><Relationship Id="rId14" Type="http://schemas.openxmlformats.org/officeDocument/2006/relationships/tags" Target="../tags/tag75.xml"/><Relationship Id="rId13" Type="http://schemas.microsoft.com/office/2007/relationships/media" Target="../media/media1.mp4"/><Relationship Id="rId12" Type="http://schemas.openxmlformats.org/officeDocument/2006/relationships/video" Target="../media/media1.mp4"/><Relationship Id="rId11" Type="http://schemas.openxmlformats.org/officeDocument/2006/relationships/tags" Target="../tags/tag74.xml"/><Relationship Id="rId10" Type="http://schemas.openxmlformats.org/officeDocument/2006/relationships/tags" Target="../tags/tag73.xml"/><Relationship Id="rId1" Type="http://schemas.openxmlformats.org/officeDocument/2006/relationships/tags" Target="../tags/tag65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0.png"/><Relationship Id="rId2" Type="http://schemas.openxmlformats.org/officeDocument/2006/relationships/image" Target="../media/image8.png"/><Relationship Id="rId1" Type="http://schemas.openxmlformats.org/officeDocument/2006/relationships/tags" Target="../tags/tag76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tags" Target="../tags/tag84.xml"/><Relationship Id="rId8" Type="http://schemas.openxmlformats.org/officeDocument/2006/relationships/tags" Target="../tags/tag83.xml"/><Relationship Id="rId7" Type="http://schemas.openxmlformats.org/officeDocument/2006/relationships/tags" Target="../tags/tag82.xml"/><Relationship Id="rId6" Type="http://schemas.openxmlformats.org/officeDocument/2006/relationships/image" Target="../media/image8.png"/><Relationship Id="rId5" Type="http://schemas.openxmlformats.org/officeDocument/2006/relationships/tags" Target="../tags/tag81.xml"/><Relationship Id="rId4" Type="http://schemas.openxmlformats.org/officeDocument/2006/relationships/tags" Target="../tags/tag80.xml"/><Relationship Id="rId3" Type="http://schemas.openxmlformats.org/officeDocument/2006/relationships/tags" Target="../tags/tag79.xml"/><Relationship Id="rId2" Type="http://schemas.openxmlformats.org/officeDocument/2006/relationships/tags" Target="../tags/tag78.xml"/><Relationship Id="rId12" Type="http://schemas.openxmlformats.org/officeDocument/2006/relationships/slideLayout" Target="../slideLayouts/slideLayout2.xml"/><Relationship Id="rId11" Type="http://schemas.openxmlformats.org/officeDocument/2006/relationships/image" Target="../media/image31.png"/><Relationship Id="rId10" Type="http://schemas.openxmlformats.org/officeDocument/2006/relationships/tags" Target="../tags/tag85.xml"/><Relationship Id="rId1" Type="http://schemas.openxmlformats.org/officeDocument/2006/relationships/tags" Target="../tags/tag77.xml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2.png"/><Relationship Id="rId2" Type="http://schemas.openxmlformats.org/officeDocument/2006/relationships/image" Target="../media/image8.png"/><Relationship Id="rId1" Type="http://schemas.openxmlformats.org/officeDocument/2006/relationships/tags" Target="../tags/tag86.xml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3.png"/><Relationship Id="rId2" Type="http://schemas.openxmlformats.org/officeDocument/2006/relationships/image" Target="../media/image8.png"/><Relationship Id="rId1" Type="http://schemas.openxmlformats.org/officeDocument/2006/relationships/tags" Target="../tags/tag87.xml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4.png"/><Relationship Id="rId2" Type="http://schemas.openxmlformats.org/officeDocument/2006/relationships/image" Target="../media/image8.png"/><Relationship Id="rId1" Type="http://schemas.openxmlformats.org/officeDocument/2006/relationships/tags" Target="../tags/tag88.xml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5.png"/><Relationship Id="rId2" Type="http://schemas.openxmlformats.org/officeDocument/2006/relationships/image" Target="../media/image8.png"/><Relationship Id="rId1" Type="http://schemas.openxmlformats.org/officeDocument/2006/relationships/tags" Target="../tags/tag89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6.png"/><Relationship Id="rId2" Type="http://schemas.openxmlformats.org/officeDocument/2006/relationships/image" Target="../media/image8.png"/><Relationship Id="rId1" Type="http://schemas.openxmlformats.org/officeDocument/2006/relationships/tags" Target="../tags/tag90.xml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tags" Target="../tags/tag98.xml"/><Relationship Id="rId8" Type="http://schemas.openxmlformats.org/officeDocument/2006/relationships/tags" Target="../tags/tag97.xml"/><Relationship Id="rId7" Type="http://schemas.openxmlformats.org/officeDocument/2006/relationships/tags" Target="../tags/tag96.xml"/><Relationship Id="rId6" Type="http://schemas.openxmlformats.org/officeDocument/2006/relationships/tags" Target="../tags/tag95.xml"/><Relationship Id="rId5" Type="http://schemas.openxmlformats.org/officeDocument/2006/relationships/tags" Target="../tags/tag94.xml"/><Relationship Id="rId4" Type="http://schemas.openxmlformats.org/officeDocument/2006/relationships/image" Target="../media/image8.png"/><Relationship Id="rId3" Type="http://schemas.openxmlformats.org/officeDocument/2006/relationships/tags" Target="../tags/tag93.xml"/><Relationship Id="rId2" Type="http://schemas.openxmlformats.org/officeDocument/2006/relationships/tags" Target="../tags/tag92.xml"/><Relationship Id="rId15" Type="http://schemas.openxmlformats.org/officeDocument/2006/relationships/slideLayout" Target="../slideLayouts/slideLayout2.xml"/><Relationship Id="rId14" Type="http://schemas.openxmlformats.org/officeDocument/2006/relationships/image" Target="../media/image37.png"/><Relationship Id="rId13" Type="http://schemas.openxmlformats.org/officeDocument/2006/relationships/tags" Target="../tags/tag102.xml"/><Relationship Id="rId12" Type="http://schemas.openxmlformats.org/officeDocument/2006/relationships/tags" Target="../tags/tag101.xml"/><Relationship Id="rId11" Type="http://schemas.openxmlformats.org/officeDocument/2006/relationships/tags" Target="../tags/tag100.xml"/><Relationship Id="rId10" Type="http://schemas.openxmlformats.org/officeDocument/2006/relationships/tags" Target="../tags/tag99.xml"/><Relationship Id="rId1" Type="http://schemas.openxmlformats.org/officeDocument/2006/relationships/tags" Target="../tags/tag91.xml"/></Relationships>
</file>

<file path=ppt/slides/_rels/slide3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8.png"/><Relationship Id="rId3" Type="http://schemas.openxmlformats.org/officeDocument/2006/relationships/image" Target="../media/image8.png"/><Relationship Id="rId2" Type="http://schemas.openxmlformats.org/officeDocument/2006/relationships/tags" Target="../tags/tag104.xml"/><Relationship Id="rId1" Type="http://schemas.openxmlformats.org/officeDocument/2006/relationships/tags" Target="../tags/tag103.xml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9.png"/><Relationship Id="rId2" Type="http://schemas.openxmlformats.org/officeDocument/2006/relationships/image" Target="../media/image8.png"/><Relationship Id="rId1" Type="http://schemas.openxmlformats.org/officeDocument/2006/relationships/tags" Target="../tags/tag105.xml"/></Relationships>
</file>

<file path=ppt/slides/_rels/slide3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0.png"/><Relationship Id="rId2" Type="http://schemas.openxmlformats.org/officeDocument/2006/relationships/image" Target="../media/image8.png"/><Relationship Id="rId1" Type="http://schemas.openxmlformats.org/officeDocument/2006/relationships/tags" Target="../tags/tag106.xml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1.png"/><Relationship Id="rId2" Type="http://schemas.openxmlformats.org/officeDocument/2006/relationships/image" Target="../media/image8.png"/><Relationship Id="rId1" Type="http://schemas.openxmlformats.org/officeDocument/2006/relationships/tags" Target="../tags/tag107.xml"/></Relationships>
</file>

<file path=ppt/slides/_rels/slide3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2.png"/><Relationship Id="rId2" Type="http://schemas.openxmlformats.org/officeDocument/2006/relationships/image" Target="../media/image8.png"/><Relationship Id="rId1" Type="http://schemas.openxmlformats.org/officeDocument/2006/relationships/tags" Target="../tags/tag108.xml"/></Relationships>
</file>

<file path=ppt/slides/_rels/slide37.xml.rels><?xml version="1.0" encoding="UTF-8" standalone="yes"?>
<Relationships xmlns="http://schemas.openxmlformats.org/package/2006/relationships"><Relationship Id="rId9" Type="http://schemas.openxmlformats.org/officeDocument/2006/relationships/tags" Target="../tags/tag116.xml"/><Relationship Id="rId8" Type="http://schemas.openxmlformats.org/officeDocument/2006/relationships/tags" Target="../tags/tag115.xml"/><Relationship Id="rId7" Type="http://schemas.openxmlformats.org/officeDocument/2006/relationships/image" Target="../media/image8.png"/><Relationship Id="rId6" Type="http://schemas.openxmlformats.org/officeDocument/2006/relationships/tags" Target="../tags/tag114.xml"/><Relationship Id="rId5" Type="http://schemas.openxmlformats.org/officeDocument/2006/relationships/tags" Target="../tags/tag113.xml"/><Relationship Id="rId4" Type="http://schemas.openxmlformats.org/officeDocument/2006/relationships/tags" Target="../tags/tag112.xml"/><Relationship Id="rId3" Type="http://schemas.openxmlformats.org/officeDocument/2006/relationships/tags" Target="../tags/tag111.xml"/><Relationship Id="rId2" Type="http://schemas.openxmlformats.org/officeDocument/2006/relationships/tags" Target="../tags/tag110.xml"/><Relationship Id="rId16" Type="http://schemas.openxmlformats.org/officeDocument/2006/relationships/slideLayout" Target="../slideLayouts/slideLayout2.xml"/><Relationship Id="rId15" Type="http://schemas.openxmlformats.org/officeDocument/2006/relationships/image" Target="../media/image43.png"/><Relationship Id="rId14" Type="http://schemas.openxmlformats.org/officeDocument/2006/relationships/tags" Target="../tags/tag121.xml"/><Relationship Id="rId13" Type="http://schemas.openxmlformats.org/officeDocument/2006/relationships/tags" Target="../tags/tag120.xml"/><Relationship Id="rId12" Type="http://schemas.openxmlformats.org/officeDocument/2006/relationships/tags" Target="../tags/tag119.xml"/><Relationship Id="rId11" Type="http://schemas.openxmlformats.org/officeDocument/2006/relationships/tags" Target="../tags/tag118.xml"/><Relationship Id="rId10" Type="http://schemas.openxmlformats.org/officeDocument/2006/relationships/tags" Target="../tags/tag117.xml"/><Relationship Id="rId1" Type="http://schemas.openxmlformats.org/officeDocument/2006/relationships/tags" Target="../tags/tag109.xml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4.png"/><Relationship Id="rId2" Type="http://schemas.openxmlformats.org/officeDocument/2006/relationships/image" Target="../media/image8.png"/><Relationship Id="rId1" Type="http://schemas.openxmlformats.org/officeDocument/2006/relationships/tags" Target="../tags/tag122.xml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5.png"/><Relationship Id="rId2" Type="http://schemas.openxmlformats.org/officeDocument/2006/relationships/image" Target="../media/image8.png"/><Relationship Id="rId1" Type="http://schemas.openxmlformats.org/officeDocument/2006/relationships/tags" Target="../tags/tag123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10.png"/><Relationship Id="rId7" Type="http://schemas.openxmlformats.org/officeDocument/2006/relationships/tags" Target="../tags/tag1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image" Target="../media/image8.png"/><Relationship Id="rId2" Type="http://schemas.openxmlformats.org/officeDocument/2006/relationships/tags" Target="../tags/tag7.xml"/><Relationship Id="rId1" Type="http://schemas.openxmlformats.org/officeDocument/2006/relationships/tags" Target="../tags/tag6.xml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6.png"/><Relationship Id="rId2" Type="http://schemas.openxmlformats.org/officeDocument/2006/relationships/image" Target="../media/image8.png"/><Relationship Id="rId1" Type="http://schemas.openxmlformats.org/officeDocument/2006/relationships/tags" Target="../tags/tag124.xml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7.png"/><Relationship Id="rId2" Type="http://schemas.openxmlformats.org/officeDocument/2006/relationships/image" Target="../media/image8.png"/><Relationship Id="rId1" Type="http://schemas.openxmlformats.org/officeDocument/2006/relationships/tags" Target="../tags/tag125.xml"/></Relationships>
</file>

<file path=ppt/slides/_rels/slide4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8.png"/><Relationship Id="rId2" Type="http://schemas.openxmlformats.org/officeDocument/2006/relationships/image" Target="../media/image8.png"/><Relationship Id="rId1" Type="http://schemas.openxmlformats.org/officeDocument/2006/relationships/tags" Target="../tags/tag12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tags" Target="../tags/tag127.xml"/></Relationships>
</file>

<file path=ppt/slides/_rels/slide4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49.png"/><Relationship Id="rId4" Type="http://schemas.openxmlformats.org/officeDocument/2006/relationships/image" Target="../media/image8.png"/><Relationship Id="rId3" Type="http://schemas.openxmlformats.org/officeDocument/2006/relationships/tags" Target="../tags/tag130.xml"/><Relationship Id="rId2" Type="http://schemas.openxmlformats.org/officeDocument/2006/relationships/tags" Target="../tags/tag129.xml"/><Relationship Id="rId1" Type="http://schemas.openxmlformats.org/officeDocument/2006/relationships/tags" Target="../tags/tag128.xml"/></Relationships>
</file>

<file path=ppt/slides/_rels/slide4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0.png"/><Relationship Id="rId3" Type="http://schemas.openxmlformats.org/officeDocument/2006/relationships/image" Target="../media/image8.png"/><Relationship Id="rId2" Type="http://schemas.openxmlformats.org/officeDocument/2006/relationships/tags" Target="../tags/tag132.xml"/><Relationship Id="rId1" Type="http://schemas.openxmlformats.org/officeDocument/2006/relationships/tags" Target="../tags/tag131.xml"/></Relationships>
</file>

<file path=ppt/slides/_rels/slide4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1.png"/><Relationship Id="rId2" Type="http://schemas.openxmlformats.org/officeDocument/2006/relationships/image" Target="../media/image8.png"/><Relationship Id="rId1" Type="http://schemas.openxmlformats.org/officeDocument/2006/relationships/tags" Target="../tags/tag133.xml"/></Relationships>
</file>

<file path=ppt/slides/_rels/slide4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2.png"/><Relationship Id="rId2" Type="http://schemas.openxmlformats.org/officeDocument/2006/relationships/image" Target="../media/image8.png"/><Relationship Id="rId1" Type="http://schemas.openxmlformats.org/officeDocument/2006/relationships/tags" Target="../tags/tag134.xml"/></Relationships>
</file>

<file path=ppt/slides/_rels/slide48.xml.rels><?xml version="1.0" encoding="UTF-8" standalone="yes"?>
<Relationships xmlns="http://schemas.openxmlformats.org/package/2006/relationships"><Relationship Id="rId9" Type="http://schemas.openxmlformats.org/officeDocument/2006/relationships/tags" Target="../tags/tag142.xml"/><Relationship Id="rId8" Type="http://schemas.openxmlformats.org/officeDocument/2006/relationships/tags" Target="../tags/tag141.xml"/><Relationship Id="rId7" Type="http://schemas.openxmlformats.org/officeDocument/2006/relationships/image" Target="../media/image8.png"/><Relationship Id="rId6" Type="http://schemas.openxmlformats.org/officeDocument/2006/relationships/tags" Target="../tags/tag140.xml"/><Relationship Id="rId5" Type="http://schemas.openxmlformats.org/officeDocument/2006/relationships/tags" Target="../tags/tag139.xml"/><Relationship Id="rId4" Type="http://schemas.openxmlformats.org/officeDocument/2006/relationships/tags" Target="../tags/tag138.xml"/><Relationship Id="rId3" Type="http://schemas.openxmlformats.org/officeDocument/2006/relationships/tags" Target="../tags/tag137.xml"/><Relationship Id="rId2" Type="http://schemas.openxmlformats.org/officeDocument/2006/relationships/tags" Target="../tags/tag136.xml"/><Relationship Id="rId13" Type="http://schemas.openxmlformats.org/officeDocument/2006/relationships/slideLayout" Target="../slideLayouts/slideLayout2.xml"/><Relationship Id="rId12" Type="http://schemas.openxmlformats.org/officeDocument/2006/relationships/image" Target="../media/image53.png"/><Relationship Id="rId11" Type="http://schemas.openxmlformats.org/officeDocument/2006/relationships/tags" Target="../tags/tag144.xml"/><Relationship Id="rId10" Type="http://schemas.openxmlformats.org/officeDocument/2006/relationships/tags" Target="../tags/tag143.xml"/><Relationship Id="rId1" Type="http://schemas.openxmlformats.org/officeDocument/2006/relationships/tags" Target="../tags/tag135.xml"/></Relationships>
</file>

<file path=ppt/slides/_rels/slide4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4.png"/><Relationship Id="rId2" Type="http://schemas.openxmlformats.org/officeDocument/2006/relationships/image" Target="../media/image8.png"/><Relationship Id="rId1" Type="http://schemas.openxmlformats.org/officeDocument/2006/relationships/tags" Target="../tags/tag145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tags" Target="../tags/tag12.xml"/></Relationships>
</file>

<file path=ppt/slides/_rels/slide5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5.png"/><Relationship Id="rId2" Type="http://schemas.openxmlformats.org/officeDocument/2006/relationships/image" Target="../media/image8.png"/><Relationship Id="rId1" Type="http://schemas.openxmlformats.org/officeDocument/2006/relationships/tags" Target="../tags/tag146.xml"/></Relationships>
</file>

<file path=ppt/slides/_rels/slide5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6.png"/><Relationship Id="rId2" Type="http://schemas.openxmlformats.org/officeDocument/2006/relationships/image" Target="../media/image8.png"/><Relationship Id="rId1" Type="http://schemas.openxmlformats.org/officeDocument/2006/relationships/tags" Target="../tags/tag147.xml"/></Relationships>
</file>

<file path=ppt/slides/_rels/slide5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57.png"/><Relationship Id="rId5" Type="http://schemas.openxmlformats.org/officeDocument/2006/relationships/tags" Target="../tags/tag149.xml"/><Relationship Id="rId4" Type="http://schemas.microsoft.com/office/2007/relationships/media" Target="../media/media2.mp4"/><Relationship Id="rId3" Type="http://schemas.openxmlformats.org/officeDocument/2006/relationships/video" Target="../media/media2.mp4"/><Relationship Id="rId2" Type="http://schemas.openxmlformats.org/officeDocument/2006/relationships/image" Target="../media/image8.png"/><Relationship Id="rId1" Type="http://schemas.openxmlformats.org/officeDocument/2006/relationships/tags" Target="../tags/tag148.xml"/></Relationships>
</file>

<file path=ppt/slides/_rels/slide53.xml.rels><?xml version="1.0" encoding="UTF-8" standalone="yes"?>
<Relationships xmlns="http://schemas.openxmlformats.org/package/2006/relationships"><Relationship Id="rId9" Type="http://schemas.openxmlformats.org/officeDocument/2006/relationships/tags" Target="../tags/tag157.xml"/><Relationship Id="rId8" Type="http://schemas.openxmlformats.org/officeDocument/2006/relationships/tags" Target="../tags/tag156.xml"/><Relationship Id="rId7" Type="http://schemas.openxmlformats.org/officeDocument/2006/relationships/tags" Target="../tags/tag155.xml"/><Relationship Id="rId6" Type="http://schemas.openxmlformats.org/officeDocument/2006/relationships/image" Target="../media/image8.png"/><Relationship Id="rId5" Type="http://schemas.openxmlformats.org/officeDocument/2006/relationships/tags" Target="../tags/tag154.xml"/><Relationship Id="rId4" Type="http://schemas.openxmlformats.org/officeDocument/2006/relationships/tags" Target="../tags/tag153.xml"/><Relationship Id="rId3" Type="http://schemas.openxmlformats.org/officeDocument/2006/relationships/tags" Target="../tags/tag152.xml"/><Relationship Id="rId2" Type="http://schemas.openxmlformats.org/officeDocument/2006/relationships/tags" Target="../tags/tag151.xml"/><Relationship Id="rId14" Type="http://schemas.openxmlformats.org/officeDocument/2006/relationships/slideLayout" Target="../slideLayouts/slideLayout2.xml"/><Relationship Id="rId13" Type="http://schemas.openxmlformats.org/officeDocument/2006/relationships/image" Target="../media/image58.png"/><Relationship Id="rId12" Type="http://schemas.openxmlformats.org/officeDocument/2006/relationships/tags" Target="../tags/tag160.xml"/><Relationship Id="rId11" Type="http://schemas.openxmlformats.org/officeDocument/2006/relationships/tags" Target="../tags/tag159.xml"/><Relationship Id="rId10" Type="http://schemas.openxmlformats.org/officeDocument/2006/relationships/tags" Target="../tags/tag158.xml"/><Relationship Id="rId1" Type="http://schemas.openxmlformats.org/officeDocument/2006/relationships/tags" Target="../tags/tag150.xml"/></Relationships>
</file>

<file path=ppt/slides/_rels/slide5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9.png"/><Relationship Id="rId2" Type="http://schemas.openxmlformats.org/officeDocument/2006/relationships/image" Target="../media/image8.png"/><Relationship Id="rId1" Type="http://schemas.openxmlformats.org/officeDocument/2006/relationships/tags" Target="../tags/tag161.xml"/></Relationships>
</file>

<file path=ppt/slides/_rels/slide5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0.png"/><Relationship Id="rId2" Type="http://schemas.openxmlformats.org/officeDocument/2006/relationships/image" Target="../media/image8.png"/><Relationship Id="rId1" Type="http://schemas.openxmlformats.org/officeDocument/2006/relationships/tags" Target="../tags/tag162.xml"/></Relationships>
</file>

<file path=ppt/slides/_rels/slide5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65.png"/><Relationship Id="rId4" Type="http://schemas.openxmlformats.org/officeDocument/2006/relationships/image" Target="../media/image64.png"/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image" Target="../media/image61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tags" Target="../tags/tag19.xml"/><Relationship Id="rId7" Type="http://schemas.openxmlformats.org/officeDocument/2006/relationships/tags" Target="../tags/tag18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image" Target="../media/image8.png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27.xml"/><Relationship Id="rId8" Type="http://schemas.openxmlformats.org/officeDocument/2006/relationships/tags" Target="../tags/tag26.xml"/><Relationship Id="rId7" Type="http://schemas.openxmlformats.org/officeDocument/2006/relationships/tags" Target="../tags/tag25.xml"/><Relationship Id="rId6" Type="http://schemas.openxmlformats.org/officeDocument/2006/relationships/image" Target="../media/image8.png"/><Relationship Id="rId5" Type="http://schemas.openxmlformats.org/officeDocument/2006/relationships/tags" Target="../tags/tag24.xml"/><Relationship Id="rId4" Type="http://schemas.openxmlformats.org/officeDocument/2006/relationships/tags" Target="../tags/tag23.xml"/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2" Type="http://schemas.openxmlformats.org/officeDocument/2006/relationships/slideLayout" Target="../slideLayouts/slideLayout2.xml"/><Relationship Id="rId11" Type="http://schemas.openxmlformats.org/officeDocument/2006/relationships/image" Target="../media/image13.png"/><Relationship Id="rId10" Type="http://schemas.openxmlformats.org/officeDocument/2006/relationships/tags" Target="../tags/tag28.xml"/><Relationship Id="rId1" Type="http://schemas.openxmlformats.org/officeDocument/2006/relationships/tags" Target="../tags/tag20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4.png"/><Relationship Id="rId2" Type="http://schemas.openxmlformats.org/officeDocument/2006/relationships/image" Target="../media/image8.png"/><Relationship Id="rId1" Type="http://schemas.openxmlformats.org/officeDocument/2006/relationships/tags" Target="../tags/tag29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png"/><Relationship Id="rId2" Type="http://schemas.openxmlformats.org/officeDocument/2006/relationships/image" Target="../media/image8.png"/><Relationship Id="rId1" Type="http://schemas.openxmlformats.org/officeDocument/2006/relationships/tags" Target="../tags/tag3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占位符 1"/>
          <p:cNvSpPr>
            <a:spLocks noGrp="1"/>
          </p:cNvSpPr>
          <p:nvPr>
            <p:ph type="body" sz="quarter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4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5121" name="矩形 1"/>
          <p:cNvSpPr/>
          <p:nvPr/>
        </p:nvSpPr>
        <p:spPr>
          <a:xfrm>
            <a:off x="762000" y="1246188"/>
            <a:ext cx="6538913" cy="50165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HelveticaNeue" pitchFamily="2" charset="0"/>
                <a:ea typeface="宋体" panose="02010600030101010101" pitchFamily="2" charset="-122"/>
              </a:rPr>
              <a:t>感恩遇见，相互成就，本课件资料仅供您个人参考、教学使用，严禁自行在网络传播，违者依知识产权法追究法律责任。</a:t>
            </a:r>
            <a:endParaRPr lang="en-US" altLang="zh-CN" sz="40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  <a:p>
            <a:endParaRPr lang="en-US" altLang="zh-CN" sz="40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  <a:p>
            <a:r>
              <a:rPr lang="zh-CN" altLang="en-US" sz="4000" b="1">
                <a:solidFill>
                  <a:srgbClr val="FF0000"/>
                </a:solidFill>
                <a:latin typeface="HelveticaNeue" pitchFamily="2" charset="0"/>
                <a:ea typeface="宋体" panose="02010600030101010101" pitchFamily="2" charset="-122"/>
              </a:rPr>
              <a:t>更多教学资源请关注</a:t>
            </a:r>
            <a:endParaRPr lang="en-US" altLang="zh-CN" sz="40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  <a:p>
            <a:r>
              <a:rPr lang="zh-CN" altLang="en-US" sz="4000" b="1">
                <a:solidFill>
                  <a:srgbClr val="FF0000"/>
                </a:solidFill>
                <a:latin typeface="HelveticaNeue" pitchFamily="2" charset="0"/>
                <a:ea typeface="宋体" panose="02010600030101010101" pitchFamily="2" charset="-122"/>
              </a:rPr>
              <a:t>公众号：溯恩英语</a:t>
            </a:r>
            <a:endParaRPr lang="zh-CN" altLang="en-US" sz="40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</p:txBody>
      </p:sp>
      <p:sp>
        <p:nvSpPr>
          <p:cNvPr id="5122" name="矩形 3"/>
          <p:cNvSpPr/>
          <p:nvPr/>
        </p:nvSpPr>
        <p:spPr>
          <a:xfrm>
            <a:off x="7835900" y="2009775"/>
            <a:ext cx="3603625" cy="7080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latin typeface="华文新魏" pitchFamily="2" charset="-122"/>
                <a:ea typeface="宋体" panose="02010600030101010101" pitchFamily="2" charset="-122"/>
              </a:rPr>
              <a:t>知识产权声明</a:t>
            </a:r>
            <a:endParaRPr lang="zh-CN" altLang="en-US" sz="4000" b="1">
              <a:latin typeface="华文新魏" pitchFamily="2" charset="-122"/>
              <a:ea typeface="宋体" panose="02010600030101010101" pitchFamily="2" charset="-122"/>
            </a:endParaRPr>
          </a:p>
        </p:txBody>
      </p:sp>
      <p:pic>
        <p:nvPicPr>
          <p:cNvPr id="5123" name="图片 11" descr="水印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86613" y="63500"/>
            <a:ext cx="4902200" cy="1587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5" name="图片 1" descr="qrcode_for_gh_3a435f224ccf_128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7975" y="2717800"/>
            <a:ext cx="3109913" cy="3108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/>
          <a:stretch>
            <a:fillRect/>
          </a:stretch>
        </p:blipFill>
        <p:spPr>
          <a:xfrm>
            <a:off x="101600" y="127000"/>
            <a:ext cx="497840" cy="66167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609600" y="220834"/>
            <a:ext cx="11458787" cy="579761"/>
            <a:chOff x="690" y="118"/>
            <a:chExt cx="17765" cy="860"/>
          </a:xfrm>
        </p:grpSpPr>
        <p:cxnSp>
          <p:nvCxnSpPr>
            <p:cNvPr id="33" name="直接连接符 32"/>
            <p:cNvCxnSpPr/>
            <p:nvPr/>
          </p:nvCxnSpPr>
          <p:spPr bwMode="auto">
            <a:xfrm>
              <a:off x="690" y="978"/>
              <a:ext cx="17765" cy="0"/>
            </a:xfrm>
            <a:prstGeom prst="line">
              <a:avLst/>
            </a:prstGeom>
            <a:ln w="9525">
              <a:solidFill>
                <a:srgbClr val="934500"/>
              </a:solidFill>
              <a:tailEnd type="oval" w="sm" len="sm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43" name="文本框 10"/>
            <p:cNvSpPr txBox="1"/>
            <p:nvPr/>
          </p:nvSpPr>
          <p:spPr>
            <a:xfrm>
              <a:off x="808" y="118"/>
              <a:ext cx="3008" cy="7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b="1"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活用词汇</a:t>
              </a:r>
              <a:endPara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2133600" y="240665"/>
            <a:ext cx="880808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humanistic	/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ˌ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hju:m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ə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'n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ɪ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st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ɪ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k/	a.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人文主义的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humanity	/hju: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ˈ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m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æ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n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ə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ti/	n.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人性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人道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;(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统称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人类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" y="76200"/>
            <a:ext cx="501650" cy="6667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57200" y="1701800"/>
            <a:ext cx="9164955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800" i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rPr>
              <a:t>The sincerity in her eyes and the gentle smile on his face reassured me of 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the humanity's inherent goodness</a:t>
            </a:r>
            <a:r>
              <a:rPr lang="en-US" altLang="zh-CN" sz="2800" i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rPr>
              <a:t>.</a:t>
            </a:r>
            <a:endParaRPr lang="en-US" altLang="zh-CN" sz="2800" i="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5600" y="1193800"/>
            <a:ext cx="11182985" cy="52197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914400">
              <a:buNone/>
            </a:pPr>
            <a:r>
              <a:rPr lang="en-US" altLang="zh-CN" sz="2800" i="0">
                <a:latin typeface="Times New Roman" panose="02020603050405020304" charset="0"/>
                <a:ea typeface="宋体" panose="02010600030101010101" pitchFamily="2" charset="-122"/>
              </a:rPr>
              <a:t>1. </a:t>
            </a:r>
            <a:r>
              <a:rPr lang="zh-CN" altLang="en-US" sz="2800" i="0">
                <a:latin typeface="Times New Roman" panose="02020603050405020304" charset="0"/>
                <a:ea typeface="宋体" panose="02010600030101010101" pitchFamily="2" charset="-122"/>
              </a:rPr>
              <a:t>她眼中的真诚和脸上温柔的微笑让我确信了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人性的固有善良</a:t>
            </a:r>
            <a:r>
              <a:rPr lang="zh-CN" altLang="en-US" sz="2800" i="0">
                <a:latin typeface="Times New Roman" panose="02020603050405020304" charset="0"/>
                <a:ea typeface="宋体" panose="02010600030101010101" pitchFamily="2" charset="-122"/>
              </a:rPr>
              <a:t>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(续写)</a:t>
            </a:r>
            <a:endParaRPr lang="zh-CN" altLang="en-US" sz="2800" i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81000" y="3657600"/>
            <a:ext cx="11405870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76200" indent="0" algn="just" defTabSz="266700">
              <a:lnSpc>
                <a:spcPct val="100000"/>
              </a:lnSpc>
              <a:spcBef>
                <a:spcPct val="0"/>
              </a:spcBef>
              <a:spcAft>
                <a:spcPts val="1800"/>
              </a:spcAft>
            </a:pPr>
            <a:r>
              <a:rPr lang="en-US" altLang="zh-CN" sz="2800" i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rPr>
              <a:t>I stammered my thanks, my eyes welling with gratitude as I hurried into the airport, his kind deed a lesson in 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humanity's capacity for kindness</a:t>
            </a:r>
            <a:r>
              <a:rPr lang="en-US" altLang="zh-CN" sz="2800" i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rPr>
              <a:t>.</a:t>
            </a:r>
            <a:endParaRPr lang="en-US" altLang="zh-CN" sz="2800" i="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04800" y="2819400"/>
            <a:ext cx="10216515" cy="953135"/>
          </a:xfrm>
          <a:prstGeom prst="rect">
            <a:avLst/>
          </a:prstGeom>
        </p:spPr>
        <p:txBody>
          <a:bodyPr wrap="square">
            <a:spAutoFit/>
          </a:bodyPr>
          <a:p>
            <a:pPr indent="0" algn="l" defTabSz="914400">
              <a:lnSpc>
                <a:spcPct val="100000"/>
              </a:lnSpc>
              <a:buNone/>
            </a:pPr>
            <a:r>
              <a:rPr lang="en-US" altLang="zh-CN" sz="2800" i="0">
                <a:latin typeface="Times New Roman" panose="02020603050405020304" charset="0"/>
                <a:ea typeface="宋体" panose="02010600030101010101" pitchFamily="2" charset="-122"/>
              </a:rPr>
              <a:t>2. </a:t>
            </a:r>
            <a:r>
              <a:rPr lang="zh-CN" altLang="en-US" sz="2800" i="0">
                <a:latin typeface="Times New Roman" panose="02020603050405020304" charset="0"/>
                <a:ea typeface="宋体" panose="02010600030101010101" pitchFamily="2" charset="-122"/>
              </a:rPr>
              <a:t>我结结巴巴地感谢他，当我匆忙进入机场时，我的眼睛充满了感激之情，他的善举是关于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人性中善良潜能</a:t>
            </a:r>
            <a:r>
              <a:rPr lang="zh-CN" altLang="en-US" sz="2800" i="0">
                <a:latin typeface="Times New Roman" panose="02020603050405020304" charset="0"/>
                <a:ea typeface="宋体" panose="02010600030101010101" pitchFamily="2" charset="-122"/>
              </a:rPr>
              <a:t>的一课。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(应用文)</a:t>
            </a:r>
            <a:endParaRPr lang="zh-CN" altLang="en-US" sz="2800" i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55600" y="5410200"/>
            <a:ext cx="11768455" cy="1168400"/>
          </a:xfrm>
          <a:prstGeom prst="rect">
            <a:avLst/>
          </a:prstGeom>
        </p:spPr>
        <p:txBody>
          <a:bodyPr wrap="square">
            <a:spAutoFit/>
          </a:bodyPr>
          <a:p>
            <a:pPr marL="76200" indent="0" algn="just" defTabSz="266700">
              <a:lnSpc>
                <a:spcPct val="125000"/>
              </a:lnSpc>
              <a:spcBef>
                <a:spcPct val="0"/>
              </a:spcBef>
              <a:spcAft>
                <a:spcPts val="1800"/>
              </a:spcAft>
            </a:pPr>
            <a:r>
              <a:rPr lang="en-US" altLang="zh-CN" sz="2800" i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rPr>
              <a:t>The collective act of kindness resonated within me, a profound reminder of 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the quiet strength in our shared humanity</a:t>
            </a:r>
            <a:r>
              <a:rPr lang="en-US" altLang="zh-CN" sz="2800" i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rPr>
              <a:t>.</a:t>
            </a:r>
            <a:endParaRPr lang="en-US" altLang="zh-CN" sz="2800" i="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04800" y="4495800"/>
            <a:ext cx="11600180" cy="953135"/>
          </a:xfrm>
          <a:prstGeom prst="rect">
            <a:avLst/>
          </a:prstGeom>
        </p:spPr>
        <p:txBody>
          <a:bodyPr wrap="square">
            <a:spAutoFit/>
          </a:bodyPr>
          <a:p>
            <a:pPr indent="0" algn="l" defTabSz="914400">
              <a:lnSpc>
                <a:spcPct val="100000"/>
              </a:lnSpc>
              <a:buNone/>
            </a:pPr>
            <a:r>
              <a:rPr lang="en-US" altLang="zh-CN" sz="2800" i="0">
                <a:latin typeface="Times New Roman" panose="02020603050405020304" charset="0"/>
                <a:ea typeface="宋体" panose="02010600030101010101" pitchFamily="2" charset="-122"/>
              </a:rPr>
              <a:t>3. </a:t>
            </a:r>
            <a:r>
              <a:rPr lang="zh-CN" altLang="en-US" sz="2800" i="0">
                <a:latin typeface="Times New Roman" panose="02020603050405020304" charset="0"/>
                <a:ea typeface="宋体" panose="02010600030101010101" pitchFamily="2" charset="-122"/>
              </a:rPr>
              <a:t>这一集体的善行在我内心引起了共鸣，深刻提醒我我们共有的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人性中无声的力量</a:t>
            </a:r>
            <a:r>
              <a:rPr lang="zh-CN" altLang="en-US" sz="2800" i="0">
                <a:latin typeface="Times New Roman" panose="02020603050405020304" charset="0"/>
                <a:ea typeface="宋体" panose="02010600030101010101" pitchFamily="2" charset="-122"/>
              </a:rPr>
              <a:t>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(应用文</a:t>
            </a:r>
            <a:endParaRPr lang="zh-CN" altLang="en-US" sz="2800" i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71480" y="1752600"/>
            <a:ext cx="1577975" cy="183134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7" grpId="0"/>
      <p:bldP spid="7" grpId="1"/>
      <p:bldP spid="9" grpId="0"/>
      <p:bldP spid="9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/>
          <a:stretch>
            <a:fillRect/>
          </a:stretch>
        </p:blipFill>
        <p:spPr>
          <a:xfrm>
            <a:off x="101600" y="127000"/>
            <a:ext cx="497840" cy="66167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406400" y="296882"/>
            <a:ext cx="11458787" cy="521785"/>
            <a:chOff x="690" y="451"/>
            <a:chExt cx="17765" cy="774"/>
          </a:xfrm>
        </p:grpSpPr>
        <p:cxnSp>
          <p:nvCxnSpPr>
            <p:cNvPr id="33" name="直接连接符 32"/>
            <p:cNvCxnSpPr/>
            <p:nvPr/>
          </p:nvCxnSpPr>
          <p:spPr bwMode="auto">
            <a:xfrm>
              <a:off x="690" y="978"/>
              <a:ext cx="17765" cy="0"/>
            </a:xfrm>
            <a:prstGeom prst="line">
              <a:avLst/>
            </a:prstGeom>
            <a:ln w="9525">
              <a:solidFill>
                <a:srgbClr val="934500"/>
              </a:solidFill>
              <a:tailEnd type="oval" w="sm" len="sm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43" name="文本框 10"/>
            <p:cNvSpPr txBox="1"/>
            <p:nvPr/>
          </p:nvSpPr>
          <p:spPr>
            <a:xfrm>
              <a:off x="1005" y="451"/>
              <a:ext cx="3008" cy="7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b="1"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活用词汇</a:t>
              </a:r>
              <a:endPara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981200" y="279400"/>
            <a:ext cx="81235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breakthrough	/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ˈ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bre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ɪ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kθru:/	n.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重大进展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突破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" y="25400"/>
            <a:ext cx="501650" cy="6667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03200" y="2108200"/>
            <a:ext cx="11525885" cy="138366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宋体" panose="02010600030101010101" pitchFamily="2" charset="-122"/>
              </a:rPr>
              <a:t>She spent a lot of time practicing English listening, and her persistence finally 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led to a breakthrough</a:t>
            </a:r>
            <a:r>
              <a:rPr lang="en-US" altLang="zh-CN" sz="2800" b="0" i="0">
                <a:latin typeface="Times New Roman" panose="02020603050405020304" charset="0"/>
                <a:ea typeface="宋体" panose="02010600030101010101" pitchFamily="2" charset="-122"/>
              </a:rPr>
              <a:t>, allowing her to understand most of the content in English symphonies without subtitles.</a:t>
            </a:r>
            <a:endParaRPr lang="en-US" altLang="zh-CN" sz="2800" b="0" i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3200" y="1143000"/>
            <a:ext cx="1159065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>
              <a:buNone/>
            </a:pP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1. 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她花了大量时间练习英语听力，这份坚持最终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带来了突破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，让她能不看字幕听懂英语交响乐的大部分内容。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(续写)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0" y="3657600"/>
            <a:ext cx="3409950" cy="221805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/>
          <a:stretch>
            <a:fillRect/>
          </a:stretch>
        </p:blipFill>
        <p:spPr>
          <a:xfrm>
            <a:off x="101600" y="127000"/>
            <a:ext cx="497840" cy="66167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406400" y="296882"/>
            <a:ext cx="11458787" cy="521785"/>
            <a:chOff x="690" y="451"/>
            <a:chExt cx="17765" cy="774"/>
          </a:xfrm>
        </p:grpSpPr>
        <p:cxnSp>
          <p:nvCxnSpPr>
            <p:cNvPr id="33" name="直接连接符 32"/>
            <p:cNvCxnSpPr/>
            <p:nvPr/>
          </p:nvCxnSpPr>
          <p:spPr bwMode="auto">
            <a:xfrm>
              <a:off x="690" y="978"/>
              <a:ext cx="17765" cy="0"/>
            </a:xfrm>
            <a:prstGeom prst="line">
              <a:avLst/>
            </a:prstGeom>
            <a:ln w="9525">
              <a:solidFill>
                <a:srgbClr val="934500"/>
              </a:solidFill>
              <a:tailEnd type="oval" w="sm" len="sm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43" name="文本框 10"/>
            <p:cNvSpPr txBox="1"/>
            <p:nvPr/>
          </p:nvSpPr>
          <p:spPr>
            <a:xfrm>
              <a:off x="1005" y="451"/>
              <a:ext cx="3008" cy="7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b="1"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活用词汇</a:t>
              </a:r>
              <a:endPara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2209800" y="279400"/>
            <a:ext cx="953706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influential	/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ˌɪ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nflu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ˈ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en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ʃ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l/	a.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有很大影响的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有支配力的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" y="0"/>
            <a:ext cx="501650" cy="66675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28600" y="3599180"/>
            <a:ext cx="11438467" cy="1383665"/>
          </a:xfrm>
          <a:prstGeom prst="rect">
            <a:avLst/>
          </a:prstGeom>
        </p:spPr>
        <p:txBody>
          <a:bodyPr wrap="square">
            <a:spAutoFit/>
          </a:bodyPr>
          <a:p>
            <a:pPr indent="0" algn="just" defTabSz="26670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</a:rPr>
              <a:t>What matters most is that it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has a comprehensive influence on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</a:rPr>
              <a:t> our present days and constructs new relationship between humans and the environment of ancient city.</a:t>
            </a:r>
            <a:endParaRPr lang="en-US" altLang="zh-CN" sz="280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04800" y="1707515"/>
            <a:ext cx="9457055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宋体" panose="02010600030101010101" pitchFamily="2" charset="-122"/>
              </a:rPr>
              <a:t>Social media 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is very influential among teenagers</a:t>
            </a:r>
            <a:r>
              <a:rPr lang="en-US" altLang="zh-CN" sz="2800" b="0" i="0">
                <a:latin typeface="Times New Roman" panose="02020603050405020304" charset="0"/>
                <a:ea typeface="宋体" panose="02010600030101010101" pitchFamily="2" charset="-122"/>
              </a:rPr>
              <a:t>, so we should be careful about the information we share online.</a:t>
            </a:r>
            <a:endParaRPr lang="en-US" altLang="zh-CN" sz="2800" b="0" i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28600" y="2600537"/>
            <a:ext cx="11385127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>
              <a:buNone/>
            </a:pP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</a:rPr>
              <a:t>2. 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</a:rPr>
              <a:t>最重要的是，它对我们当今的生活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有着全面的影响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</a:rPr>
              <a:t>，并构建了人类与古城环境之间的新关系。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(应用文)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28600" y="788670"/>
            <a:ext cx="910145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>
              <a:buNone/>
            </a:pP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1. 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社交媒体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在青少年中很有影响力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，因此我们要谨慎对待在网上分享的信息。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(应用文)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28600" y="5029200"/>
            <a:ext cx="1116012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>
              <a:buNone/>
            </a:pP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3. 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我的物理老师是我的榜样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他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影响了我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去做一名教师。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(应用文)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04800" y="5486400"/>
            <a:ext cx="11007937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My physics teacher is my role model, who has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influenced me 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to take up the position as a teacher.</a:t>
            </a:r>
            <a:endParaRPr lang="en-US" altLang="zh-CN" sz="2800"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5000" y="818515"/>
            <a:ext cx="2534285" cy="148971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8" grpId="0"/>
      <p:bldP spid="8" grpId="1"/>
      <p:bldP spid="7" grpId="0"/>
      <p:bldP spid="7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/>
          <a:stretch>
            <a:fillRect/>
          </a:stretch>
        </p:blipFill>
        <p:spPr>
          <a:xfrm>
            <a:off x="101600" y="127000"/>
            <a:ext cx="497840" cy="66167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406400" y="228302"/>
            <a:ext cx="11458787" cy="521785"/>
            <a:chOff x="690" y="451"/>
            <a:chExt cx="17765" cy="774"/>
          </a:xfrm>
        </p:grpSpPr>
        <p:cxnSp>
          <p:nvCxnSpPr>
            <p:cNvPr id="33" name="直接连接符 32"/>
            <p:cNvCxnSpPr/>
            <p:nvPr/>
          </p:nvCxnSpPr>
          <p:spPr bwMode="auto">
            <a:xfrm>
              <a:off x="690" y="978"/>
              <a:ext cx="17765" cy="0"/>
            </a:xfrm>
            <a:prstGeom prst="line">
              <a:avLst/>
            </a:prstGeom>
            <a:ln w="9525">
              <a:solidFill>
                <a:srgbClr val="934500"/>
              </a:solidFill>
              <a:tailEnd type="oval" w="sm" len="sm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43" name="文本框 10"/>
            <p:cNvSpPr txBox="1"/>
            <p:nvPr/>
          </p:nvSpPr>
          <p:spPr>
            <a:xfrm>
              <a:off x="1005" y="451"/>
              <a:ext cx="3008" cy="7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b="1"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活用词汇</a:t>
              </a:r>
              <a:endPara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2209800" y="162560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reputation	/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ˌ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repju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ˈ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te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ɪʃ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n/	n.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名誉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名声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600" y="121920"/>
            <a:ext cx="501650" cy="66675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322580" y="3733800"/>
            <a:ext cx="11993245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</a:rPr>
              <a:t>Here was this challenging student who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had a reputation for single-mindedness and good grades 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</a:rPr>
              <a:t>the exact opposite of me.</a:t>
            </a:r>
            <a:endParaRPr lang="en-US" altLang="zh-CN" sz="280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322580" y="1524000"/>
            <a:ext cx="9486900" cy="138366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solidFill>
                  <a:srgbClr val="0A0A0A"/>
                </a:solidFill>
                <a:latin typeface="Times New Roman" panose="02020603050405020304" charset="0"/>
                <a:ea typeface="宋体" panose="02010600030101010101" pitchFamily="2" charset="-122"/>
              </a:rPr>
              <a:t>Doctor Ma is a distinguished professor, who has been engaged in first aid research for over two decades and saved hundreds of people in emergency</a:t>
            </a:r>
            <a:r>
              <a:rPr lang="en-US" altLang="zh-CN" sz="2800">
                <a:solidFill>
                  <a:srgbClr val="262626"/>
                </a:solidFill>
                <a:latin typeface="Times New Roman" panose="02020603050405020304" charset="0"/>
                <a:ea typeface="宋体" panose="02010600030101010101" pitchFamily="2" charset="-122"/>
              </a:rPr>
              <a:t>,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enjoying a high reputation </a:t>
            </a:r>
            <a:r>
              <a:rPr lang="en-US" altLang="zh-CN" sz="2800">
                <a:solidFill>
                  <a:srgbClr val="0A0A0A"/>
                </a:solidFill>
                <a:latin typeface="Times New Roman" panose="02020603050405020304" charset="0"/>
                <a:ea typeface="宋体" panose="02010600030101010101" pitchFamily="2" charset="-122"/>
              </a:rPr>
              <a:t>in this field.</a:t>
            </a:r>
            <a:endParaRPr lang="en-US" altLang="zh-CN" sz="2800">
              <a:solidFill>
                <a:srgbClr val="0A0A0A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228600" y="684530"/>
            <a:ext cx="1112012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>
              <a:buNone/>
            </a:pP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</a:rPr>
              <a:t>1. 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</a:rPr>
              <a:t>马医生是一位杰出的教授，从事急救研究已逾二十年，在紧急情况下挽救了数百人的生命，在该领域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享有很高的声誉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</a:rPr>
              <a:t>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(应用文)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228600" y="2819400"/>
            <a:ext cx="983043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>
              <a:buNone/>
            </a:pP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</a:rPr>
              <a:t>2. 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</a:rPr>
              <a:t>这时出现了这样一位颇具挑战性的学生，他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以专注和优异的成绩著称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</a:rPr>
              <a:t>，而我则恰恰相反，成绩平平且不够专注。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(应用文)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rcRect b="8611"/>
          <a:stretch>
            <a:fillRect/>
          </a:stretch>
        </p:blipFill>
        <p:spPr>
          <a:xfrm>
            <a:off x="10058400" y="1295400"/>
            <a:ext cx="1990725" cy="229806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/>
          <a:stretch>
            <a:fillRect/>
          </a:stretch>
        </p:blipFill>
        <p:spPr>
          <a:xfrm>
            <a:off x="101600" y="127000"/>
            <a:ext cx="497840" cy="66167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558800" y="181642"/>
            <a:ext cx="11458787" cy="554818"/>
            <a:chOff x="690" y="155"/>
            <a:chExt cx="17765" cy="823"/>
          </a:xfrm>
        </p:grpSpPr>
        <p:cxnSp>
          <p:nvCxnSpPr>
            <p:cNvPr id="33" name="直接连接符 32"/>
            <p:cNvCxnSpPr/>
            <p:nvPr/>
          </p:nvCxnSpPr>
          <p:spPr bwMode="auto">
            <a:xfrm>
              <a:off x="690" y="978"/>
              <a:ext cx="17765" cy="0"/>
            </a:xfrm>
            <a:prstGeom prst="line">
              <a:avLst/>
            </a:prstGeom>
            <a:ln w="9525">
              <a:solidFill>
                <a:srgbClr val="934500"/>
              </a:solidFill>
              <a:tailEnd type="oval" w="sm" len="sm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43" name="文本框 10"/>
            <p:cNvSpPr txBox="1"/>
            <p:nvPr/>
          </p:nvSpPr>
          <p:spPr>
            <a:xfrm>
              <a:off x="769" y="155"/>
              <a:ext cx="3008" cy="7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b="1"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活用词汇</a:t>
              </a:r>
              <a:endPara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2286000" y="181610"/>
            <a:ext cx="822833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noble	/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ˈ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n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əʊ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bl/	n.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贵族成员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a.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崇高的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宏伟的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endParaRPr lang="zh-CN" altLang="en-US" sz="28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0800" y="76200"/>
            <a:ext cx="501650" cy="6667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09600" y="1416050"/>
            <a:ext cx="10250593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 With a noble bearing</a:t>
            </a:r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</a:rPr>
              <a:t>, she accepted the award, not just for herself but for her entire team.</a:t>
            </a:r>
            <a:endParaRPr lang="en-US" altLang="zh-CN" sz="2800" b="0" i="0">
              <a:solidFill>
                <a:srgbClr val="0F1115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0850" y="841375"/>
            <a:ext cx="1071943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>
              <a:buNone/>
            </a:pPr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1. 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她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姿态高贵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地接受了奖项，不仅为自己，也为整个团队。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(续写)</a:t>
            </a:r>
            <a:endParaRPr lang="zh-CN" altLang="en-US" sz="2800">
              <a:solidFill>
                <a:srgbClr val="0F1115"/>
              </a:solidFill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33400" y="2286000"/>
            <a:ext cx="1174496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>
              <a:buNone/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2. 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即使知道可能会受到批评，他还是勇于承认错误并向全班道歉，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展现了高尚的品格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(续写)</a:t>
            </a:r>
            <a:endParaRPr lang="zh-CN" altLang="en-US" sz="280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99440" y="3047788"/>
            <a:ext cx="10794577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He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showed a noble character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by admitting his mistake and apologizing to the class, even though he knew he might be criticized.</a:t>
            </a:r>
            <a:endParaRPr lang="en-US" altLang="zh-CN" sz="280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58800" y="3962400"/>
            <a:ext cx="788987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>
              <a:buNone/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3. 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学校鼓励学生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培养善良、勇敢等高尚品质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，这帮助我们成为更优秀、值得尊重的人。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(应用文)</a:t>
            </a:r>
            <a:endParaRPr lang="zh-CN" altLang="en-US" sz="280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33400" y="4890770"/>
            <a:ext cx="791527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Our school encourages students to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develop noble qualities like kindness and courage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, which helps us become better people who are worthy of respect.</a:t>
            </a:r>
            <a:endParaRPr lang="en-US" altLang="zh-CN" sz="280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34400" y="3962400"/>
            <a:ext cx="2745105" cy="2895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8" grpId="0"/>
      <p:bldP spid="8" grpId="1"/>
      <p:bldP spid="13" grpId="0"/>
      <p:bldP spid="13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/>
          <a:stretch>
            <a:fillRect/>
          </a:stretch>
        </p:blipFill>
        <p:spPr>
          <a:xfrm>
            <a:off x="101600" y="127000"/>
            <a:ext cx="497840" cy="66167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406400" y="220704"/>
            <a:ext cx="11458787" cy="521785"/>
            <a:chOff x="690" y="338"/>
            <a:chExt cx="17765" cy="774"/>
          </a:xfrm>
        </p:grpSpPr>
        <p:cxnSp>
          <p:nvCxnSpPr>
            <p:cNvPr id="33" name="直接连接符 32"/>
            <p:cNvCxnSpPr/>
            <p:nvPr/>
          </p:nvCxnSpPr>
          <p:spPr bwMode="auto">
            <a:xfrm>
              <a:off x="690" y="978"/>
              <a:ext cx="17765" cy="0"/>
            </a:xfrm>
            <a:prstGeom prst="line">
              <a:avLst/>
            </a:prstGeom>
            <a:ln w="9525">
              <a:solidFill>
                <a:srgbClr val="934500"/>
              </a:solidFill>
              <a:tailEnd type="oval" w="sm" len="sm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43" name="文本框 10"/>
            <p:cNvSpPr txBox="1"/>
            <p:nvPr/>
          </p:nvSpPr>
          <p:spPr>
            <a:xfrm>
              <a:off x="847" y="338"/>
              <a:ext cx="3008" cy="7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b="1"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活用词汇</a:t>
              </a:r>
              <a:endPara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2209800" y="152400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rank	/r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æŋ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k/	n.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地位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级别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行列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v.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分等级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0800" y="76200"/>
            <a:ext cx="501650" cy="6667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04800" y="4062095"/>
            <a:ext cx="11265747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</a:rPr>
              <a:t>If I were him, not only would I think that I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ranked last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</a:rPr>
              <a:t> in that group, but I'd also be panicking about what team I could join.</a:t>
            </a:r>
            <a:endParaRPr lang="en-US" altLang="zh-CN" sz="280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52400" y="1676400"/>
            <a:ext cx="989203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</a:rPr>
              <a:t>Delighted to  inform  you  that  I  have 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ranked  top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</a:rPr>
              <a:t>  during  the  "Adversity  and Courage" English speech contest at school, I am writing to extend my heartfelt gratitude to you for your help.</a:t>
            </a:r>
            <a:endParaRPr lang="en-US" altLang="zh-CN" sz="280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28600" y="810895"/>
            <a:ext cx="1189228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>
              <a:buNone/>
            </a:pP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</a:rPr>
              <a:t>1. 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</a:rPr>
              <a:t>很高兴能告知您，我在学校的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</a:rPr>
              <a:t>“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</a:rPr>
              <a:t>逆境与勇气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</a:rPr>
              <a:t>”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</a:rPr>
              <a:t>英语演讲比赛中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获得了第一名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</a:rPr>
              <a:t>。在此，我特此向您表达我由衷的感激之情，感谢您的帮助。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(应用文)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28600" y="3084407"/>
            <a:ext cx="11131127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>
              <a:buNone/>
            </a:pP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</a:rPr>
              <a:t>2. 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</a:rPr>
              <a:t>如果我是他的话，我不仅会觉得自己在那个小组中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排名垫底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</a:rPr>
              <a:t>，还会为能加入哪个团队而感到焦虑不安。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(应用文)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04800" y="5715000"/>
            <a:ext cx="11793220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</a:rPr>
              <a:t>Seeing his name 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rank first on the list</a:t>
            </a:r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</a:rPr>
              <a:t>, a mix of relief and exhilaration flooded through him. </a:t>
            </a:r>
            <a:endParaRPr lang="en-US" altLang="zh-CN" sz="2800" b="0" i="0">
              <a:solidFill>
                <a:srgbClr val="0F1115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04800" y="4953000"/>
            <a:ext cx="11855450" cy="891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>
              <a:buNone/>
            </a:pPr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3. 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看到自己的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名字排在名单第一位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，一阵宽慰和兴奋交织的感觉涌遍全身。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(续写)</a:t>
            </a:r>
            <a:endParaRPr lang="zh-CN" altLang="en-US" sz="2800">
              <a:solidFill>
                <a:srgbClr val="0F1115"/>
              </a:solidFill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01200" y="1676400"/>
            <a:ext cx="2350770" cy="148653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5" grpId="0"/>
      <p:bldP spid="5" grpId="1"/>
      <p:bldP spid="9" grpId="0"/>
      <p:bldP spid="9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/>
          <a:stretch>
            <a:fillRect/>
          </a:stretch>
        </p:blipFill>
        <p:spPr>
          <a:xfrm>
            <a:off x="101600" y="127000"/>
            <a:ext cx="497840" cy="66167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406400" y="296882"/>
            <a:ext cx="11458787" cy="521785"/>
            <a:chOff x="690" y="451"/>
            <a:chExt cx="17765" cy="774"/>
          </a:xfrm>
        </p:grpSpPr>
        <p:cxnSp>
          <p:nvCxnSpPr>
            <p:cNvPr id="33" name="直接连接符 32"/>
            <p:cNvCxnSpPr/>
            <p:nvPr/>
          </p:nvCxnSpPr>
          <p:spPr bwMode="auto">
            <a:xfrm>
              <a:off x="690" y="978"/>
              <a:ext cx="17765" cy="0"/>
            </a:xfrm>
            <a:prstGeom prst="line">
              <a:avLst/>
            </a:prstGeom>
            <a:ln w="9525">
              <a:solidFill>
                <a:srgbClr val="934500"/>
              </a:solidFill>
              <a:tailEnd type="oval" w="sm" len="sm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43" name="文本框 10"/>
            <p:cNvSpPr txBox="1"/>
            <p:nvPr/>
          </p:nvSpPr>
          <p:spPr>
            <a:xfrm>
              <a:off x="1005" y="451"/>
              <a:ext cx="3008" cy="7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b="1"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活用词汇</a:t>
              </a:r>
              <a:endPara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2165350" y="279400"/>
            <a:ext cx="794067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purchase	/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ˈ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p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ɜ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:t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ʃə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s/	vt.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购买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采购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n.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购买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2235" y="1219200"/>
            <a:ext cx="11873865" cy="52197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solidFill>
                  <a:srgbClr val="0A0A0A"/>
                </a:solidFill>
                <a:latin typeface="Times New Roman" panose="02020603050405020304" charset="0"/>
                <a:ea typeface="宋体" panose="02010600030101010101" pitchFamily="2" charset="-122"/>
              </a:rPr>
              <a:t>He secretly made a plan to save enough money to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purchase a car for his mother</a:t>
            </a:r>
            <a:r>
              <a:rPr lang="en-US" altLang="zh-CN" sz="2800">
                <a:solidFill>
                  <a:srgbClr val="0A0A0A"/>
                </a:solidFill>
                <a:latin typeface="Times New Roman" panose="02020603050405020304" charset="0"/>
                <a:ea typeface="宋体" panose="02010600030101010101" pitchFamily="2" charset="-122"/>
              </a:rPr>
              <a:t>.</a:t>
            </a:r>
            <a:endParaRPr lang="en-US" altLang="zh-CN" sz="2800">
              <a:solidFill>
                <a:srgbClr val="0A0A0A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06400" y="4072890"/>
            <a:ext cx="1145857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</a:rPr>
              <a:t>He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 purchased every bloom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</a:rPr>
              <a:t>, his smile as warm as the sun, and handed them out to diners.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06400" y="3208655"/>
            <a:ext cx="8688070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914400">
              <a:buNone/>
            </a:pPr>
            <a:r>
              <a:rPr lang="en-US" altLang="zh-CN" sz="2800" i="0">
                <a:latin typeface="Times New Roman" panose="02020603050405020304" charset="0"/>
                <a:ea typeface="宋体" panose="02010600030101010101" pitchFamily="2" charset="-122"/>
              </a:rPr>
              <a:t>3. </a:t>
            </a:r>
            <a:r>
              <a:rPr lang="zh-CN" altLang="en-US" sz="2800" i="0">
                <a:latin typeface="Times New Roman" panose="02020603050405020304" charset="0"/>
                <a:ea typeface="宋体" panose="02010600030101010101" pitchFamily="2" charset="-122"/>
              </a:rPr>
              <a:t>他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买下了每一朵花</a:t>
            </a:r>
            <a:r>
              <a:rPr lang="zh-CN" altLang="en-US" sz="2800" i="0">
                <a:latin typeface="Times New Roman" panose="02020603050405020304" charset="0"/>
                <a:ea typeface="宋体" panose="02010600030101010101" pitchFamily="2" charset="-122"/>
              </a:rPr>
              <a:t>，他的微笑像阳光一样温暖，并将它们分发给用餐者。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(续写)</a:t>
            </a:r>
            <a:endParaRPr lang="zh-CN" altLang="en-US" sz="2800" i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53390" y="5715000"/>
            <a:ext cx="11411585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</a:rPr>
              <a:t> After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purchasing all they needed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</a:rPr>
              <a:t>, they called a porter to carry everything and drop it at their home.</a:t>
            </a:r>
            <a:endParaRPr lang="en-US" altLang="zh-CN" sz="280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81000" y="4953000"/>
            <a:ext cx="11836400" cy="891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>
              <a:buNone/>
            </a:pP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</a:rPr>
              <a:t>4. 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</a:rPr>
              <a:t>在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购买完所需物品后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</a:rPr>
              <a:t>，他们叫来一名搬运工，让他把所有东西搬运回家。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(续写)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28600" y="814705"/>
            <a:ext cx="11010477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>
              <a:buNone/>
            </a:pP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</a:rPr>
              <a:t>1. 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</a:rPr>
              <a:t>他暗自制定了一个计划，打算攒够钱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为他的母亲买一辆车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</a:rPr>
              <a:t>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(续写)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28600" y="2244090"/>
            <a:ext cx="8771890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</a:rPr>
              <a:t> She carefully 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purchased the ingredients</a:t>
            </a:r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</a:rPr>
              <a:t>, envisioning the delicious meal she would prepare for her friends. </a:t>
            </a:r>
            <a:endParaRPr lang="en-US" altLang="zh-CN" sz="2800" b="0" i="0">
              <a:solidFill>
                <a:srgbClr val="0F1115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4800" y="1710690"/>
            <a:ext cx="1055687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>
              <a:buNone/>
            </a:pPr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2. 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她仔细地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购买食材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，想象着将要为朋友们准备的美餐。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(续写)</a:t>
            </a:r>
            <a:endParaRPr lang="zh-CN" altLang="en-US" sz="2800">
              <a:solidFill>
                <a:srgbClr val="0F1115"/>
              </a:solidFill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" y="19050"/>
            <a:ext cx="501650" cy="6667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39400" y="1828800"/>
            <a:ext cx="1661795" cy="19926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3" grpId="0"/>
      <p:bldP spid="13" grpId="1"/>
      <p:bldP spid="6" grpId="0"/>
      <p:bldP spid="6" grpId="1"/>
      <p:bldP spid="8" grpId="0"/>
      <p:bldP spid="8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/>
          <a:stretch>
            <a:fillRect/>
          </a:stretch>
        </p:blipFill>
        <p:spPr>
          <a:xfrm>
            <a:off x="101600" y="127000"/>
            <a:ext cx="497840" cy="66167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406400" y="296882"/>
            <a:ext cx="11458787" cy="521785"/>
            <a:chOff x="690" y="451"/>
            <a:chExt cx="17765" cy="774"/>
          </a:xfrm>
        </p:grpSpPr>
        <p:cxnSp>
          <p:nvCxnSpPr>
            <p:cNvPr id="33" name="直接连接符 32"/>
            <p:cNvCxnSpPr/>
            <p:nvPr/>
          </p:nvCxnSpPr>
          <p:spPr bwMode="auto">
            <a:xfrm>
              <a:off x="690" y="978"/>
              <a:ext cx="17765" cy="0"/>
            </a:xfrm>
            <a:prstGeom prst="line">
              <a:avLst/>
            </a:prstGeom>
            <a:ln w="9525">
              <a:solidFill>
                <a:srgbClr val="934500"/>
              </a:solidFill>
              <a:tailEnd type="oval" w="sm" len="sm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43" name="文本框 10"/>
            <p:cNvSpPr txBox="1"/>
            <p:nvPr/>
          </p:nvSpPr>
          <p:spPr>
            <a:xfrm>
              <a:off x="1005" y="451"/>
              <a:ext cx="3008" cy="7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b="1"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活用词汇</a:t>
              </a:r>
              <a:endPara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2438400" y="279400"/>
            <a:ext cx="859663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mythology	/m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ɪˈ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θ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ɒ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l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ə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ʒ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i/	n.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神话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虚幻的想法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3" name="Picture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/>
          <a:stretch>
            <a:fillRect/>
          </a:stretch>
        </p:blipFill>
        <p:spPr>
          <a:xfrm>
            <a:off x="186267" y="0"/>
            <a:ext cx="497840" cy="66167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/>
          <a:stretch>
            <a:fillRect/>
          </a:stretch>
        </p:blipFill>
        <p:spPr>
          <a:xfrm>
            <a:off x="186267" y="211667"/>
            <a:ext cx="497840" cy="66167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00" y="19050"/>
            <a:ext cx="501650" cy="66675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04800" y="1567180"/>
            <a:ext cx="11463020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</a:rPr>
              <a:t>The world of 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Greek mythology</a:t>
            </a:r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</a:rPr>
              <a:t>, with its epic battles and tragic heroes, fascinated him more than the real world. </a:t>
            </a:r>
            <a:endParaRPr lang="zh-CN" altLang="en-US" sz="2800" b="0" i="0">
              <a:solidFill>
                <a:srgbClr val="0F1115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06400" y="3213735"/>
            <a:ext cx="7937500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Mythology </a:t>
            </a:r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</a:rPr>
              <a:t>often explains natural phenomena through stories of gods and heroes.</a:t>
            </a:r>
            <a:endParaRPr lang="zh-CN" altLang="en-US" sz="2800" b="0" i="0">
              <a:solidFill>
                <a:srgbClr val="0F1115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06400" y="4495800"/>
            <a:ext cx="10445115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宋体" panose="02010600030101010101" pitchFamily="2" charset="-122"/>
              </a:rPr>
              <a:t>He gave a speech about how 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mythology</a:t>
            </a:r>
            <a:r>
              <a:rPr lang="en-US" altLang="zh-CN" sz="2800" b="0" i="0">
                <a:latin typeface="Times New Roman" panose="02020603050405020304" charset="0"/>
                <a:ea typeface="宋体" panose="02010600030101010101" pitchFamily="2" charset="-122"/>
              </a:rPr>
              <a:t> reflects the values and beliefs of ancient people.</a:t>
            </a:r>
            <a:endParaRPr lang="zh-CN" altLang="en-US" sz="2800" b="0" i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04800" y="801370"/>
            <a:ext cx="1177417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>
              <a:buNone/>
            </a:pPr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1.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希腊神话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的世界，连同其史诗般的战斗和悲剧英雄，比现实世界更让他着迷。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(应用文)</a:t>
            </a:r>
            <a:endParaRPr lang="zh-CN" altLang="en-US" sz="2800">
              <a:solidFill>
                <a:srgbClr val="0F1115"/>
              </a:solidFill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04800" y="2667000"/>
            <a:ext cx="1004062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>
              <a:buNone/>
            </a:pPr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2. 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神话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常常通过神和英雄的故事来解释自然现象。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(应用文)</a:t>
            </a:r>
            <a:endParaRPr lang="zh-CN" altLang="en-US" sz="2800">
              <a:solidFill>
                <a:srgbClr val="0F1115"/>
              </a:solidFill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28600" y="4038600"/>
            <a:ext cx="115227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>
              <a:buNone/>
            </a:pP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3. 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他发表了一场演讲，探讨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神话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如何反映古人的价值观和信仰。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(应用文)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77400" y="2133600"/>
            <a:ext cx="2074545" cy="187706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  <p:bldP spid="8" grpId="0"/>
      <p:bldP spid="8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/>
          <a:stretch>
            <a:fillRect/>
          </a:stretch>
        </p:blipFill>
        <p:spPr>
          <a:xfrm>
            <a:off x="101600" y="127000"/>
            <a:ext cx="497840" cy="66167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533488" y="279484"/>
            <a:ext cx="11534899" cy="521785"/>
            <a:chOff x="572" y="205"/>
            <a:chExt cx="17883" cy="774"/>
          </a:xfrm>
        </p:grpSpPr>
        <p:cxnSp>
          <p:nvCxnSpPr>
            <p:cNvPr id="33" name="直接连接符 32"/>
            <p:cNvCxnSpPr/>
            <p:nvPr/>
          </p:nvCxnSpPr>
          <p:spPr bwMode="auto">
            <a:xfrm>
              <a:off x="690" y="978"/>
              <a:ext cx="17765" cy="0"/>
            </a:xfrm>
            <a:prstGeom prst="line">
              <a:avLst/>
            </a:prstGeom>
            <a:ln w="9525">
              <a:solidFill>
                <a:srgbClr val="934500"/>
              </a:solidFill>
              <a:tailEnd type="oval" w="sm" len="sm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43" name="文本框 10"/>
            <p:cNvSpPr txBox="1"/>
            <p:nvPr/>
          </p:nvSpPr>
          <p:spPr>
            <a:xfrm>
              <a:off x="572" y="205"/>
              <a:ext cx="3008" cy="7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b="1"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活用词汇</a:t>
              </a:r>
              <a:endPara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981200" y="279400"/>
            <a:ext cx="939482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client	/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ˈ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kla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ɪə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nt/	n.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委托人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当事人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客户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2" name="Picture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/>
          <a:stretch>
            <a:fillRect/>
          </a:stretch>
        </p:blipFill>
        <p:spPr>
          <a:xfrm>
            <a:off x="186267" y="211667"/>
            <a:ext cx="497840" cy="66167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00" y="25400"/>
            <a:ext cx="501650" cy="666750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381000" y="1371600"/>
            <a:ext cx="10674985" cy="52197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</a:rPr>
              <a:t>Nodding patiently, the consultant 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listened to his client's every concern</a:t>
            </a:r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</a:rPr>
              <a:t>. </a:t>
            </a:r>
            <a:endParaRPr lang="zh-CN" altLang="en-US" sz="2800" b="0" i="0">
              <a:solidFill>
                <a:srgbClr val="0F1115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457200" y="4128135"/>
            <a:ext cx="11273155" cy="52197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A good relationship with a client </a:t>
            </a:r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</a:rPr>
              <a:t>is based on trust and communication. </a:t>
            </a:r>
            <a:endParaRPr lang="zh-CN" altLang="en-US" sz="2800" b="0" i="0">
              <a:solidFill>
                <a:srgbClr val="0F1115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304800" y="1828800"/>
            <a:ext cx="10629900" cy="89154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>
              <a:buNone/>
            </a:pPr>
            <a:r>
              <a:rPr lang="en-US" altLang="zh-CN" sz="2800" b="0" i="0">
                <a:latin typeface="Times New Roman" panose="02020603050405020304" charset="0"/>
                <a:ea typeface="宋体" panose="02010600030101010101" pitchFamily="2" charset="-122"/>
              </a:rPr>
              <a:t>2. </a:t>
            </a:r>
            <a:r>
              <a:rPr lang="zh-CN" altLang="en-US" sz="2800" b="0" i="0">
                <a:latin typeface="Times New Roman" panose="02020603050405020304" charset="0"/>
                <a:ea typeface="宋体" panose="02010600030101010101" pitchFamily="2" charset="-122"/>
              </a:rPr>
              <a:t>“你的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第一个客户</a:t>
            </a:r>
            <a:r>
              <a:rPr lang="zh-CN" altLang="en-US" sz="2800" b="0" i="0">
                <a:latin typeface="Times New Roman" panose="02020603050405020304" charset="0"/>
                <a:ea typeface="宋体" panose="02010600030101010101" pitchFamily="2" charset="-122"/>
              </a:rPr>
              <a:t>是你自己，”美术老师递给我镜子而非画笔。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(续写)</a:t>
            </a:r>
            <a:endParaRPr lang="zh-CN" altLang="en-US" sz="2800" b="0" i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7"/>
            </p:custDataLst>
          </p:nvPr>
        </p:nvSpPr>
        <p:spPr>
          <a:xfrm>
            <a:off x="381000" y="2514600"/>
            <a:ext cx="10826750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b="0" i="0">
                <a:latin typeface="Times New Roman" panose="02020603050405020304" charset="0"/>
                <a:ea typeface="宋体" panose="02010600030101010101" pitchFamily="2" charset="-122"/>
              </a:rPr>
              <a:t>“Your 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first client </a:t>
            </a:r>
            <a:r>
              <a:rPr lang="en-US" altLang="zh-CN" sz="2800" b="0" i="0">
                <a:latin typeface="Times New Roman" panose="02020603050405020304" charset="0"/>
                <a:ea typeface="宋体" panose="02010600030101010101" pitchFamily="2" charset="-122"/>
              </a:rPr>
              <a:t>is yourself,” the art teacher said, handing me a mirror instead of a brush.</a:t>
            </a:r>
            <a:endParaRPr lang="en-US" altLang="zh-CN" sz="2800" b="0" i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8"/>
            </p:custDataLst>
          </p:nvPr>
        </p:nvSpPr>
        <p:spPr>
          <a:xfrm>
            <a:off x="304800" y="914400"/>
            <a:ext cx="1073658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>
              <a:buNone/>
            </a:pPr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1. 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顾问耐心地点着头，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倾听客户的每一个顾虑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(续写)</a:t>
            </a:r>
            <a:endParaRPr lang="zh-CN" altLang="en-US" sz="2800">
              <a:solidFill>
                <a:srgbClr val="0F1115"/>
              </a:solidFill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9"/>
            </p:custDataLst>
          </p:nvPr>
        </p:nvSpPr>
        <p:spPr>
          <a:xfrm>
            <a:off x="381000" y="3505200"/>
            <a:ext cx="793877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>
              <a:buNone/>
            </a:pPr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3.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良好的客户关系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基于信任和沟通。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(应用文)</a:t>
            </a:r>
            <a:endParaRPr lang="zh-CN" altLang="en-US" sz="2800">
              <a:solidFill>
                <a:srgbClr val="0F1115"/>
              </a:solidFill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743200" y="4876800"/>
            <a:ext cx="3011805" cy="17907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8" grpId="0"/>
      <p:bldP spid="8" grpId="1"/>
      <p:bldP spid="6" grpId="0"/>
      <p:bldP spid="6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/>
          <a:stretch>
            <a:fillRect/>
          </a:stretch>
        </p:blipFill>
        <p:spPr>
          <a:xfrm>
            <a:off x="101600" y="127000"/>
            <a:ext cx="497840" cy="66167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599280" y="305102"/>
            <a:ext cx="11469107" cy="521785"/>
            <a:chOff x="674" y="243"/>
            <a:chExt cx="17781" cy="774"/>
          </a:xfrm>
        </p:grpSpPr>
        <p:cxnSp>
          <p:nvCxnSpPr>
            <p:cNvPr id="33" name="直接连接符 32"/>
            <p:cNvCxnSpPr/>
            <p:nvPr/>
          </p:nvCxnSpPr>
          <p:spPr bwMode="auto">
            <a:xfrm>
              <a:off x="690" y="978"/>
              <a:ext cx="17765" cy="0"/>
            </a:xfrm>
            <a:prstGeom prst="line">
              <a:avLst/>
            </a:prstGeom>
            <a:ln w="9525">
              <a:solidFill>
                <a:srgbClr val="934500"/>
              </a:solidFill>
              <a:tailEnd type="oval" w="sm" len="sm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43" name="文本框 10"/>
            <p:cNvSpPr txBox="1"/>
            <p:nvPr/>
          </p:nvSpPr>
          <p:spPr>
            <a:xfrm>
              <a:off x="674" y="243"/>
              <a:ext cx="3008" cy="7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b="1"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活用词汇</a:t>
              </a:r>
              <a:endPara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981200" y="279400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photography	/f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əˈ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ɒ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gr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ə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fi/	n.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照相术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摄影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600" y="76200"/>
            <a:ext cx="501650" cy="6667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52400" y="3657600"/>
            <a:ext cx="11487785" cy="116840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304800" algn="just" defTabSz="26670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</a:rPr>
              <a:t>I am grateful for the opportunity to learn and grow, and I look forward to continuing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my journey in photography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</a:rPr>
              <a:t>.</a:t>
            </a:r>
            <a:endParaRPr lang="en-US" altLang="zh-CN" sz="280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52400" y="1887855"/>
            <a:ext cx="1182687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</a:rPr>
              <a:t>We welcome and appreciate varieties of artwork types, including paintings, drawings, sculptures, carvings, calligraphy works,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photography works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</a:rPr>
              <a:t> or any other art forms.</a:t>
            </a:r>
            <a:endParaRPr lang="en-US" altLang="zh-CN" sz="280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1600" y="4724400"/>
            <a:ext cx="7665085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>
              <a:buAutoNum type="arabicPeriod"/>
            </a:pPr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</a:rPr>
              <a:t> 3. </a:t>
            </a:r>
            <a:r>
              <a:rPr lang="zh-CN" altLang="en-US" sz="2800" b="0" i="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</a:rPr>
              <a:t>他蹲低身子，调整镜头，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对摄影的热情</a:t>
            </a:r>
            <a:r>
              <a:rPr lang="zh-CN" altLang="en-US" sz="2800" b="0" i="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</a:rPr>
              <a:t>在他专注的表情中表露无遗。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(续写)</a:t>
            </a:r>
            <a:endParaRPr lang="zh-CN" altLang="en-US" sz="2800" b="0" i="0">
              <a:solidFill>
                <a:srgbClr val="0F1115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1600" y="934720"/>
            <a:ext cx="1187831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>
              <a:buNone/>
            </a:pP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</a:rPr>
              <a:t>1. 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</a:rPr>
              <a:t>我们欢迎并欣赏各种类型的艺术作品，包括绘画、素描、雕塑、雕刻、书法作品、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摄影作品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</a:rPr>
              <a:t>或其他任何艺术形式。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(应用文)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1600" y="3200400"/>
            <a:ext cx="11971020" cy="891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buAutoNum type="arabicPeriod"/>
            </a:pP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</a:rPr>
              <a:t>2. 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</a:rPr>
              <a:t>我很感激能有这个学习和成长的机会，并且我期待着继续我的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摄影之旅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</a:rPr>
              <a:t>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(应用文)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1600" y="5791200"/>
            <a:ext cx="830770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Crouching low, he adjusted the lens,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his passion for photography</a:t>
            </a:r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 evident in his focused expression.</a:t>
            </a:r>
            <a:endParaRPr lang="en-US" altLang="zh-CN" sz="2800">
              <a:solidFill>
                <a:srgbClr val="0F1115"/>
              </a:solidFill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48600" y="4343400"/>
            <a:ext cx="2830830" cy="224282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5" grpId="0"/>
      <p:bldP spid="5" grpId="1"/>
      <p:bldP spid="9" grpId="0"/>
      <p:bldP spid="9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0807277" y="1919817"/>
            <a:ext cx="2019723" cy="2446867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0" y="5428351"/>
            <a:ext cx="12522548" cy="1429649"/>
            <a:chOff x="0" y="0"/>
            <a:chExt cx="6354034" cy="725415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6354034" cy="725415"/>
            </a:xfrm>
            <a:custGeom>
              <a:avLst/>
              <a:gdLst/>
              <a:ahLst/>
              <a:cxnLst/>
              <a:rect l="l" t="t" r="r" b="b"/>
              <a:pathLst>
                <a:path w="6354034" h="725415">
                  <a:moveTo>
                    <a:pt x="0" y="0"/>
                  </a:moveTo>
                  <a:lnTo>
                    <a:pt x="6354034" y="0"/>
                  </a:lnTo>
                  <a:lnTo>
                    <a:pt x="6354034" y="725415"/>
                  </a:lnTo>
                  <a:lnTo>
                    <a:pt x="0" y="725415"/>
                  </a:lnTo>
                  <a:close/>
                </a:path>
              </a:pathLst>
            </a:custGeom>
            <a:solidFill>
              <a:srgbClr val="5F1A1F"/>
            </a:solidFill>
          </p:spPr>
          <p:txBody>
            <a:bodyPr/>
            <a:lstStyle/>
            <a:p>
              <a:endParaRPr sz="1200"/>
            </a:p>
          </p:txBody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-50800" y="4191000"/>
            <a:ext cx="1915160" cy="2722457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9066712" y="3137273"/>
            <a:ext cx="4175613" cy="2953297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9246447" y="4675293"/>
            <a:ext cx="1796627" cy="2282190"/>
          </a:xfrm>
          <a:prstGeom prst="rect">
            <a:avLst/>
          </a:prstGeom>
        </p:spPr>
      </p:pic>
      <p:sp>
        <p:nvSpPr>
          <p:cNvPr id="11" name="TextBox 11"/>
          <p:cNvSpPr txBox="1"/>
          <p:nvPr/>
        </p:nvSpPr>
        <p:spPr>
          <a:xfrm>
            <a:off x="1016000" y="1600200"/>
            <a:ext cx="10568517" cy="176466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3765"/>
              </a:lnSpc>
            </a:pPr>
            <a:r>
              <a:rPr lang="zh-CN" altLang="en-US" sz="8400" b="1">
                <a:solidFill>
                  <a:srgbClr val="1F222B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汉仪文黑-55简" charset="-122"/>
              </a:rPr>
              <a:t>M</a:t>
            </a:r>
            <a:r>
              <a:rPr lang="en-US" altLang="zh-CN" sz="8400" b="1">
                <a:solidFill>
                  <a:srgbClr val="1F222B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汉仪文黑-55简" charset="-122"/>
              </a:rPr>
              <a:t>6</a:t>
            </a:r>
            <a:r>
              <a:rPr lang="zh-CN" altLang="en-US" sz="8400" b="1">
                <a:solidFill>
                  <a:srgbClr val="1F222B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汉仪文黑-55简" charset="-122"/>
              </a:rPr>
              <a:t>U</a:t>
            </a:r>
            <a:r>
              <a:rPr lang="en-US" altLang="zh-CN" sz="8400" b="1">
                <a:solidFill>
                  <a:srgbClr val="1F222B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汉仪文黑-55简" charset="-122"/>
              </a:rPr>
              <a:t>1 </a:t>
            </a:r>
            <a:r>
              <a:rPr lang="zh-CN" altLang="en-US" sz="8400" b="1">
                <a:solidFill>
                  <a:srgbClr val="1F222B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汉仪文黑-55简" charset="-122"/>
              </a:rPr>
              <a:t>单词拓展</a:t>
            </a:r>
            <a:endParaRPr lang="zh-CN" altLang="en-US" sz="8400" b="1" dirty="0">
              <a:solidFill>
                <a:srgbClr val="1F222B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汉仪文黑-55简" charset="-122"/>
            </a:endParaRPr>
          </a:p>
        </p:txBody>
      </p:sp>
      <p:sp>
        <p:nvSpPr>
          <p:cNvPr id="14" name="矩形 259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-508000" y="25189"/>
            <a:ext cx="7348009" cy="553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9pPr>
          </a:lstStyle>
          <a:p>
            <a:pPr algn="ctr" fontAlgn="auto">
              <a:buNone/>
            </a:pPr>
            <a:r>
              <a:rPr sz="3600" b="1" strike="noStrike" cap="all" noProof="1" dirty="0">
                <a:solidFill>
                  <a:srgbClr val="5F1A1F"/>
                </a:solidFill>
                <a:latin typeface="新宋体" panose="02010609030101010101" charset="-122"/>
                <a:ea typeface="新宋体" panose="02010609030101010101" charset="-122"/>
                <a:cs typeface="Arial" panose="020B0604020202020204" pitchFamily="34" charset="0"/>
                <a:sym typeface="Times New Roman" panose="02020603050405020304" charset="0"/>
              </a:rPr>
              <a:t>活用教材词汇，靶向高考写作</a:t>
            </a:r>
            <a:endParaRPr sz="3600" b="1" strike="noStrike" cap="all" noProof="1" dirty="0">
              <a:solidFill>
                <a:srgbClr val="5F1A1F"/>
              </a:solidFill>
              <a:latin typeface="新宋体" panose="02010609030101010101" charset="-122"/>
              <a:ea typeface="新宋体" panose="02010609030101010101" charset="-122"/>
              <a:cs typeface="Arial" panose="020B0604020202020204" pitchFamily="34" charset="0"/>
              <a:sym typeface="Times New Roman" panose="02020603050405020304" charset="0"/>
            </a:endParaRPr>
          </a:p>
        </p:txBody>
      </p:sp>
      <p:sp>
        <p:nvSpPr>
          <p:cNvPr id="15" name="矩形 259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165600" y="3073189"/>
            <a:ext cx="5693833" cy="984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9pPr>
          </a:lstStyle>
          <a:p>
            <a:pPr algn="ctr" fontAlgn="auto">
              <a:buNone/>
            </a:pPr>
            <a:r>
              <a:rPr lang="en-US" sz="6400" b="1" strike="noStrike" noProof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charset="0"/>
                <a:ea typeface="汉仪文黑-55简" charset="0"/>
                <a:cs typeface="Arial" panose="020B0604020202020204" pitchFamily="34" charset="0"/>
                <a:sym typeface="Times New Roman" panose="02020603050405020304" charset="0"/>
              </a:rPr>
              <a:t>Art</a:t>
            </a:r>
            <a:endParaRPr lang="en-US" sz="6400" b="1" strike="noStrike" noProof="1" dirty="0" smtClean="0">
              <a:solidFill>
                <a:schemeClr val="accent4">
                  <a:lumMod val="50000"/>
                </a:schemeClr>
              </a:solidFill>
              <a:latin typeface="Times New Roman" panose="02020603050405020304" charset="0"/>
              <a:ea typeface="汉仪文黑-55简" charset="0"/>
              <a:cs typeface="Arial" panose="020B0604020202020204" pitchFamily="34" charset="0"/>
              <a:sym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/>
          <a:stretch>
            <a:fillRect/>
          </a:stretch>
        </p:blipFill>
        <p:spPr>
          <a:xfrm>
            <a:off x="101600" y="127000"/>
            <a:ext cx="497840" cy="66167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457375" y="170274"/>
            <a:ext cx="11611012" cy="630322"/>
            <a:chOff x="454" y="43"/>
            <a:chExt cx="18001" cy="935"/>
          </a:xfrm>
        </p:grpSpPr>
        <p:cxnSp>
          <p:nvCxnSpPr>
            <p:cNvPr id="33" name="直接连接符 32"/>
            <p:cNvCxnSpPr/>
            <p:nvPr/>
          </p:nvCxnSpPr>
          <p:spPr bwMode="auto">
            <a:xfrm>
              <a:off x="690" y="978"/>
              <a:ext cx="17765" cy="0"/>
            </a:xfrm>
            <a:prstGeom prst="line">
              <a:avLst/>
            </a:prstGeom>
            <a:ln w="9525">
              <a:solidFill>
                <a:srgbClr val="934500"/>
              </a:solidFill>
              <a:tailEnd type="oval" w="sm" len="sm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43" name="文本框 10"/>
            <p:cNvSpPr txBox="1"/>
            <p:nvPr/>
          </p:nvSpPr>
          <p:spPr>
            <a:xfrm>
              <a:off x="454" y="43"/>
              <a:ext cx="3008" cy="7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b="1"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活用词汇</a:t>
              </a:r>
              <a:endPara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981200" y="278765"/>
            <a:ext cx="852678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emerge	/i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ˈ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m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ɜ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:d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ʒ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vi.&amp;vt.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出现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浮现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暴露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0800" y="25400"/>
            <a:ext cx="501650" cy="6667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6200" y="2590800"/>
            <a:ext cx="1163447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</a:rPr>
              <a:t>The road was long, but she had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</a:rPr>
              <a:t> 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emerged stronger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</a:rPr>
              <a:t>, a beacon of hope for all who faced similar challenges.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00" y="4495800"/>
            <a:ext cx="7143115" cy="410845"/>
          </a:xfrm>
          <a:prstGeom prst="rect">
            <a:avLst/>
          </a:prstGeom>
        </p:spPr>
        <p:txBody>
          <a:bodyPr>
            <a:noAutofit/>
          </a:bodyPr>
          <a:p>
            <a:pPr marL="0" indent="0" algn="just" defTabSz="266700">
              <a:lnSpc>
                <a:spcPct val="125000"/>
              </a:lnSpc>
              <a:spcBef>
                <a:spcPct val="0"/>
              </a:spcBef>
              <a:spcAft>
                <a:spcPts val="1800"/>
              </a:spcAft>
            </a:pPr>
            <a:r>
              <a:rPr lang="en-US" altLang="zh-CN" sz="2800" i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rPr>
              <a:t>But as the fog of uncertainty lifted, 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he emerged</a:t>
            </a:r>
            <a:r>
              <a:rPr lang="en-US" altLang="zh-CN" sz="2800" i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rPr>
              <a:t>, reborn, with a clarity that illuminated his path forward."</a:t>
            </a:r>
            <a:endParaRPr lang="en-US" altLang="zh-CN" sz="2800" i="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2400" y="3581400"/>
            <a:ext cx="11283315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914400">
              <a:buNone/>
            </a:pPr>
            <a:r>
              <a:rPr lang="en-US" altLang="zh-CN" sz="2800" i="0">
                <a:latin typeface="Times New Roman" panose="02020603050405020304" charset="0"/>
                <a:ea typeface="宋体" panose="02010600030101010101" pitchFamily="2" charset="-122"/>
              </a:rPr>
              <a:t>3. </a:t>
            </a:r>
            <a:r>
              <a:rPr lang="zh-CN" altLang="en-US" sz="2800" i="0">
                <a:latin typeface="Times New Roman" panose="02020603050405020304" charset="0"/>
                <a:ea typeface="宋体" panose="02010600030101010101" pitchFamily="2" charset="-122"/>
              </a:rPr>
              <a:t>但随着不确定性的迷雾消散，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他重生了</a:t>
            </a:r>
            <a:r>
              <a:rPr lang="zh-CN" altLang="en-US" sz="2800" i="0">
                <a:latin typeface="Times New Roman" panose="02020603050405020304" charset="0"/>
                <a:ea typeface="宋体" panose="02010600030101010101" pitchFamily="2" charset="-122"/>
              </a:rPr>
              <a:t>，带着照亮他前进道路的清晰度出现了。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(续写)</a:t>
            </a:r>
            <a:endParaRPr lang="zh-CN" altLang="en-US" sz="2800" i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6200" y="838200"/>
            <a:ext cx="10159365" cy="52197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>
              <a:buNone/>
            </a:pPr>
            <a:r>
              <a:rPr lang="en-US" altLang="zh-CN" sz="2800" b="0" i="0">
                <a:latin typeface="Times New Roman" panose="02020603050405020304" charset="0"/>
                <a:ea typeface="宋体" panose="02010600030101010101" pitchFamily="2" charset="-122"/>
              </a:rPr>
              <a:t>1. 在失败的雾中，一个更清晰的自己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开始浮现</a:t>
            </a:r>
            <a:r>
              <a:rPr lang="en-US" altLang="zh-CN" sz="2800" b="0" i="0">
                <a:latin typeface="Times New Roman" panose="02020603050405020304" charset="0"/>
                <a:ea typeface="宋体" panose="02010600030101010101" pitchFamily="2" charset="-122"/>
              </a:rPr>
              <a:t>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(应用文)</a:t>
            </a:r>
            <a:endParaRPr lang="en-US" altLang="zh-CN" sz="2800" b="0" i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1600" y="1306830"/>
            <a:ext cx="1137793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From the fog of failure, a clearer version of me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began to emerge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.</a:t>
            </a:r>
            <a:endParaRPr lang="en-US" altLang="zh-CN" sz="2800"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1600" y="1752600"/>
            <a:ext cx="1177099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>
              <a:buNone/>
            </a:pP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2. 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道路虽然漫长，但她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变得更坚强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，成为所有面临类似挑战的人的希望之光。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(续写)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9600" y="4191000"/>
            <a:ext cx="2418715" cy="228409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  <p:bldP spid="6" grpId="0"/>
      <p:bldP spid="6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/>
          <a:stretch>
            <a:fillRect/>
          </a:stretch>
        </p:blipFill>
        <p:spPr>
          <a:xfrm>
            <a:off x="101600" y="127000"/>
            <a:ext cx="497840" cy="66167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533488" y="305102"/>
            <a:ext cx="11534899" cy="521785"/>
            <a:chOff x="572" y="243"/>
            <a:chExt cx="17883" cy="774"/>
          </a:xfrm>
        </p:grpSpPr>
        <p:cxnSp>
          <p:nvCxnSpPr>
            <p:cNvPr id="33" name="直接连接符 32"/>
            <p:cNvCxnSpPr/>
            <p:nvPr/>
          </p:nvCxnSpPr>
          <p:spPr bwMode="auto">
            <a:xfrm>
              <a:off x="690" y="978"/>
              <a:ext cx="17765" cy="0"/>
            </a:xfrm>
            <a:prstGeom prst="line">
              <a:avLst/>
            </a:prstGeom>
            <a:ln w="9525">
              <a:solidFill>
                <a:srgbClr val="934500"/>
              </a:solidFill>
              <a:tailEnd type="oval" w="sm" len="sm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43" name="文本框 10"/>
            <p:cNvSpPr txBox="1"/>
            <p:nvPr/>
          </p:nvSpPr>
          <p:spPr>
            <a:xfrm>
              <a:off x="572" y="243"/>
              <a:ext cx="3008" cy="7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b="1"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活用词汇</a:t>
              </a:r>
              <a:endPara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2209800" y="381000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sunrise	/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ˈ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s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ʌ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nra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ɪ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z/	n.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日出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01650" cy="66675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152400" y="902970"/>
            <a:ext cx="11915140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>
              <a:buNone/>
            </a:pPr>
            <a:r>
              <a:rPr lang="en-US" altLang="zh-CN" sz="2800" b="0" i="0">
                <a:latin typeface="Times New Roman" panose="02020603050405020304" charset="0"/>
                <a:ea typeface="宋体" panose="02010600030101010101" pitchFamily="2" charset="-122"/>
              </a:rPr>
              <a:t>1. 那天我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错过日出</a:t>
            </a:r>
            <a:r>
              <a:rPr lang="en-US" altLang="zh-CN" sz="2800" b="0" i="0">
                <a:latin typeface="Times New Roman" panose="02020603050405020304" charset="0"/>
                <a:ea typeface="宋体" panose="02010600030101010101" pitchFamily="2" charset="-122"/>
              </a:rPr>
              <a:t>，妈妈却发短信：“太阳无需你仍升起，但为你窗留了一束光。”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(续写)</a:t>
            </a:r>
            <a:endParaRPr lang="en-US" altLang="zh-CN" sz="2800" b="0" i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152400" y="3657600"/>
            <a:ext cx="11659235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宋体" panose="02010600030101010101" pitchFamily="2" charset="-122"/>
              </a:rPr>
              <a:t>She painted 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a picture of sunrise over the school’s playground</a:t>
            </a:r>
            <a:r>
              <a:rPr lang="en-US" altLang="zh-CN" sz="2800" b="0" i="0">
                <a:latin typeface="Times New Roman" panose="02020603050405020304" charset="0"/>
                <a:ea typeface="宋体" panose="02010600030101010101" pitchFamily="2" charset="-122"/>
              </a:rPr>
              <a:t>, which was later displayed in the school’s art exhibition and praised by many teachers.</a:t>
            </a:r>
            <a:endParaRPr lang="zh-CN" altLang="en-US" sz="2800" b="0" i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152400" y="1828800"/>
            <a:ext cx="1187259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That day I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missed the sunrise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, yet my mother texted: “The sun rose without you, but it still saved a beam for your window.”</a:t>
            </a:r>
            <a:endParaRPr lang="en-US" altLang="zh-CN" sz="2800"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152400" y="2743200"/>
            <a:ext cx="1170305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>
              <a:buNone/>
            </a:pP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2. 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她画了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一幅学校操场日出的画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，后来在学校艺术展展出，得到了很多老师的称赞。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(续写)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7"/>
            </p:custDataLst>
          </p:nvPr>
        </p:nvSpPr>
        <p:spPr>
          <a:xfrm>
            <a:off x="152400" y="4583430"/>
            <a:ext cx="1158367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>
              <a:buNone/>
            </a:pPr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3.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看着日出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，她感到一种平静和新开始的美好期盼。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(续写)</a:t>
            </a:r>
            <a:endParaRPr lang="zh-CN" altLang="en-US" sz="2800">
              <a:solidFill>
                <a:srgbClr val="0F1115"/>
              </a:solidFill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>
            <a:off x="304800" y="5083175"/>
            <a:ext cx="776922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Watching the sunrise</a:t>
            </a:r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, she felt a sense of peace and a promise of a new beginning.</a:t>
            </a:r>
            <a:endParaRPr lang="en-US" altLang="zh-CN" sz="2800">
              <a:solidFill>
                <a:srgbClr val="0F1115"/>
              </a:solidFill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9448800" y="4572000"/>
            <a:ext cx="2667000" cy="217868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6" grpId="0"/>
      <p:bldP spid="6" grpId="1"/>
      <p:bldP spid="10" grpId="0"/>
      <p:bldP spid="10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/>
          <a:stretch>
            <a:fillRect/>
          </a:stretch>
        </p:blipFill>
        <p:spPr>
          <a:xfrm>
            <a:off x="101600" y="127000"/>
            <a:ext cx="497840" cy="66167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533488" y="316562"/>
            <a:ext cx="11534899" cy="521785"/>
            <a:chOff x="572" y="260"/>
            <a:chExt cx="17883" cy="774"/>
          </a:xfrm>
        </p:grpSpPr>
        <p:cxnSp>
          <p:nvCxnSpPr>
            <p:cNvPr id="33" name="直接连接符 32"/>
            <p:cNvCxnSpPr/>
            <p:nvPr/>
          </p:nvCxnSpPr>
          <p:spPr bwMode="auto">
            <a:xfrm>
              <a:off x="690" y="978"/>
              <a:ext cx="17765" cy="0"/>
            </a:xfrm>
            <a:prstGeom prst="line">
              <a:avLst/>
            </a:prstGeom>
            <a:ln w="9525">
              <a:solidFill>
                <a:srgbClr val="934500"/>
              </a:solidFill>
              <a:tailEnd type="oval" w="sm" len="sm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43" name="文本框 10"/>
            <p:cNvSpPr txBox="1"/>
            <p:nvPr/>
          </p:nvSpPr>
          <p:spPr>
            <a:xfrm>
              <a:off x="572" y="260"/>
              <a:ext cx="3008" cy="7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b="1"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活用词汇</a:t>
              </a:r>
              <a:endPara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981200" y="296545"/>
            <a:ext cx="853948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convey	/k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ə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n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ˈ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ve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ɪ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vt.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表达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传递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思想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/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感情等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endParaRPr lang="en-US" altLang="zh-CN" sz="28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5400"/>
            <a:ext cx="501650" cy="6667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28600" y="4419600"/>
            <a:ext cx="675894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The message conveyed here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</a:rPr>
              <a:t> is clear: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</a:rPr>
              <a:t> 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</a:rPr>
              <a:t>“Actions speak louder than words.”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2400" y="1752600"/>
            <a:ext cx="11586845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solidFill>
                  <a:srgbClr val="000007"/>
                </a:solidFill>
                <a:latin typeface="Times New Roman" panose="02020603050405020304" charset="0"/>
                <a:ea typeface="宋体" panose="02010600030101010101" pitchFamily="2" charset="-122"/>
              </a:rPr>
              <a:t>Taking the figurine from the boy’s hands, the lonely soul was so astonished that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words failed to convey his emotions</a:t>
            </a:r>
            <a:r>
              <a:rPr lang="en-US" altLang="zh-CN" sz="2800">
                <a:solidFill>
                  <a:srgbClr val="000007"/>
                </a:solidFill>
                <a:latin typeface="Times New Roman" panose="02020603050405020304" charset="0"/>
                <a:ea typeface="宋体" panose="02010600030101010101" pitchFamily="2" charset="-122"/>
              </a:rPr>
              <a:t>, tears welling up in his eyes.</a:t>
            </a:r>
            <a:endParaRPr lang="en-US" altLang="zh-CN" sz="2800">
              <a:solidFill>
                <a:srgbClr val="000007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28600" y="838200"/>
            <a:ext cx="11839575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914400">
              <a:buNone/>
            </a:pPr>
            <a:r>
              <a:rPr lang="en-US" altLang="zh-CN" sz="2800">
                <a:solidFill>
                  <a:srgbClr val="000007"/>
                </a:solidFill>
                <a:latin typeface="Times New Roman" panose="02020603050405020304" charset="0"/>
                <a:ea typeface="宋体" panose="02010600030101010101" pitchFamily="2" charset="-122"/>
              </a:rPr>
              <a:t>1. </a:t>
            </a:r>
            <a:r>
              <a:rPr lang="zh-CN" altLang="en-US" sz="2800">
                <a:solidFill>
                  <a:srgbClr val="000007"/>
                </a:solidFill>
                <a:latin typeface="Times New Roman" panose="02020603050405020304" charset="0"/>
                <a:ea typeface="宋体" panose="02010600030101010101" pitchFamily="2" charset="-122"/>
              </a:rPr>
              <a:t>这个孤独的灵魂从男孩手里接过小雕像，非常惊讶，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言语无法表达他的情感</a:t>
            </a:r>
            <a:r>
              <a:rPr lang="zh-CN" altLang="en-US" sz="2800">
                <a:solidFill>
                  <a:srgbClr val="000007"/>
                </a:solidFill>
                <a:latin typeface="Times New Roman" panose="02020603050405020304" charset="0"/>
                <a:ea typeface="宋体" panose="02010600030101010101" pitchFamily="2" charset="-122"/>
              </a:rPr>
              <a:t>，眼泪在他的眼睛里涌了出来。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(续写)</a:t>
            </a:r>
            <a:endParaRPr lang="zh-CN" altLang="en-US" sz="2800">
              <a:solidFill>
                <a:srgbClr val="000007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28600" y="2743200"/>
            <a:ext cx="1077277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>
              <a:buNone/>
            </a:pP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2. 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我想对您的好意和帮助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表示衷心的感谢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(应用文)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28600" y="3269615"/>
            <a:ext cx="1171575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I’d like to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convey my sincere appreciation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 to you for your kindness and help.</a:t>
            </a:r>
            <a:endParaRPr lang="en-US" altLang="zh-CN" sz="2800"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52400" y="3810000"/>
            <a:ext cx="1030478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>
              <a:buNone/>
            </a:pP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3.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这里传达的信息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很清楚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:“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行动胜于语言。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”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(应用文)</a:t>
            </a:r>
            <a:endParaRPr lang="en-US" altLang="zh-CN" sz="2800"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58200" y="3733800"/>
            <a:ext cx="2613025" cy="306705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8" grpId="0"/>
      <p:bldP spid="8" grpId="1"/>
      <p:bldP spid="3" grpId="0"/>
      <p:bldP spid="3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/>
          <a:stretch>
            <a:fillRect/>
          </a:stretch>
        </p:blipFill>
        <p:spPr>
          <a:xfrm>
            <a:off x="101600" y="127000"/>
            <a:ext cx="497840" cy="661670"/>
          </a:xfrm>
          <a:prstGeom prst="rect">
            <a:avLst/>
          </a:prstGeom>
        </p:spPr>
      </p:pic>
      <p:grpSp>
        <p:nvGrpSpPr>
          <p:cNvPr id="11" name="组合 10"/>
          <p:cNvGrpSpPr/>
          <p:nvPr>
            <p:custDataLst>
              <p:tags r:id="rId2"/>
            </p:custDataLst>
          </p:nvPr>
        </p:nvGrpSpPr>
        <p:grpSpPr>
          <a:xfrm>
            <a:off x="533488" y="316562"/>
            <a:ext cx="11534899" cy="521785"/>
            <a:chOff x="572" y="260"/>
            <a:chExt cx="17883" cy="774"/>
          </a:xfrm>
        </p:grpSpPr>
        <p:cxnSp>
          <p:nvCxnSpPr>
            <p:cNvPr id="33" name="直接连接符 32"/>
            <p:cNvCxnSpPr/>
            <p:nvPr>
              <p:custDataLst>
                <p:tags r:id="rId3"/>
              </p:custDataLst>
            </p:nvPr>
          </p:nvCxnSpPr>
          <p:spPr bwMode="auto">
            <a:xfrm>
              <a:off x="690" y="978"/>
              <a:ext cx="17765" cy="0"/>
            </a:xfrm>
            <a:prstGeom prst="line">
              <a:avLst/>
            </a:prstGeom>
            <a:ln w="9525">
              <a:solidFill>
                <a:srgbClr val="934500"/>
              </a:solidFill>
              <a:tailEnd type="oval" w="sm" len="sm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43" name="文本框 10"/>
            <p:cNvSpPr txBox="1"/>
            <p:nvPr>
              <p:custDataLst>
                <p:tags r:id="rId4"/>
              </p:custDataLst>
            </p:nvPr>
          </p:nvSpPr>
          <p:spPr>
            <a:xfrm>
              <a:off x="572" y="260"/>
              <a:ext cx="3008" cy="7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b="1"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活用词汇</a:t>
              </a:r>
              <a:endPara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2" name="文本框 11"/>
          <p:cNvSpPr txBox="1"/>
          <p:nvPr>
            <p:custDataLst>
              <p:tags r:id="rId5"/>
            </p:custDataLst>
          </p:nvPr>
        </p:nvSpPr>
        <p:spPr>
          <a:xfrm>
            <a:off x="1981200" y="296545"/>
            <a:ext cx="853948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convey	/k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ə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n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ˈ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ve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ɪ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vt.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表达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传递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思想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/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感情等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endParaRPr lang="en-US" altLang="zh-CN" sz="28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25400"/>
            <a:ext cx="501650" cy="66675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52400" y="3810000"/>
            <a:ext cx="12440920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宋体" panose="02010600030101010101" pitchFamily="2" charset="-122"/>
              </a:rPr>
              <a:t>The short film made by our class c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onveys a message that we should protect the environment</a:t>
            </a:r>
            <a:r>
              <a:rPr lang="en-US" altLang="zh-CN" sz="2800" b="0" i="0">
                <a:latin typeface="Times New Roman" panose="02020603050405020304" charset="0"/>
                <a:ea typeface="宋体" panose="02010600030101010101" pitchFamily="2" charset="-122"/>
              </a:rPr>
              <a:t>, which won the first prize in the school’s media competition.</a:t>
            </a:r>
            <a:endParaRPr lang="zh-CN" altLang="en-US" sz="2800" b="0" i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304800" y="1371600"/>
            <a:ext cx="108077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 Her eyes 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conveyed</a:t>
            </a:r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 a sadness that her smile could never quite hide. </a:t>
            </a:r>
            <a:endParaRPr lang="zh-CN" altLang="en-US" sz="2800">
              <a:solidFill>
                <a:srgbClr val="0F1115"/>
              </a:solidFill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4" name="文本框 13"/>
          <p:cNvSpPr txBox="1"/>
          <p:nvPr>
            <p:custDataLst>
              <p:tags r:id="rId9"/>
            </p:custDataLst>
          </p:nvPr>
        </p:nvSpPr>
        <p:spPr>
          <a:xfrm>
            <a:off x="228600" y="914400"/>
            <a:ext cx="113830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>
              <a:buNone/>
            </a:pPr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4. 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她的眼神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传达出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一种她的笑容永远无法完全隐藏的悲伤。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(续写)</a:t>
            </a:r>
            <a:endParaRPr lang="zh-CN" altLang="en-US" sz="2800">
              <a:solidFill>
                <a:srgbClr val="0F1115"/>
              </a:solidFill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5" name="文本框 14"/>
          <p:cNvSpPr txBox="1"/>
          <p:nvPr>
            <p:custDataLst>
              <p:tags r:id="rId10"/>
            </p:custDataLst>
          </p:nvPr>
        </p:nvSpPr>
        <p:spPr>
          <a:xfrm>
            <a:off x="152400" y="1828800"/>
            <a:ext cx="116668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>
              <a:buNone/>
            </a:pPr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5. 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他使劲地打着手势，试图不用言语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传达情况的紧迫性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(续写)</a:t>
            </a:r>
            <a:endParaRPr lang="zh-CN" altLang="en-US" sz="2800">
              <a:solidFill>
                <a:srgbClr val="0F1115"/>
              </a:solidFill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6" name="文本框 15"/>
          <p:cNvSpPr txBox="1"/>
          <p:nvPr>
            <p:custDataLst>
              <p:tags r:id="rId11"/>
            </p:custDataLst>
          </p:nvPr>
        </p:nvSpPr>
        <p:spPr>
          <a:xfrm>
            <a:off x="304800" y="2426970"/>
            <a:ext cx="118852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 He gestured wildly, trying to 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convey the urgency of the situation </a:t>
            </a:r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without words. </a:t>
            </a:r>
            <a:endParaRPr lang="en-US" altLang="zh-CN" sz="2800">
              <a:solidFill>
                <a:srgbClr val="0F1115"/>
              </a:solidFill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1600" y="2962910"/>
            <a:ext cx="1188783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>
              <a:buNone/>
            </a:pP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6. 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我们班制作的短片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传递了 “保护环境” 的理念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，还获得了学校媒体比赛一等奖。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(应用文)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5" name="绿色卡通地球日保护地球环境">
            <a:hlinkClick r:id="" action="ppaction://media"/>
          </p:cNvPr>
          <p:cNvPicPr/>
          <p:nvPr>
            <a:videoFile r:link="rId12"/>
            <p:extLst>
              <p:ext uri="{DAA4B4D4-6D71-4841-9C94-3DE7FCFB9230}">
                <p14:media xmlns:p14="http://schemas.microsoft.com/office/powerpoint/2010/main" r:embed="rId13"/>
              </p:ext>
            </p:extLst>
            <p:custDataLst>
              <p:tags r:id="rId14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3886200" y="4770120"/>
            <a:ext cx="4048125" cy="199517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20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1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0">
              <p:cMediaNode>
                <p:cTn id="22" repeatCount="indefinite" fill="hold" display="1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27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6" grpId="0"/>
      <p:bldP spid="16" grpId="1"/>
      <p:bldP spid="10" grpId="0"/>
      <p:bldP spid="10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/>
          <a:stretch>
            <a:fillRect/>
          </a:stretch>
        </p:blipFill>
        <p:spPr>
          <a:xfrm>
            <a:off x="101600" y="127000"/>
            <a:ext cx="497840" cy="66167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533488" y="266676"/>
            <a:ext cx="11534899" cy="533920"/>
            <a:chOff x="572" y="186"/>
            <a:chExt cx="17883" cy="792"/>
          </a:xfrm>
        </p:grpSpPr>
        <p:cxnSp>
          <p:nvCxnSpPr>
            <p:cNvPr id="33" name="直接连接符 32"/>
            <p:cNvCxnSpPr/>
            <p:nvPr/>
          </p:nvCxnSpPr>
          <p:spPr bwMode="auto">
            <a:xfrm>
              <a:off x="690" y="978"/>
              <a:ext cx="17765" cy="0"/>
            </a:xfrm>
            <a:prstGeom prst="line">
              <a:avLst/>
            </a:prstGeom>
            <a:ln w="9525">
              <a:solidFill>
                <a:srgbClr val="934500"/>
              </a:solidFill>
              <a:tailEnd type="oval" w="sm" len="sm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43" name="文本框 10"/>
            <p:cNvSpPr txBox="1"/>
            <p:nvPr/>
          </p:nvSpPr>
          <p:spPr>
            <a:xfrm>
              <a:off x="572" y="186"/>
              <a:ext cx="3008" cy="7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b="1"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活用词汇</a:t>
              </a:r>
              <a:endPara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981200" y="279400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subjective	/s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ə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ˈ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ʒ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ekt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ɪ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v/	a.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主观的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0800" y="25400"/>
            <a:ext cx="501650" cy="6667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6200" y="1676400"/>
            <a:ext cx="12009755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宋体" panose="02010600030101010101" pitchFamily="2" charset="-122"/>
              </a:rPr>
              <a:t>In history class, we learned that people’s understanding of historical events may be 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subjective </a:t>
            </a:r>
            <a:r>
              <a:rPr lang="en-US" altLang="zh-CN" sz="2800" b="0" i="0">
                <a:latin typeface="Times New Roman" panose="02020603050405020304" charset="0"/>
                <a:ea typeface="宋体" panose="02010600030101010101" pitchFamily="2" charset="-122"/>
              </a:rPr>
              <a:t>due to different cultural backgrounds.</a:t>
            </a:r>
            <a:endParaRPr lang="zh-CN" altLang="en-US" sz="2800" b="0" i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6200" y="914400"/>
            <a:ext cx="1210183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>
              <a:buNone/>
            </a:pP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1. 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历史课上我们了解到，由于文化背景不同，人们对历史事件的理解可能带有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主观性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(应用文)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52400" y="2590800"/>
            <a:ext cx="1122108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>
              <a:buNone/>
            </a:pPr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2. 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她意识到她的恐惧是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主观的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，是她自己想象的产物而非现实。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(续写)</a:t>
            </a:r>
            <a:endParaRPr lang="zh-CN" altLang="en-US" sz="2800">
              <a:solidFill>
                <a:srgbClr val="0F1115"/>
              </a:solidFill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52400" y="3048000"/>
            <a:ext cx="981583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She realized that her fear was 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subjective</a:t>
            </a:r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, a product of her own imagination rather than reality.</a:t>
            </a:r>
            <a:endParaRPr lang="en-US" altLang="zh-CN" sz="2800">
              <a:solidFill>
                <a:srgbClr val="0F1115"/>
              </a:solidFill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52400" y="3962400"/>
            <a:ext cx="102908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>
              <a:buNone/>
            </a:pPr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3. 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他耸耸肩，表示他的评论只是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主观印象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(续写)</a:t>
            </a:r>
            <a:endParaRPr lang="zh-CN" altLang="en-US" sz="2800">
              <a:solidFill>
                <a:srgbClr val="0F1115"/>
              </a:solidFill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52400" y="4512945"/>
            <a:ext cx="875284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He shrugged, conveying that his comment was just 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a subjective impression</a:t>
            </a:r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.</a:t>
            </a:r>
            <a:endParaRPr lang="en-US" altLang="zh-CN" sz="2800">
              <a:solidFill>
                <a:srgbClr val="0F1115"/>
              </a:solidFill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08540" y="3124200"/>
            <a:ext cx="2057400" cy="32099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9" grpId="0"/>
      <p:bldP spid="9" grpId="1"/>
      <p:bldP spid="13" grpId="0"/>
      <p:bldP spid="13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/>
          <a:stretch>
            <a:fillRect/>
          </a:stretch>
        </p:blipFill>
        <p:spPr>
          <a:xfrm>
            <a:off x="101600" y="127000"/>
            <a:ext cx="497840" cy="661670"/>
          </a:xfrm>
          <a:prstGeom prst="rect">
            <a:avLst/>
          </a:prstGeom>
        </p:spPr>
      </p:pic>
      <p:grpSp>
        <p:nvGrpSpPr>
          <p:cNvPr id="11" name="组合 10"/>
          <p:cNvGrpSpPr/>
          <p:nvPr>
            <p:custDataLst>
              <p:tags r:id="rId2"/>
            </p:custDataLst>
          </p:nvPr>
        </p:nvGrpSpPr>
        <p:grpSpPr>
          <a:xfrm>
            <a:off x="599280" y="266676"/>
            <a:ext cx="11469107" cy="533920"/>
            <a:chOff x="674" y="186"/>
            <a:chExt cx="17781" cy="792"/>
          </a:xfrm>
        </p:grpSpPr>
        <p:cxnSp>
          <p:nvCxnSpPr>
            <p:cNvPr id="33" name="直接连接符 32"/>
            <p:cNvCxnSpPr/>
            <p:nvPr>
              <p:custDataLst>
                <p:tags r:id="rId3"/>
              </p:custDataLst>
            </p:nvPr>
          </p:nvCxnSpPr>
          <p:spPr bwMode="auto">
            <a:xfrm>
              <a:off x="690" y="978"/>
              <a:ext cx="17765" cy="0"/>
            </a:xfrm>
            <a:prstGeom prst="line">
              <a:avLst/>
            </a:prstGeom>
            <a:ln w="9525">
              <a:solidFill>
                <a:srgbClr val="934500"/>
              </a:solidFill>
              <a:tailEnd type="oval" w="sm" len="sm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43" name="文本框 10"/>
            <p:cNvSpPr txBox="1"/>
            <p:nvPr>
              <p:custDataLst>
                <p:tags r:id="rId4"/>
              </p:custDataLst>
            </p:nvPr>
          </p:nvSpPr>
          <p:spPr>
            <a:xfrm>
              <a:off x="674" y="186"/>
              <a:ext cx="3008" cy="7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b="1"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活用词汇</a:t>
              </a:r>
              <a:endPara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2" name="文本框 11"/>
          <p:cNvSpPr txBox="1"/>
          <p:nvPr>
            <p:custDataLst>
              <p:tags r:id="rId5"/>
            </p:custDataLst>
          </p:nvPr>
        </p:nvSpPr>
        <p:spPr>
          <a:xfrm>
            <a:off x="2082800" y="279400"/>
            <a:ext cx="895540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outer	/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ˈ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ʊ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ə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(r)/	a.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外表的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外边的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外围的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800" y="76200"/>
            <a:ext cx="501650" cy="66675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7"/>
            </p:custDataLst>
          </p:nvPr>
        </p:nvSpPr>
        <p:spPr>
          <a:xfrm>
            <a:off x="381000" y="2411095"/>
            <a:ext cx="11611610" cy="52197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</a:rPr>
              <a:t>She 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stepped into the outer corridor</a:t>
            </a:r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</a:rPr>
              <a:t>, leaving the noisy party behind. </a:t>
            </a:r>
            <a:endParaRPr lang="zh-CN" altLang="en-US" sz="2800" b="0" i="0">
              <a:solidFill>
                <a:srgbClr val="0F1115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8"/>
            </p:custDataLst>
          </p:nvPr>
        </p:nvSpPr>
        <p:spPr>
          <a:xfrm>
            <a:off x="381000" y="1371600"/>
            <a:ext cx="108032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Despite 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her calm outer appearance</a:t>
            </a:r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, a storm of anxiety was raging inside. </a:t>
            </a:r>
            <a:endParaRPr lang="en-US" altLang="zh-CN" sz="2800">
              <a:solidFill>
                <a:srgbClr val="0F1115"/>
              </a:solidFill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9"/>
            </p:custDataLst>
          </p:nvPr>
        </p:nvSpPr>
        <p:spPr>
          <a:xfrm>
            <a:off x="304800" y="857885"/>
            <a:ext cx="1033907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>
              <a:buNone/>
            </a:pPr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1. 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尽管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她外表平静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，内心却充满焦虑的风暴。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(续写)</a:t>
            </a:r>
            <a:endParaRPr lang="zh-CN" altLang="en-US" sz="2800">
              <a:solidFill>
                <a:srgbClr val="0F1115"/>
              </a:solidFill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10"/>
            </p:custDataLst>
          </p:nvPr>
        </p:nvSpPr>
        <p:spPr>
          <a:xfrm>
            <a:off x="304800" y="1905000"/>
            <a:ext cx="1147000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>
              <a:buNone/>
            </a:pPr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2. 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她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走到外面的走廊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，将喧闹的派对抛在身后。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(续写)</a:t>
            </a:r>
            <a:endParaRPr lang="zh-CN" altLang="en-US" sz="2800">
              <a:solidFill>
                <a:srgbClr val="0F1115"/>
              </a:solidFill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81000" y="2895600"/>
            <a:ext cx="1108011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>
              <a:buNone/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3. 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老师在课堂上给我们展示了地球模型，指出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外部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叫做地壳，内部叫做地核。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(续写)</a:t>
            </a:r>
            <a:endParaRPr lang="zh-CN" altLang="en-US" sz="280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04800" y="3810000"/>
            <a:ext cx="679704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The teacher showed us a model of the Earth in class, pointing out that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 the outer part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 is called the crust and the inner part is the core.</a:t>
            </a:r>
            <a:endParaRPr lang="en-US" altLang="zh-CN" sz="280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543800" y="3581400"/>
            <a:ext cx="2593975" cy="263969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3" grpId="0"/>
      <p:bldP spid="3" grpId="1"/>
      <p:bldP spid="10" grpId="0"/>
      <p:bldP spid="10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/>
          <a:stretch>
            <a:fillRect/>
          </a:stretch>
        </p:blipFill>
        <p:spPr>
          <a:xfrm>
            <a:off x="101600" y="127000"/>
            <a:ext cx="497840" cy="66167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457200" y="266888"/>
            <a:ext cx="11458787" cy="521785"/>
            <a:chOff x="690" y="451"/>
            <a:chExt cx="17765" cy="774"/>
          </a:xfrm>
        </p:grpSpPr>
        <p:cxnSp>
          <p:nvCxnSpPr>
            <p:cNvPr id="33" name="直接连接符 32"/>
            <p:cNvCxnSpPr/>
            <p:nvPr/>
          </p:nvCxnSpPr>
          <p:spPr bwMode="auto">
            <a:xfrm>
              <a:off x="690" y="978"/>
              <a:ext cx="17765" cy="0"/>
            </a:xfrm>
            <a:prstGeom prst="line">
              <a:avLst/>
            </a:prstGeom>
            <a:ln w="9525">
              <a:solidFill>
                <a:srgbClr val="934500"/>
              </a:solidFill>
              <a:tailEnd type="oval" w="sm" len="sm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43" name="文本框 10"/>
            <p:cNvSpPr txBox="1"/>
            <p:nvPr/>
          </p:nvSpPr>
          <p:spPr>
            <a:xfrm>
              <a:off x="1005" y="451"/>
              <a:ext cx="3008" cy="7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b="1"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活用词汇</a:t>
              </a:r>
              <a:endPara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2209800" y="228600"/>
            <a:ext cx="97942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subsequent	/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ˈ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s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ʌ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bs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ɪ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kw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ə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nt/	a.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随后的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后来的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之后的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" y="25400"/>
            <a:ext cx="501650" cy="66675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52400" y="1447800"/>
            <a:ext cx="1178242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He missed the train and,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as a subsequent result,</a:t>
            </a:r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 was late for the important meeting.</a:t>
            </a:r>
            <a:endParaRPr lang="en-US" altLang="zh-CN" sz="2800">
              <a:solidFill>
                <a:srgbClr val="0F1115"/>
              </a:solidFill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1600" y="914400"/>
            <a:ext cx="110274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>
              <a:buAutoNum type="arabicPeriod"/>
            </a:pPr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他错过了火车，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结果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，重要的会议迟到了。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(续写)</a:t>
            </a:r>
            <a:endParaRPr lang="zh-CN" altLang="en-US" sz="2800" b="1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28600" y="2412365"/>
            <a:ext cx="98913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>
              <a:buNone/>
            </a:pPr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2. 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最初的震惊之后，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紧接着是一波怀疑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(续写)</a:t>
            </a:r>
            <a:endParaRPr lang="zh-CN" altLang="en-US" sz="2800">
              <a:solidFill>
                <a:srgbClr val="0F1115"/>
              </a:solidFill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52400" y="3048000"/>
            <a:ext cx="1185100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 The initial shock was followed by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 a subsequent wave of disbelief</a:t>
            </a:r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. </a:t>
            </a:r>
            <a:endParaRPr lang="en-US" altLang="zh-CN" sz="2800">
              <a:solidFill>
                <a:srgbClr val="0F1115"/>
              </a:solidFill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04800" y="3608705"/>
            <a:ext cx="1151763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>
              <a:buNone/>
            </a:pP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3. 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第一次中国历史讲座非常有趣，因此很多学生都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参加了这位教授之后的讲座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(应用文)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28600" y="4495800"/>
            <a:ext cx="6096000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The first lecture about Chinese history was very interesting, so many students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attended the subsequent lectures given by the same professor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.</a:t>
            </a:r>
            <a:endParaRPr lang="en-US" altLang="zh-CN" sz="2800"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0800" y="4114800"/>
            <a:ext cx="2590165" cy="257873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9" grpId="0"/>
      <p:bldP spid="9" grpId="1"/>
      <p:bldP spid="13" grpId="0"/>
      <p:bldP spid="13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/>
          <a:stretch>
            <a:fillRect/>
          </a:stretch>
        </p:blipFill>
        <p:spPr>
          <a:xfrm>
            <a:off x="101600" y="127000"/>
            <a:ext cx="497840" cy="66167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609600" y="266676"/>
            <a:ext cx="11458787" cy="533920"/>
            <a:chOff x="690" y="186"/>
            <a:chExt cx="17765" cy="792"/>
          </a:xfrm>
        </p:grpSpPr>
        <p:cxnSp>
          <p:nvCxnSpPr>
            <p:cNvPr id="33" name="直接连接符 32"/>
            <p:cNvCxnSpPr/>
            <p:nvPr/>
          </p:nvCxnSpPr>
          <p:spPr bwMode="auto">
            <a:xfrm>
              <a:off x="690" y="978"/>
              <a:ext cx="17765" cy="0"/>
            </a:xfrm>
            <a:prstGeom prst="line">
              <a:avLst/>
            </a:prstGeom>
            <a:ln w="9525">
              <a:solidFill>
                <a:srgbClr val="934500"/>
              </a:solidFill>
              <a:tailEnd type="oval" w="sm" len="sm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43" name="文本框 10"/>
            <p:cNvSpPr txBox="1"/>
            <p:nvPr/>
          </p:nvSpPr>
          <p:spPr>
            <a:xfrm>
              <a:off x="926" y="186"/>
              <a:ext cx="3008" cy="7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b="1"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活用词汇</a:t>
              </a:r>
              <a:endPara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2514600" y="229870"/>
            <a:ext cx="900493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fond	/f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ɒ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nd/	a.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喜爱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be fond of	/bi f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ɒ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nd 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ə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v/	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喜爱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喜欢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" y="0"/>
            <a:ext cx="501650" cy="6667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04800" y="2654300"/>
            <a:ext cx="11580495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Being fond of photography</a:t>
            </a:r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</a:rPr>
              <a:t>, he often spent his weekends capturing the beauty of nature.</a:t>
            </a:r>
            <a:endParaRPr lang="zh-CN" altLang="en-US" sz="2800" b="0" i="0">
              <a:solidFill>
                <a:srgbClr val="0F1115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28600" y="4596765"/>
            <a:ext cx="7426325" cy="181483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宋体" panose="02010600030101010101" pitchFamily="2" charset="-122"/>
              </a:rPr>
              <a:t>My parents 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are fond of traveling</a:t>
            </a:r>
            <a:r>
              <a:rPr lang="en-US" altLang="zh-CN" sz="2800" b="0" i="0">
                <a:latin typeface="Times New Roman" panose="02020603050405020304" charset="0"/>
                <a:ea typeface="宋体" panose="02010600030101010101" pitchFamily="2" charset="-122"/>
              </a:rPr>
              <a:t>, so they often take me to visit different cities during summer and winter vacations, which broadens my horizons a lot.</a:t>
            </a:r>
            <a:endParaRPr lang="zh-CN" altLang="en-US" sz="2800" b="0" i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00050" y="1143000"/>
            <a:ext cx="1148524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>
              <a:buNone/>
            </a:pPr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1.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一个美好的希望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萦绕在她心头，希望他们有朝一日能重逢。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(续写)</a:t>
            </a:r>
            <a:endParaRPr lang="zh-CN" altLang="en-US" sz="2800">
              <a:solidFill>
                <a:srgbClr val="0F1115"/>
              </a:solidFill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57200" y="1676400"/>
            <a:ext cx="1127696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A fond hope</a:t>
            </a:r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 lingered in her heart that they would meet again someday. </a:t>
            </a:r>
            <a:endParaRPr lang="en-US" altLang="zh-CN" sz="2800">
              <a:solidFill>
                <a:srgbClr val="0F1115"/>
              </a:solidFill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28600" y="2155825"/>
            <a:ext cx="115189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>
              <a:buNone/>
            </a:pPr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2.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因为喜欢摄影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，他经常在周末捕捉自然之美。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(续写)</a:t>
            </a:r>
            <a:endParaRPr lang="zh-CN" altLang="en-US" sz="2800">
              <a:solidFill>
                <a:srgbClr val="0F1115"/>
              </a:solidFill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04800" y="3592195"/>
            <a:ext cx="1167892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>
              <a:buNone/>
            </a:pP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3. 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我的父母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喜欢旅行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，因此寒暑假经常带我去不同的城市，这大大拓宽了我的眼界。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(应用文)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01000" y="4166870"/>
            <a:ext cx="3497580" cy="225298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5" grpId="0"/>
      <p:bldP spid="5" grpId="1"/>
      <p:bldP spid="6" grpId="0"/>
      <p:bldP spid="6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/>
          <a:stretch>
            <a:fillRect/>
          </a:stretch>
        </p:blipFill>
        <p:spPr>
          <a:xfrm>
            <a:off x="101600" y="127000"/>
            <a:ext cx="497840" cy="66167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533400" y="112440"/>
            <a:ext cx="11458787" cy="521785"/>
            <a:chOff x="690" y="204"/>
            <a:chExt cx="17765" cy="774"/>
          </a:xfrm>
        </p:grpSpPr>
        <p:cxnSp>
          <p:nvCxnSpPr>
            <p:cNvPr id="33" name="直接连接符 32"/>
            <p:cNvCxnSpPr/>
            <p:nvPr/>
          </p:nvCxnSpPr>
          <p:spPr bwMode="auto">
            <a:xfrm>
              <a:off x="690" y="978"/>
              <a:ext cx="17765" cy="0"/>
            </a:xfrm>
            <a:prstGeom prst="line">
              <a:avLst/>
            </a:prstGeom>
            <a:ln w="9525">
              <a:solidFill>
                <a:srgbClr val="934500"/>
              </a:solidFill>
              <a:tailEnd type="oval" w="sm" len="sm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43" name="文本框 10"/>
            <p:cNvSpPr txBox="1"/>
            <p:nvPr/>
          </p:nvSpPr>
          <p:spPr>
            <a:xfrm>
              <a:off x="926" y="204"/>
              <a:ext cx="3008" cy="7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b="1"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活用词汇</a:t>
              </a:r>
              <a:endPara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2438400" y="152400"/>
            <a:ext cx="82956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fine art	/fa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ɪ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n 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ɑ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:t/	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美术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尤其绘画和雕塑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endParaRPr lang="en-US" altLang="zh-CN" sz="28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600" y="121920"/>
            <a:ext cx="501650" cy="6667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81000" y="1676400"/>
            <a:ext cx="11635105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The fine art exhibition </a:t>
            </a:r>
            <a:r>
              <a:rPr lang="en-US" altLang="zh-CN" sz="2800" b="0" i="0">
                <a:latin typeface="Times New Roman" panose="02020603050405020304" charset="0"/>
                <a:ea typeface="宋体" panose="02010600030101010101" pitchFamily="2" charset="-122"/>
              </a:rPr>
              <a:t>held in the city hall attracted many students, including some from our school.</a:t>
            </a:r>
            <a:endParaRPr lang="zh-CN" altLang="en-US" sz="2800" b="0" i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7200" y="3112770"/>
            <a:ext cx="10765155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</a:rPr>
              <a:t>She walked through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the fine art exhibition</a:t>
            </a:r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</a:rPr>
              <a:t>, stopping occasionally to admire a particular piece.</a:t>
            </a:r>
            <a:endParaRPr lang="zh-CN" altLang="en-US" sz="2800" b="0" i="0">
              <a:solidFill>
                <a:srgbClr val="0F1115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81000" y="772795"/>
            <a:ext cx="1136904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>
              <a:buNone/>
            </a:pP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1. 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在市政厅举办的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美术展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吸引了很多学生，其中也包括我们学校的一些同学。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(应用文)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57200" y="2590800"/>
            <a:ext cx="102146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>
              <a:buNone/>
            </a:pPr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2. 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她走过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美术展览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，不时停下来欣赏某件作品。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(续写)</a:t>
            </a:r>
            <a:endParaRPr lang="zh-CN" altLang="en-US" sz="2800">
              <a:solidFill>
                <a:srgbClr val="0F1115"/>
              </a:solidFill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0" y="3631565"/>
            <a:ext cx="2940685" cy="295465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/>
          <a:stretch>
            <a:fillRect/>
          </a:stretch>
        </p:blipFill>
        <p:spPr>
          <a:xfrm>
            <a:off x="101600" y="127000"/>
            <a:ext cx="497840" cy="66167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457375" y="266676"/>
            <a:ext cx="11611012" cy="533920"/>
            <a:chOff x="454" y="186"/>
            <a:chExt cx="18001" cy="792"/>
          </a:xfrm>
        </p:grpSpPr>
        <p:cxnSp>
          <p:nvCxnSpPr>
            <p:cNvPr id="33" name="直接连接符 32"/>
            <p:cNvCxnSpPr/>
            <p:nvPr/>
          </p:nvCxnSpPr>
          <p:spPr bwMode="auto">
            <a:xfrm>
              <a:off x="690" y="978"/>
              <a:ext cx="17765" cy="0"/>
            </a:xfrm>
            <a:prstGeom prst="line">
              <a:avLst/>
            </a:prstGeom>
            <a:ln w="9525">
              <a:solidFill>
                <a:srgbClr val="934500"/>
              </a:solidFill>
              <a:tailEnd type="oval" w="sm" len="sm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43" name="文本框 10"/>
            <p:cNvSpPr txBox="1"/>
            <p:nvPr/>
          </p:nvSpPr>
          <p:spPr>
            <a:xfrm>
              <a:off x="454" y="186"/>
              <a:ext cx="3008" cy="7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b="1"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活用词汇</a:t>
              </a:r>
              <a:endPara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981200" y="279400"/>
            <a:ext cx="927227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sculpture	/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ˈ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sk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ʌ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lpt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ʃə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(r)/	n.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雕像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雕刻品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雕刻术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sculptor	/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ˈ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sk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ʌ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lpt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ə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(r)/	n.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雕刻家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雕塑家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0800" y="76200"/>
            <a:ext cx="501650" cy="66675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04800" y="4724400"/>
            <a:ext cx="8644890" cy="138366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宋体" panose="02010600030101010101" pitchFamily="2" charset="-122"/>
              </a:rPr>
              <a:t>We watched a documentary about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a young sculptor </a:t>
            </a:r>
            <a:r>
              <a:rPr lang="en-US" altLang="zh-CN" sz="2800" b="0" i="0">
                <a:latin typeface="Times New Roman" panose="02020603050405020304" charset="0"/>
                <a:ea typeface="宋体" panose="02010600030101010101" pitchFamily="2" charset="-122"/>
              </a:rPr>
              <a:t>who uses recycled materials to make his works, which is very environmentally friendly.</a:t>
            </a:r>
            <a:endParaRPr lang="zh-CN" altLang="en-US" sz="2800" b="0" i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28600" y="1257300"/>
            <a:ext cx="1190625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>
              <a:buNone/>
            </a:pPr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1.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这座雕塑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似乎传达出一种深深的悲伤，感动了每一个看到它的人。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(续写)</a:t>
            </a:r>
            <a:endParaRPr lang="zh-CN" altLang="en-US" sz="2800">
              <a:solidFill>
                <a:srgbClr val="0F1115"/>
              </a:solidFill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9730" y="1752600"/>
            <a:ext cx="1178496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The sculpture s</a:t>
            </a:r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eemed to convey a deep sorrow that moved everyone who saw it. </a:t>
            </a:r>
            <a:endParaRPr lang="en-US" altLang="zh-CN" sz="2800">
              <a:solidFill>
                <a:srgbClr val="0F1115"/>
              </a:solidFill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28600" y="2794635"/>
            <a:ext cx="1157414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The sculptor </a:t>
            </a:r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carefully carved the stone, the sculpture slowly emerging from the raw material. </a:t>
            </a:r>
            <a:endParaRPr lang="en-US" altLang="zh-CN" sz="2800">
              <a:solidFill>
                <a:srgbClr val="0F1115"/>
              </a:solidFill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28600" y="2293620"/>
            <a:ext cx="1177734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>
              <a:buNone/>
            </a:pPr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2.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雕塑家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仔细地雕刻着石头，雕塑慢慢从原材料中显现出来。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(续写)</a:t>
            </a:r>
            <a:endParaRPr lang="zh-CN" altLang="en-US" sz="2800">
              <a:solidFill>
                <a:srgbClr val="0F1115"/>
              </a:solidFill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28600" y="3747770"/>
            <a:ext cx="929957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>
              <a:buNone/>
            </a:pP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3. 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我们看了一部关于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年轻雕塑家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的纪录片，他用回收材料创作作品，非常环保。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(应用文)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48800" y="3747770"/>
            <a:ext cx="1971675" cy="273367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  <p:bldP spid="6" grpId="0"/>
      <p:bldP spid="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/>
          <a:stretch>
            <a:fillRect/>
          </a:stretch>
        </p:blipFill>
        <p:spPr>
          <a:xfrm>
            <a:off x="101600" y="127000"/>
            <a:ext cx="497840" cy="66167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558800" y="166558"/>
            <a:ext cx="11458787" cy="521785"/>
            <a:chOff x="690" y="451"/>
            <a:chExt cx="17765" cy="774"/>
          </a:xfrm>
        </p:grpSpPr>
        <p:cxnSp>
          <p:nvCxnSpPr>
            <p:cNvPr id="33" name="直接连接符 32"/>
            <p:cNvCxnSpPr/>
            <p:nvPr/>
          </p:nvCxnSpPr>
          <p:spPr bwMode="auto">
            <a:xfrm>
              <a:off x="690" y="978"/>
              <a:ext cx="17765" cy="0"/>
            </a:xfrm>
            <a:prstGeom prst="line">
              <a:avLst/>
            </a:prstGeom>
            <a:ln w="9525">
              <a:solidFill>
                <a:srgbClr val="934500"/>
              </a:solidFill>
              <a:tailEnd type="oval" w="sm" len="sm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43" name="文本框 10"/>
            <p:cNvSpPr txBox="1"/>
            <p:nvPr/>
          </p:nvSpPr>
          <p:spPr>
            <a:xfrm>
              <a:off x="1005" y="451"/>
              <a:ext cx="3008" cy="7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b="1"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活用词汇</a:t>
              </a:r>
              <a:endPara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2569210" y="126365"/>
            <a:ext cx="896366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precise	/pr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ɪˈ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sa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ɪ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s/	a.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准确的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精确的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3" name="Picture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/>
          <a:stretch>
            <a:fillRect/>
          </a:stretch>
        </p:blipFill>
        <p:spPr>
          <a:xfrm>
            <a:off x="186267" y="0"/>
            <a:ext cx="497840" cy="66167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/>
          <a:stretch>
            <a:fillRect/>
          </a:stretch>
        </p:blipFill>
        <p:spPr>
          <a:xfrm>
            <a:off x="186267" y="211667"/>
            <a:ext cx="497840" cy="66167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00" y="19050"/>
            <a:ext cx="501650" cy="66675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86055" y="1041400"/>
            <a:ext cx="10297160" cy="5321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zh-CN" altLang="en-US" sz="2800" b="0" i="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</a:rPr>
              <a:t>我依然记得我收到大学录取通知书的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那个确切时刻</a:t>
            </a:r>
            <a:r>
              <a:rPr lang="zh-CN" altLang="en-US" sz="2800" b="0" i="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</a:rPr>
              <a:t>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(续写)</a:t>
            </a:r>
            <a:endParaRPr lang="zh-CN" altLang="en-US" sz="2400">
              <a:solidFill>
                <a:schemeClr val="tx2">
                  <a:lumMod val="75000"/>
                </a:schemeClr>
              </a:solidFill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  <a:p>
            <a:pPr marL="0" indent="0">
              <a:spcBef>
                <a:spcPct val="0"/>
              </a:spcBef>
              <a:spcAft>
                <a:spcPct val="0"/>
              </a:spcAft>
              <a:buAutoNum type="arabicPeriod"/>
            </a:pPr>
            <a:endParaRPr lang="zh-CN" altLang="en-US" sz="2800" b="1" i="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81000" y="2819612"/>
            <a:ext cx="7272867" cy="52197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</a:rPr>
              <a:t>She </a:t>
            </a:r>
            <a:r>
              <a:rPr lang="en-US" altLang="zh-CN" sz="2800" b="1" i="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arrived precisely</a:t>
            </a:r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</a:rPr>
              <a:t> as the bell rang. </a:t>
            </a:r>
            <a:endParaRPr lang="en-US" altLang="zh-CN" sz="2800" b="0" i="0">
              <a:solidFill>
                <a:srgbClr val="0F1115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04800" y="3886200"/>
            <a:ext cx="11373485" cy="52197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宋体" panose="02010600030101010101" pitchFamily="2" charset="-122"/>
              </a:rPr>
              <a:t>The map shows </a:t>
            </a:r>
            <a:r>
              <a:rPr lang="en-US" altLang="zh-CN" sz="2800" b="1" i="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the precise location</a:t>
            </a:r>
            <a:r>
              <a:rPr lang="en-US" altLang="zh-CN" sz="2800" b="0" i="0">
                <a:latin typeface="Times New Roman" panose="02020603050405020304" charset="0"/>
                <a:ea typeface="宋体" panose="02010600030101010101" pitchFamily="2" charset="-122"/>
              </a:rPr>
              <a:t> of the new library, so we won’t get lost.</a:t>
            </a:r>
            <a:endParaRPr lang="en-US" altLang="zh-CN" sz="2800" b="0" i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28600" y="5029200"/>
            <a:ext cx="11652250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1" i="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Precisely because he practiced every day,</a:t>
            </a:r>
            <a:r>
              <a:rPr lang="en-US" altLang="zh-CN" sz="2800" b="0" i="0">
                <a:latin typeface="Times New Roman" panose="02020603050405020304" charset="0"/>
                <a:ea typeface="宋体" panose="02010600030101010101" pitchFamily="2" charset="-122"/>
              </a:rPr>
              <a:t> he won the first prize in the English speech contest.</a:t>
            </a:r>
            <a:endParaRPr lang="en-US" altLang="zh-CN" sz="2800" b="0" i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4000" y="1524000"/>
            <a:ext cx="1098740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I still remember 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the precise moment</a:t>
            </a:r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 when I received my college acceptance letter. </a:t>
            </a:r>
            <a:endParaRPr lang="en-US" altLang="zh-CN" sz="2800">
              <a:solidFill>
                <a:srgbClr val="0F1115"/>
              </a:solidFill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54000" y="2360930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>
              <a:buNone/>
            </a:pPr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2. 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铃响的那一刻，她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正好到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(续写)</a:t>
            </a:r>
            <a:endParaRPr lang="zh-CN" altLang="en-US" sz="2800">
              <a:solidFill>
                <a:srgbClr val="0F1115"/>
              </a:solidFill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28600" y="3352800"/>
            <a:ext cx="1061783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>
              <a:buNone/>
            </a:pP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3. 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这张地图标注了新图书馆的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准确位置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，我们不会迷路。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(续写)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04800" y="4522470"/>
            <a:ext cx="1090993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>
              <a:buNone/>
            </a:pP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4. 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是因为他每天练习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，才在英语演讲比赛中获得了一等奖。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(续写)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29800" y="817245"/>
            <a:ext cx="2095500" cy="24479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6" grpId="0"/>
      <p:bldP spid="6" grpId="1"/>
      <p:bldP spid="9" grpId="0"/>
      <p:bldP spid="9" grpId="1"/>
      <p:bldP spid="10" grpId="0"/>
      <p:bldP spid="10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/>
          <a:stretch>
            <a:fillRect/>
          </a:stretch>
        </p:blipFill>
        <p:spPr>
          <a:xfrm>
            <a:off x="101600" y="127000"/>
            <a:ext cx="497840" cy="66167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450925" y="279484"/>
            <a:ext cx="11617462" cy="521785"/>
            <a:chOff x="444" y="205"/>
            <a:chExt cx="18011" cy="774"/>
          </a:xfrm>
        </p:grpSpPr>
        <p:cxnSp>
          <p:nvCxnSpPr>
            <p:cNvPr id="33" name="直接连接符 32"/>
            <p:cNvCxnSpPr/>
            <p:nvPr/>
          </p:nvCxnSpPr>
          <p:spPr bwMode="auto">
            <a:xfrm>
              <a:off x="690" y="978"/>
              <a:ext cx="17765" cy="0"/>
            </a:xfrm>
            <a:prstGeom prst="line">
              <a:avLst/>
            </a:prstGeom>
            <a:ln w="9525">
              <a:solidFill>
                <a:srgbClr val="934500"/>
              </a:solidFill>
              <a:tailEnd type="oval" w="sm" len="sm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43" name="文本框 10"/>
            <p:cNvSpPr txBox="1"/>
            <p:nvPr/>
          </p:nvSpPr>
          <p:spPr>
            <a:xfrm>
              <a:off x="444" y="205"/>
              <a:ext cx="3008" cy="7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b="1"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活用词汇</a:t>
              </a:r>
              <a:endPara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981200" y="279400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visual	/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ˈ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v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ɪʒ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u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ə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l/	a.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视觉的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视力的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0800" y="76200"/>
            <a:ext cx="501650" cy="6667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81000" y="1981200"/>
            <a:ext cx="11261090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宋体" panose="02010600030101010101" pitchFamily="2" charset="-122"/>
              </a:rPr>
              <a:t>The psychology teacher told us that 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visual learning</a:t>
            </a:r>
            <a:r>
              <a:rPr lang="en-US" altLang="zh-CN" sz="2800" b="0" i="0">
                <a:latin typeface="Times New Roman" panose="02020603050405020304" charset="0"/>
                <a:ea typeface="宋体" panose="02010600030101010101" pitchFamily="2" charset="-122"/>
              </a:rPr>
              <a:t> is more effective for some students, so they can learn better by watching instead of just listening.</a:t>
            </a:r>
            <a:endParaRPr lang="zh-CN" altLang="en-US" sz="2800" b="0" i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4800" y="3429000"/>
            <a:ext cx="8067675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The visual memory</a:t>
            </a:r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</a:rPr>
              <a:t> of her smile stayed with him long after she was gone. </a:t>
            </a:r>
            <a:endParaRPr lang="zh-CN" altLang="en-US" sz="2800" b="0" i="0">
              <a:solidFill>
                <a:srgbClr val="0F1115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52400" y="965835"/>
            <a:ext cx="1155319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/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1. 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心理老师告诉我们，对有些学生来说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视觉学习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更有效，因此他们通过 “看” 比单纯 “听” 能学得更好。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2400" y="2895600"/>
            <a:ext cx="904367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>
              <a:buNone/>
            </a:pPr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2. 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她笑容的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视觉记忆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在她离开后很久仍伴随着他。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(续写)</a:t>
            </a:r>
            <a:endParaRPr lang="zh-CN" altLang="en-US" sz="2800">
              <a:solidFill>
                <a:srgbClr val="0F1115"/>
              </a:solidFill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48800" y="3276600"/>
            <a:ext cx="1941195" cy="302895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/>
          <a:stretch>
            <a:fillRect/>
          </a:stretch>
        </p:blipFill>
        <p:spPr>
          <a:xfrm>
            <a:off x="101600" y="127000"/>
            <a:ext cx="497840" cy="66167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552193" y="280158"/>
            <a:ext cx="11516194" cy="521785"/>
            <a:chOff x="601" y="206"/>
            <a:chExt cx="17854" cy="774"/>
          </a:xfrm>
        </p:grpSpPr>
        <p:cxnSp>
          <p:nvCxnSpPr>
            <p:cNvPr id="33" name="直接连接符 32"/>
            <p:cNvCxnSpPr/>
            <p:nvPr/>
          </p:nvCxnSpPr>
          <p:spPr bwMode="auto">
            <a:xfrm>
              <a:off x="690" y="978"/>
              <a:ext cx="17765" cy="0"/>
            </a:xfrm>
            <a:prstGeom prst="line">
              <a:avLst/>
            </a:prstGeom>
            <a:ln w="9525">
              <a:solidFill>
                <a:srgbClr val="934500"/>
              </a:solidFill>
              <a:tailEnd type="oval" w="sm" len="sm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43" name="文本框 10"/>
            <p:cNvSpPr txBox="1"/>
            <p:nvPr/>
          </p:nvSpPr>
          <p:spPr>
            <a:xfrm>
              <a:off x="601" y="206"/>
              <a:ext cx="3008" cy="7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b="1"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活用词汇</a:t>
              </a:r>
              <a:endPara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981200" y="279400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pond	/p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ɒ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nd/	n.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池塘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水池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3" name="Picture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/>
          <a:stretch>
            <a:fillRect/>
          </a:stretch>
        </p:blipFill>
        <p:spPr>
          <a:xfrm>
            <a:off x="186267" y="0"/>
            <a:ext cx="497840" cy="66167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/>
          <a:stretch>
            <a:fillRect/>
          </a:stretch>
        </p:blipFill>
        <p:spPr>
          <a:xfrm>
            <a:off x="186267" y="211667"/>
            <a:ext cx="497840" cy="66167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00" y="19050"/>
            <a:ext cx="501650" cy="666750"/>
          </a:xfrm>
          <a:prstGeom prst="rect">
            <a:avLst/>
          </a:prstGeom>
        </p:spPr>
      </p:pic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186055" y="5791200"/>
            <a:ext cx="10120630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宋体" panose="02010600030101010101" pitchFamily="2" charset="-122"/>
              </a:rPr>
              <a:t>The art teacher asked us to </a:t>
            </a:r>
            <a:r>
              <a:rPr lang="en-US" altLang="zh-CN" sz="2800" b="1" i="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draw the pond in different seasons</a:t>
            </a:r>
            <a:r>
              <a:rPr lang="en-US" altLang="zh-CN" sz="2800" b="0" i="0">
                <a:latin typeface="Times New Roman" panose="02020603050405020304" charset="0"/>
                <a:ea typeface="宋体" panose="02010600030101010101" pitchFamily="2" charset="-122"/>
              </a:rPr>
              <a:t>, so I chose to draw it in winter when the surface is covered with thin ice.</a:t>
            </a:r>
            <a:endParaRPr lang="zh-CN" altLang="en-US" sz="2800" b="0" i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186055" y="939800"/>
            <a:ext cx="1112583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1.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池塘平静的水面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映射出他脑海中的混乱，只映出一片混乱的天空。</a:t>
            </a:r>
            <a:endParaRPr lang="zh-CN" altLang="en-US" sz="2800">
              <a:solidFill>
                <a:srgbClr val="0F1115"/>
              </a:solidFill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7"/>
            </p:custDataLst>
          </p:nvPr>
        </p:nvSpPr>
        <p:spPr>
          <a:xfrm>
            <a:off x="228600" y="1371600"/>
            <a:ext cx="1117028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The still surface of the pond</a:t>
            </a:r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 mirrored the chaos in his mind, reflecting nothing but a troubled sky.</a:t>
            </a:r>
            <a:endParaRPr lang="en-US" altLang="zh-CN" sz="2800">
              <a:solidFill>
                <a:srgbClr val="0F1115"/>
              </a:solidFill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3" name="文本框 12"/>
          <p:cNvSpPr txBox="1"/>
          <p:nvPr>
            <p:custDataLst>
              <p:tags r:id="rId8"/>
            </p:custDataLst>
          </p:nvPr>
        </p:nvSpPr>
        <p:spPr>
          <a:xfrm>
            <a:off x="186055" y="2324735"/>
            <a:ext cx="1130173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>
              <a:buNone/>
            </a:pPr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2. 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她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往池塘里打水漂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，看着石头弹跳了几下然后沉下去。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(续写)</a:t>
            </a:r>
            <a:endParaRPr lang="zh-CN" altLang="en-US" sz="2800">
              <a:solidFill>
                <a:srgbClr val="0F1115"/>
              </a:solidFill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4" name="文本框 13"/>
          <p:cNvSpPr txBox="1"/>
          <p:nvPr>
            <p:custDataLst>
              <p:tags r:id="rId9"/>
            </p:custDataLst>
          </p:nvPr>
        </p:nvSpPr>
        <p:spPr>
          <a:xfrm>
            <a:off x="304800" y="2755900"/>
            <a:ext cx="1185100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She 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skipped a stone across the pond</a:t>
            </a:r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, watching it bounce several times before sinking.</a:t>
            </a:r>
            <a:endParaRPr lang="en-US" altLang="zh-CN" sz="2800">
              <a:solidFill>
                <a:srgbClr val="0F1115"/>
              </a:solidFill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5" name="文本框 14"/>
          <p:cNvSpPr txBox="1"/>
          <p:nvPr>
            <p:custDataLst>
              <p:tags r:id="rId10"/>
            </p:custDataLst>
          </p:nvPr>
        </p:nvSpPr>
        <p:spPr>
          <a:xfrm>
            <a:off x="152400" y="3696335"/>
            <a:ext cx="1143571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/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3. 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学校组织了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清理池塘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的活动，我们班所有学生都自愿去捡水里的垃圾。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6" name="文本框 15"/>
          <p:cNvSpPr txBox="1"/>
          <p:nvPr>
            <p:custDataLst>
              <p:tags r:id="rId11"/>
            </p:custDataLst>
          </p:nvPr>
        </p:nvSpPr>
        <p:spPr>
          <a:xfrm>
            <a:off x="152400" y="4114800"/>
            <a:ext cx="940244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The school organized a activity to 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clean the pond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, and all students in our class volunteered to pick up the trash in the water.</a:t>
            </a:r>
            <a:endParaRPr lang="en-US" altLang="zh-CN" sz="2800"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7" name="文本框 16"/>
          <p:cNvSpPr txBox="1"/>
          <p:nvPr>
            <p:custDataLst>
              <p:tags r:id="rId12"/>
            </p:custDataLst>
          </p:nvPr>
        </p:nvSpPr>
        <p:spPr>
          <a:xfrm>
            <a:off x="186055" y="5003165"/>
            <a:ext cx="968184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/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4. 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美术老师让我们画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不同季节的池塘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，我选择画冬天水面结着薄冰的样子。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9867900" y="4183380"/>
            <a:ext cx="2219325" cy="248412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4" grpId="0"/>
      <p:bldP spid="14" grpId="1"/>
      <p:bldP spid="16" grpId="0"/>
      <p:bldP spid="16" grpId="1"/>
      <p:bldP spid="8" grpId="0"/>
      <p:bldP spid="8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/>
          <a:stretch>
            <a:fillRect/>
          </a:stretch>
        </p:blipFill>
        <p:spPr>
          <a:xfrm>
            <a:off x="101600" y="127000"/>
            <a:ext cx="497840" cy="66167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533488" y="381280"/>
            <a:ext cx="11534899" cy="521785"/>
            <a:chOff x="572" y="356"/>
            <a:chExt cx="17883" cy="774"/>
          </a:xfrm>
        </p:grpSpPr>
        <p:cxnSp>
          <p:nvCxnSpPr>
            <p:cNvPr id="33" name="直接连接符 32"/>
            <p:cNvCxnSpPr/>
            <p:nvPr/>
          </p:nvCxnSpPr>
          <p:spPr bwMode="auto">
            <a:xfrm>
              <a:off x="690" y="978"/>
              <a:ext cx="17765" cy="0"/>
            </a:xfrm>
            <a:prstGeom prst="line">
              <a:avLst/>
            </a:prstGeom>
            <a:ln w="9525">
              <a:solidFill>
                <a:srgbClr val="934500"/>
              </a:solidFill>
              <a:tailEnd type="oval" w="sm" len="sm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43" name="文本框 10"/>
            <p:cNvSpPr txBox="1"/>
            <p:nvPr/>
          </p:nvSpPr>
          <p:spPr>
            <a:xfrm>
              <a:off x="572" y="356"/>
              <a:ext cx="3008" cy="7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b="1"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活用词汇</a:t>
              </a:r>
              <a:endPara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981200" y="279400"/>
            <a:ext cx="609600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arched		a.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拱形的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弓形的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arch	/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ɑ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:t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ʃ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	v.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呈弧形横跨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n.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拱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拱门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2" name="Picture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/>
          <a:stretch>
            <a:fillRect/>
          </a:stretch>
        </p:blipFill>
        <p:spPr>
          <a:xfrm>
            <a:off x="186267" y="211667"/>
            <a:ext cx="497840" cy="66167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00" y="25400"/>
            <a:ext cx="501650" cy="66675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86055" y="4572000"/>
            <a:ext cx="10287000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宋体" panose="02010600030101010101" pitchFamily="2" charset="-122"/>
              </a:rPr>
              <a:t>We visited a historical site last weekend, where we saw</a:t>
            </a:r>
            <a:r>
              <a:rPr lang="en-US" altLang="zh-CN" sz="2800" b="1" i="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many stone arches </a:t>
            </a:r>
            <a:r>
              <a:rPr lang="en-US" altLang="zh-CN" sz="2800" b="0" i="0">
                <a:latin typeface="Times New Roman" panose="02020603050405020304" charset="0"/>
                <a:ea typeface="宋体" panose="02010600030101010101" pitchFamily="2" charset="-122"/>
              </a:rPr>
              <a:t>built hundreds of years ago, which are still in good condition.</a:t>
            </a:r>
            <a:endParaRPr lang="zh-CN" altLang="en-US" sz="2800" b="0" i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86055" y="1371600"/>
            <a:ext cx="1159573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>
              <a:buNone/>
            </a:pPr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1. 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她走在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拱形入口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下，感觉仿佛步入了另一个世界。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(续写)</a:t>
            </a:r>
            <a:endParaRPr lang="zh-CN" altLang="en-US" sz="2800">
              <a:solidFill>
                <a:srgbClr val="0F1115"/>
              </a:solidFill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28600" y="1828800"/>
            <a:ext cx="1173162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She walked under 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the arched entrance</a:t>
            </a:r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, feeling as if she were stepping into another world. </a:t>
            </a:r>
            <a:endParaRPr lang="en-US" altLang="zh-CN" sz="2800">
              <a:solidFill>
                <a:srgbClr val="0F1115"/>
              </a:solidFill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86055" y="2743200"/>
            <a:ext cx="116160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>
              <a:buNone/>
            </a:pPr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2. 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舞者优雅地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拱起身体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，形成一个完美的曲线。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(应用文)</a:t>
            </a:r>
            <a:endParaRPr lang="zh-CN" altLang="en-US" sz="2800">
              <a:solidFill>
                <a:srgbClr val="0F1115"/>
              </a:solidFill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04800" y="3200400"/>
            <a:ext cx="117709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The dancer 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arched her body </a:t>
            </a:r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gracefully, forming a perfect curve.</a:t>
            </a:r>
            <a:endParaRPr lang="en-US" altLang="zh-CN" sz="2800">
              <a:solidFill>
                <a:srgbClr val="0F1115"/>
              </a:solidFill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28600" y="3657600"/>
            <a:ext cx="1036383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>
              <a:buNone/>
            </a:pP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3. 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上周末我们参观了一处历史遗迹，看到了许多几百年前建造的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石拱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，至今保存完好。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(应用文)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77400" y="2286000"/>
            <a:ext cx="2019300" cy="14954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3" grpId="0"/>
      <p:bldP spid="13" grpId="1"/>
      <p:bldP spid="7" grpId="0"/>
      <p:bldP spid="7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/>
          <a:stretch>
            <a:fillRect/>
          </a:stretch>
        </p:blipFill>
        <p:spPr>
          <a:xfrm>
            <a:off x="101600" y="127000"/>
            <a:ext cx="497840" cy="66167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609600" y="305102"/>
            <a:ext cx="11458787" cy="521785"/>
            <a:chOff x="690" y="243"/>
            <a:chExt cx="17765" cy="774"/>
          </a:xfrm>
        </p:grpSpPr>
        <p:cxnSp>
          <p:nvCxnSpPr>
            <p:cNvPr id="33" name="直接连接符 32"/>
            <p:cNvCxnSpPr/>
            <p:nvPr/>
          </p:nvCxnSpPr>
          <p:spPr bwMode="auto">
            <a:xfrm>
              <a:off x="690" y="978"/>
              <a:ext cx="17765" cy="0"/>
            </a:xfrm>
            <a:prstGeom prst="line">
              <a:avLst/>
            </a:prstGeom>
            <a:ln w="9525">
              <a:solidFill>
                <a:srgbClr val="934500"/>
              </a:solidFill>
              <a:tailEnd type="oval" w="sm" len="sm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43" name="文本框 10"/>
            <p:cNvSpPr txBox="1"/>
            <p:nvPr/>
          </p:nvSpPr>
          <p:spPr>
            <a:xfrm>
              <a:off x="808" y="243"/>
              <a:ext cx="3008" cy="7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b="1"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活用词汇</a:t>
              </a:r>
              <a:endPara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2286000" y="266700"/>
            <a:ext cx="950023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investment	/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ɪ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n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ˈ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vestm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ə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nt/	n.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投资额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投资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;(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时间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投入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600" y="76200"/>
            <a:ext cx="501650" cy="6667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1600" y="1828800"/>
            <a:ext cx="12022455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宋体" panose="02010600030101010101" pitchFamily="2" charset="-122"/>
              </a:rPr>
              <a:t>The teacher said that joining after-school clubs is</a:t>
            </a:r>
            <a:r>
              <a:rPr lang="en-US" altLang="zh-CN" sz="2800" b="1" i="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a valuable investment</a:t>
            </a:r>
            <a:r>
              <a:rPr lang="en-US" altLang="zh-CN" sz="2800" b="0" i="0">
                <a:latin typeface="Times New Roman" panose="02020603050405020304" charset="0"/>
                <a:ea typeface="宋体" panose="02010600030101010101" pitchFamily="2" charset="-122"/>
              </a:rPr>
              <a:t>, as it can help us develop hobbies and make more friends.</a:t>
            </a:r>
            <a:endParaRPr lang="zh-CN" altLang="en-US" sz="2800" b="0" i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28600" y="914400"/>
            <a:ext cx="1181989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>
              <a:buNone/>
            </a:pP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1. 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老师说，参加课外活动社团是很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有价值的投资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，因为它能帮助我们培养爱好、交到更多朋友。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(应用文)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-64770" y="2743200"/>
            <a:ext cx="123297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>
              <a:buNone/>
            </a:pPr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  2. 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他认为花在这个项目上的时间不是成本，而是对他技能的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长期投资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(续写)</a:t>
            </a:r>
            <a:endParaRPr lang="zh-CN" altLang="en-US" sz="2800">
              <a:solidFill>
                <a:srgbClr val="0F1115"/>
              </a:solidFill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28600" y="3200400"/>
            <a:ext cx="1170305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He viewed the time spent on this project not as a cost, but as 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a long-term investment </a:t>
            </a:r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in his skills. </a:t>
            </a:r>
            <a:endParaRPr lang="en-US" altLang="zh-CN" sz="2800">
              <a:solidFill>
                <a:srgbClr val="0F1115"/>
              </a:solidFill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28600" y="4067175"/>
            <a:ext cx="1180274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>
              <a:buNone/>
            </a:pPr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3. 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她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在投资前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仔细研究，决心不浪费她的积蓄。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(续写)</a:t>
            </a:r>
            <a:endParaRPr lang="zh-CN" altLang="en-US" sz="2800">
              <a:solidFill>
                <a:srgbClr val="0F1115"/>
              </a:solidFill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28600" y="4625975"/>
            <a:ext cx="733806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 She carefully researched 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before making the investment</a:t>
            </a:r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, determined not to waste her savings. </a:t>
            </a:r>
            <a:endParaRPr lang="en-US" altLang="zh-CN" sz="2800">
              <a:solidFill>
                <a:srgbClr val="0F1115"/>
              </a:solidFill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4800" y="3822065"/>
            <a:ext cx="2736850" cy="296227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8" grpId="0"/>
      <p:bldP spid="8" grpId="1"/>
      <p:bldP spid="10" grpId="0"/>
      <p:bldP spid="10" grpId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/>
          <a:stretch>
            <a:fillRect/>
          </a:stretch>
        </p:blipFill>
        <p:spPr>
          <a:xfrm>
            <a:off x="101600" y="127000"/>
            <a:ext cx="497840" cy="66167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457375" y="266676"/>
            <a:ext cx="11611012" cy="533920"/>
            <a:chOff x="454" y="186"/>
            <a:chExt cx="18001" cy="792"/>
          </a:xfrm>
        </p:grpSpPr>
        <p:cxnSp>
          <p:nvCxnSpPr>
            <p:cNvPr id="33" name="直接连接符 32"/>
            <p:cNvCxnSpPr/>
            <p:nvPr/>
          </p:nvCxnSpPr>
          <p:spPr bwMode="auto">
            <a:xfrm>
              <a:off x="690" y="978"/>
              <a:ext cx="17765" cy="0"/>
            </a:xfrm>
            <a:prstGeom prst="line">
              <a:avLst/>
            </a:prstGeom>
            <a:ln w="9525">
              <a:solidFill>
                <a:srgbClr val="934500"/>
              </a:solidFill>
              <a:tailEnd type="oval" w="sm" len="sm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43" name="文本框 10"/>
            <p:cNvSpPr txBox="1"/>
            <p:nvPr/>
          </p:nvSpPr>
          <p:spPr>
            <a:xfrm>
              <a:off x="454" y="186"/>
              <a:ext cx="3008" cy="7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b="1"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活用词汇</a:t>
              </a:r>
              <a:endPara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981200" y="279400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bride	/bra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ɪ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d/	n.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新娘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0800" y="25400"/>
            <a:ext cx="501650" cy="66675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52400" y="937895"/>
            <a:ext cx="1196276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>
              <a:buNone/>
            </a:pPr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1. 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新娘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走在通道上时，感到一阵紧张和兴奋交织。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(续写)</a:t>
            </a:r>
            <a:endParaRPr lang="zh-CN" altLang="en-US" sz="2800">
              <a:solidFill>
                <a:srgbClr val="0F1115"/>
              </a:solidFill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28600" y="1482725"/>
            <a:ext cx="1210373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The bride </a:t>
            </a:r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felt a mix of nervousness and excitement as she walked down the aisle. </a:t>
            </a:r>
            <a:endParaRPr lang="en-US" altLang="zh-CN" sz="2800">
              <a:solidFill>
                <a:srgbClr val="0F1115"/>
              </a:solidFill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28600" y="2027555"/>
            <a:ext cx="1188656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>
              <a:buNone/>
            </a:pPr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2. 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新娘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羞涩地微笑着，目光凝视着新郎。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(续写)</a:t>
            </a:r>
            <a:endParaRPr lang="zh-CN" altLang="en-US" sz="2800">
              <a:solidFill>
                <a:srgbClr val="0F1115"/>
              </a:solidFill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28600" y="2572385"/>
            <a:ext cx="1176591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 The bride</a:t>
            </a:r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 smiled shyly, her eyes fixed on the groom. </a:t>
            </a:r>
            <a:endParaRPr lang="en-US" altLang="zh-CN" sz="2800">
              <a:solidFill>
                <a:srgbClr val="0F1115"/>
              </a:solidFill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28600" y="3091815"/>
            <a:ext cx="792353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>
              <a:buNone/>
            </a:pP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3. 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这个学生写了一篇短篇小说，讲述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一位新娘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为了帮助灾区人民决定推迟婚礼的故事，展现了她善良的心。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(应用文)</a:t>
            </a:r>
            <a:endParaRPr lang="en-US" altLang="zh-CN" sz="2800"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28600" y="4475480"/>
            <a:ext cx="822896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The student wrote a short story about 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a bride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 who decided to postpone her wedding to help people in the disaster area, showing her kind heart.</a:t>
            </a:r>
            <a:endParaRPr lang="en-US" altLang="zh-CN" sz="2800"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58200" y="2362200"/>
            <a:ext cx="3040380" cy="267398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0" grpId="0"/>
      <p:bldP spid="10" grpId="1"/>
      <p:bldP spid="14" grpId="0"/>
      <p:bldP spid="14" grpId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/>
          <a:stretch>
            <a:fillRect/>
          </a:stretch>
        </p:blipFill>
        <p:spPr>
          <a:xfrm>
            <a:off x="101600" y="127000"/>
            <a:ext cx="497840" cy="66167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501882" y="305102"/>
            <a:ext cx="11566505" cy="521785"/>
            <a:chOff x="523" y="243"/>
            <a:chExt cx="17932" cy="774"/>
          </a:xfrm>
        </p:grpSpPr>
        <p:cxnSp>
          <p:nvCxnSpPr>
            <p:cNvPr id="33" name="直接连接符 32"/>
            <p:cNvCxnSpPr/>
            <p:nvPr/>
          </p:nvCxnSpPr>
          <p:spPr bwMode="auto">
            <a:xfrm>
              <a:off x="690" y="978"/>
              <a:ext cx="17765" cy="0"/>
            </a:xfrm>
            <a:prstGeom prst="line">
              <a:avLst/>
            </a:prstGeom>
            <a:ln w="9525">
              <a:solidFill>
                <a:srgbClr val="934500"/>
              </a:solidFill>
              <a:tailEnd type="oval" w="sm" len="sm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43" name="文本框 10"/>
            <p:cNvSpPr txBox="1"/>
            <p:nvPr/>
          </p:nvSpPr>
          <p:spPr>
            <a:xfrm>
              <a:off x="523" y="243"/>
              <a:ext cx="3008" cy="7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b="1"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活用词汇</a:t>
              </a:r>
              <a:endPara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981200" y="279400"/>
            <a:ext cx="896556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permanent	/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ˈ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p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ɜ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:m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ə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n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ə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nt/	a.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永久的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永恒的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长久的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01650" cy="6667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45745" y="1981200"/>
            <a:ext cx="1154112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</a:rPr>
              <a:t>The scar on his arm is 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permanent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</a:rPr>
              <a:t>, but it reminds him of the important lesson he learned from the accident.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4800" y="3505200"/>
            <a:ext cx="11532235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</a:rPr>
              <a:t> The memory of that day became </a:t>
            </a:r>
            <a:r>
              <a:rPr lang="en-US" altLang="zh-CN" sz="2800" b="1" i="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a permanent part of her</a:t>
            </a:r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</a:rPr>
              <a:t>, shaping who she was. </a:t>
            </a:r>
            <a:endParaRPr lang="zh-CN" altLang="en-US" sz="2800" b="0" i="0">
              <a:solidFill>
                <a:srgbClr val="0F1115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45745" y="1009650"/>
            <a:ext cx="1186751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>
              <a:buNone/>
            </a:pP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1. 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他手臂上的伤疤是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永久性的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，但它时刻提醒着他从那次事故中吸取的重要教训。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(续写)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04800" y="2952750"/>
            <a:ext cx="116230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>
              <a:buNone/>
            </a:pPr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2. 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那一天的记忆成为了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她永久的一部分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，塑造了她。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(续写)</a:t>
            </a:r>
            <a:endParaRPr lang="zh-CN" altLang="en-US" sz="2800">
              <a:solidFill>
                <a:srgbClr val="0F1115"/>
              </a:solidFill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2600" y="4088765"/>
            <a:ext cx="4076700" cy="198310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/>
          <a:stretch>
            <a:fillRect/>
          </a:stretch>
        </p:blipFill>
        <p:spPr>
          <a:xfrm>
            <a:off x="101600" y="127000"/>
            <a:ext cx="497840" cy="66167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609600" y="381280"/>
            <a:ext cx="11458787" cy="521785"/>
            <a:chOff x="690" y="356"/>
            <a:chExt cx="17765" cy="774"/>
          </a:xfrm>
        </p:grpSpPr>
        <p:cxnSp>
          <p:nvCxnSpPr>
            <p:cNvPr id="33" name="直接连接符 32"/>
            <p:cNvCxnSpPr/>
            <p:nvPr/>
          </p:nvCxnSpPr>
          <p:spPr bwMode="auto">
            <a:xfrm>
              <a:off x="690" y="978"/>
              <a:ext cx="17765" cy="0"/>
            </a:xfrm>
            <a:prstGeom prst="line">
              <a:avLst/>
            </a:prstGeom>
            <a:ln w="9525">
              <a:solidFill>
                <a:srgbClr val="934500"/>
              </a:solidFill>
              <a:tailEnd type="oval" w="sm" len="sm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43" name="文本框 10"/>
            <p:cNvSpPr txBox="1"/>
            <p:nvPr/>
          </p:nvSpPr>
          <p:spPr>
            <a:xfrm>
              <a:off x="690" y="356"/>
              <a:ext cx="3008" cy="7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b="1"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活用词汇</a:t>
              </a:r>
              <a:endPara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2286000" y="296545"/>
            <a:ext cx="907224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memorial	/m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əˈ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m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ɔ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:ri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ə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l/	n.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纪念碑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纪念物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a.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纪念的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5400"/>
            <a:ext cx="501650" cy="6667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81000" y="1867535"/>
            <a:ext cx="11334115" cy="138366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宋体" panose="02010600030101010101" pitchFamily="2" charset="-122"/>
              </a:rPr>
              <a:t>The students planted a tree in the school’s yard</a:t>
            </a:r>
            <a:r>
              <a:rPr lang="en-US" altLang="zh-CN" sz="2800" b="1" i="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as a memorial for the graduation</a:t>
            </a:r>
            <a:r>
              <a:rPr lang="en-US" altLang="zh-CN" sz="2800" b="0" i="0">
                <a:latin typeface="Times New Roman" panose="02020603050405020304" charset="0"/>
                <a:ea typeface="宋体" panose="02010600030101010101" pitchFamily="2" charset="-122"/>
              </a:rPr>
              <a:t>, so every year new students can see it and think of the former graduates.</a:t>
            </a:r>
            <a:endParaRPr lang="zh-CN" altLang="en-US" sz="2800" b="0" i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81000" y="914400"/>
            <a:ext cx="1151890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>
              <a:buNone/>
            </a:pP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1. 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学生们在学校院子里种了一棵树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作为毕业纪念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，这样每年的新生都能看到它，想起往届毕业生。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(应用文)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81000" y="3183890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2. 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这块纪念石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是所做牺牲的永久提醒。</a:t>
            </a:r>
            <a:endParaRPr lang="zh-CN" altLang="en-US" sz="2800">
              <a:solidFill>
                <a:srgbClr val="0F1115"/>
              </a:solidFill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81000" y="3657600"/>
            <a:ext cx="1144968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The memorial stone </a:t>
            </a:r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served as a permanent reminder of the sacrifice made. </a:t>
            </a:r>
            <a:endParaRPr lang="en-US" altLang="zh-CN" sz="2800">
              <a:solidFill>
                <a:srgbClr val="0F1115"/>
              </a:solidFill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81000" y="4114800"/>
            <a:ext cx="609600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>
              <a:buNone/>
            </a:pPr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3. 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她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把鲜花放在纪念碑脚下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，默默致敬逝者。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(续写)</a:t>
            </a:r>
            <a:endParaRPr lang="zh-CN" altLang="en-US" sz="2800">
              <a:solidFill>
                <a:srgbClr val="0F1115"/>
              </a:solidFill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01650" y="5022215"/>
            <a:ext cx="609600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She 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placed flowers at the foot of the memorial</a:t>
            </a:r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, a silent tribute to the departed. </a:t>
            </a:r>
            <a:endParaRPr lang="en-US" altLang="zh-CN" sz="2800">
              <a:solidFill>
                <a:srgbClr val="0F1115"/>
              </a:solidFill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0" y="4215765"/>
            <a:ext cx="2664460" cy="245618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8" grpId="0"/>
      <p:bldP spid="8" grpId="1"/>
      <p:bldP spid="10" grpId="0"/>
      <p:bldP spid="10" grpId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/>
          <a:stretch>
            <a:fillRect/>
          </a:stretch>
        </p:blipFill>
        <p:spPr>
          <a:xfrm>
            <a:off x="101600" y="127000"/>
            <a:ext cx="497840" cy="661670"/>
          </a:xfrm>
          <a:prstGeom prst="rect">
            <a:avLst/>
          </a:prstGeom>
        </p:spPr>
      </p:pic>
      <p:grpSp>
        <p:nvGrpSpPr>
          <p:cNvPr id="11" name="组合 10"/>
          <p:cNvGrpSpPr/>
          <p:nvPr>
            <p:custDataLst>
              <p:tags r:id="rId2"/>
            </p:custDataLst>
          </p:nvPr>
        </p:nvGrpSpPr>
        <p:grpSpPr>
          <a:xfrm>
            <a:off x="533488" y="279484"/>
            <a:ext cx="11534899" cy="521785"/>
            <a:chOff x="572" y="205"/>
            <a:chExt cx="17883" cy="774"/>
          </a:xfrm>
        </p:grpSpPr>
        <p:cxnSp>
          <p:nvCxnSpPr>
            <p:cNvPr id="33" name="直接连接符 32"/>
            <p:cNvCxnSpPr/>
            <p:nvPr>
              <p:custDataLst>
                <p:tags r:id="rId3"/>
              </p:custDataLst>
            </p:nvPr>
          </p:nvCxnSpPr>
          <p:spPr bwMode="auto">
            <a:xfrm>
              <a:off x="690" y="978"/>
              <a:ext cx="17765" cy="0"/>
            </a:xfrm>
            <a:prstGeom prst="line">
              <a:avLst/>
            </a:prstGeom>
            <a:ln w="9525">
              <a:solidFill>
                <a:srgbClr val="934500"/>
              </a:solidFill>
              <a:tailEnd type="oval" w="sm" len="sm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43" name="文本框 10"/>
            <p:cNvSpPr txBox="1"/>
            <p:nvPr>
              <p:custDataLst>
                <p:tags r:id="rId4"/>
              </p:custDataLst>
            </p:nvPr>
          </p:nvSpPr>
          <p:spPr>
            <a:xfrm>
              <a:off x="572" y="205"/>
              <a:ext cx="3008" cy="7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b="1"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活用词汇</a:t>
              </a:r>
              <a:endPara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2" name="文本框 11"/>
          <p:cNvSpPr txBox="1"/>
          <p:nvPr>
            <p:custDataLst>
              <p:tags r:id="rId5"/>
            </p:custDataLst>
          </p:nvPr>
        </p:nvSpPr>
        <p:spPr>
          <a:xfrm>
            <a:off x="2209800" y="279400"/>
            <a:ext cx="866711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humble	/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ˈ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h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ʌ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mbl/	a.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谦逊的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虚心的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卑微的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-50800" y="25400"/>
            <a:ext cx="501650" cy="66675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76200" y="4476115"/>
            <a:ext cx="9874250" cy="52197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>
              <a:buNone/>
            </a:pPr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3. 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这位伟大的科学家住在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一间简陋的小屋里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(应用文)</a:t>
            </a:r>
            <a:endParaRPr lang="zh-CN" altLang="en-US" sz="2800" b="0" i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9"/>
            </p:custDataLst>
          </p:nvPr>
        </p:nvSpPr>
        <p:spPr>
          <a:xfrm>
            <a:off x="152400" y="4973955"/>
            <a:ext cx="9676130" cy="52197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</a:rPr>
              <a:t>The great scientist lived </a:t>
            </a:r>
            <a:r>
              <a:rPr lang="en-US" altLang="zh-CN" sz="2800" b="1" i="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in a humble cottage</a:t>
            </a:r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</a:rPr>
              <a:t>. </a:t>
            </a:r>
            <a:endParaRPr lang="zh-CN" altLang="en-US" sz="2800" b="0" i="0">
              <a:solidFill>
                <a:srgbClr val="0F1115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10"/>
            </p:custDataLst>
          </p:nvPr>
        </p:nvSpPr>
        <p:spPr>
          <a:xfrm>
            <a:off x="152400" y="914400"/>
            <a:ext cx="1193927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>
              <a:buNone/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1. 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尽管他在比赛中得了一等奖，但他依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然很谦逊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，说自己还有很多要学习的地方。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(续写)</a:t>
            </a:r>
            <a:endParaRPr lang="zh-CN" altLang="en-US" sz="280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11"/>
            </p:custDataLst>
          </p:nvPr>
        </p:nvSpPr>
        <p:spPr>
          <a:xfrm>
            <a:off x="152400" y="1828800"/>
            <a:ext cx="1181481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Even though he got the first prize in the competition, he r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emained humble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 and said he still had a lot to learn.</a:t>
            </a:r>
            <a:endParaRPr lang="en-US" altLang="zh-CN" sz="280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12"/>
            </p:custDataLst>
          </p:nvPr>
        </p:nvSpPr>
        <p:spPr>
          <a:xfrm>
            <a:off x="152400" y="2667000"/>
            <a:ext cx="1164653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>
              <a:buNone/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2.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这位谦逊的农民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捐出了所有积蓄，帮助贫困地区建学校，让所有人都很感动。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(续写)</a:t>
            </a:r>
            <a:endParaRPr lang="zh-CN" altLang="en-US" sz="280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13"/>
            </p:custDataLst>
          </p:nvPr>
        </p:nvSpPr>
        <p:spPr>
          <a:xfrm>
            <a:off x="132715" y="3505200"/>
            <a:ext cx="1173861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The humble farmer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donated all his savings to help build a school in the poor area, which surprised everyone.</a:t>
            </a:r>
            <a:endParaRPr lang="en-US" altLang="zh-CN" sz="280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8320405" y="4114800"/>
            <a:ext cx="3871595" cy="202184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9" grpId="0"/>
      <p:bldP spid="9" grpId="1"/>
      <p:bldP spid="5" grpId="0"/>
      <p:bldP spid="5" grpId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/>
          <a:stretch>
            <a:fillRect/>
          </a:stretch>
        </p:blipFill>
        <p:spPr>
          <a:xfrm>
            <a:off x="101600" y="127000"/>
            <a:ext cx="497840" cy="66167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599280" y="266676"/>
            <a:ext cx="11469107" cy="533920"/>
            <a:chOff x="674" y="186"/>
            <a:chExt cx="17781" cy="792"/>
          </a:xfrm>
        </p:grpSpPr>
        <p:cxnSp>
          <p:nvCxnSpPr>
            <p:cNvPr id="33" name="直接连接符 32"/>
            <p:cNvCxnSpPr/>
            <p:nvPr/>
          </p:nvCxnSpPr>
          <p:spPr bwMode="auto">
            <a:xfrm>
              <a:off x="690" y="978"/>
              <a:ext cx="17765" cy="0"/>
            </a:xfrm>
            <a:prstGeom prst="line">
              <a:avLst/>
            </a:prstGeom>
            <a:ln w="9525">
              <a:solidFill>
                <a:srgbClr val="934500"/>
              </a:solidFill>
              <a:tailEnd type="oval" w="sm" len="sm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43" name="文本框 10"/>
            <p:cNvSpPr txBox="1"/>
            <p:nvPr/>
          </p:nvSpPr>
          <p:spPr>
            <a:xfrm>
              <a:off x="674" y="186"/>
              <a:ext cx="3008" cy="7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b="1"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活用词汇</a:t>
              </a:r>
              <a:endPara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981200" y="279400"/>
            <a:ext cx="101117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representative	/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ˌ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repr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ɪˈ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zent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ə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ɪ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v/	a.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典型的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代表性的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n.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代表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" y="25400"/>
            <a:ext cx="501650" cy="6667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28600" y="1588770"/>
            <a:ext cx="1162050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</a:rPr>
              <a:t>Each class elected 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two representatives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</a:rPr>
              <a:t> to attend the school’s student council meeting.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4800" y="3499485"/>
            <a:ext cx="10383520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1" i="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 As the representative of the class</a:t>
            </a:r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</a:rPr>
              <a:t>, she felt a heavy responsibility to voice their concerns accurately.</a:t>
            </a:r>
            <a:endParaRPr lang="zh-CN" altLang="en-US" sz="2800" b="0" i="0">
              <a:solidFill>
                <a:srgbClr val="0F1115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28600" y="1066800"/>
            <a:ext cx="1049655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>
              <a:buNone/>
            </a:pP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1. 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每个班选出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两名代表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参加学校的学生会会议。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(应用文)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04800" y="2527935"/>
            <a:ext cx="948499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>
              <a:buNone/>
            </a:pPr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2.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作为班级代表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，她感到有沉重的责任要准确表达他们的关切。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(续写)</a:t>
            </a:r>
            <a:endParaRPr lang="zh-CN" altLang="en-US" sz="2800">
              <a:solidFill>
                <a:srgbClr val="0F1115"/>
              </a:solidFill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4194175"/>
            <a:ext cx="3359785" cy="220789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/>
          <a:stretch>
            <a:fillRect/>
          </a:stretch>
        </p:blipFill>
        <p:spPr>
          <a:xfrm>
            <a:off x="101600" y="127000"/>
            <a:ext cx="497840" cy="66167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599280" y="228924"/>
            <a:ext cx="11469107" cy="571671"/>
            <a:chOff x="674" y="130"/>
            <a:chExt cx="17781" cy="848"/>
          </a:xfrm>
        </p:grpSpPr>
        <p:cxnSp>
          <p:nvCxnSpPr>
            <p:cNvPr id="33" name="直接连接符 32"/>
            <p:cNvCxnSpPr/>
            <p:nvPr/>
          </p:nvCxnSpPr>
          <p:spPr bwMode="auto">
            <a:xfrm>
              <a:off x="690" y="978"/>
              <a:ext cx="17765" cy="0"/>
            </a:xfrm>
            <a:prstGeom prst="line">
              <a:avLst/>
            </a:prstGeom>
            <a:ln w="9525">
              <a:solidFill>
                <a:srgbClr val="934500"/>
              </a:solidFill>
              <a:tailEnd type="oval" w="sm" len="sm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43" name="文本框 10"/>
            <p:cNvSpPr txBox="1"/>
            <p:nvPr/>
          </p:nvSpPr>
          <p:spPr>
            <a:xfrm>
              <a:off x="674" y="130"/>
              <a:ext cx="3008" cy="7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b="1"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活用词汇</a:t>
              </a:r>
              <a:endPara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2133600" y="279400"/>
            <a:ext cx="77343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ink	/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ɪŋ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k/	n.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墨水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墨汁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油墨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" y="0"/>
            <a:ext cx="501650" cy="6667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81000" y="1524000"/>
            <a:ext cx="11032490" cy="52197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</a:rPr>
              <a:t>He dipped the pen into </a:t>
            </a:r>
            <a:r>
              <a:rPr lang="en-US" altLang="zh-CN" sz="2800" b="1" i="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the ink</a:t>
            </a:r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</a:rPr>
              <a:t> carefully, avoiding any spills. </a:t>
            </a:r>
            <a:endParaRPr lang="zh-CN" altLang="en-US" sz="2800" b="0" i="0">
              <a:solidFill>
                <a:srgbClr val="0F1115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7200" y="3174365"/>
            <a:ext cx="8521065" cy="181483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宋体" panose="02010600030101010101" pitchFamily="2" charset="-122"/>
              </a:rPr>
              <a:t>The student </a:t>
            </a:r>
            <a:r>
              <a:rPr lang="en-US" altLang="zh-CN" sz="2800" b="1" i="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created a unique painting using ink and watercolor</a:t>
            </a:r>
            <a:r>
              <a:rPr lang="en-US" altLang="zh-CN" sz="2800" b="0" i="0">
                <a:latin typeface="Times New Roman" panose="02020603050405020304" charset="0"/>
                <a:ea typeface="宋体" panose="02010600030101010101" pitchFamily="2" charset="-122"/>
              </a:rPr>
              <a:t>, which combined the beauty of Chinese traditional art and Western art, and won a prize in the school exhibition.</a:t>
            </a:r>
            <a:endParaRPr lang="zh-CN" altLang="en-US" sz="2800" b="0" i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81000" y="990600"/>
            <a:ext cx="1003046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>
              <a:buNone/>
            </a:pPr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1. 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他小心地将笔蘸入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墨水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中，避免任何溅出。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(续写)</a:t>
            </a:r>
            <a:endParaRPr lang="zh-CN" altLang="en-US" sz="2800">
              <a:solidFill>
                <a:srgbClr val="0F1115"/>
              </a:solidFill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81000" y="2133600"/>
            <a:ext cx="1120457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>
              <a:buNone/>
            </a:pP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2. 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这个学生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用墨水和水彩创作了一幅独特的画作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，融合了中国传统艺术和西方艺术的美，还在学校展览中获奖了。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(应用文)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96400" y="2903220"/>
            <a:ext cx="2344420" cy="302958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/>
          <a:stretch>
            <a:fillRect/>
          </a:stretch>
        </p:blipFill>
        <p:spPr>
          <a:xfrm>
            <a:off x="101600" y="127000"/>
            <a:ext cx="497840" cy="66167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457375" y="351617"/>
            <a:ext cx="11611011" cy="521785"/>
            <a:chOff x="454" y="312"/>
            <a:chExt cx="18001" cy="774"/>
          </a:xfrm>
        </p:grpSpPr>
        <p:cxnSp>
          <p:nvCxnSpPr>
            <p:cNvPr id="33" name="直接连接符 32"/>
            <p:cNvCxnSpPr/>
            <p:nvPr/>
          </p:nvCxnSpPr>
          <p:spPr bwMode="auto">
            <a:xfrm>
              <a:off x="690" y="978"/>
              <a:ext cx="17765" cy="0"/>
            </a:xfrm>
            <a:prstGeom prst="line">
              <a:avLst/>
            </a:prstGeom>
            <a:ln w="9525">
              <a:solidFill>
                <a:srgbClr val="934500"/>
              </a:solidFill>
              <a:tailEnd type="oval" w="sm" len="sm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43" name="文本框 10"/>
            <p:cNvSpPr txBox="1"/>
            <p:nvPr/>
          </p:nvSpPr>
          <p:spPr>
            <a:xfrm>
              <a:off x="454" y="312"/>
              <a:ext cx="3008" cy="7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b="1"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活用词汇</a:t>
              </a:r>
              <a:endPara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981200" y="351155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Christianity	/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ˌ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kr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ɪ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sti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ˈæ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n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ə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ti/	n.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基督教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2" name="Picture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/>
          <a:stretch>
            <a:fillRect/>
          </a:stretch>
        </p:blipFill>
        <p:spPr>
          <a:xfrm>
            <a:off x="186267" y="211667"/>
            <a:ext cx="497840" cy="66167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00" y="25400"/>
            <a:ext cx="501650" cy="666750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254000" y="3124200"/>
            <a:ext cx="11790045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宋体" panose="02010600030101010101" pitchFamily="2" charset="-122"/>
              </a:rPr>
              <a:t>The school held a cultural exhibition where students introduced traditions related to 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Christianity</a:t>
            </a:r>
            <a:r>
              <a:rPr lang="en-US" altLang="zh-CN" sz="2800" b="0" i="0">
                <a:latin typeface="Times New Roman" panose="02020603050405020304" charset="0"/>
                <a:ea typeface="宋体" panose="02010600030101010101" pitchFamily="2" charset="-122"/>
              </a:rPr>
              <a:t> and other religions.</a:t>
            </a:r>
            <a:endParaRPr lang="en-US" altLang="zh-CN" sz="2800" b="0" i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186055" y="1524000"/>
            <a:ext cx="11311890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宋体" panose="02010600030101010101" pitchFamily="2" charset="-122"/>
              </a:rPr>
              <a:t>When traveling to Rome last summer, I visited several churches that are important to 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Christianity</a:t>
            </a:r>
            <a:r>
              <a:rPr lang="en-US" altLang="zh-CN" sz="2800" b="0" i="0">
                <a:latin typeface="Times New Roman" panose="02020603050405020304" charset="0"/>
                <a:ea typeface="宋体" panose="02010600030101010101" pitchFamily="2" charset="-122"/>
              </a:rPr>
              <a:t>.</a:t>
            </a:r>
            <a:endParaRPr lang="en-US" altLang="zh-CN" sz="2800" b="0" i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138430" y="871855"/>
            <a:ext cx="11929745" cy="891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>
              <a:buNone/>
            </a:pP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1. 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去年夏天去罗马旅行时，我参观了几座对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基督教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而言很重要的教堂。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(应用文)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7"/>
            </p:custDataLst>
          </p:nvPr>
        </p:nvSpPr>
        <p:spPr>
          <a:xfrm>
            <a:off x="304800" y="2475865"/>
            <a:ext cx="11256010" cy="891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>
              <a:buNone/>
            </a:pP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2. 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学校举办了文化展，学生们介绍了与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基督教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及其他宗教相关的传统。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(应用文)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943600" y="3962400"/>
            <a:ext cx="3335655" cy="216662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5" grpId="0"/>
      <p:bldP spid="5" grpId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/>
          <a:stretch>
            <a:fillRect/>
          </a:stretch>
        </p:blipFill>
        <p:spPr>
          <a:xfrm>
            <a:off x="101600" y="127000"/>
            <a:ext cx="497840" cy="66167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330200" y="304988"/>
            <a:ext cx="11458787" cy="521785"/>
            <a:chOff x="690" y="451"/>
            <a:chExt cx="17765" cy="774"/>
          </a:xfrm>
        </p:grpSpPr>
        <p:cxnSp>
          <p:nvCxnSpPr>
            <p:cNvPr id="33" name="直接连接符 32"/>
            <p:cNvCxnSpPr/>
            <p:nvPr/>
          </p:nvCxnSpPr>
          <p:spPr bwMode="auto">
            <a:xfrm>
              <a:off x="690" y="978"/>
              <a:ext cx="17765" cy="0"/>
            </a:xfrm>
            <a:prstGeom prst="line">
              <a:avLst/>
            </a:prstGeom>
            <a:ln w="9525">
              <a:solidFill>
                <a:srgbClr val="934500"/>
              </a:solidFill>
              <a:tailEnd type="oval" w="sm" len="sm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43" name="文本框 10"/>
            <p:cNvSpPr txBox="1"/>
            <p:nvPr/>
          </p:nvSpPr>
          <p:spPr>
            <a:xfrm>
              <a:off x="1005" y="451"/>
              <a:ext cx="3008" cy="7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b="1"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活用词汇</a:t>
              </a:r>
              <a:endPara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2743200" y="228600"/>
            <a:ext cx="844740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animation	/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ˌæ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n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ɪˈ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me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ɪʃ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n/	n.(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电脑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动画制作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动画片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600" y="121920"/>
            <a:ext cx="501650" cy="66675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28600" y="914400"/>
            <a:ext cx="1130617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>
              <a:buNone/>
            </a:pPr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1. 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看这部动画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带回了他在童年时的美好回忆。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(续写)</a:t>
            </a:r>
            <a:endParaRPr lang="zh-CN" altLang="en-US" sz="2800">
              <a:solidFill>
                <a:srgbClr val="0F1115"/>
              </a:solidFill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04800" y="1434465"/>
            <a:ext cx="1118235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Watching the animation </a:t>
            </a:r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brought back fond memories of his childhood. </a:t>
            </a:r>
            <a:endParaRPr lang="en-US" altLang="zh-CN" sz="2800">
              <a:solidFill>
                <a:srgbClr val="0F1115"/>
              </a:solidFill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04800" y="1977390"/>
            <a:ext cx="113944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>
              <a:buNone/>
            </a:pPr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2. 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艺术家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手工绘制动画的每一帧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，这是一个艰苦的过程。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(应用文)</a:t>
            </a:r>
            <a:endParaRPr lang="zh-CN" altLang="en-US" sz="2800">
              <a:solidFill>
                <a:srgbClr val="0F1115"/>
              </a:solidFill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04800" y="2520315"/>
            <a:ext cx="113792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The artist 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drew each frame of the animation by hand</a:t>
            </a:r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, a painstaking process. </a:t>
            </a:r>
            <a:endParaRPr lang="en-US" altLang="zh-CN" sz="2800">
              <a:solidFill>
                <a:srgbClr val="0F1115"/>
              </a:solidFill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28600" y="3048000"/>
            <a:ext cx="802894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>
              <a:buNone/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3. 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我们城市举办的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动画节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吸引了很多年轻人，其中也包括我们的一些同学。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(应用文)</a:t>
            </a:r>
            <a:endParaRPr lang="zh-CN" altLang="en-US" sz="280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04800" y="4114800"/>
            <a:ext cx="609600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The animation festival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held in our city attracted many young people, including some of our classmates.</a:t>
            </a:r>
            <a:endParaRPr lang="en-US" altLang="zh-CN" sz="280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41790" y="2971800"/>
            <a:ext cx="2612390" cy="308927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9" grpId="0"/>
      <p:bldP spid="9" grpId="1"/>
      <p:bldP spid="13" grpId="0"/>
      <p:bldP spid="13" grpId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/>
          <a:stretch>
            <a:fillRect/>
          </a:stretch>
        </p:blipFill>
        <p:spPr>
          <a:xfrm>
            <a:off x="101600" y="127000"/>
            <a:ext cx="497840" cy="66167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599280" y="266676"/>
            <a:ext cx="11469107" cy="533920"/>
            <a:chOff x="674" y="186"/>
            <a:chExt cx="17781" cy="792"/>
          </a:xfrm>
        </p:grpSpPr>
        <p:cxnSp>
          <p:nvCxnSpPr>
            <p:cNvPr id="33" name="直接连接符 32"/>
            <p:cNvCxnSpPr/>
            <p:nvPr/>
          </p:nvCxnSpPr>
          <p:spPr bwMode="auto">
            <a:xfrm>
              <a:off x="690" y="978"/>
              <a:ext cx="17765" cy="0"/>
            </a:xfrm>
            <a:prstGeom prst="line">
              <a:avLst/>
            </a:prstGeom>
            <a:ln w="9525">
              <a:solidFill>
                <a:srgbClr val="934500"/>
              </a:solidFill>
              <a:tailEnd type="oval" w="sm" len="sm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43" name="文本框 10"/>
            <p:cNvSpPr txBox="1"/>
            <p:nvPr/>
          </p:nvSpPr>
          <p:spPr>
            <a:xfrm>
              <a:off x="674" y="186"/>
              <a:ext cx="3008" cy="7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b="1"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活用词汇</a:t>
              </a:r>
              <a:endPara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2209800" y="304800"/>
            <a:ext cx="609600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frame	/fre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ɪ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m/	n.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画面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框架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vt.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镶框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endParaRPr lang="zh-CN" altLang="en-US" sz="28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0800" y="76200"/>
            <a:ext cx="501650" cy="6667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04800" y="4800600"/>
            <a:ext cx="6557645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</a:rPr>
              <a:t> She </a:t>
            </a:r>
            <a:r>
              <a:rPr lang="en-US" altLang="zh-CN" sz="2800" b="1" i="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framed the picture with her hands</a:t>
            </a:r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</a:rPr>
              <a:t>, imagining it hanging on the wall. </a:t>
            </a:r>
            <a:endParaRPr lang="zh-CN" altLang="en-US" sz="2800" b="0" i="0">
              <a:solidFill>
                <a:srgbClr val="0F1115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0850" y="1752600"/>
            <a:ext cx="11646535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宋体" panose="02010600030101010101" pitchFamily="2" charset="-122"/>
              </a:rPr>
              <a:t>The movie’s </a:t>
            </a:r>
            <a:r>
              <a:rPr lang="en-US" altLang="zh-CN" sz="2800" b="1" i="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last frame</a:t>
            </a:r>
            <a:r>
              <a:rPr lang="en-US" altLang="zh-CN" sz="2800" b="0" i="0">
                <a:latin typeface="Times New Roman" panose="02020603050405020304" charset="0"/>
                <a:ea typeface="宋体" panose="02010600030101010101" pitchFamily="2" charset="-122"/>
              </a:rPr>
              <a:t> shows the main character smiling, which gives viewers a feeling of hope.</a:t>
            </a:r>
            <a:endParaRPr lang="zh-CN" altLang="en-US" sz="2800" b="0" i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28600" y="990600"/>
            <a:ext cx="11612245" cy="891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>
              <a:buNone/>
            </a:pP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1. 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这部电影的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最后一帧画面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是主角在微笑，给观众一种充满希望的感觉。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(应用文)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04800" y="2717800"/>
            <a:ext cx="1157668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>
              <a:buNone/>
            </a:pPr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2. 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时间似乎慢了下来，每一刻都冻结在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恐惧的框架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中。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(续写)</a:t>
            </a:r>
            <a:endParaRPr lang="zh-CN" altLang="en-US" sz="2800">
              <a:solidFill>
                <a:srgbClr val="0F1115"/>
              </a:solidFill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27990" y="3200400"/>
            <a:ext cx="117640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Time seemed to slow down, each moment frozen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 in a frame of fear</a:t>
            </a:r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. </a:t>
            </a:r>
            <a:endParaRPr lang="en-US" altLang="zh-CN" sz="2800">
              <a:solidFill>
                <a:srgbClr val="0F1115"/>
              </a:solidFill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04800" y="3715385"/>
            <a:ext cx="609600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3. 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她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用手给照片框出相框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，想象它挂在墙上的样子。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(续写)</a:t>
            </a:r>
            <a:endParaRPr lang="zh-CN" altLang="en-US" sz="2400" b="1">
              <a:solidFill>
                <a:schemeClr val="tx2">
                  <a:lumMod val="75000"/>
                </a:schemeClr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0400" y="3657600"/>
            <a:ext cx="2388870" cy="255016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8" grpId="0"/>
      <p:bldP spid="8" grpId="1"/>
      <p:bldP spid="3" grpId="0"/>
      <p:bldP spid="3" grpId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/>
          <a:stretch>
            <a:fillRect/>
          </a:stretch>
        </p:blipFill>
        <p:spPr>
          <a:xfrm>
            <a:off x="101600" y="127000"/>
            <a:ext cx="497840" cy="66167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609600" y="381280"/>
            <a:ext cx="11458787" cy="521785"/>
            <a:chOff x="690" y="356"/>
            <a:chExt cx="17765" cy="774"/>
          </a:xfrm>
        </p:grpSpPr>
        <p:cxnSp>
          <p:nvCxnSpPr>
            <p:cNvPr id="33" name="直接连接符 32"/>
            <p:cNvCxnSpPr/>
            <p:nvPr/>
          </p:nvCxnSpPr>
          <p:spPr bwMode="auto">
            <a:xfrm>
              <a:off x="690" y="978"/>
              <a:ext cx="17765" cy="0"/>
            </a:xfrm>
            <a:prstGeom prst="line">
              <a:avLst/>
            </a:prstGeom>
            <a:ln w="9525">
              <a:solidFill>
                <a:srgbClr val="934500"/>
              </a:solidFill>
              <a:tailEnd type="oval" w="sm" len="sm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43" name="文本框 10"/>
            <p:cNvSpPr txBox="1"/>
            <p:nvPr/>
          </p:nvSpPr>
          <p:spPr>
            <a:xfrm>
              <a:off x="808" y="356"/>
              <a:ext cx="3008" cy="7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b="1"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活用词汇</a:t>
              </a:r>
              <a:endPara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2362200" y="381000"/>
            <a:ext cx="861250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symphony	/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ˈ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s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ɪ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mf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ə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ni/	n.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交响乐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交响曲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0800" y="76200"/>
            <a:ext cx="501650" cy="6667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28600" y="4038600"/>
            <a:ext cx="11764010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宋体" panose="02010600030101010101" pitchFamily="2" charset="-122"/>
              </a:rPr>
              <a:t>Our school’s music festival invited </a:t>
            </a:r>
            <a:r>
              <a:rPr lang="en-US" altLang="zh-CN" sz="2800" b="1" i="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a local symphony orchestra</a:t>
            </a:r>
            <a:r>
              <a:rPr lang="en-US" altLang="zh-CN" sz="2800" b="0" i="0">
                <a:latin typeface="Times New Roman" panose="02020603050405020304" charset="0"/>
                <a:ea typeface="宋体" panose="02010600030101010101" pitchFamily="2" charset="-122"/>
              </a:rPr>
              <a:t> to perform, and all students were impressed by the beautiful music.</a:t>
            </a:r>
            <a:endParaRPr lang="zh-CN" altLang="en-US" sz="2800" b="0" i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28600" y="1066800"/>
            <a:ext cx="1013396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>
              <a:buNone/>
            </a:pPr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1. 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她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内心复杂的情感交响乐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无法用言语传达。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(续写)</a:t>
            </a:r>
            <a:endParaRPr lang="zh-CN" altLang="en-US" sz="2800">
              <a:solidFill>
                <a:srgbClr val="0F1115"/>
              </a:solidFill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50850" y="1447800"/>
            <a:ext cx="1176083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The 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complex symphony of emotions</a:t>
            </a:r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 inside her was impossible to convey in words. </a:t>
            </a:r>
            <a:endParaRPr lang="en-US" altLang="zh-CN" sz="2800">
              <a:solidFill>
                <a:srgbClr val="0F1115"/>
              </a:solidFill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28600" y="2337435"/>
            <a:ext cx="1090676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>
              <a:buNone/>
            </a:pPr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2. 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指挥用充满激情的手势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指挥着交响乐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(续写)</a:t>
            </a:r>
            <a:endParaRPr lang="zh-CN" altLang="en-US" sz="2800">
              <a:solidFill>
                <a:srgbClr val="0F1115"/>
              </a:solidFill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04800" y="2819400"/>
            <a:ext cx="1130490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The conductor 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led the symphony </a:t>
            </a:r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with passionate gestures. </a:t>
            </a:r>
            <a:endParaRPr lang="en-US" altLang="zh-CN" sz="2800">
              <a:solidFill>
                <a:srgbClr val="0F1115"/>
              </a:solidFill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28600" y="3341370"/>
            <a:ext cx="11809730" cy="891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>
              <a:buNone/>
            </a:pP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3. 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学校音乐节邀请了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当地交响乐团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演出，优美的音乐让所有学生印象深刻。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(应用文)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72400" y="4724400"/>
            <a:ext cx="3540760" cy="183197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9" grpId="0"/>
      <p:bldP spid="9" grpId="1"/>
      <p:bldP spid="5" grpId="0"/>
      <p:bldP spid="5" grpId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/>
          <a:stretch>
            <a:fillRect/>
          </a:stretch>
        </p:blipFill>
        <p:spPr>
          <a:xfrm>
            <a:off x="101600" y="127000"/>
            <a:ext cx="497840" cy="66167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609600" y="228924"/>
            <a:ext cx="11458787" cy="571671"/>
            <a:chOff x="690" y="130"/>
            <a:chExt cx="17765" cy="848"/>
          </a:xfrm>
        </p:grpSpPr>
        <p:cxnSp>
          <p:nvCxnSpPr>
            <p:cNvPr id="33" name="直接连接符 32"/>
            <p:cNvCxnSpPr/>
            <p:nvPr/>
          </p:nvCxnSpPr>
          <p:spPr bwMode="auto">
            <a:xfrm>
              <a:off x="690" y="978"/>
              <a:ext cx="17765" cy="0"/>
            </a:xfrm>
            <a:prstGeom prst="line">
              <a:avLst/>
            </a:prstGeom>
            <a:ln w="9525">
              <a:solidFill>
                <a:srgbClr val="934500"/>
              </a:solidFill>
              <a:tailEnd type="oval" w="sm" len="sm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43" name="文本框 10"/>
            <p:cNvSpPr txBox="1"/>
            <p:nvPr/>
          </p:nvSpPr>
          <p:spPr>
            <a:xfrm>
              <a:off x="926" y="130"/>
              <a:ext cx="3008" cy="7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b="1"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活用词汇</a:t>
              </a:r>
              <a:endPara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2286000" y="229235"/>
            <a:ext cx="888746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decline	/d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ɪˈ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kla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ɪ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n/	n.(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数量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减少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下降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v.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减少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28600" y="5161280"/>
            <a:ext cx="9673590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宋体" panose="02010600030101010101" pitchFamily="2" charset="-122"/>
              </a:rPr>
              <a:t>She invited him to join the photography club, but he </a:t>
            </a:r>
            <a:r>
              <a:rPr lang="en-US" altLang="zh-CN" sz="2800" b="1" i="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had to decline</a:t>
            </a:r>
            <a:r>
              <a:rPr lang="en-US" altLang="zh-CN" sz="2800" b="0" i="0">
                <a:latin typeface="Times New Roman" panose="02020603050405020304" charset="0"/>
                <a:ea typeface="宋体" panose="02010600030101010101" pitchFamily="2" charset="-122"/>
              </a:rPr>
              <a:t> because he already had too many after-school activities.</a:t>
            </a:r>
            <a:endParaRPr lang="zh-CN" altLang="en-US" sz="2800" b="0" i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76200"/>
            <a:ext cx="501650" cy="66675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04800" y="914400"/>
            <a:ext cx="1176337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1. 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我只能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谢绝你的邀请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因为我在忙于准备期末考试。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(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应用文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)</a:t>
            </a:r>
            <a:endParaRPr lang="en-US" altLang="zh-CN" sz="2800"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81000" y="1436370"/>
            <a:ext cx="1137412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Occupied in preparing for my final exam, I have no alternative but to 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decline your invitation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.</a:t>
            </a:r>
            <a:endParaRPr lang="en-US" altLang="zh-CN" sz="2800"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04800" y="2362200"/>
            <a:ext cx="1133030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>
              <a:buNone/>
            </a:pP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2. 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近年该景点游客人数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下降了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10%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仅有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500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万。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(应用文)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81000" y="2743200"/>
            <a:ext cx="1189101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The number of tourists to the scenic spot has 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declined by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 10% in recent years to only 5 million.</a:t>
            </a:r>
            <a:endParaRPr lang="en-US" altLang="zh-CN" sz="2800"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28600" y="3657600"/>
            <a:ext cx="90531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>
              <a:buNone/>
            </a:pPr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3. 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看着他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祖父健康状况的衰退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令人心碎。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(续写)</a:t>
            </a:r>
            <a:endParaRPr lang="zh-CN" altLang="en-US" sz="2800">
              <a:solidFill>
                <a:srgbClr val="0F1115"/>
              </a:solidFill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04800" y="4191000"/>
            <a:ext cx="1165606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Watching 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the decline of his grandfather's health </a:t>
            </a:r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was heartbreaking. </a:t>
            </a:r>
            <a:endParaRPr lang="en-US" altLang="zh-CN" sz="2800">
              <a:solidFill>
                <a:srgbClr val="0F1115"/>
              </a:solidFill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28600" y="4648200"/>
            <a:ext cx="1140650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>
              <a:buNone/>
            </a:pP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4. 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她邀请他加入摄影社，但他因为课外活动太多，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不得不拒绝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(续写)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0" grpId="0"/>
      <p:bldP spid="10" grpId="1"/>
      <p:bldP spid="14" grpId="0"/>
      <p:bldP spid="14" grpId="1"/>
      <p:bldP spid="5" grpId="0"/>
      <p:bldP spid="5" grpId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/>
          <a:stretch>
            <a:fillRect/>
          </a:stretch>
        </p:blipFill>
        <p:spPr>
          <a:xfrm>
            <a:off x="101600" y="127000"/>
            <a:ext cx="497840" cy="66167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609600" y="211396"/>
            <a:ext cx="11458787" cy="589199"/>
            <a:chOff x="690" y="104"/>
            <a:chExt cx="17765" cy="874"/>
          </a:xfrm>
        </p:grpSpPr>
        <p:cxnSp>
          <p:nvCxnSpPr>
            <p:cNvPr id="33" name="直接连接符 32"/>
            <p:cNvCxnSpPr/>
            <p:nvPr/>
          </p:nvCxnSpPr>
          <p:spPr bwMode="auto">
            <a:xfrm>
              <a:off x="690" y="978"/>
              <a:ext cx="17765" cy="0"/>
            </a:xfrm>
            <a:prstGeom prst="line">
              <a:avLst/>
            </a:prstGeom>
            <a:ln w="9525">
              <a:solidFill>
                <a:srgbClr val="934500"/>
              </a:solidFill>
              <a:tailEnd type="oval" w="sm" len="sm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43" name="文本框 10"/>
            <p:cNvSpPr txBox="1"/>
            <p:nvPr/>
          </p:nvSpPr>
          <p:spPr>
            <a:xfrm>
              <a:off x="754" y="104"/>
              <a:ext cx="3008" cy="7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b="1"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活用词汇</a:t>
              </a:r>
              <a:endPara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2133600" y="228600"/>
            <a:ext cx="96856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exhibition	/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ˌ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eks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ɪˈ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ɪʃ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n/	n.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展览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;(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技能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/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感情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表演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3" name="Picture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/>
          <a:stretch>
            <a:fillRect/>
          </a:stretch>
        </p:blipFill>
        <p:spPr>
          <a:xfrm>
            <a:off x="186267" y="0"/>
            <a:ext cx="497840" cy="66167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/>
          <a:stretch>
            <a:fillRect/>
          </a:stretch>
        </p:blipFill>
        <p:spPr>
          <a:xfrm>
            <a:off x="186267" y="211667"/>
            <a:ext cx="497840" cy="66167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00" y="19050"/>
            <a:ext cx="501650" cy="66675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2545" y="5181600"/>
            <a:ext cx="8568055" cy="138366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The exhibition of ancient books</a:t>
            </a:r>
            <a:r>
              <a:rPr lang="en-US" altLang="zh-CN" sz="2800" b="0" i="0">
                <a:latin typeface="Times New Roman" panose="02020603050405020304" charset="0"/>
                <a:ea typeface="宋体" panose="02010600030101010101" pitchFamily="2" charset="-122"/>
              </a:rPr>
              <a:t> in the library attracted many students who are interested in Chinese traditional culture.</a:t>
            </a:r>
            <a:endParaRPr lang="zh-CN" altLang="en-US" sz="2800" b="0" i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28600" y="990600"/>
            <a:ext cx="962596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>
              <a:buNone/>
            </a:pPr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1. 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走过展览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，他被展示的创造力所鼓舞。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(续写)</a:t>
            </a:r>
            <a:endParaRPr lang="zh-CN" altLang="en-US" sz="2800">
              <a:solidFill>
                <a:srgbClr val="0F1115"/>
              </a:solidFill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04800" y="1512570"/>
            <a:ext cx="1144968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Walking through the exhibition,</a:t>
            </a:r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 he felt inspired by the creativity on display. </a:t>
            </a:r>
            <a:endParaRPr lang="en-US" altLang="zh-CN" sz="2800">
              <a:solidFill>
                <a:srgbClr val="0F1115"/>
              </a:solidFill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28600" y="1981200"/>
            <a:ext cx="1174369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>
              <a:buNone/>
            </a:pPr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2. 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艺术家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在展览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中站在他的画旁，准备回答问题。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(续写)</a:t>
            </a:r>
            <a:endParaRPr lang="zh-CN" altLang="en-US" sz="2800">
              <a:solidFill>
                <a:srgbClr val="0F1115"/>
              </a:solidFill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81000" y="2487930"/>
            <a:ext cx="11882120" cy="96837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The artist stood beside his painting 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at the exhibition</a:t>
            </a:r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, ready to answer questions. </a:t>
            </a:r>
            <a:endParaRPr lang="en-US" altLang="zh-CN" sz="2800">
              <a:solidFill>
                <a:srgbClr val="0F1115"/>
              </a:solidFill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28600" y="3025140"/>
            <a:ext cx="1166368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>
              <a:buNone/>
            </a:pP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3. 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学生志愿者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带领参观者参观展览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，介绍每件作品背后的故事，帮助大家更好地理解艺术家的想法。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(应用文)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86055" y="3893820"/>
            <a:ext cx="1194562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The student volunteer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guided visitors around the exhibition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, introducing the stories behind each work, which helped others understand the artists’ ideas better.</a:t>
            </a:r>
            <a:endParaRPr lang="en-US" altLang="zh-CN" sz="2800"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0800" y="4777740"/>
            <a:ext cx="1176909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>
              <a:buNone/>
            </a:pP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4.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 图书馆的古籍展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吸引了很多对中国传统文化感兴趣的学生。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(应用文)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05800" y="5257800"/>
            <a:ext cx="2784475" cy="165862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4" grpId="0"/>
      <p:bldP spid="14" grpId="1"/>
      <p:bldP spid="16" grpId="0"/>
      <p:bldP spid="16" grpId="1"/>
      <p:bldP spid="8" grpId="0"/>
      <p:bldP spid="8" grpId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/>
          <a:stretch>
            <a:fillRect/>
          </a:stretch>
        </p:blipFill>
        <p:spPr>
          <a:xfrm>
            <a:off x="101600" y="127000"/>
            <a:ext cx="497840" cy="66167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609600" y="305102"/>
            <a:ext cx="11458787" cy="521785"/>
            <a:chOff x="690" y="243"/>
            <a:chExt cx="17765" cy="774"/>
          </a:xfrm>
        </p:grpSpPr>
        <p:cxnSp>
          <p:nvCxnSpPr>
            <p:cNvPr id="33" name="直接连接符 32"/>
            <p:cNvCxnSpPr/>
            <p:nvPr/>
          </p:nvCxnSpPr>
          <p:spPr bwMode="auto">
            <a:xfrm>
              <a:off x="690" y="978"/>
              <a:ext cx="17765" cy="0"/>
            </a:xfrm>
            <a:prstGeom prst="line">
              <a:avLst/>
            </a:prstGeom>
            <a:ln w="9525">
              <a:solidFill>
                <a:srgbClr val="934500"/>
              </a:solidFill>
              <a:tailEnd type="oval" w="sm" len="sm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43" name="文本框 10"/>
            <p:cNvSpPr txBox="1"/>
            <p:nvPr/>
          </p:nvSpPr>
          <p:spPr>
            <a:xfrm>
              <a:off x="690" y="243"/>
              <a:ext cx="3008" cy="7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b="1"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活用词汇</a:t>
              </a:r>
              <a:endPara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2209800" y="279400"/>
            <a:ext cx="885634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bronze	/br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ɒ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nz/	n.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青铜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深红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a.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青铜色的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2" name="Picture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/>
          <a:stretch>
            <a:fillRect/>
          </a:stretch>
        </p:blipFill>
        <p:spPr>
          <a:xfrm>
            <a:off x="186267" y="211667"/>
            <a:ext cx="497840" cy="66167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00" y="25400"/>
            <a:ext cx="501650" cy="6667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86055" y="1905000"/>
            <a:ext cx="11595100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宋体" panose="02010600030101010101" pitchFamily="2" charset="-122"/>
              </a:rPr>
              <a:t>The student research group studied 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the bronze artifacts</a:t>
            </a:r>
            <a:r>
              <a:rPr lang="en-US" altLang="zh-CN" sz="2800" b="0" i="0">
                <a:latin typeface="Times New Roman" panose="02020603050405020304" charset="0"/>
                <a:ea typeface="宋体" panose="02010600030101010101" pitchFamily="2" charset="-122"/>
              </a:rPr>
              <a:t> in the local museum, writing a report about how ancient people made bronze objects.</a:t>
            </a:r>
            <a:endParaRPr lang="zh-CN" altLang="en-US" sz="2800" b="0" i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28600" y="4343400"/>
            <a:ext cx="8860155" cy="52197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</a:rPr>
              <a:t>The sun glinted off 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the bronze plaque</a:t>
            </a:r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</a:rPr>
              <a:t>. </a:t>
            </a:r>
            <a:endParaRPr lang="zh-CN" altLang="en-US" sz="2800" b="0" i="0">
              <a:solidFill>
                <a:srgbClr val="0F1115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86055" y="838200"/>
            <a:ext cx="1180973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>
              <a:buNone/>
            </a:pP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1. 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学生研究小组研究了当地博物馆的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青铜文物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，写了一篇关于古人如何制作青铜器的报告。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(应用文)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28600" y="2743200"/>
            <a:ext cx="1162748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>
              <a:buNone/>
            </a:pPr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2.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 这座青铜雕塑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似乎传达出一种古老的智慧感。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(应用文)</a:t>
            </a:r>
            <a:endParaRPr lang="zh-CN" altLang="en-US" sz="2800">
              <a:solidFill>
                <a:srgbClr val="0F1115"/>
              </a:solidFill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28600" y="3242945"/>
            <a:ext cx="114153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The bronze sculpture </a:t>
            </a:r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seemed to convey a sense of ancient wisdom. </a:t>
            </a:r>
            <a:endParaRPr lang="en-US" altLang="zh-CN" sz="2800">
              <a:solidFill>
                <a:srgbClr val="0F1115"/>
              </a:solidFill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04800" y="3733800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>
              <a:buNone/>
            </a:pPr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3. 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阳光在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青铜牌匾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上闪烁。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(应用文)</a:t>
            </a:r>
            <a:endParaRPr lang="zh-CN" altLang="en-US" sz="2800">
              <a:solidFill>
                <a:srgbClr val="0F1115"/>
              </a:solidFill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9600" y="3657600"/>
            <a:ext cx="2364105" cy="303784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9" grpId="0"/>
      <p:bldP spid="9" grpId="1"/>
      <p:bldP spid="6" grpId="0"/>
      <p:bldP spid="6" grpId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/>
          <a:stretch>
            <a:fillRect/>
          </a:stretch>
        </p:blipFill>
        <p:spPr>
          <a:xfrm>
            <a:off x="101600" y="127000"/>
            <a:ext cx="497840" cy="66167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609600" y="266676"/>
            <a:ext cx="11458787" cy="533920"/>
            <a:chOff x="690" y="186"/>
            <a:chExt cx="17765" cy="792"/>
          </a:xfrm>
        </p:grpSpPr>
        <p:cxnSp>
          <p:nvCxnSpPr>
            <p:cNvPr id="33" name="直接连接符 32"/>
            <p:cNvCxnSpPr/>
            <p:nvPr/>
          </p:nvCxnSpPr>
          <p:spPr bwMode="auto">
            <a:xfrm>
              <a:off x="690" y="978"/>
              <a:ext cx="17765" cy="0"/>
            </a:xfrm>
            <a:prstGeom prst="line">
              <a:avLst/>
            </a:prstGeom>
            <a:ln w="9525">
              <a:solidFill>
                <a:srgbClr val="934500"/>
              </a:solidFill>
              <a:tailEnd type="oval" w="sm" len="sm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43" name="文本框 10"/>
            <p:cNvSpPr txBox="1"/>
            <p:nvPr/>
          </p:nvSpPr>
          <p:spPr>
            <a:xfrm>
              <a:off x="808" y="186"/>
              <a:ext cx="3008" cy="7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b="1"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活用词汇</a:t>
              </a:r>
              <a:endPara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2133600" y="304800"/>
            <a:ext cx="768540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ceramic	/s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əˈ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r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æ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m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ɪ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k/	n.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陶瓷制品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制陶艺术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600" y="76200"/>
            <a:ext cx="501650" cy="6667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81000" y="1524000"/>
            <a:ext cx="11480800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宋体" panose="02010600030101010101" pitchFamily="2" charset="-122"/>
              </a:rPr>
              <a:t>Her mother collects 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ceramic vases</a:t>
            </a:r>
            <a:r>
              <a:rPr lang="en-US" altLang="zh-CN" sz="2800" b="0" i="0">
                <a:latin typeface="Times New Roman" panose="02020603050405020304" charset="0"/>
                <a:ea typeface="宋体" panose="02010600030101010101" pitchFamily="2" charset="-122"/>
              </a:rPr>
              <a:t> from different countries, and they are displayed on the shelf in the living room.</a:t>
            </a:r>
            <a:endParaRPr lang="zh-CN" altLang="en-US" sz="2800" b="0" i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80035" y="838200"/>
            <a:ext cx="11911965" cy="891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>
              <a:buNone/>
            </a:pP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1. 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她妈妈收藏了来自不同国家的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陶瓷花瓶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，这些花瓶陈列在客厅的架子上。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(续写)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28600" y="2477135"/>
            <a:ext cx="1180782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>
              <a:buNone/>
            </a:pPr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2. 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他非常小心地拿着精致的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陶瓷雕塑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，生怕把它弄坏。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(续写)</a:t>
            </a:r>
            <a:endParaRPr lang="zh-CN" altLang="en-US" sz="2800">
              <a:solidFill>
                <a:srgbClr val="0F1115"/>
              </a:solidFill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28600" y="2971800"/>
            <a:ext cx="1191196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He held the delicate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 ceramic sculpture</a:t>
            </a:r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 with great care, afraid of damaging it. </a:t>
            </a:r>
            <a:endParaRPr lang="en-US" altLang="zh-CN" sz="2800">
              <a:solidFill>
                <a:srgbClr val="0F1115"/>
              </a:solidFill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28600" y="3493770"/>
            <a:ext cx="609600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>
              <a:buNone/>
            </a:pPr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3. 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陶工在拉坯机上塑造湿粘土，开始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一件新的陶瓷作品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(应用文)</a:t>
            </a:r>
            <a:endParaRPr lang="zh-CN" altLang="en-US" sz="2800">
              <a:solidFill>
                <a:srgbClr val="0F1115"/>
              </a:solidFill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04800" y="4419600"/>
            <a:ext cx="609600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The potter shaped the wet clay on the wheel, beginning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a new ceramic piece</a:t>
            </a:r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. </a:t>
            </a:r>
            <a:endParaRPr lang="en-US" altLang="zh-CN" sz="2800">
              <a:solidFill>
                <a:srgbClr val="0F1115"/>
              </a:solidFill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0" y="3581400"/>
            <a:ext cx="2571115" cy="311467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8" grpId="0"/>
      <p:bldP spid="8" grpId="1"/>
      <p:bldP spid="10" grpId="0"/>
      <p:bldP spid="10" grpId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/>
          <a:stretch>
            <a:fillRect/>
          </a:stretch>
        </p:blipFill>
        <p:spPr>
          <a:xfrm>
            <a:off x="101600" y="127000"/>
            <a:ext cx="497840" cy="66167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457375" y="266676"/>
            <a:ext cx="11611012" cy="533920"/>
            <a:chOff x="454" y="186"/>
            <a:chExt cx="18001" cy="792"/>
          </a:xfrm>
        </p:grpSpPr>
        <p:cxnSp>
          <p:nvCxnSpPr>
            <p:cNvPr id="33" name="直接连接符 32"/>
            <p:cNvCxnSpPr/>
            <p:nvPr/>
          </p:nvCxnSpPr>
          <p:spPr bwMode="auto">
            <a:xfrm>
              <a:off x="690" y="978"/>
              <a:ext cx="17765" cy="0"/>
            </a:xfrm>
            <a:prstGeom prst="line">
              <a:avLst/>
            </a:prstGeom>
            <a:ln w="9525">
              <a:solidFill>
                <a:srgbClr val="934500"/>
              </a:solidFill>
              <a:tailEnd type="oval" w="sm" len="sm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43" name="文本框 10"/>
            <p:cNvSpPr txBox="1"/>
            <p:nvPr/>
          </p:nvSpPr>
          <p:spPr>
            <a:xfrm>
              <a:off x="454" y="186"/>
              <a:ext cx="3008" cy="7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b="1"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活用词汇</a:t>
              </a:r>
              <a:endPara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2209800" y="304800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vase	/v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ɑ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:z/	n.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花瓶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装饰瓶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0800" y="25400"/>
            <a:ext cx="501650" cy="66675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04800" y="914400"/>
            <a:ext cx="1190498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>
              <a:buNone/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1. 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博物馆展出的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古花瓶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是青铜材质的，据说唐代贵族曾使用过它。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(应用文)</a:t>
            </a:r>
            <a:endParaRPr lang="zh-CN" altLang="en-US" sz="280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04800" y="1371600"/>
            <a:ext cx="1156525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The ancient vase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 displayed in the museum is made of bronze, and it is said to have been used by nobles in the Tang Dynasty.</a:t>
            </a:r>
            <a:endParaRPr lang="en-US" altLang="zh-CN" sz="280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04800" y="2209800"/>
            <a:ext cx="1176401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>
              <a:buNone/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2. 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我们在美术课上制作了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纸花瓶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，用彩色墨水和贴纸装饰，作为礼物送给父母。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(应用文)</a:t>
            </a:r>
            <a:endParaRPr lang="zh-CN" altLang="en-US" sz="280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04800" y="3004185"/>
            <a:ext cx="1194625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We made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 paper vases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 in the art class, decorating them with colored ink and stickers, and gave them to our parents as gifts.</a:t>
            </a:r>
            <a:endParaRPr lang="en-US" altLang="zh-CN" sz="280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81000" y="4038600"/>
            <a:ext cx="609600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>
              <a:buNone/>
            </a:pPr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3. 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他小心地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把花瓶放在最高的架子上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，孩子们够不着的地方。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(续写)</a:t>
            </a:r>
            <a:endParaRPr lang="zh-CN" altLang="en-US" sz="2800">
              <a:solidFill>
                <a:srgbClr val="0F1115"/>
              </a:solidFill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04800" y="5029200"/>
            <a:ext cx="609600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 He carefully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placed the vase on the highest shelf</a:t>
            </a:r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, out of reach of the children. </a:t>
            </a:r>
            <a:endParaRPr lang="en-US" altLang="zh-CN" sz="2800">
              <a:solidFill>
                <a:srgbClr val="0F1115"/>
              </a:solidFill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9000" y="3624580"/>
            <a:ext cx="2652395" cy="268097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9" grpId="0"/>
      <p:bldP spid="9" grpId="1"/>
      <p:bldP spid="13" grpId="0"/>
      <p:bldP spid="13" grpId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/>
          <a:stretch>
            <a:fillRect/>
          </a:stretch>
        </p:blipFill>
        <p:spPr>
          <a:xfrm>
            <a:off x="101600" y="127000"/>
            <a:ext cx="497840" cy="661670"/>
          </a:xfrm>
          <a:prstGeom prst="rect">
            <a:avLst/>
          </a:prstGeom>
        </p:spPr>
      </p:pic>
      <p:grpSp>
        <p:nvGrpSpPr>
          <p:cNvPr id="11" name="组合 10"/>
          <p:cNvGrpSpPr/>
          <p:nvPr>
            <p:custDataLst>
              <p:tags r:id="rId2"/>
            </p:custDataLst>
          </p:nvPr>
        </p:nvGrpSpPr>
        <p:grpSpPr>
          <a:xfrm>
            <a:off x="457375" y="266676"/>
            <a:ext cx="11611012" cy="533920"/>
            <a:chOff x="454" y="186"/>
            <a:chExt cx="18001" cy="792"/>
          </a:xfrm>
        </p:grpSpPr>
        <p:cxnSp>
          <p:nvCxnSpPr>
            <p:cNvPr id="33" name="直接连接符 32"/>
            <p:cNvCxnSpPr/>
            <p:nvPr>
              <p:custDataLst>
                <p:tags r:id="rId3"/>
              </p:custDataLst>
            </p:nvPr>
          </p:nvCxnSpPr>
          <p:spPr bwMode="auto">
            <a:xfrm>
              <a:off x="690" y="978"/>
              <a:ext cx="17765" cy="0"/>
            </a:xfrm>
            <a:prstGeom prst="line">
              <a:avLst/>
            </a:prstGeom>
            <a:ln w="9525">
              <a:solidFill>
                <a:srgbClr val="934500"/>
              </a:solidFill>
              <a:tailEnd type="oval" w="sm" len="sm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43" name="文本框 10"/>
            <p:cNvSpPr txBox="1"/>
            <p:nvPr>
              <p:custDataLst>
                <p:tags r:id="rId4"/>
              </p:custDataLst>
            </p:nvPr>
          </p:nvSpPr>
          <p:spPr>
            <a:xfrm>
              <a:off x="454" y="186"/>
              <a:ext cx="3008" cy="7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b="1"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活用词汇</a:t>
              </a:r>
              <a:endPara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2" name="文本框 11"/>
          <p:cNvSpPr txBox="1"/>
          <p:nvPr>
            <p:custDataLst>
              <p:tags r:id="rId5"/>
            </p:custDataLst>
          </p:nvPr>
        </p:nvSpPr>
        <p:spPr>
          <a:xfrm>
            <a:off x="2133600" y="228600"/>
            <a:ext cx="814578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artistic	/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ɑ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: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ˈ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ɪ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st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ɪ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k/	a.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艺术的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艺术家的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0"/>
            <a:ext cx="501650" cy="6667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04800" y="4064000"/>
            <a:ext cx="6237605" cy="138366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宋体" panose="02010600030101010101" pitchFamily="2" charset="-122"/>
              </a:rPr>
              <a:t>The art club organizes weekly activities to help students 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develop their artistic skills</a:t>
            </a:r>
            <a:r>
              <a:rPr lang="en-US" altLang="zh-CN" sz="2800" b="0" i="0">
                <a:latin typeface="Times New Roman" panose="02020603050405020304" charset="0"/>
                <a:ea typeface="宋体" panose="02010600030101010101" pitchFamily="2" charset="-122"/>
              </a:rPr>
              <a:t>, like calligraphy and ceramic-making.</a:t>
            </a:r>
            <a:endParaRPr lang="zh-CN" altLang="en-US" sz="2800" b="0" i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8"/>
            </p:custDataLst>
          </p:nvPr>
        </p:nvSpPr>
        <p:spPr>
          <a:xfrm>
            <a:off x="228600" y="1066800"/>
            <a:ext cx="118237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>
              <a:buNone/>
            </a:pPr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1. 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她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艺术家的灵魂因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周围缺乏美感而感到困扰。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(续写)</a:t>
            </a:r>
            <a:endParaRPr lang="zh-CN" altLang="en-US" sz="2800">
              <a:solidFill>
                <a:srgbClr val="0F1115"/>
              </a:solidFill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9"/>
            </p:custDataLst>
          </p:nvPr>
        </p:nvSpPr>
        <p:spPr>
          <a:xfrm>
            <a:off x="304800" y="1524000"/>
            <a:ext cx="110851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Her artistic soul </a:t>
            </a:r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was troubled by the lack of beauty in her surroundings. </a:t>
            </a:r>
            <a:endParaRPr lang="en-US" altLang="zh-CN" sz="2800">
              <a:solidFill>
                <a:srgbClr val="0F1115"/>
              </a:solidFill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10"/>
            </p:custDataLst>
          </p:nvPr>
        </p:nvSpPr>
        <p:spPr>
          <a:xfrm>
            <a:off x="228600" y="2064385"/>
            <a:ext cx="927036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>
              <a:buNone/>
            </a:pPr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2. 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她以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一个艺术性的手势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把花插在花瓶里。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(续写)</a:t>
            </a:r>
            <a:endParaRPr lang="zh-CN" altLang="en-US" sz="2800">
              <a:solidFill>
                <a:srgbClr val="0F1115"/>
              </a:solidFill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11"/>
            </p:custDataLst>
          </p:nvPr>
        </p:nvSpPr>
        <p:spPr>
          <a:xfrm>
            <a:off x="304800" y="2578100"/>
            <a:ext cx="1096073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With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 an artistic gesture</a:t>
            </a:r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, she arranged the flowers in the vase. </a:t>
            </a:r>
            <a:endParaRPr lang="en-US" altLang="zh-CN" sz="2800">
              <a:solidFill>
                <a:srgbClr val="0F1115"/>
              </a:solidFill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28600" y="3114040"/>
            <a:ext cx="664591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>
              <a:buNone/>
            </a:pP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3. 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艺术社每周组织活动，帮助学生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培养艺术技能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，比如书法和陶艺。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(应用文)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781800" y="3429000"/>
            <a:ext cx="4239260" cy="266128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9" grpId="0"/>
      <p:bldP spid="9" grpId="1"/>
      <p:bldP spid="5" grpId="0"/>
      <p:bldP spid="5" grpId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/>
          <a:stretch>
            <a:fillRect/>
          </a:stretch>
        </p:blipFill>
        <p:spPr>
          <a:xfrm>
            <a:off x="101600" y="127000"/>
            <a:ext cx="497840" cy="66167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533488" y="219486"/>
            <a:ext cx="11534899" cy="581109"/>
            <a:chOff x="572" y="116"/>
            <a:chExt cx="17883" cy="862"/>
          </a:xfrm>
        </p:grpSpPr>
        <p:cxnSp>
          <p:nvCxnSpPr>
            <p:cNvPr id="33" name="直接连接符 32"/>
            <p:cNvCxnSpPr/>
            <p:nvPr/>
          </p:nvCxnSpPr>
          <p:spPr bwMode="auto">
            <a:xfrm>
              <a:off x="690" y="978"/>
              <a:ext cx="17765" cy="0"/>
            </a:xfrm>
            <a:prstGeom prst="line">
              <a:avLst/>
            </a:prstGeom>
            <a:ln w="9525">
              <a:solidFill>
                <a:srgbClr val="934500"/>
              </a:solidFill>
              <a:tailEnd type="oval" w="sm" len="sm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43" name="文本框 10"/>
            <p:cNvSpPr txBox="1"/>
            <p:nvPr/>
          </p:nvSpPr>
          <p:spPr>
            <a:xfrm>
              <a:off x="572" y="116"/>
              <a:ext cx="3008" cy="7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b="1"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活用词汇</a:t>
              </a:r>
              <a:endPara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2209800" y="278977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entry	/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ˈ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entri/	n.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加入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进入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参与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5400"/>
            <a:ext cx="501650" cy="6667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1600" y="1752600"/>
            <a:ext cx="12012295" cy="1168400"/>
          </a:xfrm>
          <a:prstGeom prst="rect">
            <a:avLst/>
          </a:prstGeom>
        </p:spPr>
        <p:txBody>
          <a:bodyPr wrap="square">
            <a:spAutoFit/>
          </a:bodyPr>
          <a:p>
            <a:pPr indent="0" algn="just" defTabSz="266700" fontAlgn="auto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</a:rPr>
              <a:t>The process of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creating the entry 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</a:rPr>
              <a:t>was filled with hardship and annoyance , but it deserved my unremitting effort. The jury issued a certificate to prove my efforts.</a:t>
            </a:r>
            <a:endParaRPr lang="en-US" altLang="zh-CN" sz="280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1600" y="3581400"/>
            <a:ext cx="11905615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</a:rPr>
              <a:t>At first I got jammed just above my eyes and then, as I went on with my task, unwilling to quit,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my nose briefly prevented entry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</a:rPr>
              <a:t>. </a:t>
            </a:r>
            <a:endParaRPr lang="en-US" altLang="zh-CN" sz="280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6200" y="876300"/>
            <a:ext cx="1211643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>
              <a:buNone/>
            </a:pP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</a:rPr>
              <a:t>1.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撰写这份申请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</a:rPr>
              <a:t>的过程充满了艰辛与烦恼，但这一切都是值得我付出不懈努力的。评审团还颁发了一份证书，以证明我的付出。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(应用文)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6200" y="2819400"/>
            <a:ext cx="1135189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>
              <a:buNone/>
            </a:pP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</a:rPr>
              <a:t>2. 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</a:rPr>
              <a:t>起初，我卡在了眼睛上方的位置。接着，在继续完成任务的过程中，由于我坚决不想放弃，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我的鼻子又短暂地挡住了去路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</a:rPr>
              <a:t>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(续写)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6200" y="4495800"/>
            <a:ext cx="892429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>
              <a:buNone/>
            </a:pPr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3. 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赢得比赛感觉像是他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进入了严肃艺术家的世界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(续写)</a:t>
            </a:r>
            <a:endParaRPr lang="zh-CN" altLang="en-US" sz="2800">
              <a:solidFill>
                <a:srgbClr val="0F1115"/>
              </a:solidFill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01600" y="4953000"/>
            <a:ext cx="772985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Winning the competition felt like his 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entry into the world of serious artists</a:t>
            </a:r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. </a:t>
            </a:r>
            <a:endParaRPr lang="en-US" altLang="zh-CN" sz="2800">
              <a:solidFill>
                <a:srgbClr val="0F1115"/>
              </a:solidFill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72600" y="4114800"/>
            <a:ext cx="2472055" cy="226377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  <p:bldP spid="14" grpId="0"/>
      <p:bldP spid="14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/>
          <a:stretch>
            <a:fillRect/>
          </a:stretch>
        </p:blipFill>
        <p:spPr>
          <a:xfrm>
            <a:off x="101600" y="127000"/>
            <a:ext cx="497840" cy="66167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609600" y="228924"/>
            <a:ext cx="11458787" cy="571671"/>
            <a:chOff x="690" y="130"/>
            <a:chExt cx="17765" cy="848"/>
          </a:xfrm>
        </p:grpSpPr>
        <p:cxnSp>
          <p:nvCxnSpPr>
            <p:cNvPr id="33" name="直接连接符 32"/>
            <p:cNvCxnSpPr/>
            <p:nvPr/>
          </p:nvCxnSpPr>
          <p:spPr bwMode="auto">
            <a:xfrm>
              <a:off x="690" y="978"/>
              <a:ext cx="17765" cy="0"/>
            </a:xfrm>
            <a:prstGeom prst="line">
              <a:avLst/>
            </a:prstGeom>
            <a:ln w="9525">
              <a:solidFill>
                <a:srgbClr val="934500"/>
              </a:solidFill>
              <a:tailEnd type="oval" w="sm" len="sm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43" name="文本框 10"/>
            <p:cNvSpPr txBox="1"/>
            <p:nvPr/>
          </p:nvSpPr>
          <p:spPr>
            <a:xfrm>
              <a:off x="690" y="130"/>
              <a:ext cx="3008" cy="7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b="1"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活用词汇</a:t>
              </a:r>
              <a:endPara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2057400" y="0"/>
            <a:ext cx="872553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realistic	/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ˌ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ri: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əˈ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l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ɪ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st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ɪ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k/	a.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现实的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通真的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realism	/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ˈ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ri: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ə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l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ɪ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z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ə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m/	n.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逼真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现实主义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务实作风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realist	/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ˈ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ri: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ə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l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ɪ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st/	n.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现实主义画家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或作家等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endParaRPr lang="en-US" altLang="zh-CN" sz="28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600" y="76200"/>
            <a:ext cx="501650" cy="66675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01600" y="4126865"/>
            <a:ext cx="11025505" cy="1383665"/>
          </a:xfrm>
          <a:prstGeom prst="rect">
            <a:avLst/>
          </a:prstGeom>
        </p:spPr>
        <p:txBody>
          <a:bodyPr wrap="square">
            <a:spAutoFit/>
          </a:bodyPr>
          <a:p>
            <a:pPr indent="0" algn="just" defTabSz="266700" fontAlgn="auto"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</a:rPr>
              <a:t>Dr. Smith also highlighted the significance of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setting realistic goals 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</a:rPr>
              <a:t>and maintaining a balance between aiming for academic performance and mental health.</a:t>
            </a:r>
            <a:endParaRPr lang="en-US" altLang="zh-CN" sz="280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2400" y="5410200"/>
            <a:ext cx="8420735" cy="52197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>
              <a:buNone/>
            </a:pPr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</a:rPr>
              <a:t>4. </a:t>
            </a:r>
            <a:r>
              <a:rPr lang="zh-CN" altLang="en-US" sz="2800" b="0" i="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</a:rPr>
              <a:t>这部小说呈现了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一幅现实的高中生活图景</a:t>
            </a:r>
            <a:r>
              <a:rPr lang="zh-CN" altLang="en-US" sz="2800" b="0" i="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</a:rPr>
              <a:t>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(应用文)</a:t>
            </a:r>
            <a:endParaRPr lang="zh-CN" altLang="en-US" sz="2800" b="0" i="0">
              <a:solidFill>
                <a:srgbClr val="0F1115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28600" y="3200400"/>
            <a:ext cx="1094295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>
              <a:buNone/>
            </a:pP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</a:rPr>
              <a:t>3. 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</a:rPr>
              <a:t>史密斯博士还强调了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设定现实目标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</a:rPr>
              <a:t>以及在追求学业成绩和保持心理健康之间保持平衡的重要性。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(续写)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28812" y="1292860"/>
            <a:ext cx="8136467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>
              <a:buAutoNum type="arabicPeriod"/>
            </a:pPr>
            <a:r>
              <a:rPr lang="zh-CN" altLang="en-US" sz="2800" b="0" i="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</a:rPr>
              <a:t>这部电影的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现实主义</a:t>
            </a:r>
            <a:r>
              <a:rPr lang="zh-CN" altLang="en-US" sz="2800" b="0" i="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</a:rPr>
              <a:t>让观众感动落泪。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(应用文)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  <a:p>
            <a:pPr marL="0" indent="0">
              <a:spcBef>
                <a:spcPct val="0"/>
              </a:spcBef>
              <a:spcAft>
                <a:spcPct val="0"/>
              </a:spcAft>
              <a:buNone/>
            </a:pPr>
            <a:endParaRPr lang="zh-CN" altLang="en-US" sz="2800" b="0" i="0">
              <a:solidFill>
                <a:srgbClr val="0F1115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28600" y="2747010"/>
            <a:ext cx="9639935" cy="52197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</a:rPr>
              <a:t>The coach is 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a realist</a:t>
            </a:r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</a:rPr>
              <a:t> about the team's chances this season. </a:t>
            </a:r>
            <a:endParaRPr lang="en-US" altLang="zh-CN" sz="2800" b="0" i="0">
              <a:solidFill>
                <a:srgbClr val="0F1115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4800" y="1824990"/>
            <a:ext cx="826833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The film's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 realism</a:t>
            </a:r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 moved the audience to tears. </a:t>
            </a:r>
            <a:endParaRPr lang="en-US" altLang="zh-CN" sz="2800">
              <a:solidFill>
                <a:srgbClr val="0F1115"/>
              </a:solidFill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28600" y="2286000"/>
            <a:ext cx="78257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>
              <a:buNone/>
            </a:pPr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2. 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教练对球队本赛季的机会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持现实态度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(续写)</a:t>
            </a:r>
            <a:endParaRPr lang="zh-CN" altLang="en-US" sz="2800">
              <a:solidFill>
                <a:srgbClr val="0F1115"/>
              </a:solidFill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52400" y="6019800"/>
            <a:ext cx="1086802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The novel presents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 a realistic picture of high school life</a:t>
            </a:r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.</a:t>
            </a:r>
            <a:endParaRPr lang="en-US" altLang="zh-CN" sz="2800">
              <a:solidFill>
                <a:srgbClr val="0F1115"/>
              </a:solidFill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0600" y="5088255"/>
            <a:ext cx="3105785" cy="160845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13" grpId="0"/>
      <p:bldP spid="13" grpId="1"/>
      <p:bldP spid="6" grpId="0"/>
      <p:bldP spid="6" grpId="1"/>
      <p:bldP spid="14" grpId="0"/>
      <p:bldP spid="14" grpId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/>
          <a:stretch>
            <a:fillRect/>
          </a:stretch>
        </p:blipFill>
        <p:spPr>
          <a:xfrm>
            <a:off x="101600" y="127000"/>
            <a:ext cx="497840" cy="66167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457375" y="236339"/>
            <a:ext cx="11611012" cy="564256"/>
            <a:chOff x="454" y="141"/>
            <a:chExt cx="18001" cy="837"/>
          </a:xfrm>
        </p:grpSpPr>
        <p:cxnSp>
          <p:nvCxnSpPr>
            <p:cNvPr id="33" name="直接连接符 32"/>
            <p:cNvCxnSpPr/>
            <p:nvPr/>
          </p:nvCxnSpPr>
          <p:spPr bwMode="auto">
            <a:xfrm>
              <a:off x="690" y="978"/>
              <a:ext cx="17765" cy="0"/>
            </a:xfrm>
            <a:prstGeom prst="line">
              <a:avLst/>
            </a:prstGeom>
            <a:ln w="9525">
              <a:solidFill>
                <a:srgbClr val="934500"/>
              </a:solidFill>
              <a:tailEnd type="oval" w="sm" len="sm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43" name="文本框 10"/>
            <p:cNvSpPr txBox="1"/>
            <p:nvPr/>
          </p:nvSpPr>
          <p:spPr>
            <a:xfrm>
              <a:off x="454" y="141"/>
              <a:ext cx="3008" cy="7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b="1"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活用词汇</a:t>
              </a:r>
              <a:endPara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981200" y="279400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civil	/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ˈ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s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ɪ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vl/	a.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国民的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民用的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民事的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0800" y="25400"/>
            <a:ext cx="501650" cy="66675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92405" y="1676400"/>
            <a:ext cx="1198308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</a:rPr>
              <a:t> Impressed  by the  splendid scenery and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the vivid civil life 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</a:rPr>
              <a:t>the paintings  portrayed, I really appreciate the wonderful works by those gifted student painters.</a:t>
            </a:r>
            <a:endParaRPr lang="en-US" altLang="zh-CN" sz="280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92405" y="843280"/>
            <a:ext cx="1212596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>
              <a:buNone/>
            </a:pP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</a:rPr>
              <a:t>1. 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</a:rPr>
              <a:t>被这些画作所描绘的壮丽景色和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生动的市民生活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</a:rPr>
              <a:t>所深深打动，我真心欣赏这些才华横溢的学生画家们的杰出作品。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(应用文)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52400" y="4724400"/>
            <a:ext cx="8968105" cy="138366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宋体" panose="02010600030101010101" pitchFamily="2" charset="-122"/>
              </a:rPr>
              <a:t>The student wrote an essay about the importance of 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civil responsibility,</a:t>
            </a:r>
            <a:r>
              <a:rPr lang="en-US" altLang="zh-CN" sz="2800" b="0" i="0">
                <a:latin typeface="Times New Roman" panose="02020603050405020304" charset="0"/>
                <a:ea typeface="宋体" panose="02010600030101010101" pitchFamily="2" charset="-122"/>
              </a:rPr>
              <a:t> saying that everyone should follow the rules and contribute to society.</a:t>
            </a:r>
            <a:endParaRPr lang="zh-CN" altLang="en-US" sz="2800" b="0" i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2400" y="2590800"/>
            <a:ext cx="118148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>
              <a:buNone/>
            </a:pPr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2. 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尽管愤怒，她在讨论中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保持了文明的语气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(续写)</a:t>
            </a:r>
            <a:endParaRPr lang="zh-CN" altLang="en-US" sz="2800">
              <a:solidFill>
                <a:srgbClr val="0F1115"/>
              </a:solidFill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2405" y="3097530"/>
            <a:ext cx="117983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 Despite her anger, she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maintained a civil tone</a:t>
            </a:r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 during the discussion.</a:t>
            </a:r>
            <a:endParaRPr lang="en-US" altLang="zh-CN" sz="2800">
              <a:solidFill>
                <a:srgbClr val="0F1115"/>
              </a:solidFill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52400" y="3733800"/>
            <a:ext cx="899223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>
              <a:buNone/>
            </a:pP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3. 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这个学生写了一篇关于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公民责任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重要性的作文，提出每个人都应该遵守规则、为社会做贡献。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(应用文)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63965" y="4686935"/>
            <a:ext cx="3204210" cy="165163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5" grpId="0"/>
      <p:bldP spid="5" grpId="1"/>
      <p:bldP spid="14" grpId="0"/>
      <p:bldP spid="14" grpId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/>
          <a:stretch>
            <a:fillRect/>
          </a:stretch>
        </p:blipFill>
        <p:spPr>
          <a:xfrm>
            <a:off x="101600" y="127000"/>
            <a:ext cx="497840" cy="66167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599280" y="251170"/>
            <a:ext cx="11469107" cy="549425"/>
            <a:chOff x="674" y="163"/>
            <a:chExt cx="17781" cy="815"/>
          </a:xfrm>
        </p:grpSpPr>
        <p:cxnSp>
          <p:nvCxnSpPr>
            <p:cNvPr id="33" name="直接连接符 32"/>
            <p:cNvCxnSpPr/>
            <p:nvPr/>
          </p:nvCxnSpPr>
          <p:spPr bwMode="auto">
            <a:xfrm>
              <a:off x="690" y="978"/>
              <a:ext cx="17765" cy="0"/>
            </a:xfrm>
            <a:prstGeom prst="line">
              <a:avLst/>
            </a:prstGeom>
            <a:ln w="9525">
              <a:solidFill>
                <a:srgbClr val="934500"/>
              </a:solidFill>
              <a:tailEnd type="oval" w="sm" len="sm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43" name="文本框 10"/>
            <p:cNvSpPr txBox="1"/>
            <p:nvPr/>
          </p:nvSpPr>
          <p:spPr>
            <a:xfrm>
              <a:off x="674" y="163"/>
              <a:ext cx="3008" cy="7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b="1"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活用词汇</a:t>
              </a:r>
              <a:endPara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2082800" y="279400"/>
            <a:ext cx="835088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recognition	/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ˌ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rek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ə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g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ˈ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n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ɪʃ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n/	n.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承认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认出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赞誉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" y="76200"/>
            <a:ext cx="501650" cy="6667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6200" y="2476500"/>
            <a:ext cx="1193800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</a:rPr>
              <a:t> It would be better for you to choose impressive examples to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gain the recognition of the judges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</a:rPr>
              <a:t>. </a:t>
            </a:r>
            <a:endParaRPr lang="en-US" altLang="zh-CN" sz="280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2400" y="1676400"/>
            <a:ext cx="11224260" cy="52197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solidFill>
                  <a:srgbClr val="0A0A0A"/>
                </a:solidFill>
                <a:latin typeface="Times New Roman" panose="02020603050405020304" charset="0"/>
                <a:ea typeface="宋体" panose="02010600030101010101" pitchFamily="2" charset="-122"/>
              </a:rPr>
              <a:t>He wore a red vest covered with dust and jeans faded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beyond recognition</a:t>
            </a:r>
            <a:r>
              <a:rPr lang="en-US" altLang="zh-CN" sz="2800">
                <a:solidFill>
                  <a:srgbClr val="0A0A0A"/>
                </a:solidFill>
                <a:latin typeface="Times New Roman" panose="02020603050405020304" charset="0"/>
                <a:ea typeface="宋体" panose="02010600030101010101" pitchFamily="2" charset="-122"/>
              </a:rPr>
              <a:t>. </a:t>
            </a:r>
            <a:endParaRPr lang="en-US" altLang="zh-CN" sz="2800">
              <a:solidFill>
                <a:srgbClr val="0A0A0A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-16510" y="4343400"/>
            <a:ext cx="1208468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Recognized as the Master Gardener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</a:rPr>
              <a:t> in our family, she was economical but keen on investment When Grandma Lou visited, she brought her own seeds, folded in small envelopes and labeled with instructions. </a:t>
            </a:r>
            <a:endParaRPr lang="en-US" altLang="zh-CN" sz="280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2235" y="3289935"/>
            <a:ext cx="12089765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>
              <a:buNone/>
            </a:pP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</a:rPr>
              <a:t>3. 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</a:rPr>
              <a:t>在我们家，她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被视为园艺高手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</a:rPr>
              <a:t>。她行事节俭但又善于投资。当卢奶奶来访时，她会带上自己准备好的种子，将它们装在小信封里，并附上使用说明。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(续写)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2235" y="2133600"/>
            <a:ext cx="1209738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>
              <a:buNone/>
            </a:pP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</a:rPr>
              <a:t>2. 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</a:rPr>
              <a:t>对于你来说，最好选择一些有说服力的例子来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获得评委们的认可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</a:rPr>
              <a:t>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(续写)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1600" y="963930"/>
            <a:ext cx="12251055" cy="891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>
              <a:buNone/>
            </a:pP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</a:rPr>
              <a:t>1. 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</a:rPr>
              <a:t>他穿着一件满是灰尘的红色背心，还有那身褪色得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几乎认不出来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</a:rPr>
              <a:t>的牛仔裤。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(续写)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27825" y="5242560"/>
            <a:ext cx="5380355" cy="156781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  <p:bldP spid="8" grpId="0"/>
      <p:bldP spid="8" grpId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/>
          <a:stretch>
            <a:fillRect/>
          </a:stretch>
        </p:blipFill>
        <p:spPr>
          <a:xfrm>
            <a:off x="101600" y="127000"/>
            <a:ext cx="497840" cy="66167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609600" y="305102"/>
            <a:ext cx="11458787" cy="521785"/>
            <a:chOff x="690" y="243"/>
            <a:chExt cx="17765" cy="774"/>
          </a:xfrm>
        </p:grpSpPr>
        <p:cxnSp>
          <p:nvCxnSpPr>
            <p:cNvPr id="33" name="直接连接符 32"/>
            <p:cNvCxnSpPr/>
            <p:nvPr/>
          </p:nvCxnSpPr>
          <p:spPr bwMode="auto">
            <a:xfrm>
              <a:off x="690" y="978"/>
              <a:ext cx="17765" cy="0"/>
            </a:xfrm>
            <a:prstGeom prst="line">
              <a:avLst/>
            </a:prstGeom>
            <a:ln w="9525">
              <a:solidFill>
                <a:srgbClr val="934500"/>
              </a:solidFill>
              <a:tailEnd type="oval" w="sm" len="sm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43" name="文本框 10"/>
            <p:cNvSpPr txBox="1"/>
            <p:nvPr/>
          </p:nvSpPr>
          <p:spPr>
            <a:xfrm>
              <a:off x="808" y="243"/>
              <a:ext cx="3008" cy="7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b="1"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活用词汇</a:t>
              </a:r>
              <a:endPara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2133600" y="381000"/>
            <a:ext cx="79654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expansion	/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ɪ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k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ˈ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sp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æ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n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ʃ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n/	n.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扩张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扩展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扩大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" y="25400"/>
            <a:ext cx="501650" cy="6667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52400" y="1676400"/>
            <a:ext cx="1191577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</a:rPr>
              <a:t>Our worry and anxiety started to escalate, and we decided to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expand the search range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</a:rPr>
              <a:t> to the nearby surroundings, but still no luck. </a:t>
            </a:r>
            <a:endParaRPr lang="en-US" altLang="zh-CN" sz="280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28600" y="4660265"/>
            <a:ext cx="677164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</a:rPr>
              <a:t>The sight of the familiar stars above offered solace to the wanderer, a reminder of home in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the vast expanse of the sky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</a:rPr>
              <a:t>.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6200" y="838200"/>
            <a:ext cx="1211516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>
              <a:buNone/>
            </a:pP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</a:rPr>
              <a:t>1. 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</a:rPr>
              <a:t>我们的担忧和焦虑情绪不断加剧，于是我们决定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将搜索范围扩大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</a:rPr>
              <a:t>到周边地区，但仍然一无所获。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(续写)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52400" y="3136900"/>
            <a:ext cx="12154535" cy="52197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 The expansion of his knowledge</a:t>
            </a:r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</a:rPr>
              <a:t> through reading gave him great confidence. </a:t>
            </a:r>
            <a:endParaRPr lang="zh-CN" altLang="en-US" sz="2800" b="0" i="0">
              <a:solidFill>
                <a:srgbClr val="0F1115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0800" y="2590800"/>
            <a:ext cx="1018413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>
              <a:buNone/>
            </a:pPr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2. 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通过阅读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扩展知识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给了他很大的信心。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(续写)</a:t>
            </a:r>
            <a:endParaRPr lang="zh-CN" altLang="en-US" sz="2800">
              <a:solidFill>
                <a:srgbClr val="0F1115"/>
              </a:solidFill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01600" y="3683000"/>
            <a:ext cx="709231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>
              <a:buNone/>
            </a:pP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3. 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头顶上熟悉的星星的景象给流浪者带来了慰藉，是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广阔天空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中家乡的提醒。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(续写)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7" name="漂浮星空_梦幻_动态背景">
            <a:hlinkClick r:id="" action="ppaction://media"/>
          </p:cNvPr>
          <p:cNvPicPr/>
          <p:nvPr>
            <a:vide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193915" y="3810000"/>
            <a:ext cx="4053840" cy="283146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020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0">
              <p:cMediaNode>
                <p:cTn id="22" repeatCount="indefinite" fill="hold" display="1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27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13" grpId="0"/>
      <p:bldP spid="13" grpId="1"/>
      <p:bldP spid="5" grpId="0"/>
      <p:bldP spid="5" grpId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/>
          <a:stretch>
            <a:fillRect/>
          </a:stretch>
        </p:blipFill>
        <p:spPr>
          <a:xfrm>
            <a:off x="101600" y="127000"/>
            <a:ext cx="497840" cy="661670"/>
          </a:xfrm>
          <a:prstGeom prst="rect">
            <a:avLst/>
          </a:prstGeom>
        </p:spPr>
      </p:pic>
      <p:grpSp>
        <p:nvGrpSpPr>
          <p:cNvPr id="11" name="组合 10"/>
          <p:cNvGrpSpPr/>
          <p:nvPr>
            <p:custDataLst>
              <p:tags r:id="rId2"/>
            </p:custDataLst>
          </p:nvPr>
        </p:nvGrpSpPr>
        <p:grpSpPr>
          <a:xfrm>
            <a:off x="609600" y="305102"/>
            <a:ext cx="11458787" cy="521785"/>
            <a:chOff x="690" y="243"/>
            <a:chExt cx="17765" cy="774"/>
          </a:xfrm>
        </p:grpSpPr>
        <p:cxnSp>
          <p:nvCxnSpPr>
            <p:cNvPr id="33" name="直接连接符 32"/>
            <p:cNvCxnSpPr/>
            <p:nvPr>
              <p:custDataLst>
                <p:tags r:id="rId3"/>
              </p:custDataLst>
            </p:nvPr>
          </p:nvCxnSpPr>
          <p:spPr bwMode="auto">
            <a:xfrm>
              <a:off x="690" y="978"/>
              <a:ext cx="17765" cy="0"/>
            </a:xfrm>
            <a:prstGeom prst="line">
              <a:avLst/>
            </a:prstGeom>
            <a:ln w="9525">
              <a:solidFill>
                <a:srgbClr val="934500"/>
              </a:solidFill>
              <a:tailEnd type="oval" w="sm" len="sm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43" name="文本框 10"/>
            <p:cNvSpPr txBox="1"/>
            <p:nvPr>
              <p:custDataLst>
                <p:tags r:id="rId4"/>
              </p:custDataLst>
            </p:nvPr>
          </p:nvSpPr>
          <p:spPr>
            <a:xfrm>
              <a:off x="690" y="243"/>
              <a:ext cx="3008" cy="7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b="1"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活用词汇</a:t>
              </a:r>
              <a:endPara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2" name="文本框 11"/>
          <p:cNvSpPr txBox="1"/>
          <p:nvPr>
            <p:custDataLst>
              <p:tags r:id="rId5"/>
            </p:custDataLst>
          </p:nvPr>
        </p:nvSpPr>
        <p:spPr>
          <a:xfrm>
            <a:off x="2057400" y="304800"/>
            <a:ext cx="99593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bring ... to life	/br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ɪŋ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t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ə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la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ɪ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f/	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赋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…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生命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使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…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鲜活起来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800" y="0"/>
            <a:ext cx="501650" cy="66675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7"/>
            </p:custDataLst>
          </p:nvPr>
        </p:nvSpPr>
        <p:spPr>
          <a:xfrm>
            <a:off x="304800" y="4370070"/>
            <a:ext cx="8032115" cy="116840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>
              <a:lnSpc>
                <a:spcPct val="125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altLang="zh-CN" sz="2800" i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rPr>
              <a:t>He waved his hands animatedly as he told the story, 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bringing it to life.</a:t>
            </a:r>
            <a:endParaRPr lang="zh-CN" altLang="en-US" sz="2800" b="1" i="0">
              <a:solidFill>
                <a:srgbClr val="C0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381000" y="914400"/>
            <a:ext cx="1081278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>
              <a:buNone/>
            </a:pP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1. 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他的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幽默使得他的课堂生动活泼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我们都喜欢他。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(续写)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457200" y="1466850"/>
            <a:ext cx="1091184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He can always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bring the class to life with his humor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, and we are all fond of him.</a:t>
            </a:r>
            <a:endParaRPr lang="en-US" altLang="zh-CN" sz="2800"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>
            <a:off x="375920" y="2433320"/>
            <a:ext cx="11330940" cy="9398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 algn="l">
              <a:buNone/>
            </a:pP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2. 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当那个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女孩苏醒过来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时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人群中弥漫着喜悦和兴奋的气氛。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(续写)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3" name="文本框 12"/>
          <p:cNvSpPr txBox="1"/>
          <p:nvPr>
            <p:custDataLst>
              <p:tags r:id="rId11"/>
            </p:custDataLst>
          </p:nvPr>
        </p:nvSpPr>
        <p:spPr>
          <a:xfrm>
            <a:off x="375920" y="2971800"/>
            <a:ext cx="1181671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When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the girl came to life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, an air of delight and excitement settled over the crowd.</a:t>
            </a:r>
            <a:endParaRPr lang="en-US" altLang="zh-CN" sz="2800"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4" name="文本框 13"/>
          <p:cNvSpPr txBox="1"/>
          <p:nvPr>
            <p:custDataLst>
              <p:tags r:id="rId12"/>
            </p:custDataLst>
          </p:nvPr>
        </p:nvSpPr>
        <p:spPr>
          <a:xfrm>
            <a:off x="304800" y="3810000"/>
            <a:ext cx="1186307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 defTabSz="914400">
              <a:lnSpc>
                <a:spcPct val="100000"/>
              </a:lnSpc>
              <a:buNone/>
            </a:pP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3. 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他在讲故事时手舞足蹈，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让故事栩栩如生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(续写)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28600" y="5460365"/>
            <a:ext cx="1119822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>
              <a:buNone/>
            </a:pPr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4. 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她的话语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让旧的记忆活了过来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，使它们感觉像昨天一样生动。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(续写)</a:t>
            </a:r>
            <a:endParaRPr lang="zh-CN" altLang="en-US" sz="2800">
              <a:solidFill>
                <a:srgbClr val="0F1115"/>
              </a:solidFill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04800" y="5884545"/>
            <a:ext cx="1084770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Her words 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brought the old memories to life</a:t>
            </a:r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, making them feel as vivid as yesterday. </a:t>
            </a:r>
            <a:endParaRPr lang="en-US" altLang="zh-CN" sz="2800">
              <a:solidFill>
                <a:srgbClr val="0F1115"/>
              </a:solidFill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229600" y="3543935"/>
            <a:ext cx="2035810" cy="190436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3" grpId="0"/>
      <p:bldP spid="13" grpId="1"/>
      <p:bldP spid="3" grpId="0"/>
      <p:bldP spid="3" grpId="1"/>
      <p:bldP spid="16" grpId="0"/>
      <p:bldP spid="16" grpId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/>
          <a:stretch>
            <a:fillRect/>
          </a:stretch>
        </p:blipFill>
        <p:spPr>
          <a:xfrm>
            <a:off x="101600" y="127000"/>
            <a:ext cx="497840" cy="66167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609600" y="305102"/>
            <a:ext cx="11458787" cy="521785"/>
            <a:chOff x="690" y="243"/>
            <a:chExt cx="17765" cy="774"/>
          </a:xfrm>
        </p:grpSpPr>
        <p:cxnSp>
          <p:nvCxnSpPr>
            <p:cNvPr id="33" name="直接连接符 32"/>
            <p:cNvCxnSpPr/>
            <p:nvPr/>
          </p:nvCxnSpPr>
          <p:spPr bwMode="auto">
            <a:xfrm>
              <a:off x="690" y="978"/>
              <a:ext cx="17765" cy="0"/>
            </a:xfrm>
            <a:prstGeom prst="line">
              <a:avLst/>
            </a:prstGeom>
            <a:ln w="9525">
              <a:solidFill>
                <a:srgbClr val="934500"/>
              </a:solidFill>
              <a:tailEnd type="oval" w="sm" len="sm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43" name="文本框 10"/>
            <p:cNvSpPr txBox="1"/>
            <p:nvPr/>
          </p:nvSpPr>
          <p:spPr>
            <a:xfrm>
              <a:off x="690" y="243"/>
              <a:ext cx="3008" cy="7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b="1"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活用词汇</a:t>
              </a:r>
              <a:endPara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981200" y="279400"/>
            <a:ext cx="846391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guarantee	/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ˌ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g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æ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r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ə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n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ˈ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ti:/	vt.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保证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确保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n.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保证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600" y="121920"/>
            <a:ext cx="501650" cy="66675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52400" y="5029200"/>
            <a:ext cx="8206105" cy="138366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solidFill>
                  <a:srgbClr val="080808"/>
                </a:solidFill>
                <a:latin typeface="Times New Roman" panose="02020603050405020304" charset="0"/>
                <a:ea typeface="宋体" panose="02010600030101010101" pitchFamily="2" charset="-122"/>
              </a:rPr>
              <a:t> Firstly, my interest in English blesses me with superb language proficiency, which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guarantees smooth communication in receiving the foreign athletes</a:t>
            </a:r>
            <a:r>
              <a:rPr lang="en-US" altLang="zh-CN" sz="2800">
                <a:solidFill>
                  <a:srgbClr val="080808"/>
                </a:solidFill>
                <a:latin typeface="Times New Roman" panose="02020603050405020304" charset="0"/>
                <a:ea typeface="宋体" panose="02010600030101010101" pitchFamily="2" charset="-122"/>
              </a:rPr>
              <a:t>.</a:t>
            </a:r>
            <a:endParaRPr lang="en-US" altLang="zh-CN" sz="2800">
              <a:solidFill>
                <a:srgbClr val="080808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2400" y="1715770"/>
            <a:ext cx="12050395" cy="138366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</a:rPr>
              <a:t>Therefore, I am wondering if you could endow me with details, such as the time commitment required, and any specific qualifications needed, thus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guaranteeing my appropriate preparations for the work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in advance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</a:rPr>
              <a:t>. </a:t>
            </a:r>
            <a:endParaRPr lang="en-US" altLang="zh-CN" sz="280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0" y="852170"/>
            <a:ext cx="1185545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>
              <a:buNone/>
            </a:pP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</a:rPr>
              <a:t>1. 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</a:rPr>
              <a:t>因此，我想请问您能否给我提供一些具体信息，比如所需的时间投入以及具体的任职资格要求，以便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让我提前做好充分的准备工作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</a:rPr>
              <a:t>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(应用文)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1600" y="3988435"/>
            <a:ext cx="871029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>
              <a:buNone/>
            </a:pP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</a:rPr>
              <a:t>3. 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</a:rPr>
              <a:t>首先，我对英语的热爱使我具备了出色的语言能力，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这使我能够与外国运动员进行顺畅的交流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</a:rPr>
              <a:t>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(应用文)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1600" y="3048000"/>
            <a:ext cx="1304353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>
              <a:buNone/>
            </a:pP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2. 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被邀请到中国朋友家做客时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一定要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保证自己举止得体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(应用文)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52400" y="3473450"/>
            <a:ext cx="120605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Do guarantee to behave yourself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 when invited to your Chinese friend's home.</a:t>
            </a:r>
            <a:endParaRPr lang="en-US" altLang="zh-CN" sz="2800"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9200" y="4099560"/>
            <a:ext cx="2857500" cy="195961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14" grpId="0"/>
      <p:bldP spid="14" grpId="1"/>
      <p:bldP spid="6" grpId="0"/>
      <p:bldP spid="6" grpId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/>
          <a:stretch>
            <a:fillRect/>
          </a:stretch>
        </p:blipFill>
        <p:spPr>
          <a:xfrm>
            <a:off x="101600" y="127000"/>
            <a:ext cx="497840" cy="66167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533488" y="305102"/>
            <a:ext cx="11534899" cy="521785"/>
            <a:chOff x="572" y="243"/>
            <a:chExt cx="17883" cy="774"/>
          </a:xfrm>
        </p:grpSpPr>
        <p:cxnSp>
          <p:nvCxnSpPr>
            <p:cNvPr id="33" name="直接连接符 32"/>
            <p:cNvCxnSpPr/>
            <p:nvPr/>
          </p:nvCxnSpPr>
          <p:spPr bwMode="auto">
            <a:xfrm>
              <a:off x="690" y="978"/>
              <a:ext cx="17765" cy="0"/>
            </a:xfrm>
            <a:prstGeom prst="line">
              <a:avLst/>
            </a:prstGeom>
            <a:ln w="9525">
              <a:solidFill>
                <a:srgbClr val="934500"/>
              </a:solidFill>
              <a:tailEnd type="oval" w="sm" len="sm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43" name="文本框 10"/>
            <p:cNvSpPr txBox="1"/>
            <p:nvPr/>
          </p:nvSpPr>
          <p:spPr>
            <a:xfrm>
              <a:off x="572" y="243"/>
              <a:ext cx="3008" cy="7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b="1"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活用词汇</a:t>
              </a:r>
              <a:endPara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2209800" y="381000"/>
            <a:ext cx="822134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worthy	/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ˈ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w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ɜ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: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ð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i/	a.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值得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…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的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有价值的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0800" y="76200"/>
            <a:ext cx="501650" cy="6667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28600" y="1981200"/>
            <a:ext cx="11851640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</a:rPr>
              <a:t>Furthermore, our classes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are worthy of being attended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</a:rPr>
              <a:t>, because you can appreciate the differences between Chinese and Western teaching methods.</a:t>
            </a:r>
            <a:endParaRPr lang="en-US" altLang="zh-CN" sz="280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2400" y="1130935"/>
            <a:ext cx="1191514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>
              <a:buNone/>
            </a:pP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</a:rPr>
              <a:t>1. 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</a:rPr>
              <a:t>此外，我们的课程非常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值得参加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</a:rPr>
              <a:t>，因为您能够领略到中西方教学方法之间的差异。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(应用文)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2400" y="3733800"/>
            <a:ext cx="12064365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宋体" panose="02010600030101010101" pitchFamily="2" charset="-122"/>
              </a:rPr>
              <a:t>The idea of using waste paper to make handicrafts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is worthy of being tried</a:t>
            </a:r>
            <a:r>
              <a:rPr lang="en-US" altLang="zh-CN" sz="2800" b="0" i="0">
                <a:latin typeface="Times New Roman" panose="02020603050405020304" charset="0"/>
                <a:ea typeface="宋体" panose="02010600030101010101" pitchFamily="2" charset="-122"/>
              </a:rPr>
              <a:t>, as it helps reduce pollution and develop creativity.</a:t>
            </a:r>
            <a:endParaRPr lang="zh-CN" altLang="en-US" sz="2800" b="0" i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52400" y="5410200"/>
            <a:ext cx="8191500" cy="138366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宋体" panose="02010600030101010101" pitchFamily="2" charset="-122"/>
              </a:rPr>
              <a:t>She said that every small act of kindness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is worthy of being remembered</a:t>
            </a:r>
            <a:r>
              <a:rPr lang="en-US" altLang="zh-CN" sz="2800" b="0" i="0">
                <a:latin typeface="Times New Roman" panose="02020603050405020304" charset="0"/>
                <a:ea typeface="宋体" panose="02010600030101010101" pitchFamily="2" charset="-122"/>
              </a:rPr>
              <a:t>, as it can make the world a better place.</a:t>
            </a:r>
            <a:endParaRPr lang="zh-CN" altLang="en-US" sz="2800" b="0" i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52400" y="2895600"/>
            <a:ext cx="1218692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>
              <a:buNone/>
            </a:pP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2. 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用废纸制作手工艺品的想法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值得尝试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，因为它有助于减少污染，还能培养创造力。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(应用文)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6200" y="4572000"/>
            <a:ext cx="844486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>
              <a:buNone/>
            </a:pP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3. 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她说每一个微小的善举都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值得被铭记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，因为它能让世界变得更美好。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(续写)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6800" y="4267200"/>
            <a:ext cx="2417445" cy="232219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7" grpId="0"/>
      <p:bldP spid="7" grpId="1"/>
      <p:bldP spid="8" grpId="0"/>
      <p:bldP spid="8" grpId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>
            <a:off x="0" y="5428351"/>
            <a:ext cx="12522548" cy="1429649"/>
            <a:chOff x="0" y="0"/>
            <a:chExt cx="6354034" cy="725415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6354034" cy="725415"/>
            </a:xfrm>
            <a:custGeom>
              <a:avLst/>
              <a:gdLst/>
              <a:ahLst/>
              <a:cxnLst/>
              <a:rect l="l" t="t" r="r" b="b"/>
              <a:pathLst>
                <a:path w="6354034" h="725415">
                  <a:moveTo>
                    <a:pt x="0" y="0"/>
                  </a:moveTo>
                  <a:lnTo>
                    <a:pt x="6354034" y="0"/>
                  </a:lnTo>
                  <a:lnTo>
                    <a:pt x="6354034" y="725415"/>
                  </a:lnTo>
                  <a:lnTo>
                    <a:pt x="0" y="725415"/>
                  </a:lnTo>
                  <a:close/>
                </a:path>
              </a:pathLst>
            </a:custGeom>
            <a:solidFill>
              <a:srgbClr val="9D3E1E"/>
            </a:solidFill>
          </p:spPr>
          <p:txBody>
            <a:bodyPr/>
            <a:lstStyle/>
            <a:p>
              <a:endParaRPr sz="1200"/>
            </a:p>
          </p:txBody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88980" y="713317"/>
            <a:ext cx="3061547" cy="4347210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-1656080" y="-418677"/>
            <a:ext cx="3064933" cy="4389120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98687" y="5077037"/>
            <a:ext cx="2170853" cy="1444837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flipH="1">
            <a:off x="1066800" y="3970443"/>
            <a:ext cx="918633" cy="1399963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9856470" y="4126653"/>
            <a:ext cx="3202940" cy="2265257"/>
          </a:xfrm>
          <a:prstGeom prst="rect">
            <a:avLst/>
          </a:prstGeom>
        </p:spPr>
      </p:pic>
      <p:sp>
        <p:nvSpPr>
          <p:cNvPr id="10" name="明月设计7"/>
          <p:cNvSpPr txBox="1"/>
          <p:nvPr/>
        </p:nvSpPr>
        <p:spPr>
          <a:xfrm>
            <a:off x="2490893" y="1498600"/>
            <a:ext cx="7541260" cy="211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en-US" sz="10135" dirty="0">
                <a:solidFill>
                  <a:srgbClr val="1F222B"/>
                </a:solidFill>
                <a:latin typeface="汉仪大宋简" panose="02010600000101010101" pitchFamily="49" charset="-122"/>
              </a:rPr>
              <a:t>Thank You</a:t>
            </a:r>
            <a:endParaRPr lang="en-US" sz="10135" dirty="0">
              <a:solidFill>
                <a:srgbClr val="1F222B"/>
              </a:solidFill>
              <a:latin typeface="汉仪大宋简" panose="02010600000101010101" pitchFamily="49" charset="-122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/>
          <a:stretch>
            <a:fillRect/>
          </a:stretch>
        </p:blipFill>
        <p:spPr>
          <a:xfrm>
            <a:off x="101600" y="127000"/>
            <a:ext cx="497840" cy="66167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533488" y="276114"/>
            <a:ext cx="11534899" cy="524481"/>
            <a:chOff x="572" y="200"/>
            <a:chExt cx="17883" cy="778"/>
          </a:xfrm>
        </p:grpSpPr>
        <p:cxnSp>
          <p:nvCxnSpPr>
            <p:cNvPr id="33" name="直接连接符 32"/>
            <p:cNvCxnSpPr/>
            <p:nvPr/>
          </p:nvCxnSpPr>
          <p:spPr bwMode="auto">
            <a:xfrm>
              <a:off x="690" y="978"/>
              <a:ext cx="17765" cy="0"/>
            </a:xfrm>
            <a:prstGeom prst="line">
              <a:avLst/>
            </a:prstGeom>
            <a:ln w="9525">
              <a:solidFill>
                <a:srgbClr val="934500"/>
              </a:solidFill>
              <a:tailEnd type="oval" w="sm" len="sm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43" name="文本框 10"/>
            <p:cNvSpPr txBox="1"/>
            <p:nvPr/>
          </p:nvSpPr>
          <p:spPr>
            <a:xfrm>
              <a:off x="572" y="200"/>
              <a:ext cx="3008" cy="7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b="1"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活用词汇</a:t>
              </a:r>
              <a:endPara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981200" y="279400"/>
            <a:ext cx="74529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primitive	/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ˈ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pr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ɪ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m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ə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ɪ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v/	a.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发展水平低的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原始的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0800" y="25400"/>
            <a:ext cx="501650" cy="66675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203200" y="908050"/>
            <a:ext cx="10486390" cy="52197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914400">
              <a:lnSpc>
                <a:spcPct val="100000"/>
              </a:lnSpc>
              <a:buAutoNum type="arabicPeriod"/>
            </a:pP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</a:rPr>
              <a:t>与其他景区不同的是这里有大量的自然资源和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原始森林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</a:rPr>
              <a:t>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(应用文)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203200" y="3842385"/>
            <a:ext cx="11213465" cy="52197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>
              <a:buNone/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3. </a:t>
            </a:r>
            <a:r>
              <a:rPr lang="zh-CN" altLang="en-US" sz="2800" b="0" i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我们看了一部关于仍生活在雨林中的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原始部落</a:t>
            </a:r>
            <a:r>
              <a:rPr lang="zh-CN" altLang="en-US" sz="2800" b="0" i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的纪录片。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(应用文)</a:t>
            </a:r>
            <a:endParaRPr lang="zh-CN" altLang="en-US" sz="2800" b="0" i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203200" y="1397000"/>
            <a:ext cx="1129919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What makes it distinguish from other resorts is that it is rich/abundant in natural resources and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primitive forests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. </a:t>
            </a:r>
            <a:endParaRPr lang="en-US" altLang="zh-CN" sz="2800"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203200" y="2209800"/>
            <a:ext cx="10377170" cy="891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>
              <a:buNone/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2. 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科学家在洞穴壁上发现了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一些原始壁画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，可追溯到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1 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万年前。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(应用文)</a:t>
            </a:r>
            <a:endParaRPr lang="zh-CN" altLang="en-US" sz="280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7"/>
            </p:custDataLst>
          </p:nvPr>
        </p:nvSpPr>
        <p:spPr>
          <a:xfrm>
            <a:off x="304800" y="3048000"/>
            <a:ext cx="1155001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>
              <a:buNone/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The scientist found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 some primitive drawings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 on the walls of the cave, dating back 10,000 years.</a:t>
            </a:r>
            <a:endParaRPr lang="en-US" altLang="zh-CN" sz="280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8"/>
            </p:custDataLst>
          </p:nvPr>
        </p:nvSpPr>
        <p:spPr>
          <a:xfrm>
            <a:off x="203200" y="4343400"/>
            <a:ext cx="1159129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We watched a documentary about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primitive tribes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that still live in the rainforest.</a:t>
            </a:r>
            <a:endParaRPr lang="en-US" altLang="zh-CN" sz="280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375785" y="5029200"/>
            <a:ext cx="3246120" cy="173545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8" grpId="0"/>
      <p:bldP spid="8" grpId="1"/>
      <p:bldP spid="9" grpId="0"/>
      <p:bldP spid="9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/>
          <a:stretch>
            <a:fillRect/>
          </a:stretch>
        </p:blipFill>
        <p:spPr>
          <a:xfrm>
            <a:off x="101600" y="127000"/>
            <a:ext cx="497840" cy="661670"/>
          </a:xfrm>
          <a:prstGeom prst="rect">
            <a:avLst/>
          </a:prstGeom>
        </p:spPr>
      </p:pic>
      <p:grpSp>
        <p:nvGrpSpPr>
          <p:cNvPr id="11" name="组合 10"/>
          <p:cNvGrpSpPr/>
          <p:nvPr>
            <p:custDataLst>
              <p:tags r:id="rId2"/>
            </p:custDataLst>
          </p:nvPr>
        </p:nvGrpSpPr>
        <p:grpSpPr>
          <a:xfrm>
            <a:off x="609600" y="305102"/>
            <a:ext cx="11458787" cy="521785"/>
            <a:chOff x="690" y="243"/>
            <a:chExt cx="17765" cy="774"/>
          </a:xfrm>
        </p:grpSpPr>
        <p:cxnSp>
          <p:nvCxnSpPr>
            <p:cNvPr id="33" name="直接连接符 32"/>
            <p:cNvCxnSpPr/>
            <p:nvPr>
              <p:custDataLst>
                <p:tags r:id="rId3"/>
              </p:custDataLst>
            </p:nvPr>
          </p:nvCxnSpPr>
          <p:spPr bwMode="auto">
            <a:xfrm>
              <a:off x="690" y="978"/>
              <a:ext cx="17765" cy="0"/>
            </a:xfrm>
            <a:prstGeom prst="line">
              <a:avLst/>
            </a:prstGeom>
            <a:ln w="9525">
              <a:solidFill>
                <a:srgbClr val="934500"/>
              </a:solidFill>
              <a:tailEnd type="oval" w="sm" len="sm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43" name="文本框 10"/>
            <p:cNvSpPr txBox="1"/>
            <p:nvPr>
              <p:custDataLst>
                <p:tags r:id="rId4"/>
              </p:custDataLst>
            </p:nvPr>
          </p:nvSpPr>
          <p:spPr>
            <a:xfrm>
              <a:off x="808" y="243"/>
              <a:ext cx="3008" cy="7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b="1"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活用词汇</a:t>
              </a:r>
              <a:endPara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2" name="文本框 11"/>
          <p:cNvSpPr txBox="1"/>
          <p:nvPr>
            <p:custDataLst>
              <p:tags r:id="rId5"/>
            </p:custDataLst>
          </p:nvPr>
        </p:nvSpPr>
        <p:spPr>
          <a:xfrm>
            <a:off x="1981200" y="279400"/>
            <a:ext cx="899287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two-dimensional	/tu: d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ɪ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'men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ʃə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n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ə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l/	a.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二维的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dimension	/da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ɪˈ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men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ʃ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n/	n.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维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规模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范围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501650" cy="66675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7"/>
            </p:custDataLst>
          </p:nvPr>
        </p:nvSpPr>
        <p:spPr>
          <a:xfrm>
            <a:off x="560705" y="1880235"/>
            <a:ext cx="10413365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宋体" panose="02010600030101010101" pitchFamily="2" charset="-122"/>
              </a:rPr>
              <a:t>She made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a two-dimensional model</a:t>
            </a:r>
            <a:r>
              <a:rPr lang="en-US" altLang="zh-CN" sz="2800" b="0" i="0">
                <a:latin typeface="Times New Roman" panose="02020603050405020304" charset="0"/>
                <a:ea typeface="宋体" panose="02010600030101010101" pitchFamily="2" charset="-122"/>
              </a:rPr>
              <a:t> of the school for the science fair, using paper and glue.</a:t>
            </a:r>
            <a:endParaRPr lang="en-US" altLang="zh-CN" sz="2800" b="0" i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8"/>
            </p:custDataLst>
          </p:nvPr>
        </p:nvSpPr>
        <p:spPr>
          <a:xfrm>
            <a:off x="304800" y="3634740"/>
            <a:ext cx="11061700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宋体" panose="02010600030101010101" pitchFamily="2" charset="-122"/>
              </a:rPr>
              <a:t>This new library adds 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a cultural dimension</a:t>
            </a:r>
            <a:r>
              <a:rPr lang="en-US" altLang="zh-CN" sz="2800" b="0" i="0">
                <a:latin typeface="Times New Roman" panose="02020603050405020304" charset="0"/>
                <a:ea typeface="宋体" panose="02010600030101010101" pitchFamily="2" charset="-122"/>
              </a:rPr>
              <a:t> to our school, offering more books and art exhibitions.</a:t>
            </a:r>
            <a:endParaRPr lang="en-US" altLang="zh-CN" sz="2800" b="0" i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9"/>
            </p:custDataLst>
          </p:nvPr>
        </p:nvSpPr>
        <p:spPr>
          <a:xfrm>
            <a:off x="501650" y="1320800"/>
            <a:ext cx="1029462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>
              <a:buNone/>
            </a:pP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1. 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她用纸张和胶水为科技展制作了一个学校的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二维模型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(续写)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10"/>
            </p:custDataLst>
          </p:nvPr>
        </p:nvSpPr>
        <p:spPr>
          <a:xfrm>
            <a:off x="533400" y="2743200"/>
            <a:ext cx="11622405" cy="891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>
              <a:buNone/>
            </a:pP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2. 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这座新图书馆为学校增添了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文化维度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，提供了更多书籍和艺术展览。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(续写)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858000" y="4191000"/>
            <a:ext cx="2845435" cy="267398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/>
          <a:stretch>
            <a:fillRect/>
          </a:stretch>
        </p:blipFill>
        <p:spPr>
          <a:xfrm>
            <a:off x="101600" y="127000"/>
            <a:ext cx="497840" cy="66167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609600" y="278810"/>
            <a:ext cx="11458787" cy="521785"/>
            <a:chOff x="690" y="204"/>
            <a:chExt cx="17765" cy="774"/>
          </a:xfrm>
        </p:grpSpPr>
        <p:cxnSp>
          <p:nvCxnSpPr>
            <p:cNvPr id="33" name="直接连接符 32"/>
            <p:cNvCxnSpPr/>
            <p:nvPr/>
          </p:nvCxnSpPr>
          <p:spPr bwMode="auto">
            <a:xfrm>
              <a:off x="690" y="978"/>
              <a:ext cx="17765" cy="0"/>
            </a:xfrm>
            <a:prstGeom prst="line">
              <a:avLst/>
            </a:prstGeom>
            <a:ln w="9525">
              <a:solidFill>
                <a:srgbClr val="934500"/>
              </a:solidFill>
              <a:tailEnd type="oval" w="sm" len="sm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43" name="文本框 10"/>
            <p:cNvSpPr txBox="1"/>
            <p:nvPr/>
          </p:nvSpPr>
          <p:spPr>
            <a:xfrm>
              <a:off x="808" y="204"/>
              <a:ext cx="3008" cy="7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b="1"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活用词汇</a:t>
              </a:r>
              <a:endPara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2362200" y="266065"/>
            <a:ext cx="74206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in particular	/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ɪ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n p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əˈ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ɪ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kj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ə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l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ə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(r)/	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尤其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特别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5400"/>
            <a:ext cx="501650" cy="6667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03200" y="736600"/>
            <a:ext cx="894397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>
              <a:buNone/>
            </a:pP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1. 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你要行为举止恰当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尤其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要注意餐桌礼仪。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(应用文)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7200" y="1128183"/>
            <a:ext cx="11308503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You’d better behave properly, particularly minding your table manners/minding your table manners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in particular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.</a:t>
            </a:r>
            <a:endParaRPr lang="en-US" altLang="zh-CN" sz="2800"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28600" y="2057400"/>
            <a:ext cx="1001204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>
              <a:buNone/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2. 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我喜欢所有课外活动社团，但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尤其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喜欢摄影社。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(应用文)</a:t>
            </a:r>
            <a:endParaRPr lang="zh-CN" altLang="en-US" sz="280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81000" y="2514600"/>
            <a:ext cx="1124585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I enjoy all after-school clubs, but I am fond of the photography club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in particular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.</a:t>
            </a:r>
            <a:endParaRPr lang="en-US" altLang="zh-CN" sz="280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28600" y="3581400"/>
            <a:ext cx="1101788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>
              <a:buNone/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3. 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学校在艺术周期间举办了一系列文化活动，其中那场展示了众多学生不同风格水墨作品的书法展，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尤其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受到大家的喜爱。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(应用文)</a:t>
            </a:r>
            <a:endParaRPr lang="zh-CN" altLang="en-US" sz="280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04800" y="4570730"/>
            <a:ext cx="7834630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The school held a series of cultural activities during the Art Week, among which the calligraphy exhibition, which showed many students’ works with different styles of ink, was loved by everyone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 in particular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.</a:t>
            </a:r>
            <a:endParaRPr lang="en-US" altLang="zh-CN" sz="280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77200" y="4495800"/>
            <a:ext cx="3832225" cy="210058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8" grpId="0"/>
      <p:bldP spid="8" grpId="1"/>
      <p:bldP spid="13" grpId="0"/>
      <p:bldP spid="13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/>
          <a:stretch>
            <a:fillRect/>
          </a:stretch>
        </p:blipFill>
        <p:spPr>
          <a:xfrm>
            <a:off x="101600" y="127000"/>
            <a:ext cx="497840" cy="66167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609600" y="279484"/>
            <a:ext cx="11458787" cy="521785"/>
            <a:chOff x="690" y="205"/>
            <a:chExt cx="17765" cy="774"/>
          </a:xfrm>
        </p:grpSpPr>
        <p:cxnSp>
          <p:nvCxnSpPr>
            <p:cNvPr id="33" name="直接连接符 32"/>
            <p:cNvCxnSpPr/>
            <p:nvPr/>
          </p:nvCxnSpPr>
          <p:spPr bwMode="auto">
            <a:xfrm>
              <a:off x="690" y="978"/>
              <a:ext cx="17765" cy="0"/>
            </a:xfrm>
            <a:prstGeom prst="line">
              <a:avLst/>
            </a:prstGeom>
            <a:ln w="9525">
              <a:solidFill>
                <a:srgbClr val="934500"/>
              </a:solidFill>
              <a:tailEnd type="oval" w="sm" len="sm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43" name="文本框 10"/>
            <p:cNvSpPr txBox="1"/>
            <p:nvPr/>
          </p:nvSpPr>
          <p:spPr>
            <a:xfrm>
              <a:off x="808" y="205"/>
              <a:ext cx="3008" cy="7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b="1">
                  <a:solidFill>
                    <a:srgbClr val="00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活用词汇</a:t>
              </a:r>
              <a:endPara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2362200" y="275590"/>
            <a:ext cx="914082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set apart from	/set 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əˈ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p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ɑ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:t fr</a:t>
            </a:r>
            <a:r>
              <a:rPr lang="en-US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ə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m/	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使与众不同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使突出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0800" y="25400"/>
            <a:ext cx="501650" cy="6667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54000" y="1752600"/>
            <a:ext cx="11176000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宋体" panose="02010600030101010101" pitchFamily="2" charset="-122"/>
              </a:rPr>
              <a:t>The unique design of the school’s new library, with an arched door and a small pond full of water lilies, 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sets it apart from ordinary school buildings</a:t>
            </a:r>
            <a:r>
              <a:rPr lang="en-US" altLang="zh-CN" sz="2800" b="0" i="0">
                <a:latin typeface="Times New Roman" panose="02020603050405020304" charset="0"/>
                <a:ea typeface="宋体" panose="02010600030101010101" pitchFamily="2" charset="-122"/>
              </a:rPr>
              <a:t>.</a:t>
            </a:r>
            <a:endParaRPr lang="en-US" altLang="zh-CN" sz="2800" b="0" i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4800" y="3505200"/>
            <a:ext cx="9241367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宋体" panose="02010600030101010101" pitchFamily="2" charset="-122"/>
              </a:rPr>
              <a:t>Her ability to speak three foreign languages 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sets her apart from</a:t>
            </a:r>
            <a:r>
              <a:rPr lang="en-US" altLang="zh-CN" sz="2800" b="0" i="0">
                <a:latin typeface="Times New Roman" panose="02020603050405020304" charset="0"/>
                <a:ea typeface="宋体" panose="02010600030101010101" pitchFamily="2" charset="-122"/>
              </a:rPr>
              <a:t> other students in our grade.</a:t>
            </a:r>
            <a:endParaRPr lang="en-US" altLang="zh-CN" sz="2800" b="0" i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3200" y="826135"/>
            <a:ext cx="1136332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>
              <a:buNone/>
            </a:pP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1. 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学校新图书馆的独特设计，配有拱形门和一个长满睡莲的小池塘，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使其有别于普通教学楼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(应用文)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04800" y="2819400"/>
            <a:ext cx="11826875" cy="891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>
              <a:buNone/>
            </a:pP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2. 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她能说三门外语的能力，让她在我们年级的其他学生中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脱颖而出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。</a:t>
            </a: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(应用文)</a:t>
            </a:r>
            <a:endParaRPr lang="zh-CN" altLang="en-US" sz="2800"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4114800"/>
            <a:ext cx="2497455" cy="251079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DIAGRAM_VIRTUALLY_FRAME" val="{&quot;height&quot;:252.4,&quot;left&quot;:10.9,&quot;top&quot;:68.65,&quot;width&quot;:939.35}"/>
</p:tagLst>
</file>

<file path=ppt/tags/tag100.xml><?xml version="1.0" encoding="utf-8"?>
<p:tagLst xmlns:p="http://schemas.openxmlformats.org/presentationml/2006/main">
  <p:tag name="KSO_WM_DIAGRAM_VIRTUALLY_FRAME" val="{&quot;height&quot;:457.05,&quot;left&quot;:12,&quot;top&quot;:74,&quot;width&quot;:945.15}"/>
</p:tagLst>
</file>

<file path=ppt/tags/tag101.xml><?xml version="1.0" encoding="utf-8"?>
<p:tagLst xmlns:p="http://schemas.openxmlformats.org/presentationml/2006/main">
  <p:tag name="KSO_WM_DIAGRAM_VIRTUALLY_FRAME" val="{&quot;height&quot;:457.05,&quot;left&quot;:12,&quot;top&quot;:74,&quot;width&quot;:945.15}"/>
</p:tagLst>
</file>

<file path=ppt/tags/tag102.xml><?xml version="1.0" encoding="utf-8"?>
<p:tagLst xmlns:p="http://schemas.openxmlformats.org/presentationml/2006/main">
  <p:tag name="KSO_WM_DIAGRAM_VIRTUALLY_FRAME" val="{&quot;height&quot;:457.05,&quot;left&quot;:12,&quot;top&quot;:74,&quot;width&quot;:945.15}"/>
</p:tagLst>
</file>

<file path=ppt/tags/tag103.xml><?xml version="1.0" encoding="utf-8"?>
<p:tagLst xmlns:p="http://schemas.openxmlformats.org/presentationml/2006/main">
  <p:tag name="KSO_WM_DIAGRAM_VIRTUALLY_FRAME" val="{&quot;height&quot;:473.2405511811024,&quot;left&quot;:111.24818897637795,&quot;top&quot;:224.90622047244096,&quot;width&quot;:1290.338031496063}"/>
</p:tagLst>
</file>

<file path=ppt/tags/tag104.xml><?xml version="1.0" encoding="utf-8"?>
<p:tagLst xmlns:p="http://schemas.openxmlformats.org/presentationml/2006/main">
  <p:tag name="KSO_WM_DIAGRAM_VIRTUALLY_FRAME" val="{&quot;height&quot;:473.2405511811024,&quot;left&quot;:111.24818897637795,&quot;top&quot;:224.90622047244096,&quot;width&quot;:1290.338031496063}"/>
</p:tagLst>
</file>

<file path=ppt/tags/tag105.xml><?xml version="1.0" encoding="utf-8"?>
<p:tagLst xmlns:p="http://schemas.openxmlformats.org/presentationml/2006/main">
  <p:tag name="KSO_WM_DIAGRAM_VIRTUALLY_FRAME" val="{&quot;height&quot;:473.2405511811024,&quot;left&quot;:111.24818897637795,&quot;top&quot;:224.90622047244096,&quot;width&quot;:1290.338031496063}"/>
</p:tagLst>
</file>

<file path=ppt/tags/tag106.xml><?xml version="1.0" encoding="utf-8"?>
<p:tagLst xmlns:p="http://schemas.openxmlformats.org/presentationml/2006/main">
  <p:tag name="KSO_WM_DIAGRAM_VIRTUALLY_FRAME" val="{&quot;height&quot;:473.2405511811024,&quot;left&quot;:111.24818897637795,&quot;top&quot;:224.90622047244096,&quot;width&quot;:1290.338031496063}"/>
</p:tagLst>
</file>

<file path=ppt/tags/tag107.xml><?xml version="1.0" encoding="utf-8"?>
<p:tagLst xmlns:p="http://schemas.openxmlformats.org/presentationml/2006/main">
  <p:tag name="KSO_WM_DIAGRAM_VIRTUALLY_FRAME" val="{&quot;height&quot;:473.2405511811024,&quot;left&quot;:111.24818897637795,&quot;top&quot;:224.90622047244096,&quot;width&quot;:1290.338031496063}"/>
</p:tagLst>
</file>

<file path=ppt/tags/tag108.xml><?xml version="1.0" encoding="utf-8"?>
<p:tagLst xmlns:p="http://schemas.openxmlformats.org/presentationml/2006/main">
  <p:tag name="KSO_WM_DIAGRAM_VIRTUALLY_FRAME" val="{&quot;height&quot;:473.2405511811024,&quot;left&quot;:111.24818897637795,&quot;top&quot;:224.90622047244096,&quot;width&quot;:1290.338031496063}"/>
</p:tagLst>
</file>

<file path=ppt/tags/tag109.xml><?xml version="1.0" encoding="utf-8"?>
<p:tagLst xmlns:p="http://schemas.openxmlformats.org/presentationml/2006/main">
  <p:tag name="KSO_WM_DIAGRAM_VIRTUALLY_FRAME" val="{&quot;height&quot;:696.1467716535433,&quot;left&quot;:-4,&quot;top&quot;:2,&quot;width&quot;:1405.586220472441}"/>
</p:tagLst>
</file>

<file path=ppt/tags/tag11.xml><?xml version="1.0" encoding="utf-8"?>
<p:tagLst xmlns:p="http://schemas.openxmlformats.org/presentationml/2006/main">
  <p:tag name="KSO_WM_DIAGRAM_VIRTUALLY_FRAME" val="{&quot;height&quot;:252.4,&quot;left&quot;:10.9,&quot;top&quot;:68.65,&quot;width&quot;:939.35}"/>
</p:tagLst>
</file>

<file path=ppt/tags/tag110.xml><?xml version="1.0" encoding="utf-8"?>
<p:tagLst xmlns:p="http://schemas.openxmlformats.org/presentationml/2006/main">
  <p:tag name="KSO_WM_DIAGRAM_VIRTUALLY_FRAME" val="{&quot;height&quot;:696.1467716535433,&quot;left&quot;:-4,&quot;top&quot;:2,&quot;width&quot;:1405.586220472441}"/>
</p:tagLst>
</file>

<file path=ppt/tags/tag111.xml><?xml version="1.0" encoding="utf-8"?>
<p:tagLst xmlns:p="http://schemas.openxmlformats.org/presentationml/2006/main">
  <p:tag name="KSO_WM_DIAGRAM_VIRTUALLY_FRAME" val="{&quot;height&quot;:696.1467716535433,&quot;left&quot;:-4,&quot;top&quot;:2,&quot;width&quot;:1405.586220472441}"/>
</p:tagLst>
</file>

<file path=ppt/tags/tag112.xml><?xml version="1.0" encoding="utf-8"?>
<p:tagLst xmlns:p="http://schemas.openxmlformats.org/presentationml/2006/main">
  <p:tag name="KSO_WM_DIAGRAM_VIRTUALLY_FRAME" val="{&quot;height&quot;:696.1467716535433,&quot;left&quot;:-4,&quot;top&quot;:2,&quot;width&quot;:1405.586220472441}"/>
</p:tagLst>
</file>

<file path=ppt/tags/tag113.xml><?xml version="1.0" encoding="utf-8"?>
<p:tagLst xmlns:p="http://schemas.openxmlformats.org/presentationml/2006/main">
  <p:tag name="KSO_WM_DIAGRAM_VIRTUALLY_FRAME" val="{&quot;height&quot;:696.1467716535433,&quot;left&quot;:-4,&quot;top&quot;:2,&quot;width&quot;:1405.586220472441}"/>
</p:tagLst>
</file>

<file path=ppt/tags/tag114.xml><?xml version="1.0" encoding="utf-8"?>
<p:tagLst xmlns:p="http://schemas.openxmlformats.org/presentationml/2006/main">
  <p:tag name="KSO_WM_DIAGRAM_VIRTUALLY_FRAME" val="{&quot;height&quot;:696.1467716535433,&quot;left&quot;:-4,&quot;top&quot;:2,&quot;width&quot;:1405.586220472441}"/>
</p:tagLst>
</file>

<file path=ppt/tags/tag115.xml><?xml version="1.0" encoding="utf-8"?>
<p:tagLst xmlns:p="http://schemas.openxmlformats.org/presentationml/2006/main">
  <p:tag name="KSO_WM_DIAGRAM_VIRTUALLY_FRAME" val="{&quot;height&quot;:696.1467716535433,&quot;left&quot;:-4,&quot;top&quot;:2,&quot;width&quot;:1405.586220472441}"/>
</p:tagLst>
</file>

<file path=ppt/tags/tag116.xml><?xml version="1.0" encoding="utf-8"?>
<p:tagLst xmlns:p="http://schemas.openxmlformats.org/presentationml/2006/main">
  <p:tag name="KSO_WM_DIAGRAM_VIRTUALLY_FRAME" val="{&quot;height&quot;:696.1467716535433,&quot;left&quot;:-4,&quot;top&quot;:2,&quot;width&quot;:1405.586220472441}"/>
</p:tagLst>
</file>

<file path=ppt/tags/tag117.xml><?xml version="1.0" encoding="utf-8"?>
<p:tagLst xmlns:p="http://schemas.openxmlformats.org/presentationml/2006/main">
  <p:tag name="KSO_WM_DIAGRAM_VIRTUALLY_FRAME" val="{&quot;height&quot;:696.1467716535433,&quot;left&quot;:-4,&quot;top&quot;:2,&quot;width&quot;:1405.586220472441}"/>
</p:tagLst>
</file>

<file path=ppt/tags/tag118.xml><?xml version="1.0" encoding="utf-8"?>
<p:tagLst xmlns:p="http://schemas.openxmlformats.org/presentationml/2006/main">
  <p:tag name="KSO_WM_DIAGRAM_VIRTUALLY_FRAME" val="{&quot;height&quot;:696.1467716535433,&quot;left&quot;:-4,&quot;top&quot;:2,&quot;width&quot;:1405.586220472441}"/>
</p:tagLst>
</file>

<file path=ppt/tags/tag119.xml><?xml version="1.0" encoding="utf-8"?>
<p:tagLst xmlns:p="http://schemas.openxmlformats.org/presentationml/2006/main">
  <p:tag name="KSO_WM_DIAGRAM_VIRTUALLY_FRAME" val="{&quot;height&quot;:696.1467716535433,&quot;left&quot;:-4,&quot;top&quot;:2,&quot;width&quot;:1405.586220472441}"/>
</p:tagLst>
</file>

<file path=ppt/tags/tag12.xml><?xml version="1.0" encoding="utf-8"?>
<p:tagLst xmlns:p="http://schemas.openxmlformats.org/presentationml/2006/main">
  <p:tag name="KSO_WM_DIAGRAM_VIRTUALLY_FRAME" val="{&quot;height&quot;:473.2405511811024,&quot;left&quot;:111.24818897637795,&quot;top&quot;:224.90622047244096,&quot;width&quot;:1290.338031496063}"/>
</p:tagLst>
</file>

<file path=ppt/tags/tag120.xml><?xml version="1.0" encoding="utf-8"?>
<p:tagLst xmlns:p="http://schemas.openxmlformats.org/presentationml/2006/main">
  <p:tag name="KSO_WM_DIAGRAM_VIRTUALLY_FRAME" val="{&quot;height&quot;:696.1467716535433,&quot;left&quot;:-4,&quot;top&quot;:2,&quot;width&quot;:1405.586220472441}"/>
</p:tagLst>
</file>

<file path=ppt/tags/tag121.xml><?xml version="1.0" encoding="utf-8"?>
<p:tagLst xmlns:p="http://schemas.openxmlformats.org/presentationml/2006/main">
  <p:tag name="KSO_WM_DIAGRAM_VIRTUALLY_FRAME" val="{&quot;height&quot;:696.1467716535433,&quot;left&quot;:-4,&quot;top&quot;:2,&quot;width&quot;:1405.586220472441}"/>
</p:tagLst>
</file>

<file path=ppt/tags/tag122.xml><?xml version="1.0" encoding="utf-8"?>
<p:tagLst xmlns:p="http://schemas.openxmlformats.org/presentationml/2006/main">
  <p:tag name="KSO_WM_DIAGRAM_VIRTUALLY_FRAME" val="{&quot;height&quot;:473.2405511811024,&quot;left&quot;:111.24818897637795,&quot;top&quot;:224.90622047244096,&quot;width&quot;:1290.338031496063}"/>
</p:tagLst>
</file>

<file path=ppt/tags/tag123.xml><?xml version="1.0" encoding="utf-8"?>
<p:tagLst xmlns:p="http://schemas.openxmlformats.org/presentationml/2006/main">
  <p:tag name="KSO_WM_DIAGRAM_VIRTUALLY_FRAME" val="{&quot;height&quot;:473.2405511811024,&quot;left&quot;:111.24818897637795,&quot;top&quot;:224.90622047244096,&quot;width&quot;:1290.338031496063}"/>
</p:tagLst>
</file>

<file path=ppt/tags/tag124.xml><?xml version="1.0" encoding="utf-8"?>
<p:tagLst xmlns:p="http://schemas.openxmlformats.org/presentationml/2006/main">
  <p:tag name="KSO_WM_DIAGRAM_VIRTUALLY_FRAME" val="{&quot;height&quot;:473.2405511811024,&quot;left&quot;:111.24818897637795,&quot;top&quot;:224.90622047244096,&quot;width&quot;:1290.338031496063}"/>
</p:tagLst>
</file>

<file path=ppt/tags/tag125.xml><?xml version="1.0" encoding="utf-8"?>
<p:tagLst xmlns:p="http://schemas.openxmlformats.org/presentationml/2006/main">
  <p:tag name="KSO_WM_DIAGRAM_VIRTUALLY_FRAME" val="{&quot;height&quot;:473.2405511811024,&quot;left&quot;:111.24818897637795,&quot;top&quot;:224.90622047244096,&quot;width&quot;:1290.338031496063}"/>
</p:tagLst>
</file>

<file path=ppt/tags/tag126.xml><?xml version="1.0" encoding="utf-8"?>
<p:tagLst xmlns:p="http://schemas.openxmlformats.org/presentationml/2006/main">
  <p:tag name="KSO_WM_DIAGRAM_VIRTUALLY_FRAME" val="{&quot;height&quot;:473.2405511811024,&quot;left&quot;:111.24818897637795,&quot;top&quot;:224.90622047244096,&quot;width&quot;:1290.338031496063}"/>
</p:tagLst>
</file>

<file path=ppt/tags/tag127.xml><?xml version="1.0" encoding="utf-8"?>
<p:tagLst xmlns:p="http://schemas.openxmlformats.org/presentationml/2006/main">
  <p:tag name="KSO_WM_DIAGRAM_VIRTUALLY_FRAME" val="{&quot;height&quot;:473.2405511811024,&quot;left&quot;:111.24818897637795,&quot;top&quot;:224.90622047244096,&quot;width&quot;:1290.338031496063}"/>
</p:tagLst>
</file>

<file path=ppt/tags/tag128.xml><?xml version="1.0" encoding="utf-8"?>
<p:tagLst xmlns:p="http://schemas.openxmlformats.org/presentationml/2006/main">
  <p:tag name="KSO_WM_DIAGRAM_VIRTUALLY_FRAME" val="{&quot;height&quot;:473.2405511811024,&quot;left&quot;:111.24818897637795,&quot;top&quot;:224.90622047244096,&quot;width&quot;:1290.338031496063}"/>
</p:tagLst>
</file>

<file path=ppt/tags/tag129.xml><?xml version="1.0" encoding="utf-8"?>
<p:tagLst xmlns:p="http://schemas.openxmlformats.org/presentationml/2006/main">
  <p:tag name="KSO_WM_DIAGRAM_VIRTUALLY_FRAME" val="{&quot;height&quot;:473.2405511811024,&quot;left&quot;:111.24818897637795,&quot;top&quot;:224.90622047244096,&quot;width&quot;:1290.338031496063}"/>
</p:tagLst>
</file>

<file path=ppt/tags/tag13.xml><?xml version="1.0" encoding="utf-8"?>
<p:tagLst xmlns:p="http://schemas.openxmlformats.org/presentationml/2006/main">
  <p:tag name="KSO_WM_DIAGRAM_VIRTUALLY_FRAME" val="{&quot;height&quot;:473.2405511811024,&quot;left&quot;:111.24818897637795,&quot;top&quot;:224.90622047244096,&quot;width&quot;:1290.338031496063}"/>
</p:tagLst>
</file>

<file path=ppt/tags/tag130.xml><?xml version="1.0" encoding="utf-8"?>
<p:tagLst xmlns:p="http://schemas.openxmlformats.org/presentationml/2006/main">
  <p:tag name="KSO_WM_DIAGRAM_VIRTUALLY_FRAME" val="{&quot;height&quot;:473.2405511811024,&quot;left&quot;:111.24818897637795,&quot;top&quot;:224.90622047244096,&quot;width&quot;:1290.338031496063}"/>
</p:tagLst>
</file>

<file path=ppt/tags/tag131.xml><?xml version="1.0" encoding="utf-8"?>
<p:tagLst xmlns:p="http://schemas.openxmlformats.org/presentationml/2006/main">
  <p:tag name="KSO_WM_DIAGRAM_VIRTUALLY_FRAME" val="{&quot;height&quot;:473.2405511811024,&quot;left&quot;:111.24818897637795,&quot;top&quot;:224.90622047244096,&quot;width&quot;:1290.338031496063}"/>
</p:tagLst>
</file>

<file path=ppt/tags/tag132.xml><?xml version="1.0" encoding="utf-8"?>
<p:tagLst xmlns:p="http://schemas.openxmlformats.org/presentationml/2006/main">
  <p:tag name="KSO_WM_DIAGRAM_VIRTUALLY_FRAME" val="{&quot;height&quot;:473.2405511811024,&quot;left&quot;:111.24818897637795,&quot;top&quot;:224.90622047244096,&quot;width&quot;:1290.338031496063}"/>
</p:tagLst>
</file>

<file path=ppt/tags/tag133.xml><?xml version="1.0" encoding="utf-8"?>
<p:tagLst xmlns:p="http://schemas.openxmlformats.org/presentationml/2006/main">
  <p:tag name="KSO_WM_DIAGRAM_VIRTUALLY_FRAME" val="{&quot;height&quot;:473.2405511811024,&quot;left&quot;:111.24818897637795,&quot;top&quot;:224.90622047244096,&quot;width&quot;:1290.338031496063}"/>
</p:tagLst>
</file>

<file path=ppt/tags/tag134.xml><?xml version="1.0" encoding="utf-8"?>
<p:tagLst xmlns:p="http://schemas.openxmlformats.org/presentationml/2006/main">
  <p:tag name="KSO_WM_DIAGRAM_VIRTUALLY_FRAME" val="{&quot;height&quot;:473.2405511811024,&quot;left&quot;:111.24818897637795,&quot;top&quot;:224.90622047244096,&quot;width&quot;:1290.338031496063}"/>
</p:tagLst>
</file>

<file path=ppt/tags/tag135.xml><?xml version="1.0" encoding="utf-8"?>
<p:tagLst xmlns:p="http://schemas.openxmlformats.org/presentationml/2006/main">
  <p:tag name="KSO_WM_DIAGRAM_VIRTUALLY_FRAME" val="{&quot;height&quot;:698.1467716535433,&quot;left&quot;:-225.65976377952757,&quot;top&quot;:-227.02338582677166,&quot;width&quot;:1401.586220472441}"/>
</p:tagLst>
</file>

<file path=ppt/tags/tag136.xml><?xml version="1.0" encoding="utf-8"?>
<p:tagLst xmlns:p="http://schemas.openxmlformats.org/presentationml/2006/main">
  <p:tag name="KSO_WM_DIAGRAM_VIRTUALLY_FRAME" val="{&quot;height&quot;:698.1467716535433,&quot;left&quot;:-225.65976377952757,&quot;top&quot;:-227.02338582677166,&quot;width&quot;:1401.586220472441}"/>
</p:tagLst>
</file>

<file path=ppt/tags/tag137.xml><?xml version="1.0" encoding="utf-8"?>
<p:tagLst xmlns:p="http://schemas.openxmlformats.org/presentationml/2006/main">
  <p:tag name="KSO_WM_DIAGRAM_VIRTUALLY_FRAME" val="{&quot;height&quot;:698.1467716535433,&quot;left&quot;:-225.65976377952757,&quot;top&quot;:-227.02338582677166,&quot;width&quot;:1401.586220472441}"/>
</p:tagLst>
</file>

<file path=ppt/tags/tag138.xml><?xml version="1.0" encoding="utf-8"?>
<p:tagLst xmlns:p="http://schemas.openxmlformats.org/presentationml/2006/main">
  <p:tag name="KSO_WM_DIAGRAM_VIRTUALLY_FRAME" val="{&quot;height&quot;:698.1467716535433,&quot;left&quot;:-225.65976377952757,&quot;top&quot;:-227.02338582677166,&quot;width&quot;:1401.586220472441}"/>
</p:tagLst>
</file>

<file path=ppt/tags/tag139.xml><?xml version="1.0" encoding="utf-8"?>
<p:tagLst xmlns:p="http://schemas.openxmlformats.org/presentationml/2006/main">
  <p:tag name="KSO_WM_DIAGRAM_VIRTUALLY_FRAME" val="{&quot;height&quot;:698.1467716535433,&quot;left&quot;:-225.65976377952757,&quot;top&quot;:-227.02338582677166,&quot;width&quot;:1401.586220472441}"/>
</p:tagLst>
</file>

<file path=ppt/tags/tag14.xml><?xml version="1.0" encoding="utf-8"?>
<p:tagLst xmlns:p="http://schemas.openxmlformats.org/presentationml/2006/main">
  <p:tag name="KSO_WM_DIAGRAM_VIRTUALLY_FRAME" val="{&quot;height&quot;:345.55,&quot;left&quot;:16,&quot;top&quot;:71.5,&quot;width&quot;:917.45}"/>
</p:tagLst>
</file>

<file path=ppt/tags/tag140.xml><?xml version="1.0" encoding="utf-8"?>
<p:tagLst xmlns:p="http://schemas.openxmlformats.org/presentationml/2006/main">
  <p:tag name="KSO_WM_DIAGRAM_VIRTUALLY_FRAME" val="{&quot;height&quot;:698.1467716535433,&quot;left&quot;:-225.65976377952757,&quot;top&quot;:-227.02338582677166,&quot;width&quot;:1401.586220472441}"/>
</p:tagLst>
</file>

<file path=ppt/tags/tag141.xml><?xml version="1.0" encoding="utf-8"?>
<p:tagLst xmlns:p="http://schemas.openxmlformats.org/presentationml/2006/main">
  <p:tag name="KSO_WM_DIAGRAM_VIRTUALLY_FRAME" val="{&quot;height&quot;:698.1467716535433,&quot;left&quot;:-225.65976377952757,&quot;top&quot;:-227.02338582677166,&quot;width&quot;:1401.586220472441}"/>
</p:tagLst>
</file>

<file path=ppt/tags/tag142.xml><?xml version="1.0" encoding="utf-8"?>
<p:tagLst xmlns:p="http://schemas.openxmlformats.org/presentationml/2006/main">
  <p:tag name="KSO_WM_DIAGRAM_VIRTUALLY_FRAME" val="{&quot;height&quot;:698.1467716535433,&quot;left&quot;:-225.65976377952757,&quot;top&quot;:-227.02338582677166,&quot;width&quot;:1401.586220472441}"/>
</p:tagLst>
</file>

<file path=ppt/tags/tag143.xml><?xml version="1.0" encoding="utf-8"?>
<p:tagLst xmlns:p="http://schemas.openxmlformats.org/presentationml/2006/main">
  <p:tag name="KSO_WM_DIAGRAM_VIRTUALLY_FRAME" val="{&quot;height&quot;:698.1467716535433,&quot;left&quot;:-225.65976377952757,&quot;top&quot;:-227.02338582677166,&quot;width&quot;:1401.586220472441}"/>
</p:tagLst>
</file>

<file path=ppt/tags/tag144.xml><?xml version="1.0" encoding="utf-8"?>
<p:tagLst xmlns:p="http://schemas.openxmlformats.org/presentationml/2006/main">
  <p:tag name="KSO_WM_DIAGRAM_VIRTUALLY_FRAME" val="{&quot;height&quot;:698.1467716535433,&quot;left&quot;:-225.65976377952757,&quot;top&quot;:-227.02338582677166,&quot;width&quot;:1401.586220472441}"/>
</p:tagLst>
</file>

<file path=ppt/tags/tag145.xml><?xml version="1.0" encoding="utf-8"?>
<p:tagLst xmlns:p="http://schemas.openxmlformats.org/presentationml/2006/main">
  <p:tag name="KSO_WM_DIAGRAM_VIRTUALLY_FRAME" val="{&quot;height&quot;:473.2405511811024,&quot;left&quot;:111.24818897637795,&quot;top&quot;:224.90622047244096,&quot;width&quot;:1290.338031496063}"/>
</p:tagLst>
</file>

<file path=ppt/tags/tag146.xml><?xml version="1.0" encoding="utf-8"?>
<p:tagLst xmlns:p="http://schemas.openxmlformats.org/presentationml/2006/main">
  <p:tag name="KSO_WM_DIAGRAM_VIRTUALLY_FRAME" val="{&quot;height&quot;:473.2405511811024,&quot;left&quot;:111.24818897637795,&quot;top&quot;:224.90622047244096,&quot;width&quot;:1290.338031496063}"/>
</p:tagLst>
</file>

<file path=ppt/tags/tag147.xml><?xml version="1.0" encoding="utf-8"?>
<p:tagLst xmlns:p="http://schemas.openxmlformats.org/presentationml/2006/main">
  <p:tag name="KSO_WM_DIAGRAM_VIRTUALLY_FRAME" val="{&quot;height&quot;:473.2405511811024,&quot;left&quot;:111.24818897637795,&quot;top&quot;:224.90622047244096,&quot;width&quot;:1290.338031496063}"/>
</p:tagLst>
</file>

<file path=ppt/tags/tag148.xml><?xml version="1.0" encoding="utf-8"?>
<p:tagLst xmlns:p="http://schemas.openxmlformats.org/presentationml/2006/main">
  <p:tag name="KSO_WM_DIAGRAM_VIRTUALLY_FRAME" val="{&quot;height&quot;:473.2405511811024,&quot;left&quot;:111.24818897637795,&quot;top&quot;:224.90622047244096,&quot;width&quot;:1290.338031496063}"/>
</p:tagLst>
</file>

<file path=ppt/tags/tag149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0*0*0*0"/>
</p:tagLst>
</file>

<file path=ppt/tags/tag15.xml><?xml version="1.0" encoding="utf-8"?>
<p:tagLst xmlns:p="http://schemas.openxmlformats.org/presentationml/2006/main">
  <p:tag name="KSO_WM_DIAGRAM_VIRTUALLY_FRAME" val="{&quot;height&quot;:345.55,&quot;left&quot;:16,&quot;top&quot;:71.5,&quot;width&quot;:917.45}"/>
</p:tagLst>
</file>

<file path=ppt/tags/tag150.xml><?xml version="1.0" encoding="utf-8"?>
<p:tagLst xmlns:p="http://schemas.openxmlformats.org/presentationml/2006/main">
  <p:tag name="KSO_WM_DIAGRAM_VIRTUALLY_FRAME" val="{&quot;height&quot;:473.2405511811024,&quot;left&quot;:111.24818897637795,&quot;top&quot;:224.90622047244096,&quot;width&quot;:1290.338031496063}"/>
</p:tagLst>
</file>

<file path=ppt/tags/tag151.xml><?xml version="1.0" encoding="utf-8"?>
<p:tagLst xmlns:p="http://schemas.openxmlformats.org/presentationml/2006/main">
  <p:tag name="KSO_WM_DIAGRAM_VIRTUALLY_FRAME" val="{&quot;height&quot;:412.1,&quot;left&quot;:24,&quot;top&quot;:24,&quot;width&quot;:936.05}"/>
</p:tagLst>
</file>

<file path=ppt/tags/tag152.xml><?xml version="1.0" encoding="utf-8"?>
<p:tagLst xmlns:p="http://schemas.openxmlformats.org/presentationml/2006/main">
  <p:tag name="KSO_WM_DIAGRAM_VIRTUALLY_FRAME" val="{&quot;height&quot;:412.1,&quot;left&quot;:24,&quot;top&quot;:24,&quot;width&quot;:936.05}"/>
</p:tagLst>
</file>

<file path=ppt/tags/tag153.xml><?xml version="1.0" encoding="utf-8"?>
<p:tagLst xmlns:p="http://schemas.openxmlformats.org/presentationml/2006/main">
  <p:tag name="KSO_WM_DIAGRAM_VIRTUALLY_FRAME" val="{&quot;height&quot;:412.1,&quot;left&quot;:24,&quot;top&quot;:24,&quot;width&quot;:936.05}"/>
</p:tagLst>
</file>

<file path=ppt/tags/tag154.xml><?xml version="1.0" encoding="utf-8"?>
<p:tagLst xmlns:p="http://schemas.openxmlformats.org/presentationml/2006/main">
  <p:tag name="KSO_WM_DIAGRAM_VIRTUALLY_FRAME" val="{&quot;height&quot;:412.1,&quot;left&quot;:24,&quot;top&quot;:24,&quot;width&quot;:936.05}"/>
</p:tagLst>
</file>

<file path=ppt/tags/tag155.xml><?xml version="1.0" encoding="utf-8"?>
<p:tagLst xmlns:p="http://schemas.openxmlformats.org/presentationml/2006/main">
  <p:tag name="KSO_WM_DIAGRAM_VIRTUALLY_FRAME" val="{&quot;height&quot;:412.1,&quot;left&quot;:24,&quot;top&quot;:24,&quot;width&quot;:936.05}"/>
</p:tagLst>
</file>

<file path=ppt/tags/tag156.xml><?xml version="1.0" encoding="utf-8"?>
<p:tagLst xmlns:p="http://schemas.openxmlformats.org/presentationml/2006/main">
  <p:tag name="KSO_WM_DIAGRAM_VIRTUALLY_FRAME" val="{&quot;height&quot;:412.1,&quot;left&quot;:24,&quot;top&quot;:24,&quot;width&quot;:936.05}"/>
</p:tagLst>
</file>

<file path=ppt/tags/tag157.xml><?xml version="1.0" encoding="utf-8"?>
<p:tagLst xmlns:p="http://schemas.openxmlformats.org/presentationml/2006/main">
  <p:tag name="KSO_WM_DIAGRAM_VIRTUALLY_FRAME" val="{&quot;height&quot;:412.1,&quot;left&quot;:24,&quot;top&quot;:24,&quot;width&quot;:936.05}"/>
</p:tagLst>
</file>

<file path=ppt/tags/tag158.xml><?xml version="1.0" encoding="utf-8"?>
<p:tagLst xmlns:p="http://schemas.openxmlformats.org/presentationml/2006/main">
  <p:tag name="KSO_WM_DIAGRAM_VIRTUALLY_FRAME" val="{&quot;height&quot;:412.1,&quot;left&quot;:24,&quot;top&quot;:24,&quot;width&quot;:936.05}"/>
</p:tagLst>
</file>

<file path=ppt/tags/tag159.xml><?xml version="1.0" encoding="utf-8"?>
<p:tagLst xmlns:p="http://schemas.openxmlformats.org/presentationml/2006/main">
  <p:tag name="KSO_WM_DIAGRAM_VIRTUALLY_FRAME" val="{&quot;height&quot;:412.1,&quot;left&quot;:24,&quot;top&quot;:24,&quot;width&quot;:936.05}"/>
</p:tagLst>
</file>

<file path=ppt/tags/tag16.xml><?xml version="1.0" encoding="utf-8"?>
<p:tagLst xmlns:p="http://schemas.openxmlformats.org/presentationml/2006/main">
  <p:tag name="KSO_WM_DIAGRAM_VIRTUALLY_FRAME" val="{&quot;height&quot;:345.55,&quot;left&quot;:16,&quot;top&quot;:71.5,&quot;width&quot;:917.45}"/>
</p:tagLst>
</file>

<file path=ppt/tags/tag160.xml><?xml version="1.0" encoding="utf-8"?>
<p:tagLst xmlns:p="http://schemas.openxmlformats.org/presentationml/2006/main">
  <p:tag name="KSO_WM_DIAGRAM_VIRTUALLY_FRAME" val="{&quot;height&quot;:412.1,&quot;left&quot;:24,&quot;top&quot;:24,&quot;width&quot;:936.05}"/>
</p:tagLst>
</file>

<file path=ppt/tags/tag161.xml><?xml version="1.0" encoding="utf-8"?>
<p:tagLst xmlns:p="http://schemas.openxmlformats.org/presentationml/2006/main">
  <p:tag name="KSO_WM_DIAGRAM_VIRTUALLY_FRAME" val="{&quot;height&quot;:473.2405511811024,&quot;left&quot;:111.24818897637795,&quot;top&quot;:224.90622047244096,&quot;width&quot;:1290.338031496063}"/>
</p:tagLst>
</file>

<file path=ppt/tags/tag162.xml><?xml version="1.0" encoding="utf-8"?>
<p:tagLst xmlns:p="http://schemas.openxmlformats.org/presentationml/2006/main">
  <p:tag name="KSO_WM_DIAGRAM_VIRTUALLY_FRAME" val="{&quot;height&quot;:473.2405511811024,&quot;left&quot;:111.24818897637795,&quot;top&quot;:224.90622047244096,&quot;width&quot;:1290.338031496063}"/>
</p:tagLst>
</file>

<file path=ppt/tags/tag17.xml><?xml version="1.0" encoding="utf-8"?>
<p:tagLst xmlns:p="http://schemas.openxmlformats.org/presentationml/2006/main">
  <p:tag name="KSO_WM_DIAGRAM_VIRTUALLY_FRAME" val="{&quot;height&quot;:345.55,&quot;left&quot;:16,&quot;top&quot;:71.5,&quot;width&quot;:917.45}"/>
</p:tagLst>
</file>

<file path=ppt/tags/tag18.xml><?xml version="1.0" encoding="utf-8"?>
<p:tagLst xmlns:p="http://schemas.openxmlformats.org/presentationml/2006/main">
  <p:tag name="KSO_WM_DIAGRAM_VIRTUALLY_FRAME" val="{&quot;height&quot;:345.55,&quot;left&quot;:16,&quot;top&quot;:71.5,&quot;width&quot;:917.45}"/>
</p:tagLst>
</file>

<file path=ppt/tags/tag19.xml><?xml version="1.0" encoding="utf-8"?>
<p:tagLst xmlns:p="http://schemas.openxmlformats.org/presentationml/2006/main">
  <p:tag name="KSO_WM_DIAGRAM_VIRTUALLY_FRAME" val="{&quot;height&quot;:345.55,&quot;left&quot;:16,&quot;top&quot;:71.5,&quot;width&quot;:917.45}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DIAGRAM_VIRTUALLY_FRAME" val="{&quot;height&quot;:473.2405511811024,&quot;left&quot;:111.24818897637795,&quot;top&quot;:224.90622047244096,&quot;width&quot;:1290.338031496063}"/>
</p:tagLst>
</file>

<file path=ppt/tags/tag21.xml><?xml version="1.0" encoding="utf-8"?>
<p:tagLst xmlns:p="http://schemas.openxmlformats.org/presentationml/2006/main">
  <p:tag name="KSO_WM_DIAGRAM_VIRTUALLY_FRAME" val="{&quot;height&quot;:339.25,&quot;left&quot;:24,&quot;top&quot;:22,&quot;width&quot;:933.15}"/>
</p:tagLst>
</file>

<file path=ppt/tags/tag22.xml><?xml version="1.0" encoding="utf-8"?>
<p:tagLst xmlns:p="http://schemas.openxmlformats.org/presentationml/2006/main">
  <p:tag name="KSO_WM_DIAGRAM_VIRTUALLY_FRAME" val="{&quot;height&quot;:339.25,&quot;left&quot;:24,&quot;top&quot;:22,&quot;width&quot;:933.15}"/>
</p:tagLst>
</file>

<file path=ppt/tags/tag23.xml><?xml version="1.0" encoding="utf-8"?>
<p:tagLst xmlns:p="http://schemas.openxmlformats.org/presentationml/2006/main">
  <p:tag name="KSO_WM_DIAGRAM_VIRTUALLY_FRAME" val="{&quot;height&quot;:339.25,&quot;left&quot;:24,&quot;top&quot;:22,&quot;width&quot;:933.15}"/>
</p:tagLst>
</file>

<file path=ppt/tags/tag24.xml><?xml version="1.0" encoding="utf-8"?>
<p:tagLst xmlns:p="http://schemas.openxmlformats.org/presentationml/2006/main">
  <p:tag name="KSO_WM_DIAGRAM_VIRTUALLY_FRAME" val="{&quot;height&quot;:339.25,&quot;left&quot;:24,&quot;top&quot;:22,&quot;width&quot;:933.15}"/>
</p:tagLst>
</file>

<file path=ppt/tags/tag25.xml><?xml version="1.0" encoding="utf-8"?>
<p:tagLst xmlns:p="http://schemas.openxmlformats.org/presentationml/2006/main">
  <p:tag name="KSO_WM_DIAGRAM_VIRTUALLY_FRAME" val="{&quot;height&quot;:339.25,&quot;left&quot;:24,&quot;top&quot;:22,&quot;width&quot;:933.15}"/>
</p:tagLst>
</file>

<file path=ppt/tags/tag26.xml><?xml version="1.0" encoding="utf-8"?>
<p:tagLst xmlns:p="http://schemas.openxmlformats.org/presentationml/2006/main">
  <p:tag name="KSO_WM_DIAGRAM_VIRTUALLY_FRAME" val="{&quot;height&quot;:339.25,&quot;left&quot;:24,&quot;top&quot;:22,&quot;width&quot;:933.15}"/>
</p:tagLst>
</file>

<file path=ppt/tags/tag27.xml><?xml version="1.0" encoding="utf-8"?>
<p:tagLst xmlns:p="http://schemas.openxmlformats.org/presentationml/2006/main">
  <p:tag name="KSO_WM_DIAGRAM_VIRTUALLY_FRAME" val="{&quot;height&quot;:339.25,&quot;left&quot;:24,&quot;top&quot;:22,&quot;width&quot;:933.15}"/>
</p:tagLst>
</file>

<file path=ppt/tags/tag28.xml><?xml version="1.0" encoding="utf-8"?>
<p:tagLst xmlns:p="http://schemas.openxmlformats.org/presentationml/2006/main">
  <p:tag name="KSO_WM_DIAGRAM_VIRTUALLY_FRAME" val="{&quot;height&quot;:339.25,&quot;left&quot;:24,&quot;top&quot;:22,&quot;width&quot;:933.15}"/>
</p:tagLst>
</file>

<file path=ppt/tags/tag29.xml><?xml version="1.0" encoding="utf-8"?>
<p:tagLst xmlns:p="http://schemas.openxmlformats.org/presentationml/2006/main">
  <p:tag name="KSO_WM_DIAGRAM_VIRTUALLY_FRAME" val="{&quot;height&quot;:473.2405511811024,&quot;left&quot;:111.24818897637795,&quot;top&quot;:224.90622047244096,&quot;width&quot;:1290.338031496063}"/>
</p:tagLst>
</file>

<file path=ppt/tags/tag3.xml><?xml version="1.0" encoding="utf-8"?>
<p:tagLst xmlns:p="http://schemas.openxmlformats.org/presentationml/2006/main">
  <p:tag name="KSO_WM_DIAGRAM_VIRTUALLY_FRAME" val="{&quot;height&quot;:473.2405511811024,&quot;left&quot;:111.24818897637795,&quot;top&quot;:224.90622047244096,&quot;width&quot;:1290.338031496063}"/>
</p:tagLst>
</file>

<file path=ppt/tags/tag30.xml><?xml version="1.0" encoding="utf-8"?>
<p:tagLst xmlns:p="http://schemas.openxmlformats.org/presentationml/2006/main">
  <p:tag name="KSO_WM_DIAGRAM_VIRTUALLY_FRAME" val="{&quot;height&quot;:473.2405511811024,&quot;left&quot;:111.24818897637795,&quot;top&quot;:224.90622047244096,&quot;width&quot;:1290.338031496063}"/>
</p:tagLst>
</file>

<file path=ppt/tags/tag31.xml><?xml version="1.0" encoding="utf-8"?>
<p:tagLst xmlns:p="http://schemas.openxmlformats.org/presentationml/2006/main">
  <p:tag name="KSO_WM_DIAGRAM_VIRTUALLY_FRAME" val="{&quot;height&quot;:473.2405511811024,&quot;left&quot;:111.24818897637795,&quot;top&quot;:224.90622047244096,&quot;width&quot;:1290.338031496063}"/>
</p:tagLst>
</file>

<file path=ppt/tags/tag32.xml><?xml version="1.0" encoding="utf-8"?>
<p:tagLst xmlns:p="http://schemas.openxmlformats.org/presentationml/2006/main">
  <p:tag name="KSO_WM_DIAGRAM_VIRTUALLY_FRAME" val="{&quot;height&quot;:473.2405511811024,&quot;left&quot;:111.24818897637795,&quot;top&quot;:224.90622047244096,&quot;width&quot;:1290.338031496063}"/>
</p:tagLst>
</file>

<file path=ppt/tags/tag33.xml><?xml version="1.0" encoding="utf-8"?>
<p:tagLst xmlns:p="http://schemas.openxmlformats.org/presentationml/2006/main">
  <p:tag name="KSO_WM_DIAGRAM_VIRTUALLY_FRAME" val="{&quot;height&quot;:473.2405511811024,&quot;left&quot;:111.24818897637795,&quot;top&quot;:224.90622047244096,&quot;width&quot;:1290.338031496063}"/>
</p:tagLst>
</file>

<file path=ppt/tags/tag34.xml><?xml version="1.0" encoding="utf-8"?>
<p:tagLst xmlns:p="http://schemas.openxmlformats.org/presentationml/2006/main">
  <p:tag name="KSO_WM_DIAGRAM_VIRTUALLY_FRAME" val="{&quot;height&quot;:473.2405511811024,&quot;left&quot;:111.24818897637795,&quot;top&quot;:224.90622047244096,&quot;width&quot;:1290.338031496063}"/>
</p:tagLst>
</file>

<file path=ppt/tags/tag35.xml><?xml version="1.0" encoding="utf-8"?>
<p:tagLst xmlns:p="http://schemas.openxmlformats.org/presentationml/2006/main">
  <p:tag name="KSO_WM_DIAGRAM_VIRTUALLY_FRAME" val="{&quot;height&quot;:479.2,&quot;left&quot;:18,&quot;top&quot;:53.9,&quot;width&quot;:954.35}"/>
</p:tagLst>
</file>

<file path=ppt/tags/tag36.xml><?xml version="1.0" encoding="utf-8"?>
<p:tagLst xmlns:p="http://schemas.openxmlformats.org/presentationml/2006/main">
  <p:tag name="KSO_WM_DIAGRAM_VIRTUALLY_FRAME" val="{&quot;height&quot;:479.2,&quot;left&quot;:18,&quot;top&quot;:53.9,&quot;width&quot;:954.35}"/>
</p:tagLst>
</file>

<file path=ppt/tags/tag37.xml><?xml version="1.0" encoding="utf-8"?>
<p:tagLst xmlns:p="http://schemas.openxmlformats.org/presentationml/2006/main">
  <p:tag name="KSO_WM_DIAGRAM_VIRTUALLY_FRAME" val="{&quot;height&quot;:479.2,&quot;left&quot;:18,&quot;top&quot;:53.9,&quot;width&quot;:954.35}"/>
</p:tagLst>
</file>

<file path=ppt/tags/tag38.xml><?xml version="1.0" encoding="utf-8"?>
<p:tagLst xmlns:p="http://schemas.openxmlformats.org/presentationml/2006/main">
  <p:tag name="KSO_WM_DIAGRAM_VIRTUALLY_FRAME" val="{&quot;height&quot;:479.2,&quot;left&quot;:18,&quot;top&quot;:53.9,&quot;width&quot;:954.35}"/>
</p:tagLst>
</file>

<file path=ppt/tags/tag39.xml><?xml version="1.0" encoding="utf-8"?>
<p:tagLst xmlns:p="http://schemas.openxmlformats.org/presentationml/2006/main">
  <p:tag name="KSO_WM_DIAGRAM_VIRTUALLY_FRAME" val="{&quot;height&quot;:479.2,&quot;left&quot;:18,&quot;top&quot;:53.9,&quot;width&quot;:954.35}"/>
</p:tagLst>
</file>

<file path=ppt/tags/tag4.xml><?xml version="1.0" encoding="utf-8"?>
<p:tagLst xmlns:p="http://schemas.openxmlformats.org/presentationml/2006/main">
  <p:tag name="KSO_WM_DIAGRAM_VIRTUALLY_FRAME" val="{&quot;height&quot;:473.2405511811024,&quot;left&quot;:111.24818897637795,&quot;top&quot;:224.90622047244096,&quot;width&quot;:1290.338031496063}"/>
</p:tagLst>
</file>

<file path=ppt/tags/tag40.xml><?xml version="1.0" encoding="utf-8"?>
<p:tagLst xmlns:p="http://schemas.openxmlformats.org/presentationml/2006/main">
  <p:tag name="KSO_WM_DIAGRAM_VIRTUALLY_FRAME" val="{&quot;height&quot;:473.2405511811024,&quot;left&quot;:111.24818897637795,&quot;top&quot;:224.90622047244096,&quot;width&quot;:1290.338031496063}"/>
</p:tagLst>
</file>

<file path=ppt/tags/tag41.xml><?xml version="1.0" encoding="utf-8"?>
<p:tagLst xmlns:p="http://schemas.openxmlformats.org/presentationml/2006/main">
  <p:tag name="KSO_WM_DIAGRAM_VIRTUALLY_FRAME" val="{&quot;height&quot;:473.2405511811024,&quot;left&quot;:111.24818897637795,&quot;top&quot;:224.90622047244096,&quot;width&quot;:1290.338031496063}"/>
</p:tagLst>
</file>

<file path=ppt/tags/tag42.xml><?xml version="1.0" encoding="utf-8"?>
<p:tagLst xmlns:p="http://schemas.openxmlformats.org/presentationml/2006/main">
  <p:tag name="KSO_WM_DIAGRAM_VIRTUALLY_FRAME" val="{&quot;height&quot;:473.2405511811024,&quot;left&quot;:111.24818897637795,&quot;top&quot;:224.90622047244096,&quot;width&quot;:1290.338031496063}"/>
</p:tagLst>
</file>

<file path=ppt/tags/tag43.xml><?xml version="1.0" encoding="utf-8"?>
<p:tagLst xmlns:p="http://schemas.openxmlformats.org/presentationml/2006/main">
  <p:tag name="KSO_WM_DIAGRAM_VIRTUALLY_FRAME" val="{&quot;height&quot;:473.2405511811024,&quot;left&quot;:111.24818897637795,&quot;top&quot;:224.90622047244096,&quot;width&quot;:1290.338031496063}"/>
</p:tagLst>
</file>

<file path=ppt/tags/tag44.xml><?xml version="1.0" encoding="utf-8"?>
<p:tagLst xmlns:p="http://schemas.openxmlformats.org/presentationml/2006/main">
  <p:tag name="KSO_WM_DIAGRAM_VIRTUALLY_FRAME" val="{&quot;height&quot;:473.2405511811024,&quot;left&quot;:111.24818897637795,&quot;top&quot;:224.90622047244096,&quot;width&quot;:1290.338031496063}"/>
</p:tagLst>
</file>

<file path=ppt/tags/tag45.xml><?xml version="1.0" encoding="utf-8"?>
<p:tagLst xmlns:p="http://schemas.openxmlformats.org/presentationml/2006/main">
  <p:tag name="KSO_WM_DIAGRAM_VIRTUALLY_FRAME" val="{&quot;height&quot;:473.2405511811024,&quot;left&quot;:111.24818897637795,&quot;top&quot;:224.90622047244096,&quot;width&quot;:1290.338031496063}"/>
</p:tagLst>
</file>

<file path=ppt/tags/tag46.xml><?xml version="1.0" encoding="utf-8"?>
<p:tagLst xmlns:p="http://schemas.openxmlformats.org/presentationml/2006/main">
  <p:tag name="KSO_WM_DIAGRAM_VIRTUALLY_FRAME" val="{&quot;height&quot;:473.2405511811024,&quot;left&quot;:111.24818897637795,&quot;top&quot;:224.90622047244096,&quot;width&quot;:1290.338031496063}"/>
</p:tagLst>
</file>

<file path=ppt/tags/tag47.xml><?xml version="1.0" encoding="utf-8"?>
<p:tagLst xmlns:p="http://schemas.openxmlformats.org/presentationml/2006/main">
  <p:tag name="KSO_WM_DIAGRAM_VIRTUALLY_FRAME" val="{&quot;height&quot;:473.2405511811024,&quot;left&quot;:111.24818897637795,&quot;top&quot;:224.90622047244096,&quot;width&quot;:1290.338031496063}"/>
</p:tagLst>
</file>

<file path=ppt/tags/tag48.xml><?xml version="1.0" encoding="utf-8"?>
<p:tagLst xmlns:p="http://schemas.openxmlformats.org/presentationml/2006/main">
  <p:tag name="KSO_WM_DIAGRAM_VIRTUALLY_FRAME" val="{&quot;height&quot;:294.15,&quot;left&quot;:24,&quot;top&quot;:72,&quot;width&quot;:899.65}"/>
</p:tagLst>
</file>

<file path=ppt/tags/tag49.xml><?xml version="1.0" encoding="utf-8"?>
<p:tagLst xmlns:p="http://schemas.openxmlformats.org/presentationml/2006/main">
  <p:tag name="KSO_WM_DIAGRAM_VIRTUALLY_FRAME" val="{&quot;height&quot;:294.15,&quot;left&quot;:24,&quot;top&quot;:72,&quot;width&quot;:899.65}"/>
</p:tagLst>
</file>

<file path=ppt/tags/tag5.xml><?xml version="1.0" encoding="utf-8"?>
<p:tagLst xmlns:p="http://schemas.openxmlformats.org/presentationml/2006/main">
  <p:tag name="KSO_WM_DIAGRAM_VIRTUALLY_FRAME" val="{&quot;height&quot;:473.2405511811024,&quot;left&quot;:111.24818897637795,&quot;top&quot;:224.90622047244096,&quot;width&quot;:1290.338031496063}"/>
</p:tagLst>
</file>

<file path=ppt/tags/tag50.xml><?xml version="1.0" encoding="utf-8"?>
<p:tagLst xmlns:p="http://schemas.openxmlformats.org/presentationml/2006/main">
  <p:tag name="KSO_WM_DIAGRAM_VIRTUALLY_FRAME" val="{&quot;height&quot;:294.15,&quot;left&quot;:24,&quot;top&quot;:72,&quot;width&quot;:899.65}"/>
</p:tagLst>
</file>

<file path=ppt/tags/tag51.xml><?xml version="1.0" encoding="utf-8"?>
<p:tagLst xmlns:p="http://schemas.openxmlformats.org/presentationml/2006/main">
  <p:tag name="KSO_WM_DIAGRAM_VIRTUALLY_FRAME" val="{&quot;height&quot;:294.15,&quot;left&quot;:24,&quot;top&quot;:72,&quot;width&quot;:899.65}"/>
</p:tagLst>
</file>

<file path=ppt/tags/tag52.xml><?xml version="1.0" encoding="utf-8"?>
<p:tagLst xmlns:p="http://schemas.openxmlformats.org/presentationml/2006/main">
  <p:tag name="KSO_WM_DIAGRAM_VIRTUALLY_FRAME" val="{&quot;height&quot;:294.15,&quot;left&quot;:24,&quot;top&quot;:72,&quot;width&quot;:899.65}"/>
</p:tagLst>
</file>

<file path=ppt/tags/tag53.xml><?xml version="1.0" encoding="utf-8"?>
<p:tagLst xmlns:p="http://schemas.openxmlformats.org/presentationml/2006/main">
  <p:tag name="KSO_WM_DIAGRAM_VIRTUALLY_FRAME" val="{&quot;height&quot;:294.15,&quot;left&quot;:24,&quot;top&quot;:72,&quot;width&quot;:899.65}"/>
</p:tagLst>
</file>

<file path=ppt/tags/tag54.xml><?xml version="1.0" encoding="utf-8"?>
<p:tagLst xmlns:p="http://schemas.openxmlformats.org/presentationml/2006/main">
  <p:tag name="KSO_WM_DIAGRAM_VIRTUALLY_FRAME" val="{&quot;height&quot;:473.2405511811024,&quot;left&quot;:111.24818897637795,&quot;top&quot;:224.90622047244096,&quot;width&quot;:1290.338031496063}"/>
</p:tagLst>
</file>

<file path=ppt/tags/tag55.xml><?xml version="1.0" encoding="utf-8"?>
<p:tagLst xmlns:p="http://schemas.openxmlformats.org/presentationml/2006/main">
  <p:tag name="KSO_WM_DIAGRAM_VIRTUALLY_FRAME" val="{&quot;height&quot;:473.2405511811024,&quot;left&quot;:111.24818897637795,&quot;top&quot;:224.90622047244096,&quot;width&quot;:1290.338031496063}"/>
</p:tagLst>
</file>

<file path=ppt/tags/tag56.xml><?xml version="1.0" encoding="utf-8"?>
<p:tagLst xmlns:p="http://schemas.openxmlformats.org/presentationml/2006/main">
  <p:tag name="KSO_WM_DIAGRAM_VIRTUALLY_FRAME" val="{&quot;height&quot;:473.2405511811024,&quot;left&quot;:111.24818897637795,&quot;top&quot;:224.90622047244096,&quot;width&quot;:1290.338031496063}"/>
</p:tagLst>
</file>

<file path=ppt/tags/tag57.xml><?xml version="1.0" encoding="utf-8"?>
<p:tagLst xmlns:p="http://schemas.openxmlformats.org/presentationml/2006/main">
  <p:tag name="KSO_WM_DIAGRAM_VIRTUALLY_FRAME" val="{&quot;height&quot;:461.35,&quot;left&quot;:12,&quot;top&quot;:71.1,&quot;width&quot;:954}"/>
</p:tagLst>
</file>

<file path=ppt/tags/tag58.xml><?xml version="1.0" encoding="utf-8"?>
<p:tagLst xmlns:p="http://schemas.openxmlformats.org/presentationml/2006/main">
  <p:tag name="KSO_WM_DIAGRAM_VIRTUALLY_FRAME" val="{&quot;height&quot;:461.35,&quot;left&quot;:12,&quot;top&quot;:71.1,&quot;width&quot;:954}"/>
</p:tagLst>
</file>

<file path=ppt/tags/tag59.xml><?xml version="1.0" encoding="utf-8"?>
<p:tagLst xmlns:p="http://schemas.openxmlformats.org/presentationml/2006/main">
  <p:tag name="KSO_WM_DIAGRAM_VIRTUALLY_FRAME" val="{&quot;height&quot;:461.35,&quot;left&quot;:12,&quot;top&quot;:71.1,&quot;width&quot;:954}"/>
</p:tagLst>
</file>

<file path=ppt/tags/tag6.xml><?xml version="1.0" encoding="utf-8"?>
<p:tagLst xmlns:p="http://schemas.openxmlformats.org/presentationml/2006/main">
  <p:tag name="KSO_WM_DIAGRAM_VIRTUALLY_FRAME" val="{&quot;height&quot;:473.2405511811024,&quot;left&quot;:111.24818897637795,&quot;top&quot;:224.90622047244096,&quot;width&quot;:1290.338031496063}"/>
</p:tagLst>
</file>

<file path=ppt/tags/tag60.xml><?xml version="1.0" encoding="utf-8"?>
<p:tagLst xmlns:p="http://schemas.openxmlformats.org/presentationml/2006/main">
  <p:tag name="KSO_WM_DIAGRAM_VIRTUALLY_FRAME" val="{&quot;height&quot;:461.35,&quot;left&quot;:12,&quot;top&quot;:71.1,&quot;width&quot;:954}"/>
</p:tagLst>
</file>

<file path=ppt/tags/tag61.xml><?xml version="1.0" encoding="utf-8"?>
<p:tagLst xmlns:p="http://schemas.openxmlformats.org/presentationml/2006/main">
  <p:tag name="KSO_WM_DIAGRAM_VIRTUALLY_FRAME" val="{&quot;height&quot;:461.35,&quot;left&quot;:12,&quot;top&quot;:71.1,&quot;width&quot;:954}"/>
</p:tagLst>
</file>

<file path=ppt/tags/tag62.xml><?xml version="1.0" encoding="utf-8"?>
<p:tagLst xmlns:p="http://schemas.openxmlformats.org/presentationml/2006/main">
  <p:tag name="KSO_WM_DIAGRAM_VIRTUALLY_FRAME" val="{&quot;height&quot;:461.35,&quot;left&quot;:12,&quot;top&quot;:71.1,&quot;width&quot;:954}"/>
</p:tagLst>
</file>

<file path=ppt/tags/tag63.xml><?xml version="1.0" encoding="utf-8"?>
<p:tagLst xmlns:p="http://schemas.openxmlformats.org/presentationml/2006/main">
  <p:tag name="KSO_WM_DIAGRAM_VIRTUALLY_FRAME" val="{&quot;height&quot;:461.35,&quot;left&quot;:12,&quot;top&quot;:71.1,&quot;width&quot;:954}"/>
</p:tagLst>
</file>

<file path=ppt/tags/tag64.xml><?xml version="1.0" encoding="utf-8"?>
<p:tagLst xmlns:p="http://schemas.openxmlformats.org/presentationml/2006/main">
  <p:tag name="KSO_WM_DIAGRAM_VIRTUALLY_FRAME" val="{&quot;height&quot;:473.2405511811024,&quot;left&quot;:111.24818897637795,&quot;top&quot;:224.90622047244096,&quot;width&quot;:1290.338031496063}"/>
</p:tagLst>
</file>

<file path=ppt/tags/tag65.xml><?xml version="1.0" encoding="utf-8"?>
<p:tagLst xmlns:p="http://schemas.openxmlformats.org/presentationml/2006/main">
  <p:tag name="KSO_WM_DIAGRAM_VIRTUALLY_FRAME" val="{&quot;height&quot;:696.1467716535433,&quot;left&quot;:0,&quot;top&quot;:2,&quot;width&quot;:1401.586220472441}"/>
</p:tagLst>
</file>

<file path=ppt/tags/tag66.xml><?xml version="1.0" encoding="utf-8"?>
<p:tagLst xmlns:p="http://schemas.openxmlformats.org/presentationml/2006/main">
  <p:tag name="KSO_WM_DIAGRAM_VIRTUALLY_FRAME" val="{&quot;height&quot;:696.1467716535433,&quot;left&quot;:0,&quot;top&quot;:2,&quot;width&quot;:1401.586220472441}"/>
</p:tagLst>
</file>

<file path=ppt/tags/tag67.xml><?xml version="1.0" encoding="utf-8"?>
<p:tagLst xmlns:p="http://schemas.openxmlformats.org/presentationml/2006/main">
  <p:tag name="KSO_WM_DIAGRAM_VIRTUALLY_FRAME" val="{&quot;height&quot;:696.1467716535433,&quot;left&quot;:0,&quot;top&quot;:2,&quot;width&quot;:1401.586220472441}"/>
</p:tagLst>
</file>

<file path=ppt/tags/tag68.xml><?xml version="1.0" encoding="utf-8"?>
<p:tagLst xmlns:p="http://schemas.openxmlformats.org/presentationml/2006/main">
  <p:tag name="KSO_WM_DIAGRAM_VIRTUALLY_FRAME" val="{&quot;height&quot;:696.1467716535433,&quot;left&quot;:0,&quot;top&quot;:2,&quot;width&quot;:1401.586220472441}"/>
</p:tagLst>
</file>

<file path=ppt/tags/tag69.xml><?xml version="1.0" encoding="utf-8"?>
<p:tagLst xmlns:p="http://schemas.openxmlformats.org/presentationml/2006/main">
  <p:tag name="KSO_WM_DIAGRAM_VIRTUALLY_FRAME" val="{&quot;height&quot;:696.1467716535433,&quot;left&quot;:0,&quot;top&quot;:2,&quot;width&quot;:1401.586220472441}"/>
</p:tagLst>
</file>

<file path=ppt/tags/tag7.xml><?xml version="1.0" encoding="utf-8"?>
<p:tagLst xmlns:p="http://schemas.openxmlformats.org/presentationml/2006/main">
  <p:tag name="KSO_WM_DIAGRAM_VIRTUALLY_FRAME" val="{&quot;height&quot;:473.2405511811024,&quot;left&quot;:111.24818897637795,&quot;top&quot;:224.90622047244096,&quot;width&quot;:1290.338031496063}"/>
</p:tagLst>
</file>

<file path=ppt/tags/tag70.xml><?xml version="1.0" encoding="utf-8"?>
<p:tagLst xmlns:p="http://schemas.openxmlformats.org/presentationml/2006/main">
  <p:tag name="KSO_WM_DIAGRAM_VIRTUALLY_FRAME" val="{&quot;height&quot;:696.1467716535433,&quot;left&quot;:0,&quot;top&quot;:2,&quot;width&quot;:1401.586220472441}"/>
</p:tagLst>
</file>

<file path=ppt/tags/tag71.xml><?xml version="1.0" encoding="utf-8"?>
<p:tagLst xmlns:p="http://schemas.openxmlformats.org/presentationml/2006/main">
  <p:tag name="KSO_WM_DIAGRAM_VIRTUALLY_FRAME" val="{&quot;height&quot;:696.1467716535433,&quot;left&quot;:0,&quot;top&quot;:2,&quot;width&quot;:1401.586220472441}"/>
</p:tagLst>
</file>

<file path=ppt/tags/tag72.xml><?xml version="1.0" encoding="utf-8"?>
<p:tagLst xmlns:p="http://schemas.openxmlformats.org/presentationml/2006/main">
  <p:tag name="KSO_WM_DIAGRAM_VIRTUALLY_FRAME" val="{&quot;height&quot;:696.1467716535433,&quot;left&quot;:0,&quot;top&quot;:2,&quot;width&quot;:1401.586220472441}"/>
</p:tagLst>
</file>

<file path=ppt/tags/tag73.xml><?xml version="1.0" encoding="utf-8"?>
<p:tagLst xmlns:p="http://schemas.openxmlformats.org/presentationml/2006/main">
  <p:tag name="KSO_WM_DIAGRAM_VIRTUALLY_FRAME" val="{&quot;height&quot;:696.1467716535433,&quot;left&quot;:0,&quot;top&quot;:2,&quot;width&quot;:1401.586220472441}"/>
</p:tagLst>
</file>

<file path=ppt/tags/tag74.xml><?xml version="1.0" encoding="utf-8"?>
<p:tagLst xmlns:p="http://schemas.openxmlformats.org/presentationml/2006/main">
  <p:tag name="KSO_WM_DIAGRAM_VIRTUALLY_FRAME" val="{&quot;height&quot;:696.1467716535433,&quot;left&quot;:0,&quot;top&quot;:2,&quot;width&quot;:1401.586220472441}"/>
</p:tagLst>
</file>

<file path=ppt/tags/tag75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0*0*0*0"/>
</p:tagLst>
</file>

<file path=ppt/tags/tag76.xml><?xml version="1.0" encoding="utf-8"?>
<p:tagLst xmlns:p="http://schemas.openxmlformats.org/presentationml/2006/main">
  <p:tag name="KSO_WM_DIAGRAM_VIRTUALLY_FRAME" val="{&quot;height&quot;:473.2405511811024,&quot;left&quot;:111.24818897637795,&quot;top&quot;:224.90622047244096,&quot;width&quot;:1290.338031496063}"/>
</p:tagLst>
</file>

<file path=ppt/tags/tag77.xml><?xml version="1.0" encoding="utf-8"?>
<p:tagLst xmlns:p="http://schemas.openxmlformats.org/presentationml/2006/main">
  <p:tag name="KSO_WM_DIAGRAM_VIRTUALLY_FRAME" val="{&quot;height&quot;:473.2405511811024,&quot;left&quot;:111.24818897637795,&quot;top&quot;:224.90622047244096,&quot;width&quot;:1290.338031496063}"/>
</p:tagLst>
</file>

<file path=ppt/tags/tag78.xml><?xml version="1.0" encoding="utf-8"?>
<p:tagLst xmlns:p="http://schemas.openxmlformats.org/presentationml/2006/main">
  <p:tag name="KSO_WM_DIAGRAM_VIRTUALLY_FRAME" val="{&quot;height&quot;:209.95188976377955,&quot;left&quot;:24,&quot;top&quot;:20.998110236220473,&quot;width&quot;:926.2666929133859}"/>
</p:tagLst>
</file>

<file path=ppt/tags/tag79.xml><?xml version="1.0" encoding="utf-8"?>
<p:tagLst xmlns:p="http://schemas.openxmlformats.org/presentationml/2006/main">
  <p:tag name="KSO_WM_DIAGRAM_VIRTUALLY_FRAME" val="{&quot;height&quot;:209.95188976377955,&quot;left&quot;:24,&quot;top&quot;:20.998110236220473,&quot;width&quot;:926.2666929133859}"/>
</p:tagLst>
</file>

<file path=ppt/tags/tag8.xml><?xml version="1.0" encoding="utf-8"?>
<p:tagLst xmlns:p="http://schemas.openxmlformats.org/presentationml/2006/main">
  <p:tag name="KSO_WM_DIAGRAM_VIRTUALLY_FRAME" val="{&quot;height&quot;:252.4,&quot;left&quot;:10.9,&quot;top&quot;:68.65,&quot;width&quot;:939.35}"/>
</p:tagLst>
</file>

<file path=ppt/tags/tag80.xml><?xml version="1.0" encoding="utf-8"?>
<p:tagLst xmlns:p="http://schemas.openxmlformats.org/presentationml/2006/main">
  <p:tag name="KSO_WM_DIAGRAM_VIRTUALLY_FRAME" val="{&quot;height&quot;:209.95188976377955,&quot;left&quot;:24,&quot;top&quot;:20.998110236220473,&quot;width&quot;:926.2666929133859}"/>
</p:tagLst>
</file>

<file path=ppt/tags/tag81.xml><?xml version="1.0" encoding="utf-8"?>
<p:tagLst xmlns:p="http://schemas.openxmlformats.org/presentationml/2006/main">
  <p:tag name="KSO_WM_DIAGRAM_VIRTUALLY_FRAME" val="{&quot;height&quot;:209.95188976377955,&quot;left&quot;:24,&quot;top&quot;:20.998110236220473,&quot;width&quot;:926.2666929133859}"/>
</p:tagLst>
</file>

<file path=ppt/tags/tag82.xml><?xml version="1.0" encoding="utf-8"?>
<p:tagLst xmlns:p="http://schemas.openxmlformats.org/presentationml/2006/main">
  <p:tag name="KSO_WM_DIAGRAM_VIRTUALLY_FRAME" val="{&quot;height&quot;:209.95188976377955,&quot;left&quot;:24,&quot;top&quot;:20.998110236220473,&quot;width&quot;:926.2666929133859}"/>
</p:tagLst>
</file>

<file path=ppt/tags/tag83.xml><?xml version="1.0" encoding="utf-8"?>
<p:tagLst xmlns:p="http://schemas.openxmlformats.org/presentationml/2006/main">
  <p:tag name="KSO_WM_DIAGRAM_VIRTUALLY_FRAME" val="{&quot;height&quot;:209.95188976377955,&quot;left&quot;:24,&quot;top&quot;:20.998110236220473,&quot;width&quot;:926.2666929133859}"/>
</p:tagLst>
</file>

<file path=ppt/tags/tag84.xml><?xml version="1.0" encoding="utf-8"?>
<p:tagLst xmlns:p="http://schemas.openxmlformats.org/presentationml/2006/main">
  <p:tag name="KSO_WM_DIAGRAM_VIRTUALLY_FRAME" val="{&quot;height&quot;:209.95188976377955,&quot;left&quot;:24,&quot;top&quot;:20.998110236220473,&quot;width&quot;:926.2666929133859}"/>
</p:tagLst>
</file>

<file path=ppt/tags/tag85.xml><?xml version="1.0" encoding="utf-8"?>
<p:tagLst xmlns:p="http://schemas.openxmlformats.org/presentationml/2006/main">
  <p:tag name="KSO_WM_DIAGRAM_VIRTUALLY_FRAME" val="{&quot;height&quot;:209.95188976377955,&quot;left&quot;:24,&quot;top&quot;:20.998110236220473,&quot;width&quot;:926.2666929133859}"/>
</p:tagLst>
</file>

<file path=ppt/tags/tag86.xml><?xml version="1.0" encoding="utf-8"?>
<p:tagLst xmlns:p="http://schemas.openxmlformats.org/presentationml/2006/main">
  <p:tag name="KSO_WM_DIAGRAM_VIRTUALLY_FRAME" val="{&quot;height&quot;:473.2405511811024,&quot;left&quot;:111.24818897637795,&quot;top&quot;:224.90622047244096,&quot;width&quot;:1290.338031496063}"/>
</p:tagLst>
</file>

<file path=ppt/tags/tag87.xml><?xml version="1.0" encoding="utf-8"?>
<p:tagLst xmlns:p="http://schemas.openxmlformats.org/presentationml/2006/main">
  <p:tag name="KSO_WM_DIAGRAM_VIRTUALLY_FRAME" val="{&quot;height&quot;:473.2405511811024,&quot;left&quot;:111.24818897637795,&quot;top&quot;:224.90622047244096,&quot;width&quot;:1290.338031496063}"/>
</p:tagLst>
</file>

<file path=ppt/tags/tag88.xml><?xml version="1.0" encoding="utf-8"?>
<p:tagLst xmlns:p="http://schemas.openxmlformats.org/presentationml/2006/main">
  <p:tag name="KSO_WM_DIAGRAM_VIRTUALLY_FRAME" val="{&quot;height&quot;:473.2405511811024,&quot;left&quot;:111.24818897637795,&quot;top&quot;:224.90622047244096,&quot;width&quot;:1290.338031496063}"/>
</p:tagLst>
</file>

<file path=ppt/tags/tag89.xml><?xml version="1.0" encoding="utf-8"?>
<p:tagLst xmlns:p="http://schemas.openxmlformats.org/presentationml/2006/main">
  <p:tag name="KSO_WM_DIAGRAM_VIRTUALLY_FRAME" val="{&quot;height&quot;:473.2405511811024,&quot;left&quot;:111.24818897637795,&quot;top&quot;:224.90622047244096,&quot;width&quot;:1290.338031496063}"/>
</p:tagLst>
</file>

<file path=ppt/tags/tag9.xml><?xml version="1.0" encoding="utf-8"?>
<p:tagLst xmlns:p="http://schemas.openxmlformats.org/presentationml/2006/main">
  <p:tag name="KSO_WM_DIAGRAM_VIRTUALLY_FRAME" val="{&quot;height&quot;:252.4,&quot;left&quot;:10.9,&quot;top&quot;:68.65,&quot;width&quot;:939.35}"/>
</p:tagLst>
</file>

<file path=ppt/tags/tag90.xml><?xml version="1.0" encoding="utf-8"?>
<p:tagLst xmlns:p="http://schemas.openxmlformats.org/presentationml/2006/main">
  <p:tag name="KSO_WM_DIAGRAM_VIRTUALLY_FRAME" val="{&quot;height&quot;:473.2405511811024,&quot;left&quot;:111.24818897637795,&quot;top&quot;:224.90622047244096,&quot;width&quot;:1290.338031496063}"/>
</p:tagLst>
</file>

<file path=ppt/tags/tag91.xml><?xml version="1.0" encoding="utf-8"?>
<p:tagLst xmlns:p="http://schemas.openxmlformats.org/presentationml/2006/main">
  <p:tag name="KSO_WM_DIAGRAM_VIRTUALLY_FRAME" val="{&quot;height&quot;:473.2405511811024,&quot;left&quot;:111.24818897637795,&quot;top&quot;:224.90622047244096,&quot;width&quot;:1290.338031496063}"/>
</p:tagLst>
</file>

<file path=ppt/tags/tag92.xml><?xml version="1.0" encoding="utf-8"?>
<p:tagLst xmlns:p="http://schemas.openxmlformats.org/presentationml/2006/main">
  <p:tag name="KSO_WM_DIAGRAM_VIRTUALLY_FRAME" val="{&quot;height&quot;:473.2405511811024,&quot;left&quot;:111.24818897637795,&quot;top&quot;:224.90622047244096,&quot;width&quot;:1290.338031496063}"/>
</p:tagLst>
</file>

<file path=ppt/tags/tag93.xml><?xml version="1.0" encoding="utf-8"?>
<p:tagLst xmlns:p="http://schemas.openxmlformats.org/presentationml/2006/main">
  <p:tag name="KSO_WM_DIAGRAM_VIRTUALLY_FRAME" val="{&quot;height&quot;:473.2405511811024,&quot;left&quot;:111.24818897637795,&quot;top&quot;:224.90622047244096,&quot;width&quot;:1290.338031496063}"/>
</p:tagLst>
</file>

<file path=ppt/tags/tag94.xml><?xml version="1.0" encoding="utf-8"?>
<p:tagLst xmlns:p="http://schemas.openxmlformats.org/presentationml/2006/main">
  <p:tag name="KSO_WM_DIAGRAM_VIRTUALLY_FRAME" val="{&quot;height&quot;:457.05,&quot;left&quot;:12,&quot;top&quot;:74,&quot;width&quot;:945.15}"/>
</p:tagLst>
</file>

<file path=ppt/tags/tag95.xml><?xml version="1.0" encoding="utf-8"?>
<p:tagLst xmlns:p="http://schemas.openxmlformats.org/presentationml/2006/main">
  <p:tag name="KSO_WM_DIAGRAM_VIRTUALLY_FRAME" val="{&quot;height&quot;:457.05,&quot;left&quot;:12,&quot;top&quot;:74,&quot;width&quot;:945.15}"/>
</p:tagLst>
</file>

<file path=ppt/tags/tag96.xml><?xml version="1.0" encoding="utf-8"?>
<p:tagLst xmlns:p="http://schemas.openxmlformats.org/presentationml/2006/main">
  <p:tag name="KSO_WM_DIAGRAM_VIRTUALLY_FRAME" val="{&quot;height&quot;:457.05,&quot;left&quot;:12,&quot;top&quot;:74,&quot;width&quot;:945.15}"/>
</p:tagLst>
</file>

<file path=ppt/tags/tag97.xml><?xml version="1.0" encoding="utf-8"?>
<p:tagLst xmlns:p="http://schemas.openxmlformats.org/presentationml/2006/main">
  <p:tag name="KSO_WM_DIAGRAM_VIRTUALLY_FRAME" val="{&quot;height&quot;:457.05,&quot;left&quot;:12,&quot;top&quot;:74,&quot;width&quot;:945.15}"/>
</p:tagLst>
</file>

<file path=ppt/tags/tag98.xml><?xml version="1.0" encoding="utf-8"?>
<p:tagLst xmlns:p="http://schemas.openxmlformats.org/presentationml/2006/main">
  <p:tag name="KSO_WM_DIAGRAM_VIRTUALLY_FRAME" val="{&quot;height&quot;:457.05,&quot;left&quot;:12,&quot;top&quot;:74,&quot;width&quot;:945.15}"/>
</p:tagLst>
</file>

<file path=ppt/tags/tag99.xml><?xml version="1.0" encoding="utf-8"?>
<p:tagLst xmlns:p="http://schemas.openxmlformats.org/presentationml/2006/main">
  <p:tag name="KSO_WM_DIAGRAM_VIRTUALLY_FRAME" val="{&quot;height&quot;:457.05,&quot;left&quot;:12,&quot;top&quot;:74,&quot;width&quot;:945.15}"/>
</p:tagLst>
</file>

<file path=ppt/theme/theme1.xml><?xml version="1.0" encoding="utf-8"?>
<a:theme xmlns:a="http://schemas.openxmlformats.org/drawingml/2006/main" name="第一PPT，www.1ppt.com    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，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宋体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宋体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Calibri Light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Calibri Light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1</Template>
  <TotalTime>0</TotalTime>
  <Words>24086</Words>
  <Application>WPS 演示</Application>
  <PresentationFormat>自定义</PresentationFormat>
  <Paragraphs>858</Paragraphs>
  <Slides>56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56</vt:i4>
      </vt:variant>
    </vt:vector>
  </HeadingPairs>
  <TitlesOfParts>
    <vt:vector size="78" baseType="lpstr">
      <vt:lpstr>Arial</vt:lpstr>
      <vt:lpstr>宋体</vt:lpstr>
      <vt:lpstr>Wingdings</vt:lpstr>
      <vt:lpstr>微软雅黑</vt:lpstr>
      <vt:lpstr>Wingdings</vt:lpstr>
      <vt:lpstr>Arial</vt:lpstr>
      <vt:lpstr>华文中宋</vt:lpstr>
      <vt:lpstr>汉仪文黑-55简</vt:lpstr>
      <vt:lpstr>Calibri</vt:lpstr>
      <vt:lpstr>新宋体</vt:lpstr>
      <vt:lpstr>Times New Roman</vt:lpstr>
      <vt:lpstr>汉仪文黑-55简</vt:lpstr>
      <vt:lpstr>仿宋</vt:lpstr>
      <vt:lpstr>Arial Unicode MS</vt:lpstr>
      <vt:lpstr>汉仪大宋简</vt:lpstr>
      <vt:lpstr>HelveticaNeue</vt:lpstr>
      <vt:lpstr>华文新魏</vt:lpstr>
      <vt:lpstr>Segoe Print</vt:lpstr>
      <vt:lpstr>黑体</vt:lpstr>
      <vt:lpstr>第一PPT，www.1ppt.com     </vt:lpstr>
      <vt:lpstr>第一PPT，www.1ppt.com 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作品集</dc:title>
  <dc:creator>第一PPT</dc:creator>
  <cp:keywords>www.1ppt.com</cp:keywords>
  <dc:description>www.1ppt.com</dc:description>
  <cp:lastModifiedBy>Administrator</cp:lastModifiedBy>
  <cp:revision>27</cp:revision>
  <dcterms:created xsi:type="dcterms:W3CDTF">2006-08-16T00:00:00Z</dcterms:created>
  <dcterms:modified xsi:type="dcterms:W3CDTF">2026-04-01T06:40:32Z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4B407A39C30849CFB45979B932B9B1A9</vt:lpwstr>
  </property>
  <property fmtid="{D5CDD505-2E9C-101B-9397-08002B2CF9AE}" pid="3" name="KSOProductBuildVer">
    <vt:lpwstr>2052-11.8.2.7978</vt:lpwstr>
  </property>
</Properties>
</file>