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88" r:id="rId3"/>
    <p:sldId id="256" r:id="rId4"/>
    <p:sldId id="1079" r:id="rId5"/>
    <p:sldId id="283" r:id="rId7"/>
    <p:sldId id="1159" r:id="rId8"/>
    <p:sldId id="1169" r:id="rId9"/>
    <p:sldId id="1173" r:id="rId10"/>
    <p:sldId id="1161" r:id="rId11"/>
    <p:sldId id="1172" r:id="rId12"/>
    <p:sldId id="519" r:id="rId13"/>
    <p:sldId id="1093" r:id="rId14"/>
    <p:sldId id="1137" r:id="rId15"/>
    <p:sldId id="1125" r:id="rId16"/>
    <p:sldId id="1156" r:id="rId17"/>
    <p:sldId id="1122" r:id="rId18"/>
    <p:sldId id="1157" r:id="rId19"/>
    <p:sldId id="1141" r:id="rId20"/>
    <p:sldId id="1152" r:id="rId21"/>
    <p:sldId id="1175" r:id="rId22"/>
    <p:sldId id="1176" r:id="rId23"/>
    <p:sldId id="11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A48"/>
    <a:srgbClr val="003B00"/>
    <a:srgbClr val="0000FF"/>
    <a:srgbClr val="CCCE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8" y="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021BF-6B37-4791-831F-01BEEE331F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F778FA-4E9F-4A87-8DDA-7387DFCB069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A817920-B223-46A3-AFD4-0B1D63FA0F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F2643-975D-434D-9DF2-02F25374DB9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817920-B223-46A3-AFD4-0B1D63FA0F2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FF2643-975D-434D-9DF2-02F25374DB9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4" Type="http://schemas.openxmlformats.org/officeDocument/2006/relationships/slideLayout" Target="../slideLayouts/slideLayout2.xml"/><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10.png"/><Relationship Id="rId4" Type="http://schemas.openxmlformats.org/officeDocument/2006/relationships/tags" Target="../tags/tag63.xml"/><Relationship Id="rId3" Type="http://schemas.openxmlformats.org/officeDocument/2006/relationships/image" Target="../media/image9.png"/><Relationship Id="rId2" Type="http://schemas.openxmlformats.org/officeDocument/2006/relationships/tags" Target="../tags/tag6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7.xml"/><Relationship Id="rId7" Type="http://schemas.openxmlformats.org/officeDocument/2006/relationships/image" Target="../media/image7.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分词作状语</a:t>
              </a:r>
              <a:endParaRPr lang="zh-CN" altLang="en-US" sz="2400" b="1" kern="1200" dirty="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独立主格</a:t>
              </a:r>
              <a:endParaRPr lang="zh-CN" altLang="en-US" sz="2400" b="1" kern="1200" dirty="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倒装句</a:t>
              </a:r>
              <a:endParaRPr lang="zh-CN" altLang="en-US" sz="2400" b="1" kern="1200" dirty="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虚拟语气</a:t>
              </a:r>
              <a:endParaRPr lang="zh-CN" altLang="en-US" sz="2400" b="1" kern="1200" dirty="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强调句</a:t>
              </a:r>
              <a:endParaRPr lang="zh-CN" altLang="en-US" sz="2400" b="1" kern="1200" dirty="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长短句结合</a:t>
              </a:r>
              <a:endParaRPr lang="zh-CN" altLang="en-US" sz="2400" b="1" kern="1200" dirty="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3539430"/>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Aislinn pulled on her sweater and boots and hurried down the hallway. </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2: The next morning, Aislinn woke beside the horse. </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1" y="87329"/>
            <a:ext cx="5733194"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65543" y="1625370"/>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Aislinn feel? ( </a:t>
            </a:r>
            <a:r>
              <a:rPr lang="en-US" altLang="zh-CN" sz="2800" b="1" dirty="0" err="1">
                <a:solidFill>
                  <a:srgbClr val="00AA48"/>
                </a:solidFill>
                <a:latin typeface="Times New Roman" panose="02020603050405020304" pitchFamily="18" charset="0"/>
                <a:cs typeface="Times New Roman" panose="02020603050405020304" pitchFamily="18" charset="0"/>
              </a:rPr>
              <a:t>determined,hopeful</a:t>
            </a:r>
            <a:r>
              <a:rPr lang="zh-CN" altLang="en-US" sz="2800" b="1" dirty="0">
                <a:solidFill>
                  <a:srgbClr val="00AA48"/>
                </a:solidFill>
                <a:latin typeface="Times New Roman" panose="02020603050405020304" pitchFamily="18" charset="0"/>
                <a:cs typeface="Times New Roman" panose="02020603050405020304" pitchFamily="18" charset="0"/>
              </a:rPr>
              <a:t>）</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rPr>
              <a:t> What did Aislinn do to Caper?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What happened to Aislinn finally? (fell asleep)</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1" y="4127809"/>
            <a:ext cx="12216552" cy="2677656"/>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rgbClr val="00AA48"/>
                </a:solidFill>
                <a:latin typeface="Times New Roman" panose="02020603050405020304" pitchFamily="18" charset="0"/>
                <a:cs typeface="Times New Roman" panose="02020603050405020304" pitchFamily="18" charset="0"/>
                <a:sym typeface="+mn-ea"/>
              </a:rPr>
              <a:t>What did Aislinn do? </a:t>
            </a:r>
            <a:r>
              <a:rPr lang="zh-CN" altLang="en-US" sz="2800" b="1" dirty="0">
                <a:solidFill>
                  <a:srgbClr val="00AA48"/>
                </a:solidFill>
                <a:latin typeface="Times New Roman" panose="02020603050405020304" pitchFamily="18" charset="0"/>
                <a:cs typeface="Times New Roman" panose="02020603050405020304" pitchFamily="18" charset="0"/>
                <a:sym typeface="+mn-ea"/>
              </a:rPr>
              <a:t>（</a:t>
            </a:r>
            <a:r>
              <a:rPr lang="en-US" altLang="zh-CN" sz="2800" b="1" dirty="0">
                <a:solidFill>
                  <a:srgbClr val="00AA48"/>
                </a:solidFill>
                <a:latin typeface="Times New Roman" panose="02020603050405020304" pitchFamily="18" charset="0"/>
                <a:cs typeface="Times New Roman" panose="02020603050405020304" pitchFamily="18" charset="0"/>
                <a:sym typeface="+mn-ea"/>
              </a:rPr>
              <a:t>surprised, joyful</a:t>
            </a:r>
            <a:r>
              <a:rPr lang="zh-CN" altLang="en-US" sz="2800" b="1" dirty="0">
                <a:solidFill>
                  <a:srgbClr val="00AA48"/>
                </a:solidFill>
                <a:latin typeface="Times New Roman" panose="02020603050405020304" pitchFamily="18" charset="0"/>
                <a:cs typeface="Times New Roman" panose="02020603050405020304" pitchFamily="18" charset="0"/>
                <a:sym typeface="+mn-ea"/>
              </a:rPr>
              <a:t>）</a:t>
            </a:r>
            <a:endParaRPr lang="zh-CN" altLang="en-US"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How was Caper now? How did Grandpa and Aislinn interact? </a:t>
            </a:r>
            <a:endParaRPr lang="en-US" altLang="zh-CN" sz="2800" b="1" dirty="0">
              <a:solidFill>
                <a:srgbClr val="FF0000"/>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What was the ending of the story? ( sold fish in the market)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00AA48"/>
                </a:solidFill>
                <a:latin typeface="Times New Roman" panose="02020603050405020304" pitchFamily="18" charset="0"/>
                <a:cs typeface="Times New Roman" panose="02020603050405020304" pitchFamily="18" charset="0"/>
                <a:sym typeface="+mn-ea"/>
              </a:rPr>
              <a:t>②What theme does the story express? </a:t>
            </a:r>
            <a:r>
              <a:rPr lang="zh-CN" altLang="en-US" sz="2800" b="1" dirty="0">
                <a:solidFill>
                  <a:srgbClr val="00AA48"/>
                </a:solidFill>
                <a:latin typeface="Times New Roman" panose="02020603050405020304" pitchFamily="18" charset="0"/>
                <a:cs typeface="Times New Roman" panose="02020603050405020304" pitchFamily="18" charset="0"/>
                <a:sym typeface="+mn-ea"/>
              </a:rPr>
              <a:t>（</a:t>
            </a:r>
            <a:r>
              <a:rPr lang="en-US" altLang="zh-CN" sz="2800" b="1" dirty="0">
                <a:solidFill>
                  <a:srgbClr val="00AA48"/>
                </a:solidFill>
                <a:latin typeface="Times New Roman" panose="02020603050405020304" pitchFamily="18" charset="0"/>
                <a:cs typeface="Times New Roman" panose="02020603050405020304" pitchFamily="18" charset="0"/>
                <a:sym typeface="+mn-ea"/>
              </a:rPr>
              <a:t>love and care can heal; kindness and courage solve difficulties</a:t>
            </a:r>
            <a:r>
              <a:rPr lang="zh-CN" altLang="en-US" sz="2800" b="1" dirty="0">
                <a:solidFill>
                  <a:srgbClr val="00AA48"/>
                </a:solidFill>
                <a:latin typeface="Times New Roman" panose="02020603050405020304" pitchFamily="18" charset="0"/>
                <a:cs typeface="Times New Roman" panose="02020603050405020304" pitchFamily="18" charset="0"/>
                <a:sym typeface="+mn-ea"/>
              </a:rPr>
              <a:t>）</a:t>
            </a:r>
            <a:endParaRPr lang="zh-CN" altLang="en-US" sz="2800" b="1" dirty="0">
              <a:solidFill>
                <a:srgbClr val="00AA48"/>
              </a:solidFill>
              <a:latin typeface="Times New Roman" panose="02020603050405020304" pitchFamily="18" charset="0"/>
              <a:cs typeface="Times New Roman" panose="02020603050405020304" pitchFamily="18" charset="0"/>
              <a:sym typeface="+mn-ea"/>
            </a:endParaRPr>
          </a:p>
          <a:p>
            <a:pPr lvl="0"/>
            <a:endParaRPr lang="en-US" altLang="zh-CN" sz="2800" b="1" dirty="0">
              <a:solidFill>
                <a:schemeClr val="accent6">
                  <a:lumMod val="75000"/>
                </a:schemeClr>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22860" y="404118"/>
            <a:ext cx="12192000" cy="2062103"/>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Aislinn pulled on her sweater and boots and hurried down the hallway. </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0" y="1459618"/>
            <a:ext cx="12005945" cy="2528897"/>
          </a:xfrm>
          <a:prstGeom prst="rect">
            <a:avLst/>
          </a:prstGeom>
          <a:solidFill>
            <a:schemeClr val="bg1"/>
          </a:solidFill>
        </p:spPr>
        <p:txBody>
          <a:bodyPr wrap="square" rtlCol="0">
            <a:spAutoFit/>
          </a:bodyPr>
          <a:lstStyle/>
          <a:p>
            <a:pPr>
              <a:lnSpc>
                <a:spcPts val="3840"/>
              </a:lnSpc>
            </a:pPr>
            <a:r>
              <a:rPr lang="en-US" altLang="zh-CN" sz="3200" b="1" kern="100" dirty="0">
                <a:latin typeface="等线" panose="02010600030101010101" charset="-122"/>
                <a:ea typeface="等线" panose="02010600030101010101" charset="-122"/>
                <a:cs typeface="Times New Roman" panose="02020603050405020304" pitchFamily="18" charset="0"/>
              </a:rPr>
              <a:t> Link1A:  </a:t>
            </a:r>
            <a:r>
              <a:rPr lang="en-US" altLang="zh-CN" sz="3200" kern="100" dirty="0">
                <a:latin typeface="等线" panose="02010600030101010101" charset="-122"/>
                <a:ea typeface="等线" panose="02010600030101010101" charset="-122"/>
                <a:cs typeface="Times New Roman" panose="02020603050405020304" pitchFamily="18" charset="0"/>
              </a:rPr>
              <a:t>(</a:t>
            </a:r>
            <a:r>
              <a:rPr lang="zh-CN" altLang="en-US" sz="3200" kern="100" dirty="0">
                <a:latin typeface="等线" panose="02010600030101010101" charset="-122"/>
                <a:ea typeface="等线" panose="02010600030101010101" charset="-122"/>
                <a:cs typeface="Times New Roman" panose="02020603050405020304" pitchFamily="18" charset="0"/>
              </a:rPr>
              <a:t>以“</a:t>
            </a:r>
            <a:r>
              <a:rPr lang="en-US" altLang="zh-CN" sz="3200" kern="100" dirty="0">
                <a:latin typeface="Times New Roman" panose="02020603050405020304" pitchFamily="18" charset="0"/>
                <a:ea typeface="等线" panose="02010600030101010101" charset="-122"/>
                <a:cs typeface="Times New Roman" panose="02020603050405020304" pitchFamily="18" charset="0"/>
              </a:rPr>
              <a:t>Aislinn</a:t>
            </a:r>
            <a:r>
              <a:rPr lang="zh-CN" altLang="en-US" sz="3200" kern="100" dirty="0">
                <a:latin typeface="等线" panose="02010600030101010101" charset="-122"/>
                <a:ea typeface="等线" panose="02010600030101010101" charset="-122"/>
                <a:cs typeface="Times New Roman" panose="02020603050405020304" pitchFamily="18" charset="0"/>
              </a:rPr>
              <a:t>为叙事主体，</a:t>
            </a:r>
            <a:r>
              <a:rPr lang="zh-CN" altLang="en-US" sz="3200" kern="100" dirty="0">
                <a:latin typeface="等线" panose="02010600030101010101" charset="-122"/>
                <a:cs typeface="Times New Roman" panose="02020603050405020304" pitchFamily="18" charset="0"/>
              </a:rPr>
              <a:t>结合原文最后一段最后一段内容进行首句创作</a:t>
            </a:r>
            <a:r>
              <a:rPr lang="en-US" altLang="zh-CN" sz="3200" kern="100" dirty="0">
                <a:latin typeface="等线" panose="02010600030101010101" charset="-122"/>
                <a:ea typeface="等线" panose="02010600030101010101" charset="-122"/>
                <a:cs typeface="Times New Roman" panose="02020603050405020304" pitchFamily="18" charset="0"/>
              </a:rPr>
              <a:t>) </a:t>
            </a:r>
            <a:r>
              <a:rPr lang="en-US" altLang="zh-CN" sz="3200" b="1" kern="100" dirty="0">
                <a:solidFill>
                  <a:srgbClr val="7030A0"/>
                </a:solidFill>
                <a:latin typeface="Times New Roman" panose="02020603050405020304" pitchFamily="18" charset="0"/>
                <a:cs typeface="Times New Roman" panose="02020603050405020304" pitchFamily="18" charset="0"/>
              </a:rPr>
              <a:t>Hope ignited, </a:t>
            </a:r>
            <a:r>
              <a:rPr lang="en-US" altLang="zh-CN" sz="3200" b="1" kern="100" dirty="0">
                <a:solidFill>
                  <a:srgbClr val="C00000"/>
                </a:solidFill>
                <a:latin typeface="Times New Roman" panose="02020603050405020304" pitchFamily="18" charset="0"/>
                <a:cs typeface="Times New Roman" panose="02020603050405020304" pitchFamily="18" charset="0"/>
              </a:rPr>
              <a:t>she tiptoed past Grandfather’s room, </a:t>
            </a:r>
            <a:r>
              <a:rPr lang="en-US" altLang="zh-CN" sz="3200" b="1" kern="100" dirty="0">
                <a:solidFill>
                  <a:srgbClr val="7030A0"/>
                </a:solidFill>
                <a:latin typeface="Times New Roman" panose="02020603050405020304" pitchFamily="18" charset="0"/>
                <a:cs typeface="Times New Roman" panose="02020603050405020304" pitchFamily="18" charset="0"/>
              </a:rPr>
              <a:t>afraid of waking him—he had been tired from a whole day of fishing. Quietly, </a:t>
            </a:r>
            <a:r>
              <a:rPr lang="en-US" altLang="zh-CN" sz="3200" b="1" kern="100" dirty="0">
                <a:solidFill>
                  <a:srgbClr val="C00000"/>
                </a:solidFill>
                <a:latin typeface="Times New Roman" panose="02020603050405020304" pitchFamily="18" charset="0"/>
                <a:cs typeface="Times New Roman" panose="02020603050405020304" pitchFamily="18" charset="0"/>
              </a:rPr>
              <a:t>she opened the door to the fish crate, took out a handful of ice, wrapped it in a clean cloth and made it to the stable. </a:t>
            </a:r>
            <a:endParaRPr lang="en-US" altLang="zh-CN" sz="3200" b="1" i="1" dirty="0">
              <a:solidFill>
                <a:srgbClr val="C00000"/>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20935" y="4113466"/>
            <a:ext cx="12169141" cy="1554272"/>
          </a:xfrm>
          <a:prstGeom prst="rect">
            <a:avLst/>
          </a:prstGeom>
          <a:solidFill>
            <a:schemeClr val="bg1"/>
          </a:solidFill>
        </p:spPr>
        <p:txBody>
          <a:bodyPr wrap="square" rtlCol="0">
            <a:spAutoFit/>
          </a:bodyPr>
          <a:lstStyle/>
          <a:p>
            <a:pPr>
              <a:lnSpc>
                <a:spcPts val="3840"/>
              </a:lnSpc>
            </a:pPr>
            <a:r>
              <a:rPr lang="en-US" altLang="zh-CN" sz="3200" b="1" kern="100" dirty="0">
                <a:latin typeface="等线" panose="02010600030101010101" charset="-122"/>
                <a:ea typeface="等线" panose="02010600030101010101" charset="-122"/>
                <a:cs typeface="Times New Roman" panose="02020603050405020304" pitchFamily="18" charset="0"/>
              </a:rPr>
              <a:t> Link1B</a:t>
            </a:r>
            <a:r>
              <a:rPr lang="zh-CN" altLang="en-US" sz="3200" b="1" kern="100" dirty="0">
                <a:latin typeface="等线" panose="02010600030101010101" charset="-122"/>
                <a:ea typeface="等线" panose="02010600030101010101" charset="-122"/>
                <a:cs typeface="Times New Roman" panose="02020603050405020304" pitchFamily="18" charset="0"/>
              </a:rPr>
              <a:t>：</a:t>
            </a:r>
            <a:r>
              <a:rPr lang="en-US" altLang="zh-CN" sz="3200" b="1" kern="100" dirty="0">
                <a:latin typeface="等线" panose="02010600030101010101" charset="-122"/>
                <a:ea typeface="等线" panose="02010600030101010101" charset="-122"/>
                <a:cs typeface="Times New Roman" panose="02020603050405020304" pitchFamily="18" charset="0"/>
              </a:rPr>
              <a:t> </a:t>
            </a:r>
            <a:r>
              <a:rPr lang="en-US" altLang="zh-CN" sz="3200" kern="100" dirty="0">
                <a:latin typeface="等线" panose="02010600030101010101" charset="-122"/>
                <a:cs typeface="Times New Roman" panose="02020603050405020304" pitchFamily="18" charset="0"/>
              </a:rPr>
              <a:t>(</a:t>
            </a:r>
            <a:r>
              <a:rPr lang="zh-CN" altLang="en-US" sz="3200" kern="100" dirty="0">
                <a:latin typeface="等线" panose="02010600030101010101" charset="-122"/>
                <a:cs typeface="Times New Roman" panose="02020603050405020304" pitchFamily="18" charset="0"/>
              </a:rPr>
              <a:t>结合原文最后一段内容可知</a:t>
            </a:r>
            <a:r>
              <a:rPr lang="en-US" altLang="zh-CN" sz="3200" kern="100" dirty="0">
                <a:latin typeface="等线" panose="02010600030101010101" charset="-122"/>
                <a:cs typeface="Times New Roman" panose="02020603050405020304" pitchFamily="18" charset="0"/>
              </a:rPr>
              <a:t>Aislinn </a:t>
            </a:r>
            <a:r>
              <a:rPr lang="zh-CN" altLang="en-US" sz="3200" kern="100" dirty="0">
                <a:latin typeface="等线" panose="02010600030101010101" charset="-122"/>
                <a:cs typeface="Times New Roman" panose="02020603050405020304" pitchFamily="18" charset="0"/>
              </a:rPr>
              <a:t>要找冰但不愿惊醒白天辛苦捕鱼的祖父。</a:t>
            </a:r>
            <a:r>
              <a:rPr lang="en-US" altLang="zh-CN" sz="3200" b="1" kern="100" dirty="0">
                <a:latin typeface="等线" panose="02010600030101010101" charset="-122"/>
                <a:cs typeface="Times New Roman" panose="02020603050405020304" pitchFamily="18" charset="0"/>
              </a:rPr>
              <a:t>) </a:t>
            </a:r>
            <a:r>
              <a:rPr lang="en-US" altLang="zh-CN" sz="3200" b="1" dirty="0">
                <a:solidFill>
                  <a:srgbClr val="7030A0"/>
                </a:solidFill>
                <a:latin typeface="Times New Roman" panose="02020603050405020304" pitchFamily="18" charset="0"/>
                <a:cs typeface="Times New Roman" panose="02020603050405020304" pitchFamily="18" charset="0"/>
              </a:rPr>
              <a:t>Determined and hopeful, </a:t>
            </a:r>
            <a:r>
              <a:rPr lang="en-US" altLang="zh-CN" sz="3200" b="1" dirty="0">
                <a:solidFill>
                  <a:srgbClr val="C00000"/>
                </a:solidFill>
                <a:latin typeface="Times New Roman" panose="02020603050405020304" pitchFamily="18" charset="0"/>
                <a:cs typeface="Times New Roman" panose="02020603050405020304" pitchFamily="18" charset="0"/>
              </a:rPr>
              <a:t>she moved quietly </a:t>
            </a:r>
            <a:r>
              <a:rPr lang="en-US" altLang="zh-CN" sz="3200" b="1" dirty="0">
                <a:solidFill>
                  <a:srgbClr val="7030A0"/>
                </a:solidFill>
                <a:latin typeface="Times New Roman" panose="02020603050405020304" pitchFamily="18" charset="0"/>
                <a:cs typeface="Times New Roman" panose="02020603050405020304" pitchFamily="18" charset="0"/>
              </a:rPr>
              <a:t>to avoid disturbing Grandfather </a:t>
            </a:r>
            <a:r>
              <a:rPr lang="en-US" altLang="zh-CN" sz="3200" b="1" dirty="0">
                <a:solidFill>
                  <a:srgbClr val="C00000"/>
                </a:solidFill>
                <a:latin typeface="Times New Roman" panose="02020603050405020304" pitchFamily="18" charset="0"/>
                <a:cs typeface="Times New Roman" panose="02020603050405020304" pitchFamily="18" charset="0"/>
              </a:rPr>
              <a:t>and took some ice from the fish crate. </a:t>
            </a:r>
            <a:endParaRPr lang="en-US" altLang="zh-CN" sz="3200" b="1" i="1" kern="100" dirty="0">
              <a:solidFill>
                <a:srgbClr val="C00000"/>
              </a:solidFill>
              <a:latin typeface="Times New Roman" panose="02020603050405020304" pitchFamily="18" charset="0"/>
              <a:ea typeface="等线" panose="0201060003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1" y="288423"/>
            <a:ext cx="12171936" cy="2923877"/>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 </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Para1: Aislinn pulled on her sweater and boots and hurried down the hallway. </a:t>
            </a:r>
            <a:endParaRPr lang="en-US" altLang="zh-CN" sz="28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0031" y="-219111"/>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0031" y="1316930"/>
            <a:ext cx="12171936" cy="2528897"/>
          </a:xfrm>
          <a:prstGeom prst="rect">
            <a:avLst/>
          </a:prstGeom>
          <a:solidFill>
            <a:schemeClr val="bg1"/>
          </a:solidFill>
        </p:spPr>
        <p:txBody>
          <a:bodyPr wrap="square" rtlCol="0">
            <a:spAutoFit/>
          </a:bodyPr>
          <a:lstStyle/>
          <a:p>
            <a:pPr>
              <a:lnSpc>
                <a:spcPts val="3840"/>
              </a:lnSpc>
            </a:pPr>
            <a:r>
              <a:rPr lang="en-US" altLang="zh-CN" sz="3200" b="1" dirty="0">
                <a:latin typeface="Times New Roman" panose="02020603050405020304" pitchFamily="18" charset="0"/>
                <a:cs typeface="Times New Roman" panose="02020603050405020304" pitchFamily="18" charset="0"/>
              </a:rPr>
              <a:t>Link2 A:  (</a:t>
            </a:r>
            <a:r>
              <a:rPr lang="zh-CN" altLang="en-US" sz="3200" b="1" dirty="0">
                <a:latin typeface="Times New Roman" panose="02020603050405020304" pitchFamily="18" charset="0"/>
                <a:cs typeface="Times New Roman" panose="02020603050405020304" pitchFamily="18" charset="0"/>
              </a:rPr>
              <a:t>呼应第二段首句：</a:t>
            </a:r>
            <a:r>
              <a:rPr lang="en-US" altLang="zh-CN" sz="3200" b="1" dirty="0">
                <a:latin typeface="Times New Roman" panose="02020603050405020304" pitchFamily="18" charset="0"/>
                <a:cs typeface="Times New Roman" panose="02020603050405020304" pitchFamily="18" charset="0"/>
              </a:rPr>
              <a:t>woke beside the horse </a:t>
            </a:r>
            <a:r>
              <a:rPr lang="zh-CN" altLang="en-US" sz="3200" b="1" dirty="0">
                <a:latin typeface="Times New Roman" panose="02020603050405020304" pitchFamily="18" charset="0"/>
                <a:cs typeface="Times New Roman" panose="02020603050405020304" pitchFamily="18" charset="0"/>
              </a:rPr>
              <a:t>推测</a:t>
            </a:r>
            <a:r>
              <a:rPr lang="en-US" altLang="zh-CN" sz="3200" b="1" dirty="0">
                <a:latin typeface="Times New Roman" panose="02020603050405020304" pitchFamily="18" charset="0"/>
                <a:cs typeface="Times New Roman" panose="02020603050405020304" pitchFamily="18" charset="0"/>
              </a:rPr>
              <a:t>Aislinn </a:t>
            </a:r>
            <a:r>
              <a:rPr lang="zh-CN" altLang="en-US" sz="3200" b="1" dirty="0">
                <a:latin typeface="Times New Roman" panose="02020603050405020304" pitchFamily="18" charset="0"/>
                <a:cs typeface="Times New Roman" panose="02020603050405020304" pitchFamily="18" charset="0"/>
              </a:rPr>
              <a:t>在马厩睡着了。文学性强一点的版本）</a:t>
            </a:r>
            <a:r>
              <a:rPr lang="en-US" altLang="zh-CN" sz="3200" b="1" dirty="0">
                <a:solidFill>
                  <a:srgbClr val="C00000"/>
                </a:solidFill>
                <a:latin typeface="Times New Roman" panose="02020603050405020304" pitchFamily="18" charset="0"/>
                <a:cs typeface="Times New Roman" panose="02020603050405020304" pitchFamily="18" charset="0"/>
              </a:rPr>
              <a:t>The milky / silvery moonlight and the howling wind on the Irish Coast witnessed </a:t>
            </a:r>
            <a:r>
              <a:rPr lang="en-US" altLang="zh-CN" sz="3200" b="1" dirty="0">
                <a:solidFill>
                  <a:srgbClr val="7030A0"/>
                </a:solidFill>
                <a:latin typeface="Times New Roman" panose="02020603050405020304" pitchFamily="18" charset="0"/>
                <a:cs typeface="Times New Roman" panose="02020603050405020304" pitchFamily="18" charset="0"/>
              </a:rPr>
              <a:t>Aislinn meticulously attending to Caper, curling up next to Caper and drifting off into a sweet dream. </a:t>
            </a:r>
            <a:endParaRPr lang="en-US" altLang="zh-CN" sz="3200" i="1" dirty="0">
              <a:solidFill>
                <a:srgbClr val="7030A0"/>
              </a:solidFill>
            </a:endParaRPr>
          </a:p>
        </p:txBody>
      </p:sp>
      <p:sp>
        <p:nvSpPr>
          <p:cNvPr id="3" name="文本框 9"/>
          <p:cNvSpPr txBox="1"/>
          <p:nvPr/>
        </p:nvSpPr>
        <p:spPr>
          <a:xfrm>
            <a:off x="-14038" y="3891921"/>
            <a:ext cx="12185487" cy="1569660"/>
          </a:xfrm>
          <a:prstGeom prst="rect">
            <a:avLst/>
          </a:prstGeom>
          <a:solidFill>
            <a:schemeClr val="bg1"/>
          </a:solidFill>
        </p:spPr>
        <p:txBody>
          <a:bodyPr wrap="square" rtlCol="0">
            <a:spAutoFit/>
          </a:bodyPr>
          <a:lstStyle/>
          <a:p>
            <a:pPr lvl="0"/>
            <a:r>
              <a:rPr lang="en-US" altLang="zh-CN" sz="3200" b="1" dirty="0">
                <a:latin typeface="Times New Roman" panose="02020603050405020304" pitchFamily="18" charset="0"/>
                <a:cs typeface="Times New Roman" panose="02020603050405020304" pitchFamily="18" charset="0"/>
              </a:rPr>
              <a:t>Link2B:   (Aislinn </a:t>
            </a:r>
            <a:r>
              <a:rPr lang="zh-CN" altLang="en-US" sz="3200" b="1" dirty="0">
                <a:latin typeface="Times New Roman" panose="02020603050405020304" pitchFamily="18" charset="0"/>
                <a:cs typeface="Times New Roman" panose="02020603050405020304" pitchFamily="18" charset="0"/>
              </a:rPr>
              <a:t>因疲倦而入睡）</a:t>
            </a:r>
            <a:r>
              <a:rPr lang="en-US" altLang="zh-CN" sz="3200" b="1" dirty="0">
                <a:solidFill>
                  <a:srgbClr val="C00000"/>
                </a:solidFill>
                <a:latin typeface="Times New Roman" panose="02020603050405020304" pitchFamily="18" charset="0"/>
                <a:cs typeface="Times New Roman" panose="02020603050405020304" pitchFamily="18" charset="0"/>
              </a:rPr>
              <a:t>So tired she was she fell into a sound sleep by Caper, </a:t>
            </a:r>
            <a:r>
              <a:rPr lang="en-US" altLang="zh-CN" sz="3200" b="1" dirty="0">
                <a:solidFill>
                  <a:srgbClr val="7030A0"/>
                </a:solidFill>
                <a:latin typeface="Times New Roman" panose="02020603050405020304" pitchFamily="18" charset="0"/>
                <a:cs typeface="Times New Roman" panose="02020603050405020304" pitchFamily="18" charset="0"/>
              </a:rPr>
              <a:t>accompanied by the howling of the wind and the lapping of the waves on the coast.</a:t>
            </a:r>
            <a:endParaRPr lang="en-US" altLang="zh-CN" sz="3200" dirty="0">
              <a:solidFill>
                <a:srgbClr val="7030A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521970"/>
          </a:xfrm>
          <a:prstGeom prst="rect">
            <a:avLst/>
          </a:prstGeom>
          <a:solidFill>
            <a:schemeClr val="bg1"/>
          </a:solid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 2: The next morning, Aislinn woke beside the horse. </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85166"/>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2593" y="1607129"/>
            <a:ext cx="12162587" cy="156966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Link3A:   ( </a:t>
            </a:r>
            <a:r>
              <a:rPr lang="zh-CN" altLang="en-US" sz="3200" dirty="0">
                <a:latin typeface="Times New Roman" panose="02020603050405020304" pitchFamily="18" charset="0"/>
                <a:cs typeface="Times New Roman" panose="02020603050405020304" pitchFamily="18" charset="0"/>
              </a:rPr>
              <a:t>美好的</a:t>
            </a:r>
            <a:r>
              <a:rPr lang="en-US" altLang="zh-CN" sz="3200" dirty="0">
                <a:latin typeface="Times New Roman" panose="02020603050405020304" pitchFamily="18" charset="0"/>
                <a:cs typeface="Times New Roman" panose="02020603050405020304" pitchFamily="18" charset="0"/>
              </a:rPr>
              <a:t>The next morning +</a:t>
            </a:r>
            <a:r>
              <a:rPr lang="zh-CN" altLang="en-US" sz="3200" dirty="0">
                <a:latin typeface="Times New Roman" panose="02020603050405020304" pitchFamily="18" charset="0"/>
                <a:cs typeface="Times New Roman" panose="02020603050405020304" pitchFamily="18" charset="0"/>
              </a:rPr>
              <a:t>美好的伤病痊愈）</a:t>
            </a:r>
            <a:r>
              <a:rPr lang="en-US" altLang="zh-CN" sz="3200" b="1" dirty="0">
                <a:solidFill>
                  <a:srgbClr val="7030A0"/>
                </a:solidFill>
                <a:latin typeface="Times New Roman" panose="02020603050405020304" pitchFamily="18" charset="0"/>
                <a:cs typeface="Times New Roman" panose="02020603050405020304" pitchFamily="18" charset="0"/>
              </a:rPr>
              <a:t>The first ray of sunlight streaming in, </a:t>
            </a:r>
            <a:r>
              <a:rPr lang="en-US" altLang="zh-CN" sz="3200" b="1" dirty="0">
                <a:solidFill>
                  <a:srgbClr val="C00000"/>
                </a:solidFill>
                <a:latin typeface="Times New Roman" panose="02020603050405020304" pitchFamily="18" charset="0"/>
                <a:cs typeface="Times New Roman" panose="02020603050405020304" pitchFamily="18" charset="0"/>
              </a:rPr>
              <a:t>she anxiously checked Caper’s hooves. </a:t>
            </a:r>
            <a:r>
              <a:rPr lang="en-US" altLang="zh-CN" sz="3200" b="1" dirty="0">
                <a:solidFill>
                  <a:srgbClr val="7030A0"/>
                </a:solidFill>
                <a:latin typeface="Times New Roman" panose="02020603050405020304" pitchFamily="18" charset="0"/>
                <a:cs typeface="Times New Roman" panose="02020603050405020304" pitchFamily="18" charset="0"/>
              </a:rPr>
              <a:t>Incredibly, </a:t>
            </a:r>
            <a:r>
              <a:rPr lang="en-US" altLang="zh-CN" sz="3200" b="1" dirty="0">
                <a:solidFill>
                  <a:srgbClr val="C00000"/>
                </a:solidFill>
                <a:latin typeface="Times New Roman" panose="02020603050405020304" pitchFamily="18" charset="0"/>
                <a:cs typeface="Times New Roman" panose="02020603050405020304" pitchFamily="18" charset="0"/>
              </a:rPr>
              <a:t>the swelling had faded and Caper was as right as rain. </a:t>
            </a:r>
            <a:endParaRPr lang="en-US" altLang="zh-CN" sz="3200" b="1" dirty="0">
              <a:solidFill>
                <a:srgbClr val="C00000"/>
              </a:solidFill>
              <a:latin typeface="Times New Roman" panose="02020603050405020304" pitchFamily="18" charset="0"/>
              <a:cs typeface="Times New Roman" panose="02020603050405020304" pitchFamily="18" charset="0"/>
            </a:endParaRPr>
          </a:p>
        </p:txBody>
      </p:sp>
      <p:sp>
        <p:nvSpPr>
          <p:cNvPr id="3" name="文本框 9"/>
          <p:cNvSpPr txBox="1"/>
          <p:nvPr/>
        </p:nvSpPr>
        <p:spPr>
          <a:xfrm>
            <a:off x="53965" y="3865876"/>
            <a:ext cx="12003800" cy="156966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Link3B:   ( Aislinn</a:t>
            </a:r>
            <a:r>
              <a:rPr lang="zh-CN" altLang="en-US" sz="3200" dirty="0">
                <a:latin typeface="Times New Roman" panose="02020603050405020304" pitchFamily="18" charset="0"/>
                <a:cs typeface="Times New Roman" panose="02020603050405020304" pitchFamily="18" charset="0"/>
              </a:rPr>
              <a:t>焦急紧张地查看</a:t>
            </a:r>
            <a:r>
              <a:rPr lang="en-US" altLang="zh-CN" sz="3200" dirty="0">
                <a:latin typeface="Times New Roman" panose="02020603050405020304" pitchFamily="18" charset="0"/>
                <a:cs typeface="Times New Roman" panose="02020603050405020304" pitchFamily="18" charset="0"/>
              </a:rPr>
              <a:t>Caper</a:t>
            </a:r>
            <a:r>
              <a:rPr lang="zh-CN" altLang="en-US" sz="3200" dirty="0">
                <a:latin typeface="Times New Roman" panose="02020603050405020304" pitchFamily="18" charset="0"/>
                <a:cs typeface="Times New Roman" panose="02020603050405020304" pitchFamily="18" charset="0"/>
              </a:rPr>
              <a:t>病情</a:t>
            </a:r>
            <a:r>
              <a:rPr lang="en-US" altLang="zh-CN" sz="3200" dirty="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a:t>
            </a:r>
            <a:r>
              <a:rPr lang="zh-CN" altLang="en-US" sz="3200" dirty="0">
                <a:solidFill>
                  <a:srgbClr val="0000CC"/>
                </a:solidFill>
                <a:latin typeface="Times New Roman" panose="02020603050405020304" pitchFamily="18" charset="0"/>
                <a:cs typeface="Times New Roman" panose="02020603050405020304" pitchFamily="18" charset="0"/>
              </a:rPr>
              <a:t>）</a:t>
            </a:r>
            <a:r>
              <a:rPr lang="en-US" altLang="zh-CN" sz="3200" b="1" dirty="0">
                <a:solidFill>
                  <a:srgbClr val="7030A0"/>
                </a:solidFill>
                <a:latin typeface="Times New Roman" panose="02020603050405020304" pitchFamily="18" charset="0"/>
                <a:cs typeface="Times New Roman" panose="02020603050405020304" pitchFamily="18" charset="0"/>
              </a:rPr>
              <a:t>Anxious and nervous, </a:t>
            </a:r>
            <a:r>
              <a:rPr lang="en-US" altLang="zh-CN" sz="3200" b="1" dirty="0">
                <a:solidFill>
                  <a:srgbClr val="C00000"/>
                </a:solidFill>
                <a:latin typeface="Times New Roman" panose="02020603050405020304" pitchFamily="18" charset="0"/>
                <a:cs typeface="Times New Roman" panose="02020603050405020304" pitchFamily="18" charset="0"/>
              </a:rPr>
              <a:t>she checked Caper’s hooves at once. </a:t>
            </a:r>
            <a:r>
              <a:rPr lang="en-US" altLang="zh-CN" sz="3200" b="1" dirty="0">
                <a:solidFill>
                  <a:srgbClr val="7030A0"/>
                </a:solidFill>
                <a:latin typeface="Times New Roman" panose="02020603050405020304" pitchFamily="18" charset="0"/>
                <a:cs typeface="Times New Roman" panose="02020603050405020304" pitchFamily="18" charset="0"/>
              </a:rPr>
              <a:t>Seeing the swelling gone, </a:t>
            </a:r>
            <a:r>
              <a:rPr lang="en-US" altLang="zh-CN" sz="3200" b="1" dirty="0">
                <a:solidFill>
                  <a:srgbClr val="C00000"/>
                </a:solidFill>
                <a:latin typeface="Times New Roman" panose="02020603050405020304" pitchFamily="18" charset="0"/>
                <a:cs typeface="Times New Roman" panose="02020603050405020304" pitchFamily="18" charset="0"/>
              </a:rPr>
              <a:t>Aislinn was wild with joy. </a:t>
            </a:r>
            <a:endParaRPr lang="en-US" altLang="zh-CN" sz="3200" b="1" dirty="0">
              <a:solidFill>
                <a:srgbClr val="C0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584775"/>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 2: The next morning, Aislinn woke beside the horse. </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8408" y="1292514"/>
            <a:ext cx="12155184" cy="3108543"/>
          </a:xfrm>
          <a:prstGeom prst="rect">
            <a:avLst/>
          </a:prstGeom>
          <a:solidFill>
            <a:schemeClr val="bg1"/>
          </a:solid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sym typeface="+mn-ea"/>
              </a:rPr>
              <a:t>Ending A: (</a:t>
            </a:r>
            <a:r>
              <a:rPr lang="zh-CN" altLang="en-US" sz="2800" dirty="0">
                <a:latin typeface="Times New Roman" panose="02020603050405020304" pitchFamily="18" charset="0"/>
                <a:cs typeface="Times New Roman" panose="02020603050405020304" pitchFamily="18" charset="0"/>
                <a:sym typeface="+mn-ea"/>
              </a:rPr>
              <a:t>小马痊愈</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市场卖鱼付房租</a:t>
            </a:r>
            <a:r>
              <a:rPr lang="en-US" altLang="zh-CN" sz="2800" dirty="0">
                <a:latin typeface="Times New Roman" panose="02020603050405020304" pitchFamily="18" charset="0"/>
                <a:cs typeface="Times New Roman" panose="02020603050405020304" pitchFamily="18" charset="0"/>
                <a:sym typeface="+mn-ea"/>
              </a:rPr>
              <a:t>+Aislinn</a:t>
            </a:r>
            <a:r>
              <a:rPr lang="zh-CN" altLang="en-US" sz="2800" dirty="0">
                <a:latin typeface="Times New Roman" panose="02020603050405020304" pitchFamily="18" charset="0"/>
                <a:cs typeface="Times New Roman" panose="02020603050405020304" pitchFamily="18" charset="0"/>
                <a:sym typeface="+mn-ea"/>
              </a:rPr>
              <a:t>个人成长收获</a:t>
            </a:r>
            <a:r>
              <a:rPr lang="zh-CN" altLang="en-US" sz="2800" dirty="0">
                <a:solidFill>
                  <a:srgbClr val="7030A0"/>
                </a:solidFill>
                <a:latin typeface="Times New Roman" panose="02020603050405020304" pitchFamily="18" charset="0"/>
                <a:cs typeface="Times New Roman" panose="02020603050405020304" pitchFamily="18" charset="0"/>
                <a:sym typeface="+mn-ea"/>
              </a:rPr>
              <a:t>）</a:t>
            </a:r>
            <a:r>
              <a:rPr lang="en-US" altLang="zh-CN" sz="2800" dirty="0">
                <a:solidFill>
                  <a:srgbClr val="7030A0"/>
                </a:solidFill>
                <a:latin typeface="Times New Roman" panose="02020603050405020304" pitchFamily="18" charset="0"/>
                <a:cs typeface="Times New Roman" panose="02020603050405020304" pitchFamily="18" charset="0"/>
                <a:sym typeface="+mn-ea"/>
              </a:rPr>
              <a:t> </a:t>
            </a:r>
            <a:r>
              <a:rPr lang="en-US" altLang="zh-CN" sz="2800" b="1" dirty="0">
                <a:solidFill>
                  <a:srgbClr val="7030A0"/>
                </a:solidFill>
                <a:latin typeface="Times New Roman" panose="02020603050405020304" pitchFamily="18" charset="0"/>
                <a:cs typeface="Times New Roman" panose="02020603050405020304" pitchFamily="18" charset="0"/>
              </a:rPr>
              <a:t>With Caper’s help,</a:t>
            </a:r>
            <a:r>
              <a:rPr lang="en-US" altLang="zh-CN" sz="2800" b="1" dirty="0">
                <a:solidFill>
                  <a:srgbClr val="C00000"/>
                </a:solidFill>
                <a:latin typeface="Times New Roman" panose="02020603050405020304" pitchFamily="18" charset="0"/>
                <a:cs typeface="Times New Roman" panose="02020603050405020304" pitchFamily="18" charset="0"/>
              </a:rPr>
              <a:t> they took the fish to the market and eventually paid the rent. The episode served as a reminder to Aislinn – </a:t>
            </a:r>
            <a:r>
              <a:rPr lang="en-US" altLang="zh-CN" sz="2800" b="1" dirty="0">
                <a:solidFill>
                  <a:srgbClr val="0000FF"/>
                </a:solidFill>
                <a:latin typeface="Times New Roman" panose="02020603050405020304" pitchFamily="18" charset="0"/>
                <a:cs typeface="Times New Roman" panose="02020603050405020304" pitchFamily="18" charset="0"/>
              </a:rPr>
              <a:t>Whatever challenge you face, you will find a solution by using your head.</a:t>
            </a:r>
            <a:r>
              <a:rPr lang="en-US" altLang="zh-CN" sz="2800" b="1" dirty="0">
                <a:solidFill>
                  <a:srgbClr val="C00000"/>
                </a:solidFill>
                <a:latin typeface="Times New Roman" panose="02020603050405020304" pitchFamily="18" charset="0"/>
                <a:cs typeface="Times New Roman" panose="02020603050405020304" pitchFamily="18" charset="0"/>
              </a:rPr>
              <a:t>   </a:t>
            </a:r>
            <a:r>
              <a:rPr lang="zh-CN" altLang="en-US" sz="2800" b="1" dirty="0">
                <a:solidFill>
                  <a:srgbClr val="C00000"/>
                </a:solidFill>
                <a:latin typeface="Times New Roman" panose="02020603050405020304" pitchFamily="18" charset="0"/>
                <a:cs typeface="Times New Roman" panose="02020603050405020304" pitchFamily="18" charset="0"/>
              </a:rPr>
              <a:t>或者 </a:t>
            </a:r>
            <a:r>
              <a:rPr lang="en-US" altLang="zh-CN" sz="2800" b="1" dirty="0">
                <a:solidFill>
                  <a:srgbClr val="7030A0"/>
                </a:solidFill>
                <a:latin typeface="Times New Roman" panose="02020603050405020304" pitchFamily="18" charset="0"/>
                <a:cs typeface="Times New Roman" panose="02020603050405020304" pitchFamily="18" charset="0"/>
              </a:rPr>
              <a:t>The wind blowing gently across the Irish coast, </a:t>
            </a:r>
            <a:r>
              <a:rPr lang="en-US" altLang="zh-CN" sz="2800" b="1" dirty="0">
                <a:solidFill>
                  <a:srgbClr val="C00000"/>
                </a:solidFill>
                <a:latin typeface="Times New Roman" panose="02020603050405020304" pitchFamily="18" charset="0"/>
                <a:cs typeface="Times New Roman" panose="02020603050405020304" pitchFamily="18" charset="0"/>
              </a:rPr>
              <a:t>Grandpa loaded the fish onto Caper and set off for the market, </a:t>
            </a:r>
            <a:r>
              <a:rPr lang="en-US" altLang="zh-CN" sz="2800" b="1" dirty="0">
                <a:solidFill>
                  <a:srgbClr val="7030A0"/>
                </a:solidFill>
                <a:latin typeface="Times New Roman" panose="02020603050405020304" pitchFamily="18" charset="0"/>
                <a:cs typeface="Times New Roman" panose="02020603050405020304" pitchFamily="18" charset="0"/>
              </a:rPr>
              <a:t>relieved. </a:t>
            </a:r>
            <a:r>
              <a:rPr lang="en-US" altLang="zh-CN" sz="2800" b="1" dirty="0">
                <a:solidFill>
                  <a:srgbClr val="C00000"/>
                </a:solidFill>
                <a:latin typeface="Times New Roman" panose="02020603050405020304" pitchFamily="18" charset="0"/>
                <a:cs typeface="Times New Roman" panose="02020603050405020304" pitchFamily="18" charset="0"/>
              </a:rPr>
              <a:t>It dawned on Aislinn </a:t>
            </a:r>
            <a:r>
              <a:rPr lang="en-US" altLang="zh-CN" sz="2800" b="1" dirty="0">
                <a:solidFill>
                  <a:srgbClr val="0000FF"/>
                </a:solidFill>
                <a:latin typeface="Times New Roman" panose="02020603050405020304" pitchFamily="18" charset="0"/>
                <a:cs typeface="Times New Roman" panose="02020603050405020304" pitchFamily="18" charset="0"/>
              </a:rPr>
              <a:t>that true love, care and courage could always help them get through any challenge in life. </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5" name="文本框 10"/>
          <p:cNvSpPr txBox="1"/>
          <p:nvPr/>
        </p:nvSpPr>
        <p:spPr>
          <a:xfrm>
            <a:off x="23528" y="4401057"/>
            <a:ext cx="12092683" cy="1815882"/>
          </a:xfrm>
          <a:prstGeom prst="rect">
            <a:avLst/>
          </a:prstGeom>
          <a:solidFill>
            <a:schemeClr val="bg1"/>
          </a:solid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sym typeface="+mn-ea"/>
              </a:rPr>
              <a:t>Ending B: </a:t>
            </a:r>
            <a:r>
              <a:rPr lang="zh-CN" altLang="en-US" sz="2800" dirty="0">
                <a:latin typeface="Times New Roman" panose="02020603050405020304" pitchFamily="18" charset="0"/>
                <a:cs typeface="Times New Roman" panose="02020603050405020304" pitchFamily="18" charset="0"/>
                <a:sym typeface="+mn-ea"/>
              </a:rPr>
              <a:t> </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情景</a:t>
            </a:r>
            <a:r>
              <a:rPr lang="en-US" altLang="zh-CN" sz="2800" dirty="0">
                <a:latin typeface="Times New Roman" panose="02020603050405020304" pitchFamily="18" charset="0"/>
                <a:cs typeface="Times New Roman" panose="02020603050405020304" pitchFamily="18" charset="0"/>
                <a:sym typeface="+mn-ea"/>
              </a:rPr>
              <a:t>+</a:t>
            </a:r>
            <a:r>
              <a:rPr lang="zh-CN" altLang="en-US" sz="2800" dirty="0">
                <a:latin typeface="Times New Roman" panose="02020603050405020304" pitchFamily="18" charset="0"/>
                <a:cs typeface="Times New Roman" panose="02020603050405020304" pitchFamily="18" charset="0"/>
                <a:sym typeface="+mn-ea"/>
              </a:rPr>
              <a:t>感悟式结尾。</a:t>
            </a:r>
            <a:r>
              <a:rPr lang="en-US" altLang="zh-CN" sz="2800" dirty="0">
                <a:latin typeface="Times New Roman" panose="02020603050405020304" pitchFamily="18"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Together</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C00000"/>
                </a:solidFill>
                <a:latin typeface="Times New Roman" panose="02020603050405020304" pitchFamily="18" charset="0"/>
                <a:cs typeface="Times New Roman" panose="02020603050405020304" pitchFamily="18" charset="0"/>
                <a:sym typeface="+mn-ea"/>
              </a:rPr>
              <a:t>they stood,</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7030A0"/>
                </a:solidFill>
                <a:latin typeface="Times New Roman" panose="02020603050405020304" pitchFamily="18" charset="0"/>
                <a:cs typeface="Times New Roman" panose="02020603050405020304" pitchFamily="18" charset="0"/>
                <a:sym typeface="+mn-ea"/>
              </a:rPr>
              <a:t>watching the waves lapping gently and hearing the waves whispering “O- morning” again and again.</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But this time</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r>
              <a:rPr lang="en-US" altLang="zh-CN" sz="2800" b="1" dirty="0">
                <a:solidFill>
                  <a:srgbClr val="C00000"/>
                </a:solidFill>
                <a:latin typeface="Times New Roman" panose="02020603050405020304" pitchFamily="18" charset="0"/>
                <a:cs typeface="Times New Roman" panose="02020603050405020304" pitchFamily="18" charset="0"/>
                <a:sym typeface="+mn-ea"/>
              </a:rPr>
              <a:t>Mario answered “ Good morning “ softly. In time, hope began to bloom in the village, just as the peach trees burst into pink flowers.</a:t>
            </a:r>
            <a:r>
              <a:rPr lang="en-US" altLang="zh-CN" sz="2800" b="1" dirty="0">
                <a:solidFill>
                  <a:srgbClr val="9933FF"/>
                </a:solidFill>
                <a:latin typeface="Times New Roman" panose="02020603050405020304" pitchFamily="18" charset="0"/>
                <a:cs typeface="Times New Roman" panose="02020603050405020304" pitchFamily="18" charset="0"/>
                <a:sym typeface="+mn-ea"/>
              </a:rPr>
              <a:t>  </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5509200"/>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Aislinn pulled on her sweater and boots and hurried down the hallway. </a:t>
            </a:r>
            <a:r>
              <a:rPr lang="en-US" altLang="zh-CN" sz="3200" dirty="0">
                <a:latin typeface="Times New Roman" panose="02020603050405020304" pitchFamily="18" charset="0"/>
                <a:cs typeface="Times New Roman" panose="02020603050405020304" pitchFamily="18" charset="0"/>
              </a:rPr>
              <a:t>Hope ignited, she tiptoed past Grandfather’s room, afraid of waking him—he had been tired from a whole day of fishing. Quietly, she opened the door to the fish crate, took out a handful of ice, wrapped it in a clean cloth and made it to the stable. Seeing Aislinn, Caper let out a groan of agony, for which Aislinn’s heart ached. Soothing Caper softly, Aislinn bent to apply ice to Caper’s burning and swollen hooves, whispering, “ It’s only a mild case of sickness. Don’t worry!” The milky / silvery moonlight and the howling wind on the Irish Coast witnessed Aislinn meticulously attending to Caper, curling up next to Caper and drifting off into a sweet dream.  (115) </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6986528"/>
          </a:xfrm>
          <a:prstGeom prst="rect">
            <a:avLst/>
          </a:prstGeom>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 2:The next morning, Aislinn woke beside the horse. </a:t>
            </a:r>
            <a:r>
              <a:rPr lang="en-US" altLang="zh-CN" sz="3200" dirty="0">
                <a:latin typeface="Times New Roman" panose="02020603050405020304" pitchFamily="18" charset="0"/>
                <a:cs typeface="Times New Roman" panose="02020603050405020304" pitchFamily="18" charset="0"/>
              </a:rPr>
              <a:t>The first ray of sunlight streaming in, she anxiously checked Caper’s hooves. Incredibly, the swelling had faded and Caper was as right as rain.  A radiant smile blooming across her face, Aislinn urged Caper to walk out of the stable. Pain eased, Caper let out a cheerful neigh as if conveying heartfelt gratitude for Aislinn’s thoughtful and tireless care. Grandpa rushed out, confused. To uncover the mystery, Aislinn explained her idea shyly. Proud of Aislinn, Grandfather gave her a thumbs-up, exclaiming, “You’re a clever girl!” (</a:t>
            </a:r>
            <a:r>
              <a:rPr lang="zh-CN" altLang="en-US" sz="3200" dirty="0">
                <a:latin typeface="Times New Roman" panose="02020603050405020304" pitchFamily="18" charset="0"/>
                <a:cs typeface="Times New Roman" panose="02020603050405020304" pitchFamily="18" charset="0"/>
              </a:rPr>
              <a:t>结尾</a:t>
            </a:r>
            <a:r>
              <a:rPr lang="en-US" altLang="zh-CN" sz="3200" dirty="0">
                <a:latin typeface="Times New Roman" panose="02020603050405020304" pitchFamily="18" charset="0"/>
                <a:cs typeface="Times New Roman" panose="02020603050405020304" pitchFamily="18" charset="0"/>
              </a:rPr>
              <a:t>1) With Caper’s help, they took the fish to the market and eventually paid the rent. The episode served as a reminder to Aislinn – Whatever challenge you face, you will find a solution by using your head. (121) </a:t>
            </a:r>
            <a:endParaRPr lang="en-US" altLang="zh-CN" sz="3200" dirty="0">
              <a:latin typeface="Times New Roman" panose="02020603050405020304" pitchFamily="18" charset="0"/>
              <a:cs typeface="Times New Roman" panose="02020603050405020304" pitchFamily="18" charset="0"/>
            </a:endParaRPr>
          </a:p>
          <a:p>
            <a:pPr algn="just"/>
            <a:endParaRPr lang="en-US" altLang="zh-CN" sz="32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
            <a:ext cx="12072135" cy="6186309"/>
          </a:xfrm>
          <a:prstGeom prst="rect">
            <a:avLst/>
          </a:prstGeom>
          <a:solidFill>
            <a:schemeClr val="bg1"/>
          </a:solidFill>
        </p:spPr>
        <p:txBody>
          <a:bodyPr wrap="square">
            <a:spAutoFit/>
          </a:bodyPr>
          <a:lstStyle/>
          <a:p>
            <a:pPr algn="just"/>
            <a:r>
              <a:rPr lang="en-US" altLang="zh-CN" sz="3600" b="1" i="1" dirty="0">
                <a:latin typeface="Times New Roman" panose="02020603050405020304" pitchFamily="18" charset="0"/>
                <a:cs typeface="Times New Roman" panose="02020603050405020304" pitchFamily="18" charset="0"/>
              </a:rPr>
              <a:t>Para1: Aislinn pulled on her sweater and boots and hurried down the hallway. </a:t>
            </a:r>
            <a:r>
              <a:rPr lang="en-US" altLang="zh-CN" sz="3600" dirty="0">
                <a:latin typeface="Times New Roman" panose="02020603050405020304" pitchFamily="18" charset="0"/>
                <a:cs typeface="Times New Roman" panose="02020603050405020304" pitchFamily="18" charset="0"/>
              </a:rPr>
              <a:t>Determined and hopeful, she moved quietly to avoid disturbing Grandfather and took some ice from the fish crate. Wrapping it in a cloth, she rushed to the stable and gently placed the ice on Caper’s painful hooves. She spoke soft words to calm him down and stayed by his side all night, changing the ice frequently in the hope of reducing the swelling and ease his pain. So tired she was she fell into a sound sleep by Caper, accompanied by the howling of the wind and the lapping of the waves on the coast. (95) </a:t>
            </a:r>
            <a:endParaRPr lang="en-US" altLang="zh-CN" sz="3600" dirty="0">
              <a:latin typeface="Times New Roman" panose="02020603050405020304" pitchFamily="18" charset="0"/>
              <a:cs typeface="Times New Roman" panose="02020603050405020304" pitchFamily="18" charset="0"/>
            </a:endParaRPr>
          </a:p>
          <a:p>
            <a:pPr algn="just"/>
            <a:endParaRPr lang="en-US" altLang="zh-CN" sz="36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b="7954"/>
          <a:stretch>
            <a:fillRect/>
          </a:stretch>
        </p:blipFill>
        <p:spPr>
          <a:xfrm>
            <a:off x="0" y="1395"/>
            <a:ext cx="12192000" cy="6856605"/>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2021"/>
            <a:ext cx="12192000" cy="1149213"/>
          </a:xfrm>
          <a:prstGeom prst="rect">
            <a:avLst/>
          </a:prstGeom>
        </p:spPr>
      </p:pic>
      <p:sp>
        <p:nvSpPr>
          <p:cNvPr id="11" name="文本框 10"/>
          <p:cNvSpPr txBox="1"/>
          <p:nvPr/>
        </p:nvSpPr>
        <p:spPr>
          <a:xfrm>
            <a:off x="1322374" y="4734033"/>
            <a:ext cx="4134209" cy="523220"/>
          </a:xfrm>
          <a:prstGeom prst="rect">
            <a:avLst/>
          </a:prstGeom>
          <a:solidFill>
            <a:schemeClr val="accent2"/>
          </a:solidFill>
        </p:spPr>
        <p:txBody>
          <a:bodyPr wrap="square" rtlCol="0">
            <a:spAutoFit/>
          </a:bodyPr>
          <a:lstStyle/>
          <a:p>
            <a:r>
              <a:rPr lang="en-US" altLang="zh-CN" sz="2800" b="1" dirty="0">
                <a:solidFill>
                  <a:srgbClr val="66CCFF"/>
                </a:solidFill>
              </a:rPr>
              <a:t>---</a:t>
            </a:r>
            <a:r>
              <a:rPr lang="en-US" altLang="zh-CN" sz="2800" b="1" dirty="0"/>
              <a:t>2026</a:t>
            </a:r>
            <a:r>
              <a:rPr lang="zh-CN" altLang="en-US" sz="2800" b="1" dirty="0"/>
              <a:t>届</a:t>
            </a:r>
            <a:r>
              <a:rPr lang="en-US" altLang="zh-CN" sz="2800" b="1" dirty="0"/>
              <a:t>-4-9</a:t>
            </a:r>
            <a:r>
              <a:rPr lang="zh-CN" altLang="en-US" sz="2800" b="1" dirty="0"/>
              <a:t>嘉兴二模</a:t>
            </a:r>
            <a:endParaRPr lang="zh-CN" altLang="en-US" sz="2800" b="1" dirty="0"/>
          </a:p>
        </p:txBody>
      </p:sp>
      <p:sp>
        <p:nvSpPr>
          <p:cNvPr id="12" name="文本框 11"/>
          <p:cNvSpPr txBox="1"/>
          <p:nvPr/>
        </p:nvSpPr>
        <p:spPr>
          <a:xfrm>
            <a:off x="122888" y="2422239"/>
            <a:ext cx="4539034" cy="523220"/>
          </a:xfrm>
          <a:prstGeom prst="rect">
            <a:avLst/>
          </a:prstGeom>
          <a:solidFill>
            <a:srgbClr val="CCCEC4"/>
          </a:solidFill>
        </p:spPr>
        <p:txBody>
          <a:bodyPr wrap="square" rtlCol="0">
            <a:spAutoFit/>
          </a:bodyPr>
          <a:lstStyle/>
          <a:p>
            <a:r>
              <a:rPr lang="zh-CN" altLang="en-US" sz="2800" b="1" dirty="0">
                <a:solidFill>
                  <a:srgbClr val="0070C0"/>
                </a:solidFill>
              </a:rPr>
              <a:t>人与社会</a:t>
            </a:r>
            <a:r>
              <a:rPr lang="en-US" altLang="zh-CN" sz="2800" b="1" dirty="0">
                <a:solidFill>
                  <a:srgbClr val="0070C0"/>
                </a:solidFill>
              </a:rPr>
              <a:t>+</a:t>
            </a:r>
            <a:r>
              <a:rPr lang="zh-CN" altLang="en-US" sz="2800" b="1" dirty="0">
                <a:solidFill>
                  <a:srgbClr val="0070C0"/>
                </a:solidFill>
              </a:rPr>
              <a:t>人与自然亲情篇</a:t>
            </a:r>
            <a:endParaRPr lang="zh-CN" altLang="en-US" sz="2800" b="1" dirty="0">
              <a:solidFill>
                <a:srgbClr val="0070C0"/>
              </a:solidFill>
            </a:endParaRPr>
          </a:p>
        </p:txBody>
      </p:sp>
      <p:sp>
        <p:nvSpPr>
          <p:cNvPr id="13" name="文本框 12"/>
          <p:cNvSpPr txBox="1"/>
          <p:nvPr/>
        </p:nvSpPr>
        <p:spPr>
          <a:xfrm>
            <a:off x="10513479" y="5705285"/>
            <a:ext cx="1469205" cy="584775"/>
          </a:xfrm>
          <a:prstGeom prst="rect">
            <a:avLst/>
          </a:prstGeom>
          <a:noFill/>
        </p:spPr>
        <p:txBody>
          <a:bodyPr wrap="square" rtlCol="0">
            <a:spAutoFit/>
          </a:bodyPr>
          <a:lstStyle/>
          <a:p>
            <a:r>
              <a:rPr lang="zh-CN" altLang="en-US" sz="3200" dirty="0">
                <a:solidFill>
                  <a:srgbClr val="0070C0"/>
                </a:solidFill>
              </a:rPr>
              <a:t>郑素红</a:t>
            </a:r>
            <a:endParaRPr lang="zh-CN" altLang="en-US" sz="3200" dirty="0">
              <a:solidFill>
                <a:srgbClr val="0070C0"/>
              </a:solidFill>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658" y="0"/>
            <a:ext cx="12142342" cy="7294305"/>
          </a:xfrm>
          <a:prstGeom prst="rect">
            <a:avLst/>
          </a:prstGeom>
        </p:spPr>
        <p:txBody>
          <a:bodyPr wrap="square">
            <a:spAutoFit/>
          </a:bodyPr>
          <a:lstStyle/>
          <a:p>
            <a:pPr algn="just"/>
            <a:r>
              <a:rPr lang="en-US" altLang="zh-CN" sz="3600" b="1" i="1" dirty="0">
                <a:latin typeface="Times New Roman" panose="02020603050405020304" pitchFamily="18" charset="0"/>
                <a:cs typeface="Times New Roman" panose="02020603050405020304" pitchFamily="18" charset="0"/>
              </a:rPr>
              <a:t>Para 2:The next morning, Aislinn woke beside the horse. </a:t>
            </a:r>
            <a:endParaRPr lang="en-US" altLang="zh-CN" sz="3600" b="1" i="1" dirty="0">
              <a:latin typeface="Times New Roman" panose="02020603050405020304" pitchFamily="18" charset="0"/>
              <a:cs typeface="Times New Roman" panose="02020603050405020304" pitchFamily="18" charset="0"/>
            </a:endParaRPr>
          </a:p>
          <a:p>
            <a:pPr algn="just"/>
            <a:r>
              <a:rPr lang="en-US" altLang="zh-CN" sz="3600" dirty="0">
                <a:latin typeface="Times New Roman" panose="02020603050405020304" pitchFamily="18" charset="0"/>
                <a:cs typeface="Times New Roman" panose="02020603050405020304" pitchFamily="18" charset="0"/>
              </a:rPr>
              <a:t>Anxious and nervous, she checked Caper’s hooves at once. Seeing the swelling gone, Aislinn was wild with joy. Thanks to Aislinn’s overnight ‘s care, Caper was right as rain, full of energy. Caper neighed cheerfully and galloped lightly in the stable, attracting Grandfather’s attention. Feeling proud of Aislinn’s brilliant idea and considerate care, Grandfather cracked a smile across his wrinkled face. After loading the fish, they headed to the market smoothly. With the morning breeze brushing her face, Aislinn felt relieved. It dawned on her that kindness and careful love could heal wounds and bring hope. (96) </a:t>
            </a:r>
            <a:endParaRPr lang="en-US" altLang="zh-CN" sz="3600" dirty="0">
              <a:latin typeface="Times New Roman" panose="02020603050405020304" pitchFamily="18" charset="0"/>
              <a:cs typeface="Times New Roman" panose="02020603050405020304" pitchFamily="18" charset="0"/>
            </a:endParaRPr>
          </a:p>
          <a:p>
            <a:pPr algn="just"/>
            <a:endParaRPr lang="en-US" altLang="zh-CN" sz="3600" dirty="0">
              <a:latin typeface="Times New Roman" panose="02020603050405020304" pitchFamily="18" charset="0"/>
              <a:cs typeface="Times New Roman" panose="02020603050405020304" pitchFamily="18" charset="0"/>
            </a:endParaRPr>
          </a:p>
          <a:p>
            <a:endParaRPr lang="en-US" altLang="zh-CN" sz="36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b="7998"/>
          <a:stretch>
            <a:fillRect/>
          </a:stretch>
        </p:blipFill>
        <p:spPr>
          <a:xfrm>
            <a:off x="0" y="1396"/>
            <a:ext cx="12192000" cy="6943934"/>
          </a:xfrm>
          <a:prstGeom prst="rect">
            <a:avLst/>
          </a:prstGeom>
        </p:spPr>
      </p:pic>
      <p:sp>
        <p:nvSpPr>
          <p:cNvPr id="6" name="文本框 5"/>
          <p:cNvSpPr txBox="1"/>
          <p:nvPr/>
        </p:nvSpPr>
        <p:spPr>
          <a:xfrm>
            <a:off x="7798085" y="6154220"/>
            <a:ext cx="2825394" cy="369332"/>
          </a:xfrm>
          <a:prstGeom prst="rect">
            <a:avLst/>
          </a:prstGeom>
          <a:solidFill>
            <a:srgbClr val="00AA48"/>
          </a:solidFill>
        </p:spPr>
        <p:txBody>
          <a:bodyPr wrap="square" rtlCol="0">
            <a:spAutoFit/>
          </a:bodyPr>
          <a:lstStyle/>
          <a:p>
            <a:r>
              <a:rPr lang="en-US" altLang="zh-CN" dirty="0">
                <a:solidFill>
                  <a:schemeClr val="bg1"/>
                </a:solidFill>
              </a:rPr>
              <a:t>THANKS FOR ATTENTION! </a:t>
            </a:r>
            <a:endParaRPr lang="zh-CN" altLang="en-US"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962418" y="1"/>
            <a:ext cx="7127348" cy="6774180"/>
          </a:xfrm>
          <a:prstGeom prst="rect">
            <a:avLst/>
          </a:prstGeom>
          <a:solidFill>
            <a:schemeClr val="bg1"/>
          </a:solidFill>
          <a:ln>
            <a:solidFill>
              <a:schemeClr val="accent1"/>
            </a:solidFill>
          </a:ln>
        </p:spPr>
        <p:txBody>
          <a:bodyPr wrap="square">
            <a:noAutofit/>
          </a:bodyPr>
          <a:lstStyle/>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                             The Wind on the Irish Coast</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The wind swept across the Irish coast as Grandfather bent to examine Caper's front hooves(</a:t>
            </a:r>
            <a:r>
              <a:rPr lang="zh-CN" altLang="en-US" kern="100" dirty="0">
                <a:latin typeface="Calibri" panose="020F0502020204030204" pitchFamily="34" charset="0"/>
                <a:ea typeface="宋体" panose="02010600030101010101" pitchFamily="2" charset="-122"/>
                <a:cs typeface="Times New Roman" panose="02020603050405020304" pitchFamily="18" charset="0"/>
              </a:rPr>
              <a:t>蹄</a:t>
            </a:r>
            <a:r>
              <a:rPr lang="en-US" altLang="zh-CN" kern="100" dirty="0">
                <a:latin typeface="Calibri" panose="020F0502020204030204" pitchFamily="34" charset="0"/>
                <a:ea typeface="宋体" panose="02010600030101010101" pitchFamily="2" charset="-122"/>
                <a:cs typeface="Times New Roman" panose="02020603050405020304" pitchFamily="18" charset="0"/>
              </a:rPr>
              <a:t>). The little horse stepped back and let out a painful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sound.“They</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are burning and swollen (</a:t>
            </a:r>
            <a:r>
              <a:rPr lang="zh-CN" altLang="en-US" kern="100" dirty="0">
                <a:latin typeface="Calibri" panose="020F0502020204030204" pitchFamily="34" charset="0"/>
                <a:ea typeface="宋体" panose="02010600030101010101" pitchFamily="2" charset="-122"/>
                <a:cs typeface="Times New Roman" panose="02020603050405020304" pitchFamily="18" charset="0"/>
              </a:rPr>
              <a:t>肿胀的</a:t>
            </a:r>
            <a:r>
              <a:rPr lang="en-US" altLang="zh-CN" kern="100" dirty="0">
                <a:latin typeface="Calibri" panose="020F0502020204030204" pitchFamily="34" charset="0"/>
                <a:ea typeface="宋体" panose="02010600030101010101" pitchFamily="2" charset="-122"/>
                <a:cs typeface="Times New Roman" panose="02020603050405020304" pitchFamily="18" charset="0"/>
              </a:rPr>
              <a:t>),” said Grandfather with a heavy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heart.“I</a:t>
            </a:r>
            <a:r>
              <a:rPr lang="en-US" altLang="zh-CN" kern="100" dirty="0">
                <a:latin typeface="Calibri" panose="020F0502020204030204" pitchFamily="34" charset="0"/>
                <a:ea typeface="宋体" panose="02010600030101010101" pitchFamily="2" charset="-122"/>
                <a:cs typeface="Times New Roman" panose="02020603050405020304" pitchFamily="18" charset="0"/>
              </a:rPr>
              <a:t> think he has a mild case of sickness. Horses will eat themselves sick any chance they get. And the sickness has gone straight to this one's hooves.”</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“When will he feel better?” asked Aislinn worriedly. Caper was not just their pet —— he carried the load of fish to the market every week. Without him, they could not take the fish to the market. Without selling the fish, they would not get their rent paid.</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Grandfather removed half of the grain from Caper's feed. He then explained that Caper would soon be right as rain if they cut back on his diet and let him rest properly. The most important thing now, he added, was to bring the heat down and reduce the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swelling.“Don't</a:t>
            </a:r>
            <a:r>
              <a:rPr lang="en-US" altLang="zh-CN" kern="100" dirty="0">
                <a:latin typeface="Calibri" panose="020F0502020204030204" pitchFamily="34" charset="0"/>
                <a:ea typeface="宋体" panose="02010600030101010101" pitchFamily="2" charset="-122"/>
                <a:cs typeface="Times New Roman" panose="02020603050405020304" pitchFamily="18" charset="0"/>
              </a:rPr>
              <a:t> worry about the fish, child. The sea has always been kind to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us.”Grandfather</a:t>
            </a:r>
            <a:r>
              <a:rPr lang="en-US" altLang="zh-CN" kern="100" dirty="0">
                <a:latin typeface="Calibri" panose="020F0502020204030204" pitchFamily="34" charset="0"/>
                <a:ea typeface="宋体" panose="02010600030101010101" pitchFamily="2" charset="-122"/>
                <a:cs typeface="Times New Roman" panose="02020603050405020304" pitchFamily="18" charset="0"/>
              </a:rPr>
              <a:t> smiled at Aislinn and urged her to get some sleep.</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Aislinn lay in bed, but sleep would not come. She opened her window. The sliver moon had risen above the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sea.Aislinn</a:t>
            </a:r>
            <a:r>
              <a:rPr lang="en-US" altLang="zh-CN" kern="100" dirty="0">
                <a:latin typeface="Calibri" panose="020F0502020204030204" pitchFamily="34" charset="0"/>
                <a:ea typeface="宋体" panose="02010600030101010101" pitchFamily="2" charset="-122"/>
                <a:cs typeface="Times New Roman" panose="02020603050405020304" pitchFamily="18" charset="0"/>
              </a:rPr>
              <a:t> wondered how Grandfather could sell the fish he'd worked so hard to catch. She wished they had enough money for the rent. But above all, Aislinn wished Caper's hooves would stop hurting. Damp wind filled the room as she watched the cold waves crash on the beach. Aislinn gradually remembered when she had got a swollen </a:t>
            </a:r>
            <a:r>
              <a:rPr lang="en-US" altLang="zh-CN" kern="100" dirty="0" err="1">
                <a:latin typeface="Calibri" panose="020F0502020204030204" pitchFamily="34" charset="0"/>
                <a:ea typeface="宋体" panose="02010600030101010101" pitchFamily="2" charset="-122"/>
                <a:cs typeface="Times New Roman" panose="02020603050405020304" pitchFamily="18" charset="0"/>
              </a:rPr>
              <a:t>ankle,Grandfather</a:t>
            </a:r>
            <a:r>
              <a:rPr lang="en-US" altLang="zh-CN" kern="100" dirty="0">
                <a:latin typeface="Calibri" panose="020F0502020204030204" pitchFamily="34" charset="0"/>
                <a:ea typeface="宋体" panose="02010600030101010101" pitchFamily="2" charset="-122"/>
                <a:cs typeface="Times New Roman" panose="02020603050405020304" pitchFamily="18" charset="0"/>
              </a:rPr>
              <a:t> had told her to keep ice on it, and the swelling had gone down.</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If cold could reduce the heat and swelling in her ankle, perhaps it could ease Caper's pain as well! There was ice in the fish crate(</a:t>
            </a:r>
            <a:r>
              <a:rPr lang="zh-CN" altLang="en-US" kern="100" dirty="0">
                <a:latin typeface="Calibri" panose="020F0502020204030204" pitchFamily="34" charset="0"/>
                <a:ea typeface="宋体" panose="02010600030101010101" pitchFamily="2" charset="-122"/>
                <a:cs typeface="Times New Roman" panose="02020603050405020304" pitchFamily="18" charset="0"/>
              </a:rPr>
              <a:t>箱子</a:t>
            </a:r>
            <a:r>
              <a:rPr lang="en-US" altLang="zh-CN" kern="100" dirty="0">
                <a:latin typeface="Calibri" panose="020F0502020204030204" pitchFamily="34" charset="0"/>
                <a:ea typeface="宋体" panose="02010600030101010101" pitchFamily="2" charset="-122"/>
                <a:cs typeface="Times New Roman" panose="02020603050405020304" pitchFamily="18" charset="0"/>
              </a:rPr>
              <a:t>) to keep the fish fresh, and the cold sea lay only a short walk away, with its waves rolling on and on toward the shore.</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zh-CN" altLang="en-US" kern="100" dirty="0">
                <a:latin typeface="Calibri" panose="020F0502020204030204" pitchFamily="34" charset="0"/>
                <a:ea typeface="宋体" panose="02010600030101010101" pitchFamily="2" charset="-122"/>
                <a:cs typeface="Times New Roman" panose="02020603050405020304" pitchFamily="18" charset="0"/>
              </a:rPr>
              <a:t>注意：</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kern="100" dirty="0">
                <a:latin typeface="Calibri" panose="020F0502020204030204" pitchFamily="34" charset="0"/>
                <a:ea typeface="宋体" panose="02010600030101010101" pitchFamily="2" charset="-122"/>
                <a:cs typeface="Times New Roman" panose="02020603050405020304" pitchFamily="18" charset="0"/>
              </a:rPr>
              <a:t>续写词数应为</a:t>
            </a:r>
            <a:r>
              <a:rPr lang="en-US" altLang="zh-CN" kern="100" dirty="0">
                <a:latin typeface="Calibri" panose="020F0502020204030204" pitchFamily="34" charset="0"/>
                <a:ea typeface="宋体" panose="02010600030101010101" pitchFamily="2" charset="-122"/>
                <a:cs typeface="Times New Roman" panose="02020603050405020304" pitchFamily="18" charset="0"/>
              </a:rPr>
              <a:t>150</a:t>
            </a:r>
            <a:r>
              <a:rPr lang="zh-CN" altLang="en-US" kern="100" dirty="0">
                <a:latin typeface="Calibri" panose="020F0502020204030204" pitchFamily="34" charset="0"/>
                <a:ea typeface="宋体" panose="02010600030101010101" pitchFamily="2" charset="-122"/>
                <a:cs typeface="Times New Roman" panose="02020603050405020304" pitchFamily="18" charset="0"/>
              </a:rPr>
              <a:t>左右；</a:t>
            </a: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kern="100" dirty="0">
                <a:latin typeface="Calibri" panose="020F0502020204030204" pitchFamily="34" charset="0"/>
                <a:ea typeface="宋体" panose="02010600030101010101" pitchFamily="2" charset="-122"/>
                <a:cs typeface="Times New Roman" panose="02020603050405020304" pitchFamily="18" charset="0"/>
              </a:rPr>
              <a:t>请按如下格式在答题卡的相应位置作答。</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endParaRPr lang="zh-CN" altLang="en-US"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Paragraph 1: Aislinn pulled on her sweater and boots and hurried down the hallway.    </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a:lnSpc>
                <a:spcPts val="1400"/>
              </a:lnSpc>
            </a:pPr>
            <a:r>
              <a:rPr lang="en-US" altLang="zh-CN" kern="100" dirty="0">
                <a:latin typeface="Calibri" panose="020F0502020204030204" pitchFamily="34" charset="0"/>
                <a:ea typeface="宋体" panose="02010600030101010101" pitchFamily="2" charset="-122"/>
                <a:cs typeface="Times New Roman" panose="02020603050405020304" pitchFamily="18" charset="0"/>
              </a:rPr>
              <a:t> Paragraph 2: The next morning, Aislinn woke beside the horse.                                           </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p:cNvSpPr txBox="1"/>
          <p:nvPr/>
        </p:nvSpPr>
        <p:spPr>
          <a:xfrm>
            <a:off x="20954" y="678095"/>
            <a:ext cx="4941464" cy="6096086"/>
          </a:xfrm>
          <a:prstGeom prst="rect">
            <a:avLst/>
          </a:prstGeom>
          <a:solidFill>
            <a:schemeClr val="bg1"/>
          </a:solidFill>
          <a:ln>
            <a:solidFill>
              <a:schemeClr val="accent6">
                <a:lumMod val="60000"/>
                <a:lumOff val="40000"/>
              </a:schemeClr>
            </a:solidFill>
          </a:ln>
        </p:spPr>
        <p:txBody>
          <a:bodyPr wrap="square" rtlCol="0">
            <a:noAutofit/>
          </a:bodyPr>
          <a:lstStyle/>
          <a:p>
            <a:r>
              <a:rPr lang="en-US" altLang="zh-CN" sz="2000" b="1" dirty="0">
                <a:latin typeface="Times New Roman" panose="02020603050405020304" pitchFamily="18" charset="0"/>
                <a:cs typeface="Times New Roman" panose="02020603050405020304" pitchFamily="18" charset="0"/>
              </a:rPr>
              <a:t>1.  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solidFill>
                  <a:srgbClr val="FF0000"/>
                </a:solidFill>
                <a:latin typeface="Times New Roman" panose="02020603050405020304" pitchFamily="18" charset="0"/>
                <a:cs typeface="Times New Roman" panose="02020603050405020304" pitchFamily="18" charset="0"/>
              </a:rPr>
              <a:t>Aislinn’s horse Caper got sick with swollen hooves. Worried about rent, she thought of using ice to reduce the swelling, just as it cured her ankle.</a:t>
            </a: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02235" y="1034285"/>
            <a:ext cx="5045118" cy="1015663"/>
          </a:xfrm>
          <a:prstGeom prst="rect">
            <a:avLst/>
          </a:prstGeom>
          <a:noFill/>
        </p:spPr>
        <p:txBody>
          <a:bodyPr wrap="square" rtlCol="0" anchor="t">
            <a:spAutoFit/>
          </a:bodyPr>
          <a:lstStyle/>
          <a:p>
            <a:r>
              <a:rPr lang="en-US" altLang="zh-CN" sz="2000" b="1" dirty="0">
                <a:solidFill>
                  <a:srgbClr val="7030A0"/>
                </a:solidFill>
                <a:latin typeface="Times New Roman" panose="02020603050405020304" pitchFamily="18" charset="0"/>
                <a:cs typeface="Times New Roman" panose="02020603050405020304" pitchFamily="18" charset="0"/>
                <a:sym typeface="+mn-ea"/>
              </a:rPr>
              <a:t>Major character</a:t>
            </a:r>
            <a:r>
              <a:rPr lang="zh-CN" altLang="en-US" sz="2000" b="1" dirty="0">
                <a:solidFill>
                  <a:srgbClr val="7030A0"/>
                </a:solidFill>
                <a:latin typeface="Times New Roman" panose="02020603050405020304" pitchFamily="18" charset="0"/>
                <a:cs typeface="Times New Roman" panose="02020603050405020304" pitchFamily="18" charset="0"/>
                <a:sym typeface="+mn-ea"/>
              </a:rPr>
              <a:t>：</a:t>
            </a:r>
            <a:r>
              <a:rPr lang="en-US" altLang="zh-CN" sz="2000" b="1" dirty="0">
                <a:solidFill>
                  <a:srgbClr val="FF0000"/>
                </a:solidFill>
                <a:latin typeface="Times New Roman" panose="02020603050405020304" pitchFamily="18" charset="0"/>
                <a:cs typeface="Times New Roman" panose="02020603050405020304" pitchFamily="18" charset="0"/>
                <a:sym typeface="+mn-ea"/>
              </a:rPr>
              <a:t>Aislinn</a:t>
            </a:r>
            <a:endParaRPr lang="en-US" altLang="zh-CN" sz="2000" b="1" dirty="0">
              <a:solidFill>
                <a:srgbClr val="FF0000"/>
              </a:solidFill>
              <a:latin typeface="Times New Roman" panose="02020603050405020304" pitchFamily="18" charset="0"/>
              <a:cs typeface="Times New Roman" panose="02020603050405020304" pitchFamily="18" charset="0"/>
              <a:sym typeface="+mn-ea"/>
            </a:endParaRPr>
          </a:p>
          <a:p>
            <a:r>
              <a:rPr lang="en-US" altLang="zh-CN" sz="2000" b="1" dirty="0">
                <a:solidFill>
                  <a:srgbClr val="7030A0"/>
                </a:solidFill>
                <a:latin typeface="Times New Roman" panose="02020603050405020304" pitchFamily="18" charset="0"/>
                <a:cs typeface="Times New Roman" panose="02020603050405020304" pitchFamily="18" charset="0"/>
                <a:sym typeface="+mn-ea"/>
              </a:rPr>
              <a:t>Minor characters</a:t>
            </a:r>
            <a:r>
              <a:rPr lang="en-US" altLang="zh-CN" sz="2000" b="1" dirty="0">
                <a:solidFill>
                  <a:srgbClr val="FF0000"/>
                </a:solidFill>
                <a:latin typeface="Times New Roman" panose="02020603050405020304" pitchFamily="18" charset="0"/>
                <a:cs typeface="Times New Roman" panose="02020603050405020304" pitchFamily="18" charset="0"/>
                <a:sym typeface="+mn-ea"/>
              </a:rPr>
              <a:t>: Grandfather, Caper (the little horse)</a:t>
            </a:r>
            <a:endParaRPr lang="en-US" altLang="zh-CN" sz="2000" b="1" dirty="0">
              <a:solidFill>
                <a:srgbClr val="FF0000"/>
              </a:solidFill>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081865" y="1885587"/>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third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971144" y="2475501"/>
            <a:ext cx="3828322" cy="400110"/>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cs typeface="Times New Roman" panose="02020603050405020304" pitchFamily="18" charset="0"/>
                <a:sym typeface="+mn-ea"/>
              </a:rPr>
              <a:t>moonlit night –morning</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201313" y="3092308"/>
            <a:ext cx="3761105" cy="400110"/>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cs typeface="Times New Roman" panose="02020603050405020304" pitchFamily="18" charset="0"/>
                <a:sym typeface="+mn-ea"/>
              </a:rPr>
              <a:t> the stable on the Irish coast</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186690" y="4205072"/>
            <a:ext cx="4449823" cy="398780"/>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56114" y="850446"/>
            <a:ext cx="6655712" cy="1580501"/>
          </a:xfrm>
          <a:prstGeom prst="rect">
            <a:avLst/>
          </a:prstGeom>
          <a:solidFill>
            <a:schemeClr val="bg1"/>
          </a:solidFill>
        </p:spPr>
        <p:txBody>
          <a:bodyPr wrap="square" rtlCol="0" anchor="t">
            <a:noAutofit/>
          </a:bodyPr>
          <a:lstStyle/>
          <a:p>
            <a:r>
              <a:rPr lang="en-US" altLang="zh-CN" sz="2400" dirty="0">
                <a:latin typeface="Times New Roman" panose="02020603050405020304" pitchFamily="18" charset="0"/>
                <a:cs typeface="Times New Roman" panose="02020603050405020304" pitchFamily="18" charset="0"/>
                <a:sym typeface="+mn-ea"/>
              </a:rPr>
              <a:t>Aislinn lay awake at night, recalling that ice reduced the swelling in her own injured ankle.  Having come up with a good solution, she decided to take action to help the horse.</a:t>
            </a:r>
            <a:endParaRPr lang="en-US" altLang="zh-CN" sz="2400" dirty="0">
              <a:solidFill>
                <a:schemeClr val="tx1"/>
              </a:solidFill>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文本框 10"/>
          <p:cNvSpPr txBox="1">
            <a:spLocks noChangeArrowheads="1"/>
          </p:cNvSpPr>
          <p:nvPr>
            <p:custDataLst>
              <p:tags r:id="rId5"/>
            </p:custDataLst>
          </p:nvPr>
        </p:nvSpPr>
        <p:spPr bwMode="auto">
          <a:xfrm>
            <a:off x="4448803" y="116659"/>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6"/>
            </p:custDataLst>
          </p:nvPr>
        </p:nvSpPr>
        <p:spPr bwMode="auto">
          <a:xfrm>
            <a:off x="9182036" y="5339881"/>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6739967" y="83244"/>
            <a:ext cx="5380174" cy="1384995"/>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Aislinn pulled on her sweater and boots and hurried down the hallway. </a:t>
            </a:r>
            <a:endParaRPr lang="en-US" altLang="zh-CN" sz="2800" kern="100" dirty="0">
              <a:solidFill>
                <a:srgbClr val="00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483609" y="2674108"/>
            <a:ext cx="4708392" cy="954107"/>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 2: The next morning, Aislinn woke beside the horse. </a:t>
            </a:r>
            <a:endParaRPr lang="en-US" altLang="zh-CN" sz="2800" dirty="0">
              <a:solidFill>
                <a:srgbClr val="0000FF"/>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7"/>
          <a:stretch>
            <a:fillRect/>
          </a:stretch>
        </p:blipFill>
        <p:spPr>
          <a:xfrm>
            <a:off x="10206426" y="1689282"/>
            <a:ext cx="666115" cy="767715"/>
          </a:xfrm>
          <a:prstGeom prst="rect">
            <a:avLst/>
          </a:prstGeom>
        </p:spPr>
      </p:pic>
      <p:pic>
        <p:nvPicPr>
          <p:cNvPr id="13" name="图片 12"/>
          <p:cNvPicPr>
            <a:picLocks noChangeAspect="1"/>
          </p:cNvPicPr>
          <p:nvPr/>
        </p:nvPicPr>
        <p:blipFill>
          <a:blip r:embed="rId7"/>
          <a:stretch>
            <a:fillRect/>
          </a:stretch>
        </p:blipFill>
        <p:spPr>
          <a:xfrm>
            <a:off x="11017186" y="4956023"/>
            <a:ext cx="666115" cy="767715"/>
          </a:xfrm>
          <a:prstGeom prst="rect">
            <a:avLst/>
          </a:prstGeom>
        </p:spPr>
      </p:pic>
      <p:sp>
        <p:nvSpPr>
          <p:cNvPr id="8" name="文本框 7"/>
          <p:cNvSpPr txBox="1"/>
          <p:nvPr/>
        </p:nvSpPr>
        <p:spPr>
          <a:xfrm>
            <a:off x="14105" y="2489833"/>
            <a:ext cx="6741880" cy="2171065"/>
          </a:xfrm>
          <a:prstGeom prst="rect">
            <a:avLst/>
          </a:prstGeom>
          <a:solidFill>
            <a:schemeClr val="bg1"/>
          </a:solidFill>
        </p:spPr>
        <p:txBody>
          <a:bodyPr wrap="square" rtlCol="0" anchor="t">
            <a:noAutofit/>
          </a:bodyPr>
          <a:lstStyle/>
          <a:p>
            <a:r>
              <a:rPr lang="en-US" altLang="zh-CN" sz="2400" dirty="0">
                <a:latin typeface="Times New Roman" panose="02020603050405020304" pitchFamily="18" charset="0"/>
                <a:cs typeface="Times New Roman" panose="02020603050405020304" pitchFamily="18" charset="0"/>
              </a:rPr>
              <a:t>Caper’s illness makes him unable to transport fish, which threatens the family’s only source of income and their ability to pay the rent.</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5256199" y="3294221"/>
            <a:ext cx="1555627"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67945" y="4318879"/>
            <a:ext cx="6666295" cy="2308324"/>
          </a:xfrm>
          <a:prstGeom prst="rect">
            <a:avLst/>
          </a:prstGeom>
          <a:solidFill>
            <a:schemeClr val="bg1"/>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Aislinn and her grandfather lived on the Irish coast, making a living by fishing. They relied on their little horse Caper to carry fish to the market to earn money. But Caper got sick with swollen, painful hooves from overeating, leaving the family in a tough spot.</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27" name="文本框 9"/>
          <p:cNvSpPr txBox="1">
            <a:spLocks noChangeArrowheads="1"/>
          </p:cNvSpPr>
          <p:nvPr>
            <p:custDataLst>
              <p:tags r:id="rId8"/>
            </p:custDataLst>
          </p:nvPr>
        </p:nvSpPr>
        <p:spPr bwMode="auto">
          <a:xfrm>
            <a:off x="6222792" y="5592159"/>
            <a:ext cx="261881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background</a:t>
            </a:r>
            <a:endParaRPr lang="en-US" altLang="zh-CN" sz="3600" b="1" dirty="0">
              <a:solidFill>
                <a:srgbClr val="C00000"/>
              </a:solidFill>
              <a:latin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 presetClass="entr" presetSubtype="1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8" grpId="0" animBg="1"/>
      <p:bldP spid="29" grpId="0" animBg="1"/>
      <p:bldP spid="7" grpId="0" bldLvl="0" animBg="1"/>
      <p:bldP spid="10" grpId="0" bldLvl="0" animBg="1"/>
      <p:bldP spid="8" grpId="0" bldLvl="0" animBg="1"/>
      <p:bldP spid="16" grpId="0" animBg="1"/>
      <p:bldP spid="2" grpId="0" bldLvl="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753528"/>
                <a:gridCol w="6428198"/>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The wind swept across the Irish coast as </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Grandfather bent to examine Caper's front hooves(</a:t>
                      </a:r>
                      <a:r>
                        <a:rPr kumimoji="0" lang="zh-CN" altLang="en-US"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蹄</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 </a:t>
                      </a: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The little horse stepped back </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and let out a painful sound. </a:t>
                      </a: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They are burning and swollen (</a:t>
                      </a:r>
                      <a:r>
                        <a:rPr kumimoji="0" lang="zh-CN" altLang="en-US"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肿胀的</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a:t>
                      </a: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said Grandfather with a heavy </a:t>
                      </a:r>
                      <a:r>
                        <a:rPr kumimoji="0" lang="en-US" altLang="zh-CN" sz="2800" b="1" i="0" strike="noStrike" kern="100" cap="none" spc="0" normalizeH="0" baseline="0" noProof="0" dirty="0" err="1">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heart.</a:t>
                      </a:r>
                      <a:r>
                        <a:rPr kumimoji="0" lang="en-US" altLang="zh-CN" sz="2800" b="1" i="0" strike="noStrike" kern="100" cap="none" spc="0" normalizeH="0" baseline="0" noProof="0" dirty="0" err="1">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“I</a:t>
                      </a: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think </a:t>
                      </a:r>
                      <a:r>
                        <a:rPr kumimoji="0" lang="en-US" altLang="zh-CN" sz="2800" b="1" i="0"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he has a mild case of sickness</a:t>
                      </a:r>
                      <a:r>
                        <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Horses will eat themselves sick any chance they get. And the sickness has gone straight to this one's hooves.”</a:t>
                      </a:r>
                      <a:endParaRPr kumimoji="0" lang="en-US" altLang="zh-CN" sz="2800" b="1" i="0"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a:defRPr/>
                      </a:pPr>
                      <a:r>
                        <a:rPr lang="en-US" altLang="zh-CN" sz="2800" b="1" kern="100" dirty="0">
                          <a:solidFill>
                            <a:srgbClr val="C00000"/>
                          </a:solidFill>
                          <a:latin typeface="Times New Roman" panose="02020603050405020304" pitchFamily="18" charset="0"/>
                          <a:cs typeface="Times New Roman" panose="02020603050405020304" pitchFamily="18" charset="0"/>
                        </a:rPr>
                        <a:t>Seeing Aislinn, Caper let out a groan of agony, for which Aislinn’s heart ached. Soothing Caper softly, Aislinn bent to apply some ice to Caper’s front burning and swollen hooves, whispering, “ It’s only a mild case of sickness. Don’t worry!” </a:t>
                      </a:r>
                      <a:endParaRPr lang="en-US" altLang="zh-CN" sz="2800" b="1" kern="100"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5E00"/>
                          </a:solidFill>
                        </a:rPr>
                        <a:t>1. </a:t>
                      </a:r>
                      <a:r>
                        <a:rPr lang="zh-CN" altLang="en-US" sz="2800" b="1" u="none" dirty="0">
                          <a:solidFill>
                            <a:srgbClr val="005E00"/>
                          </a:solidFill>
                        </a:rPr>
                        <a:t>根据原文原有的线索进行合理的同向或反向表达，增进续写文本的融合程度。 </a:t>
                      </a:r>
                      <a:endParaRPr lang="en-US" altLang="zh-CN"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“When will he feel better?” asked Aislinn worriedly. Caper was not just their pet —— </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he carried the load of fish to the market every week</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Without him, they could not take the fish to the market. </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Without selling the fish, they would not get their rent paid</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t>
                      </a:r>
                      <a:endPar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u="none" dirty="0">
                          <a:solidFill>
                            <a:srgbClr val="C00000"/>
                          </a:solidFill>
                        </a:rPr>
                        <a:t>2. With Caper’s help, they took the fish to the market and eventually paid the rent.</a:t>
                      </a:r>
                      <a:endParaRPr lang="en-US" altLang="zh-CN" sz="2800" b="1" u="none" dirty="0">
                        <a:solidFill>
                          <a:srgbClr val="C00000"/>
                        </a:solidFill>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u="none" dirty="0">
                        <a:solidFill>
                          <a:srgbClr val="C00000"/>
                        </a:solidFill>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u="none" dirty="0">
                        <a:solidFill>
                          <a:srgbClr val="7030A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400" b="1" u="none" dirty="0">
                          <a:solidFill>
                            <a:srgbClr val="005E00"/>
                          </a:solidFill>
                        </a:rPr>
                        <a:t>伏笔小贴士：</a:t>
                      </a:r>
                      <a:endParaRPr lang="zh-CN" altLang="en-US"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400" b="1" u="none" dirty="0">
                          <a:solidFill>
                            <a:srgbClr val="005E00"/>
                          </a:solidFill>
                        </a:rPr>
                        <a:t>2.</a:t>
                      </a:r>
                      <a:r>
                        <a:rPr lang="zh-CN" altLang="en-US" sz="2400" b="1" dirty="0">
                          <a:solidFill>
                            <a:srgbClr val="005E00"/>
                          </a:solidFill>
                          <a:sym typeface="+mn-ea"/>
                        </a:rPr>
                        <a:t>直接采用</a:t>
                      </a:r>
                      <a:r>
                        <a:rPr lang="zh-CN" altLang="en-US" sz="2400" b="1" u="none" dirty="0">
                          <a:solidFill>
                            <a:srgbClr val="005E00"/>
                          </a:solidFill>
                        </a:rPr>
                        <a:t>原文的内容，确保续写内容与原文本相一致。 </a:t>
                      </a:r>
                      <a:endParaRPr lang="en-US" altLang="zh-CN" sz="2400" b="1" u="none" dirty="0">
                        <a:solidFill>
                          <a:srgbClr val="005E00"/>
                        </a:solidFill>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sym typeface="+mn-ea"/>
                        </a:rPr>
                        <a:t> </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301465"/>
                <a:gridCol w="688026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Grandfather removed half of the grain from Caper's feed. He then explained that </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Caper would soon be right as rain</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if they cut back on his diet and let him rest properly. The most important thing now, he added, was </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to bring the heat down and reduce the swelling. “</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Don't worry about the fish, child. The sea has always been kind to </a:t>
                      </a:r>
                      <a:r>
                        <a:rPr kumimoji="0" lang="en-US" altLang="zh-CN" sz="2400" b="1" i="0" u="none" strike="noStrike" kern="100" cap="none" spc="0" normalizeH="0" baseline="0" noProof="0" dirty="0" err="1">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us.”Grandfather</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smiled at Aislinn and urged her to get some sleep.</a:t>
                      </a:r>
                      <a:endPar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sym typeface="+mn-ea"/>
                        </a:rPr>
                        <a:t>3.Incredibly, the swelling had faded / gone down and Caper was ( as )right as rain.</a:t>
                      </a:r>
                      <a:endParaRPr lang="en-US" altLang="zh-CN" sz="2800" b="1" dirty="0">
                        <a:solidFill>
                          <a:srgbClr val="C000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dirty="0">
                        <a:solidFill>
                          <a:srgbClr val="C000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dirty="0">
                        <a:solidFill>
                          <a:srgbClr val="C00000"/>
                        </a:solidFill>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3B00"/>
                          </a:solidFill>
                        </a:rPr>
                        <a:t>伏笔小贴士：</a:t>
                      </a:r>
                      <a:endParaRPr lang="zh-CN" altLang="en-US" sz="2800" b="1" dirty="0">
                        <a:solidFill>
                          <a:srgbClr val="003B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3B00"/>
                          </a:solidFill>
                        </a:rPr>
                        <a:t>3. </a:t>
                      </a:r>
                      <a:r>
                        <a:rPr lang="zh-CN" altLang="en-US" sz="2800" b="1" dirty="0">
                          <a:solidFill>
                            <a:srgbClr val="003B00"/>
                          </a:solidFill>
                        </a:rPr>
                        <a:t>根据原文原有的线索进行合理的展望，合理预测事件发展结果。</a:t>
                      </a:r>
                      <a:endParaRPr lang="en-US" altLang="zh-CN" sz="2800" b="1" dirty="0">
                        <a:solidFill>
                          <a:srgbClr val="003B00"/>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7030A0"/>
                          </a:solidFill>
                        </a:rPr>
                        <a:t>注意：</a:t>
                      </a:r>
                      <a:endParaRPr lang="en-US" altLang="zh-CN" sz="2800" b="1" dirty="0">
                        <a:solidFill>
                          <a:srgbClr val="7030A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be right as rain = be as right as rain  </a:t>
                      </a:r>
                      <a:endParaRPr lang="en-US" altLang="zh-CN"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00FF"/>
                          </a:solidFill>
                        </a:rPr>
                        <a:t>意思为：完全康复；恢复如初</a:t>
                      </a:r>
                      <a:endParaRPr lang="zh-CN" altLang="en-US"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6174769"/>
                <a:gridCol w="6006957"/>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Aislinn lay in bed, but sleep would not come. She opened her window</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 The sliver moon had risen above the </a:t>
                      </a:r>
                      <a:r>
                        <a:rPr kumimoji="0" lang="en-US" altLang="zh-CN" sz="2400" b="1" i="0" u="none" strike="noStrike" kern="100" cap="none" spc="0" normalizeH="0" baseline="0" noProof="0" dirty="0" err="1">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sea.</a:t>
                      </a:r>
                      <a:r>
                        <a:rPr kumimoji="0" lang="en-US" altLang="zh-CN" sz="2400" b="1" i="0" u="none" strike="noStrike" kern="100" cap="none" spc="0" normalizeH="0" baseline="0" noProof="0" dirty="0" err="1">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Aislinn</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wondered how Grandfather could sell the fish he'd worked so hard to catch. She wished they had enough money for the rent. But above all, Aislinn wished Caper's hooves would stop hurting. Damp wind filled the room as she watched </a:t>
                      </a:r>
                      <a:r>
                        <a:rPr kumimoji="0" lang="en-US" altLang="zh-CN" sz="24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the cold waves crash on the beach. </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Aislinn gradually remembered when she had got a swollen </a:t>
                      </a:r>
                      <a:r>
                        <a:rPr kumimoji="0" lang="en-US" altLang="zh-CN" sz="2400" b="1" i="0" u="none" strike="noStrike" kern="100" cap="none" spc="0" normalizeH="0" baseline="0" noProof="0" dirty="0" err="1">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ankle,Grandfather</a:t>
                      </a:r>
                      <a:r>
                        <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had told her to keep ice on it, and the swelling had gone down.</a:t>
                      </a:r>
                      <a:endParaRPr kumimoji="0" lang="en-US" altLang="zh-CN" sz="24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latin typeface="Times New Roman" panose="02020603050405020304" pitchFamily="18" charset="0"/>
                          <a:cs typeface="Times New Roman" panose="02020603050405020304" pitchFamily="18" charset="0"/>
                          <a:sym typeface="+mn-ea"/>
                        </a:rPr>
                        <a:t>4. The milky / silvery moonlight and the howling wind on the Irish Coast witnessed Aislinn meticulously attending to Caper, curling up next to Caper and drifting off into a sweet dream. </a:t>
                      </a:r>
                      <a:endParaRPr lang="en-US" altLang="zh-CN" sz="2800" b="1" dirty="0">
                        <a:solidFill>
                          <a:srgbClr val="C00000"/>
                        </a:solidFill>
                        <a:latin typeface="Times New Roman" panose="02020603050405020304" pitchFamily="18" charset="0"/>
                        <a:cs typeface="Times New Roman" panose="02020603050405020304" pitchFamily="18" charset="0"/>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dirty="0">
                        <a:solidFill>
                          <a:srgbClr val="C00000"/>
                        </a:solidFill>
                        <a:latin typeface="Times New Roman" panose="02020603050405020304" pitchFamily="18" charset="0"/>
                        <a:cs typeface="Times New Roman" panose="02020603050405020304" pitchFamily="18" charset="0"/>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zh-CN" altLang="en-US" sz="2400" b="1" dirty="0">
                        <a:solidFill>
                          <a:srgbClr val="C000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3B00"/>
                          </a:solidFill>
                          <a:latin typeface="Times New Roman" panose="02020603050405020304" pitchFamily="18" charset="0"/>
                          <a:cs typeface="Times New Roman" panose="02020603050405020304" pitchFamily="18" charset="0"/>
                        </a:rPr>
                        <a:t>伏笔小贴士：</a:t>
                      </a:r>
                      <a:endParaRPr lang="zh-CN" altLang="en-US" sz="2800" b="1" dirty="0">
                        <a:solidFill>
                          <a:srgbClr val="003B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3B00"/>
                          </a:solidFill>
                          <a:latin typeface="Times New Roman" panose="02020603050405020304" pitchFamily="18" charset="0"/>
                          <a:cs typeface="Times New Roman" panose="02020603050405020304" pitchFamily="18" charset="0"/>
                        </a:rPr>
                        <a:t>2. </a:t>
                      </a:r>
                      <a:r>
                        <a:rPr lang="zh-CN" altLang="en-US" sz="2800" b="1" dirty="0">
                          <a:solidFill>
                            <a:srgbClr val="003B00"/>
                          </a:solidFill>
                          <a:latin typeface="Times New Roman" panose="02020603050405020304" pitchFamily="18" charset="0"/>
                          <a:cs typeface="Times New Roman" panose="02020603050405020304" pitchFamily="18" charset="0"/>
                        </a:rPr>
                        <a:t>利用原文的时间特点和环境或地点特征进行发挥性创作；</a:t>
                      </a:r>
                      <a:endParaRPr lang="zh-CN" altLang="en-US" sz="2800" b="1" dirty="0">
                        <a:solidFill>
                          <a:srgbClr val="003B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latin typeface="Times New Roman" panose="02020603050405020304" pitchFamily="18" charset="0"/>
                        <a:cs typeface="Times New Roman" panose="02020603050405020304" pitchFamily="18" charset="0"/>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210175"/>
                <a:gridCol w="6971551"/>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If </a:t>
                      </a:r>
                      <a:r>
                        <a:rPr kumimoji="0" lang="en-US" altLang="zh-CN" sz="2800" b="1"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cold could reduce the heat and swelling in her ankle, perhaps it could ease Caper's pain as well! </a:t>
                      </a:r>
                      <a:r>
                        <a:rPr kumimoji="0" lang="en-US" altLang="zh-CN" sz="28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There was ice in the fish crate(</a:t>
                      </a:r>
                      <a:r>
                        <a:rPr kumimoji="0" lang="zh-CN" altLang="en-US" sz="28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箱子</a:t>
                      </a:r>
                      <a:r>
                        <a:rPr kumimoji="0" lang="en-US" altLang="zh-CN" sz="28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to keep the fish fresh, and the cold sea lay only a short walk away, with its waves rolling on and on toward the shore.</a:t>
                      </a:r>
                      <a:endParaRPr kumimoji="0" lang="en-US" altLang="zh-CN" sz="2800" b="1"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400" b="1" dirty="0">
                        <a:solidFill>
                          <a:srgbClr val="005E00"/>
                        </a:solidFill>
                        <a:sym typeface="+mn-ea"/>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C00000"/>
                          </a:solidFill>
                          <a:latin typeface="Times New Roman" panose="02020603050405020304" pitchFamily="18" charset="0"/>
                          <a:cs typeface="Times New Roman" panose="02020603050405020304" pitchFamily="18" charset="0"/>
                          <a:sym typeface="+mn-ea"/>
                        </a:rPr>
                        <a:t>5. Pain eased, Caper let out a cheerful neigh as if conveying heartfelt gratitude for Aislinn’s thoughtful and tireless care.</a:t>
                      </a:r>
                      <a:endParaRPr lang="en-US" altLang="zh-CN" sz="2800" b="1" dirty="0">
                        <a:solidFill>
                          <a:srgbClr val="C00000"/>
                        </a:solidFill>
                        <a:latin typeface="Times New Roman" panose="02020603050405020304" pitchFamily="18" charset="0"/>
                        <a:cs typeface="Times New Roman" panose="02020603050405020304" pitchFamily="18" charset="0"/>
                        <a:sym typeface="+mn-ea"/>
                      </a:endParaRPr>
                    </a:p>
                    <a:p>
                      <a:pPr marL="0" marR="0" lvl="0" indent="0" algn="l" defTabSz="914400" rtl="0" eaLnBrk="1" fontAlgn="auto" latinLnBrk="0" hangingPunct="1">
                        <a:lnSpc>
                          <a:spcPts val="3000"/>
                        </a:lnSpc>
                        <a:spcBef>
                          <a:spcPts val="0"/>
                        </a:spcBef>
                        <a:spcAft>
                          <a:spcPts val="0"/>
                        </a:spcAft>
                        <a:buClrTx/>
                        <a:buSzTx/>
                        <a:buFontTx/>
                        <a:buNone/>
                        <a:defRPr/>
                      </a:pPr>
                      <a:endParaRPr lang="en-US" altLang="zh-CN" sz="2800" b="1" dirty="0">
                        <a:solidFill>
                          <a:srgbClr val="005E00"/>
                        </a:solidFill>
                        <a:latin typeface="Times New Roman" panose="02020603050405020304" pitchFamily="18" charset="0"/>
                        <a:cs typeface="Times New Roman" panose="02020603050405020304" pitchFamily="18" charset="0"/>
                        <a:sym typeface="+mn-ea"/>
                      </a:endParaRPr>
                    </a:p>
                    <a:p>
                      <a:pPr marL="0" marR="0" lvl="0" indent="0" algn="l" defTabSz="914400" rtl="0" eaLnBrk="1" fontAlgn="auto" latinLnBrk="0" hangingPunct="1">
                        <a:lnSpc>
                          <a:spcPts val="3000"/>
                        </a:lnSpc>
                        <a:spcBef>
                          <a:spcPts val="0"/>
                        </a:spcBef>
                        <a:spcAft>
                          <a:spcPts val="0"/>
                        </a:spcAft>
                        <a:buClrTx/>
                        <a:buSzTx/>
                        <a:buFontTx/>
                        <a:buNone/>
                        <a:defRPr/>
                      </a:pPr>
                      <a:r>
                        <a:rPr lang="zh-CN" altLang="en-US" sz="2800" b="1" dirty="0">
                          <a:solidFill>
                            <a:srgbClr val="005E00"/>
                          </a:solidFill>
                          <a:latin typeface="Times New Roman" panose="02020603050405020304" pitchFamily="18" charset="0"/>
                          <a:cs typeface="Times New Roman" panose="02020603050405020304" pitchFamily="18" charset="0"/>
                          <a:sym typeface="+mn-ea"/>
                        </a:rPr>
                        <a:t>伏笔小贴士：</a:t>
                      </a:r>
                      <a:endParaRPr lang="zh-CN" altLang="en-US" sz="2800" b="1" dirty="0">
                        <a:solidFill>
                          <a:srgbClr val="005E00"/>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ts val="3000"/>
                        </a:lnSpc>
                        <a:spcBef>
                          <a:spcPts val="0"/>
                        </a:spcBef>
                        <a:spcAft>
                          <a:spcPts val="0"/>
                        </a:spcAft>
                        <a:buClrTx/>
                        <a:buSzTx/>
                        <a:buFontTx/>
                        <a:buNone/>
                        <a:defRPr/>
                      </a:pPr>
                      <a:r>
                        <a:rPr lang="en-US" altLang="zh-CN" sz="2800" b="1" dirty="0">
                          <a:solidFill>
                            <a:srgbClr val="005E00"/>
                          </a:solidFill>
                          <a:latin typeface="Times New Roman" panose="02020603050405020304" pitchFamily="18" charset="0"/>
                          <a:cs typeface="Times New Roman" panose="02020603050405020304" pitchFamily="18" charset="0"/>
                        </a:rPr>
                        <a:t>1. </a:t>
                      </a:r>
                      <a:r>
                        <a:rPr lang="zh-CN" altLang="en-US" sz="2800" b="1" dirty="0">
                          <a:solidFill>
                            <a:srgbClr val="005E00"/>
                          </a:solidFill>
                          <a:latin typeface="Times New Roman" panose="02020603050405020304" pitchFamily="18" charset="0"/>
                          <a:cs typeface="Times New Roman" panose="02020603050405020304" pitchFamily="18" charset="0"/>
                        </a:rPr>
                        <a:t>根据原文原有的线索进行合理的同向或反向表达，增进续写文本的融合程度。</a:t>
                      </a:r>
                      <a:endParaRPr lang="en-US" altLang="zh-CN" sz="2800" b="1" dirty="0">
                        <a:solidFill>
                          <a:srgbClr val="0000FF"/>
                        </a:solidFill>
                        <a:latin typeface="Times New Roman" panose="02020603050405020304" pitchFamily="18" charset="0"/>
                        <a:cs typeface="Times New Roman" panose="02020603050405020304" pitchFamily="18" charset="0"/>
                      </a:endParaRPr>
                    </a:p>
                  </a:txBody>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12712</Words>
  <Application>WPS 演示</Application>
  <PresentationFormat>宽屏</PresentationFormat>
  <Paragraphs>260</Paragraphs>
  <Slides>21</Slides>
  <Notes>6</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hui hui</dc:creator>
  <cp:lastModifiedBy>Administrator</cp:lastModifiedBy>
  <cp:revision>30</cp:revision>
  <dcterms:created xsi:type="dcterms:W3CDTF">2026-04-11T04:11:00Z</dcterms:created>
  <dcterms:modified xsi:type="dcterms:W3CDTF">2026-04-15T02:10:11Z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