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2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6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DCFAFBA-34DE-4AC2-9574-FFCB5D4D2194}" styleName="??? 1 25">
    <a:wholeTbl>
      <a:tcTxStyle>
        <a:fontRef idx="none">
          <a:schemeClr val="tx1"/>
        </a:fontRef>
      </a:tcTxStyle>
      <a:tcStyle>
        <a:tcBdr>
          <a:left>
            <a:ln w="9525" cmpd="sng">
              <a:solidFill>
                <a:schemeClr val="accent3"/>
              </a:solidFill>
              <a:prstDash val="solid"/>
            </a:ln>
          </a:left>
          <a:right>
            <a:ln w="9525" cmpd="sng">
              <a:solidFill>
                <a:schemeClr val="accent3"/>
              </a:solidFill>
              <a:prstDash val="solid"/>
            </a:ln>
          </a:right>
          <a:top>
            <a:ln w="9525" cmpd="sng">
              <a:solidFill>
                <a:schemeClr val="accent3"/>
              </a:solidFill>
              <a:prstDash val="solid"/>
            </a:ln>
          </a:top>
          <a:bottom>
            <a:ln w="9525" cmpd="sng">
              <a:solidFill>
                <a:schemeClr val="accent3"/>
              </a:solidFill>
              <a:prstDash val="solid"/>
            </a:ln>
          </a:bottom>
          <a:insideH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insideH>
          <a:insideV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insideV>
        </a:tcBdr>
        <a:fill>
          <a:solidFill>
            <a:schemeClr val="bg1">
              <a:alpha val="0"/>
            </a:schemeClr>
          </a:solidFill>
        </a:fill>
      </a:tcStyle>
    </a:wholeTbl>
    <a:band2H>
      <a:tcStyle>
        <a:tcBdr/>
        <a:fill>
          <a:solidFill>
            <a:schemeClr val="accent3">
              <a:lumMod val="40000"/>
              <a:lumOff val="60000"/>
              <a:alpha val="25000"/>
            </a:schemeClr>
          </a:solidFill>
        </a:fill>
      </a:tcStyle>
    </a:band2H>
    <a:band1V>
      <a:tcStyle>
        <a:tcBdr/>
        <a:fill>
          <a:solidFill>
            <a:schemeClr val="accent3">
              <a:lumMod val="40000"/>
              <a:lumOff val="60000"/>
              <a:alpha val="25000"/>
            </a:schemeClr>
          </a:solidFill>
        </a:fill>
      </a:tcStyle>
    </a:band1V>
    <a:band2V>
      <a:tcStyle>
        <a:tcBdr/>
        <a:fill>
          <a:solidFill>
            <a:schemeClr val="bg1">
              <a:alpha val="0"/>
            </a:schemeClr>
          </a:solidFill>
        </a:fill>
      </a:tcStyle>
    </a:band2V>
    <a:lastCol>
      <a:tcTxStyle b="on">
        <a:fontRef idx="none">
          <a:schemeClr val="tx1"/>
        </a:fontRef>
      </a:tcTxStyle>
      <a:tcStyle>
        <a:tcBdr>
          <a:left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left>
          <a:right>
            <a:ln w="9525" cmpd="sng">
              <a:solidFill>
                <a:schemeClr val="accent3"/>
              </a:solidFill>
              <a:prstDash val="solid"/>
            </a:ln>
          </a:right>
          <a:top>
            <a:ln w="9525" cmpd="sng">
              <a:solidFill>
                <a:schemeClr val="accent3"/>
              </a:solidFill>
              <a:prstDash val="solid"/>
            </a:ln>
          </a:top>
          <a:bottom>
            <a:ln w="9525" cmpd="sng">
              <a:solidFill>
                <a:schemeClr val="accent3"/>
              </a:solidFill>
              <a:prstDash val="solid"/>
            </a:ln>
          </a:bottom>
          <a:insideH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3">
              <a:lumMod val="40000"/>
              <a:lumOff val="60000"/>
              <a:alpha val="40000"/>
            </a:schemeClr>
          </a:solidFill>
        </a:fill>
      </a:tcStyle>
    </a:lastCol>
    <a:firstCol>
      <a:tcTxStyle b="on">
        <a:fontRef idx="none">
          <a:schemeClr val="tx1"/>
        </a:fontRef>
      </a:tcTxStyle>
      <a:tcStyle>
        <a:tcBdr>
          <a:left>
            <a:ln w="9525" cmpd="sng">
              <a:solidFill>
                <a:schemeClr val="accent3"/>
              </a:solidFill>
              <a:prstDash val="solid"/>
            </a:ln>
          </a:left>
          <a:right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right>
          <a:top>
            <a:ln w="9525" cmpd="sng">
              <a:solidFill>
                <a:schemeClr val="accent3"/>
              </a:solidFill>
              <a:prstDash val="solid"/>
            </a:ln>
          </a:top>
          <a:bottom>
            <a:ln w="9525" cmpd="sng">
              <a:solidFill>
                <a:schemeClr val="accent3"/>
              </a:solidFill>
              <a:prstDash val="solid"/>
            </a:ln>
          </a:bottom>
          <a:insideH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3">
              <a:lumMod val="40000"/>
              <a:lumOff val="60000"/>
              <a:alpha val="40000"/>
            </a:schemeClr>
          </a:solidFill>
        </a:fill>
      </a:tcStyle>
    </a:firstCol>
    <a:lastRow>
      <a:tcTxStyle b="on">
        <a:fontRef idx="none">
          <a:schemeClr val="accent3"/>
        </a:fontRef>
      </a:tcTxStyle>
      <a:tcStyle>
        <a:tcBdr>
          <a:left>
            <a:ln w="9525" cmpd="sng">
              <a:solidFill>
                <a:schemeClr val="accent3"/>
              </a:solidFill>
              <a:prstDash val="solid"/>
            </a:ln>
          </a:left>
          <a:right>
            <a:ln w="9525" cmpd="sng">
              <a:solidFill>
                <a:schemeClr val="accent3"/>
              </a:solidFill>
              <a:prstDash val="solid"/>
            </a:ln>
          </a:right>
          <a:top>
            <a:ln w="9525" cmpd="sng">
              <a:solidFill>
                <a:schemeClr val="accent3"/>
              </a:solidFill>
              <a:prstDash val="solid"/>
            </a:ln>
          </a:top>
          <a:bottom>
            <a:ln w="9525" cmpd="sng">
              <a:solidFill>
                <a:schemeClr val="accent3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lastRow>
    <a:seCell>
      <a:tcStyle>
        <a:tcBdr>
          <a:left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left>
          <a:right>
            <a:ln w="9525" cmpd="sng">
              <a:solidFill>
                <a:schemeClr val="accent3"/>
              </a:solidFill>
              <a:prstDash val="solid"/>
            </a:ln>
          </a:right>
          <a:top>
            <a:ln w="9525" cmpd="sng">
              <a:solidFill>
                <a:schemeClr val="accent3"/>
              </a:solidFill>
              <a:prstDash val="solid"/>
            </a:ln>
          </a:top>
          <a:bottom>
            <a:ln w="9525" cmpd="sng">
              <a:solidFill>
                <a:schemeClr val="accent3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seCell>
    <a:swCell>
      <a:tcTxStyle b="on">
        <a:fontRef idx="none">
          <a:schemeClr val="accent3"/>
        </a:fontRef>
      </a:tcTxStyle>
      <a:tcStyle>
        <a:tcBdr>
          <a:left>
            <a:ln w="9525" cmpd="sng">
              <a:solidFill>
                <a:schemeClr val="accent3"/>
              </a:solidFill>
              <a:prstDash val="solid"/>
            </a:ln>
          </a:left>
          <a:right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right>
          <a:top>
            <a:ln w="9525" cmpd="sng">
              <a:solidFill>
                <a:schemeClr val="accent3"/>
              </a:solidFill>
              <a:prstDash val="solid"/>
            </a:ln>
          </a:top>
          <a:bottom>
            <a:ln w="9525" cmpd="sng">
              <a:solidFill>
                <a:schemeClr val="accent3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swCell>
    <a:firstRow>
      <a:tcTxStyle b="on">
        <a:fontRef idx="none">
          <a:schemeClr val="bg1"/>
        </a:fontRef>
      </a:tcTxStyle>
      <a:tcStyle>
        <a:tcBdr>
          <a:left>
            <a:ln w="9525" cmpd="sng">
              <a:solidFill>
                <a:schemeClr val="accent3"/>
              </a:solidFill>
              <a:prstDash val="solid"/>
            </a:ln>
          </a:left>
          <a:right>
            <a:ln w="9525" cmpd="sng">
              <a:solidFill>
                <a:schemeClr val="accent3"/>
              </a:solidFill>
              <a:prstDash val="solid"/>
            </a:ln>
          </a:right>
          <a:top>
            <a:ln w="9525" cmpd="sng">
              <a:solidFill>
                <a:schemeClr val="accent3"/>
              </a:solidFill>
              <a:prstDash val="solid"/>
            </a:ln>
          </a:top>
          <a:bottom>
            <a:ln w="9525" cmpd="sng">
              <a:solidFill>
                <a:schemeClr val="accent3"/>
              </a:solidFill>
              <a:prstDash val="solid"/>
            </a:ln>
          </a:bottom>
          <a:insideH>
            <a:ln>
              <a:noFill/>
            </a:ln>
          </a:insideH>
          <a:insideV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insideV>
        </a:tcBdr>
        <a:fill>
          <a:solidFill>
            <a:schemeClr val="accent3"/>
          </a:solidFill>
        </a:fill>
      </a:tcStyle>
    </a:firstRow>
    <a:neCell>
      <a:tcStyle>
        <a:tcBdr>
          <a:left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left>
          <a:right>
            <a:ln w="9525" cmpd="sng">
              <a:solidFill>
                <a:schemeClr val="accent3"/>
              </a:solidFill>
              <a:prstDash val="solid"/>
            </a:ln>
          </a:right>
          <a:top>
            <a:ln w="9525" cmpd="sng">
              <a:solidFill>
                <a:schemeClr val="accent3"/>
              </a:solidFill>
              <a:prstDash val="solid"/>
            </a:ln>
          </a:top>
          <a:bottom>
            <a:ln w="9525" cmpd="sng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95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olio &amp; Projec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Main Title Goes Here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1234800"/>
            <a:ext cx="10080625" cy="257369"/>
          </a:xfrm>
        </p:spPr>
        <p:txBody>
          <a:bodyPr lIns="72000" tIns="36000" rIns="72000" bIns="3600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Your Subtitle Goes Here</a:t>
            </a:r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14A95-ECE9-4230-9EC6-A59928AE33ED}" type="datetime1">
              <a:rPr lang="id-ID" smtClean="0"/>
            </a:fld>
            <a:endParaRPr lang="id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055687" y="1989138"/>
            <a:ext cx="3095625" cy="2952750"/>
          </a:xfrm>
          <a:custGeom>
            <a:avLst/>
            <a:gdLst>
              <a:gd name="connsiteX0" fmla="*/ 0 w 3095625"/>
              <a:gd name="connsiteY0" fmla="*/ 0 h 2952750"/>
              <a:gd name="connsiteX1" fmla="*/ 3095625 w 3095625"/>
              <a:gd name="connsiteY1" fmla="*/ 0 h 2952750"/>
              <a:gd name="connsiteX2" fmla="*/ 3095625 w 3095625"/>
              <a:gd name="connsiteY2" fmla="*/ 2952750 h 2952750"/>
              <a:gd name="connsiteX3" fmla="*/ 0 w 3095625"/>
              <a:gd name="connsiteY3" fmla="*/ 295275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625" h="2952750">
                <a:moveTo>
                  <a:pt x="0" y="0"/>
                </a:moveTo>
                <a:lnTo>
                  <a:pt x="3095625" y="0"/>
                </a:lnTo>
                <a:lnTo>
                  <a:pt x="3095625" y="2952750"/>
                </a:lnTo>
                <a:lnTo>
                  <a:pt x="0" y="2952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5"/>
          </p:nvPr>
        </p:nvSpPr>
        <p:spPr>
          <a:xfrm>
            <a:off x="4548188" y="1989138"/>
            <a:ext cx="3095625" cy="2952750"/>
          </a:xfrm>
          <a:custGeom>
            <a:avLst/>
            <a:gdLst>
              <a:gd name="connsiteX0" fmla="*/ 0 w 3095625"/>
              <a:gd name="connsiteY0" fmla="*/ 0 h 2952750"/>
              <a:gd name="connsiteX1" fmla="*/ 3095625 w 3095625"/>
              <a:gd name="connsiteY1" fmla="*/ 0 h 2952750"/>
              <a:gd name="connsiteX2" fmla="*/ 3095625 w 3095625"/>
              <a:gd name="connsiteY2" fmla="*/ 2952750 h 2952750"/>
              <a:gd name="connsiteX3" fmla="*/ 0 w 3095625"/>
              <a:gd name="connsiteY3" fmla="*/ 295275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625" h="2952750">
                <a:moveTo>
                  <a:pt x="0" y="0"/>
                </a:moveTo>
                <a:lnTo>
                  <a:pt x="3095625" y="0"/>
                </a:lnTo>
                <a:lnTo>
                  <a:pt x="3095625" y="2952750"/>
                </a:lnTo>
                <a:lnTo>
                  <a:pt x="0" y="2952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9" name="Picture Placeholder 38"/>
          <p:cNvSpPr>
            <a:spLocks noGrp="1"/>
          </p:cNvSpPr>
          <p:nvPr>
            <p:ph type="pic" sz="quarter" idx="16"/>
          </p:nvPr>
        </p:nvSpPr>
        <p:spPr>
          <a:xfrm>
            <a:off x="8040689" y="1989138"/>
            <a:ext cx="3095625" cy="2952750"/>
          </a:xfrm>
          <a:custGeom>
            <a:avLst/>
            <a:gdLst>
              <a:gd name="connsiteX0" fmla="*/ 0 w 3095625"/>
              <a:gd name="connsiteY0" fmla="*/ 0 h 2952750"/>
              <a:gd name="connsiteX1" fmla="*/ 3095625 w 3095625"/>
              <a:gd name="connsiteY1" fmla="*/ 0 h 2952750"/>
              <a:gd name="connsiteX2" fmla="*/ 3095625 w 3095625"/>
              <a:gd name="connsiteY2" fmla="*/ 2952750 h 2952750"/>
              <a:gd name="connsiteX3" fmla="*/ 0 w 3095625"/>
              <a:gd name="connsiteY3" fmla="*/ 295275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625" h="2952750">
                <a:moveTo>
                  <a:pt x="0" y="0"/>
                </a:moveTo>
                <a:lnTo>
                  <a:pt x="3095625" y="0"/>
                </a:lnTo>
                <a:lnTo>
                  <a:pt x="3095625" y="2952750"/>
                </a:lnTo>
                <a:lnTo>
                  <a:pt x="0" y="2952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FCD3B-A3FB-4ABC-8990-C06F1B423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45B1E-094D-493D-BC44-5F810830E048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image" Target="../media/image6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10.emf"/><Relationship Id="rId19" Type="http://schemas.openxmlformats.org/officeDocument/2006/relationships/notesSlide" Target="../notesSlides/notesSlide3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8.png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image" Target="../media/image6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10.emf"/><Relationship Id="rId19" Type="http://schemas.openxmlformats.org/officeDocument/2006/relationships/notesSlide" Target="../notesSlides/notesSlide4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54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image" Target="../media/image5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image" Target="../media/image52.emf"/><Relationship Id="rId4" Type="http://schemas.openxmlformats.org/officeDocument/2006/relationships/image" Target="../media/image51.emf"/><Relationship Id="rId3" Type="http://schemas.openxmlformats.org/officeDocument/2006/relationships/image" Target="../media/image50.emf"/><Relationship Id="rId2" Type="http://schemas.openxmlformats.org/officeDocument/2006/relationships/image" Target="../media/image7.emf"/><Relationship Id="rId1" Type="http://schemas.openxmlformats.org/officeDocument/2006/relationships/image" Target="../media/image5.emf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52.emf"/><Relationship Id="rId4" Type="http://schemas.openxmlformats.org/officeDocument/2006/relationships/image" Target="../media/image51.emf"/><Relationship Id="rId3" Type="http://schemas.openxmlformats.org/officeDocument/2006/relationships/image" Target="../media/image50.emf"/><Relationship Id="rId2" Type="http://schemas.openxmlformats.org/officeDocument/2006/relationships/image" Target="../media/image7.emf"/><Relationship Id="rId1" Type="http://schemas.openxmlformats.org/officeDocument/2006/relationships/image" Target="../media/image5.emf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55.xml"/><Relationship Id="rId5" Type="http://schemas.openxmlformats.org/officeDocument/2006/relationships/image" Target="../media/image52.emf"/><Relationship Id="rId4" Type="http://schemas.openxmlformats.org/officeDocument/2006/relationships/image" Target="../media/image51.emf"/><Relationship Id="rId3" Type="http://schemas.openxmlformats.org/officeDocument/2006/relationships/image" Target="../media/image50.emf"/><Relationship Id="rId2" Type="http://schemas.openxmlformats.org/officeDocument/2006/relationships/image" Target="../media/image7.emf"/><Relationship Id="rId1" Type="http://schemas.openxmlformats.org/officeDocument/2006/relationships/image" Target="../media/image5.emf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emf"/><Relationship Id="rId8" Type="http://schemas.openxmlformats.org/officeDocument/2006/relationships/image" Target="../media/image10.emf"/><Relationship Id="rId7" Type="http://schemas.openxmlformats.org/officeDocument/2006/relationships/image" Target="../media/image6.emf"/><Relationship Id="rId6" Type="http://schemas.openxmlformats.org/officeDocument/2006/relationships/image" Target="../media/image50.emf"/><Relationship Id="rId5" Type="http://schemas.openxmlformats.org/officeDocument/2006/relationships/image" Target="../media/image57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56.emf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1.emf"/><Relationship Id="rId13" Type="http://schemas.openxmlformats.org/officeDocument/2006/relationships/image" Target="../media/image58.emf"/><Relationship Id="rId12" Type="http://schemas.openxmlformats.org/officeDocument/2006/relationships/image" Target="../media/image52.emf"/><Relationship Id="rId11" Type="http://schemas.openxmlformats.org/officeDocument/2006/relationships/image" Target="../media/image51.emf"/><Relationship Id="rId10" Type="http://schemas.openxmlformats.org/officeDocument/2006/relationships/image" Target="../media/image8.emf"/><Relationship Id="rId1" Type="http://schemas.openxmlformats.org/officeDocument/2006/relationships/image" Target="../media/image55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tags" Target="../tags/tag2.xml"/><Relationship Id="rId7" Type="http://schemas.openxmlformats.org/officeDocument/2006/relationships/tags" Target="../tags/tag1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0" Type="http://schemas.openxmlformats.org/officeDocument/2006/relationships/notesSlide" Target="../notesSlides/notesSlide2.xml"/><Relationship Id="rId2" Type="http://schemas.openxmlformats.org/officeDocument/2006/relationships/image" Target="../media/image10.emf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tags" Target="../tags/tag10.xml"/><Relationship Id="rId15" Type="http://schemas.openxmlformats.org/officeDocument/2006/relationships/tags" Target="../tags/tag9.xml"/><Relationship Id="rId14" Type="http://schemas.openxmlformats.org/officeDocument/2006/relationships/tags" Target="../tags/tag8.xml"/><Relationship Id="rId13" Type="http://schemas.openxmlformats.org/officeDocument/2006/relationships/tags" Target="../tags/tag7.xml"/><Relationship Id="rId12" Type="http://schemas.openxmlformats.org/officeDocument/2006/relationships/tags" Target="../tags/tag6.xml"/><Relationship Id="rId11" Type="http://schemas.openxmlformats.org/officeDocument/2006/relationships/tags" Target="../tags/tag5.xml"/><Relationship Id="rId10" Type="http://schemas.openxmlformats.org/officeDocument/2006/relationships/tags" Target="../tags/tag4.xml"/><Relationship Id="rId1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14.xml"/><Relationship Id="rId1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3.png"/><Relationship Id="rId2" Type="http://schemas.openxmlformats.org/officeDocument/2006/relationships/tags" Target="../tags/tag15.xml"/><Relationship Id="rId1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265"/>
            <a:ext cx="12192000" cy="591193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8685" y="2101850"/>
            <a:ext cx="7295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kind of boy is Danny</a:t>
            </a:r>
            <a:r>
              <a:rPr lang="zh-CN" alt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5169" y="571625"/>
            <a:ext cx="458597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4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1&amp;2</a:t>
            </a:r>
            <a:endParaRPr lang="en-US" altLang="zh-CN" sz="54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" y="3246755"/>
            <a:ext cx="582422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3695" y="1947545"/>
            <a:ext cx="5255895" cy="4073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35495" y="688340"/>
            <a:ext cx="48240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stick...out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伸出</a:t>
            </a: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...</a:t>
            </a:r>
            <a:endParaRPr lang="en-US" altLang="zh-CN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blink v.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眨眼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It’s nowhere...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离</a:t>
            </a: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...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还早呢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95775" y="3246755"/>
            <a:ext cx="1983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cautious</a:t>
            </a:r>
            <a:endParaRPr lang="en-US" altLang="zh-CN" sz="32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265"/>
            <a:ext cx="12192000" cy="591193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8685" y="2163445"/>
            <a:ext cx="7295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kind of boy is Danny</a:t>
            </a:r>
            <a:r>
              <a:rPr lang="zh-CN" alt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5169" y="571625"/>
            <a:ext cx="458597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4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1&amp;2</a:t>
            </a:r>
            <a:endParaRPr lang="en-US" altLang="zh-CN" sz="54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" y="3246755"/>
            <a:ext cx="5824220" cy="314325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379595" y="3246755"/>
            <a:ext cx="2324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stubborn</a:t>
            </a:r>
            <a:endParaRPr lang="en-US" altLang="zh-CN" sz="32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3695" y="1678305"/>
            <a:ext cx="5074920" cy="436753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8502015" y="1171575"/>
            <a:ext cx="3136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introverted</a:t>
            </a:r>
            <a:endParaRPr lang="en-US" altLang="zh-CN" sz="32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265"/>
            <a:ext cx="12192000" cy="591193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84860" y="2047875"/>
            <a:ext cx="7295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kind of boy is Danny</a:t>
            </a:r>
            <a:r>
              <a:rPr lang="zh-CN" alt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5169" y="571625"/>
            <a:ext cx="458597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4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1&amp;2</a:t>
            </a:r>
            <a:endParaRPr lang="en-US" altLang="zh-CN" sz="54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" y="3246755"/>
            <a:ext cx="582422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390" y="931545"/>
            <a:ext cx="4965700" cy="2837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0390" y="3642995"/>
            <a:ext cx="4998085" cy="233045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10496550" y="783590"/>
            <a:ext cx="1266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v. 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假装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35370" y="1707515"/>
            <a:ext cx="1266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偷偷溜进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93045" y="2337435"/>
            <a:ext cx="1266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v.</a:t>
            </a:r>
            <a:r>
              <a:rPr 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爬</a:t>
            </a:r>
            <a:endParaRPr lang="zh-CN" sz="2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35370" y="2958465"/>
            <a:ext cx="1266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无路可逃</a:t>
            </a:r>
            <a:endParaRPr lang="zh-CN" sz="2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79510" y="3370580"/>
            <a:ext cx="1266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v.</a:t>
            </a:r>
            <a:r>
              <a:rPr 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爬</a:t>
            </a:r>
            <a:endParaRPr lang="zh-CN" sz="2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35135" y="3642995"/>
            <a:ext cx="1902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扑到枕头上</a:t>
            </a:r>
            <a:endParaRPr lang="zh-CN" sz="2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01740" y="4209415"/>
            <a:ext cx="19024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v.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扭打，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摔跤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600565" y="5266690"/>
            <a:ext cx="1902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v.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压碎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31150" y="5665470"/>
            <a:ext cx="12217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履行职责</a:t>
            </a:r>
            <a:endParaRPr lang="zh-CN" sz="20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30525" y="3185795"/>
            <a:ext cx="2324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serious</a:t>
            </a:r>
            <a:endParaRPr lang="en-US" altLang="zh-CN" sz="32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54245" y="3769360"/>
            <a:ext cx="2830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creative</a:t>
            </a:r>
            <a:endParaRPr lang="en-US" altLang="zh-CN" sz="32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6" grpId="0"/>
      <p:bldP spid="7" grpId="0"/>
      <p:bldP spid="9" grpId="0"/>
      <p:bldP spid="15" grpId="0"/>
      <p:bldP spid="16" grpId="0"/>
      <p:bldP spid="19" grpId="0"/>
      <p:bldP spid="21" grpId="0"/>
      <p:bldP spid="22" grpId="0"/>
      <p:bldP spid="2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22685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08685" y="2139315"/>
            <a:ext cx="7295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kind of boy is Danny</a:t>
            </a:r>
            <a:r>
              <a:rPr lang="zh-CN" alt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5169" y="571625"/>
            <a:ext cx="458597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4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1&amp;2</a:t>
            </a:r>
            <a:endParaRPr lang="en-US" altLang="zh-CN" sz="54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4695" r="56204" b="11654"/>
          <a:stretch>
            <a:fillRect/>
          </a:stretch>
        </p:blipFill>
        <p:spPr>
          <a:xfrm>
            <a:off x="908685" y="3124200"/>
            <a:ext cx="1718945" cy="26466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290" y="629920"/>
            <a:ext cx="4219575" cy="25806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t="11769" b="13986"/>
          <a:stretch>
            <a:fillRect/>
          </a:stretch>
        </p:blipFill>
        <p:spPr>
          <a:xfrm>
            <a:off x="7019290" y="3240405"/>
            <a:ext cx="4304030" cy="287083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930525" y="3185795"/>
            <a:ext cx="2324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timid</a:t>
            </a:r>
            <a:endParaRPr lang="en-US" altLang="zh-CN" sz="32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630" y="3985895"/>
            <a:ext cx="4523740" cy="11023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630" y="5179695"/>
            <a:ext cx="4391025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5949659"/>
            <a:ext cx="12192000" cy="920056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34975" y="3641725"/>
            <a:ext cx="4547870" cy="2809875"/>
            <a:chOff x="2167352" y="3789694"/>
            <a:chExt cx="4389601" cy="31318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7352" y="5392698"/>
              <a:ext cx="2284254" cy="15090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17404" y="3789694"/>
              <a:ext cx="2139549" cy="313188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1649" y="6224685"/>
              <a:ext cx="992254" cy="5891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46362" y="5954110"/>
              <a:ext cx="692512" cy="961273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058" y="3758190"/>
            <a:ext cx="981918" cy="909592"/>
          </a:xfrm>
          <a:prstGeom prst="rect">
            <a:avLst/>
          </a:prstGeom>
        </p:spPr>
      </p:pic>
      <p:sp>
        <p:nvSpPr>
          <p:cNvPr id="12" name="椭圆 11"/>
          <p:cNvSpPr/>
          <p:nvPr>
            <p:custDataLst>
              <p:tags r:id="rId6"/>
            </p:custDataLst>
          </p:nvPr>
        </p:nvSpPr>
        <p:spPr>
          <a:xfrm>
            <a:off x="5592827" y="1374722"/>
            <a:ext cx="504003" cy="504003"/>
          </a:xfrm>
          <a:prstGeom prst="ellipse">
            <a:avLst/>
          </a:prstGeom>
          <a:solidFill>
            <a:srgbClr val="E55C5C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5592826" y="2222984"/>
            <a:ext cx="504003" cy="504003"/>
          </a:xfrm>
          <a:prstGeom prst="ellipse">
            <a:avLst/>
          </a:prstGeom>
          <a:solidFill>
            <a:srgbClr val="F7C341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8"/>
            </p:custDataLst>
          </p:nvPr>
        </p:nvSpPr>
        <p:spPr>
          <a:xfrm>
            <a:off x="5596636" y="3071245"/>
            <a:ext cx="504003" cy="504003"/>
          </a:xfrm>
          <a:prstGeom prst="ellipse">
            <a:avLst/>
          </a:prstGeom>
          <a:solidFill>
            <a:srgbClr val="2EE9D6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>
            <a:off x="5592825" y="3928396"/>
            <a:ext cx="504003" cy="504003"/>
          </a:xfrm>
          <a:prstGeom prst="ellipse">
            <a:avLst/>
          </a:prstGeom>
          <a:solidFill>
            <a:srgbClr val="FFD5C2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6349365" y="2051050"/>
            <a:ext cx="4265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Empty Seat</a:t>
            </a:r>
            <a:endParaRPr lang="en-US" altLang="zh-CN" sz="4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6349516" y="2943717"/>
            <a:ext cx="412214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Potion</a:t>
            </a:r>
            <a:endParaRPr lang="en-US" altLang="zh-CN" sz="44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6345555" y="3807460"/>
            <a:ext cx="6064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Do I Seem Different?</a:t>
            </a:r>
            <a:endParaRPr lang="en-US" altLang="zh-CN" sz="40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6229350" y="1174115"/>
            <a:ext cx="5789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i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Kit Kane,Kid Detective</a:t>
            </a:r>
            <a:endParaRPr lang="en-US" altLang="zh-CN" sz="4000" i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椭圆 2"/>
          <p:cNvSpPr/>
          <p:nvPr>
            <p:custDataLst>
              <p:tags r:id="rId14"/>
            </p:custDataLst>
          </p:nvPr>
        </p:nvSpPr>
        <p:spPr>
          <a:xfrm>
            <a:off x="5592826" y="4842994"/>
            <a:ext cx="504003" cy="504003"/>
          </a:xfrm>
          <a:prstGeom prst="ellipse">
            <a:avLst/>
          </a:prstGeom>
          <a:solidFill>
            <a:srgbClr val="F7C341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6349365" y="4671060"/>
            <a:ext cx="4265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Big Scene</a:t>
            </a:r>
            <a:endParaRPr lang="en-US" altLang="zh-CN" sz="40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椭圆 22"/>
          <p:cNvSpPr/>
          <p:nvPr>
            <p:custDataLst>
              <p:tags r:id="rId16"/>
            </p:custDataLst>
          </p:nvPr>
        </p:nvSpPr>
        <p:spPr>
          <a:xfrm>
            <a:off x="5596636" y="5662045"/>
            <a:ext cx="504003" cy="504003"/>
          </a:xfrm>
          <a:prstGeom prst="ellipse">
            <a:avLst/>
          </a:prstGeom>
          <a:solidFill>
            <a:srgbClr val="2EE9D6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6349516" y="5534517"/>
            <a:ext cx="412214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Truth</a:t>
            </a:r>
            <a:endParaRPr lang="en-US" altLang="zh-CN" sz="40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1180000">
            <a:off x="484505" y="743585"/>
            <a:ext cx="48983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solidFill>
                  <a:schemeClr val="accent6">
                    <a:lumMod val="50000"/>
                  </a:schemeClr>
                </a:solidFill>
              </a:rPr>
              <a:t>Predict the following story!</a:t>
            </a:r>
            <a:endParaRPr lang="en-US" altLang="zh-CN" sz="4800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74120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43915" y="1644650"/>
            <a:ext cx="8444230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4400" dirty="0">
                <a:solidFill>
                  <a:srgbClr val="363D44"/>
                </a:solidFill>
                <a:latin typeface="Bernard MT Condensed" panose="02050806060905020404" charset="0"/>
                <a:ea typeface="微软雅黑" panose="020B0503020204020204" charset="-122"/>
                <a:cs typeface="Bernard MT Condensed" panose="02050806060905020404" charset="0"/>
                <a:sym typeface="微软雅黑" panose="020B0503020204020204" charset="-122"/>
              </a:rPr>
              <a:t>Read and answer questions</a:t>
            </a:r>
            <a:endParaRPr lang="en-US" altLang="zh-CN" sz="4400" dirty="0">
              <a:solidFill>
                <a:srgbClr val="363D44"/>
              </a:solidFill>
              <a:latin typeface="Bernard MT Condensed" panose="02050806060905020404" charset="0"/>
              <a:ea typeface="微软雅黑" panose="020B0503020204020204" charset="-122"/>
              <a:cs typeface="Bernard MT Condensed" panose="02050806060905020404" charset="0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Whose help did Danny seek from?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help did Danny get?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6889" y="601470"/>
            <a:ext cx="353822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4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3</a:t>
            </a:r>
            <a:endParaRPr lang="en-US" altLang="zh-CN" sz="54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3965" y="-153670"/>
            <a:ext cx="4500880" cy="39274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3965" y="3559810"/>
            <a:ext cx="378015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12525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21690" y="1466850"/>
            <a:ext cx="10935335" cy="10985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3600" dirty="0">
                <a:solidFill>
                  <a:srgbClr val="363D44"/>
                </a:solidFill>
                <a:latin typeface="Bernard MT Condensed" panose="02050806060905020404" charset="0"/>
                <a:ea typeface="微软雅黑" panose="020B0503020204020204" charset="-122"/>
                <a:cs typeface="Bernard MT Condensed" panose="02050806060905020404" charset="0"/>
                <a:sym typeface="微软雅黑" panose="020B0503020204020204" charset="-122"/>
              </a:rPr>
              <a:t>Find the changes after Danny taking the potion</a:t>
            </a:r>
            <a:endParaRPr lang="en-US" altLang="zh-CN" sz="3600" dirty="0">
              <a:solidFill>
                <a:srgbClr val="363D44"/>
              </a:solidFill>
              <a:latin typeface="Bernard MT Condensed" panose="02050806060905020404" charset="0"/>
              <a:ea typeface="微软雅黑" panose="020B0503020204020204" charset="-122"/>
              <a:cs typeface="Bernard MT Condensed" panose="02050806060905020404" charset="0"/>
              <a:sym typeface="微软雅黑" panose="020B0503020204020204" charset="-122"/>
            </a:endParaRPr>
          </a:p>
          <a:p>
            <a:endParaRPr lang="en-US" altLang="zh-CN" sz="24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24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24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6889" y="601470"/>
            <a:ext cx="39103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0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4</a:t>
            </a:r>
            <a:endParaRPr lang="en-US" altLang="zh-CN" sz="60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6740" y="2371090"/>
            <a:ext cx="3404235" cy="4032250"/>
          </a:xfrm>
          <a:prstGeom prst="rect">
            <a:avLst/>
          </a:prstGeom>
          <a:noFill/>
          <a:ln w="635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chemeClr val="tx1"/>
                </a:solidFill>
                <a:highlight>
                  <a:srgbClr val="FFFF00"/>
                </a:highlight>
              </a:rPr>
              <a:t>1st</a:t>
            </a:r>
            <a:r>
              <a:rPr lang="en-US" altLang="zh-CN" sz="2800" b="1">
                <a:solidFill>
                  <a:schemeClr val="tx1"/>
                </a:solidFill>
              </a:rPr>
              <a:t> time</a:t>
            </a:r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 take the potion</a:t>
            </a:r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10400" y="2279015"/>
            <a:ext cx="4302125" cy="4124325"/>
          </a:xfrm>
          <a:prstGeom prst="rect">
            <a:avLst/>
          </a:prstGeom>
          <a:noFill/>
          <a:ln w="635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chemeClr val="tx1"/>
                </a:solidFill>
                <a:highlight>
                  <a:srgbClr val="FFFF00"/>
                </a:highlight>
              </a:rPr>
              <a:t>2nd</a:t>
            </a:r>
            <a:r>
              <a:rPr lang="en-US" altLang="zh-CN" sz="2800" b="1">
                <a:solidFill>
                  <a:schemeClr val="tx1"/>
                </a:solidFill>
              </a:rPr>
              <a:t> time</a:t>
            </a:r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r>
              <a:rPr lang="en-US" altLang="zh-CN" sz="2800" b="1">
                <a:solidFill>
                  <a:schemeClr val="tx1"/>
                </a:solidFill>
              </a:rPr>
              <a:t> take the potion</a:t>
            </a:r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 sz="2800" b="1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  <a:p>
            <a:pPr algn="ctr"/>
            <a:endParaRPr lang="en-US" altLang="zh-CN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2371090"/>
            <a:ext cx="2274570" cy="3923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58515" y="3295650"/>
            <a:ext cx="300672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took off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sniffed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took a small sip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drank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eyes---brighter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3" name="直接箭头连接符 2"/>
          <p:cNvCxnSpPr/>
          <p:nvPr>
            <p:custDataLst>
              <p:tags r:id="rId2"/>
            </p:custDataLst>
          </p:nvPr>
        </p:nvCxnSpPr>
        <p:spPr>
          <a:xfrm>
            <a:off x="3916045" y="5101590"/>
            <a:ext cx="4445" cy="488950"/>
          </a:xfrm>
          <a:prstGeom prst="straightConnector1">
            <a:avLst/>
          </a:prstGeom>
          <a:ln w="6032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306945" y="3295650"/>
            <a:ext cx="422465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took a drink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said bravely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felt scared but reckless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felt as if it was on fire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stood up to ...and survived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5" name="直接箭头连接符 4"/>
          <p:cNvCxnSpPr/>
          <p:nvPr>
            <p:custDataLst>
              <p:tags r:id="rId3"/>
            </p:custDataLst>
          </p:nvPr>
        </p:nvCxnSpPr>
        <p:spPr>
          <a:xfrm>
            <a:off x="7780655" y="3759835"/>
            <a:ext cx="4445" cy="488950"/>
          </a:xfrm>
          <a:prstGeom prst="straightConnector1">
            <a:avLst/>
          </a:prstGeom>
          <a:ln w="6032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04905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32805" y="567055"/>
            <a:ext cx="6096000" cy="1077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48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Big Scene</a:t>
            </a:r>
            <a:endParaRPr lang="en-US" altLang="zh-CN" sz="48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48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48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1164" y="412240"/>
            <a:ext cx="428307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6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5</a:t>
            </a:r>
            <a:endParaRPr lang="en-US" altLang="zh-CN" sz="66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015" y="2084705"/>
            <a:ext cx="684720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Did Danny make it with the potion? What happened?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3600" dirty="0">
                <a:solidFill>
                  <a:srgbClr val="363D44"/>
                </a:solidFill>
                <a:latin typeface="Bernard MT Condensed" panose="02050806060905020404" charset="0"/>
                <a:ea typeface="微软雅黑" panose="020B0503020204020204" charset="-122"/>
                <a:cs typeface="Bernard MT Condensed" panose="02050806060905020404" charset="0"/>
                <a:sym typeface="微软雅黑" panose="020B0503020204020204" charset="-122"/>
              </a:rPr>
              <a:t>Read and find out the answer.</a:t>
            </a:r>
            <a:endParaRPr lang="en-US" altLang="zh-CN" sz="3600" dirty="0">
              <a:solidFill>
                <a:srgbClr val="363D44"/>
              </a:solidFill>
              <a:latin typeface="Bernard MT Condensed" panose="02050806060905020404" charset="0"/>
              <a:ea typeface="微软雅黑" panose="020B0503020204020204" charset="-122"/>
              <a:cs typeface="Bernard MT Condensed" panose="02050806060905020404" charset="0"/>
              <a:sym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0975" y="1774825"/>
            <a:ext cx="4773930" cy="412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272520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0855" y="1402715"/>
            <a:ext cx="5295265" cy="1077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48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Big Scene</a:t>
            </a:r>
            <a:endParaRPr lang="en-US" altLang="zh-CN" sz="48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>
              <a:buClrTx/>
              <a:buSzTx/>
              <a:buFontTx/>
            </a:pPr>
            <a:endParaRPr lang="en-US" altLang="zh-CN" sz="48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>
              <a:buClrTx/>
              <a:buSzTx/>
              <a:buFontTx/>
            </a:pPr>
            <a:endParaRPr lang="en-US" altLang="zh-CN" sz="48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0855" y="412115"/>
            <a:ext cx="3405505" cy="61404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r>
              <a:rPr lang="en-US" altLang="zh-CN" sz="54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5</a:t>
            </a:r>
            <a:endParaRPr lang="en-US" altLang="zh-CN" sz="54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60000">
            <a:off x="381635" y="3576320"/>
            <a:ext cx="3371850" cy="2911475"/>
          </a:xfrm>
          <a:prstGeom prst="rect">
            <a:avLst/>
          </a:prstGeom>
        </p:spPr>
      </p:pic>
      <p:cxnSp>
        <p:nvCxnSpPr>
          <p:cNvPr id="2" name="直接箭头连接符 1"/>
          <p:cNvCxnSpPr/>
          <p:nvPr>
            <p:custDataLst>
              <p:tags r:id="rId2"/>
            </p:custDataLst>
          </p:nvPr>
        </p:nvCxnSpPr>
        <p:spPr>
          <a:xfrm>
            <a:off x="7926705" y="1026795"/>
            <a:ext cx="12065" cy="4852670"/>
          </a:xfrm>
          <a:prstGeom prst="straightConnector1">
            <a:avLst/>
          </a:prstGeom>
          <a:ln w="6032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092440" y="1026795"/>
            <a:ext cx="3634740" cy="652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Before the Scene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>
            <a:off x="7785735" y="116776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219440" y="2473325"/>
            <a:ext cx="3634740" cy="652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In the Scene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椭圆 5"/>
          <p:cNvSpPr/>
          <p:nvPr>
            <p:custDataLst>
              <p:tags r:id="rId6"/>
            </p:custDataLst>
          </p:nvPr>
        </p:nvSpPr>
        <p:spPr>
          <a:xfrm>
            <a:off x="7785735" y="2682240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7785735" y="476694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8219440" y="4558030"/>
            <a:ext cx="3634740" cy="652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After the Scene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rot="21120000">
            <a:off x="2618740" y="2601595"/>
            <a:ext cx="49174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did Danny do？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How did he feel？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263630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箭头连接符 1"/>
          <p:cNvCxnSpPr/>
          <p:nvPr/>
        </p:nvCxnSpPr>
        <p:spPr>
          <a:xfrm>
            <a:off x="7926705" y="1026795"/>
            <a:ext cx="12065" cy="4852670"/>
          </a:xfrm>
          <a:prstGeom prst="straightConnector1">
            <a:avLst/>
          </a:prstGeom>
          <a:ln w="6032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092440" y="1026795"/>
            <a:ext cx="3634740" cy="652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Before the Scene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85735" y="116776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785735" y="2682240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85735" y="476694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21120000">
            <a:off x="423545" y="283845"/>
            <a:ext cx="49174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did Danny do？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How did he feel？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rcRect r="6695"/>
          <a:stretch>
            <a:fillRect/>
          </a:stretch>
        </p:blipFill>
        <p:spPr>
          <a:xfrm>
            <a:off x="3353435" y="1245870"/>
            <a:ext cx="4188460" cy="4633595"/>
          </a:xfrm>
          <a:prstGeom prst="rect">
            <a:avLst/>
          </a:prstGeom>
        </p:spPr>
      </p:pic>
      <p:sp>
        <p:nvSpPr>
          <p:cNvPr id="21" name="圆角矩形标注 20"/>
          <p:cNvSpPr/>
          <p:nvPr/>
        </p:nvSpPr>
        <p:spPr>
          <a:xfrm>
            <a:off x="989965" y="4277360"/>
            <a:ext cx="2095500" cy="601345"/>
          </a:xfrm>
          <a:prstGeom prst="wedgeRoundRectCallout">
            <a:avLst>
              <a:gd name="adj1" fmla="val 61881"/>
              <a:gd name="adj2" fmla="val 53581"/>
              <a:gd name="adj3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nervous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7745" y="2917190"/>
            <a:ext cx="3099435" cy="294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5811493"/>
            <a:ext cx="12192000" cy="1058222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290" y="5883275"/>
            <a:ext cx="1191895" cy="986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175" y="4798060"/>
            <a:ext cx="2833370" cy="18726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85" y="4130040"/>
            <a:ext cx="1217295" cy="11277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7880" y="6126480"/>
            <a:ext cx="1230630" cy="7308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05" y="5478145"/>
            <a:ext cx="859155" cy="1192530"/>
          </a:xfrm>
          <a:prstGeom prst="rect">
            <a:avLst/>
          </a:prstGeom>
        </p:spPr>
      </p:pic>
      <p:sp>
        <p:nvSpPr>
          <p:cNvPr id="18" name="文本框 17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58115" y="822960"/>
            <a:ext cx="60604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363D44"/>
                </a:solidFill>
                <a:latin typeface="汉仪力量黑简" panose="00020600040101010101" charset="-122"/>
                <a:ea typeface="汉仪力量黑简" panose="00020600040101010101" charset="-122"/>
                <a:cs typeface="Aharoni" panose="02010803020104030203" pitchFamily="2" charset="-79"/>
              </a:rPr>
              <a:t>The Personality Potion</a:t>
            </a:r>
            <a:endParaRPr lang="en-US" altLang="zh-CN" sz="6000" b="1" dirty="0">
              <a:solidFill>
                <a:srgbClr val="363D44"/>
              </a:solidFill>
              <a:latin typeface="汉仪力量黑简" panose="00020600040101010101" charset="-122"/>
              <a:ea typeface="汉仪力量黑简" panose="00020600040101010101" charset="-122"/>
              <a:cs typeface="Aharoni" panose="02010803020104030203" pitchFamily="2" charset="-79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4385" y="3429000"/>
            <a:ext cx="4406265" cy="70104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3600" b="1" dirty="0">
                <a:solidFill>
                  <a:srgbClr val="363D44"/>
                </a:solidFill>
                <a:latin typeface="Calibri" panose="020F0502020204030204" charset="0"/>
                <a:ea typeface="+mj-ea"/>
              </a:rPr>
              <a:t>《典范英语</a:t>
            </a:r>
            <a:r>
              <a:rPr lang="en-US" altLang="zh-CN" sz="3600" b="1" dirty="0">
                <a:solidFill>
                  <a:srgbClr val="363D44"/>
                </a:solidFill>
                <a:latin typeface="Calibri" panose="020F0502020204030204" charset="0"/>
                <a:ea typeface="+mj-ea"/>
              </a:rPr>
              <a:t>9</a:t>
            </a:r>
            <a:r>
              <a:rPr lang="zh-CN" altLang="en-US" sz="3600" b="1" dirty="0">
                <a:solidFill>
                  <a:srgbClr val="363D44"/>
                </a:solidFill>
                <a:latin typeface="Calibri" panose="020F0502020204030204" charset="0"/>
                <a:ea typeface="+mj-ea"/>
              </a:rPr>
              <a:t>》</a:t>
            </a:r>
            <a:endParaRPr lang="zh-CN" altLang="en-US" sz="3600" b="1" dirty="0">
              <a:solidFill>
                <a:srgbClr val="363D44"/>
              </a:solidFill>
              <a:latin typeface="Calibri" panose="020F0502020204030204" charset="0"/>
              <a:ea typeface="+mj-ea"/>
            </a:endParaRPr>
          </a:p>
        </p:txBody>
      </p:sp>
      <p:pic>
        <p:nvPicPr>
          <p:cNvPr id="16" name="图片 15"/>
          <p:cNvPicPr/>
          <p:nvPr/>
        </p:nvPicPr>
        <p:blipFill>
          <a:blip r:embed="rId6"/>
          <a:srcRect t="35434"/>
          <a:stretch>
            <a:fillRect/>
          </a:stretch>
        </p:blipFill>
        <p:spPr>
          <a:xfrm>
            <a:off x="5858510" y="208915"/>
            <a:ext cx="6332855" cy="6648450"/>
          </a:xfrm>
          <a:prstGeom prst="rect">
            <a:avLst/>
          </a:prstGeom>
          <a:effectLst>
            <a:softEdge rad="2413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76660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箭头连接符 1"/>
          <p:cNvCxnSpPr/>
          <p:nvPr/>
        </p:nvCxnSpPr>
        <p:spPr>
          <a:xfrm>
            <a:off x="7926705" y="1026795"/>
            <a:ext cx="12065" cy="4852670"/>
          </a:xfrm>
          <a:prstGeom prst="straightConnector1">
            <a:avLst/>
          </a:prstGeom>
          <a:ln w="6032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092440" y="1026795"/>
            <a:ext cx="3634740" cy="652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Before the Scene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85735" y="116776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785735" y="2682240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85735" y="476694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21120000">
            <a:off x="422910" y="183515"/>
            <a:ext cx="49174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did Danny do？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How did he feel？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095" y="1277620"/>
            <a:ext cx="4643120" cy="47656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4478" t="78588" r="23018"/>
          <a:stretch>
            <a:fillRect/>
          </a:stretch>
        </p:blipFill>
        <p:spPr>
          <a:xfrm>
            <a:off x="8655050" y="3545205"/>
            <a:ext cx="3302635" cy="23342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805" y="5401310"/>
            <a:ext cx="4376420" cy="814705"/>
          </a:xfrm>
          <a:prstGeom prst="rect">
            <a:avLst/>
          </a:prstGeom>
        </p:spPr>
      </p:pic>
      <p:sp>
        <p:nvSpPr>
          <p:cNvPr id="18" name="圆角矩形标注 17"/>
          <p:cNvSpPr/>
          <p:nvPr/>
        </p:nvSpPr>
        <p:spPr>
          <a:xfrm>
            <a:off x="298450" y="4799965"/>
            <a:ext cx="2095500" cy="601345"/>
          </a:xfrm>
          <a:prstGeom prst="wedgeRoundRectCallout">
            <a:avLst>
              <a:gd name="adj1" fmla="val 61881"/>
              <a:gd name="adj2" fmla="val 53581"/>
              <a:gd name="adj3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scared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39830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箭头连接符 1"/>
          <p:cNvCxnSpPr/>
          <p:nvPr/>
        </p:nvCxnSpPr>
        <p:spPr>
          <a:xfrm>
            <a:off x="7926705" y="1026795"/>
            <a:ext cx="12065" cy="4852670"/>
          </a:xfrm>
          <a:prstGeom prst="straightConnector1">
            <a:avLst/>
          </a:prstGeom>
          <a:ln w="6032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7785735" y="116776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19440" y="2473325"/>
            <a:ext cx="3634740" cy="652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In the Scene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785735" y="2682240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85735" y="476694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4825" y="894080"/>
            <a:ext cx="4542155" cy="578040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 rot="21120000">
            <a:off x="285750" y="313055"/>
            <a:ext cx="49174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did Danny do？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How did he feel？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949325" y="2243455"/>
            <a:ext cx="2095500" cy="883285"/>
          </a:xfrm>
          <a:prstGeom prst="wedgeRoundRectCallout">
            <a:avLst>
              <a:gd name="adj1" fmla="val 64000"/>
              <a:gd name="adj2" fmla="val 6362"/>
              <a:gd name="adj3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extremely nervous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253470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箭头连接符 1"/>
          <p:cNvCxnSpPr/>
          <p:nvPr/>
        </p:nvCxnSpPr>
        <p:spPr>
          <a:xfrm>
            <a:off x="7926705" y="1026795"/>
            <a:ext cx="12065" cy="4852670"/>
          </a:xfrm>
          <a:prstGeom prst="straightConnector1">
            <a:avLst/>
          </a:prstGeom>
          <a:ln w="6032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7785735" y="116776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19440" y="2473325"/>
            <a:ext cx="3634740" cy="652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In the Scene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785735" y="2682240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85735" y="476694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21120000">
            <a:off x="285750" y="313055"/>
            <a:ext cx="49174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did Danny do？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How did he feel？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470535" y="4192905"/>
            <a:ext cx="1858010" cy="574040"/>
          </a:xfrm>
          <a:prstGeom prst="wedgeRoundRectCallout">
            <a:avLst>
              <a:gd name="adj1" fmla="val 64000"/>
              <a:gd name="adj2" fmla="val 6362"/>
              <a:gd name="adj3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inspired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6266"/>
          <a:stretch>
            <a:fillRect/>
          </a:stretch>
        </p:blipFill>
        <p:spPr>
          <a:xfrm>
            <a:off x="2638425" y="1402715"/>
            <a:ext cx="4846955" cy="17233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470" y="3129280"/>
            <a:ext cx="4899660" cy="25222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t="-6028" r="246"/>
          <a:stretch>
            <a:fillRect/>
          </a:stretch>
        </p:blipFill>
        <p:spPr>
          <a:xfrm>
            <a:off x="8348345" y="3040380"/>
            <a:ext cx="3606800" cy="336169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282680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箭头连接符 1"/>
          <p:cNvCxnSpPr/>
          <p:nvPr>
            <p:custDataLst>
              <p:tags r:id="rId1"/>
            </p:custDataLst>
          </p:nvPr>
        </p:nvCxnSpPr>
        <p:spPr>
          <a:xfrm>
            <a:off x="7926705" y="1026795"/>
            <a:ext cx="12065" cy="4852670"/>
          </a:xfrm>
          <a:prstGeom prst="straightConnector1">
            <a:avLst/>
          </a:prstGeom>
          <a:ln w="6032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7785735" y="116776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7785735" y="2682240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7785735" y="4766945"/>
            <a:ext cx="235585" cy="234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8219440" y="4558030"/>
            <a:ext cx="3634740" cy="652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After the Scene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rot="21120000">
            <a:off x="182245" y="313055"/>
            <a:ext cx="49174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did Danny do？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457200" indent="-45720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How did he feel？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1295" y="1402715"/>
            <a:ext cx="4514850" cy="20275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1295" y="3430270"/>
            <a:ext cx="4514850" cy="2614295"/>
          </a:xfrm>
          <a:prstGeom prst="rect">
            <a:avLst/>
          </a:prstGeom>
        </p:spPr>
      </p:pic>
      <p:sp>
        <p:nvSpPr>
          <p:cNvPr id="21" name="圆角矩形标注 20"/>
          <p:cNvSpPr/>
          <p:nvPr/>
        </p:nvSpPr>
        <p:spPr>
          <a:xfrm>
            <a:off x="650875" y="5575935"/>
            <a:ext cx="1858010" cy="574040"/>
          </a:xfrm>
          <a:prstGeom prst="wedgeRoundRectCallout">
            <a:avLst>
              <a:gd name="adj1" fmla="val 64000"/>
              <a:gd name="adj2" fmla="val 6362"/>
              <a:gd name="adj3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confident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777875" y="1726565"/>
            <a:ext cx="1858010" cy="574040"/>
          </a:xfrm>
          <a:prstGeom prst="wedgeRoundRectCallout">
            <a:avLst>
              <a:gd name="adj1" fmla="val 64000"/>
              <a:gd name="adj2" fmla="val 6362"/>
              <a:gd name="adj3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pleased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777875" y="2554605"/>
            <a:ext cx="1858010" cy="574040"/>
          </a:xfrm>
          <a:prstGeom prst="wedgeRoundRectCallout">
            <a:avLst>
              <a:gd name="adj1" fmla="val 64000"/>
              <a:gd name="adj2" fmla="val 6362"/>
              <a:gd name="adj3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latin typeface="Bernard MT Condensed" panose="02050806060905020404" charset="0"/>
                <a:cs typeface="Bernard MT Condensed" panose="02050806060905020404" charset="0"/>
              </a:rPr>
              <a:t>relieved</a:t>
            </a:r>
            <a:endParaRPr lang="en-US" altLang="zh-CN" sz="3200">
              <a:latin typeface="Bernard MT Condensed" panose="02050806060905020404" charset="0"/>
              <a:cs typeface="Bernard MT Condensed" panose="0205080606090502040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9750" y="1236980"/>
            <a:ext cx="3219450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58880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79475" y="2767330"/>
            <a:ext cx="45821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personality have Danny changed</a:t>
            </a:r>
            <a:r>
              <a:rPr lang="zh-CN" alt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3670" y="320040"/>
            <a:ext cx="4422775" cy="83248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r>
              <a:rPr lang="en-US" altLang="zh-CN" sz="60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5</a:t>
            </a:r>
            <a:endParaRPr lang="en-US" altLang="zh-CN" sz="60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6310" y="1713230"/>
            <a:ext cx="6096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363D44"/>
                </a:solidFill>
                <a:latin typeface="Bernard MT Condensed" panose="02050806060905020404" charset="0"/>
                <a:ea typeface="微软雅黑" panose="020B0503020204020204" charset="-122"/>
                <a:cs typeface="Bernard MT Condensed" panose="02050806060905020404" charset="0"/>
                <a:sym typeface="微软雅黑" panose="020B0503020204020204" charset="-122"/>
              </a:rPr>
              <a:t>Discuss in your group</a:t>
            </a:r>
            <a:endParaRPr lang="en-US" altLang="zh-CN" sz="3600" dirty="0">
              <a:solidFill>
                <a:srgbClr val="363D44"/>
              </a:solidFill>
              <a:latin typeface="Bernard MT Condensed" panose="02050806060905020404" charset="0"/>
              <a:ea typeface="微软雅黑" panose="020B0503020204020204" charset="-122"/>
              <a:cs typeface="Bernard MT Condensed" panose="02050806060905020404" charset="0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9475" y="4699000"/>
            <a:ext cx="102933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Complete </a:t>
            </a:r>
            <a:r>
              <a:rPr lang="en-US" sz="3200" i="1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Danny’s personality</a:t>
            </a:r>
            <a:r>
              <a:rPr 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mind map</a:t>
            </a:r>
            <a:r>
              <a:rPr 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with the evidence from the text.</a:t>
            </a:r>
            <a:endParaRPr lang="en-US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7415" y="688340"/>
            <a:ext cx="6050280" cy="387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5949659"/>
            <a:ext cx="12192000" cy="920056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34975" y="3641725"/>
            <a:ext cx="4547870" cy="2809875"/>
            <a:chOff x="2167352" y="3789694"/>
            <a:chExt cx="4389601" cy="31318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7352" y="5392698"/>
              <a:ext cx="2284254" cy="15090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17404" y="3789694"/>
              <a:ext cx="2139549" cy="313188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1649" y="6224685"/>
              <a:ext cx="992254" cy="5891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46362" y="5954110"/>
              <a:ext cx="692512" cy="961273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058" y="3758190"/>
            <a:ext cx="981918" cy="909592"/>
          </a:xfrm>
          <a:prstGeom prst="rect">
            <a:avLst/>
          </a:prstGeom>
        </p:spPr>
      </p:pic>
      <p:sp>
        <p:nvSpPr>
          <p:cNvPr id="12" name="椭圆 11"/>
          <p:cNvSpPr/>
          <p:nvPr>
            <p:custDataLst>
              <p:tags r:id="rId6"/>
            </p:custDataLst>
          </p:nvPr>
        </p:nvSpPr>
        <p:spPr>
          <a:xfrm>
            <a:off x="5592827" y="1374722"/>
            <a:ext cx="504003" cy="504003"/>
          </a:xfrm>
          <a:prstGeom prst="ellipse">
            <a:avLst/>
          </a:prstGeom>
          <a:solidFill>
            <a:srgbClr val="E55C5C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5592826" y="2222984"/>
            <a:ext cx="504003" cy="504003"/>
          </a:xfrm>
          <a:prstGeom prst="ellipse">
            <a:avLst/>
          </a:prstGeom>
          <a:solidFill>
            <a:srgbClr val="F7C341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8"/>
            </p:custDataLst>
          </p:nvPr>
        </p:nvSpPr>
        <p:spPr>
          <a:xfrm>
            <a:off x="5596636" y="3071245"/>
            <a:ext cx="504003" cy="504003"/>
          </a:xfrm>
          <a:prstGeom prst="ellipse">
            <a:avLst/>
          </a:prstGeom>
          <a:solidFill>
            <a:srgbClr val="2EE9D6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>
            <a:off x="5592825" y="3928396"/>
            <a:ext cx="504003" cy="504003"/>
          </a:xfrm>
          <a:prstGeom prst="ellipse">
            <a:avLst/>
          </a:prstGeom>
          <a:solidFill>
            <a:srgbClr val="FFD5C2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6349365" y="2051050"/>
            <a:ext cx="4265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Empty Seat</a:t>
            </a:r>
            <a:endParaRPr lang="en-US" altLang="zh-CN" sz="4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6349516" y="2943717"/>
            <a:ext cx="412214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Potion</a:t>
            </a:r>
            <a:endParaRPr lang="en-US" altLang="zh-CN" sz="44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6345555" y="3807460"/>
            <a:ext cx="6064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Do I Seem Different?</a:t>
            </a:r>
            <a:endParaRPr lang="en-US" altLang="zh-CN" sz="4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6229350" y="1174115"/>
            <a:ext cx="5789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i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Kit Kane,Kid Detective</a:t>
            </a:r>
            <a:endParaRPr lang="en-US" altLang="zh-CN" sz="4000" i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椭圆 2"/>
          <p:cNvSpPr/>
          <p:nvPr>
            <p:custDataLst>
              <p:tags r:id="rId14"/>
            </p:custDataLst>
          </p:nvPr>
        </p:nvSpPr>
        <p:spPr>
          <a:xfrm>
            <a:off x="5592826" y="4842994"/>
            <a:ext cx="504003" cy="504003"/>
          </a:xfrm>
          <a:prstGeom prst="ellipse">
            <a:avLst/>
          </a:prstGeom>
          <a:solidFill>
            <a:srgbClr val="F7C341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6349365" y="4671060"/>
            <a:ext cx="4265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Big Scene</a:t>
            </a:r>
            <a:endParaRPr lang="en-US" altLang="zh-CN" sz="4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椭圆 22"/>
          <p:cNvSpPr/>
          <p:nvPr>
            <p:custDataLst>
              <p:tags r:id="rId16"/>
            </p:custDataLst>
          </p:nvPr>
        </p:nvSpPr>
        <p:spPr>
          <a:xfrm>
            <a:off x="5596636" y="5662045"/>
            <a:ext cx="504003" cy="504003"/>
          </a:xfrm>
          <a:prstGeom prst="ellipse">
            <a:avLst/>
          </a:prstGeom>
          <a:solidFill>
            <a:srgbClr val="2EE9D6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6349516" y="5534517"/>
            <a:ext cx="412214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Truth</a:t>
            </a:r>
            <a:endParaRPr lang="en-US" altLang="zh-CN" sz="40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1180000">
            <a:off x="484505" y="743585"/>
            <a:ext cx="4898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solidFill>
                  <a:schemeClr val="accent6">
                    <a:lumMod val="50000"/>
                  </a:schemeClr>
                </a:solidFill>
              </a:rPr>
              <a:t>What is the truth?</a:t>
            </a:r>
            <a:endParaRPr lang="en-US" altLang="zh-CN" sz="4800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198225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391" y="122279"/>
            <a:ext cx="2151138" cy="14211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313" y="931994"/>
            <a:ext cx="992254" cy="58916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015984" y="34402"/>
            <a:ext cx="2901696" cy="1746752"/>
            <a:chOff x="4522444" y="-289997"/>
            <a:chExt cx="3585024" cy="215809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18574" y="-12140"/>
              <a:ext cx="888894" cy="183985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82880" y="-289997"/>
              <a:ext cx="496128" cy="20982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22444" y="-230160"/>
              <a:ext cx="2552990" cy="2098262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 rot="21180000">
            <a:off x="813435" y="1939925"/>
            <a:ext cx="4898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solidFill>
                  <a:schemeClr val="accent6">
                    <a:lumMod val="50000"/>
                  </a:schemeClr>
                </a:solidFill>
              </a:rPr>
              <a:t>What is the truth?</a:t>
            </a:r>
            <a:endParaRPr lang="en-US" altLang="zh-CN" sz="4800" b="1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 b="42147"/>
          <a:stretch>
            <a:fillRect/>
          </a:stretch>
        </p:blipFill>
        <p:spPr>
          <a:xfrm>
            <a:off x="2393950" y="3166110"/>
            <a:ext cx="8423275" cy="24041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90" y="3109595"/>
            <a:ext cx="3001010" cy="242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31575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391" y="122279"/>
            <a:ext cx="2151138" cy="14211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313" y="931994"/>
            <a:ext cx="992254" cy="58916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015984" y="34402"/>
            <a:ext cx="2901696" cy="1746752"/>
            <a:chOff x="4522444" y="-289997"/>
            <a:chExt cx="3585024" cy="215809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18574" y="-12140"/>
              <a:ext cx="888894" cy="183985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82880" y="-289997"/>
              <a:ext cx="496128" cy="20982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22444" y="-230160"/>
              <a:ext cx="2552990" cy="2098262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55955" y="3023870"/>
            <a:ext cx="106762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4000"/>
              <a:t>Do you want a personality potion? What personality </a:t>
            </a:r>
            <a:r>
              <a:rPr lang="en-US" sz="4000">
                <a:sym typeface="+mn-ea"/>
              </a:rPr>
              <a:t>would </a:t>
            </a:r>
            <a:r>
              <a:rPr lang="en-US" sz="4000"/>
              <a:t>you  like to change?</a:t>
            </a:r>
            <a:endParaRPr lang="en-US" sz="4000"/>
          </a:p>
        </p:txBody>
      </p:sp>
      <p:sp>
        <p:nvSpPr>
          <p:cNvPr id="9" name="文本框 8"/>
          <p:cNvSpPr txBox="1"/>
          <p:nvPr/>
        </p:nvSpPr>
        <p:spPr>
          <a:xfrm>
            <a:off x="655955" y="1811655"/>
            <a:ext cx="562419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en-US" altLang="zh-CN" sz="5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nard MT Condensed" panose="02050806060905020404" charset="0"/>
                <a:ea typeface="思源黑体 CN Heavy" panose="020B0A00000000000000" pitchFamily="34" charset="-122"/>
                <a:cs typeface="Bernard MT Condensed" panose="02050806060905020404" charset="0"/>
              </a:rPr>
              <a:t>Critical thinking</a:t>
            </a:r>
            <a:endParaRPr lang="en-US" altLang="zh-CN" sz="5400" dirty="0"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rnard MT Condensed" panose="02050806060905020404" charset="0"/>
              <a:ea typeface="思源黑体 CN Heavy" panose="020B0A00000000000000" pitchFamily="34" charset="-122"/>
              <a:cs typeface="Bernard MT Condensed" panose="0205080606090502040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96555" y="3993515"/>
            <a:ext cx="378015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86185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391" y="122279"/>
            <a:ext cx="2151138" cy="14211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313" y="931994"/>
            <a:ext cx="992254" cy="58916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015984" y="34402"/>
            <a:ext cx="2901696" cy="1746752"/>
            <a:chOff x="4522444" y="-289997"/>
            <a:chExt cx="3585024" cy="215809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18574" y="-12140"/>
              <a:ext cx="888894" cy="183985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82880" y="-289997"/>
              <a:ext cx="496128" cy="20982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22444" y="-230160"/>
              <a:ext cx="2552990" cy="2098262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340100" y="122555"/>
            <a:ext cx="5624195" cy="1599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en-US" altLang="zh-CN" sz="5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nard MT Condensed" panose="02050806060905020404" charset="0"/>
                <a:ea typeface="思源黑体 CN Heavy" panose="020B0A00000000000000" pitchFamily="34" charset="-122"/>
                <a:cs typeface="Bernard MT Condensed" panose="02050806060905020404" charset="0"/>
              </a:rPr>
              <a:t>Homework</a:t>
            </a:r>
            <a:endParaRPr lang="zh-CN" altLang="en-US" sz="5400" dirty="0"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rnard MT Condensed" panose="02050806060905020404" charset="0"/>
              <a:ea typeface="思源黑体 CN Heavy" panose="020B0A00000000000000" pitchFamily="34" charset="-122"/>
              <a:cs typeface="Bernard MT Condensed" panose="02050806060905020404" charset="0"/>
            </a:endParaRPr>
          </a:p>
          <a:p>
            <a:pPr algn="ctr"/>
            <a:r>
              <a:rPr lang="en-US" altLang="zh-CN" sz="4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rnard MT Condensed" panose="02050806060905020404" charset="0"/>
                <a:ea typeface="思源黑体 CN Heavy" panose="020B0A00000000000000" pitchFamily="34" charset="-122"/>
                <a:cs typeface="Bernard MT Condensed" panose="02050806060905020404" charset="0"/>
              </a:rPr>
              <a:t>Make a book report</a:t>
            </a:r>
            <a:endParaRPr lang="en-US" altLang="zh-CN" sz="4400" dirty="0"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rnard MT Condensed" panose="02050806060905020404" charset="0"/>
              <a:ea typeface="思源黑体 CN Heavy" panose="020B0A00000000000000" pitchFamily="34" charset="-122"/>
              <a:cs typeface="Bernard MT Condensed" panose="02050806060905020404" charset="0"/>
            </a:endParaRPr>
          </a:p>
        </p:txBody>
      </p:sp>
      <p:graphicFrame>
        <p:nvGraphicFramePr>
          <p:cNvPr id="15" name="表格 14"/>
          <p:cNvGraphicFramePr/>
          <p:nvPr>
            <p:custDataLst>
              <p:tags r:id="rId6"/>
            </p:custDataLst>
          </p:nvPr>
        </p:nvGraphicFramePr>
        <p:xfrm>
          <a:off x="1073150" y="1701800"/>
          <a:ext cx="9853295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6540"/>
                <a:gridCol w="5786755"/>
              </a:tblGrid>
              <a:tr h="720090"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                           </a:t>
                      </a: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title of the book</a:t>
                      </a:r>
                      <a:r>
                        <a:rPr lang="zh-CN" altLang="en-US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）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cPr/>
                </a:tc>
              </a:tr>
              <a:tr h="7188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date 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798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summary of the book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102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My favorite character/part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4224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words/phrases/sentences I have learnt/admired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5811493"/>
            <a:ext cx="12192000" cy="1058222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589" y="2562530"/>
            <a:ext cx="8775254" cy="29148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950" y="3811024"/>
            <a:ext cx="1633086" cy="3059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752" y="6074667"/>
            <a:ext cx="961246" cy="7958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7352" y="5392698"/>
            <a:ext cx="2284254" cy="1509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4379" y="3502784"/>
            <a:ext cx="1012928" cy="34006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3678" y="5053636"/>
            <a:ext cx="888894" cy="1839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07106" y="3966248"/>
            <a:ext cx="981918" cy="9095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7404" y="3789694"/>
            <a:ext cx="2139549" cy="31318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31649" y="6224685"/>
            <a:ext cx="992254" cy="5891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46362" y="5954110"/>
            <a:ext cx="692512" cy="9612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57984" y="4775779"/>
            <a:ext cx="496128" cy="2098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97548" y="4835616"/>
            <a:ext cx="2552990" cy="20982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51422" y="1474155"/>
            <a:ext cx="2366941" cy="19638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13249" y="2482373"/>
            <a:ext cx="785535" cy="1054299"/>
          </a:xfrm>
          <a:prstGeom prst="rect">
            <a:avLst/>
          </a:prstGeom>
        </p:spPr>
      </p:pic>
      <p:sp>
        <p:nvSpPr>
          <p:cNvPr id="18" name="文本框 17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1211856" y="521203"/>
            <a:ext cx="67289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Thanks</a:t>
            </a:r>
            <a:endParaRPr lang="en-US" altLang="zh-CN" sz="60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5949659"/>
            <a:ext cx="12192000" cy="920056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34975" y="3641725"/>
            <a:ext cx="4547870" cy="2809875"/>
            <a:chOff x="2167352" y="3789694"/>
            <a:chExt cx="4389601" cy="31318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7352" y="5392698"/>
              <a:ext cx="2284254" cy="15090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17404" y="3789694"/>
              <a:ext cx="2139549" cy="313188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1649" y="6224685"/>
              <a:ext cx="992254" cy="5891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46362" y="5954110"/>
              <a:ext cx="692512" cy="961273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058" y="3758190"/>
            <a:ext cx="981918" cy="9095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483" y="1490784"/>
            <a:ext cx="785535" cy="1054299"/>
          </a:xfrm>
          <a:prstGeom prst="rect">
            <a:avLst/>
          </a:prstGeom>
        </p:spPr>
      </p:pic>
      <p:sp>
        <p:nvSpPr>
          <p:cNvPr id="12" name="椭圆 11"/>
          <p:cNvSpPr/>
          <p:nvPr>
            <p:custDataLst>
              <p:tags r:id="rId7"/>
            </p:custDataLst>
          </p:nvPr>
        </p:nvSpPr>
        <p:spPr>
          <a:xfrm>
            <a:off x="5592827" y="1374722"/>
            <a:ext cx="504003" cy="504003"/>
          </a:xfrm>
          <a:prstGeom prst="ellipse">
            <a:avLst/>
          </a:prstGeom>
          <a:solidFill>
            <a:srgbClr val="E55C5C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5592826" y="2222984"/>
            <a:ext cx="504003" cy="504003"/>
          </a:xfrm>
          <a:prstGeom prst="ellipse">
            <a:avLst/>
          </a:prstGeom>
          <a:solidFill>
            <a:srgbClr val="F7C341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9"/>
            </p:custDataLst>
          </p:nvPr>
        </p:nvSpPr>
        <p:spPr>
          <a:xfrm>
            <a:off x="5596636" y="3071245"/>
            <a:ext cx="504003" cy="504003"/>
          </a:xfrm>
          <a:prstGeom prst="ellipse">
            <a:avLst/>
          </a:prstGeom>
          <a:solidFill>
            <a:srgbClr val="2EE9D6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5592825" y="3928396"/>
            <a:ext cx="504003" cy="504003"/>
          </a:xfrm>
          <a:prstGeom prst="ellipse">
            <a:avLst/>
          </a:prstGeom>
          <a:solidFill>
            <a:srgbClr val="FFD5C2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6349365" y="2051050"/>
            <a:ext cx="4265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Empty Seat</a:t>
            </a:r>
            <a:endParaRPr lang="en-US" altLang="zh-CN" sz="40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6349516" y="2943717"/>
            <a:ext cx="412214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Potion</a:t>
            </a:r>
            <a:endParaRPr lang="en-US" altLang="zh-CN" sz="40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345555" y="3807460"/>
            <a:ext cx="6064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Do I Seem Different?</a:t>
            </a:r>
            <a:endParaRPr lang="en-US" altLang="zh-CN" sz="40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文本框 19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/>
          <p:nvPr/>
        </p:nvSpPr>
        <p:spPr>
          <a:xfrm>
            <a:off x="391871" y="314969"/>
            <a:ext cx="574675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en-US" altLang="zh-CN" sz="4800" b="1" dirty="0">
                <a:solidFill>
                  <a:srgbClr val="363D44"/>
                </a:solidFill>
                <a:latin typeface="汉仪力量黑简" panose="00020600040101010101" charset="-122"/>
                <a:ea typeface="汉仪力量黑简" panose="00020600040101010101" charset="-122"/>
                <a:cs typeface="Aharoni" panose="02010803020104030203" pitchFamily="2" charset="-79"/>
              </a:rPr>
              <a:t>Title of each chapter</a:t>
            </a:r>
            <a:endParaRPr lang="en-US" altLang="zh-CN" sz="4800" b="1" dirty="0">
              <a:solidFill>
                <a:srgbClr val="363D44"/>
              </a:solidFill>
              <a:latin typeface="汉仪力量黑简" panose="00020600040101010101" charset="-122"/>
              <a:ea typeface="汉仪力量黑简" panose="00020600040101010101" charset="-122"/>
              <a:cs typeface="Aharoni" panose="02010803020104030203" pitchFamily="2" charset="-79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6229350" y="1174115"/>
            <a:ext cx="5789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i="1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Kit Kane,Kid Detective</a:t>
            </a:r>
            <a:endParaRPr lang="en-US" altLang="zh-CN" sz="4000" i="1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椭圆 2"/>
          <p:cNvSpPr/>
          <p:nvPr>
            <p:custDataLst>
              <p:tags r:id="rId15"/>
            </p:custDataLst>
          </p:nvPr>
        </p:nvSpPr>
        <p:spPr>
          <a:xfrm>
            <a:off x="5592826" y="4842994"/>
            <a:ext cx="504003" cy="504003"/>
          </a:xfrm>
          <a:prstGeom prst="ellipse">
            <a:avLst/>
          </a:prstGeom>
          <a:solidFill>
            <a:srgbClr val="F7C341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6349365" y="4671060"/>
            <a:ext cx="4265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Big Scene</a:t>
            </a:r>
            <a:endParaRPr lang="en-US" altLang="zh-CN" sz="40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椭圆 22"/>
          <p:cNvSpPr/>
          <p:nvPr>
            <p:custDataLst>
              <p:tags r:id="rId17"/>
            </p:custDataLst>
          </p:nvPr>
        </p:nvSpPr>
        <p:spPr>
          <a:xfrm>
            <a:off x="5596636" y="5662045"/>
            <a:ext cx="504003" cy="504003"/>
          </a:xfrm>
          <a:prstGeom prst="ellipse">
            <a:avLst/>
          </a:prstGeom>
          <a:solidFill>
            <a:srgbClr val="2EE9D6"/>
          </a:solidFill>
          <a:ln w="38100">
            <a:solidFill>
              <a:srgbClr val="363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18"/>
            </p:custDataLst>
          </p:nvPr>
        </p:nvSpPr>
        <p:spPr>
          <a:xfrm>
            <a:off x="6349516" y="5534517"/>
            <a:ext cx="412214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The Truth</a:t>
            </a:r>
            <a:endParaRPr lang="en-US" altLang="zh-CN" sz="40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1180000">
            <a:off x="1039495" y="1668145"/>
            <a:ext cx="48983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Do these titles have any connections? What can you predict from these titles?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5907024"/>
            <a:ext cx="12192000" cy="962691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85169" y="571625"/>
            <a:ext cx="556387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1&amp;2</a:t>
            </a:r>
            <a:endParaRPr lang="en-US" altLang="zh-CN" sz="66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3080" y="1938655"/>
            <a:ext cx="7295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Read and complete the boy’s profile.</a:t>
            </a:r>
            <a:endParaRPr lang="en-US" altLang="zh-CN" sz="28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285" y="2720975"/>
            <a:ext cx="4809490" cy="4023360"/>
          </a:xfrm>
          <a:prstGeom prst="rect">
            <a:avLst/>
          </a:prstGeom>
        </p:spPr>
      </p:pic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7289165" y="571500"/>
          <a:ext cx="4215130" cy="6071235"/>
        </p:xfrm>
        <a:graphic>
          <a:graphicData uri="http://schemas.openxmlformats.org/drawingml/2006/table">
            <a:tbl>
              <a:tblPr firstRow="1">
                <a:tableStyleId>{4DCFAFBA-34DE-4AC2-9574-FFCB5D4D2194}</a:tableStyleId>
              </a:tblPr>
              <a:tblGrid>
                <a:gridCol w="2002790"/>
                <a:gridCol w="2212340"/>
              </a:tblGrid>
              <a:tr h="759460"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______’ s profile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Favorite food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Favorite book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759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Hobbies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76009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Best friend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512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Person he hates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512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Thing he wishs to do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01095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6313" y="931994"/>
            <a:ext cx="992254" cy="589166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表格 22"/>
          <p:cNvGraphicFramePr/>
          <p:nvPr>
            <p:custDataLst>
              <p:tags r:id="rId2"/>
            </p:custDataLst>
          </p:nvPr>
        </p:nvGraphicFramePr>
        <p:xfrm>
          <a:off x="606425" y="643255"/>
          <a:ext cx="4215130" cy="6071235"/>
        </p:xfrm>
        <a:graphic>
          <a:graphicData uri="http://schemas.openxmlformats.org/drawingml/2006/table">
            <a:tbl>
              <a:tblPr firstRow="1">
                <a:tableStyleId>{4DCFAFBA-34DE-4AC2-9574-FFCB5D4D2194}</a:tableStyleId>
              </a:tblPr>
              <a:tblGrid>
                <a:gridCol w="2002790"/>
                <a:gridCol w="2212340"/>
              </a:tblGrid>
              <a:tr h="759460"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______’ s profile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Favorite food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Favorite book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759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Hobbies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76009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Best friend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512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Person he hates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512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Thing he wishs to do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471295" y="657225"/>
            <a:ext cx="1890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Danny</a:t>
            </a:r>
            <a:endParaRPr lang="en-US" altLang="zh-CN" sz="2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b="9402"/>
          <a:stretch>
            <a:fillRect/>
          </a:stretch>
        </p:blipFill>
        <p:spPr>
          <a:xfrm>
            <a:off x="436245" y="6350"/>
            <a:ext cx="1282065" cy="13112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620" y="643255"/>
            <a:ext cx="5917565" cy="15367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693035" y="1521460"/>
            <a:ext cx="1890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chocolate fudge bar</a:t>
            </a:r>
            <a:endParaRPr lang="en-US" altLang="zh-CN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49870" y="1999615"/>
            <a:ext cx="1890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留了一整天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93035" y="2351405"/>
            <a:ext cx="27165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i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Kit Kane, Kid Detective</a:t>
            </a:r>
            <a:endParaRPr lang="en-US" altLang="zh-CN" sz="2400" b="1" i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740265" y="3181350"/>
            <a:ext cx="24511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curle up 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蜷成一团</a:t>
            </a:r>
            <a:endParaRPr lang="en-US" altLang="zh-CN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n.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电视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45080" y="3305810"/>
            <a:ext cx="2200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watch tv or read books 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0775" y="4437380"/>
            <a:ext cx="1199515" cy="196786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693035" y="4260215"/>
            <a:ext cx="2200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Sparrow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2690" y="4496435"/>
            <a:ext cx="5725160" cy="166370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730500" y="4923790"/>
            <a:ext cx="2200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Duncan Wicks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09565" y="2596515"/>
            <a:ext cx="4331335" cy="104584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1610" y="2459990"/>
            <a:ext cx="4401820" cy="197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/>
      <p:bldP spid="28" grpId="0"/>
      <p:bldP spid="30" grpId="0"/>
      <p:bldP spid="32" grpId="0"/>
      <p:bldP spid="34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30305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6313" y="931994"/>
            <a:ext cx="992254" cy="589166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表格 22"/>
          <p:cNvGraphicFramePr/>
          <p:nvPr>
            <p:custDataLst>
              <p:tags r:id="rId2"/>
            </p:custDataLst>
          </p:nvPr>
        </p:nvGraphicFramePr>
        <p:xfrm>
          <a:off x="606425" y="643255"/>
          <a:ext cx="4215130" cy="6071235"/>
        </p:xfrm>
        <a:graphic>
          <a:graphicData uri="http://schemas.openxmlformats.org/drawingml/2006/table">
            <a:tbl>
              <a:tblPr firstRow="1">
                <a:tableStyleId>{4DCFAFBA-34DE-4AC2-9574-FFCB5D4D2194}</a:tableStyleId>
              </a:tblPr>
              <a:tblGrid>
                <a:gridCol w="2002790"/>
                <a:gridCol w="2212340"/>
              </a:tblGrid>
              <a:tr h="759460"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______’ s profile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Favorite food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Favorite book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759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Hobbies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76009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Best friend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512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Person he hates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512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Thing he wishs to do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471295" y="657225"/>
            <a:ext cx="1890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Danny</a:t>
            </a:r>
            <a:endParaRPr lang="en-US" altLang="zh-CN" sz="2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b="9402"/>
          <a:stretch>
            <a:fillRect/>
          </a:stretch>
        </p:blipFill>
        <p:spPr>
          <a:xfrm>
            <a:off x="436245" y="6350"/>
            <a:ext cx="1282065" cy="131127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693035" y="1521460"/>
            <a:ext cx="1890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chocolate fudge bar</a:t>
            </a:r>
            <a:endParaRPr lang="en-US" altLang="zh-CN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93035" y="2351405"/>
            <a:ext cx="27165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i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Kit Kane, Kid Detective</a:t>
            </a:r>
            <a:endParaRPr lang="en-US" altLang="zh-CN" sz="2400" b="1" i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45080" y="3305810"/>
            <a:ext cx="2200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watch tv or read books 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93035" y="4260215"/>
            <a:ext cx="2200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Sparrow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730500" y="4923790"/>
            <a:ext cx="2200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Duncan Wicks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0975" y="205105"/>
            <a:ext cx="5645785" cy="36156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05450" y="3668395"/>
            <a:ext cx="56083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keep out of ... way 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躲着</a:t>
            </a: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...</a:t>
            </a:r>
            <a:endParaRPr lang="en-US" altLang="zh-CN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pick on 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欺负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hand over 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上交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argue v. 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吵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give... a twist burn 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让</a:t>
            </a: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...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手腕吃苦头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grip v.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握住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twist v.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扭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bet v.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打赌，预计，猜想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58880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6313" y="931994"/>
            <a:ext cx="992254" cy="589166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表格 22"/>
          <p:cNvGraphicFramePr/>
          <p:nvPr>
            <p:custDataLst>
              <p:tags r:id="rId2"/>
            </p:custDataLst>
          </p:nvPr>
        </p:nvGraphicFramePr>
        <p:xfrm>
          <a:off x="606425" y="643255"/>
          <a:ext cx="4215130" cy="6071235"/>
        </p:xfrm>
        <a:graphic>
          <a:graphicData uri="http://schemas.openxmlformats.org/drawingml/2006/table">
            <a:tbl>
              <a:tblPr firstRow="1">
                <a:tableStyleId>{4DCFAFBA-34DE-4AC2-9574-FFCB5D4D2194}</a:tableStyleId>
              </a:tblPr>
              <a:tblGrid>
                <a:gridCol w="2002790"/>
                <a:gridCol w="2212340"/>
              </a:tblGrid>
              <a:tr h="759460"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            ______’ s profile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 hMerge="1">
                  <a:tcPr/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Favorite food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Favorite book</a:t>
                      </a: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7594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Hobbies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76009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Best friend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512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Person he hates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  <a:tr h="9512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latin typeface="Times New Roman" panose="02020603050405020304" charset="0"/>
                          <a:cs typeface="Times New Roman" panose="02020603050405020304" charset="0"/>
                        </a:rPr>
                        <a:t>Thing he wishs to do</a:t>
                      </a:r>
                      <a:endParaRPr lang="en-US" altLang="zh-CN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471295" y="657225"/>
            <a:ext cx="1890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Danny</a:t>
            </a:r>
            <a:endParaRPr lang="en-US" altLang="zh-CN" sz="2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b="9402"/>
          <a:stretch>
            <a:fillRect/>
          </a:stretch>
        </p:blipFill>
        <p:spPr>
          <a:xfrm>
            <a:off x="436245" y="6350"/>
            <a:ext cx="1282065" cy="131127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693035" y="1521460"/>
            <a:ext cx="1890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chocolate fudge bar</a:t>
            </a:r>
            <a:endParaRPr lang="en-US" altLang="zh-CN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93035" y="2351405"/>
            <a:ext cx="27165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i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Kit Kane, Kid Detective</a:t>
            </a:r>
            <a:endParaRPr lang="en-US" altLang="zh-CN" sz="2400" b="1" i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45080" y="3305810"/>
            <a:ext cx="2200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watch tv or read books 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93035" y="4260215"/>
            <a:ext cx="2200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Sparrow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730500" y="4923790"/>
            <a:ext cx="2200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Duncan Wicks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5390" y="452755"/>
            <a:ext cx="4622800" cy="357314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8397875" y="3565525"/>
            <a:ext cx="1890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adj.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着迷的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7640" y="688340"/>
            <a:ext cx="4940300" cy="46824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621280" y="5799455"/>
            <a:ext cx="2200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paly the part of Bugsy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87720" y="5492115"/>
            <a:ext cx="5942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have the nerve to... 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有胆量，有勇气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196955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56310" y="2767330"/>
            <a:ext cx="62725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kind of boy is Danny</a:t>
            </a:r>
            <a:r>
              <a:rPr lang="zh-CN" alt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0" y="110490"/>
            <a:ext cx="4422775" cy="83248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r>
              <a:rPr lang="en-US" altLang="zh-CN" sz="72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1&amp;2</a:t>
            </a:r>
            <a:endParaRPr lang="en-US" altLang="zh-CN" sz="72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6310" y="1713230"/>
            <a:ext cx="6096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363D44"/>
                </a:solidFill>
                <a:latin typeface="Bernard MT Condensed" panose="02050806060905020404" charset="0"/>
                <a:ea typeface="微软雅黑" panose="020B0503020204020204" charset="-122"/>
                <a:cs typeface="Bernard MT Condensed" panose="02050806060905020404" charset="0"/>
                <a:sym typeface="微软雅黑" panose="020B0503020204020204" charset="-122"/>
              </a:rPr>
              <a:t>Discuss in your group</a:t>
            </a:r>
            <a:endParaRPr lang="en-US" altLang="zh-CN" sz="3600" dirty="0">
              <a:solidFill>
                <a:srgbClr val="363D44"/>
              </a:solidFill>
              <a:latin typeface="Bernard MT Condensed" panose="02050806060905020404" charset="0"/>
              <a:ea typeface="微软雅黑" panose="020B0503020204020204" charset="-122"/>
              <a:cs typeface="Bernard MT Condensed" panose="02050806060905020404" charset="0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4420" y="4045585"/>
            <a:ext cx="56845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Use a 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mind map</a:t>
            </a:r>
            <a:r>
              <a:rPr 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to present with the evidence from the text.</a:t>
            </a:r>
            <a:endParaRPr lang="en-US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b="9402"/>
          <a:stretch>
            <a:fillRect/>
          </a:stretch>
        </p:blipFill>
        <p:spPr>
          <a:xfrm>
            <a:off x="7645400" y="1580515"/>
            <a:ext cx="3812540" cy="3899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130"/>
            <a:ext cx="11395075" cy="591185"/>
          </a:xfrm>
          <a:prstGeom prst="rect">
            <a:avLst/>
          </a:prstGeom>
          <a:solidFill>
            <a:srgbClr val="EB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4430" y="-1399397"/>
            <a:ext cx="1254099" cy="1254099"/>
          </a:xfrm>
          <a:prstGeom prst="ellipse">
            <a:avLst/>
          </a:prstGeom>
          <a:solidFill>
            <a:srgbClr val="E55C5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93993" y="-1407524"/>
            <a:ext cx="1254099" cy="1254099"/>
          </a:xfrm>
          <a:prstGeom prst="ellipse">
            <a:avLst/>
          </a:prstGeom>
          <a:solidFill>
            <a:srgbClr val="F7C34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76587" y="-1494919"/>
            <a:ext cx="1254099" cy="1254099"/>
          </a:xfrm>
          <a:prstGeom prst="ellipse">
            <a:avLst/>
          </a:prstGeom>
          <a:solidFill>
            <a:srgbClr val="2EE9D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025524" y="-1494919"/>
            <a:ext cx="1254099" cy="1254099"/>
          </a:xfrm>
          <a:prstGeom prst="ellipse">
            <a:avLst/>
          </a:prstGeom>
          <a:solidFill>
            <a:srgbClr val="FFD5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236" y="-1399397"/>
            <a:ext cx="1254099" cy="1254099"/>
          </a:xfrm>
          <a:prstGeom prst="ellipse">
            <a:avLst/>
          </a:prstGeom>
          <a:solidFill>
            <a:srgbClr val="363D4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30835" y="1187450"/>
            <a:ext cx="27412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What kind of boy is Danny</a:t>
            </a:r>
            <a:r>
              <a:rPr lang="zh-CN" altLang="en-US" sz="3200" dirty="0">
                <a:solidFill>
                  <a:srgbClr val="363D44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？</a:t>
            </a:r>
            <a:endParaRPr lang="en-US" altLang="zh-CN" sz="3200" dirty="0">
              <a:solidFill>
                <a:srgbClr val="363D4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3760" r="6487" b="30869"/>
          <a:stretch>
            <a:fillRect/>
          </a:stretch>
        </p:blipFill>
        <p:spPr>
          <a:xfrm>
            <a:off x="3333115" y="221615"/>
            <a:ext cx="8716645" cy="641477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0" y="110490"/>
            <a:ext cx="4422775" cy="83248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r>
              <a:rPr lang="en-US" altLang="zh-CN" sz="5400" b="1" dirty="0" smtClean="0">
                <a:ln w="63500">
                  <a:solidFill>
                    <a:srgbClr val="363D44"/>
                  </a:solidFill>
                </a:ln>
                <a:solidFill>
                  <a:srgbClr val="E55C5C"/>
                </a:solidFill>
                <a:latin typeface="微软雅黑" panose="020B0503020204020204" charset="-122"/>
                <a:ea typeface="微软雅黑" panose="020B0503020204020204" charset="-122"/>
              </a:rPr>
              <a:t>Chapter 1&amp;2</a:t>
            </a:r>
            <a:endParaRPr lang="en-US" altLang="zh-CN" sz="5400" b="1" dirty="0" smtClean="0">
              <a:ln w="63500">
                <a:solidFill>
                  <a:srgbClr val="363D44"/>
                </a:solidFill>
              </a:ln>
              <a:solidFill>
                <a:srgbClr val="E55C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4975" y="3995420"/>
            <a:ext cx="206756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363D44"/>
                </a:solidFill>
                <a:latin typeface="Bernard MT Condensed" panose="02050806060905020404" charset="0"/>
                <a:ea typeface="微软雅黑" panose="020B0503020204020204" charset="-122"/>
                <a:cs typeface="Bernard MT Condensed" panose="02050806060905020404" charset="0"/>
                <a:sym typeface="微软雅黑" panose="020B0503020204020204" charset="-122"/>
              </a:rPr>
              <a:t>Group 1</a:t>
            </a:r>
            <a:endParaRPr lang="en-US" altLang="zh-CN" sz="3600" dirty="0">
              <a:solidFill>
                <a:srgbClr val="363D44"/>
              </a:solidFill>
              <a:latin typeface="Bernard MT Condensed" panose="02050806060905020404" charset="0"/>
              <a:ea typeface="微软雅黑" panose="020B0503020204020204" charset="-122"/>
              <a:cs typeface="Bernard MT Condensed" panose="02050806060905020404" charset="0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10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11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12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13.xml><?xml version="1.0" encoding="utf-8"?>
<p:tagLst xmlns:p="http://schemas.openxmlformats.org/presentationml/2006/main">
  <p:tag name="TABLE_ENDDRAG_ORIGIN_RECT" val="331*477"/>
  <p:tag name="TABLE_ENDDRAG_RECT" val="568*59*331*477"/>
</p:tagLst>
</file>

<file path=ppt/tags/tag14.xml><?xml version="1.0" encoding="utf-8"?>
<p:tagLst xmlns:p="http://schemas.openxmlformats.org/presentationml/2006/main">
  <p:tag name="TABLE_ENDDRAG_ORIGIN_RECT" val="331*477"/>
  <p:tag name="TABLE_ENDDRAG_RECT" val="568*59*331*477"/>
</p:tagLst>
</file>

<file path=ppt/tags/tag15.xml><?xml version="1.0" encoding="utf-8"?>
<p:tagLst xmlns:p="http://schemas.openxmlformats.org/presentationml/2006/main">
  <p:tag name="TABLE_ENDDRAG_ORIGIN_RECT" val="331*477"/>
  <p:tag name="TABLE_ENDDRAG_RECT" val="568*59*331*477"/>
</p:tagLst>
</file>

<file path=ppt/tags/tag16.xml><?xml version="1.0" encoding="utf-8"?>
<p:tagLst xmlns:p="http://schemas.openxmlformats.org/presentationml/2006/main">
  <p:tag name="TABLE_ENDDRAG_ORIGIN_RECT" val="331*477"/>
  <p:tag name="TABLE_ENDDRAG_RECT" val="568*59*331*477"/>
</p:tagLst>
</file>

<file path=ppt/tags/tag17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18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19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2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20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21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22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23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24.xml><?xml version="1.0" encoding="utf-8"?>
<p:tagLst xmlns:p="http://schemas.openxmlformats.org/presentationml/2006/main">
  <p:tag name="KSO_WM_DIAGRAM_VIRTUALLY_FRAME" val="{&quot;height&quot;:320.3176169914931,&quot;left&quot;:455.2649606299213,&quot;top&quot;:104.79584757543611,&quot;width&quot;:471.122598425197}"/>
</p:tagLst>
</file>

<file path=ppt/tags/tag25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26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27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28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29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3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30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31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32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33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34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35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36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37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38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39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4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40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41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42.xml><?xml version="1.0" encoding="utf-8"?>
<p:tagLst xmlns:p="http://schemas.openxmlformats.org/presentationml/2006/main">
  <p:tag name="KSO_WM_DIAGRAM_VIRTUALLY_FRAME" val="{&quot;height&quot;:382.1,&quot;left&quot;:613.05,&quot;top&quot;:80.85,&quot;width&quot;:320.35}"/>
</p:tagLst>
</file>

<file path=ppt/tags/tag43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44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45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46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47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48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49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5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50.xml><?xml version="1.0" encoding="utf-8"?>
<p:tagLst xmlns:p="http://schemas.openxmlformats.org/presentationml/2006/main">
  <p:tag name="KSO_WM_DIAGRAM_VIRTUALLY_FRAME" val="{&quot;height&quot;:320.3176169914931,&quot;left&quot;:455.2649606299213,&quot;top&quot;:104.79584757543611,&quot;width&quot;:471.122598425197}"/>
</p:tagLst>
</file>

<file path=ppt/tags/tag51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52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53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54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55.xml><?xml version="1.0" encoding="utf-8"?>
<p:tagLst xmlns:p="http://schemas.openxmlformats.org/presentationml/2006/main">
  <p:tag name="TABLE_ENDDRAG_ORIGIN_RECT" val="775*414"/>
  <p:tag name="TABLE_ENDDRAG_RECT" val="81*127*775*414"/>
</p:tagLst>
</file>

<file path=ppt/tags/tag6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7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ags/tag8.xml><?xml version="1.0" encoding="utf-8"?>
<p:tagLst xmlns:p="http://schemas.openxmlformats.org/presentationml/2006/main">
  <p:tag name="KSO_WM_DIAGRAM_VIRTUALLY_FRAME" val="{&quot;height&quot;:320.3176169914931,&quot;left&quot;:455.2649606299213,&quot;top&quot;:104.79584757543611,&quot;width&quot;:471.122598425197}"/>
</p:tagLst>
</file>

<file path=ppt/tags/tag9.xml><?xml version="1.0" encoding="utf-8"?>
<p:tagLst xmlns:p="http://schemas.openxmlformats.org/presentationml/2006/main">
  <p:tag name="KSO_WM_DIAGRAM_VIRTUALLY_FRAME" val="{&quot;height&quot;:363.65630390951077,&quot;left&quot;:376.61496062992126,&quot;top&quot;:108.24584757543612,&quot;width&quot;:600.5350393700787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3351</Words>
  <Application>WPS 演示</Application>
  <PresentationFormat>宽屏</PresentationFormat>
  <Paragraphs>415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Arial</vt:lpstr>
      <vt:lpstr>宋体</vt:lpstr>
      <vt:lpstr>Wingdings</vt:lpstr>
      <vt:lpstr>汉仪力量黑简</vt:lpstr>
      <vt:lpstr>Aharoni</vt:lpstr>
      <vt:lpstr>Calibri</vt:lpstr>
      <vt:lpstr>微软雅黑</vt:lpstr>
      <vt:lpstr>Times New Roman</vt:lpstr>
      <vt:lpstr>Bernard MT Condensed</vt:lpstr>
      <vt:lpstr>等线</vt:lpstr>
      <vt:lpstr>黑体</vt:lpstr>
      <vt:lpstr>等线 Light</vt:lpstr>
      <vt:lpstr>Arial Unicode MS</vt:lpstr>
      <vt:lpstr>思源黑体 CN Heavy</vt:lpstr>
      <vt:lpstr>Segoe Print</vt:lpstr>
      <vt:lpstr>HelveticaNeue</vt:lpstr>
      <vt:lpstr>华文新魏</vt:lpstr>
      <vt:lpstr>Yu Gothic UI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158</cp:revision>
  <dcterms:created xsi:type="dcterms:W3CDTF">2019-06-19T02:08:00Z</dcterms:created>
  <dcterms:modified xsi:type="dcterms:W3CDTF">2025-09-19T03:49:12Z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A1E8DBD66491402D92A1352798F04631_11</vt:lpwstr>
  </property>
</Properties>
</file>