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5"/>
  </p:notesMasterIdLst>
  <p:sldIdLst>
    <p:sldId id="295" r:id="rId3"/>
    <p:sldId id="256" r:id="rId4"/>
    <p:sldId id="257" r:id="rId6"/>
    <p:sldId id="258" r:id="rId7"/>
    <p:sldId id="259" r:id="rId8"/>
    <p:sldId id="282" r:id="rId9"/>
    <p:sldId id="261" r:id="rId10"/>
    <p:sldId id="283" r:id="rId11"/>
    <p:sldId id="264" r:id="rId12"/>
    <p:sldId id="267" r:id="rId13"/>
    <p:sldId id="271" r:id="rId14"/>
    <p:sldId id="272" r:id="rId15"/>
    <p:sldId id="286" r:id="rId16"/>
    <p:sldId id="285" r:id="rId17"/>
    <p:sldId id="287" r:id="rId18"/>
    <p:sldId id="276" r:id="rId19"/>
    <p:sldId id="281" r:id="rId20"/>
    <p:sldId id="279" r:id="rId21"/>
  </p:sldIdLst>
  <p:sldSz cx="12192000" cy="6858000"/>
  <p:notesSz cx="6858000" cy="12192000"/>
  <p:embeddedFontLst>
    <p:embeddedFont>
      <p:font typeface="Quattrocento Sans" panose="020B0502050000020003" pitchFamily="34" charset="0"/>
      <p:regular r:id="rId25"/>
      <p:bold r:id="rId26"/>
      <p:italic r:id="rId27"/>
      <p:boldItalic r:id="rId28"/>
    </p:embeddedFont>
    <p:embeddedFont>
      <p:font typeface="Quattrocento Sans" panose="020B0502050000020003" pitchFamily="34" charset="-122"/>
      <p:regular r:id="rId29"/>
    </p:embeddedFont>
    <p:embeddedFont>
      <p:font typeface="Quattrocento Sans" panose="020B0502050000020003" pitchFamily="34" charset="-120"/>
      <p:regular r:id="rId30"/>
    </p:embeddedFont>
    <p:embeddedFont>
      <p:font typeface="Oranienbaum" panose="02000506080000020003" pitchFamily="34" charset="-120"/>
      <p:regular r:id="rId31"/>
    </p:embeddedFont>
    <p:embeddedFont>
      <p:font typeface="MiSans" pitchFamily="34" charset="-122"/>
      <p:regular r:id="rId32"/>
    </p:embeddedFont>
    <p:embeddedFont>
      <p:font typeface="MiSans" pitchFamily="34" charset="-120"/>
      <p:regular r:id="rId33"/>
    </p:embeddedFont>
    <p:embeddedFont>
      <p:font typeface="Oranienbaum" panose="02000506080000020003" pitchFamily="34" charset="0"/>
      <p:regular r:id="rId34"/>
    </p:embeddedFont>
    <p:embeddedFont>
      <p:font typeface="Oranienbaum" panose="02000506080000020003" pitchFamily="34" charset="-122"/>
      <p:regular r:id="rId35"/>
    </p:embeddedFont>
    <p:embeddedFont>
      <p:font typeface="MiSans" pitchFamily="34" charset="0"/>
      <p:regular r:id="rId36"/>
    </p:embeddedFont>
    <p:embeddedFont>
      <p:font typeface="黑体" panose="02010609060101010101" pitchFamily="49" charset="-122"/>
      <p:regular r:id="rId37"/>
    </p:embeddedFont>
    <p:embeddedFont>
      <p:font typeface="等线" panose="02010600030101010101" charset="-122"/>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D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3" d="100"/>
          <a:sy n="63" d="100"/>
        </p:scale>
        <p:origin x="220"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8" Type="http://schemas.openxmlformats.org/officeDocument/2006/relationships/font" Target="fonts/font14.fntdata"/><Relationship Id="rId37" Type="http://schemas.openxmlformats.org/officeDocument/2006/relationships/font" Target="fonts/font13.fntdata"/><Relationship Id="rId36" Type="http://schemas.openxmlformats.org/officeDocument/2006/relationships/font" Target="fonts/font12.fntdata"/><Relationship Id="rId35" Type="http://schemas.openxmlformats.org/officeDocument/2006/relationships/font" Target="fonts/font11.fntdata"/><Relationship Id="rId34" Type="http://schemas.openxmlformats.org/officeDocument/2006/relationships/font" Target="fonts/font10.fntdata"/><Relationship Id="rId33" Type="http://schemas.openxmlformats.org/officeDocument/2006/relationships/font" Target="fonts/font9.fntdata"/><Relationship Id="rId32" Type="http://schemas.openxmlformats.org/officeDocument/2006/relationships/font" Target="fonts/font8.fntdata"/><Relationship Id="rId31" Type="http://schemas.openxmlformats.org/officeDocument/2006/relationships/font" Target="fonts/font7.fntdata"/><Relationship Id="rId30" Type="http://schemas.openxmlformats.org/officeDocument/2006/relationships/font" Target="fonts/font6.fntdata"/><Relationship Id="rId3" Type="http://schemas.openxmlformats.org/officeDocument/2006/relationships/slide" Target="slides/slide1.xml"/><Relationship Id="rId29" Type="http://schemas.openxmlformats.org/officeDocument/2006/relationships/font" Target="fonts/font5.fntdata"/><Relationship Id="rId28" Type="http://schemas.openxmlformats.org/officeDocument/2006/relationships/font" Target="fonts/font4.fntdata"/><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rPr>
            </a:fld>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rPr>
            </a:fld>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2" name="Shape 0"/>
          <p:cNvSpPr/>
          <p:nvPr/>
        </p:nvSpPr>
        <p:spPr>
          <a:xfrm>
            <a:off x="276860" y="175260"/>
            <a:ext cx="317500" cy="317500"/>
          </a:xfrm>
          <a:custGeom>
            <a:avLst/>
            <a:gdLst/>
            <a:ahLst/>
            <a:cxnLst/>
            <a:rect l="l" t="t" r="r" b="b"/>
            <a:pathLst>
              <a:path w="317500" h="317500">
                <a:moveTo>
                  <a:pt x="63500" y="0"/>
                </a:moveTo>
                <a:lnTo>
                  <a:pt x="254000" y="0"/>
                </a:lnTo>
                <a:cubicBezTo>
                  <a:pt x="289047" y="0"/>
                  <a:pt x="317500" y="28453"/>
                  <a:pt x="317500" y="63500"/>
                </a:cubicBezTo>
                <a:lnTo>
                  <a:pt x="317500" y="254000"/>
                </a:lnTo>
                <a:cubicBezTo>
                  <a:pt x="317500" y="289047"/>
                  <a:pt x="289047" y="317500"/>
                  <a:pt x="254000" y="317500"/>
                </a:cubicBezTo>
                <a:lnTo>
                  <a:pt x="63500" y="317500"/>
                </a:lnTo>
                <a:cubicBezTo>
                  <a:pt x="28453" y="317500"/>
                  <a:pt x="0" y="289047"/>
                  <a:pt x="0" y="254000"/>
                </a:cubicBezTo>
                <a:lnTo>
                  <a:pt x="0" y="63500"/>
                </a:lnTo>
                <a:cubicBezTo>
                  <a:pt x="0" y="28453"/>
                  <a:pt x="28453" y="0"/>
                  <a:pt x="63500" y="0"/>
                </a:cubicBezTo>
                <a:close/>
              </a:path>
            </a:pathLst>
          </a:custGeom>
          <a:solidFill>
            <a:srgbClr val="3A4F41"/>
          </a:solidFill>
        </p:spPr>
        <p:txBody>
          <a:bodyPr/>
          <a:lstStyle/>
          <a:p>
            <a:endParaRPr lang="zh-CN" altLang="en-US"/>
          </a:p>
        </p:txBody>
      </p:sp>
      <p:sp>
        <p:nvSpPr>
          <p:cNvPr id="3" name="Text 1"/>
          <p:cNvSpPr/>
          <p:nvPr/>
        </p:nvSpPr>
        <p:spPr>
          <a:xfrm>
            <a:off x="237173" y="175260"/>
            <a:ext cx="396875" cy="317500"/>
          </a:xfrm>
          <a:prstGeom prst="rect">
            <a:avLst/>
          </a:prstGeom>
          <a:noFill/>
        </p:spPr>
        <p:txBody>
          <a:bodyPr wrap="square" lIns="0" tIns="0" rIns="0" bIns="0" rtlCol="0" anchor="ctr"/>
          <a:lstStyle/>
          <a:p>
            <a:pPr algn="ctr">
              <a:lnSpc>
                <a:spcPct val="120000"/>
              </a:lnSpc>
            </a:pPr>
            <a:r>
              <a:rPr lang="en-US" sz="1250" b="1" dirty="0">
                <a:solidFill>
                  <a:srgbClr val="FFFFFF"/>
                </a:solidFill>
                <a:latin typeface="Oranienbaum" panose="02000506080000020003" pitchFamily="34" charset="0"/>
                <a:ea typeface="Oranienbaum" panose="02000506080000020003" pitchFamily="34" charset="-122"/>
                <a:cs typeface="Oranienbaum" panose="02000506080000020003" pitchFamily="34" charset="-120"/>
              </a:rPr>
              <a:t>D</a:t>
            </a:r>
            <a:endParaRPr lang="en-US" sz="1600" dirty="0"/>
          </a:p>
        </p:txBody>
      </p:sp>
      <p:sp>
        <p:nvSpPr>
          <p:cNvPr id="4" name="Text 2"/>
          <p:cNvSpPr/>
          <p:nvPr/>
        </p:nvSpPr>
        <p:spPr>
          <a:xfrm>
            <a:off x="689610" y="254635"/>
            <a:ext cx="1373188" cy="158750"/>
          </a:xfrm>
          <a:prstGeom prst="rect">
            <a:avLst/>
          </a:prstGeom>
          <a:noFill/>
        </p:spPr>
        <p:txBody>
          <a:bodyPr wrap="square" lIns="0" tIns="0" rIns="0" bIns="0" rtlCol="0" anchor="ctr"/>
          <a:lstStyle/>
          <a:p>
            <a:pPr>
              <a:lnSpc>
                <a:spcPct val="120000"/>
              </a:lnSpc>
            </a:pPr>
            <a:r>
              <a:rPr lang="en-US" sz="875" b="1" kern="0" spc="88" dirty="0">
                <a:solidFill>
                  <a:srgbClr val="C77D4A"/>
                </a:solidFill>
                <a:latin typeface="Quattrocento Sans" panose="020B0502050000020003" pitchFamily="34" charset="0"/>
                <a:ea typeface="Quattrocento Sans" panose="020B0502050000020003" pitchFamily="34" charset="-122"/>
                <a:cs typeface="Quattrocento Sans" panose="020B0502050000020003" pitchFamily="34" charset="-120"/>
              </a:rPr>
              <a:t>READING PASSAGE D</a:t>
            </a:r>
            <a:endParaRPr lang="en-US" sz="1600" dirty="0"/>
          </a:p>
        </p:txBody>
      </p:sp>
      <p:sp>
        <p:nvSpPr>
          <p:cNvPr id="5" name="Text 3"/>
          <p:cNvSpPr/>
          <p:nvPr/>
        </p:nvSpPr>
        <p:spPr>
          <a:xfrm>
            <a:off x="276860" y="556260"/>
            <a:ext cx="11699875" cy="317500"/>
          </a:xfrm>
          <a:prstGeom prst="rect">
            <a:avLst/>
          </a:prstGeom>
          <a:noFill/>
        </p:spPr>
        <p:txBody>
          <a:bodyPr wrap="square" lIns="0" tIns="0" rIns="0" bIns="0" rtlCol="0" anchor="ctr"/>
          <a:lstStyle/>
          <a:p>
            <a:pPr>
              <a:lnSpc>
                <a:spcPct val="90000"/>
              </a:lnSpc>
            </a:pPr>
            <a:r>
              <a:rPr lang="en-US" sz="2250" b="1" dirty="0">
                <a:solidFill>
                  <a:srgbClr val="3A4F41"/>
                </a:solidFill>
                <a:latin typeface="宋体" panose="02010600030101010101" pitchFamily="2" charset="-122"/>
                <a:ea typeface="宋体" panose="02010600030101010101" pitchFamily="2" charset="-122"/>
                <a:cs typeface="Noto Sans SC" pitchFamily="34" charset="-120"/>
              </a:rPr>
              <a:t>恐怖片爱好者研究</a:t>
            </a:r>
            <a:endParaRPr lang="en-US" sz="1600" dirty="0"/>
          </a:p>
        </p:txBody>
      </p:sp>
      <p:sp>
        <p:nvSpPr>
          <p:cNvPr id="6" name="Shape 4"/>
          <p:cNvSpPr/>
          <p:nvPr/>
        </p:nvSpPr>
        <p:spPr>
          <a:xfrm>
            <a:off x="276860" y="969010"/>
            <a:ext cx="635000" cy="31750"/>
          </a:xfrm>
          <a:custGeom>
            <a:avLst/>
            <a:gdLst/>
            <a:ahLst/>
            <a:cxnLst/>
            <a:rect l="l" t="t" r="r" b="b"/>
            <a:pathLst>
              <a:path w="635000" h="31750">
                <a:moveTo>
                  <a:pt x="0" y="0"/>
                </a:moveTo>
                <a:lnTo>
                  <a:pt x="635000" y="0"/>
                </a:lnTo>
                <a:lnTo>
                  <a:pt x="635000" y="31750"/>
                </a:lnTo>
                <a:lnTo>
                  <a:pt x="0" y="31750"/>
                </a:lnTo>
                <a:lnTo>
                  <a:pt x="0" y="0"/>
                </a:lnTo>
                <a:close/>
              </a:path>
            </a:pathLst>
          </a:custGeom>
          <a:solidFill>
            <a:srgbClr val="C77D4A"/>
          </a:solidFill>
        </p:spPr>
        <p:txBody>
          <a:bodyPr/>
          <a:lstStyle/>
          <a:p>
            <a:endParaRPr lang="zh-CN" altLang="en-US"/>
          </a:p>
        </p:txBody>
      </p:sp>
      <p:sp>
        <p:nvSpPr>
          <p:cNvPr id="7" name="Shape 5"/>
          <p:cNvSpPr/>
          <p:nvPr/>
        </p:nvSpPr>
        <p:spPr>
          <a:xfrm>
            <a:off x="276860" y="1159510"/>
            <a:ext cx="8858250" cy="6445250"/>
          </a:xfrm>
          <a:custGeom>
            <a:avLst/>
            <a:gdLst/>
            <a:ahLst/>
            <a:cxnLst/>
            <a:rect l="l" t="t" r="r" b="b"/>
            <a:pathLst>
              <a:path w="8858250" h="6445250">
                <a:moveTo>
                  <a:pt x="63486" y="0"/>
                </a:moveTo>
                <a:lnTo>
                  <a:pt x="8794764" y="0"/>
                </a:lnTo>
                <a:cubicBezTo>
                  <a:pt x="8829826" y="0"/>
                  <a:pt x="8858250" y="28424"/>
                  <a:pt x="8858250" y="63486"/>
                </a:cubicBezTo>
                <a:lnTo>
                  <a:pt x="8858250" y="6381764"/>
                </a:lnTo>
                <a:cubicBezTo>
                  <a:pt x="8858250" y="6416826"/>
                  <a:pt x="8829826" y="6445250"/>
                  <a:pt x="8794764" y="6445250"/>
                </a:cubicBezTo>
                <a:lnTo>
                  <a:pt x="63486" y="6445250"/>
                </a:lnTo>
                <a:cubicBezTo>
                  <a:pt x="28424" y="6445250"/>
                  <a:pt x="0" y="6416826"/>
                  <a:pt x="0" y="6381764"/>
                </a:cubicBezTo>
                <a:lnTo>
                  <a:pt x="0" y="63486"/>
                </a:lnTo>
                <a:cubicBezTo>
                  <a:pt x="0" y="28424"/>
                  <a:pt x="28424" y="0"/>
                  <a:pt x="63486" y="0"/>
                </a:cubicBezTo>
                <a:close/>
              </a:path>
            </a:pathLst>
          </a:custGeom>
          <a:solidFill>
            <a:srgbClr val="FFFFFF"/>
          </a:solidFill>
          <a:effectLst>
            <a:outerShdw blurRad="23813" dist="7938" dir="5400000" algn="bl" rotWithShape="0">
              <a:srgbClr val="000000">
                <a:alpha val="10196"/>
              </a:srgbClr>
            </a:outerShdw>
          </a:effectLst>
        </p:spPr>
        <p:txBody>
          <a:bodyPr/>
          <a:lstStyle/>
          <a:p>
            <a:endParaRPr lang="zh-CN" altLang="en-US"/>
          </a:p>
        </p:txBody>
      </p:sp>
      <p:sp>
        <p:nvSpPr>
          <p:cNvPr id="8" name="Shape 6"/>
          <p:cNvSpPr/>
          <p:nvPr/>
        </p:nvSpPr>
        <p:spPr>
          <a:xfrm>
            <a:off x="487204" y="1381760"/>
            <a:ext cx="158750" cy="158750"/>
          </a:xfrm>
          <a:custGeom>
            <a:avLst/>
            <a:gdLst/>
            <a:ahLst/>
            <a:cxnLst/>
            <a:rect l="l" t="t" r="r" b="b"/>
            <a:pathLst>
              <a:path w="158750" h="158750">
                <a:moveTo>
                  <a:pt x="79375" y="43811"/>
                </a:moveTo>
                <a:lnTo>
                  <a:pt x="79375" y="139712"/>
                </a:lnTo>
                <a:lnTo>
                  <a:pt x="79530" y="139650"/>
                </a:lnTo>
                <a:cubicBezTo>
                  <a:pt x="96459" y="132612"/>
                  <a:pt x="114629" y="128984"/>
                  <a:pt x="132953" y="128984"/>
                </a:cubicBezTo>
                <a:lnTo>
                  <a:pt x="138906" y="128984"/>
                </a:lnTo>
                <a:lnTo>
                  <a:pt x="138906" y="29766"/>
                </a:lnTo>
                <a:lnTo>
                  <a:pt x="132953" y="29766"/>
                </a:lnTo>
                <a:cubicBezTo>
                  <a:pt x="119869" y="29766"/>
                  <a:pt x="106877" y="32370"/>
                  <a:pt x="94785" y="37393"/>
                </a:cubicBezTo>
                <a:cubicBezTo>
                  <a:pt x="89576" y="39563"/>
                  <a:pt x="84429" y="41703"/>
                  <a:pt x="79375" y="43811"/>
                </a:cubicBezTo>
                <a:close/>
                <a:moveTo>
                  <a:pt x="71593" y="19069"/>
                </a:moveTo>
                <a:lnTo>
                  <a:pt x="79375" y="22324"/>
                </a:lnTo>
                <a:lnTo>
                  <a:pt x="87157" y="19069"/>
                </a:lnTo>
                <a:cubicBezTo>
                  <a:pt x="101668" y="13022"/>
                  <a:pt x="117233" y="9922"/>
                  <a:pt x="132953" y="9922"/>
                </a:cubicBezTo>
                <a:lnTo>
                  <a:pt x="143867" y="9922"/>
                </a:lnTo>
                <a:cubicBezTo>
                  <a:pt x="152084" y="9922"/>
                  <a:pt x="158750" y="16588"/>
                  <a:pt x="158750" y="24805"/>
                </a:cubicBezTo>
                <a:lnTo>
                  <a:pt x="158750" y="133945"/>
                </a:lnTo>
                <a:cubicBezTo>
                  <a:pt x="158750" y="142162"/>
                  <a:pt x="152084" y="148828"/>
                  <a:pt x="143867" y="148828"/>
                </a:cubicBezTo>
                <a:lnTo>
                  <a:pt x="132953" y="148828"/>
                </a:lnTo>
                <a:cubicBezTo>
                  <a:pt x="117233" y="148828"/>
                  <a:pt x="101668" y="151929"/>
                  <a:pt x="87157" y="157975"/>
                </a:cubicBezTo>
                <a:lnTo>
                  <a:pt x="83189" y="159618"/>
                </a:lnTo>
                <a:cubicBezTo>
                  <a:pt x="80739" y="160641"/>
                  <a:pt x="78011" y="160641"/>
                  <a:pt x="75561" y="159618"/>
                </a:cubicBezTo>
                <a:lnTo>
                  <a:pt x="71593" y="157975"/>
                </a:lnTo>
                <a:cubicBezTo>
                  <a:pt x="57082" y="151929"/>
                  <a:pt x="41517" y="148828"/>
                  <a:pt x="25797" y="148828"/>
                </a:cubicBezTo>
                <a:lnTo>
                  <a:pt x="14883" y="148828"/>
                </a:lnTo>
                <a:cubicBezTo>
                  <a:pt x="6666" y="148828"/>
                  <a:pt x="0" y="142162"/>
                  <a:pt x="0" y="133945"/>
                </a:cubicBezTo>
                <a:lnTo>
                  <a:pt x="0" y="24805"/>
                </a:lnTo>
                <a:cubicBezTo>
                  <a:pt x="0" y="16588"/>
                  <a:pt x="6666" y="9922"/>
                  <a:pt x="14883" y="9922"/>
                </a:cubicBezTo>
                <a:lnTo>
                  <a:pt x="25797" y="9922"/>
                </a:lnTo>
                <a:cubicBezTo>
                  <a:pt x="41517" y="9922"/>
                  <a:pt x="57082" y="13022"/>
                  <a:pt x="71593" y="19069"/>
                </a:cubicBezTo>
                <a:close/>
              </a:path>
            </a:pathLst>
          </a:custGeom>
          <a:solidFill>
            <a:srgbClr val="C77D4A"/>
          </a:solidFill>
        </p:spPr>
        <p:txBody>
          <a:bodyPr/>
          <a:lstStyle/>
          <a:p>
            <a:endParaRPr lang="zh-CN" altLang="en-US"/>
          </a:p>
        </p:txBody>
      </p:sp>
      <p:sp>
        <p:nvSpPr>
          <p:cNvPr id="9" name="Text 7"/>
          <p:cNvSpPr/>
          <p:nvPr/>
        </p:nvSpPr>
        <p:spPr>
          <a:xfrm>
            <a:off x="665798" y="1350010"/>
            <a:ext cx="8358188" cy="222250"/>
          </a:xfrm>
          <a:prstGeom prst="rect">
            <a:avLst/>
          </a:prstGeom>
          <a:noFill/>
        </p:spPr>
        <p:txBody>
          <a:bodyPr wrap="square" lIns="0" tIns="0" rIns="0" bIns="0" rtlCol="0" anchor="ctr"/>
          <a:lstStyle/>
          <a:p>
            <a:pPr>
              <a:lnSpc>
                <a:spcPct val="120000"/>
              </a:lnSpc>
            </a:pPr>
            <a:r>
              <a:rPr lang="en-US" sz="1600" b="1" dirty="0">
                <a:solidFill>
                  <a:srgbClr val="3A4F41"/>
                </a:solidFill>
                <a:latin typeface="宋体" panose="02010600030101010101" pitchFamily="2" charset="-122"/>
                <a:ea typeface="宋体" panose="02010600030101010101" pitchFamily="2" charset="-122"/>
                <a:cs typeface="Noto Sans SC" pitchFamily="34" charset="-120"/>
              </a:rPr>
              <a:t>文章导读</a:t>
            </a:r>
            <a:endParaRPr lang="en-US" sz="1600" dirty="0"/>
          </a:p>
        </p:txBody>
      </p:sp>
      <p:sp>
        <p:nvSpPr>
          <p:cNvPr id="10" name="Shape 8"/>
          <p:cNvSpPr/>
          <p:nvPr/>
        </p:nvSpPr>
        <p:spPr>
          <a:xfrm>
            <a:off x="467360" y="1699260"/>
            <a:ext cx="8477250" cy="1031875"/>
          </a:xfrm>
          <a:custGeom>
            <a:avLst/>
            <a:gdLst/>
            <a:ahLst/>
            <a:cxnLst/>
            <a:rect l="l" t="t" r="r" b="b"/>
            <a:pathLst>
              <a:path w="8477250" h="1031875">
                <a:moveTo>
                  <a:pt x="63502" y="0"/>
                </a:moveTo>
                <a:lnTo>
                  <a:pt x="8413748" y="0"/>
                </a:lnTo>
                <a:cubicBezTo>
                  <a:pt x="8448819" y="0"/>
                  <a:pt x="8477250" y="28431"/>
                  <a:pt x="8477250" y="63502"/>
                </a:cubicBezTo>
                <a:lnTo>
                  <a:pt x="8477250" y="968373"/>
                </a:lnTo>
                <a:cubicBezTo>
                  <a:pt x="8477250" y="1003444"/>
                  <a:pt x="8448819" y="1031875"/>
                  <a:pt x="8413748" y="1031875"/>
                </a:cubicBezTo>
                <a:lnTo>
                  <a:pt x="63502" y="1031875"/>
                </a:lnTo>
                <a:cubicBezTo>
                  <a:pt x="28431" y="1031875"/>
                  <a:pt x="0" y="1003444"/>
                  <a:pt x="0" y="968373"/>
                </a:cubicBezTo>
                <a:lnTo>
                  <a:pt x="0" y="63502"/>
                </a:lnTo>
                <a:cubicBezTo>
                  <a:pt x="0" y="28454"/>
                  <a:pt x="28454" y="0"/>
                  <a:pt x="63502" y="0"/>
                </a:cubicBezTo>
                <a:close/>
              </a:path>
            </a:pathLst>
          </a:custGeom>
          <a:solidFill>
            <a:srgbClr val="F8F7F4"/>
          </a:solidFill>
        </p:spPr>
        <p:txBody>
          <a:bodyPr/>
          <a:lstStyle/>
          <a:p>
            <a:endParaRPr lang="zh-CN" altLang="en-US"/>
          </a:p>
        </p:txBody>
      </p:sp>
      <p:sp>
        <p:nvSpPr>
          <p:cNvPr id="11" name="Text 9"/>
          <p:cNvSpPr/>
          <p:nvPr/>
        </p:nvSpPr>
        <p:spPr>
          <a:xfrm>
            <a:off x="594360" y="1731010"/>
            <a:ext cx="8286750" cy="206375"/>
          </a:xfrm>
          <a:prstGeom prst="rect">
            <a:avLst/>
          </a:prstGeom>
          <a:noFill/>
        </p:spPr>
        <p:txBody>
          <a:bodyPr wrap="square" lIns="0" tIns="0" rIns="0" bIns="0" rtlCol="0" anchor="ctr"/>
          <a:lstStyle/>
          <a:p>
            <a:pPr>
              <a:lnSpc>
                <a:spcPct val="140000"/>
              </a:lnSpc>
            </a:pPr>
            <a:r>
              <a:rPr lang="en-US" sz="2000" b="1" dirty="0">
                <a:solidFill>
                  <a:srgbClr val="3A4F41"/>
                </a:solidFill>
                <a:latin typeface="宋体" panose="02010600030101010101" pitchFamily="2" charset="-122"/>
                <a:ea typeface="宋体" panose="02010600030101010101" pitchFamily="2" charset="-122"/>
                <a:cs typeface="Noto Sans SC" pitchFamily="34" charset="-120"/>
              </a:rPr>
              <a:t>传统观点</a:t>
            </a:r>
            <a:endParaRPr lang="en-US" sz="2000" dirty="0"/>
          </a:p>
        </p:txBody>
      </p:sp>
      <p:sp>
        <p:nvSpPr>
          <p:cNvPr id="12" name="Text 10"/>
          <p:cNvSpPr/>
          <p:nvPr/>
        </p:nvSpPr>
        <p:spPr>
          <a:xfrm>
            <a:off x="594360" y="2096135"/>
            <a:ext cx="8286750" cy="412750"/>
          </a:xfrm>
          <a:prstGeom prst="rect">
            <a:avLst/>
          </a:prstGeom>
          <a:noFill/>
        </p:spPr>
        <p:txBody>
          <a:bodyPr wrap="square" lIns="0" tIns="0" rIns="0" bIns="0" rtlCol="0" anchor="ctr"/>
          <a:lstStyle/>
          <a:p>
            <a:pPr>
              <a:lnSpc>
                <a:spcPct val="140000"/>
              </a:lnSpc>
            </a:pP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几十年来，恐怖片爱好者一直被视为冷漠、无情的人，他们从目睹痛苦中获得快感。评论家甚至一些学者将他们标记为缺乏同理心的肾上腺素瘾君子，暗示他们对《电锯惊魂》等电影的兴趣源于心理缺陷。</a:t>
            </a:r>
            <a:endParaRPr lang="en-US" sz="1600" dirty="0"/>
          </a:p>
        </p:txBody>
      </p:sp>
      <p:sp>
        <p:nvSpPr>
          <p:cNvPr id="13" name="Shape 11"/>
          <p:cNvSpPr/>
          <p:nvPr/>
        </p:nvSpPr>
        <p:spPr>
          <a:xfrm>
            <a:off x="435610" y="2842260"/>
            <a:ext cx="8477250" cy="1476375"/>
          </a:xfrm>
          <a:custGeom>
            <a:avLst/>
            <a:gdLst/>
            <a:ahLst/>
            <a:cxnLst/>
            <a:rect l="l" t="t" r="r" b="b"/>
            <a:pathLst>
              <a:path w="8477250" h="1476375">
                <a:moveTo>
                  <a:pt x="63499" y="0"/>
                </a:moveTo>
                <a:lnTo>
                  <a:pt x="8413751" y="0"/>
                </a:lnTo>
                <a:cubicBezTo>
                  <a:pt x="8448821" y="0"/>
                  <a:pt x="8477250" y="28429"/>
                  <a:pt x="8477250" y="63499"/>
                </a:cubicBezTo>
                <a:lnTo>
                  <a:pt x="8477250" y="1412876"/>
                </a:lnTo>
                <a:cubicBezTo>
                  <a:pt x="8477250" y="1447946"/>
                  <a:pt x="8448821" y="1476375"/>
                  <a:pt x="8413751" y="1476375"/>
                </a:cubicBezTo>
                <a:lnTo>
                  <a:pt x="63499" y="1476375"/>
                </a:lnTo>
                <a:cubicBezTo>
                  <a:pt x="28429" y="1476375"/>
                  <a:pt x="0" y="1447946"/>
                  <a:pt x="0" y="1412876"/>
                </a:cubicBezTo>
                <a:lnTo>
                  <a:pt x="0" y="63499"/>
                </a:lnTo>
                <a:cubicBezTo>
                  <a:pt x="0" y="28453"/>
                  <a:pt x="28453" y="0"/>
                  <a:pt x="63499" y="0"/>
                </a:cubicBezTo>
                <a:close/>
              </a:path>
            </a:pathLst>
          </a:custGeom>
          <a:solidFill>
            <a:srgbClr val="F8F7F4"/>
          </a:solidFill>
        </p:spPr>
        <p:txBody>
          <a:bodyPr/>
          <a:lstStyle/>
          <a:p>
            <a:endParaRPr lang="zh-CN" altLang="en-US"/>
          </a:p>
        </p:txBody>
      </p:sp>
      <p:sp>
        <p:nvSpPr>
          <p:cNvPr id="14" name="Text 12"/>
          <p:cNvSpPr/>
          <p:nvPr/>
        </p:nvSpPr>
        <p:spPr>
          <a:xfrm>
            <a:off x="594360" y="2925603"/>
            <a:ext cx="8286750" cy="206375"/>
          </a:xfrm>
          <a:prstGeom prst="rect">
            <a:avLst/>
          </a:prstGeom>
          <a:noFill/>
        </p:spPr>
        <p:txBody>
          <a:bodyPr wrap="square" lIns="0" tIns="0" rIns="0" bIns="0" rtlCol="0" anchor="ctr"/>
          <a:lstStyle/>
          <a:p>
            <a:pPr>
              <a:lnSpc>
                <a:spcPct val="140000"/>
              </a:lnSpc>
            </a:pPr>
            <a:r>
              <a:rPr lang="en-US" sz="2000" b="1" dirty="0">
                <a:solidFill>
                  <a:srgbClr val="3A4F41"/>
                </a:solidFill>
                <a:latin typeface="宋体" panose="02010600030101010101" pitchFamily="2" charset="-122"/>
                <a:ea typeface="宋体" panose="02010600030101010101" pitchFamily="2" charset="-122"/>
                <a:cs typeface="Noto Sans SC" pitchFamily="34" charset="-120"/>
              </a:rPr>
              <a:t>新研究发现</a:t>
            </a:r>
            <a:endParaRPr lang="en-US" sz="2000" dirty="0"/>
          </a:p>
        </p:txBody>
      </p:sp>
      <p:sp>
        <p:nvSpPr>
          <p:cNvPr id="15" name="Text 13"/>
          <p:cNvSpPr/>
          <p:nvPr/>
        </p:nvSpPr>
        <p:spPr>
          <a:xfrm>
            <a:off x="594360" y="3255010"/>
            <a:ext cx="8286750" cy="206375"/>
          </a:xfrm>
          <a:prstGeom prst="rect">
            <a:avLst/>
          </a:prstGeom>
          <a:noFill/>
        </p:spPr>
        <p:txBody>
          <a:bodyPr wrap="square" lIns="0" tIns="0" rIns="0" bIns="0" rtlCol="0" anchor="ctr"/>
          <a:lstStyle/>
          <a:p>
            <a:pPr>
              <a:lnSpc>
                <a:spcPct val="140000"/>
              </a:lnSpc>
            </a:pP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然而，最新研究挑战了这些长期存在的假设，提出了对人们为什么被恐怖片吸引的更详细、更复杂的理解。</a:t>
            </a:r>
            <a:endParaRPr lang="en-US" sz="1600" dirty="0"/>
          </a:p>
        </p:txBody>
      </p:sp>
      <p:sp>
        <p:nvSpPr>
          <p:cNvPr id="16" name="Text 14"/>
          <p:cNvSpPr/>
          <p:nvPr/>
        </p:nvSpPr>
        <p:spPr>
          <a:xfrm>
            <a:off x="594360" y="3524885"/>
            <a:ext cx="8286750" cy="619125"/>
          </a:xfrm>
          <a:prstGeom prst="rect">
            <a:avLst/>
          </a:prstGeom>
          <a:noFill/>
        </p:spPr>
        <p:txBody>
          <a:bodyPr wrap="square" lIns="0" tIns="0" rIns="0" bIns="0" rtlCol="0" anchor="ctr"/>
          <a:lstStyle/>
          <a:p>
            <a:pPr>
              <a:lnSpc>
                <a:spcPct val="140000"/>
              </a:lnSpc>
            </a:pPr>
            <a:r>
              <a:rPr lang="en-US" sz="1000" b="1" dirty="0">
                <a:solidFill>
                  <a:srgbClr val="2E2E2E">
                    <a:alpha val="80000"/>
                  </a:srgbClr>
                </a:solidFill>
                <a:latin typeface="宋体" panose="02010600030101010101" pitchFamily="2" charset="-122"/>
                <a:ea typeface="宋体" panose="02010600030101010101" pitchFamily="2" charset="-122"/>
                <a:cs typeface="Noto Sans SC" pitchFamily="34" charset="-120"/>
              </a:rPr>
              <a:t>同理心方面：</a:t>
            </a: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恐怖片粉丝必须缺乏同理心的说法曾得到一些早期研究的支持。但更仔细的检查揭示了方法论缺陷：将享受残忍与对恐怖叙事的一般兴趣混为一谈。当这些有缺陷的研究被排除后，低同理心与恐怖片享受之间的所谓联系消失了。最近更可靠的研究证实，恐怖片粉丝表现出的同理心和同情心并不比别人少；在某些测量中，他们甚至得分更高。</a:t>
            </a:r>
            <a:endParaRPr lang="en-US" sz="1600" dirty="0"/>
          </a:p>
        </p:txBody>
      </p:sp>
      <p:sp>
        <p:nvSpPr>
          <p:cNvPr id="17" name="Shape 15"/>
          <p:cNvSpPr/>
          <p:nvPr/>
        </p:nvSpPr>
        <p:spPr>
          <a:xfrm>
            <a:off x="467360" y="4461510"/>
            <a:ext cx="8477250" cy="1889125"/>
          </a:xfrm>
          <a:custGeom>
            <a:avLst/>
            <a:gdLst/>
            <a:ahLst/>
            <a:cxnLst/>
            <a:rect l="l" t="t" r="r" b="b"/>
            <a:pathLst>
              <a:path w="8477250" h="1889125">
                <a:moveTo>
                  <a:pt x="63493" y="0"/>
                </a:moveTo>
                <a:lnTo>
                  <a:pt x="8413757" y="0"/>
                </a:lnTo>
                <a:cubicBezTo>
                  <a:pt x="8448823" y="0"/>
                  <a:pt x="8477250" y="28427"/>
                  <a:pt x="8477250" y="63493"/>
                </a:cubicBezTo>
                <a:lnTo>
                  <a:pt x="8477250" y="1825632"/>
                </a:lnTo>
                <a:cubicBezTo>
                  <a:pt x="8477250" y="1860698"/>
                  <a:pt x="8448823" y="1889125"/>
                  <a:pt x="8413757" y="1889125"/>
                </a:cubicBezTo>
                <a:lnTo>
                  <a:pt x="63493" y="1889125"/>
                </a:lnTo>
                <a:cubicBezTo>
                  <a:pt x="28427" y="1889125"/>
                  <a:pt x="0" y="1860698"/>
                  <a:pt x="0" y="1825632"/>
                </a:cubicBezTo>
                <a:lnTo>
                  <a:pt x="0" y="63493"/>
                </a:lnTo>
                <a:cubicBezTo>
                  <a:pt x="0" y="28427"/>
                  <a:pt x="28427" y="0"/>
                  <a:pt x="63493" y="0"/>
                </a:cubicBezTo>
                <a:close/>
              </a:path>
            </a:pathLst>
          </a:custGeom>
          <a:solidFill>
            <a:srgbClr val="F8F7F4"/>
          </a:solidFill>
        </p:spPr>
        <p:txBody>
          <a:bodyPr/>
          <a:lstStyle/>
          <a:p>
            <a:endParaRPr lang="zh-CN" altLang="en-US"/>
          </a:p>
        </p:txBody>
      </p:sp>
      <p:sp>
        <p:nvSpPr>
          <p:cNvPr id="18" name="Text 16"/>
          <p:cNvSpPr/>
          <p:nvPr/>
        </p:nvSpPr>
        <p:spPr>
          <a:xfrm>
            <a:off x="594360" y="4566602"/>
            <a:ext cx="8286750" cy="206375"/>
          </a:xfrm>
          <a:prstGeom prst="rect">
            <a:avLst/>
          </a:prstGeom>
          <a:noFill/>
        </p:spPr>
        <p:txBody>
          <a:bodyPr wrap="square" lIns="0" tIns="0" rIns="0" bIns="0" rtlCol="0" anchor="ctr"/>
          <a:lstStyle/>
          <a:p>
            <a:pPr>
              <a:lnSpc>
                <a:spcPct val="140000"/>
              </a:lnSpc>
            </a:pPr>
            <a:r>
              <a:rPr lang="en-US" sz="2000" b="1" dirty="0">
                <a:solidFill>
                  <a:srgbClr val="3A4F41"/>
                </a:solidFill>
                <a:latin typeface="宋体" panose="02010600030101010101" pitchFamily="2" charset="-122"/>
                <a:ea typeface="宋体" panose="02010600030101010101" pitchFamily="2" charset="-122"/>
                <a:cs typeface="Noto Sans SC" pitchFamily="34" charset="-120"/>
              </a:rPr>
              <a:t>动机分析</a:t>
            </a:r>
            <a:endParaRPr lang="en-US" sz="2000" dirty="0"/>
          </a:p>
        </p:txBody>
      </p:sp>
      <p:sp>
        <p:nvSpPr>
          <p:cNvPr id="19" name="Text 17"/>
          <p:cNvSpPr/>
          <p:nvPr/>
        </p:nvSpPr>
        <p:spPr>
          <a:xfrm>
            <a:off x="594360" y="4858385"/>
            <a:ext cx="8286750" cy="619125"/>
          </a:xfrm>
          <a:prstGeom prst="rect">
            <a:avLst/>
          </a:prstGeom>
          <a:noFill/>
        </p:spPr>
        <p:txBody>
          <a:bodyPr wrap="square" lIns="0" tIns="0" rIns="0" bIns="0" rtlCol="0" anchor="ctr"/>
          <a:lstStyle/>
          <a:p>
            <a:pPr>
              <a:lnSpc>
                <a:spcPct val="140000"/>
              </a:lnSpc>
            </a:pPr>
            <a:r>
              <a:rPr lang="en-US" sz="1000" b="1" dirty="0">
                <a:solidFill>
                  <a:srgbClr val="2E2E2E">
                    <a:alpha val="80000"/>
                  </a:srgbClr>
                </a:solidFill>
                <a:latin typeface="宋体" panose="02010600030101010101" pitchFamily="2" charset="-122"/>
                <a:ea typeface="宋体" panose="02010600030101010101" pitchFamily="2" charset="-122"/>
                <a:cs typeface="Noto Sans SC" pitchFamily="34" charset="-120"/>
              </a:rPr>
              <a:t>肾上腺素理论：</a:t>
            </a: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另一个流行理论认为恐怖片粉丝只是在追求肾上腺素刺激。虽然这对一些爱好者可能属实，但新研究揭示了更复杂的图景。研究人员识别出不同类型的粉丝：有些确实是"肾上腺素瘾君子"，但其他人，被称为"白指关节者"，用恐怖片来面对和克服个人恐惧。第三组"黑暗应对者"在虚构的恐怖中找到情感释放，用它来处理现实生活中的困难。</a:t>
            </a:r>
            <a:endParaRPr lang="en-US" sz="1600" dirty="0"/>
          </a:p>
        </p:txBody>
      </p:sp>
      <p:sp>
        <p:nvSpPr>
          <p:cNvPr id="20" name="Text 18"/>
          <p:cNvSpPr/>
          <p:nvPr/>
        </p:nvSpPr>
        <p:spPr>
          <a:xfrm>
            <a:off x="594360" y="5541010"/>
            <a:ext cx="8286750" cy="619125"/>
          </a:xfrm>
          <a:prstGeom prst="rect">
            <a:avLst/>
          </a:prstGeom>
          <a:noFill/>
        </p:spPr>
        <p:txBody>
          <a:bodyPr wrap="square" lIns="0" tIns="0" rIns="0" bIns="0" rtlCol="0" anchor="ctr"/>
          <a:lstStyle/>
          <a:p>
            <a:pPr>
              <a:lnSpc>
                <a:spcPct val="140000"/>
              </a:lnSpc>
            </a:pPr>
            <a:r>
              <a:rPr lang="en-US" sz="1000" b="1" dirty="0">
                <a:solidFill>
                  <a:srgbClr val="2E2E2E">
                    <a:alpha val="80000"/>
                  </a:srgbClr>
                </a:solidFill>
                <a:latin typeface="宋体" panose="02010600030101010101" pitchFamily="2" charset="-122"/>
                <a:ea typeface="宋体" panose="02010600030101010101" pitchFamily="2" charset="-122"/>
                <a:cs typeface="Noto Sans SC" pitchFamily="34" charset="-120"/>
              </a:rPr>
              <a:t>病态好奇心：</a:t>
            </a: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除了这些动机之外，驱动恐怖片粉丝的一个关键人格特征是"病态好奇心"——一种了解威胁性或死亡相关主题的自然欲望。这种好奇心可能是有益的。研究表明，病态好奇心较高的个体通常能更好地应对现实生活中的危机，在压力时期表现出更大的韧性。恐怖片粉丝似乎在通过恐怖娱乐与恐惧玩耍时练习情绪调节。</a:t>
            </a:r>
            <a:endParaRPr lang="en-US" sz="1600" dirty="0"/>
          </a:p>
        </p:txBody>
      </p:sp>
      <p:sp>
        <p:nvSpPr>
          <p:cNvPr id="21" name="Shape 19"/>
          <p:cNvSpPr/>
          <p:nvPr/>
        </p:nvSpPr>
        <p:spPr>
          <a:xfrm>
            <a:off x="467360" y="6461760"/>
            <a:ext cx="8477250" cy="936625"/>
          </a:xfrm>
          <a:custGeom>
            <a:avLst/>
            <a:gdLst/>
            <a:ahLst/>
            <a:cxnLst/>
            <a:rect l="l" t="t" r="r" b="b"/>
            <a:pathLst>
              <a:path w="8477250" h="936625">
                <a:moveTo>
                  <a:pt x="63503" y="0"/>
                </a:moveTo>
                <a:lnTo>
                  <a:pt x="8413747" y="0"/>
                </a:lnTo>
                <a:cubicBezTo>
                  <a:pt x="8448819" y="0"/>
                  <a:pt x="8477250" y="28431"/>
                  <a:pt x="8477250" y="63503"/>
                </a:cubicBezTo>
                <a:lnTo>
                  <a:pt x="8477250" y="873122"/>
                </a:lnTo>
                <a:cubicBezTo>
                  <a:pt x="8477250" y="908194"/>
                  <a:pt x="8448819" y="936625"/>
                  <a:pt x="8413747" y="936625"/>
                </a:cubicBezTo>
                <a:lnTo>
                  <a:pt x="63503" y="936625"/>
                </a:lnTo>
                <a:cubicBezTo>
                  <a:pt x="28431" y="936625"/>
                  <a:pt x="0" y="908194"/>
                  <a:pt x="0" y="873122"/>
                </a:cubicBezTo>
                <a:lnTo>
                  <a:pt x="0" y="63503"/>
                </a:lnTo>
                <a:cubicBezTo>
                  <a:pt x="0" y="28431"/>
                  <a:pt x="28431" y="0"/>
                  <a:pt x="63503" y="0"/>
                </a:cubicBezTo>
                <a:close/>
              </a:path>
            </a:pathLst>
          </a:custGeom>
          <a:solidFill>
            <a:srgbClr val="F8F7F4"/>
          </a:solidFill>
        </p:spPr>
        <p:txBody>
          <a:bodyPr/>
          <a:lstStyle/>
          <a:p>
            <a:endParaRPr lang="zh-CN" altLang="en-US"/>
          </a:p>
        </p:txBody>
      </p:sp>
      <p:sp>
        <p:nvSpPr>
          <p:cNvPr id="22" name="Text 20"/>
          <p:cNvSpPr/>
          <p:nvPr/>
        </p:nvSpPr>
        <p:spPr>
          <a:xfrm>
            <a:off x="566579" y="6489700"/>
            <a:ext cx="8286750" cy="206375"/>
          </a:xfrm>
          <a:prstGeom prst="rect">
            <a:avLst/>
          </a:prstGeom>
          <a:noFill/>
        </p:spPr>
        <p:txBody>
          <a:bodyPr wrap="square" lIns="0" tIns="0" rIns="0" bIns="0" rtlCol="0" anchor="ctr"/>
          <a:lstStyle/>
          <a:p>
            <a:pPr>
              <a:lnSpc>
                <a:spcPct val="140000"/>
              </a:lnSpc>
            </a:pPr>
            <a:r>
              <a:rPr lang="en-US" sz="2000" b="1" dirty="0">
                <a:solidFill>
                  <a:srgbClr val="3A4F41"/>
                </a:solidFill>
                <a:latin typeface="宋体" panose="02010600030101010101" pitchFamily="2" charset="-122"/>
                <a:ea typeface="宋体" panose="02010600030101010101" pitchFamily="2" charset="-122"/>
                <a:cs typeface="Noto Sans SC" pitchFamily="34" charset="-120"/>
              </a:rPr>
              <a:t>结论</a:t>
            </a:r>
            <a:endParaRPr lang="en-US" sz="2000" dirty="0"/>
          </a:p>
        </p:txBody>
      </p:sp>
      <p:sp>
        <p:nvSpPr>
          <p:cNvPr id="23" name="Text 21"/>
          <p:cNvSpPr/>
          <p:nvPr/>
        </p:nvSpPr>
        <p:spPr>
          <a:xfrm>
            <a:off x="594360" y="6874510"/>
            <a:ext cx="8286750" cy="412750"/>
          </a:xfrm>
          <a:prstGeom prst="rect">
            <a:avLst/>
          </a:prstGeom>
          <a:noFill/>
        </p:spPr>
        <p:txBody>
          <a:bodyPr wrap="square" lIns="0" tIns="0" rIns="0" bIns="0" rtlCol="0" anchor="ctr"/>
          <a:lstStyle/>
          <a:p>
            <a:pPr>
              <a:lnSpc>
                <a:spcPct val="140000"/>
              </a:lnSpc>
            </a:pP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证据描绘了一幅恐怖片粉丝富有同理心、好奇心强且心理成熟的画面。恐怖片是人类适应性的证明，也是我们在面对最深恐惧时找到意义、联系甚至成长的非凡能力。认识到这一点不仅帮助我们更准确地理解恐怖片粉丝，还揭示了关于人性本身的深刻道理。</a:t>
            </a:r>
            <a:endParaRPr lang="en-US" sz="1600" dirty="0"/>
          </a:p>
        </p:txBody>
      </p:sp>
      <p:sp>
        <p:nvSpPr>
          <p:cNvPr id="24" name="Shape 22"/>
          <p:cNvSpPr/>
          <p:nvPr/>
        </p:nvSpPr>
        <p:spPr>
          <a:xfrm>
            <a:off x="9293860" y="1159510"/>
            <a:ext cx="2540000" cy="1587500"/>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3A4F41"/>
          </a:solidFill>
        </p:spPr>
        <p:txBody>
          <a:bodyPr/>
          <a:lstStyle/>
          <a:p>
            <a:endParaRPr lang="zh-CN" altLang="en-US"/>
          </a:p>
        </p:txBody>
      </p:sp>
      <p:sp>
        <p:nvSpPr>
          <p:cNvPr id="25" name="Shape 23"/>
          <p:cNvSpPr/>
          <p:nvPr/>
        </p:nvSpPr>
        <p:spPr>
          <a:xfrm>
            <a:off x="9472454" y="1357948"/>
            <a:ext cx="142875" cy="142875"/>
          </a:xfrm>
          <a:custGeom>
            <a:avLst/>
            <a:gdLst/>
            <a:ahLst/>
            <a:cxnLst/>
            <a:rect l="l" t="t" r="r" b="b"/>
            <a:pathLst>
              <a:path w="142875" h="142875">
                <a:moveTo>
                  <a:pt x="71438" y="142875"/>
                </a:moveTo>
                <a:cubicBezTo>
                  <a:pt x="110865" y="142875"/>
                  <a:pt x="142875" y="110865"/>
                  <a:pt x="142875" y="71438"/>
                </a:cubicBezTo>
                <a:cubicBezTo>
                  <a:pt x="142875" y="32010"/>
                  <a:pt x="110865" y="0"/>
                  <a:pt x="71438" y="0"/>
                </a:cubicBezTo>
                <a:cubicBezTo>
                  <a:pt x="32010" y="0"/>
                  <a:pt x="0" y="32010"/>
                  <a:pt x="0" y="71438"/>
                </a:cubicBezTo>
                <a:cubicBezTo>
                  <a:pt x="0" y="110865"/>
                  <a:pt x="32010" y="142875"/>
                  <a:pt x="71437" y="142875"/>
                </a:cubicBezTo>
                <a:close/>
                <a:moveTo>
                  <a:pt x="62508" y="44648"/>
                </a:moveTo>
                <a:cubicBezTo>
                  <a:pt x="62508" y="39720"/>
                  <a:pt x="66509" y="35719"/>
                  <a:pt x="71438" y="35719"/>
                </a:cubicBezTo>
                <a:cubicBezTo>
                  <a:pt x="76366" y="35719"/>
                  <a:pt x="80367" y="39720"/>
                  <a:pt x="80367" y="44648"/>
                </a:cubicBezTo>
                <a:cubicBezTo>
                  <a:pt x="80367" y="49577"/>
                  <a:pt x="76366" y="53578"/>
                  <a:pt x="71438" y="53578"/>
                </a:cubicBezTo>
                <a:cubicBezTo>
                  <a:pt x="66509" y="53578"/>
                  <a:pt x="62508" y="49577"/>
                  <a:pt x="62508" y="44648"/>
                </a:cubicBezTo>
                <a:close/>
                <a:moveTo>
                  <a:pt x="60275" y="62508"/>
                </a:moveTo>
                <a:lnTo>
                  <a:pt x="73670" y="62508"/>
                </a:lnTo>
                <a:cubicBezTo>
                  <a:pt x="77381" y="62508"/>
                  <a:pt x="80367" y="65494"/>
                  <a:pt x="80367" y="69205"/>
                </a:cubicBezTo>
                <a:lnTo>
                  <a:pt x="80367" y="93762"/>
                </a:lnTo>
                <a:lnTo>
                  <a:pt x="82600" y="93762"/>
                </a:lnTo>
                <a:cubicBezTo>
                  <a:pt x="86311" y="93762"/>
                  <a:pt x="89297" y="96748"/>
                  <a:pt x="89297" y="100459"/>
                </a:cubicBezTo>
                <a:cubicBezTo>
                  <a:pt x="89297" y="104170"/>
                  <a:pt x="86311" y="107156"/>
                  <a:pt x="82600" y="107156"/>
                </a:cubicBezTo>
                <a:lnTo>
                  <a:pt x="60275" y="107156"/>
                </a:lnTo>
                <a:cubicBezTo>
                  <a:pt x="56564" y="107156"/>
                  <a:pt x="53578" y="104170"/>
                  <a:pt x="53578" y="100459"/>
                </a:cubicBezTo>
                <a:cubicBezTo>
                  <a:pt x="53578" y="96748"/>
                  <a:pt x="56564" y="93762"/>
                  <a:pt x="60275" y="93762"/>
                </a:cubicBezTo>
                <a:lnTo>
                  <a:pt x="66973" y="93762"/>
                </a:lnTo>
                <a:lnTo>
                  <a:pt x="66973" y="75902"/>
                </a:lnTo>
                <a:lnTo>
                  <a:pt x="60275" y="75902"/>
                </a:lnTo>
                <a:cubicBezTo>
                  <a:pt x="56564" y="75902"/>
                  <a:pt x="53578" y="72916"/>
                  <a:pt x="53578" y="69205"/>
                </a:cubicBezTo>
                <a:cubicBezTo>
                  <a:pt x="53578" y="65494"/>
                  <a:pt x="56564" y="62508"/>
                  <a:pt x="60275" y="62508"/>
                </a:cubicBezTo>
                <a:close/>
              </a:path>
            </a:pathLst>
          </a:custGeom>
          <a:solidFill>
            <a:srgbClr val="FFFFFF"/>
          </a:solidFill>
        </p:spPr>
        <p:txBody>
          <a:bodyPr/>
          <a:lstStyle/>
          <a:p>
            <a:endParaRPr lang="zh-CN" altLang="en-US"/>
          </a:p>
        </p:txBody>
      </p:sp>
      <p:sp>
        <p:nvSpPr>
          <p:cNvPr id="26" name="Text 24"/>
          <p:cNvSpPr/>
          <p:nvPr/>
        </p:nvSpPr>
        <p:spPr>
          <a:xfrm>
            <a:off x="9635173" y="1318260"/>
            <a:ext cx="2111375" cy="222250"/>
          </a:xfrm>
          <a:prstGeom prst="rect">
            <a:avLst/>
          </a:prstGeom>
          <a:noFill/>
        </p:spPr>
        <p:txBody>
          <a:bodyPr wrap="square" lIns="0" tIns="0" rIns="0" bIns="0" rtlCol="0" anchor="ctr"/>
          <a:lstStyle/>
          <a:p>
            <a:pPr>
              <a:lnSpc>
                <a:spcPct val="130000"/>
              </a:lnSpc>
            </a:pPr>
            <a:r>
              <a:rPr lang="en-US" sz="1125" b="1" dirty="0">
                <a:solidFill>
                  <a:srgbClr val="FFFFFF"/>
                </a:solidFill>
                <a:latin typeface="MiSans" pitchFamily="34" charset="0"/>
                <a:ea typeface="MiSans" pitchFamily="34" charset="-122"/>
                <a:cs typeface="MiSans" pitchFamily="34" charset="-120"/>
              </a:rPr>
              <a:t>语篇信息</a:t>
            </a:r>
            <a:endParaRPr lang="en-US" sz="1600" dirty="0"/>
          </a:p>
        </p:txBody>
      </p:sp>
      <p:sp>
        <p:nvSpPr>
          <p:cNvPr id="27" name="Text 25"/>
          <p:cNvSpPr/>
          <p:nvPr/>
        </p:nvSpPr>
        <p:spPr>
          <a:xfrm>
            <a:off x="9452610" y="163576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体裁:</a:t>
            </a:r>
            <a:endParaRPr lang="en-US" sz="1600" dirty="0"/>
          </a:p>
        </p:txBody>
      </p:sp>
      <p:sp>
        <p:nvSpPr>
          <p:cNvPr id="28" name="Text 26"/>
          <p:cNvSpPr/>
          <p:nvPr/>
        </p:nvSpPr>
        <p:spPr>
          <a:xfrm>
            <a:off x="9811451" y="1635760"/>
            <a:ext cx="444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议论文</a:t>
            </a:r>
            <a:endParaRPr lang="en-US" sz="1600" dirty="0"/>
          </a:p>
        </p:txBody>
      </p:sp>
      <p:sp>
        <p:nvSpPr>
          <p:cNvPr id="29" name="Text 27"/>
          <p:cNvSpPr/>
          <p:nvPr/>
        </p:nvSpPr>
        <p:spPr>
          <a:xfrm>
            <a:off x="9452610" y="188976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话题:</a:t>
            </a:r>
            <a:endParaRPr lang="en-US" sz="1600" dirty="0"/>
          </a:p>
        </p:txBody>
      </p:sp>
      <p:sp>
        <p:nvSpPr>
          <p:cNvPr id="30" name="Text 28"/>
          <p:cNvSpPr/>
          <p:nvPr/>
        </p:nvSpPr>
        <p:spPr>
          <a:xfrm>
            <a:off x="9811451" y="1889760"/>
            <a:ext cx="1079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恐怖片爱好者心理</a:t>
            </a:r>
            <a:endParaRPr lang="en-US" sz="1600" dirty="0"/>
          </a:p>
        </p:txBody>
      </p:sp>
      <p:sp>
        <p:nvSpPr>
          <p:cNvPr id="31" name="Text 29"/>
          <p:cNvSpPr/>
          <p:nvPr/>
        </p:nvSpPr>
        <p:spPr>
          <a:xfrm>
            <a:off x="9452610" y="214376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词数:</a:t>
            </a:r>
            <a:endParaRPr lang="en-US" sz="1600" dirty="0"/>
          </a:p>
        </p:txBody>
      </p:sp>
      <p:sp>
        <p:nvSpPr>
          <p:cNvPr id="32" name="Text 30"/>
          <p:cNvSpPr/>
          <p:nvPr/>
        </p:nvSpPr>
        <p:spPr>
          <a:xfrm>
            <a:off x="9811451" y="2143760"/>
            <a:ext cx="531813"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约420词</a:t>
            </a:r>
            <a:endParaRPr lang="en-US" sz="1600" dirty="0"/>
          </a:p>
        </p:txBody>
      </p:sp>
      <p:sp>
        <p:nvSpPr>
          <p:cNvPr id="33" name="Text 31"/>
          <p:cNvSpPr/>
          <p:nvPr/>
        </p:nvSpPr>
        <p:spPr>
          <a:xfrm>
            <a:off x="9452610" y="239776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难度:</a:t>
            </a:r>
            <a:endParaRPr lang="en-US" sz="1600" dirty="0"/>
          </a:p>
        </p:txBody>
      </p:sp>
      <p:sp>
        <p:nvSpPr>
          <p:cNvPr id="34" name="Text 32"/>
          <p:cNvSpPr/>
          <p:nvPr/>
        </p:nvSpPr>
        <p:spPr>
          <a:xfrm>
            <a:off x="9811451" y="2397760"/>
            <a:ext cx="317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较难</a:t>
            </a:r>
            <a:endParaRPr lang="en-US" sz="1600" dirty="0"/>
          </a:p>
        </p:txBody>
      </p:sp>
      <p:sp>
        <p:nvSpPr>
          <p:cNvPr id="35" name="Shape 33"/>
          <p:cNvSpPr/>
          <p:nvPr/>
        </p:nvSpPr>
        <p:spPr>
          <a:xfrm>
            <a:off x="9293860" y="2874010"/>
            <a:ext cx="2540000" cy="1587500"/>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FFFFFF"/>
          </a:solidFill>
          <a:effectLst>
            <a:outerShdw blurRad="23813" dist="7938" dir="5400000" algn="bl" rotWithShape="0">
              <a:srgbClr val="000000">
                <a:alpha val="10196"/>
              </a:srgbClr>
            </a:outerShdw>
          </a:effectLst>
        </p:spPr>
        <p:txBody>
          <a:bodyPr/>
          <a:lstStyle/>
          <a:p>
            <a:endParaRPr lang="zh-CN" altLang="en-US"/>
          </a:p>
        </p:txBody>
      </p:sp>
      <p:sp>
        <p:nvSpPr>
          <p:cNvPr id="36" name="Shape 34"/>
          <p:cNvSpPr/>
          <p:nvPr/>
        </p:nvSpPr>
        <p:spPr>
          <a:xfrm>
            <a:off x="9472454" y="3072448"/>
            <a:ext cx="142875" cy="142875"/>
          </a:xfrm>
          <a:custGeom>
            <a:avLst/>
            <a:gdLst/>
            <a:ahLst/>
            <a:cxnLst/>
            <a:rect l="l" t="t" r="r" b="b"/>
            <a:pathLst>
              <a:path w="142875" h="142875">
                <a:moveTo>
                  <a:pt x="33486" y="15627"/>
                </a:moveTo>
                <a:cubicBezTo>
                  <a:pt x="33486" y="7004"/>
                  <a:pt x="40491" y="0"/>
                  <a:pt x="49113" y="0"/>
                </a:cubicBezTo>
                <a:lnTo>
                  <a:pt x="55811" y="0"/>
                </a:lnTo>
                <a:cubicBezTo>
                  <a:pt x="60750" y="0"/>
                  <a:pt x="64740" y="3990"/>
                  <a:pt x="64740" y="8930"/>
                </a:cubicBezTo>
                <a:lnTo>
                  <a:pt x="64740" y="133945"/>
                </a:lnTo>
                <a:cubicBezTo>
                  <a:pt x="64740" y="138885"/>
                  <a:pt x="60750" y="142875"/>
                  <a:pt x="55811" y="142875"/>
                </a:cubicBezTo>
                <a:lnTo>
                  <a:pt x="46881" y="142875"/>
                </a:lnTo>
                <a:cubicBezTo>
                  <a:pt x="38565" y="142875"/>
                  <a:pt x="31561" y="137182"/>
                  <a:pt x="29580" y="129480"/>
                </a:cubicBezTo>
                <a:cubicBezTo>
                  <a:pt x="29384" y="129480"/>
                  <a:pt x="29217" y="129480"/>
                  <a:pt x="29021" y="129480"/>
                </a:cubicBezTo>
                <a:cubicBezTo>
                  <a:pt x="16687" y="129480"/>
                  <a:pt x="6697" y="119490"/>
                  <a:pt x="6697" y="107156"/>
                </a:cubicBezTo>
                <a:cubicBezTo>
                  <a:pt x="6697" y="102133"/>
                  <a:pt x="8372" y="97501"/>
                  <a:pt x="11162" y="93762"/>
                </a:cubicBezTo>
                <a:cubicBezTo>
                  <a:pt x="5748" y="89688"/>
                  <a:pt x="2232" y="83214"/>
                  <a:pt x="2232" y="75902"/>
                </a:cubicBezTo>
                <a:cubicBezTo>
                  <a:pt x="2232" y="67280"/>
                  <a:pt x="7144" y="59773"/>
                  <a:pt x="14288" y="56062"/>
                </a:cubicBezTo>
                <a:cubicBezTo>
                  <a:pt x="12306" y="52713"/>
                  <a:pt x="11162" y="48806"/>
                  <a:pt x="11162" y="44648"/>
                </a:cubicBezTo>
                <a:cubicBezTo>
                  <a:pt x="11162" y="32314"/>
                  <a:pt x="21152" y="22324"/>
                  <a:pt x="33486" y="22324"/>
                </a:cubicBezTo>
                <a:lnTo>
                  <a:pt x="33486" y="15627"/>
                </a:lnTo>
                <a:close/>
                <a:moveTo>
                  <a:pt x="109389" y="15627"/>
                </a:moveTo>
                <a:lnTo>
                  <a:pt x="109389" y="22324"/>
                </a:lnTo>
                <a:cubicBezTo>
                  <a:pt x="121723" y="22324"/>
                  <a:pt x="131713" y="32314"/>
                  <a:pt x="131713" y="44648"/>
                </a:cubicBezTo>
                <a:cubicBezTo>
                  <a:pt x="131713" y="48834"/>
                  <a:pt x="130569" y="52741"/>
                  <a:pt x="128588" y="56062"/>
                </a:cubicBezTo>
                <a:cubicBezTo>
                  <a:pt x="135759" y="59773"/>
                  <a:pt x="140643" y="67252"/>
                  <a:pt x="140643" y="75902"/>
                </a:cubicBezTo>
                <a:cubicBezTo>
                  <a:pt x="140643" y="83214"/>
                  <a:pt x="137127" y="89688"/>
                  <a:pt x="131713" y="93762"/>
                </a:cubicBezTo>
                <a:cubicBezTo>
                  <a:pt x="134503" y="97501"/>
                  <a:pt x="136178" y="102133"/>
                  <a:pt x="136178" y="107156"/>
                </a:cubicBezTo>
                <a:cubicBezTo>
                  <a:pt x="136178" y="119490"/>
                  <a:pt x="126188" y="129480"/>
                  <a:pt x="113854" y="129480"/>
                </a:cubicBezTo>
                <a:cubicBezTo>
                  <a:pt x="113658" y="129480"/>
                  <a:pt x="113491" y="129480"/>
                  <a:pt x="113295" y="129480"/>
                </a:cubicBezTo>
                <a:cubicBezTo>
                  <a:pt x="111314" y="137182"/>
                  <a:pt x="104310" y="142875"/>
                  <a:pt x="95994" y="142875"/>
                </a:cubicBezTo>
                <a:lnTo>
                  <a:pt x="87064" y="142875"/>
                </a:lnTo>
                <a:cubicBezTo>
                  <a:pt x="82125" y="142875"/>
                  <a:pt x="78135" y="138885"/>
                  <a:pt x="78135" y="133945"/>
                </a:cubicBezTo>
                <a:lnTo>
                  <a:pt x="78135" y="8930"/>
                </a:lnTo>
                <a:cubicBezTo>
                  <a:pt x="78135" y="3990"/>
                  <a:pt x="82125" y="0"/>
                  <a:pt x="87064" y="0"/>
                </a:cubicBezTo>
                <a:lnTo>
                  <a:pt x="93762" y="0"/>
                </a:lnTo>
                <a:cubicBezTo>
                  <a:pt x="102384" y="0"/>
                  <a:pt x="109389" y="7004"/>
                  <a:pt x="109389" y="15627"/>
                </a:cubicBezTo>
                <a:close/>
              </a:path>
            </a:pathLst>
          </a:custGeom>
          <a:solidFill>
            <a:srgbClr val="C77D4A"/>
          </a:solidFill>
        </p:spPr>
        <p:txBody>
          <a:bodyPr/>
          <a:lstStyle/>
          <a:p>
            <a:endParaRPr lang="zh-CN" altLang="en-US"/>
          </a:p>
        </p:txBody>
      </p:sp>
      <p:sp>
        <p:nvSpPr>
          <p:cNvPr id="37" name="Text 35"/>
          <p:cNvSpPr/>
          <p:nvPr/>
        </p:nvSpPr>
        <p:spPr>
          <a:xfrm>
            <a:off x="9635173" y="3032760"/>
            <a:ext cx="2111375" cy="222250"/>
          </a:xfrm>
          <a:prstGeom prst="rect">
            <a:avLst/>
          </a:prstGeom>
          <a:noFill/>
        </p:spPr>
        <p:txBody>
          <a:bodyPr wrap="square" lIns="0" tIns="0" rIns="0" bIns="0" rtlCol="0" anchor="ctr"/>
          <a:lstStyle/>
          <a:p>
            <a:pPr>
              <a:lnSpc>
                <a:spcPct val="130000"/>
              </a:lnSpc>
            </a:pPr>
            <a:r>
              <a:rPr lang="en-US" sz="1125" b="1" dirty="0">
                <a:solidFill>
                  <a:srgbClr val="3A4F41"/>
                </a:solidFill>
                <a:latin typeface="MiSans" pitchFamily="34" charset="0"/>
                <a:ea typeface="MiSans" pitchFamily="34" charset="-122"/>
                <a:cs typeface="MiSans" pitchFamily="34" charset="-120"/>
              </a:rPr>
              <a:t>核心观点</a:t>
            </a:r>
            <a:endParaRPr lang="en-US" sz="1600" dirty="0"/>
          </a:p>
        </p:txBody>
      </p:sp>
      <p:sp>
        <p:nvSpPr>
          <p:cNvPr id="38" name="Text 36"/>
          <p:cNvSpPr/>
          <p:nvPr/>
        </p:nvSpPr>
        <p:spPr>
          <a:xfrm>
            <a:off x="9452610" y="3350260"/>
            <a:ext cx="190500" cy="190500"/>
          </a:xfrm>
          <a:prstGeom prst="rect">
            <a:avLst/>
          </a:prstGeom>
          <a:noFill/>
        </p:spPr>
        <p:txBody>
          <a:bodyPr wrap="square" lIns="0" tIns="0" rIns="0" bIns="0" rtlCol="0" anchor="ctr"/>
          <a:lstStyle/>
          <a:p>
            <a:pPr>
              <a:lnSpc>
                <a:spcPct val="130000"/>
              </a:lnSpc>
            </a:pPr>
            <a:r>
              <a:rPr lang="en-US" sz="1000" dirty="0">
                <a:solidFill>
                  <a:srgbClr val="C77D4A"/>
                </a:solidFill>
                <a:latin typeface="宋体" panose="02010600030101010101" pitchFamily="2" charset="-122"/>
                <a:ea typeface="宋体" panose="02010600030101010101" pitchFamily="2" charset="-122"/>
                <a:cs typeface="Noto Sans SC" pitchFamily="34" charset="-120"/>
              </a:rPr>
              <a:t>•</a:t>
            </a:r>
            <a:endParaRPr lang="en-US" sz="1600" dirty="0"/>
          </a:p>
        </p:txBody>
      </p:sp>
      <p:sp>
        <p:nvSpPr>
          <p:cNvPr id="39" name="Text 37"/>
          <p:cNvSpPr/>
          <p:nvPr/>
        </p:nvSpPr>
        <p:spPr>
          <a:xfrm>
            <a:off x="9643109" y="3472180"/>
            <a:ext cx="2127251" cy="174625"/>
          </a:xfrm>
          <a:prstGeom prst="rect">
            <a:avLst/>
          </a:prstGeom>
          <a:noFill/>
        </p:spPr>
        <p:txBody>
          <a:bodyPr wrap="square" lIns="0" tIns="0" rIns="0" bIns="0" rtlCol="0" anchor="ctr"/>
          <a:lstStyle/>
          <a:p>
            <a:pPr>
              <a:lnSpc>
                <a:spcPct val="130000"/>
              </a:lnSpc>
            </a:pPr>
            <a:r>
              <a:rPr lang="en-US" sz="1400" dirty="0">
                <a:solidFill>
                  <a:srgbClr val="2E2E2E">
                    <a:alpha val="80000"/>
                  </a:srgbClr>
                </a:solidFill>
                <a:latin typeface="宋体" panose="02010600030101010101" pitchFamily="2" charset="-122"/>
                <a:ea typeface="宋体" panose="02010600030101010101" pitchFamily="2" charset="-122"/>
                <a:cs typeface="Noto Sans SC" pitchFamily="34" charset="-120"/>
              </a:rPr>
              <a:t>恐怖片粉丝并非缺乏同理心</a:t>
            </a:r>
            <a:endParaRPr lang="en-US" sz="1400" dirty="0"/>
          </a:p>
        </p:txBody>
      </p:sp>
      <p:sp>
        <p:nvSpPr>
          <p:cNvPr id="40" name="Text 38"/>
          <p:cNvSpPr/>
          <p:nvPr/>
        </p:nvSpPr>
        <p:spPr>
          <a:xfrm>
            <a:off x="9452610" y="3604260"/>
            <a:ext cx="190500" cy="190500"/>
          </a:xfrm>
          <a:prstGeom prst="rect">
            <a:avLst/>
          </a:prstGeom>
          <a:noFill/>
        </p:spPr>
        <p:txBody>
          <a:bodyPr wrap="square" lIns="0" tIns="0" rIns="0" bIns="0" rtlCol="0" anchor="ctr"/>
          <a:lstStyle/>
          <a:p>
            <a:pPr>
              <a:lnSpc>
                <a:spcPct val="130000"/>
              </a:lnSpc>
            </a:pPr>
            <a:r>
              <a:rPr lang="en-US" sz="1000" dirty="0">
                <a:solidFill>
                  <a:srgbClr val="C77D4A"/>
                </a:solidFill>
                <a:latin typeface="宋体" panose="02010600030101010101" pitchFamily="2" charset="-122"/>
                <a:ea typeface="宋体" panose="02010600030101010101" pitchFamily="2" charset="-122"/>
                <a:cs typeface="Noto Sans SC" pitchFamily="34" charset="-120"/>
              </a:rPr>
              <a:t>•</a:t>
            </a:r>
            <a:endParaRPr lang="en-US" sz="1600" dirty="0"/>
          </a:p>
        </p:txBody>
      </p:sp>
      <p:sp>
        <p:nvSpPr>
          <p:cNvPr id="41" name="Text 39"/>
          <p:cNvSpPr/>
          <p:nvPr/>
        </p:nvSpPr>
        <p:spPr>
          <a:xfrm>
            <a:off x="9643110" y="3604260"/>
            <a:ext cx="1333500" cy="174625"/>
          </a:xfrm>
          <a:prstGeom prst="rect">
            <a:avLst/>
          </a:prstGeom>
          <a:noFill/>
        </p:spPr>
        <p:txBody>
          <a:bodyPr wrap="square" lIns="0" tIns="0" rIns="0" bIns="0" rtlCol="0" anchor="ctr"/>
          <a:lstStyle/>
          <a:p>
            <a:pPr>
              <a:lnSpc>
                <a:spcPct val="130000"/>
              </a:lnSpc>
            </a:pPr>
            <a:r>
              <a:rPr lang="en-US" sz="1400" dirty="0">
                <a:solidFill>
                  <a:srgbClr val="2E2E2E">
                    <a:alpha val="80000"/>
                  </a:srgbClr>
                </a:solidFill>
                <a:latin typeface="宋体" panose="02010600030101010101" pitchFamily="2" charset="-122"/>
                <a:ea typeface="宋体" panose="02010600030101010101" pitchFamily="2" charset="-122"/>
                <a:cs typeface="Noto Sans SC" pitchFamily="34" charset="-120"/>
              </a:rPr>
              <a:t>动机复杂多样</a:t>
            </a:r>
            <a:endParaRPr lang="en-US" sz="1400" dirty="0"/>
          </a:p>
        </p:txBody>
      </p:sp>
      <p:sp>
        <p:nvSpPr>
          <p:cNvPr id="42" name="Text 40"/>
          <p:cNvSpPr/>
          <p:nvPr/>
        </p:nvSpPr>
        <p:spPr>
          <a:xfrm>
            <a:off x="9452610" y="3858260"/>
            <a:ext cx="190500" cy="190500"/>
          </a:xfrm>
          <a:prstGeom prst="rect">
            <a:avLst/>
          </a:prstGeom>
          <a:noFill/>
        </p:spPr>
        <p:txBody>
          <a:bodyPr wrap="square" lIns="0" tIns="0" rIns="0" bIns="0" rtlCol="0" anchor="ctr"/>
          <a:lstStyle/>
          <a:p>
            <a:pPr>
              <a:lnSpc>
                <a:spcPct val="130000"/>
              </a:lnSpc>
            </a:pPr>
            <a:r>
              <a:rPr lang="en-US" sz="1000" dirty="0">
                <a:solidFill>
                  <a:srgbClr val="C77D4A"/>
                </a:solidFill>
                <a:latin typeface="宋体" panose="02010600030101010101" pitchFamily="2" charset="-122"/>
                <a:ea typeface="宋体" panose="02010600030101010101" pitchFamily="2" charset="-122"/>
                <a:cs typeface="Noto Sans SC" pitchFamily="34" charset="-120"/>
              </a:rPr>
              <a:t>•</a:t>
            </a:r>
            <a:endParaRPr lang="en-US" sz="1600" dirty="0"/>
          </a:p>
        </p:txBody>
      </p:sp>
      <p:sp>
        <p:nvSpPr>
          <p:cNvPr id="43" name="Text 41"/>
          <p:cNvSpPr/>
          <p:nvPr/>
        </p:nvSpPr>
        <p:spPr>
          <a:xfrm>
            <a:off x="9643110" y="3858260"/>
            <a:ext cx="2032000" cy="254000"/>
          </a:xfrm>
          <a:prstGeom prst="rect">
            <a:avLst/>
          </a:prstGeom>
          <a:noFill/>
        </p:spPr>
        <p:txBody>
          <a:bodyPr wrap="square" lIns="0" tIns="0" rIns="0" bIns="0" rtlCol="0" anchor="ctr"/>
          <a:lstStyle/>
          <a:p>
            <a:pPr>
              <a:lnSpc>
                <a:spcPct val="130000"/>
              </a:lnSpc>
            </a:pPr>
            <a:r>
              <a:rPr lang="en-US" sz="1400" dirty="0">
                <a:solidFill>
                  <a:srgbClr val="2E2E2E">
                    <a:alpha val="80000"/>
                  </a:srgbClr>
                </a:solidFill>
                <a:latin typeface="宋体" panose="02010600030101010101" pitchFamily="2" charset="-122"/>
                <a:ea typeface="宋体" panose="02010600030101010101" pitchFamily="2" charset="-122"/>
                <a:cs typeface="Noto Sans SC" pitchFamily="34" charset="-120"/>
              </a:rPr>
              <a:t>病态好奇心是重要特征</a:t>
            </a:r>
            <a:endParaRPr lang="en-US" sz="1400" dirty="0"/>
          </a:p>
        </p:txBody>
      </p:sp>
      <p:sp>
        <p:nvSpPr>
          <p:cNvPr id="44" name="Text 42"/>
          <p:cNvSpPr/>
          <p:nvPr/>
        </p:nvSpPr>
        <p:spPr>
          <a:xfrm>
            <a:off x="9452610" y="4112260"/>
            <a:ext cx="190500" cy="190500"/>
          </a:xfrm>
          <a:prstGeom prst="rect">
            <a:avLst/>
          </a:prstGeom>
          <a:noFill/>
        </p:spPr>
        <p:txBody>
          <a:bodyPr wrap="square" lIns="0" tIns="0" rIns="0" bIns="0" rtlCol="0" anchor="ctr"/>
          <a:lstStyle/>
          <a:p>
            <a:pPr>
              <a:lnSpc>
                <a:spcPct val="130000"/>
              </a:lnSpc>
            </a:pPr>
            <a:r>
              <a:rPr lang="en-US" sz="1000" dirty="0">
                <a:solidFill>
                  <a:srgbClr val="C77D4A"/>
                </a:solidFill>
                <a:latin typeface="宋体" panose="02010600030101010101" pitchFamily="2" charset="-122"/>
                <a:ea typeface="宋体" panose="02010600030101010101" pitchFamily="2" charset="-122"/>
                <a:cs typeface="Noto Sans SC" pitchFamily="34" charset="-120"/>
              </a:rPr>
              <a:t>•</a:t>
            </a:r>
            <a:endParaRPr lang="en-US" sz="1600" dirty="0"/>
          </a:p>
        </p:txBody>
      </p:sp>
      <p:sp>
        <p:nvSpPr>
          <p:cNvPr id="45" name="Text 43"/>
          <p:cNvSpPr/>
          <p:nvPr/>
        </p:nvSpPr>
        <p:spPr>
          <a:xfrm>
            <a:off x="9643109" y="4112259"/>
            <a:ext cx="2333625" cy="253999"/>
          </a:xfrm>
          <a:prstGeom prst="rect">
            <a:avLst/>
          </a:prstGeom>
          <a:noFill/>
        </p:spPr>
        <p:txBody>
          <a:bodyPr wrap="square" lIns="0" tIns="0" rIns="0" bIns="0" rtlCol="0" anchor="ctr"/>
          <a:lstStyle/>
          <a:p>
            <a:pPr>
              <a:lnSpc>
                <a:spcPct val="130000"/>
              </a:lnSpc>
            </a:pPr>
            <a:r>
              <a:rPr lang="en-US" sz="1400" dirty="0">
                <a:solidFill>
                  <a:srgbClr val="2E2E2E">
                    <a:alpha val="80000"/>
                  </a:srgbClr>
                </a:solidFill>
                <a:latin typeface="宋体" panose="02010600030101010101" pitchFamily="2" charset="-122"/>
                <a:ea typeface="宋体" panose="02010600030101010101" pitchFamily="2" charset="-122"/>
                <a:cs typeface="Noto Sans SC" pitchFamily="34" charset="-120"/>
              </a:rPr>
              <a:t>有助于情绪调节和危机应对</a:t>
            </a:r>
            <a:endParaRPr lang="en-US" sz="1400" dirty="0"/>
          </a:p>
        </p:txBody>
      </p:sp>
      <p:sp>
        <p:nvSpPr>
          <p:cNvPr id="46" name="Shape 44"/>
          <p:cNvSpPr/>
          <p:nvPr/>
        </p:nvSpPr>
        <p:spPr>
          <a:xfrm>
            <a:off x="9309735" y="4588509"/>
            <a:ext cx="2524125" cy="984249"/>
          </a:xfrm>
          <a:custGeom>
            <a:avLst/>
            <a:gdLst/>
            <a:ahLst/>
            <a:cxnLst/>
            <a:rect l="l" t="t" r="r" b="b"/>
            <a:pathLst>
              <a:path w="2524125" h="666750">
                <a:moveTo>
                  <a:pt x="31750" y="0"/>
                </a:moveTo>
                <a:lnTo>
                  <a:pt x="2460624" y="0"/>
                </a:lnTo>
                <a:cubicBezTo>
                  <a:pt x="2495695" y="0"/>
                  <a:pt x="2524125" y="28430"/>
                  <a:pt x="2524125" y="63501"/>
                </a:cubicBezTo>
                <a:lnTo>
                  <a:pt x="2524125" y="603249"/>
                </a:lnTo>
                <a:cubicBezTo>
                  <a:pt x="2524125" y="638320"/>
                  <a:pt x="2495695" y="666750"/>
                  <a:pt x="2460624" y="666750"/>
                </a:cubicBezTo>
                <a:lnTo>
                  <a:pt x="31750" y="666750"/>
                </a:lnTo>
                <a:cubicBezTo>
                  <a:pt x="14215" y="666750"/>
                  <a:pt x="0" y="652535"/>
                  <a:pt x="0" y="635000"/>
                </a:cubicBezTo>
                <a:lnTo>
                  <a:pt x="0" y="31750"/>
                </a:lnTo>
                <a:cubicBezTo>
                  <a:pt x="0" y="14227"/>
                  <a:pt x="14227" y="0"/>
                  <a:pt x="31750" y="0"/>
                </a:cubicBezTo>
                <a:close/>
              </a:path>
            </a:pathLst>
          </a:custGeom>
          <a:solidFill>
            <a:srgbClr val="C77D4A">
              <a:alpha val="10196"/>
            </a:srgbClr>
          </a:solidFill>
        </p:spPr>
        <p:txBody>
          <a:bodyPr/>
          <a:lstStyle/>
          <a:p>
            <a:endParaRPr lang="zh-CN" altLang="en-US"/>
          </a:p>
        </p:txBody>
      </p:sp>
      <p:sp>
        <p:nvSpPr>
          <p:cNvPr id="47" name="Shape 45"/>
          <p:cNvSpPr/>
          <p:nvPr/>
        </p:nvSpPr>
        <p:spPr>
          <a:xfrm>
            <a:off x="9309735" y="4588510"/>
            <a:ext cx="31750" cy="666750"/>
          </a:xfrm>
          <a:custGeom>
            <a:avLst/>
            <a:gdLst/>
            <a:ahLst/>
            <a:cxnLst/>
            <a:rect l="l" t="t" r="r" b="b"/>
            <a:pathLst>
              <a:path w="31750" h="666750">
                <a:moveTo>
                  <a:pt x="31750" y="0"/>
                </a:moveTo>
                <a:lnTo>
                  <a:pt x="31750" y="0"/>
                </a:lnTo>
                <a:lnTo>
                  <a:pt x="31750" y="666750"/>
                </a:lnTo>
                <a:lnTo>
                  <a:pt x="31750" y="666750"/>
                </a:lnTo>
                <a:cubicBezTo>
                  <a:pt x="14227" y="666750"/>
                  <a:pt x="0" y="652523"/>
                  <a:pt x="0" y="635000"/>
                </a:cubicBezTo>
                <a:lnTo>
                  <a:pt x="0" y="31750"/>
                </a:lnTo>
                <a:cubicBezTo>
                  <a:pt x="0" y="14227"/>
                  <a:pt x="14227" y="0"/>
                  <a:pt x="31750" y="0"/>
                </a:cubicBezTo>
                <a:close/>
              </a:path>
            </a:pathLst>
          </a:custGeom>
          <a:solidFill>
            <a:srgbClr val="C77D4A"/>
          </a:solidFill>
        </p:spPr>
        <p:txBody>
          <a:bodyPr/>
          <a:lstStyle/>
          <a:p>
            <a:endParaRPr lang="zh-CN" altLang="en-US"/>
          </a:p>
        </p:txBody>
      </p:sp>
      <p:sp>
        <p:nvSpPr>
          <p:cNvPr id="48" name="Shape 46"/>
          <p:cNvSpPr/>
          <p:nvPr/>
        </p:nvSpPr>
        <p:spPr>
          <a:xfrm>
            <a:off x="9476423" y="4757849"/>
            <a:ext cx="111125" cy="127000"/>
          </a:xfrm>
          <a:custGeom>
            <a:avLst/>
            <a:gdLst/>
            <a:ahLst/>
            <a:cxnLst/>
            <a:rect l="l" t="t" r="r" b="b"/>
            <a:pathLst>
              <a:path w="111125" h="127000">
                <a:moveTo>
                  <a:pt x="0" y="53578"/>
                </a:moveTo>
                <a:cubicBezTo>
                  <a:pt x="0" y="37133"/>
                  <a:pt x="13320" y="23812"/>
                  <a:pt x="29766" y="23812"/>
                </a:cubicBezTo>
                <a:lnTo>
                  <a:pt x="31750" y="23812"/>
                </a:lnTo>
                <a:cubicBezTo>
                  <a:pt x="36140" y="23812"/>
                  <a:pt x="39688" y="27360"/>
                  <a:pt x="39688" y="31750"/>
                </a:cubicBezTo>
                <a:cubicBezTo>
                  <a:pt x="39688" y="36140"/>
                  <a:pt x="36140" y="39688"/>
                  <a:pt x="31750" y="39688"/>
                </a:cubicBezTo>
                <a:lnTo>
                  <a:pt x="29766" y="39688"/>
                </a:lnTo>
                <a:cubicBezTo>
                  <a:pt x="22101" y="39688"/>
                  <a:pt x="15875" y="45913"/>
                  <a:pt x="15875" y="53578"/>
                </a:cubicBezTo>
                <a:lnTo>
                  <a:pt x="15875" y="55563"/>
                </a:lnTo>
                <a:lnTo>
                  <a:pt x="31750" y="55563"/>
                </a:lnTo>
                <a:cubicBezTo>
                  <a:pt x="40506" y="55563"/>
                  <a:pt x="47625" y="62681"/>
                  <a:pt x="47625" y="71438"/>
                </a:cubicBezTo>
                <a:lnTo>
                  <a:pt x="47625" y="87313"/>
                </a:lnTo>
                <a:cubicBezTo>
                  <a:pt x="47625" y="96069"/>
                  <a:pt x="40506" y="103188"/>
                  <a:pt x="31750" y="103188"/>
                </a:cubicBezTo>
                <a:lnTo>
                  <a:pt x="15875" y="103188"/>
                </a:lnTo>
                <a:cubicBezTo>
                  <a:pt x="7119" y="103188"/>
                  <a:pt x="0" y="96069"/>
                  <a:pt x="0" y="87313"/>
                </a:cubicBezTo>
                <a:lnTo>
                  <a:pt x="0" y="53578"/>
                </a:lnTo>
                <a:close/>
                <a:moveTo>
                  <a:pt x="63500" y="53578"/>
                </a:moveTo>
                <a:cubicBezTo>
                  <a:pt x="63500" y="37133"/>
                  <a:pt x="76820" y="23812"/>
                  <a:pt x="93266" y="23812"/>
                </a:cubicBezTo>
                <a:lnTo>
                  <a:pt x="95250" y="23812"/>
                </a:lnTo>
                <a:cubicBezTo>
                  <a:pt x="99640" y="23812"/>
                  <a:pt x="103188" y="27360"/>
                  <a:pt x="103188" y="31750"/>
                </a:cubicBezTo>
                <a:cubicBezTo>
                  <a:pt x="103188" y="36140"/>
                  <a:pt x="99640" y="39688"/>
                  <a:pt x="95250" y="39688"/>
                </a:cubicBezTo>
                <a:lnTo>
                  <a:pt x="93266" y="39688"/>
                </a:lnTo>
                <a:cubicBezTo>
                  <a:pt x="85601" y="39688"/>
                  <a:pt x="79375" y="45913"/>
                  <a:pt x="79375" y="53578"/>
                </a:cubicBezTo>
                <a:lnTo>
                  <a:pt x="79375" y="55563"/>
                </a:lnTo>
                <a:lnTo>
                  <a:pt x="95250" y="55563"/>
                </a:lnTo>
                <a:cubicBezTo>
                  <a:pt x="104006" y="55563"/>
                  <a:pt x="111125" y="62681"/>
                  <a:pt x="111125" y="71438"/>
                </a:cubicBezTo>
                <a:lnTo>
                  <a:pt x="111125" y="87313"/>
                </a:lnTo>
                <a:cubicBezTo>
                  <a:pt x="111125" y="96069"/>
                  <a:pt x="104006" y="103188"/>
                  <a:pt x="95250" y="103188"/>
                </a:cubicBezTo>
                <a:lnTo>
                  <a:pt x="79375" y="103188"/>
                </a:lnTo>
                <a:cubicBezTo>
                  <a:pt x="70619" y="103188"/>
                  <a:pt x="63500" y="96069"/>
                  <a:pt x="63500" y="87313"/>
                </a:cubicBezTo>
                <a:lnTo>
                  <a:pt x="63500" y="53578"/>
                </a:lnTo>
                <a:close/>
              </a:path>
            </a:pathLst>
          </a:custGeom>
          <a:solidFill>
            <a:srgbClr val="C77D4A"/>
          </a:solidFill>
        </p:spPr>
        <p:txBody>
          <a:bodyPr/>
          <a:lstStyle/>
          <a:p>
            <a:endParaRPr lang="zh-CN" altLang="en-US"/>
          </a:p>
        </p:txBody>
      </p:sp>
      <p:sp>
        <p:nvSpPr>
          <p:cNvPr id="49" name="Text 47"/>
          <p:cNvSpPr/>
          <p:nvPr/>
        </p:nvSpPr>
        <p:spPr>
          <a:xfrm>
            <a:off x="9673020" y="4849495"/>
            <a:ext cx="2160840" cy="412750"/>
          </a:xfrm>
          <a:prstGeom prst="rect">
            <a:avLst/>
          </a:prstGeom>
          <a:noFill/>
        </p:spPr>
        <p:txBody>
          <a:bodyPr wrap="square" lIns="0" tIns="0" rIns="0" bIns="0" rtlCol="0" anchor="ctr"/>
          <a:lstStyle/>
          <a:p>
            <a:pPr>
              <a:lnSpc>
                <a:spcPct val="140000"/>
              </a:lnSpc>
            </a:pPr>
            <a:r>
              <a:rPr lang="en-US" sz="1400" b="1" dirty="0">
                <a:solidFill>
                  <a:srgbClr val="2E2E2E">
                    <a:alpha val="80000"/>
                  </a:srgbClr>
                </a:solidFill>
                <a:latin typeface="宋体" panose="02010600030101010101" pitchFamily="2" charset="-122"/>
                <a:ea typeface="宋体" panose="02010600030101010101" pitchFamily="2" charset="-122"/>
                <a:cs typeface="Noto Sans SC" pitchFamily="34" charset="-120"/>
              </a:rPr>
              <a:t>核心主题：</a:t>
            </a:r>
            <a:r>
              <a:rPr lang="en-US" sz="1400" dirty="0">
                <a:solidFill>
                  <a:srgbClr val="2E2E2E">
                    <a:alpha val="80000"/>
                  </a:srgbClr>
                </a:solidFill>
                <a:latin typeface="宋体" panose="02010600030101010101" pitchFamily="2" charset="-122"/>
                <a:ea typeface="宋体" panose="02010600030101010101" pitchFamily="2" charset="-122"/>
                <a:cs typeface="Noto Sans SC" pitchFamily="34" charset="-120"/>
              </a:rPr>
              <a:t>挑战刻板印象，揭示恐怖片爱好者的真实心理特征</a:t>
            </a:r>
            <a:endParaRPr lang="en-US" sz="1400" dirty="0"/>
          </a:p>
        </p:txBody>
      </p:sp>
      <p:pic>
        <p:nvPicPr>
          <p:cNvPr id="51" name="图片 50"/>
          <p:cNvPicPr>
            <a:picLocks noChangeAspect="1"/>
          </p:cNvPicPr>
          <p:nvPr/>
        </p:nvPicPr>
        <p:blipFill>
          <a:blip r:embed="rId1"/>
          <a:srcRect l="9272" t="10312" r="4152" b="46274"/>
          <a:stretch>
            <a:fillRect/>
          </a:stretch>
        </p:blipFill>
        <p:spPr>
          <a:xfrm>
            <a:off x="54611" y="529273"/>
            <a:ext cx="9354343" cy="6381751"/>
          </a:xfrm>
          <a:prstGeom prst="rect">
            <a:avLst/>
          </a:prstGeom>
        </p:spPr>
      </p:pic>
      <p:sp>
        <p:nvSpPr>
          <p:cNvPr id="52" name="矩形 51"/>
          <p:cNvSpPr/>
          <p:nvPr/>
        </p:nvSpPr>
        <p:spPr>
          <a:xfrm>
            <a:off x="2090228" y="1381760"/>
            <a:ext cx="7251257" cy="190500"/>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3" name="矩形 52"/>
          <p:cNvSpPr/>
          <p:nvPr/>
        </p:nvSpPr>
        <p:spPr>
          <a:xfrm>
            <a:off x="191863" y="1614743"/>
            <a:ext cx="5264057"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4" name="矩形 53"/>
          <p:cNvSpPr/>
          <p:nvPr/>
        </p:nvSpPr>
        <p:spPr>
          <a:xfrm>
            <a:off x="3175876" y="2689732"/>
            <a:ext cx="6117984" cy="172371"/>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5" name="矩形 54"/>
          <p:cNvSpPr/>
          <p:nvPr/>
        </p:nvSpPr>
        <p:spPr>
          <a:xfrm>
            <a:off x="209390" y="2953875"/>
            <a:ext cx="6659563" cy="186042"/>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6" name="矩形 55"/>
          <p:cNvSpPr/>
          <p:nvPr/>
        </p:nvSpPr>
        <p:spPr>
          <a:xfrm>
            <a:off x="8912859" y="3239659"/>
            <a:ext cx="423499" cy="172371"/>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7" name="矩形 56"/>
          <p:cNvSpPr/>
          <p:nvPr/>
        </p:nvSpPr>
        <p:spPr>
          <a:xfrm>
            <a:off x="158556" y="3490292"/>
            <a:ext cx="7491923" cy="172371"/>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8" name="矩形 57"/>
          <p:cNvSpPr/>
          <p:nvPr/>
        </p:nvSpPr>
        <p:spPr>
          <a:xfrm>
            <a:off x="566579" y="4528391"/>
            <a:ext cx="8743156" cy="218869"/>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9" name="矩形 58"/>
          <p:cNvSpPr/>
          <p:nvPr/>
        </p:nvSpPr>
        <p:spPr>
          <a:xfrm>
            <a:off x="186337" y="4822031"/>
            <a:ext cx="5584543" cy="129381"/>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0" name="矩形 59"/>
          <p:cNvSpPr/>
          <p:nvPr/>
        </p:nvSpPr>
        <p:spPr>
          <a:xfrm>
            <a:off x="594359" y="5888990"/>
            <a:ext cx="8715375" cy="172371"/>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1" name="矩形 60"/>
          <p:cNvSpPr/>
          <p:nvPr/>
        </p:nvSpPr>
        <p:spPr>
          <a:xfrm>
            <a:off x="186337" y="6115889"/>
            <a:ext cx="1164943" cy="195376"/>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2" name="矩形 61"/>
          <p:cNvSpPr/>
          <p:nvPr/>
        </p:nvSpPr>
        <p:spPr>
          <a:xfrm>
            <a:off x="1101765" y="1316545"/>
            <a:ext cx="968619" cy="238569"/>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3" name="矩形 62"/>
          <p:cNvSpPr/>
          <p:nvPr/>
        </p:nvSpPr>
        <p:spPr>
          <a:xfrm>
            <a:off x="2701767" y="2679095"/>
            <a:ext cx="442360" cy="246508"/>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4" name="矩形 63"/>
          <p:cNvSpPr/>
          <p:nvPr/>
        </p:nvSpPr>
        <p:spPr>
          <a:xfrm>
            <a:off x="8198241" y="1865725"/>
            <a:ext cx="1159118" cy="206376"/>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5" name="矩形 64"/>
          <p:cNvSpPr/>
          <p:nvPr/>
        </p:nvSpPr>
        <p:spPr>
          <a:xfrm>
            <a:off x="193516" y="2150110"/>
            <a:ext cx="3646964" cy="214167"/>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6" name="矩形 65"/>
          <p:cNvSpPr/>
          <p:nvPr/>
        </p:nvSpPr>
        <p:spPr>
          <a:xfrm>
            <a:off x="562610" y="3175144"/>
            <a:ext cx="2891790" cy="238569"/>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7" name="矩形 66"/>
          <p:cNvSpPr/>
          <p:nvPr/>
        </p:nvSpPr>
        <p:spPr>
          <a:xfrm>
            <a:off x="8355953" y="3197098"/>
            <a:ext cx="576751" cy="229013"/>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8" name="矩形 67"/>
          <p:cNvSpPr/>
          <p:nvPr/>
        </p:nvSpPr>
        <p:spPr>
          <a:xfrm>
            <a:off x="6936300" y="3692678"/>
            <a:ext cx="968619" cy="238569"/>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9" name="矩形 68"/>
          <p:cNvSpPr/>
          <p:nvPr/>
        </p:nvSpPr>
        <p:spPr>
          <a:xfrm>
            <a:off x="5856401" y="3937794"/>
            <a:ext cx="1246709" cy="291624"/>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0" name="矩形 69"/>
          <p:cNvSpPr/>
          <p:nvPr/>
        </p:nvSpPr>
        <p:spPr>
          <a:xfrm>
            <a:off x="3340091" y="3745389"/>
            <a:ext cx="968619" cy="238569"/>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1" name="矩形 70"/>
          <p:cNvSpPr/>
          <p:nvPr/>
        </p:nvSpPr>
        <p:spPr>
          <a:xfrm>
            <a:off x="5822794" y="4770625"/>
            <a:ext cx="2772566" cy="196021"/>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2" name="矩形 71"/>
          <p:cNvSpPr/>
          <p:nvPr/>
        </p:nvSpPr>
        <p:spPr>
          <a:xfrm>
            <a:off x="133146" y="5024851"/>
            <a:ext cx="1164943" cy="212312"/>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3" name="矩形 72"/>
          <p:cNvSpPr/>
          <p:nvPr/>
        </p:nvSpPr>
        <p:spPr>
          <a:xfrm>
            <a:off x="6724767" y="6346000"/>
            <a:ext cx="1291473" cy="225616"/>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4" name="矩形 73"/>
          <p:cNvSpPr/>
          <p:nvPr/>
        </p:nvSpPr>
        <p:spPr>
          <a:xfrm>
            <a:off x="2570552" y="6608733"/>
            <a:ext cx="1738158" cy="265777"/>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5" name="Shape 8"/>
          <p:cNvSpPr/>
          <p:nvPr/>
        </p:nvSpPr>
        <p:spPr>
          <a:xfrm>
            <a:off x="9356089" y="682358"/>
            <a:ext cx="2812575" cy="5960610"/>
          </a:xfrm>
          <a:custGeom>
            <a:avLst/>
            <a:gdLst/>
            <a:ahLst/>
            <a:cxnLst/>
            <a:rect l="l" t="t" r="r" b="b"/>
            <a:pathLst>
              <a:path w="2373353" h="1230627">
                <a:moveTo>
                  <a:pt x="70318" y="0"/>
                </a:moveTo>
                <a:lnTo>
                  <a:pt x="2303035" y="0"/>
                </a:lnTo>
                <a:cubicBezTo>
                  <a:pt x="2341870" y="0"/>
                  <a:pt x="2373353" y="31482"/>
                  <a:pt x="2373353" y="70318"/>
                </a:cubicBezTo>
                <a:lnTo>
                  <a:pt x="2373353" y="1160309"/>
                </a:lnTo>
                <a:cubicBezTo>
                  <a:pt x="2373353" y="1199145"/>
                  <a:pt x="2341870" y="1230627"/>
                  <a:pt x="2303035" y="1230627"/>
                </a:cubicBezTo>
                <a:lnTo>
                  <a:pt x="70318" y="1230627"/>
                </a:lnTo>
                <a:cubicBezTo>
                  <a:pt x="31482" y="1230627"/>
                  <a:pt x="0" y="1199145"/>
                  <a:pt x="0" y="1160309"/>
                </a:cubicBezTo>
                <a:lnTo>
                  <a:pt x="0" y="70318"/>
                </a:lnTo>
                <a:cubicBezTo>
                  <a:pt x="0" y="31482"/>
                  <a:pt x="31482" y="0"/>
                  <a:pt x="70318" y="0"/>
                </a:cubicBezTo>
                <a:close/>
              </a:path>
            </a:pathLst>
          </a:custGeom>
          <a:solidFill>
            <a:srgbClr val="3A4F41"/>
          </a:solidFill>
        </p:spPr>
        <p:txBody>
          <a:bodyPr/>
          <a:lstStyle/>
          <a:p>
            <a:r>
              <a:rPr lang="en-US" altLang="zh-CN" dirty="0">
                <a:solidFill>
                  <a:schemeClr val="bg1"/>
                </a:solidFill>
              </a:rPr>
              <a:t>1.</a:t>
            </a:r>
            <a:r>
              <a:rPr lang="en-US" altLang="zh-CN" dirty="0">
                <a:highlight>
                  <a:srgbClr val="FFFF00"/>
                </a:highlight>
              </a:rPr>
              <a:t>Introduce the topic</a:t>
            </a:r>
            <a:r>
              <a:rPr lang="zh-CN" altLang="en-US" dirty="0">
                <a:solidFill>
                  <a:schemeClr val="bg1"/>
                </a:solidFill>
              </a:rPr>
              <a:t>：</a:t>
            </a:r>
            <a:r>
              <a:rPr lang="en-US" altLang="zh-CN" dirty="0">
                <a:solidFill>
                  <a:schemeClr val="bg1"/>
                </a:solidFill>
              </a:rPr>
              <a:t> Challenge old views on horror fans.</a:t>
            </a:r>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2. </a:t>
            </a:r>
            <a:r>
              <a:rPr lang="en-US" altLang="zh-CN" dirty="0">
                <a:highlight>
                  <a:srgbClr val="FFFF00"/>
                </a:highlight>
              </a:rPr>
              <a:t>Refute bias 1</a:t>
            </a:r>
            <a:r>
              <a:rPr lang="en-US" altLang="zh-CN" dirty="0"/>
              <a:t>: </a:t>
            </a:r>
            <a:r>
              <a:rPr lang="en-US" altLang="zh-CN" dirty="0">
                <a:solidFill>
                  <a:schemeClr val="bg1"/>
                </a:solidFill>
              </a:rPr>
              <a:t>Horror fans have enough empathy.</a:t>
            </a:r>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3. </a:t>
            </a:r>
            <a:r>
              <a:rPr lang="en-US" altLang="zh-CN" dirty="0">
                <a:highlight>
                  <a:srgbClr val="FFFF00"/>
                </a:highlight>
              </a:rPr>
              <a:t>Refute bias 2</a:t>
            </a:r>
            <a:r>
              <a:rPr lang="en-US" altLang="zh-CN" dirty="0"/>
              <a:t>: </a:t>
            </a:r>
            <a:r>
              <a:rPr lang="en-US" altLang="zh-CN" dirty="0">
                <a:solidFill>
                  <a:schemeClr val="bg1"/>
                </a:solidFill>
              </a:rPr>
              <a:t>Fans have diverse motivations.</a:t>
            </a:r>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4. </a:t>
            </a:r>
            <a:r>
              <a:rPr lang="en-US" altLang="zh-CN" dirty="0">
                <a:highlight>
                  <a:srgbClr val="FFFF00"/>
                </a:highlight>
              </a:rPr>
              <a:t>Reveal trait: </a:t>
            </a:r>
            <a:r>
              <a:rPr lang="en-US" altLang="zh-CN" dirty="0">
                <a:solidFill>
                  <a:schemeClr val="bg1"/>
                </a:solidFill>
              </a:rPr>
              <a:t>Morbid curiosity aids resilience.</a:t>
            </a:r>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5. </a:t>
            </a:r>
            <a:r>
              <a:rPr lang="en-US" altLang="zh-CN" dirty="0">
                <a:highlight>
                  <a:srgbClr val="FFFF00"/>
                </a:highlight>
              </a:rPr>
              <a:t>Conclude: </a:t>
            </a:r>
            <a:r>
              <a:rPr lang="en-US" altLang="zh-CN" dirty="0">
                <a:solidFill>
                  <a:schemeClr val="bg1"/>
                </a:solidFill>
              </a:rPr>
              <a:t>Horror shows human adaptability</a:t>
            </a:r>
            <a:endParaRPr lang="zh-CN" altLang="en-US" dirty="0">
              <a:solidFill>
                <a:schemeClr val="bg1"/>
              </a:solidFill>
              <a:highlight>
                <a:srgbClr val="FFFF00"/>
              </a:highlight>
            </a:endParaRPr>
          </a:p>
        </p:txBody>
      </p:sp>
      <p:pic>
        <p:nvPicPr>
          <p:cNvPr id="81" name="图片 80"/>
          <p:cNvPicPr>
            <a:picLocks noChangeAspect="1"/>
          </p:cNvPicPr>
          <p:nvPr/>
        </p:nvPicPr>
        <p:blipFill>
          <a:blip r:embed="rId2"/>
          <a:stretch>
            <a:fillRect/>
          </a:stretch>
        </p:blipFill>
        <p:spPr>
          <a:xfrm>
            <a:off x="723707" y="3111468"/>
            <a:ext cx="8481655" cy="1342152"/>
          </a:xfrm>
          <a:prstGeom prst="rect">
            <a:avLst/>
          </a:prstGeom>
          <a:ln w="1905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82" name="矩形 81"/>
          <p:cNvSpPr/>
          <p:nvPr/>
        </p:nvSpPr>
        <p:spPr>
          <a:xfrm>
            <a:off x="988717" y="3354602"/>
            <a:ext cx="2130086" cy="275317"/>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83" name="矩形 82"/>
          <p:cNvSpPr/>
          <p:nvPr/>
        </p:nvSpPr>
        <p:spPr>
          <a:xfrm>
            <a:off x="3941955" y="2156653"/>
            <a:ext cx="5383655" cy="248694"/>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84" name="矩形 83"/>
          <p:cNvSpPr/>
          <p:nvPr/>
        </p:nvSpPr>
        <p:spPr>
          <a:xfrm>
            <a:off x="224652" y="2410001"/>
            <a:ext cx="9111706" cy="219496"/>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85" name="矩形 84"/>
          <p:cNvSpPr/>
          <p:nvPr/>
        </p:nvSpPr>
        <p:spPr>
          <a:xfrm>
            <a:off x="170752" y="2685418"/>
            <a:ext cx="2531016" cy="168750"/>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86" name="矩形 85"/>
          <p:cNvSpPr/>
          <p:nvPr/>
        </p:nvSpPr>
        <p:spPr>
          <a:xfrm>
            <a:off x="5232681" y="3914622"/>
            <a:ext cx="3567705" cy="21712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pic>
        <p:nvPicPr>
          <p:cNvPr id="88" name="图片 87"/>
          <p:cNvPicPr>
            <a:picLocks noChangeAspect="1"/>
          </p:cNvPicPr>
          <p:nvPr/>
        </p:nvPicPr>
        <p:blipFill>
          <a:blip r:embed="rId3"/>
          <a:stretch>
            <a:fillRect/>
          </a:stretch>
        </p:blipFill>
        <p:spPr>
          <a:xfrm>
            <a:off x="1706665" y="5290171"/>
            <a:ext cx="7510995" cy="642174"/>
          </a:xfrm>
          <a:prstGeom prst="rect">
            <a:avLst/>
          </a:prstGeom>
          <a:ln w="1905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89" name="矩形 88"/>
          <p:cNvSpPr/>
          <p:nvPr/>
        </p:nvSpPr>
        <p:spPr>
          <a:xfrm>
            <a:off x="1344443" y="5052345"/>
            <a:ext cx="7917667" cy="237826"/>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90" name="矩形 89"/>
          <p:cNvSpPr/>
          <p:nvPr/>
        </p:nvSpPr>
        <p:spPr>
          <a:xfrm>
            <a:off x="5587725" y="5509260"/>
            <a:ext cx="3567705" cy="21712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pic>
        <p:nvPicPr>
          <p:cNvPr id="92" name="图片 91"/>
          <p:cNvPicPr>
            <a:picLocks noChangeAspect="1"/>
          </p:cNvPicPr>
          <p:nvPr/>
        </p:nvPicPr>
        <p:blipFill>
          <a:blip r:embed="rId4"/>
          <a:stretch>
            <a:fillRect/>
          </a:stretch>
        </p:blipFill>
        <p:spPr>
          <a:xfrm>
            <a:off x="1706665" y="6136308"/>
            <a:ext cx="7535670" cy="701687"/>
          </a:xfrm>
          <a:prstGeom prst="rect">
            <a:avLst/>
          </a:prstGeom>
          <a:ln w="1905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93" name="矩形 92"/>
          <p:cNvSpPr/>
          <p:nvPr/>
        </p:nvSpPr>
        <p:spPr>
          <a:xfrm>
            <a:off x="1951599" y="6392839"/>
            <a:ext cx="3567705" cy="21712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Vertical)">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barn(inVertical)">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barn(inVertical)">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barn(inVertical)">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barn(inVertical)">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barn(inVertical)">
                                      <p:cBhvr>
                                        <p:cTn id="37" dur="500"/>
                                        <p:tgtEl>
                                          <p:spTgt spid="5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barn(inVertical)">
                                      <p:cBhvr>
                                        <p:cTn id="42" dur="500"/>
                                        <p:tgtEl>
                                          <p:spTgt spid="5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barn(inVertical)">
                                      <p:cBhvr>
                                        <p:cTn id="47" dur="500"/>
                                        <p:tgtEl>
                                          <p:spTgt spid="59"/>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barn(inVertical)">
                                      <p:cBhvr>
                                        <p:cTn id="52" dur="500"/>
                                        <p:tgtEl>
                                          <p:spTgt spid="60"/>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barn(inVertical)">
                                      <p:cBhvr>
                                        <p:cTn id="57" dur="500"/>
                                        <p:tgtEl>
                                          <p:spTgt spid="61"/>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barn(inVertical)">
                                      <p:cBhvr>
                                        <p:cTn id="62" dur="500"/>
                                        <p:tgtEl>
                                          <p:spTgt spid="62"/>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barn(inVertical)">
                                      <p:cBhvr>
                                        <p:cTn id="67" dur="500"/>
                                        <p:tgtEl>
                                          <p:spTgt spid="63"/>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barn(inVertical)">
                                      <p:cBhvr>
                                        <p:cTn id="72" dur="500"/>
                                        <p:tgtEl>
                                          <p:spTgt spid="64"/>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barn(inVertical)">
                                      <p:cBhvr>
                                        <p:cTn id="77" dur="500"/>
                                        <p:tgtEl>
                                          <p:spTgt spid="65"/>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barn(inVertical)">
                                      <p:cBhvr>
                                        <p:cTn id="82" dur="500"/>
                                        <p:tgtEl>
                                          <p:spTgt spid="66"/>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barn(inVertical)">
                                      <p:cBhvr>
                                        <p:cTn id="87" dur="500"/>
                                        <p:tgtEl>
                                          <p:spTgt spid="67"/>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barn(inVertical)">
                                      <p:cBhvr>
                                        <p:cTn id="92" dur="500"/>
                                        <p:tgtEl>
                                          <p:spTgt spid="68"/>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grpId="0" nodeType="click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barn(inVertical)">
                                      <p:cBhvr>
                                        <p:cTn id="97" dur="500"/>
                                        <p:tgtEl>
                                          <p:spTgt spid="69"/>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barn(inVertical)">
                                      <p:cBhvr>
                                        <p:cTn id="102" dur="500"/>
                                        <p:tgtEl>
                                          <p:spTgt spid="70"/>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grpId="0" nodeType="click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barn(inVertical)">
                                      <p:cBhvr>
                                        <p:cTn id="107" dur="500"/>
                                        <p:tgtEl>
                                          <p:spTgt spid="71"/>
                                        </p:tgtEl>
                                      </p:cBhvr>
                                    </p:animEffect>
                                  </p:childTnLst>
                                </p:cTn>
                              </p:par>
                            </p:childTnLst>
                          </p:cTn>
                        </p:par>
                      </p:childTnLst>
                    </p:cTn>
                  </p:par>
                  <p:par>
                    <p:cTn id="108" fill="hold">
                      <p:stCondLst>
                        <p:cond delay="indefinite"/>
                      </p:stCondLst>
                      <p:childTnLst>
                        <p:par>
                          <p:cTn id="109" fill="hold">
                            <p:stCondLst>
                              <p:cond delay="0"/>
                            </p:stCondLst>
                            <p:childTnLst>
                              <p:par>
                                <p:cTn id="110" presetID="16" presetClass="entr" presetSubtype="21" fill="hold" grpId="0" nodeType="click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barn(inVertical)">
                                      <p:cBhvr>
                                        <p:cTn id="112" dur="500"/>
                                        <p:tgtEl>
                                          <p:spTgt spid="72"/>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73"/>
                                        </p:tgtEl>
                                        <p:attrNameLst>
                                          <p:attrName>style.visibility</p:attrName>
                                        </p:attrNameLst>
                                      </p:cBhvr>
                                      <p:to>
                                        <p:strVal val="visible"/>
                                      </p:to>
                                    </p:set>
                                    <p:animEffect transition="in" filter="barn(inVertical)">
                                      <p:cBhvr>
                                        <p:cTn id="117" dur="500"/>
                                        <p:tgtEl>
                                          <p:spTgt spid="73"/>
                                        </p:tgtEl>
                                      </p:cBhvr>
                                    </p:animEffect>
                                  </p:childTnLst>
                                </p:cTn>
                              </p:par>
                            </p:childTnLst>
                          </p:cTn>
                        </p:par>
                      </p:childTnLst>
                    </p:cTn>
                  </p:par>
                  <p:par>
                    <p:cTn id="118" fill="hold">
                      <p:stCondLst>
                        <p:cond delay="indefinite"/>
                      </p:stCondLst>
                      <p:childTnLst>
                        <p:par>
                          <p:cTn id="119" fill="hold">
                            <p:stCondLst>
                              <p:cond delay="0"/>
                            </p:stCondLst>
                            <p:childTnLst>
                              <p:par>
                                <p:cTn id="120" presetID="16" presetClass="entr" presetSubtype="21" fill="hold" grpId="0" nodeType="clickEffect">
                                  <p:stCondLst>
                                    <p:cond delay="0"/>
                                  </p:stCondLst>
                                  <p:childTnLst>
                                    <p:set>
                                      <p:cBhvr>
                                        <p:cTn id="121" dur="1" fill="hold">
                                          <p:stCondLst>
                                            <p:cond delay="0"/>
                                          </p:stCondLst>
                                        </p:cTn>
                                        <p:tgtEl>
                                          <p:spTgt spid="74"/>
                                        </p:tgtEl>
                                        <p:attrNameLst>
                                          <p:attrName>style.visibility</p:attrName>
                                        </p:attrNameLst>
                                      </p:cBhvr>
                                      <p:to>
                                        <p:strVal val="visible"/>
                                      </p:to>
                                    </p:set>
                                    <p:animEffect transition="in" filter="barn(inVertical)">
                                      <p:cBhvr>
                                        <p:cTn id="122" dur="500"/>
                                        <p:tgtEl>
                                          <p:spTgt spid="74"/>
                                        </p:tgtEl>
                                      </p:cBhvr>
                                    </p:animEffect>
                                  </p:childTnLst>
                                </p:cTn>
                              </p:par>
                            </p:childTnLst>
                          </p:cTn>
                        </p:par>
                      </p:childTnLst>
                    </p:cTn>
                  </p:par>
                  <p:par>
                    <p:cTn id="123" fill="hold">
                      <p:stCondLst>
                        <p:cond delay="indefinite"/>
                      </p:stCondLst>
                      <p:childTnLst>
                        <p:par>
                          <p:cTn id="124" fill="hold">
                            <p:stCondLst>
                              <p:cond delay="0"/>
                            </p:stCondLst>
                            <p:childTnLst>
                              <p:par>
                                <p:cTn id="125" presetID="16" presetClass="entr" presetSubtype="21" fill="hold" grpId="0" nodeType="clickEffect">
                                  <p:stCondLst>
                                    <p:cond delay="0"/>
                                  </p:stCondLst>
                                  <p:childTnLst>
                                    <p:set>
                                      <p:cBhvr>
                                        <p:cTn id="126" dur="1" fill="hold">
                                          <p:stCondLst>
                                            <p:cond delay="0"/>
                                          </p:stCondLst>
                                        </p:cTn>
                                        <p:tgtEl>
                                          <p:spTgt spid="75"/>
                                        </p:tgtEl>
                                        <p:attrNameLst>
                                          <p:attrName>style.visibility</p:attrName>
                                        </p:attrNameLst>
                                      </p:cBhvr>
                                      <p:to>
                                        <p:strVal val="visible"/>
                                      </p:to>
                                    </p:set>
                                    <p:animEffect transition="in" filter="barn(inVertical)">
                                      <p:cBhvr>
                                        <p:cTn id="127" dur="500"/>
                                        <p:tgtEl>
                                          <p:spTgt spid="75"/>
                                        </p:tgtEl>
                                      </p:cBhvr>
                                    </p:animEffect>
                                  </p:childTnLst>
                                </p:cTn>
                              </p:par>
                            </p:childTnLst>
                          </p:cTn>
                        </p:par>
                      </p:childTnLst>
                    </p:cTn>
                  </p:par>
                  <p:par>
                    <p:cTn id="128" fill="hold">
                      <p:stCondLst>
                        <p:cond delay="indefinite"/>
                      </p:stCondLst>
                      <p:childTnLst>
                        <p:par>
                          <p:cTn id="129" fill="hold">
                            <p:stCondLst>
                              <p:cond delay="0"/>
                            </p:stCondLst>
                            <p:childTnLst>
                              <p:par>
                                <p:cTn id="130" presetID="16" presetClass="entr" presetSubtype="21" fill="hold" grpId="0" nodeType="clickEffect">
                                  <p:stCondLst>
                                    <p:cond delay="0"/>
                                  </p:stCondLst>
                                  <p:childTnLst>
                                    <p:set>
                                      <p:cBhvr>
                                        <p:cTn id="131" dur="1" fill="hold">
                                          <p:stCondLst>
                                            <p:cond delay="0"/>
                                          </p:stCondLst>
                                        </p:cTn>
                                        <p:tgtEl>
                                          <p:spTgt spid="82"/>
                                        </p:tgtEl>
                                        <p:attrNameLst>
                                          <p:attrName>style.visibility</p:attrName>
                                        </p:attrNameLst>
                                      </p:cBhvr>
                                      <p:to>
                                        <p:strVal val="visible"/>
                                      </p:to>
                                    </p:set>
                                    <p:animEffect transition="in" filter="barn(inVertical)">
                                      <p:cBhvr>
                                        <p:cTn id="132" dur="500"/>
                                        <p:tgtEl>
                                          <p:spTgt spid="82"/>
                                        </p:tgtEl>
                                      </p:cBhvr>
                                    </p:animEffect>
                                  </p:childTnLst>
                                </p:cTn>
                              </p:par>
                              <p:par>
                                <p:cTn id="133" presetID="42" presetClass="entr" presetSubtype="0" fill="hold" grpId="2" nodeType="withEffect">
                                  <p:stCondLst>
                                    <p:cond delay="0"/>
                                  </p:stCondLst>
                                  <p:childTnLst>
                                    <p:set>
                                      <p:cBhvr>
                                        <p:cTn id="134" dur="1" fill="hold">
                                          <p:stCondLst>
                                            <p:cond delay="0"/>
                                          </p:stCondLst>
                                        </p:cTn>
                                        <p:tgtEl>
                                          <p:spTgt spid="82"/>
                                        </p:tgtEl>
                                        <p:attrNameLst>
                                          <p:attrName>style.visibility</p:attrName>
                                        </p:attrNameLst>
                                      </p:cBhvr>
                                      <p:to>
                                        <p:strVal val="visible"/>
                                      </p:to>
                                    </p:set>
                                    <p:animEffect transition="in" filter="fade">
                                      <p:cBhvr>
                                        <p:cTn id="135" dur="1000"/>
                                        <p:tgtEl>
                                          <p:spTgt spid="82"/>
                                        </p:tgtEl>
                                      </p:cBhvr>
                                    </p:animEffect>
                                    <p:anim calcmode="lin" valueType="num">
                                      <p:cBhvr>
                                        <p:cTn id="136" dur="1000" fill="hold"/>
                                        <p:tgtEl>
                                          <p:spTgt spid="82"/>
                                        </p:tgtEl>
                                        <p:attrNameLst>
                                          <p:attrName>ppt_x</p:attrName>
                                        </p:attrNameLst>
                                      </p:cBhvr>
                                      <p:tavLst>
                                        <p:tav tm="0">
                                          <p:val>
                                            <p:strVal val="#ppt_x"/>
                                          </p:val>
                                        </p:tav>
                                        <p:tav tm="100000">
                                          <p:val>
                                            <p:strVal val="#ppt_x"/>
                                          </p:val>
                                        </p:tav>
                                      </p:tavLst>
                                    </p:anim>
                                    <p:anim calcmode="lin" valueType="num">
                                      <p:cBhvr>
                                        <p:cTn id="137"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16" presetClass="entr" presetSubtype="21" fill="hold" nodeType="click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barn(inVertical)">
                                      <p:cBhvr>
                                        <p:cTn id="142" dur="500"/>
                                        <p:tgtEl>
                                          <p:spTgt spid="81"/>
                                        </p:tgtEl>
                                      </p:cBhvr>
                                    </p:animEffect>
                                  </p:childTnLst>
                                </p:cTn>
                              </p:par>
                            </p:childTnLst>
                          </p:cTn>
                        </p:par>
                      </p:childTnLst>
                    </p:cTn>
                  </p:par>
                  <p:par>
                    <p:cTn id="143" fill="hold">
                      <p:stCondLst>
                        <p:cond delay="indefinite"/>
                      </p:stCondLst>
                      <p:childTnLst>
                        <p:par>
                          <p:cTn id="144" fill="hold">
                            <p:stCondLst>
                              <p:cond delay="0"/>
                            </p:stCondLst>
                            <p:childTnLst>
                              <p:par>
                                <p:cTn id="145" presetID="16" presetClass="entr" presetSubtype="21" fill="hold" grpId="0" nodeType="clickEffect">
                                  <p:stCondLst>
                                    <p:cond delay="0"/>
                                  </p:stCondLst>
                                  <p:childTnLst>
                                    <p:set>
                                      <p:cBhvr>
                                        <p:cTn id="146" dur="1" fill="hold">
                                          <p:stCondLst>
                                            <p:cond delay="0"/>
                                          </p:stCondLst>
                                        </p:cTn>
                                        <p:tgtEl>
                                          <p:spTgt spid="83"/>
                                        </p:tgtEl>
                                        <p:attrNameLst>
                                          <p:attrName>style.visibility</p:attrName>
                                        </p:attrNameLst>
                                      </p:cBhvr>
                                      <p:to>
                                        <p:strVal val="visible"/>
                                      </p:to>
                                    </p:set>
                                    <p:animEffect transition="in" filter="barn(inVertical)">
                                      <p:cBhvr>
                                        <p:cTn id="147" dur="500"/>
                                        <p:tgtEl>
                                          <p:spTgt spid="83"/>
                                        </p:tgtEl>
                                      </p:cBhvr>
                                    </p:animEffect>
                                  </p:childTnLst>
                                </p:cTn>
                              </p:par>
                              <p:par>
                                <p:cTn id="148" presetID="42" presetClass="entr" presetSubtype="0" fill="hold" grpId="2" nodeType="withEffect">
                                  <p:stCondLst>
                                    <p:cond delay="0"/>
                                  </p:stCondLst>
                                  <p:childTnLst>
                                    <p:set>
                                      <p:cBhvr>
                                        <p:cTn id="149" dur="1" fill="hold">
                                          <p:stCondLst>
                                            <p:cond delay="0"/>
                                          </p:stCondLst>
                                        </p:cTn>
                                        <p:tgtEl>
                                          <p:spTgt spid="83"/>
                                        </p:tgtEl>
                                        <p:attrNameLst>
                                          <p:attrName>style.visibility</p:attrName>
                                        </p:attrNameLst>
                                      </p:cBhvr>
                                      <p:to>
                                        <p:strVal val="visible"/>
                                      </p:to>
                                    </p:set>
                                    <p:animEffect transition="in" filter="fade">
                                      <p:cBhvr>
                                        <p:cTn id="150" dur="1000"/>
                                        <p:tgtEl>
                                          <p:spTgt spid="83"/>
                                        </p:tgtEl>
                                      </p:cBhvr>
                                    </p:animEffect>
                                    <p:anim calcmode="lin" valueType="num">
                                      <p:cBhvr>
                                        <p:cTn id="151" dur="1000" fill="hold"/>
                                        <p:tgtEl>
                                          <p:spTgt spid="83"/>
                                        </p:tgtEl>
                                        <p:attrNameLst>
                                          <p:attrName>ppt_x</p:attrName>
                                        </p:attrNameLst>
                                      </p:cBhvr>
                                      <p:tavLst>
                                        <p:tav tm="0">
                                          <p:val>
                                            <p:strVal val="#ppt_x"/>
                                          </p:val>
                                        </p:tav>
                                        <p:tav tm="100000">
                                          <p:val>
                                            <p:strVal val="#ppt_x"/>
                                          </p:val>
                                        </p:tav>
                                      </p:tavLst>
                                    </p:anim>
                                    <p:anim calcmode="lin" valueType="num">
                                      <p:cBhvr>
                                        <p:cTn id="152"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16" presetClass="entr" presetSubtype="21" fill="hold" grpId="0" nodeType="clickEffect">
                                  <p:stCondLst>
                                    <p:cond delay="0"/>
                                  </p:stCondLst>
                                  <p:childTnLst>
                                    <p:set>
                                      <p:cBhvr>
                                        <p:cTn id="156" dur="1" fill="hold">
                                          <p:stCondLst>
                                            <p:cond delay="0"/>
                                          </p:stCondLst>
                                        </p:cTn>
                                        <p:tgtEl>
                                          <p:spTgt spid="84"/>
                                        </p:tgtEl>
                                        <p:attrNameLst>
                                          <p:attrName>style.visibility</p:attrName>
                                        </p:attrNameLst>
                                      </p:cBhvr>
                                      <p:to>
                                        <p:strVal val="visible"/>
                                      </p:to>
                                    </p:set>
                                    <p:animEffect transition="in" filter="barn(inVertical)">
                                      <p:cBhvr>
                                        <p:cTn id="157" dur="500"/>
                                        <p:tgtEl>
                                          <p:spTgt spid="84"/>
                                        </p:tgtEl>
                                      </p:cBhvr>
                                    </p:animEffect>
                                  </p:childTnLst>
                                </p:cTn>
                              </p:par>
                              <p:par>
                                <p:cTn id="158" presetID="42" presetClass="entr" presetSubtype="0" fill="hold" grpId="2" nodeType="withEffect">
                                  <p:stCondLst>
                                    <p:cond delay="0"/>
                                  </p:stCondLst>
                                  <p:childTnLst>
                                    <p:set>
                                      <p:cBhvr>
                                        <p:cTn id="159" dur="1" fill="hold">
                                          <p:stCondLst>
                                            <p:cond delay="0"/>
                                          </p:stCondLst>
                                        </p:cTn>
                                        <p:tgtEl>
                                          <p:spTgt spid="84"/>
                                        </p:tgtEl>
                                        <p:attrNameLst>
                                          <p:attrName>style.visibility</p:attrName>
                                        </p:attrNameLst>
                                      </p:cBhvr>
                                      <p:to>
                                        <p:strVal val="visible"/>
                                      </p:to>
                                    </p:set>
                                    <p:animEffect transition="in" filter="fade">
                                      <p:cBhvr>
                                        <p:cTn id="160" dur="1000"/>
                                        <p:tgtEl>
                                          <p:spTgt spid="84"/>
                                        </p:tgtEl>
                                      </p:cBhvr>
                                    </p:animEffect>
                                    <p:anim calcmode="lin" valueType="num">
                                      <p:cBhvr>
                                        <p:cTn id="161" dur="1000" fill="hold"/>
                                        <p:tgtEl>
                                          <p:spTgt spid="84"/>
                                        </p:tgtEl>
                                        <p:attrNameLst>
                                          <p:attrName>ppt_x</p:attrName>
                                        </p:attrNameLst>
                                      </p:cBhvr>
                                      <p:tavLst>
                                        <p:tav tm="0">
                                          <p:val>
                                            <p:strVal val="#ppt_x"/>
                                          </p:val>
                                        </p:tav>
                                        <p:tav tm="100000">
                                          <p:val>
                                            <p:strVal val="#ppt_x"/>
                                          </p:val>
                                        </p:tav>
                                      </p:tavLst>
                                    </p:anim>
                                    <p:anim calcmode="lin" valueType="num">
                                      <p:cBhvr>
                                        <p:cTn id="162"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16" presetClass="entr" presetSubtype="21" fill="hold" grpId="0" nodeType="clickEffect">
                                  <p:stCondLst>
                                    <p:cond delay="0"/>
                                  </p:stCondLst>
                                  <p:childTnLst>
                                    <p:set>
                                      <p:cBhvr>
                                        <p:cTn id="166" dur="1" fill="hold">
                                          <p:stCondLst>
                                            <p:cond delay="0"/>
                                          </p:stCondLst>
                                        </p:cTn>
                                        <p:tgtEl>
                                          <p:spTgt spid="85"/>
                                        </p:tgtEl>
                                        <p:attrNameLst>
                                          <p:attrName>style.visibility</p:attrName>
                                        </p:attrNameLst>
                                      </p:cBhvr>
                                      <p:to>
                                        <p:strVal val="visible"/>
                                      </p:to>
                                    </p:set>
                                    <p:animEffect transition="in" filter="barn(inVertical)">
                                      <p:cBhvr>
                                        <p:cTn id="167" dur="500"/>
                                        <p:tgtEl>
                                          <p:spTgt spid="85"/>
                                        </p:tgtEl>
                                      </p:cBhvr>
                                    </p:animEffect>
                                  </p:childTnLst>
                                </p:cTn>
                              </p:par>
                              <p:par>
                                <p:cTn id="168" presetID="42" presetClass="entr" presetSubtype="0" fill="hold" grpId="2" nodeType="withEffect">
                                  <p:stCondLst>
                                    <p:cond delay="0"/>
                                  </p:stCondLst>
                                  <p:childTnLst>
                                    <p:set>
                                      <p:cBhvr>
                                        <p:cTn id="169" dur="1" fill="hold">
                                          <p:stCondLst>
                                            <p:cond delay="0"/>
                                          </p:stCondLst>
                                        </p:cTn>
                                        <p:tgtEl>
                                          <p:spTgt spid="85"/>
                                        </p:tgtEl>
                                        <p:attrNameLst>
                                          <p:attrName>style.visibility</p:attrName>
                                        </p:attrNameLst>
                                      </p:cBhvr>
                                      <p:to>
                                        <p:strVal val="visible"/>
                                      </p:to>
                                    </p:set>
                                    <p:animEffect transition="in" filter="fade">
                                      <p:cBhvr>
                                        <p:cTn id="170" dur="1000"/>
                                        <p:tgtEl>
                                          <p:spTgt spid="85"/>
                                        </p:tgtEl>
                                      </p:cBhvr>
                                    </p:animEffect>
                                    <p:anim calcmode="lin" valueType="num">
                                      <p:cBhvr>
                                        <p:cTn id="171" dur="1000" fill="hold"/>
                                        <p:tgtEl>
                                          <p:spTgt spid="85"/>
                                        </p:tgtEl>
                                        <p:attrNameLst>
                                          <p:attrName>ppt_x</p:attrName>
                                        </p:attrNameLst>
                                      </p:cBhvr>
                                      <p:tavLst>
                                        <p:tav tm="0">
                                          <p:val>
                                            <p:strVal val="#ppt_x"/>
                                          </p:val>
                                        </p:tav>
                                        <p:tav tm="100000">
                                          <p:val>
                                            <p:strVal val="#ppt_x"/>
                                          </p:val>
                                        </p:tav>
                                      </p:tavLst>
                                    </p:anim>
                                    <p:anim calcmode="lin" valueType="num">
                                      <p:cBhvr>
                                        <p:cTn id="172"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16" presetClass="entr" presetSubtype="21" fill="hold" grpId="0" nodeType="clickEffect">
                                  <p:stCondLst>
                                    <p:cond delay="0"/>
                                  </p:stCondLst>
                                  <p:childTnLst>
                                    <p:set>
                                      <p:cBhvr>
                                        <p:cTn id="176" dur="1" fill="hold">
                                          <p:stCondLst>
                                            <p:cond delay="0"/>
                                          </p:stCondLst>
                                        </p:cTn>
                                        <p:tgtEl>
                                          <p:spTgt spid="86"/>
                                        </p:tgtEl>
                                        <p:attrNameLst>
                                          <p:attrName>style.visibility</p:attrName>
                                        </p:attrNameLst>
                                      </p:cBhvr>
                                      <p:to>
                                        <p:strVal val="visible"/>
                                      </p:to>
                                    </p:set>
                                    <p:animEffect transition="in" filter="barn(inVertical)">
                                      <p:cBhvr>
                                        <p:cTn id="177" dur="500"/>
                                        <p:tgtEl>
                                          <p:spTgt spid="86"/>
                                        </p:tgtEl>
                                      </p:cBhvr>
                                    </p:animEffect>
                                  </p:childTnLst>
                                </p:cTn>
                              </p:par>
                              <p:par>
                                <p:cTn id="178" presetID="42" presetClass="entr" presetSubtype="0" fill="hold" grpId="2" nodeType="withEffect">
                                  <p:stCondLst>
                                    <p:cond delay="0"/>
                                  </p:stCondLst>
                                  <p:childTnLst>
                                    <p:set>
                                      <p:cBhvr>
                                        <p:cTn id="179" dur="1" fill="hold">
                                          <p:stCondLst>
                                            <p:cond delay="0"/>
                                          </p:stCondLst>
                                        </p:cTn>
                                        <p:tgtEl>
                                          <p:spTgt spid="86"/>
                                        </p:tgtEl>
                                        <p:attrNameLst>
                                          <p:attrName>style.visibility</p:attrName>
                                        </p:attrNameLst>
                                      </p:cBhvr>
                                      <p:to>
                                        <p:strVal val="visible"/>
                                      </p:to>
                                    </p:set>
                                    <p:animEffect transition="in" filter="fade">
                                      <p:cBhvr>
                                        <p:cTn id="180" dur="1000"/>
                                        <p:tgtEl>
                                          <p:spTgt spid="86"/>
                                        </p:tgtEl>
                                      </p:cBhvr>
                                    </p:animEffect>
                                    <p:anim calcmode="lin" valueType="num">
                                      <p:cBhvr>
                                        <p:cTn id="181" dur="1000" fill="hold"/>
                                        <p:tgtEl>
                                          <p:spTgt spid="86"/>
                                        </p:tgtEl>
                                        <p:attrNameLst>
                                          <p:attrName>ppt_x</p:attrName>
                                        </p:attrNameLst>
                                      </p:cBhvr>
                                      <p:tavLst>
                                        <p:tav tm="0">
                                          <p:val>
                                            <p:strVal val="#ppt_x"/>
                                          </p:val>
                                        </p:tav>
                                        <p:tav tm="100000">
                                          <p:val>
                                            <p:strVal val="#ppt_x"/>
                                          </p:val>
                                        </p:tav>
                                      </p:tavLst>
                                    </p:anim>
                                    <p:anim calcmode="lin" valueType="num">
                                      <p:cBhvr>
                                        <p:cTn id="182"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89"/>
                                        </p:tgtEl>
                                        <p:attrNameLst>
                                          <p:attrName>style.visibility</p:attrName>
                                        </p:attrNameLst>
                                      </p:cBhvr>
                                      <p:to>
                                        <p:strVal val="visible"/>
                                      </p:to>
                                    </p:set>
                                    <p:animEffect transition="in" filter="barn(inVertical)">
                                      <p:cBhvr>
                                        <p:cTn id="187" dur="500"/>
                                        <p:tgtEl>
                                          <p:spTgt spid="89"/>
                                        </p:tgtEl>
                                      </p:cBhvr>
                                    </p:animEffect>
                                  </p:childTnLst>
                                </p:cTn>
                              </p:par>
                              <p:par>
                                <p:cTn id="188" presetID="42" presetClass="entr" presetSubtype="0" fill="hold" grpId="2" nodeType="withEffect">
                                  <p:stCondLst>
                                    <p:cond delay="0"/>
                                  </p:stCondLst>
                                  <p:childTnLst>
                                    <p:set>
                                      <p:cBhvr>
                                        <p:cTn id="189" dur="1" fill="hold">
                                          <p:stCondLst>
                                            <p:cond delay="0"/>
                                          </p:stCondLst>
                                        </p:cTn>
                                        <p:tgtEl>
                                          <p:spTgt spid="89"/>
                                        </p:tgtEl>
                                        <p:attrNameLst>
                                          <p:attrName>style.visibility</p:attrName>
                                        </p:attrNameLst>
                                      </p:cBhvr>
                                      <p:to>
                                        <p:strVal val="visible"/>
                                      </p:to>
                                    </p:set>
                                    <p:animEffect transition="in" filter="fade">
                                      <p:cBhvr>
                                        <p:cTn id="190" dur="1000"/>
                                        <p:tgtEl>
                                          <p:spTgt spid="89"/>
                                        </p:tgtEl>
                                      </p:cBhvr>
                                    </p:animEffect>
                                    <p:anim calcmode="lin" valueType="num">
                                      <p:cBhvr>
                                        <p:cTn id="191" dur="1000" fill="hold"/>
                                        <p:tgtEl>
                                          <p:spTgt spid="89"/>
                                        </p:tgtEl>
                                        <p:attrNameLst>
                                          <p:attrName>ppt_x</p:attrName>
                                        </p:attrNameLst>
                                      </p:cBhvr>
                                      <p:tavLst>
                                        <p:tav tm="0">
                                          <p:val>
                                            <p:strVal val="#ppt_x"/>
                                          </p:val>
                                        </p:tav>
                                        <p:tav tm="100000">
                                          <p:val>
                                            <p:strVal val="#ppt_x"/>
                                          </p:val>
                                        </p:tav>
                                      </p:tavLst>
                                    </p:anim>
                                    <p:anim calcmode="lin" valueType="num">
                                      <p:cBhvr>
                                        <p:cTn id="192"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193" fill="hold">
                      <p:stCondLst>
                        <p:cond delay="indefinite"/>
                      </p:stCondLst>
                      <p:childTnLst>
                        <p:par>
                          <p:cTn id="194" fill="hold">
                            <p:stCondLst>
                              <p:cond delay="0"/>
                            </p:stCondLst>
                            <p:childTnLst>
                              <p:par>
                                <p:cTn id="195" presetID="16" presetClass="entr" presetSubtype="21" fill="hold" nodeType="clickEffect">
                                  <p:stCondLst>
                                    <p:cond delay="0"/>
                                  </p:stCondLst>
                                  <p:childTnLst>
                                    <p:set>
                                      <p:cBhvr>
                                        <p:cTn id="196" dur="1" fill="hold">
                                          <p:stCondLst>
                                            <p:cond delay="0"/>
                                          </p:stCondLst>
                                        </p:cTn>
                                        <p:tgtEl>
                                          <p:spTgt spid="88"/>
                                        </p:tgtEl>
                                        <p:attrNameLst>
                                          <p:attrName>style.visibility</p:attrName>
                                        </p:attrNameLst>
                                      </p:cBhvr>
                                      <p:to>
                                        <p:strVal val="visible"/>
                                      </p:to>
                                    </p:set>
                                    <p:animEffect transition="in" filter="barn(inVertical)">
                                      <p:cBhvr>
                                        <p:cTn id="197" dur="500"/>
                                        <p:tgtEl>
                                          <p:spTgt spid="88"/>
                                        </p:tgtEl>
                                      </p:cBhvr>
                                    </p:animEffect>
                                  </p:childTnLst>
                                </p:cTn>
                              </p:par>
                            </p:childTnLst>
                          </p:cTn>
                        </p:par>
                      </p:childTnLst>
                    </p:cTn>
                  </p:par>
                  <p:par>
                    <p:cTn id="198" fill="hold">
                      <p:stCondLst>
                        <p:cond delay="indefinite"/>
                      </p:stCondLst>
                      <p:childTnLst>
                        <p:par>
                          <p:cTn id="199" fill="hold">
                            <p:stCondLst>
                              <p:cond delay="0"/>
                            </p:stCondLst>
                            <p:childTnLst>
                              <p:par>
                                <p:cTn id="200" presetID="16" presetClass="entr" presetSubtype="21" fill="hold" grpId="0" nodeType="clickEffect">
                                  <p:stCondLst>
                                    <p:cond delay="0"/>
                                  </p:stCondLst>
                                  <p:childTnLst>
                                    <p:set>
                                      <p:cBhvr>
                                        <p:cTn id="201" dur="1" fill="hold">
                                          <p:stCondLst>
                                            <p:cond delay="0"/>
                                          </p:stCondLst>
                                        </p:cTn>
                                        <p:tgtEl>
                                          <p:spTgt spid="90"/>
                                        </p:tgtEl>
                                        <p:attrNameLst>
                                          <p:attrName>style.visibility</p:attrName>
                                        </p:attrNameLst>
                                      </p:cBhvr>
                                      <p:to>
                                        <p:strVal val="visible"/>
                                      </p:to>
                                    </p:set>
                                    <p:animEffect transition="in" filter="barn(inVertical)">
                                      <p:cBhvr>
                                        <p:cTn id="202" dur="500"/>
                                        <p:tgtEl>
                                          <p:spTgt spid="90"/>
                                        </p:tgtEl>
                                      </p:cBhvr>
                                    </p:animEffect>
                                  </p:childTnLst>
                                </p:cTn>
                              </p:par>
                              <p:par>
                                <p:cTn id="203" presetID="42" presetClass="entr" presetSubtype="0" fill="hold" grpId="2" nodeType="withEffect">
                                  <p:stCondLst>
                                    <p:cond delay="0"/>
                                  </p:stCondLst>
                                  <p:childTnLst>
                                    <p:set>
                                      <p:cBhvr>
                                        <p:cTn id="204" dur="1" fill="hold">
                                          <p:stCondLst>
                                            <p:cond delay="0"/>
                                          </p:stCondLst>
                                        </p:cTn>
                                        <p:tgtEl>
                                          <p:spTgt spid="90"/>
                                        </p:tgtEl>
                                        <p:attrNameLst>
                                          <p:attrName>style.visibility</p:attrName>
                                        </p:attrNameLst>
                                      </p:cBhvr>
                                      <p:to>
                                        <p:strVal val="visible"/>
                                      </p:to>
                                    </p:set>
                                    <p:animEffect transition="in" filter="fade">
                                      <p:cBhvr>
                                        <p:cTn id="205" dur="1000"/>
                                        <p:tgtEl>
                                          <p:spTgt spid="90"/>
                                        </p:tgtEl>
                                      </p:cBhvr>
                                    </p:animEffect>
                                    <p:anim calcmode="lin" valueType="num">
                                      <p:cBhvr>
                                        <p:cTn id="206" dur="1000" fill="hold"/>
                                        <p:tgtEl>
                                          <p:spTgt spid="90"/>
                                        </p:tgtEl>
                                        <p:attrNameLst>
                                          <p:attrName>ppt_x</p:attrName>
                                        </p:attrNameLst>
                                      </p:cBhvr>
                                      <p:tavLst>
                                        <p:tav tm="0">
                                          <p:val>
                                            <p:strVal val="#ppt_x"/>
                                          </p:val>
                                        </p:tav>
                                        <p:tav tm="100000">
                                          <p:val>
                                            <p:strVal val="#ppt_x"/>
                                          </p:val>
                                        </p:tav>
                                      </p:tavLst>
                                    </p:anim>
                                    <p:anim calcmode="lin" valueType="num">
                                      <p:cBhvr>
                                        <p:cTn id="207"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208" fill="hold">
                      <p:stCondLst>
                        <p:cond delay="indefinite"/>
                      </p:stCondLst>
                      <p:childTnLst>
                        <p:par>
                          <p:cTn id="209" fill="hold">
                            <p:stCondLst>
                              <p:cond delay="0"/>
                            </p:stCondLst>
                            <p:childTnLst>
                              <p:par>
                                <p:cTn id="210" presetID="16" presetClass="entr" presetSubtype="21" fill="hold" nodeType="clickEffect">
                                  <p:stCondLst>
                                    <p:cond delay="0"/>
                                  </p:stCondLst>
                                  <p:childTnLst>
                                    <p:set>
                                      <p:cBhvr>
                                        <p:cTn id="211" dur="1" fill="hold">
                                          <p:stCondLst>
                                            <p:cond delay="0"/>
                                          </p:stCondLst>
                                        </p:cTn>
                                        <p:tgtEl>
                                          <p:spTgt spid="92"/>
                                        </p:tgtEl>
                                        <p:attrNameLst>
                                          <p:attrName>style.visibility</p:attrName>
                                        </p:attrNameLst>
                                      </p:cBhvr>
                                      <p:to>
                                        <p:strVal val="visible"/>
                                      </p:to>
                                    </p:set>
                                    <p:animEffect transition="in" filter="barn(inVertical)">
                                      <p:cBhvr>
                                        <p:cTn id="212" dur="500"/>
                                        <p:tgtEl>
                                          <p:spTgt spid="92"/>
                                        </p:tgtEl>
                                      </p:cBhvr>
                                    </p:animEffect>
                                  </p:childTnLst>
                                </p:cTn>
                              </p:par>
                            </p:childTnLst>
                          </p:cTn>
                        </p:par>
                      </p:childTnLst>
                    </p:cTn>
                  </p:par>
                  <p:par>
                    <p:cTn id="213" fill="hold">
                      <p:stCondLst>
                        <p:cond delay="indefinite"/>
                      </p:stCondLst>
                      <p:childTnLst>
                        <p:par>
                          <p:cTn id="214" fill="hold">
                            <p:stCondLst>
                              <p:cond delay="0"/>
                            </p:stCondLst>
                            <p:childTnLst>
                              <p:par>
                                <p:cTn id="215" presetID="16" presetClass="entr" presetSubtype="21" fill="hold" grpId="0" nodeType="clickEffect">
                                  <p:stCondLst>
                                    <p:cond delay="0"/>
                                  </p:stCondLst>
                                  <p:childTnLst>
                                    <p:set>
                                      <p:cBhvr>
                                        <p:cTn id="216" dur="1" fill="hold">
                                          <p:stCondLst>
                                            <p:cond delay="0"/>
                                          </p:stCondLst>
                                        </p:cTn>
                                        <p:tgtEl>
                                          <p:spTgt spid="93"/>
                                        </p:tgtEl>
                                        <p:attrNameLst>
                                          <p:attrName>style.visibility</p:attrName>
                                        </p:attrNameLst>
                                      </p:cBhvr>
                                      <p:to>
                                        <p:strVal val="visible"/>
                                      </p:to>
                                    </p:set>
                                    <p:animEffect transition="in" filter="barn(inVertical)">
                                      <p:cBhvr>
                                        <p:cTn id="217" dur="500"/>
                                        <p:tgtEl>
                                          <p:spTgt spid="93"/>
                                        </p:tgtEl>
                                      </p:cBhvr>
                                    </p:animEffect>
                                  </p:childTnLst>
                                </p:cTn>
                              </p:par>
                              <p:par>
                                <p:cTn id="218" presetID="42" presetClass="entr" presetSubtype="0" fill="hold" grpId="2" nodeType="withEffect">
                                  <p:stCondLst>
                                    <p:cond delay="0"/>
                                  </p:stCondLst>
                                  <p:childTnLst>
                                    <p:set>
                                      <p:cBhvr>
                                        <p:cTn id="219" dur="1" fill="hold">
                                          <p:stCondLst>
                                            <p:cond delay="0"/>
                                          </p:stCondLst>
                                        </p:cTn>
                                        <p:tgtEl>
                                          <p:spTgt spid="93"/>
                                        </p:tgtEl>
                                        <p:attrNameLst>
                                          <p:attrName>style.visibility</p:attrName>
                                        </p:attrNameLst>
                                      </p:cBhvr>
                                      <p:to>
                                        <p:strVal val="visible"/>
                                      </p:to>
                                    </p:set>
                                    <p:animEffect transition="in" filter="fade">
                                      <p:cBhvr>
                                        <p:cTn id="220" dur="1000"/>
                                        <p:tgtEl>
                                          <p:spTgt spid="93"/>
                                        </p:tgtEl>
                                      </p:cBhvr>
                                    </p:animEffect>
                                    <p:anim calcmode="lin" valueType="num">
                                      <p:cBhvr>
                                        <p:cTn id="221" dur="1000" fill="hold"/>
                                        <p:tgtEl>
                                          <p:spTgt spid="93"/>
                                        </p:tgtEl>
                                        <p:attrNameLst>
                                          <p:attrName>ppt_x</p:attrName>
                                        </p:attrNameLst>
                                      </p:cBhvr>
                                      <p:tavLst>
                                        <p:tav tm="0">
                                          <p:val>
                                            <p:strVal val="#ppt_x"/>
                                          </p:val>
                                        </p:tav>
                                        <p:tav tm="100000">
                                          <p:val>
                                            <p:strVal val="#ppt_x"/>
                                          </p:val>
                                        </p:tav>
                                      </p:tavLst>
                                    </p:anim>
                                    <p:anim calcmode="lin" valueType="num">
                                      <p:cBhvr>
                                        <p:cTn id="222"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82" grpId="0" animBg="1"/>
      <p:bldP spid="82" grpId="2" animBg="1"/>
      <p:bldP spid="83" grpId="0" animBg="1"/>
      <p:bldP spid="83" grpId="2" animBg="1"/>
      <p:bldP spid="84" grpId="0" animBg="1"/>
      <p:bldP spid="84" grpId="2" animBg="1"/>
      <p:bldP spid="85" grpId="0" animBg="1"/>
      <p:bldP spid="85" grpId="2" animBg="1"/>
      <p:bldP spid="86" grpId="0" animBg="1"/>
      <p:bldP spid="86" grpId="2" animBg="1"/>
      <p:bldP spid="89" grpId="0" animBg="1"/>
      <p:bldP spid="89" grpId="2" animBg="1"/>
      <p:bldP spid="90" grpId="0" animBg="1"/>
      <p:bldP spid="90" grpId="2" animBg="1"/>
      <p:bldP spid="93" grpId="0" animBg="1"/>
      <p:bldP spid="93"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2" name="Text 0"/>
          <p:cNvSpPr/>
          <p:nvPr/>
        </p:nvSpPr>
        <p:spPr>
          <a:xfrm>
            <a:off x="361780" y="361780"/>
            <a:ext cx="11531751" cy="180890"/>
          </a:xfrm>
          <a:prstGeom prst="rect">
            <a:avLst/>
          </a:prstGeom>
          <a:noFill/>
        </p:spPr>
        <p:txBody>
          <a:bodyPr wrap="square" lIns="0" tIns="0" rIns="0" bIns="0" rtlCol="0" anchor="ctr"/>
          <a:lstStyle/>
          <a:p>
            <a:pPr>
              <a:lnSpc>
                <a:spcPct val="120000"/>
              </a:lnSpc>
            </a:pPr>
            <a:r>
              <a:rPr lang="en-US" sz="1400" b="1" kern="0" spc="100" dirty="0">
                <a:solidFill>
                  <a:srgbClr val="C77D4A"/>
                </a:solidFill>
                <a:latin typeface="+mj-lt"/>
                <a:ea typeface="Quattrocento Sans" panose="020B0502050000020003" pitchFamily="34" charset="-122"/>
                <a:cs typeface="Quattrocento Sans" panose="020B0502050000020003" pitchFamily="34" charset="-120"/>
              </a:rPr>
              <a:t>ANSWERING STRATEGIES</a:t>
            </a:r>
            <a:endParaRPr lang="en-US" sz="1400" dirty="0">
              <a:latin typeface="+mj-lt"/>
            </a:endParaRPr>
          </a:p>
        </p:txBody>
      </p:sp>
      <p:sp>
        <p:nvSpPr>
          <p:cNvPr id="3" name="Text 1"/>
          <p:cNvSpPr/>
          <p:nvPr/>
        </p:nvSpPr>
        <p:spPr>
          <a:xfrm>
            <a:off x="361780" y="615027"/>
            <a:ext cx="11631240" cy="361780"/>
          </a:xfrm>
          <a:prstGeom prst="rect">
            <a:avLst/>
          </a:prstGeom>
          <a:noFill/>
        </p:spPr>
        <p:txBody>
          <a:bodyPr wrap="square" lIns="0" tIns="0" rIns="0" bIns="0" rtlCol="0" anchor="ctr"/>
          <a:lstStyle/>
          <a:p>
            <a:pPr>
              <a:lnSpc>
                <a:spcPct val="90000"/>
              </a:lnSpc>
            </a:pPr>
            <a:r>
              <a:rPr lang="en-US" sz="1400" b="1" dirty="0">
                <a:solidFill>
                  <a:srgbClr val="3A4F41"/>
                </a:solidFill>
                <a:latin typeface="+mj-lt"/>
                <a:ea typeface="宋体" panose="02010600030101010101" pitchFamily="2" charset="-122"/>
                <a:cs typeface="Noto Sans SC" pitchFamily="34" charset="-120"/>
              </a:rPr>
              <a:t>七选五 | 答题技巧</a:t>
            </a:r>
            <a:endParaRPr lang="en-US" sz="1400" dirty="0">
              <a:latin typeface="+mj-lt"/>
            </a:endParaRPr>
          </a:p>
        </p:txBody>
      </p:sp>
      <p:sp>
        <p:nvSpPr>
          <p:cNvPr id="4" name="Shape 2"/>
          <p:cNvSpPr/>
          <p:nvPr/>
        </p:nvSpPr>
        <p:spPr>
          <a:xfrm>
            <a:off x="361780" y="1085341"/>
            <a:ext cx="723561" cy="36178"/>
          </a:xfrm>
          <a:custGeom>
            <a:avLst/>
            <a:gdLst/>
            <a:ahLst/>
            <a:cxnLst/>
            <a:rect l="l" t="t" r="r" b="b"/>
            <a:pathLst>
              <a:path w="723561" h="36178">
                <a:moveTo>
                  <a:pt x="0" y="0"/>
                </a:moveTo>
                <a:lnTo>
                  <a:pt x="723561" y="0"/>
                </a:lnTo>
                <a:lnTo>
                  <a:pt x="723561" y="36178"/>
                </a:lnTo>
                <a:lnTo>
                  <a:pt x="0" y="36178"/>
                </a:lnTo>
                <a:lnTo>
                  <a:pt x="0" y="0"/>
                </a:lnTo>
                <a:close/>
              </a:path>
            </a:pathLst>
          </a:custGeom>
          <a:solidFill>
            <a:srgbClr val="C77D4A"/>
          </a:solidFill>
        </p:spPr>
        <p:txBody>
          <a:bodyPr/>
          <a:lstStyle/>
          <a:p>
            <a:endParaRPr lang="zh-CN" altLang="en-US" sz="1400">
              <a:latin typeface="+mj-lt"/>
            </a:endParaRPr>
          </a:p>
        </p:txBody>
      </p:sp>
      <p:sp>
        <p:nvSpPr>
          <p:cNvPr id="5" name="Shape 3"/>
          <p:cNvSpPr/>
          <p:nvPr/>
        </p:nvSpPr>
        <p:spPr>
          <a:xfrm>
            <a:off x="361780" y="1302409"/>
            <a:ext cx="3726338" cy="4884036"/>
          </a:xfrm>
          <a:custGeom>
            <a:avLst/>
            <a:gdLst/>
            <a:ahLst/>
            <a:cxnLst/>
            <a:rect l="l" t="t" r="r" b="b"/>
            <a:pathLst>
              <a:path w="3726338" h="4884036">
                <a:moveTo>
                  <a:pt x="72365" y="0"/>
                </a:moveTo>
                <a:lnTo>
                  <a:pt x="3653973" y="0"/>
                </a:lnTo>
                <a:cubicBezTo>
                  <a:pt x="3693939" y="0"/>
                  <a:pt x="3726338" y="32399"/>
                  <a:pt x="3726338" y="72365"/>
                </a:cubicBezTo>
                <a:lnTo>
                  <a:pt x="3726338" y="4811670"/>
                </a:lnTo>
                <a:cubicBezTo>
                  <a:pt x="3726338" y="4851636"/>
                  <a:pt x="3693939" y="4884036"/>
                  <a:pt x="3653973" y="4884036"/>
                </a:cubicBezTo>
                <a:lnTo>
                  <a:pt x="72365" y="4884036"/>
                </a:lnTo>
                <a:cubicBezTo>
                  <a:pt x="32399" y="4884036"/>
                  <a:pt x="0" y="4851636"/>
                  <a:pt x="0" y="4811670"/>
                </a:cubicBezTo>
                <a:lnTo>
                  <a:pt x="0" y="72365"/>
                </a:lnTo>
                <a:cubicBezTo>
                  <a:pt x="0" y="32399"/>
                  <a:pt x="32399" y="0"/>
                  <a:pt x="72365" y="0"/>
                </a:cubicBezTo>
                <a:close/>
              </a:path>
            </a:pathLst>
          </a:custGeom>
          <a:solidFill>
            <a:srgbClr val="FFFFFF"/>
          </a:solidFill>
          <a:effectLst>
            <a:outerShdw blurRad="27134" dist="9045" dir="5400000" algn="bl" rotWithShape="0">
              <a:srgbClr val="000000">
                <a:alpha val="10196"/>
              </a:srgbClr>
            </a:outerShdw>
          </a:effectLst>
        </p:spPr>
        <p:txBody>
          <a:bodyPr/>
          <a:lstStyle/>
          <a:p>
            <a:endParaRPr lang="zh-CN" altLang="en-US" sz="1400">
              <a:latin typeface="+mj-lt"/>
            </a:endParaRPr>
          </a:p>
        </p:txBody>
      </p:sp>
      <p:sp>
        <p:nvSpPr>
          <p:cNvPr id="6" name="Shape 4"/>
          <p:cNvSpPr/>
          <p:nvPr/>
        </p:nvSpPr>
        <p:spPr>
          <a:xfrm>
            <a:off x="542671" y="1483300"/>
            <a:ext cx="434136" cy="434136"/>
          </a:xfrm>
          <a:custGeom>
            <a:avLst/>
            <a:gdLst/>
            <a:ahLst/>
            <a:cxnLst/>
            <a:rect l="l" t="t" r="r" b="b"/>
            <a:pathLst>
              <a:path w="434136" h="434136">
                <a:moveTo>
                  <a:pt x="217068" y="0"/>
                </a:moveTo>
                <a:lnTo>
                  <a:pt x="217068" y="0"/>
                </a:lnTo>
                <a:cubicBezTo>
                  <a:pt x="336871" y="0"/>
                  <a:pt x="434136" y="97265"/>
                  <a:pt x="434136" y="217068"/>
                </a:cubicBezTo>
                <a:lnTo>
                  <a:pt x="434136" y="217068"/>
                </a:lnTo>
                <a:cubicBezTo>
                  <a:pt x="434136" y="336871"/>
                  <a:pt x="336871" y="434136"/>
                  <a:pt x="217068" y="434136"/>
                </a:cubicBezTo>
                <a:lnTo>
                  <a:pt x="217068" y="434136"/>
                </a:lnTo>
                <a:cubicBezTo>
                  <a:pt x="97265" y="434136"/>
                  <a:pt x="0" y="336871"/>
                  <a:pt x="0" y="217068"/>
                </a:cubicBezTo>
                <a:lnTo>
                  <a:pt x="0" y="217068"/>
                </a:lnTo>
                <a:cubicBezTo>
                  <a:pt x="0" y="97265"/>
                  <a:pt x="97265" y="0"/>
                  <a:pt x="217068" y="0"/>
                </a:cubicBezTo>
                <a:close/>
              </a:path>
            </a:pathLst>
          </a:custGeom>
          <a:solidFill>
            <a:srgbClr val="3A4F41"/>
          </a:solidFill>
        </p:spPr>
        <p:txBody>
          <a:bodyPr/>
          <a:lstStyle/>
          <a:p>
            <a:endParaRPr lang="zh-CN" altLang="en-US" sz="1400">
              <a:latin typeface="+mj-lt"/>
            </a:endParaRPr>
          </a:p>
        </p:txBody>
      </p:sp>
      <p:sp>
        <p:nvSpPr>
          <p:cNvPr id="7" name="Shape 5"/>
          <p:cNvSpPr/>
          <p:nvPr/>
        </p:nvSpPr>
        <p:spPr>
          <a:xfrm>
            <a:off x="669294" y="1609923"/>
            <a:ext cx="180890" cy="180890"/>
          </a:xfrm>
          <a:custGeom>
            <a:avLst/>
            <a:gdLst/>
            <a:ahLst/>
            <a:cxnLst/>
            <a:rect l="l" t="t" r="r" b="b"/>
            <a:pathLst>
              <a:path w="180890" h="180890">
                <a:moveTo>
                  <a:pt x="0" y="28264"/>
                </a:moveTo>
                <a:cubicBezTo>
                  <a:pt x="0" y="18902"/>
                  <a:pt x="7596" y="11306"/>
                  <a:pt x="16958" y="11306"/>
                </a:cubicBezTo>
                <a:lnTo>
                  <a:pt x="50875" y="11306"/>
                </a:lnTo>
                <a:cubicBezTo>
                  <a:pt x="60238" y="11306"/>
                  <a:pt x="67834" y="18902"/>
                  <a:pt x="67834" y="28264"/>
                </a:cubicBezTo>
                <a:lnTo>
                  <a:pt x="67834" y="33917"/>
                </a:lnTo>
                <a:lnTo>
                  <a:pt x="113056" y="33917"/>
                </a:lnTo>
                <a:lnTo>
                  <a:pt x="113056" y="28264"/>
                </a:lnTo>
                <a:cubicBezTo>
                  <a:pt x="113056" y="18902"/>
                  <a:pt x="120652" y="11306"/>
                  <a:pt x="130015" y="11306"/>
                </a:cubicBezTo>
                <a:lnTo>
                  <a:pt x="163932" y="11306"/>
                </a:lnTo>
                <a:cubicBezTo>
                  <a:pt x="173294" y="11306"/>
                  <a:pt x="180890" y="18902"/>
                  <a:pt x="180890" y="28264"/>
                </a:cubicBezTo>
                <a:lnTo>
                  <a:pt x="180890" y="62181"/>
                </a:lnTo>
                <a:cubicBezTo>
                  <a:pt x="180890" y="71543"/>
                  <a:pt x="173294" y="79139"/>
                  <a:pt x="163932" y="79139"/>
                </a:cubicBezTo>
                <a:lnTo>
                  <a:pt x="130015" y="79139"/>
                </a:lnTo>
                <a:cubicBezTo>
                  <a:pt x="120652" y="79139"/>
                  <a:pt x="113056" y="71543"/>
                  <a:pt x="113056" y="62181"/>
                </a:cubicBezTo>
                <a:lnTo>
                  <a:pt x="113056" y="56528"/>
                </a:lnTo>
                <a:lnTo>
                  <a:pt x="67834" y="56528"/>
                </a:lnTo>
                <a:lnTo>
                  <a:pt x="67834" y="62181"/>
                </a:lnTo>
                <a:cubicBezTo>
                  <a:pt x="67834" y="64760"/>
                  <a:pt x="67233" y="67233"/>
                  <a:pt x="66209" y="69424"/>
                </a:cubicBezTo>
                <a:lnTo>
                  <a:pt x="90445" y="101751"/>
                </a:lnTo>
                <a:lnTo>
                  <a:pt x="118709" y="101751"/>
                </a:lnTo>
                <a:cubicBezTo>
                  <a:pt x="128072" y="101751"/>
                  <a:pt x="135668" y="109347"/>
                  <a:pt x="135668" y="118709"/>
                </a:cubicBezTo>
                <a:lnTo>
                  <a:pt x="135668" y="152626"/>
                </a:lnTo>
                <a:cubicBezTo>
                  <a:pt x="135668" y="161989"/>
                  <a:pt x="128072" y="169585"/>
                  <a:pt x="118709" y="169585"/>
                </a:cubicBezTo>
                <a:lnTo>
                  <a:pt x="84792" y="169585"/>
                </a:lnTo>
                <a:cubicBezTo>
                  <a:pt x="75430" y="169585"/>
                  <a:pt x="67834" y="161989"/>
                  <a:pt x="67834" y="152626"/>
                </a:cubicBezTo>
                <a:lnTo>
                  <a:pt x="67834" y="118709"/>
                </a:lnTo>
                <a:cubicBezTo>
                  <a:pt x="67834" y="116130"/>
                  <a:pt x="68434" y="113657"/>
                  <a:pt x="69459" y="111467"/>
                </a:cubicBezTo>
                <a:lnTo>
                  <a:pt x="45223" y="79139"/>
                </a:lnTo>
                <a:lnTo>
                  <a:pt x="16958" y="79139"/>
                </a:lnTo>
                <a:cubicBezTo>
                  <a:pt x="7596" y="79139"/>
                  <a:pt x="0" y="71543"/>
                  <a:pt x="0" y="62181"/>
                </a:cubicBezTo>
                <a:lnTo>
                  <a:pt x="0" y="28264"/>
                </a:lnTo>
                <a:close/>
              </a:path>
            </a:pathLst>
          </a:custGeom>
          <a:solidFill>
            <a:srgbClr val="FFFFFF"/>
          </a:solidFill>
        </p:spPr>
        <p:txBody>
          <a:bodyPr/>
          <a:lstStyle/>
          <a:p>
            <a:endParaRPr lang="zh-CN" altLang="en-US" sz="1400">
              <a:latin typeface="+mj-lt"/>
            </a:endParaRPr>
          </a:p>
        </p:txBody>
      </p:sp>
      <p:sp>
        <p:nvSpPr>
          <p:cNvPr id="8" name="Text 6"/>
          <p:cNvSpPr/>
          <p:nvPr/>
        </p:nvSpPr>
        <p:spPr>
          <a:xfrm>
            <a:off x="1085341" y="1573745"/>
            <a:ext cx="814006" cy="253246"/>
          </a:xfrm>
          <a:prstGeom prst="rect">
            <a:avLst/>
          </a:prstGeom>
          <a:noFill/>
        </p:spPr>
        <p:txBody>
          <a:bodyPr wrap="square" lIns="0" tIns="0" rIns="0" bIns="0" rtlCol="0" anchor="ctr"/>
          <a:lstStyle/>
          <a:p>
            <a:pPr>
              <a:lnSpc>
                <a:spcPct val="120000"/>
              </a:lnSpc>
            </a:pPr>
            <a:r>
              <a:rPr lang="en-US" sz="1400" b="1" dirty="0">
                <a:solidFill>
                  <a:srgbClr val="3A4F41"/>
                </a:solidFill>
                <a:latin typeface="+mj-lt"/>
                <a:ea typeface="宋体" panose="02010600030101010101" pitchFamily="2" charset="-122"/>
                <a:cs typeface="Noto Sans SC" pitchFamily="34" charset="-120"/>
              </a:rPr>
              <a:t>逻辑关系</a:t>
            </a:r>
            <a:endParaRPr lang="en-US" sz="1400" dirty="0">
              <a:latin typeface="+mj-lt"/>
            </a:endParaRPr>
          </a:p>
        </p:txBody>
      </p:sp>
      <p:sp>
        <p:nvSpPr>
          <p:cNvPr id="9" name="Shape 7"/>
          <p:cNvSpPr/>
          <p:nvPr/>
        </p:nvSpPr>
        <p:spPr>
          <a:xfrm>
            <a:off x="542671" y="2062148"/>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10" name="Text 8"/>
          <p:cNvSpPr/>
          <p:nvPr/>
        </p:nvSpPr>
        <p:spPr>
          <a:xfrm>
            <a:off x="651205" y="2170682"/>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转折关系</a:t>
            </a:r>
            <a:endParaRPr lang="en-US" sz="1400" dirty="0">
              <a:latin typeface="+mj-lt"/>
            </a:endParaRPr>
          </a:p>
        </p:txBody>
      </p:sp>
      <p:sp>
        <p:nvSpPr>
          <p:cNvPr id="11" name="Text 9"/>
          <p:cNvSpPr/>
          <p:nvPr/>
        </p:nvSpPr>
        <p:spPr>
          <a:xfrm>
            <a:off x="651205" y="2460107"/>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however, but, yet, though</a:t>
            </a:r>
            <a:endParaRPr lang="en-US" sz="1400" dirty="0">
              <a:latin typeface="+mj-lt"/>
            </a:endParaRPr>
          </a:p>
        </p:txBody>
      </p:sp>
      <p:sp>
        <p:nvSpPr>
          <p:cNvPr id="12" name="Text 10"/>
          <p:cNvSpPr/>
          <p:nvPr/>
        </p:nvSpPr>
        <p:spPr>
          <a:xfrm>
            <a:off x="651205" y="2677175"/>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前后意思相反或相对</a:t>
            </a:r>
            <a:endParaRPr lang="en-US" sz="1400" dirty="0">
              <a:latin typeface="+mj-lt"/>
            </a:endParaRPr>
          </a:p>
        </p:txBody>
      </p:sp>
      <p:sp>
        <p:nvSpPr>
          <p:cNvPr id="13" name="Shape 11"/>
          <p:cNvSpPr/>
          <p:nvPr/>
        </p:nvSpPr>
        <p:spPr>
          <a:xfrm>
            <a:off x="542671" y="3075134"/>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14" name="Text 12"/>
          <p:cNvSpPr/>
          <p:nvPr/>
        </p:nvSpPr>
        <p:spPr>
          <a:xfrm>
            <a:off x="651205" y="3183668"/>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因果关系</a:t>
            </a:r>
            <a:endParaRPr lang="en-US" sz="1400" dirty="0">
              <a:latin typeface="+mj-lt"/>
            </a:endParaRPr>
          </a:p>
        </p:txBody>
      </p:sp>
      <p:sp>
        <p:nvSpPr>
          <p:cNvPr id="15" name="Text 13"/>
          <p:cNvSpPr/>
          <p:nvPr/>
        </p:nvSpPr>
        <p:spPr>
          <a:xfrm>
            <a:off x="651205" y="3473092"/>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therefore, thus, so, as a result</a:t>
            </a:r>
            <a:endParaRPr lang="en-US" sz="1400" dirty="0">
              <a:latin typeface="+mj-lt"/>
            </a:endParaRPr>
          </a:p>
        </p:txBody>
      </p:sp>
      <p:sp>
        <p:nvSpPr>
          <p:cNvPr id="16" name="Text 14"/>
          <p:cNvSpPr/>
          <p:nvPr/>
        </p:nvSpPr>
        <p:spPr>
          <a:xfrm>
            <a:off x="651205" y="3690160"/>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前因后果或前果后因</a:t>
            </a:r>
            <a:endParaRPr lang="en-US" sz="1400" dirty="0">
              <a:latin typeface="+mj-lt"/>
            </a:endParaRPr>
          </a:p>
        </p:txBody>
      </p:sp>
      <p:sp>
        <p:nvSpPr>
          <p:cNvPr id="17" name="Shape 15"/>
          <p:cNvSpPr/>
          <p:nvPr/>
        </p:nvSpPr>
        <p:spPr>
          <a:xfrm>
            <a:off x="542671" y="4088119"/>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18" name="Text 16"/>
          <p:cNvSpPr/>
          <p:nvPr/>
        </p:nvSpPr>
        <p:spPr>
          <a:xfrm>
            <a:off x="651205" y="4196653"/>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递进关系</a:t>
            </a:r>
            <a:endParaRPr lang="en-US" sz="1400" dirty="0">
              <a:latin typeface="+mj-lt"/>
            </a:endParaRPr>
          </a:p>
        </p:txBody>
      </p:sp>
      <p:sp>
        <p:nvSpPr>
          <p:cNvPr id="19" name="Text 17"/>
          <p:cNvSpPr/>
          <p:nvPr/>
        </p:nvSpPr>
        <p:spPr>
          <a:xfrm>
            <a:off x="651205" y="4486077"/>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furthermore, besides, in addition</a:t>
            </a:r>
            <a:endParaRPr lang="en-US" sz="1400" dirty="0">
              <a:latin typeface="+mj-lt"/>
            </a:endParaRPr>
          </a:p>
        </p:txBody>
      </p:sp>
      <p:sp>
        <p:nvSpPr>
          <p:cNvPr id="20" name="Text 18"/>
          <p:cNvSpPr/>
          <p:nvPr/>
        </p:nvSpPr>
        <p:spPr>
          <a:xfrm>
            <a:off x="651205" y="4703145"/>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意思递进或补充</a:t>
            </a:r>
            <a:endParaRPr lang="en-US" sz="1400" dirty="0">
              <a:latin typeface="+mj-lt"/>
            </a:endParaRPr>
          </a:p>
        </p:txBody>
      </p:sp>
      <p:sp>
        <p:nvSpPr>
          <p:cNvPr id="21" name="Shape 19"/>
          <p:cNvSpPr/>
          <p:nvPr/>
        </p:nvSpPr>
        <p:spPr>
          <a:xfrm>
            <a:off x="542671" y="5101104"/>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22" name="Text 20"/>
          <p:cNvSpPr/>
          <p:nvPr/>
        </p:nvSpPr>
        <p:spPr>
          <a:xfrm>
            <a:off x="651205" y="5209638"/>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并列关系</a:t>
            </a:r>
            <a:endParaRPr lang="en-US" sz="1400" dirty="0">
              <a:latin typeface="+mj-lt"/>
            </a:endParaRPr>
          </a:p>
        </p:txBody>
      </p:sp>
      <p:sp>
        <p:nvSpPr>
          <p:cNvPr id="23" name="Text 21"/>
          <p:cNvSpPr/>
          <p:nvPr/>
        </p:nvSpPr>
        <p:spPr>
          <a:xfrm>
            <a:off x="651205" y="5499062"/>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also, too, similarly, likewise</a:t>
            </a:r>
            <a:endParaRPr lang="en-US" sz="1400" dirty="0">
              <a:latin typeface="+mj-lt"/>
            </a:endParaRPr>
          </a:p>
        </p:txBody>
      </p:sp>
      <p:sp>
        <p:nvSpPr>
          <p:cNvPr id="24" name="Text 22"/>
          <p:cNvSpPr/>
          <p:nvPr/>
        </p:nvSpPr>
        <p:spPr>
          <a:xfrm>
            <a:off x="651205" y="5716131"/>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结构平行，意思相近</a:t>
            </a:r>
            <a:endParaRPr lang="en-US" sz="1400" dirty="0">
              <a:latin typeface="+mj-lt"/>
            </a:endParaRPr>
          </a:p>
        </p:txBody>
      </p:sp>
      <p:sp>
        <p:nvSpPr>
          <p:cNvPr id="25" name="Shape 23"/>
          <p:cNvSpPr/>
          <p:nvPr/>
        </p:nvSpPr>
        <p:spPr>
          <a:xfrm>
            <a:off x="4231418" y="1302409"/>
            <a:ext cx="3726338" cy="4884036"/>
          </a:xfrm>
          <a:custGeom>
            <a:avLst/>
            <a:gdLst/>
            <a:ahLst/>
            <a:cxnLst/>
            <a:rect l="l" t="t" r="r" b="b"/>
            <a:pathLst>
              <a:path w="3726338" h="4884036">
                <a:moveTo>
                  <a:pt x="72365" y="0"/>
                </a:moveTo>
                <a:lnTo>
                  <a:pt x="3653973" y="0"/>
                </a:lnTo>
                <a:cubicBezTo>
                  <a:pt x="3693939" y="0"/>
                  <a:pt x="3726338" y="32399"/>
                  <a:pt x="3726338" y="72365"/>
                </a:cubicBezTo>
                <a:lnTo>
                  <a:pt x="3726338" y="4811670"/>
                </a:lnTo>
                <a:cubicBezTo>
                  <a:pt x="3726338" y="4851636"/>
                  <a:pt x="3693939" y="4884036"/>
                  <a:pt x="3653973" y="4884036"/>
                </a:cubicBezTo>
                <a:lnTo>
                  <a:pt x="72365" y="4884036"/>
                </a:lnTo>
                <a:cubicBezTo>
                  <a:pt x="32399" y="4884036"/>
                  <a:pt x="0" y="4851636"/>
                  <a:pt x="0" y="4811670"/>
                </a:cubicBezTo>
                <a:lnTo>
                  <a:pt x="0" y="72365"/>
                </a:lnTo>
                <a:cubicBezTo>
                  <a:pt x="0" y="32399"/>
                  <a:pt x="32399" y="0"/>
                  <a:pt x="72365" y="0"/>
                </a:cubicBezTo>
                <a:close/>
              </a:path>
            </a:pathLst>
          </a:custGeom>
          <a:solidFill>
            <a:srgbClr val="FFFFFF"/>
          </a:solidFill>
          <a:effectLst>
            <a:outerShdw blurRad="27134" dist="9045" dir="5400000" algn="bl" rotWithShape="0">
              <a:srgbClr val="000000">
                <a:alpha val="10196"/>
              </a:srgbClr>
            </a:outerShdw>
          </a:effectLst>
        </p:spPr>
        <p:txBody>
          <a:bodyPr/>
          <a:lstStyle/>
          <a:p>
            <a:endParaRPr lang="zh-CN" altLang="en-US" sz="1400">
              <a:latin typeface="+mj-lt"/>
            </a:endParaRPr>
          </a:p>
        </p:txBody>
      </p:sp>
      <p:sp>
        <p:nvSpPr>
          <p:cNvPr id="26" name="Shape 24"/>
          <p:cNvSpPr/>
          <p:nvPr/>
        </p:nvSpPr>
        <p:spPr>
          <a:xfrm>
            <a:off x="4412308" y="1483300"/>
            <a:ext cx="434136" cy="434136"/>
          </a:xfrm>
          <a:custGeom>
            <a:avLst/>
            <a:gdLst/>
            <a:ahLst/>
            <a:cxnLst/>
            <a:rect l="l" t="t" r="r" b="b"/>
            <a:pathLst>
              <a:path w="434136" h="434136">
                <a:moveTo>
                  <a:pt x="217068" y="0"/>
                </a:moveTo>
                <a:lnTo>
                  <a:pt x="217068" y="0"/>
                </a:lnTo>
                <a:cubicBezTo>
                  <a:pt x="336871" y="0"/>
                  <a:pt x="434136" y="97265"/>
                  <a:pt x="434136" y="217068"/>
                </a:cubicBezTo>
                <a:lnTo>
                  <a:pt x="434136" y="217068"/>
                </a:lnTo>
                <a:cubicBezTo>
                  <a:pt x="434136" y="336871"/>
                  <a:pt x="336871" y="434136"/>
                  <a:pt x="217068" y="434136"/>
                </a:cubicBezTo>
                <a:lnTo>
                  <a:pt x="217068" y="434136"/>
                </a:lnTo>
                <a:cubicBezTo>
                  <a:pt x="97265" y="434136"/>
                  <a:pt x="0" y="336871"/>
                  <a:pt x="0" y="217068"/>
                </a:cubicBezTo>
                <a:lnTo>
                  <a:pt x="0" y="217068"/>
                </a:lnTo>
                <a:cubicBezTo>
                  <a:pt x="0" y="97265"/>
                  <a:pt x="97265" y="0"/>
                  <a:pt x="217068" y="0"/>
                </a:cubicBezTo>
                <a:close/>
              </a:path>
            </a:pathLst>
          </a:custGeom>
          <a:solidFill>
            <a:srgbClr val="C77D4A"/>
          </a:solidFill>
        </p:spPr>
        <p:txBody>
          <a:bodyPr/>
          <a:lstStyle/>
          <a:p>
            <a:endParaRPr lang="zh-CN" altLang="en-US" sz="1400">
              <a:latin typeface="+mj-lt"/>
            </a:endParaRPr>
          </a:p>
        </p:txBody>
      </p:sp>
      <p:sp>
        <p:nvSpPr>
          <p:cNvPr id="27" name="Shape 25"/>
          <p:cNvSpPr/>
          <p:nvPr/>
        </p:nvSpPr>
        <p:spPr>
          <a:xfrm>
            <a:off x="4527625" y="1609923"/>
            <a:ext cx="203501" cy="180890"/>
          </a:xfrm>
          <a:custGeom>
            <a:avLst/>
            <a:gdLst/>
            <a:ahLst/>
            <a:cxnLst/>
            <a:rect l="l" t="t" r="r" b="b"/>
            <a:pathLst>
              <a:path w="203501" h="180890">
                <a:moveTo>
                  <a:pt x="148210" y="33917"/>
                </a:moveTo>
                <a:cubicBezTo>
                  <a:pt x="142345" y="33917"/>
                  <a:pt x="136657" y="35507"/>
                  <a:pt x="131675" y="38404"/>
                </a:cubicBezTo>
                <a:cubicBezTo>
                  <a:pt x="126093" y="32751"/>
                  <a:pt x="119592" y="28017"/>
                  <a:pt x="112420" y="24448"/>
                </a:cubicBezTo>
                <a:cubicBezTo>
                  <a:pt x="122384" y="15969"/>
                  <a:pt x="135067" y="11306"/>
                  <a:pt x="148210" y="11306"/>
                </a:cubicBezTo>
                <a:cubicBezTo>
                  <a:pt x="178735" y="11306"/>
                  <a:pt x="203501" y="36037"/>
                  <a:pt x="203501" y="66597"/>
                </a:cubicBezTo>
                <a:cubicBezTo>
                  <a:pt x="203501" y="81259"/>
                  <a:pt x="197672" y="95321"/>
                  <a:pt x="187320" y="105672"/>
                </a:cubicBezTo>
                <a:lnTo>
                  <a:pt x="162201" y="130792"/>
                </a:lnTo>
                <a:cubicBezTo>
                  <a:pt x="151849" y="141144"/>
                  <a:pt x="137787" y="146973"/>
                  <a:pt x="123125" y="146973"/>
                </a:cubicBezTo>
                <a:cubicBezTo>
                  <a:pt x="92600" y="146973"/>
                  <a:pt x="67834" y="122242"/>
                  <a:pt x="67834" y="91682"/>
                </a:cubicBezTo>
                <a:cubicBezTo>
                  <a:pt x="67834" y="91152"/>
                  <a:pt x="67834" y="90622"/>
                  <a:pt x="67869" y="90092"/>
                </a:cubicBezTo>
                <a:cubicBezTo>
                  <a:pt x="68046" y="83838"/>
                  <a:pt x="73239" y="78927"/>
                  <a:pt x="79493" y="79104"/>
                </a:cubicBezTo>
                <a:cubicBezTo>
                  <a:pt x="85746" y="79281"/>
                  <a:pt x="90657" y="84474"/>
                  <a:pt x="90480" y="90728"/>
                </a:cubicBezTo>
                <a:cubicBezTo>
                  <a:pt x="90480" y="91046"/>
                  <a:pt x="90480" y="91364"/>
                  <a:pt x="90480" y="91646"/>
                </a:cubicBezTo>
                <a:cubicBezTo>
                  <a:pt x="90480" y="109700"/>
                  <a:pt x="105107" y="124327"/>
                  <a:pt x="123161" y="124327"/>
                </a:cubicBezTo>
                <a:cubicBezTo>
                  <a:pt x="131817" y="124327"/>
                  <a:pt x="140119" y="120900"/>
                  <a:pt x="146267" y="114752"/>
                </a:cubicBezTo>
                <a:lnTo>
                  <a:pt x="171386" y="89633"/>
                </a:lnTo>
                <a:cubicBezTo>
                  <a:pt x="177499" y="83520"/>
                  <a:pt x="180961" y="75182"/>
                  <a:pt x="180961" y="66527"/>
                </a:cubicBezTo>
                <a:cubicBezTo>
                  <a:pt x="180961" y="48473"/>
                  <a:pt x="166334" y="33846"/>
                  <a:pt x="148281" y="33846"/>
                </a:cubicBezTo>
                <a:close/>
                <a:moveTo>
                  <a:pt x="97228" y="61227"/>
                </a:moveTo>
                <a:cubicBezTo>
                  <a:pt x="96557" y="60944"/>
                  <a:pt x="95886" y="60556"/>
                  <a:pt x="95285" y="60132"/>
                </a:cubicBezTo>
                <a:cubicBezTo>
                  <a:pt x="90834" y="57835"/>
                  <a:pt x="85746" y="56528"/>
                  <a:pt x="80411" y="56528"/>
                </a:cubicBezTo>
                <a:cubicBezTo>
                  <a:pt x="71755" y="56528"/>
                  <a:pt x="63453" y="59955"/>
                  <a:pt x="57305" y="66103"/>
                </a:cubicBezTo>
                <a:lnTo>
                  <a:pt x="32186" y="91222"/>
                </a:lnTo>
                <a:cubicBezTo>
                  <a:pt x="26074" y="97334"/>
                  <a:pt x="22611" y="105672"/>
                  <a:pt x="22611" y="114328"/>
                </a:cubicBezTo>
                <a:cubicBezTo>
                  <a:pt x="22611" y="132382"/>
                  <a:pt x="37238" y="147009"/>
                  <a:pt x="55292" y="147009"/>
                </a:cubicBezTo>
                <a:cubicBezTo>
                  <a:pt x="61121" y="147009"/>
                  <a:pt x="66809" y="145454"/>
                  <a:pt x="71791" y="142557"/>
                </a:cubicBezTo>
                <a:cubicBezTo>
                  <a:pt x="77373" y="148210"/>
                  <a:pt x="83874" y="152944"/>
                  <a:pt x="91081" y="156512"/>
                </a:cubicBezTo>
                <a:cubicBezTo>
                  <a:pt x="81118" y="164956"/>
                  <a:pt x="68470" y="169655"/>
                  <a:pt x="55292" y="169655"/>
                </a:cubicBezTo>
                <a:cubicBezTo>
                  <a:pt x="24766" y="169655"/>
                  <a:pt x="0" y="144924"/>
                  <a:pt x="0" y="114364"/>
                </a:cubicBezTo>
                <a:cubicBezTo>
                  <a:pt x="0" y="99702"/>
                  <a:pt x="5829" y="85640"/>
                  <a:pt x="16181" y="75288"/>
                </a:cubicBezTo>
                <a:lnTo>
                  <a:pt x="41301" y="50169"/>
                </a:lnTo>
                <a:cubicBezTo>
                  <a:pt x="51653" y="39817"/>
                  <a:pt x="65714" y="33988"/>
                  <a:pt x="80376" y="33988"/>
                </a:cubicBezTo>
                <a:cubicBezTo>
                  <a:pt x="110972" y="33988"/>
                  <a:pt x="135668" y="58931"/>
                  <a:pt x="135668" y="89421"/>
                </a:cubicBezTo>
                <a:cubicBezTo>
                  <a:pt x="135668" y="89880"/>
                  <a:pt x="135668" y="90339"/>
                  <a:pt x="135668" y="90798"/>
                </a:cubicBezTo>
                <a:cubicBezTo>
                  <a:pt x="135526" y="97052"/>
                  <a:pt x="130333" y="101963"/>
                  <a:pt x="124079" y="101821"/>
                </a:cubicBezTo>
                <a:cubicBezTo>
                  <a:pt x="117826" y="101680"/>
                  <a:pt x="112915" y="96487"/>
                  <a:pt x="113056" y="90233"/>
                </a:cubicBezTo>
                <a:cubicBezTo>
                  <a:pt x="113056" y="89950"/>
                  <a:pt x="113056" y="89703"/>
                  <a:pt x="113056" y="89421"/>
                </a:cubicBezTo>
                <a:cubicBezTo>
                  <a:pt x="113056" y="77514"/>
                  <a:pt x="106697" y="67057"/>
                  <a:pt x="97228" y="61298"/>
                </a:cubicBezTo>
                <a:close/>
              </a:path>
            </a:pathLst>
          </a:custGeom>
          <a:solidFill>
            <a:srgbClr val="FFFFFF"/>
          </a:solidFill>
        </p:spPr>
        <p:txBody>
          <a:bodyPr/>
          <a:lstStyle/>
          <a:p>
            <a:endParaRPr lang="zh-CN" altLang="en-US" sz="1400">
              <a:latin typeface="+mj-lt"/>
            </a:endParaRPr>
          </a:p>
        </p:txBody>
      </p:sp>
      <p:sp>
        <p:nvSpPr>
          <p:cNvPr id="28" name="Text 26"/>
          <p:cNvSpPr/>
          <p:nvPr/>
        </p:nvSpPr>
        <p:spPr>
          <a:xfrm>
            <a:off x="4954978" y="1573745"/>
            <a:ext cx="814006" cy="253246"/>
          </a:xfrm>
          <a:prstGeom prst="rect">
            <a:avLst/>
          </a:prstGeom>
          <a:noFill/>
        </p:spPr>
        <p:txBody>
          <a:bodyPr wrap="square" lIns="0" tIns="0" rIns="0" bIns="0" rtlCol="0" anchor="ctr"/>
          <a:lstStyle/>
          <a:p>
            <a:pPr>
              <a:lnSpc>
                <a:spcPct val="120000"/>
              </a:lnSpc>
            </a:pPr>
            <a:r>
              <a:rPr lang="en-US" sz="1400" b="1" dirty="0">
                <a:solidFill>
                  <a:srgbClr val="3A4F41"/>
                </a:solidFill>
                <a:latin typeface="+mj-lt"/>
                <a:ea typeface="宋体" panose="02010600030101010101" pitchFamily="2" charset="-122"/>
                <a:cs typeface="Noto Sans SC" pitchFamily="34" charset="-120"/>
              </a:rPr>
              <a:t>语义衔接</a:t>
            </a:r>
            <a:endParaRPr lang="en-US" sz="1400" dirty="0">
              <a:latin typeface="+mj-lt"/>
            </a:endParaRPr>
          </a:p>
        </p:txBody>
      </p:sp>
      <p:sp>
        <p:nvSpPr>
          <p:cNvPr id="29" name="Shape 27"/>
          <p:cNvSpPr/>
          <p:nvPr/>
        </p:nvSpPr>
        <p:spPr>
          <a:xfrm>
            <a:off x="4412308" y="2062148"/>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30" name="Text 28"/>
          <p:cNvSpPr/>
          <p:nvPr/>
        </p:nvSpPr>
        <p:spPr>
          <a:xfrm>
            <a:off x="4520842" y="2170682"/>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词汇复现</a:t>
            </a:r>
            <a:endParaRPr lang="en-US" sz="1400" dirty="0">
              <a:latin typeface="+mj-lt"/>
            </a:endParaRPr>
          </a:p>
        </p:txBody>
      </p:sp>
      <p:sp>
        <p:nvSpPr>
          <p:cNvPr id="31" name="Text 29"/>
          <p:cNvSpPr/>
          <p:nvPr/>
        </p:nvSpPr>
        <p:spPr>
          <a:xfrm>
            <a:off x="4520842" y="2460107"/>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同词复现、同义词、近义词</a:t>
            </a:r>
            <a:endParaRPr lang="en-US" sz="1400" dirty="0">
              <a:latin typeface="+mj-lt"/>
            </a:endParaRPr>
          </a:p>
        </p:txBody>
      </p:sp>
      <p:sp>
        <p:nvSpPr>
          <p:cNvPr id="32" name="Text 30"/>
          <p:cNvSpPr/>
          <p:nvPr/>
        </p:nvSpPr>
        <p:spPr>
          <a:xfrm>
            <a:off x="4520842" y="2677175"/>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注意选项与上下文的词汇联系</a:t>
            </a:r>
            <a:endParaRPr lang="en-US" sz="1400" dirty="0">
              <a:latin typeface="+mj-lt"/>
            </a:endParaRPr>
          </a:p>
        </p:txBody>
      </p:sp>
      <p:sp>
        <p:nvSpPr>
          <p:cNvPr id="33" name="Shape 31"/>
          <p:cNvSpPr/>
          <p:nvPr/>
        </p:nvSpPr>
        <p:spPr>
          <a:xfrm>
            <a:off x="4412308" y="3075134"/>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34" name="Text 32"/>
          <p:cNvSpPr/>
          <p:nvPr/>
        </p:nvSpPr>
        <p:spPr>
          <a:xfrm>
            <a:off x="4520842" y="3183668"/>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指代关系</a:t>
            </a:r>
            <a:endParaRPr lang="en-US" sz="1400" dirty="0">
              <a:latin typeface="+mj-lt"/>
            </a:endParaRPr>
          </a:p>
        </p:txBody>
      </p:sp>
      <p:sp>
        <p:nvSpPr>
          <p:cNvPr id="35" name="Text 33"/>
          <p:cNvSpPr/>
          <p:nvPr/>
        </p:nvSpPr>
        <p:spPr>
          <a:xfrm>
            <a:off x="4520842" y="3473092"/>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this, that, these, those, it, they</a:t>
            </a:r>
            <a:endParaRPr lang="en-US" sz="1400" dirty="0">
              <a:latin typeface="+mj-lt"/>
            </a:endParaRPr>
          </a:p>
        </p:txBody>
      </p:sp>
      <p:sp>
        <p:nvSpPr>
          <p:cNvPr id="36" name="Text 34"/>
          <p:cNvSpPr/>
          <p:nvPr/>
        </p:nvSpPr>
        <p:spPr>
          <a:xfrm>
            <a:off x="4520842" y="3690160"/>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指代词需有明确指代对象</a:t>
            </a:r>
            <a:endParaRPr lang="en-US" sz="1400" dirty="0">
              <a:latin typeface="+mj-lt"/>
            </a:endParaRPr>
          </a:p>
        </p:txBody>
      </p:sp>
      <p:sp>
        <p:nvSpPr>
          <p:cNvPr id="37" name="Shape 35"/>
          <p:cNvSpPr/>
          <p:nvPr/>
        </p:nvSpPr>
        <p:spPr>
          <a:xfrm>
            <a:off x="4412308" y="4088119"/>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38" name="Text 36"/>
          <p:cNvSpPr/>
          <p:nvPr/>
        </p:nvSpPr>
        <p:spPr>
          <a:xfrm>
            <a:off x="4520842" y="4196653"/>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数字顺序</a:t>
            </a:r>
            <a:endParaRPr lang="en-US" sz="1400" dirty="0">
              <a:latin typeface="+mj-lt"/>
            </a:endParaRPr>
          </a:p>
        </p:txBody>
      </p:sp>
      <p:sp>
        <p:nvSpPr>
          <p:cNvPr id="39" name="Text 37"/>
          <p:cNvSpPr/>
          <p:nvPr/>
        </p:nvSpPr>
        <p:spPr>
          <a:xfrm>
            <a:off x="4520842" y="4486077"/>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first, second, then, finally</a:t>
            </a:r>
            <a:endParaRPr lang="en-US" sz="1400" dirty="0">
              <a:latin typeface="+mj-lt"/>
            </a:endParaRPr>
          </a:p>
        </p:txBody>
      </p:sp>
      <p:sp>
        <p:nvSpPr>
          <p:cNvPr id="40" name="Text 38"/>
          <p:cNvSpPr/>
          <p:nvPr/>
        </p:nvSpPr>
        <p:spPr>
          <a:xfrm>
            <a:off x="4520842" y="4703145"/>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按时间或逻辑顺序排列</a:t>
            </a:r>
            <a:endParaRPr lang="en-US" sz="1400" dirty="0">
              <a:latin typeface="+mj-lt"/>
            </a:endParaRPr>
          </a:p>
        </p:txBody>
      </p:sp>
      <p:sp>
        <p:nvSpPr>
          <p:cNvPr id="41" name="Shape 39"/>
          <p:cNvSpPr/>
          <p:nvPr/>
        </p:nvSpPr>
        <p:spPr>
          <a:xfrm>
            <a:off x="4412308" y="5101104"/>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42" name="Text 40"/>
          <p:cNvSpPr/>
          <p:nvPr/>
        </p:nvSpPr>
        <p:spPr>
          <a:xfrm>
            <a:off x="4520842" y="5209638"/>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句式结构</a:t>
            </a:r>
            <a:endParaRPr lang="en-US" sz="1400" dirty="0">
              <a:latin typeface="+mj-lt"/>
            </a:endParaRPr>
          </a:p>
        </p:txBody>
      </p:sp>
      <p:sp>
        <p:nvSpPr>
          <p:cNvPr id="43" name="Text 41"/>
          <p:cNvSpPr/>
          <p:nvPr/>
        </p:nvSpPr>
        <p:spPr>
          <a:xfrm>
            <a:off x="4520842" y="5499062"/>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排比、对偶、设问等</a:t>
            </a:r>
            <a:endParaRPr lang="en-US" sz="1400" dirty="0">
              <a:latin typeface="+mj-lt"/>
            </a:endParaRPr>
          </a:p>
        </p:txBody>
      </p:sp>
      <p:sp>
        <p:nvSpPr>
          <p:cNvPr id="44" name="Text 42"/>
          <p:cNvSpPr/>
          <p:nvPr/>
        </p:nvSpPr>
        <p:spPr>
          <a:xfrm>
            <a:off x="4520842" y="5716131"/>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保持句式结构一致</a:t>
            </a:r>
            <a:endParaRPr lang="en-US" sz="1400" dirty="0">
              <a:latin typeface="+mj-lt"/>
            </a:endParaRPr>
          </a:p>
        </p:txBody>
      </p:sp>
      <p:sp>
        <p:nvSpPr>
          <p:cNvPr id="45" name="Shape 43"/>
          <p:cNvSpPr/>
          <p:nvPr/>
        </p:nvSpPr>
        <p:spPr>
          <a:xfrm>
            <a:off x="8101149" y="1302409"/>
            <a:ext cx="3726338" cy="4884036"/>
          </a:xfrm>
          <a:custGeom>
            <a:avLst/>
            <a:gdLst/>
            <a:ahLst/>
            <a:cxnLst/>
            <a:rect l="l" t="t" r="r" b="b"/>
            <a:pathLst>
              <a:path w="3726338" h="4884036">
                <a:moveTo>
                  <a:pt x="72365" y="0"/>
                </a:moveTo>
                <a:lnTo>
                  <a:pt x="3653973" y="0"/>
                </a:lnTo>
                <a:cubicBezTo>
                  <a:pt x="3693939" y="0"/>
                  <a:pt x="3726338" y="32399"/>
                  <a:pt x="3726338" y="72365"/>
                </a:cubicBezTo>
                <a:lnTo>
                  <a:pt x="3726338" y="4811670"/>
                </a:lnTo>
                <a:cubicBezTo>
                  <a:pt x="3726338" y="4851636"/>
                  <a:pt x="3693939" y="4884036"/>
                  <a:pt x="3653973" y="4884036"/>
                </a:cubicBezTo>
                <a:lnTo>
                  <a:pt x="72365" y="4884036"/>
                </a:lnTo>
                <a:cubicBezTo>
                  <a:pt x="32399" y="4884036"/>
                  <a:pt x="0" y="4851636"/>
                  <a:pt x="0" y="4811670"/>
                </a:cubicBezTo>
                <a:lnTo>
                  <a:pt x="0" y="72365"/>
                </a:lnTo>
                <a:cubicBezTo>
                  <a:pt x="0" y="32399"/>
                  <a:pt x="32399" y="0"/>
                  <a:pt x="72365" y="0"/>
                </a:cubicBezTo>
                <a:close/>
              </a:path>
            </a:pathLst>
          </a:custGeom>
          <a:solidFill>
            <a:srgbClr val="FFFFFF"/>
          </a:solidFill>
          <a:effectLst>
            <a:outerShdw blurRad="27134" dist="9045" dir="5400000" algn="bl" rotWithShape="0">
              <a:srgbClr val="000000">
                <a:alpha val="10196"/>
              </a:srgbClr>
            </a:outerShdw>
          </a:effectLst>
        </p:spPr>
        <p:txBody>
          <a:bodyPr/>
          <a:lstStyle/>
          <a:p>
            <a:endParaRPr lang="zh-CN" altLang="en-US" sz="1400">
              <a:latin typeface="+mj-lt"/>
            </a:endParaRPr>
          </a:p>
        </p:txBody>
      </p:sp>
      <p:sp>
        <p:nvSpPr>
          <p:cNvPr id="46" name="Shape 44"/>
          <p:cNvSpPr/>
          <p:nvPr/>
        </p:nvSpPr>
        <p:spPr>
          <a:xfrm>
            <a:off x="8282040" y="1483300"/>
            <a:ext cx="434136" cy="434136"/>
          </a:xfrm>
          <a:custGeom>
            <a:avLst/>
            <a:gdLst/>
            <a:ahLst/>
            <a:cxnLst/>
            <a:rect l="l" t="t" r="r" b="b"/>
            <a:pathLst>
              <a:path w="434136" h="434136">
                <a:moveTo>
                  <a:pt x="217068" y="0"/>
                </a:moveTo>
                <a:lnTo>
                  <a:pt x="217068" y="0"/>
                </a:lnTo>
                <a:cubicBezTo>
                  <a:pt x="336871" y="0"/>
                  <a:pt x="434136" y="97265"/>
                  <a:pt x="434136" y="217068"/>
                </a:cubicBezTo>
                <a:lnTo>
                  <a:pt x="434136" y="217068"/>
                </a:lnTo>
                <a:cubicBezTo>
                  <a:pt x="434136" y="336871"/>
                  <a:pt x="336871" y="434136"/>
                  <a:pt x="217068" y="434136"/>
                </a:cubicBezTo>
                <a:lnTo>
                  <a:pt x="217068" y="434136"/>
                </a:lnTo>
                <a:cubicBezTo>
                  <a:pt x="97265" y="434136"/>
                  <a:pt x="0" y="336871"/>
                  <a:pt x="0" y="217068"/>
                </a:cubicBezTo>
                <a:lnTo>
                  <a:pt x="0" y="217068"/>
                </a:lnTo>
                <a:cubicBezTo>
                  <a:pt x="0" y="97265"/>
                  <a:pt x="97265" y="0"/>
                  <a:pt x="217068" y="0"/>
                </a:cubicBezTo>
                <a:close/>
              </a:path>
            </a:pathLst>
          </a:custGeom>
          <a:solidFill>
            <a:srgbClr val="B8A99A"/>
          </a:solidFill>
        </p:spPr>
        <p:txBody>
          <a:bodyPr/>
          <a:lstStyle/>
          <a:p>
            <a:endParaRPr lang="zh-CN" altLang="en-US" sz="1400">
              <a:latin typeface="+mj-lt"/>
            </a:endParaRPr>
          </a:p>
        </p:txBody>
      </p:sp>
      <p:sp>
        <p:nvSpPr>
          <p:cNvPr id="47" name="Shape 45"/>
          <p:cNvSpPr/>
          <p:nvPr/>
        </p:nvSpPr>
        <p:spPr>
          <a:xfrm>
            <a:off x="8408663" y="1609923"/>
            <a:ext cx="180890" cy="180890"/>
          </a:xfrm>
          <a:custGeom>
            <a:avLst/>
            <a:gdLst/>
            <a:ahLst/>
            <a:cxnLst/>
            <a:rect l="l" t="t" r="r" b="b"/>
            <a:pathLst>
              <a:path w="180890" h="180890">
                <a:moveTo>
                  <a:pt x="158279" y="90445"/>
                </a:moveTo>
                <a:cubicBezTo>
                  <a:pt x="158279" y="53007"/>
                  <a:pt x="127884" y="22611"/>
                  <a:pt x="90445" y="22611"/>
                </a:cubicBezTo>
                <a:cubicBezTo>
                  <a:pt x="53007" y="22611"/>
                  <a:pt x="22611" y="53007"/>
                  <a:pt x="22611" y="90445"/>
                </a:cubicBezTo>
                <a:cubicBezTo>
                  <a:pt x="22611" y="127884"/>
                  <a:pt x="53007" y="158279"/>
                  <a:pt x="90445" y="158279"/>
                </a:cubicBezTo>
                <a:cubicBezTo>
                  <a:pt x="127884" y="158279"/>
                  <a:pt x="158279" y="127884"/>
                  <a:pt x="158279" y="90445"/>
                </a:cubicBezTo>
                <a:close/>
                <a:moveTo>
                  <a:pt x="0" y="90445"/>
                </a:moveTo>
                <a:cubicBezTo>
                  <a:pt x="0" y="40527"/>
                  <a:pt x="40527" y="0"/>
                  <a:pt x="90445" y="0"/>
                </a:cubicBezTo>
                <a:cubicBezTo>
                  <a:pt x="140363" y="0"/>
                  <a:pt x="180890" y="40527"/>
                  <a:pt x="180890" y="90445"/>
                </a:cubicBezTo>
                <a:cubicBezTo>
                  <a:pt x="180890" y="140363"/>
                  <a:pt x="140363" y="180890"/>
                  <a:pt x="90445" y="180890"/>
                </a:cubicBezTo>
                <a:cubicBezTo>
                  <a:pt x="40527" y="180890"/>
                  <a:pt x="0" y="140363"/>
                  <a:pt x="0" y="90445"/>
                </a:cubicBezTo>
                <a:close/>
                <a:moveTo>
                  <a:pt x="90445" y="118709"/>
                </a:moveTo>
                <a:cubicBezTo>
                  <a:pt x="106044" y="118709"/>
                  <a:pt x="118709" y="106044"/>
                  <a:pt x="118709" y="90445"/>
                </a:cubicBezTo>
                <a:cubicBezTo>
                  <a:pt x="118709" y="74846"/>
                  <a:pt x="106044" y="62181"/>
                  <a:pt x="90445" y="62181"/>
                </a:cubicBezTo>
                <a:cubicBezTo>
                  <a:pt x="74846" y="62181"/>
                  <a:pt x="62181" y="74846"/>
                  <a:pt x="62181" y="90445"/>
                </a:cubicBezTo>
                <a:cubicBezTo>
                  <a:pt x="62181" y="106044"/>
                  <a:pt x="74846" y="118709"/>
                  <a:pt x="90445" y="118709"/>
                </a:cubicBezTo>
                <a:close/>
                <a:moveTo>
                  <a:pt x="90445" y="39570"/>
                </a:moveTo>
                <a:cubicBezTo>
                  <a:pt x="118524" y="39570"/>
                  <a:pt x="141320" y="62366"/>
                  <a:pt x="141320" y="90445"/>
                </a:cubicBezTo>
                <a:cubicBezTo>
                  <a:pt x="141320" y="118524"/>
                  <a:pt x="118524" y="141320"/>
                  <a:pt x="90445" y="141320"/>
                </a:cubicBezTo>
                <a:cubicBezTo>
                  <a:pt x="62366" y="141320"/>
                  <a:pt x="39570" y="118524"/>
                  <a:pt x="39570" y="90445"/>
                </a:cubicBezTo>
                <a:cubicBezTo>
                  <a:pt x="39570" y="62366"/>
                  <a:pt x="62366" y="39570"/>
                  <a:pt x="90445" y="39570"/>
                </a:cubicBezTo>
                <a:close/>
                <a:moveTo>
                  <a:pt x="79139" y="90445"/>
                </a:moveTo>
                <a:cubicBezTo>
                  <a:pt x="79139" y="84205"/>
                  <a:pt x="84205" y="79139"/>
                  <a:pt x="90445" y="79139"/>
                </a:cubicBezTo>
                <a:cubicBezTo>
                  <a:pt x="96685" y="79139"/>
                  <a:pt x="101751" y="84205"/>
                  <a:pt x="101751" y="90445"/>
                </a:cubicBezTo>
                <a:cubicBezTo>
                  <a:pt x="101751" y="96685"/>
                  <a:pt x="96685" y="101751"/>
                  <a:pt x="90445" y="101751"/>
                </a:cubicBezTo>
                <a:cubicBezTo>
                  <a:pt x="84205" y="101751"/>
                  <a:pt x="79139" y="96685"/>
                  <a:pt x="79139" y="90445"/>
                </a:cubicBezTo>
                <a:close/>
              </a:path>
            </a:pathLst>
          </a:custGeom>
          <a:solidFill>
            <a:srgbClr val="FFFFFF"/>
          </a:solidFill>
        </p:spPr>
        <p:txBody>
          <a:bodyPr/>
          <a:lstStyle/>
          <a:p>
            <a:endParaRPr lang="zh-CN" altLang="en-US" sz="1400">
              <a:latin typeface="+mj-lt"/>
            </a:endParaRPr>
          </a:p>
        </p:txBody>
      </p:sp>
      <p:sp>
        <p:nvSpPr>
          <p:cNvPr id="48" name="Text 46"/>
          <p:cNvSpPr/>
          <p:nvPr/>
        </p:nvSpPr>
        <p:spPr>
          <a:xfrm>
            <a:off x="8824710" y="1573745"/>
            <a:ext cx="814006" cy="253246"/>
          </a:xfrm>
          <a:prstGeom prst="rect">
            <a:avLst/>
          </a:prstGeom>
          <a:noFill/>
        </p:spPr>
        <p:txBody>
          <a:bodyPr wrap="square" lIns="0" tIns="0" rIns="0" bIns="0" rtlCol="0" anchor="ctr"/>
          <a:lstStyle/>
          <a:p>
            <a:pPr>
              <a:lnSpc>
                <a:spcPct val="120000"/>
              </a:lnSpc>
            </a:pPr>
            <a:r>
              <a:rPr lang="en-US" sz="1400" b="1" dirty="0">
                <a:solidFill>
                  <a:srgbClr val="3A4F41"/>
                </a:solidFill>
                <a:latin typeface="+mj-lt"/>
                <a:ea typeface="宋体" panose="02010600030101010101" pitchFamily="2" charset="-122"/>
                <a:cs typeface="Noto Sans SC" pitchFamily="34" charset="-120"/>
              </a:rPr>
              <a:t>主旨匹配</a:t>
            </a:r>
            <a:endParaRPr lang="en-US" sz="1400" dirty="0">
              <a:latin typeface="+mj-lt"/>
            </a:endParaRPr>
          </a:p>
        </p:txBody>
      </p:sp>
      <p:sp>
        <p:nvSpPr>
          <p:cNvPr id="49" name="Shape 47"/>
          <p:cNvSpPr/>
          <p:nvPr/>
        </p:nvSpPr>
        <p:spPr>
          <a:xfrm>
            <a:off x="8282040" y="2062148"/>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50" name="Text 48"/>
          <p:cNvSpPr/>
          <p:nvPr/>
        </p:nvSpPr>
        <p:spPr>
          <a:xfrm>
            <a:off x="8390574" y="2170682"/>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段落主旨</a:t>
            </a:r>
            <a:endParaRPr lang="en-US" sz="1400" dirty="0">
              <a:latin typeface="+mj-lt"/>
            </a:endParaRPr>
          </a:p>
        </p:txBody>
      </p:sp>
      <p:sp>
        <p:nvSpPr>
          <p:cNvPr id="51" name="Text 49"/>
          <p:cNvSpPr/>
          <p:nvPr/>
        </p:nvSpPr>
        <p:spPr>
          <a:xfrm>
            <a:off x="8390574" y="2460107"/>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理解段落核心意思</a:t>
            </a:r>
            <a:endParaRPr lang="en-US" sz="1400" dirty="0">
              <a:latin typeface="+mj-lt"/>
            </a:endParaRPr>
          </a:p>
        </p:txBody>
      </p:sp>
      <p:sp>
        <p:nvSpPr>
          <p:cNvPr id="52" name="Text 50"/>
          <p:cNvSpPr/>
          <p:nvPr/>
        </p:nvSpPr>
        <p:spPr>
          <a:xfrm>
            <a:off x="8390574" y="2677175"/>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选项需与段落主题一致</a:t>
            </a:r>
            <a:endParaRPr lang="en-US" sz="1400" dirty="0">
              <a:latin typeface="+mj-lt"/>
            </a:endParaRPr>
          </a:p>
        </p:txBody>
      </p:sp>
      <p:sp>
        <p:nvSpPr>
          <p:cNvPr id="53" name="Shape 51"/>
          <p:cNvSpPr/>
          <p:nvPr/>
        </p:nvSpPr>
        <p:spPr>
          <a:xfrm>
            <a:off x="8282040" y="3075134"/>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54" name="Text 52"/>
          <p:cNvSpPr/>
          <p:nvPr/>
        </p:nvSpPr>
        <p:spPr>
          <a:xfrm>
            <a:off x="8390574" y="3183668"/>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位置功能</a:t>
            </a:r>
            <a:endParaRPr lang="en-US" sz="1400" dirty="0">
              <a:latin typeface="+mj-lt"/>
            </a:endParaRPr>
          </a:p>
        </p:txBody>
      </p:sp>
      <p:sp>
        <p:nvSpPr>
          <p:cNvPr id="55" name="Text 53"/>
          <p:cNvSpPr/>
          <p:nvPr/>
        </p:nvSpPr>
        <p:spPr>
          <a:xfrm>
            <a:off x="8390574" y="3473092"/>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段首、段中、段尾</a:t>
            </a:r>
            <a:endParaRPr lang="en-US" sz="1400" dirty="0">
              <a:latin typeface="+mj-lt"/>
            </a:endParaRPr>
          </a:p>
        </p:txBody>
      </p:sp>
      <p:sp>
        <p:nvSpPr>
          <p:cNvPr id="56" name="Text 54"/>
          <p:cNvSpPr/>
          <p:nvPr/>
        </p:nvSpPr>
        <p:spPr>
          <a:xfrm>
            <a:off x="8390574" y="3690160"/>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不同位置功能不同</a:t>
            </a:r>
            <a:endParaRPr lang="en-US" sz="1400" dirty="0">
              <a:latin typeface="+mj-lt"/>
            </a:endParaRPr>
          </a:p>
        </p:txBody>
      </p:sp>
      <p:sp>
        <p:nvSpPr>
          <p:cNvPr id="57" name="Shape 55"/>
          <p:cNvSpPr/>
          <p:nvPr/>
        </p:nvSpPr>
        <p:spPr>
          <a:xfrm>
            <a:off x="8282040" y="4088119"/>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58" name="Text 56"/>
          <p:cNvSpPr/>
          <p:nvPr/>
        </p:nvSpPr>
        <p:spPr>
          <a:xfrm>
            <a:off x="8390574" y="4196653"/>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承上启下</a:t>
            </a:r>
            <a:endParaRPr lang="en-US" sz="1400" dirty="0">
              <a:latin typeface="+mj-lt"/>
            </a:endParaRPr>
          </a:p>
        </p:txBody>
      </p:sp>
      <p:sp>
        <p:nvSpPr>
          <p:cNvPr id="59" name="Text 57"/>
          <p:cNvSpPr/>
          <p:nvPr/>
        </p:nvSpPr>
        <p:spPr>
          <a:xfrm>
            <a:off x="8390574" y="4486077"/>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过渡句连接上下文</a:t>
            </a:r>
            <a:endParaRPr lang="en-US" sz="1400" dirty="0">
              <a:latin typeface="+mj-lt"/>
            </a:endParaRPr>
          </a:p>
        </p:txBody>
      </p:sp>
      <p:sp>
        <p:nvSpPr>
          <p:cNvPr id="60" name="Text 58"/>
          <p:cNvSpPr/>
          <p:nvPr/>
        </p:nvSpPr>
        <p:spPr>
          <a:xfrm>
            <a:off x="8390574" y="4703145"/>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既要承接上文，又要引出下文</a:t>
            </a:r>
            <a:endParaRPr lang="en-US" sz="1400" dirty="0">
              <a:latin typeface="+mj-lt"/>
            </a:endParaRPr>
          </a:p>
        </p:txBody>
      </p:sp>
      <p:sp>
        <p:nvSpPr>
          <p:cNvPr id="61" name="Shape 59"/>
          <p:cNvSpPr/>
          <p:nvPr/>
        </p:nvSpPr>
        <p:spPr>
          <a:xfrm>
            <a:off x="8282040" y="5101104"/>
            <a:ext cx="3364558" cy="904451"/>
          </a:xfrm>
          <a:custGeom>
            <a:avLst/>
            <a:gdLst/>
            <a:ahLst/>
            <a:cxnLst/>
            <a:rect l="l" t="t" r="r" b="b"/>
            <a:pathLst>
              <a:path w="3364558" h="904451">
                <a:moveTo>
                  <a:pt x="72356" y="0"/>
                </a:moveTo>
                <a:lnTo>
                  <a:pt x="3292202" y="0"/>
                </a:lnTo>
                <a:cubicBezTo>
                  <a:pt x="3332163" y="0"/>
                  <a:pt x="3364558" y="32395"/>
                  <a:pt x="3364558" y="72356"/>
                </a:cubicBezTo>
                <a:lnTo>
                  <a:pt x="3364558" y="832095"/>
                </a:lnTo>
                <a:cubicBezTo>
                  <a:pt x="3364558" y="872056"/>
                  <a:pt x="3332163" y="904451"/>
                  <a:pt x="3292202" y="904451"/>
                </a:cubicBezTo>
                <a:lnTo>
                  <a:pt x="72356" y="904451"/>
                </a:lnTo>
                <a:cubicBezTo>
                  <a:pt x="32422" y="904451"/>
                  <a:pt x="0" y="872029"/>
                  <a:pt x="0" y="832095"/>
                </a:cubicBezTo>
                <a:lnTo>
                  <a:pt x="0" y="72356"/>
                </a:lnTo>
                <a:cubicBezTo>
                  <a:pt x="0" y="32422"/>
                  <a:pt x="32422" y="0"/>
                  <a:pt x="72356" y="0"/>
                </a:cubicBezTo>
                <a:close/>
              </a:path>
            </a:pathLst>
          </a:custGeom>
          <a:solidFill>
            <a:srgbClr val="F8F7F4"/>
          </a:solidFill>
        </p:spPr>
        <p:txBody>
          <a:bodyPr/>
          <a:lstStyle/>
          <a:p>
            <a:endParaRPr lang="zh-CN" altLang="en-US" sz="1400">
              <a:latin typeface="+mj-lt"/>
            </a:endParaRPr>
          </a:p>
        </p:txBody>
      </p:sp>
      <p:sp>
        <p:nvSpPr>
          <p:cNvPr id="62" name="Text 60"/>
          <p:cNvSpPr/>
          <p:nvPr/>
        </p:nvSpPr>
        <p:spPr>
          <a:xfrm>
            <a:off x="8390574" y="5209638"/>
            <a:ext cx="3219846" cy="217068"/>
          </a:xfrm>
          <a:prstGeom prst="rect">
            <a:avLst/>
          </a:prstGeom>
          <a:noFill/>
        </p:spPr>
        <p:txBody>
          <a:bodyPr wrap="square" lIns="0" tIns="0" rIns="0" bIns="0" rtlCol="0" anchor="ctr"/>
          <a:lstStyle/>
          <a:p>
            <a:pPr>
              <a:lnSpc>
                <a:spcPct val="130000"/>
              </a:lnSpc>
            </a:pPr>
            <a:r>
              <a:rPr lang="en-US" sz="1400" b="1" dirty="0">
                <a:solidFill>
                  <a:srgbClr val="3A4F41"/>
                </a:solidFill>
                <a:latin typeface="+mj-lt"/>
                <a:ea typeface="宋体" panose="02010600030101010101" pitchFamily="2" charset="-122"/>
                <a:cs typeface="Noto Sans SC" pitchFamily="34" charset="-120"/>
              </a:rPr>
              <a:t>排除法</a:t>
            </a:r>
            <a:endParaRPr lang="en-US" sz="1400" dirty="0">
              <a:latin typeface="+mj-lt"/>
            </a:endParaRPr>
          </a:p>
        </p:txBody>
      </p:sp>
      <p:sp>
        <p:nvSpPr>
          <p:cNvPr id="63" name="Text 61"/>
          <p:cNvSpPr/>
          <p:nvPr/>
        </p:nvSpPr>
        <p:spPr>
          <a:xfrm>
            <a:off x="8390574" y="5499062"/>
            <a:ext cx="3210801" cy="180890"/>
          </a:xfrm>
          <a:prstGeom prst="rect">
            <a:avLst/>
          </a:prstGeom>
          <a:noFill/>
        </p:spPr>
        <p:txBody>
          <a:bodyPr wrap="square" lIns="0" tIns="0" rIns="0" bIns="0" rtlCol="0" anchor="ctr"/>
          <a:lstStyle/>
          <a:p>
            <a:pPr>
              <a:lnSpc>
                <a:spcPct val="120000"/>
              </a:lnSpc>
            </a:pPr>
            <a:r>
              <a:rPr lang="en-US" sz="1400" dirty="0">
                <a:solidFill>
                  <a:srgbClr val="2E2E2E">
                    <a:alpha val="80000"/>
                  </a:srgbClr>
                </a:solidFill>
                <a:latin typeface="+mj-lt"/>
                <a:ea typeface="宋体" panose="02010600030101010101" pitchFamily="2" charset="-122"/>
                <a:cs typeface="Noto Sans SC" pitchFamily="34" charset="-120"/>
              </a:rPr>
              <a:t>先排除明显错误选项</a:t>
            </a:r>
            <a:endParaRPr lang="en-US" sz="1400" dirty="0">
              <a:latin typeface="+mj-lt"/>
            </a:endParaRPr>
          </a:p>
        </p:txBody>
      </p:sp>
      <p:sp>
        <p:nvSpPr>
          <p:cNvPr id="64" name="Text 62"/>
          <p:cNvSpPr/>
          <p:nvPr/>
        </p:nvSpPr>
        <p:spPr>
          <a:xfrm>
            <a:off x="8390574" y="5716131"/>
            <a:ext cx="3210801" cy="180890"/>
          </a:xfrm>
          <a:prstGeom prst="rect">
            <a:avLst/>
          </a:prstGeom>
          <a:noFill/>
        </p:spPr>
        <p:txBody>
          <a:bodyPr wrap="square" lIns="0" tIns="0" rIns="0" bIns="0" rtlCol="0" anchor="ctr"/>
          <a:lstStyle/>
          <a:p>
            <a:pPr>
              <a:lnSpc>
                <a:spcPct val="120000"/>
              </a:lnSpc>
            </a:pPr>
            <a:r>
              <a:rPr lang="en-US" sz="1400" dirty="0">
                <a:solidFill>
                  <a:srgbClr val="C77D4A"/>
                </a:solidFill>
                <a:latin typeface="+mj-lt"/>
                <a:ea typeface="宋体" panose="02010600030101010101" pitchFamily="2" charset="-122"/>
                <a:cs typeface="Noto Sans SC" pitchFamily="34" charset="-120"/>
              </a:rPr>
              <a:t>缩小选择范围</a:t>
            </a:r>
            <a:endParaRPr lang="en-US" sz="1400" dirty="0">
              <a:latin typeface="+mj-lt"/>
            </a:endParaRPr>
          </a:p>
        </p:txBody>
      </p:sp>
      <p:sp>
        <p:nvSpPr>
          <p:cNvPr id="65" name="Shape 63"/>
          <p:cNvSpPr/>
          <p:nvPr/>
        </p:nvSpPr>
        <p:spPr>
          <a:xfrm>
            <a:off x="361780" y="6331157"/>
            <a:ext cx="11468439" cy="524582"/>
          </a:xfrm>
          <a:custGeom>
            <a:avLst/>
            <a:gdLst/>
            <a:ahLst/>
            <a:cxnLst/>
            <a:rect l="l" t="t" r="r" b="b"/>
            <a:pathLst>
              <a:path w="11468439" h="524582">
                <a:moveTo>
                  <a:pt x="72356" y="0"/>
                </a:moveTo>
                <a:lnTo>
                  <a:pt x="11396084" y="0"/>
                </a:lnTo>
                <a:cubicBezTo>
                  <a:pt x="11436044" y="0"/>
                  <a:pt x="11468439" y="32395"/>
                  <a:pt x="11468439" y="72356"/>
                </a:cubicBezTo>
                <a:lnTo>
                  <a:pt x="11468439" y="452226"/>
                </a:lnTo>
                <a:cubicBezTo>
                  <a:pt x="11468439" y="492187"/>
                  <a:pt x="11436044" y="524582"/>
                  <a:pt x="11396084" y="524582"/>
                </a:cubicBezTo>
                <a:lnTo>
                  <a:pt x="72356" y="524582"/>
                </a:lnTo>
                <a:cubicBezTo>
                  <a:pt x="32421" y="524582"/>
                  <a:pt x="0" y="492160"/>
                  <a:pt x="0" y="452226"/>
                </a:cubicBezTo>
                <a:lnTo>
                  <a:pt x="0" y="72356"/>
                </a:lnTo>
                <a:cubicBezTo>
                  <a:pt x="0" y="32421"/>
                  <a:pt x="32421" y="0"/>
                  <a:pt x="72356" y="0"/>
                </a:cubicBezTo>
                <a:close/>
              </a:path>
            </a:pathLst>
          </a:custGeom>
          <a:solidFill>
            <a:srgbClr val="3A4F41"/>
          </a:solidFill>
        </p:spPr>
        <p:txBody>
          <a:bodyPr/>
          <a:lstStyle/>
          <a:p>
            <a:endParaRPr lang="zh-CN" altLang="en-US" sz="1400">
              <a:latin typeface="+mj-lt"/>
            </a:endParaRPr>
          </a:p>
        </p:txBody>
      </p:sp>
      <p:sp>
        <p:nvSpPr>
          <p:cNvPr id="66" name="Shape 64"/>
          <p:cNvSpPr/>
          <p:nvPr/>
        </p:nvSpPr>
        <p:spPr>
          <a:xfrm>
            <a:off x="560760" y="6484914"/>
            <a:ext cx="162801" cy="217068"/>
          </a:xfrm>
          <a:custGeom>
            <a:avLst/>
            <a:gdLst/>
            <a:ahLst/>
            <a:cxnLst/>
            <a:rect l="l" t="t" r="r" b="b"/>
            <a:pathLst>
              <a:path w="162801" h="217068">
                <a:moveTo>
                  <a:pt x="124178" y="162801"/>
                </a:moveTo>
                <a:cubicBezTo>
                  <a:pt x="127273" y="153347"/>
                  <a:pt x="133463" y="144783"/>
                  <a:pt x="140458" y="137406"/>
                </a:cubicBezTo>
                <a:cubicBezTo>
                  <a:pt x="154322" y="122822"/>
                  <a:pt x="162801" y="103107"/>
                  <a:pt x="162801" y="81401"/>
                </a:cubicBezTo>
                <a:cubicBezTo>
                  <a:pt x="162801" y="36461"/>
                  <a:pt x="126341" y="0"/>
                  <a:pt x="81401" y="0"/>
                </a:cubicBezTo>
                <a:cubicBezTo>
                  <a:pt x="36461" y="0"/>
                  <a:pt x="0" y="36461"/>
                  <a:pt x="0" y="81401"/>
                </a:cubicBezTo>
                <a:cubicBezTo>
                  <a:pt x="0" y="103107"/>
                  <a:pt x="8479" y="122822"/>
                  <a:pt x="22343" y="137406"/>
                </a:cubicBezTo>
                <a:cubicBezTo>
                  <a:pt x="29338" y="144783"/>
                  <a:pt x="35570" y="153347"/>
                  <a:pt x="38623" y="162801"/>
                </a:cubicBezTo>
                <a:lnTo>
                  <a:pt x="124136" y="162801"/>
                </a:lnTo>
                <a:close/>
                <a:moveTo>
                  <a:pt x="122101" y="183151"/>
                </a:moveTo>
                <a:lnTo>
                  <a:pt x="40700" y="183151"/>
                </a:lnTo>
                <a:lnTo>
                  <a:pt x="40700" y="189935"/>
                </a:lnTo>
                <a:cubicBezTo>
                  <a:pt x="40700" y="208674"/>
                  <a:pt x="55878" y="223852"/>
                  <a:pt x="74617" y="223852"/>
                </a:cubicBezTo>
                <a:lnTo>
                  <a:pt x="88184" y="223852"/>
                </a:lnTo>
                <a:cubicBezTo>
                  <a:pt x="106923" y="223852"/>
                  <a:pt x="122101" y="208674"/>
                  <a:pt x="122101" y="189935"/>
                </a:cubicBezTo>
                <a:lnTo>
                  <a:pt x="122101" y="183151"/>
                </a:lnTo>
                <a:close/>
                <a:moveTo>
                  <a:pt x="78009" y="47484"/>
                </a:moveTo>
                <a:cubicBezTo>
                  <a:pt x="61135" y="47484"/>
                  <a:pt x="47484" y="61135"/>
                  <a:pt x="47484" y="78009"/>
                </a:cubicBezTo>
                <a:cubicBezTo>
                  <a:pt x="47484" y="83648"/>
                  <a:pt x="42947" y="88184"/>
                  <a:pt x="37309" y="88184"/>
                </a:cubicBezTo>
                <a:cubicBezTo>
                  <a:pt x="31670" y="88184"/>
                  <a:pt x="27134" y="83648"/>
                  <a:pt x="27134" y="78009"/>
                </a:cubicBezTo>
                <a:cubicBezTo>
                  <a:pt x="27134" y="49900"/>
                  <a:pt x="49900" y="27134"/>
                  <a:pt x="78009" y="27134"/>
                </a:cubicBezTo>
                <a:cubicBezTo>
                  <a:pt x="83648" y="27134"/>
                  <a:pt x="88184" y="31670"/>
                  <a:pt x="88184" y="37309"/>
                </a:cubicBezTo>
                <a:cubicBezTo>
                  <a:pt x="88184" y="42947"/>
                  <a:pt x="83648" y="47484"/>
                  <a:pt x="78009" y="47484"/>
                </a:cubicBezTo>
                <a:close/>
              </a:path>
            </a:pathLst>
          </a:custGeom>
          <a:solidFill>
            <a:srgbClr val="C77D4A"/>
          </a:solidFill>
        </p:spPr>
        <p:txBody>
          <a:bodyPr/>
          <a:lstStyle/>
          <a:p>
            <a:endParaRPr lang="zh-CN" altLang="en-US" sz="1400">
              <a:latin typeface="+mj-lt"/>
            </a:endParaRPr>
          </a:p>
        </p:txBody>
      </p:sp>
      <p:sp>
        <p:nvSpPr>
          <p:cNvPr id="67" name="Text 65"/>
          <p:cNvSpPr/>
          <p:nvPr/>
        </p:nvSpPr>
        <p:spPr>
          <a:xfrm>
            <a:off x="886362" y="6475869"/>
            <a:ext cx="9365078" cy="235157"/>
          </a:xfrm>
          <a:prstGeom prst="rect">
            <a:avLst/>
          </a:prstGeom>
          <a:noFill/>
        </p:spPr>
        <p:txBody>
          <a:bodyPr wrap="square" lIns="0" tIns="0" rIns="0" bIns="0" rtlCol="0" anchor="ctr"/>
          <a:lstStyle/>
          <a:p>
            <a:pPr>
              <a:lnSpc>
                <a:spcPct val="140000"/>
              </a:lnSpc>
            </a:pPr>
            <a:r>
              <a:rPr lang="en-US" sz="1400" b="1" dirty="0">
                <a:solidFill>
                  <a:srgbClr val="FFFFFF"/>
                </a:solidFill>
                <a:latin typeface="+mj-lt"/>
                <a:ea typeface="宋体" panose="02010600030101010101" pitchFamily="2" charset="-122"/>
                <a:cs typeface="Noto Sans SC" pitchFamily="34" charset="-120"/>
              </a:rPr>
              <a:t>答题步骤：</a:t>
            </a:r>
            <a:r>
              <a:rPr lang="en-US" sz="1400" dirty="0">
                <a:solidFill>
                  <a:srgbClr val="FFFFFF"/>
                </a:solidFill>
                <a:latin typeface="+mj-lt"/>
                <a:ea typeface="宋体" panose="02010600030101010101" pitchFamily="2" charset="-122"/>
                <a:cs typeface="Noto Sans SC" pitchFamily="34" charset="-120"/>
              </a:rPr>
              <a:t>①通读全文把握主旨 → ②分析空格位置功能 → ③关注逻辑衔接词 → ④</a:t>
            </a:r>
            <a:r>
              <a:rPr lang="en-US" sz="1400" dirty="0" err="1">
                <a:solidFill>
                  <a:srgbClr val="FFFFFF"/>
                </a:solidFill>
                <a:latin typeface="+mj-lt"/>
                <a:ea typeface="宋体" panose="02010600030101010101" pitchFamily="2" charset="-122"/>
                <a:cs typeface="Noto Sans SC" pitchFamily="34" charset="-120"/>
              </a:rPr>
              <a:t>利用</a:t>
            </a:r>
            <a:r>
              <a:rPr lang="zh-CN" altLang="en-US" sz="1400" dirty="0">
                <a:solidFill>
                  <a:srgbClr val="FFFFFF"/>
                </a:solidFill>
                <a:latin typeface="+mj-lt"/>
                <a:ea typeface="宋体" panose="02010600030101010101" pitchFamily="2" charset="-122"/>
                <a:cs typeface="Noto Sans SC" pitchFamily="34" charset="-120"/>
              </a:rPr>
              <a:t>同义替换等</a:t>
            </a:r>
            <a:r>
              <a:rPr lang="en-US" sz="1400" dirty="0">
                <a:solidFill>
                  <a:srgbClr val="FFFFFF"/>
                </a:solidFill>
                <a:latin typeface="+mj-lt"/>
                <a:ea typeface="宋体" panose="02010600030101010101" pitchFamily="2" charset="-122"/>
                <a:cs typeface="Noto Sans SC" pitchFamily="34" charset="-120"/>
              </a:rPr>
              <a:t> → ⑤</a:t>
            </a:r>
            <a:r>
              <a:rPr lang="en-US" sz="1400" dirty="0" err="1">
                <a:solidFill>
                  <a:srgbClr val="FFFFFF"/>
                </a:solidFill>
                <a:latin typeface="+mj-lt"/>
                <a:ea typeface="宋体" panose="02010600030101010101" pitchFamily="2" charset="-122"/>
                <a:cs typeface="Noto Sans SC" pitchFamily="34" charset="-120"/>
              </a:rPr>
              <a:t>代入验证</a:t>
            </a:r>
            <a:endParaRPr lang="en-US" sz="1400" dirty="0">
              <a:latin typeface="+mj-lt"/>
            </a:endParaRPr>
          </a:p>
        </p:txBody>
      </p:sp>
      <p:sp>
        <p:nvSpPr>
          <p:cNvPr id="69" name="文本框 68"/>
          <p:cNvSpPr txBox="1"/>
          <p:nvPr/>
        </p:nvSpPr>
        <p:spPr>
          <a:xfrm>
            <a:off x="3048000" y="3105835"/>
            <a:ext cx="6096000" cy="369332"/>
          </a:xfrm>
          <a:prstGeom prst="rect">
            <a:avLst/>
          </a:prstGeom>
          <a:noFill/>
        </p:spPr>
        <p:txBody>
          <a:bodyPr wrap="square">
            <a:spAutoFit/>
          </a:bodyPr>
          <a:lstStyle/>
          <a:p>
            <a:r>
              <a:rPr lang="en-US" altLang="zh-CN" dirty="0"/>
              <a:t>.</a:t>
            </a:r>
            <a:endParaRPr lang="zh-CN" altLang="en-US"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2" name="Text 0"/>
          <p:cNvSpPr/>
          <p:nvPr/>
        </p:nvSpPr>
        <p:spPr>
          <a:xfrm>
            <a:off x="317500" y="317500"/>
            <a:ext cx="11612563" cy="158750"/>
          </a:xfrm>
          <a:prstGeom prst="rect">
            <a:avLst/>
          </a:prstGeom>
          <a:noFill/>
        </p:spPr>
        <p:txBody>
          <a:bodyPr wrap="square" lIns="0" tIns="0" rIns="0" bIns="0" rtlCol="0" anchor="ctr"/>
          <a:lstStyle/>
          <a:p>
            <a:pPr>
              <a:lnSpc>
                <a:spcPct val="120000"/>
              </a:lnSpc>
            </a:pPr>
            <a:r>
              <a:rPr lang="en-US" sz="875" b="1" kern="0" spc="88" dirty="0">
                <a:solidFill>
                  <a:srgbClr val="C77D4A"/>
                </a:solidFill>
                <a:latin typeface="Quattrocento Sans" panose="020B0502050000020003" pitchFamily="34" charset="0"/>
                <a:ea typeface="Quattrocento Sans" panose="020B0502050000020003" pitchFamily="34" charset="-122"/>
                <a:cs typeface="Quattrocento Sans" panose="020B0502050000020003" pitchFamily="34" charset="-120"/>
              </a:rPr>
              <a:t>GAP FILLING</a:t>
            </a:r>
            <a:endParaRPr lang="en-US" sz="1600" dirty="0"/>
          </a:p>
        </p:txBody>
      </p:sp>
      <p:sp>
        <p:nvSpPr>
          <p:cNvPr id="3" name="Text 1"/>
          <p:cNvSpPr/>
          <p:nvPr/>
        </p:nvSpPr>
        <p:spPr>
          <a:xfrm>
            <a:off x="317500" y="539750"/>
            <a:ext cx="11676063" cy="285750"/>
          </a:xfrm>
          <a:prstGeom prst="rect">
            <a:avLst/>
          </a:prstGeom>
          <a:noFill/>
        </p:spPr>
        <p:txBody>
          <a:bodyPr wrap="square" lIns="0" tIns="0" rIns="0" bIns="0" rtlCol="0" anchor="ctr"/>
          <a:lstStyle/>
          <a:p>
            <a:pPr>
              <a:lnSpc>
                <a:spcPct val="100000"/>
              </a:lnSpc>
            </a:pPr>
            <a:r>
              <a:rPr lang="en-US" sz="1875" b="1" dirty="0">
                <a:solidFill>
                  <a:srgbClr val="3A4F41"/>
                </a:solidFill>
                <a:latin typeface="宋体" panose="02010600030101010101" pitchFamily="2" charset="-122"/>
                <a:ea typeface="宋体" panose="02010600030101010101" pitchFamily="2" charset="-122"/>
                <a:cs typeface="Noto Sans SC" pitchFamily="34" charset="-120"/>
              </a:rPr>
              <a:t>七选五 | 梦境告诉我们什么</a:t>
            </a:r>
            <a:endParaRPr lang="en-US" sz="1600" dirty="0"/>
          </a:p>
        </p:txBody>
      </p:sp>
      <p:sp>
        <p:nvSpPr>
          <p:cNvPr id="4" name="Shape 2"/>
          <p:cNvSpPr/>
          <p:nvPr/>
        </p:nvSpPr>
        <p:spPr>
          <a:xfrm>
            <a:off x="317500" y="889000"/>
            <a:ext cx="635000" cy="31750"/>
          </a:xfrm>
          <a:custGeom>
            <a:avLst/>
            <a:gdLst/>
            <a:ahLst/>
            <a:cxnLst/>
            <a:rect l="l" t="t" r="r" b="b"/>
            <a:pathLst>
              <a:path w="635000" h="31750">
                <a:moveTo>
                  <a:pt x="0" y="0"/>
                </a:moveTo>
                <a:lnTo>
                  <a:pt x="635000" y="0"/>
                </a:lnTo>
                <a:lnTo>
                  <a:pt x="635000" y="31750"/>
                </a:lnTo>
                <a:lnTo>
                  <a:pt x="0" y="31750"/>
                </a:lnTo>
                <a:lnTo>
                  <a:pt x="0" y="0"/>
                </a:lnTo>
                <a:close/>
              </a:path>
            </a:pathLst>
          </a:custGeom>
          <a:solidFill>
            <a:srgbClr val="C77D4A"/>
          </a:solidFill>
        </p:spPr>
        <p:txBody>
          <a:bodyPr/>
          <a:lstStyle/>
          <a:p>
            <a:endParaRPr lang="zh-CN" altLang="en-US"/>
          </a:p>
        </p:txBody>
      </p:sp>
      <p:sp>
        <p:nvSpPr>
          <p:cNvPr id="5" name="Shape 3"/>
          <p:cNvSpPr/>
          <p:nvPr/>
        </p:nvSpPr>
        <p:spPr>
          <a:xfrm>
            <a:off x="317500" y="1047750"/>
            <a:ext cx="8890000" cy="5921375"/>
          </a:xfrm>
          <a:custGeom>
            <a:avLst/>
            <a:gdLst/>
            <a:ahLst/>
            <a:cxnLst/>
            <a:rect l="l" t="t" r="r" b="b"/>
            <a:pathLst>
              <a:path w="8890000" h="5921375">
                <a:moveTo>
                  <a:pt x="63477" y="0"/>
                </a:moveTo>
                <a:lnTo>
                  <a:pt x="8826523" y="0"/>
                </a:lnTo>
                <a:cubicBezTo>
                  <a:pt x="8861580" y="0"/>
                  <a:pt x="8890000" y="28420"/>
                  <a:pt x="8890000" y="63477"/>
                </a:cubicBezTo>
                <a:lnTo>
                  <a:pt x="8890000" y="5857898"/>
                </a:lnTo>
                <a:cubicBezTo>
                  <a:pt x="8890000" y="5892955"/>
                  <a:pt x="8861580" y="5921375"/>
                  <a:pt x="8826523" y="5921375"/>
                </a:cubicBezTo>
                <a:lnTo>
                  <a:pt x="63477" y="5921375"/>
                </a:lnTo>
                <a:cubicBezTo>
                  <a:pt x="28420" y="5921375"/>
                  <a:pt x="0" y="5892955"/>
                  <a:pt x="0" y="5857898"/>
                </a:cubicBezTo>
                <a:lnTo>
                  <a:pt x="0" y="63477"/>
                </a:lnTo>
                <a:cubicBezTo>
                  <a:pt x="0" y="28443"/>
                  <a:pt x="28443" y="0"/>
                  <a:pt x="63477" y="0"/>
                </a:cubicBezTo>
                <a:close/>
              </a:path>
            </a:pathLst>
          </a:custGeom>
          <a:solidFill>
            <a:srgbClr val="FFFFFF"/>
          </a:solidFill>
          <a:effectLst>
            <a:outerShdw blurRad="23813" dist="7938" dir="5400000" algn="bl" rotWithShape="0">
              <a:srgbClr val="000000">
                <a:alpha val="10196"/>
              </a:srgbClr>
            </a:outerShdw>
          </a:effectLst>
        </p:spPr>
        <p:txBody>
          <a:bodyPr/>
          <a:lstStyle/>
          <a:p>
            <a:endParaRPr lang="zh-CN" altLang="en-US"/>
          </a:p>
        </p:txBody>
      </p:sp>
      <p:sp>
        <p:nvSpPr>
          <p:cNvPr id="6" name="Shape 4"/>
          <p:cNvSpPr/>
          <p:nvPr/>
        </p:nvSpPr>
        <p:spPr>
          <a:xfrm>
            <a:off x="496094" y="1238250"/>
            <a:ext cx="158750" cy="158750"/>
          </a:xfrm>
          <a:custGeom>
            <a:avLst/>
            <a:gdLst/>
            <a:ahLst/>
            <a:cxnLst/>
            <a:rect l="l" t="t" r="r" b="b"/>
            <a:pathLst>
              <a:path w="158750" h="158750">
                <a:moveTo>
                  <a:pt x="79375" y="43811"/>
                </a:moveTo>
                <a:lnTo>
                  <a:pt x="79375" y="139712"/>
                </a:lnTo>
                <a:lnTo>
                  <a:pt x="79530" y="139650"/>
                </a:lnTo>
                <a:cubicBezTo>
                  <a:pt x="96459" y="132612"/>
                  <a:pt x="114629" y="128984"/>
                  <a:pt x="132953" y="128984"/>
                </a:cubicBezTo>
                <a:lnTo>
                  <a:pt x="138906" y="128984"/>
                </a:lnTo>
                <a:lnTo>
                  <a:pt x="138906" y="29766"/>
                </a:lnTo>
                <a:lnTo>
                  <a:pt x="132953" y="29766"/>
                </a:lnTo>
                <a:cubicBezTo>
                  <a:pt x="119869" y="29766"/>
                  <a:pt x="106877" y="32370"/>
                  <a:pt x="94785" y="37393"/>
                </a:cubicBezTo>
                <a:cubicBezTo>
                  <a:pt x="89576" y="39563"/>
                  <a:pt x="84429" y="41703"/>
                  <a:pt x="79375" y="43811"/>
                </a:cubicBezTo>
                <a:close/>
                <a:moveTo>
                  <a:pt x="71593" y="19069"/>
                </a:moveTo>
                <a:lnTo>
                  <a:pt x="79375" y="22324"/>
                </a:lnTo>
                <a:lnTo>
                  <a:pt x="87157" y="19069"/>
                </a:lnTo>
                <a:cubicBezTo>
                  <a:pt x="101668" y="13022"/>
                  <a:pt x="117233" y="9922"/>
                  <a:pt x="132953" y="9922"/>
                </a:cubicBezTo>
                <a:lnTo>
                  <a:pt x="143867" y="9922"/>
                </a:lnTo>
                <a:cubicBezTo>
                  <a:pt x="152084" y="9922"/>
                  <a:pt x="158750" y="16588"/>
                  <a:pt x="158750" y="24805"/>
                </a:cubicBezTo>
                <a:lnTo>
                  <a:pt x="158750" y="133945"/>
                </a:lnTo>
                <a:cubicBezTo>
                  <a:pt x="158750" y="142162"/>
                  <a:pt x="152084" y="148828"/>
                  <a:pt x="143867" y="148828"/>
                </a:cubicBezTo>
                <a:lnTo>
                  <a:pt x="132953" y="148828"/>
                </a:lnTo>
                <a:cubicBezTo>
                  <a:pt x="117233" y="148828"/>
                  <a:pt x="101668" y="151929"/>
                  <a:pt x="87157" y="157975"/>
                </a:cubicBezTo>
                <a:lnTo>
                  <a:pt x="83189" y="159618"/>
                </a:lnTo>
                <a:cubicBezTo>
                  <a:pt x="80739" y="160641"/>
                  <a:pt x="78011" y="160641"/>
                  <a:pt x="75561" y="159618"/>
                </a:cubicBezTo>
                <a:lnTo>
                  <a:pt x="71593" y="157975"/>
                </a:lnTo>
                <a:cubicBezTo>
                  <a:pt x="57082" y="151929"/>
                  <a:pt x="41517" y="148828"/>
                  <a:pt x="25797" y="148828"/>
                </a:cubicBezTo>
                <a:lnTo>
                  <a:pt x="14883" y="148828"/>
                </a:lnTo>
                <a:cubicBezTo>
                  <a:pt x="6666" y="148828"/>
                  <a:pt x="0" y="142162"/>
                  <a:pt x="0" y="133945"/>
                </a:cubicBezTo>
                <a:lnTo>
                  <a:pt x="0" y="24805"/>
                </a:lnTo>
                <a:cubicBezTo>
                  <a:pt x="0" y="16588"/>
                  <a:pt x="6666" y="9922"/>
                  <a:pt x="14883" y="9922"/>
                </a:cubicBezTo>
                <a:lnTo>
                  <a:pt x="25797" y="9922"/>
                </a:lnTo>
                <a:cubicBezTo>
                  <a:pt x="41517" y="9922"/>
                  <a:pt x="57082" y="13022"/>
                  <a:pt x="71593" y="19069"/>
                </a:cubicBezTo>
                <a:close/>
              </a:path>
            </a:pathLst>
          </a:custGeom>
          <a:solidFill>
            <a:srgbClr val="C77D4A"/>
          </a:solidFill>
        </p:spPr>
        <p:txBody>
          <a:bodyPr/>
          <a:lstStyle/>
          <a:p>
            <a:endParaRPr lang="zh-CN" altLang="en-US"/>
          </a:p>
        </p:txBody>
      </p:sp>
      <p:sp>
        <p:nvSpPr>
          <p:cNvPr id="7" name="Text 5"/>
          <p:cNvSpPr/>
          <p:nvPr/>
        </p:nvSpPr>
        <p:spPr>
          <a:xfrm>
            <a:off x="674688" y="1206500"/>
            <a:ext cx="8453438" cy="222250"/>
          </a:xfrm>
          <a:prstGeom prst="rect">
            <a:avLst/>
          </a:prstGeom>
          <a:noFill/>
        </p:spPr>
        <p:txBody>
          <a:bodyPr wrap="square" lIns="0" tIns="0" rIns="0" bIns="0" rtlCol="0" anchor="ctr"/>
          <a:lstStyle/>
          <a:p>
            <a:pPr>
              <a:lnSpc>
                <a:spcPct val="120000"/>
              </a:lnSpc>
            </a:pPr>
            <a:r>
              <a:rPr lang="en-US" sz="1400" b="1" dirty="0">
                <a:solidFill>
                  <a:srgbClr val="3A4F41"/>
                </a:solidFill>
                <a:latin typeface="宋体" panose="02010600030101010101" pitchFamily="2" charset="-122"/>
                <a:ea typeface="宋体" panose="02010600030101010101" pitchFamily="2" charset="-122"/>
                <a:cs typeface="Noto Sans SC" pitchFamily="34" charset="-120"/>
              </a:rPr>
              <a:t>文章导读</a:t>
            </a:r>
            <a:endParaRPr lang="en-US" sz="1400" dirty="0"/>
          </a:p>
        </p:txBody>
      </p:sp>
      <p:sp>
        <p:nvSpPr>
          <p:cNvPr id="8" name="Text 6"/>
          <p:cNvSpPr/>
          <p:nvPr/>
        </p:nvSpPr>
        <p:spPr>
          <a:xfrm>
            <a:off x="476250" y="1555750"/>
            <a:ext cx="8636000" cy="412750"/>
          </a:xfrm>
          <a:prstGeom prst="rect">
            <a:avLst/>
          </a:prstGeom>
          <a:noFill/>
        </p:spPr>
        <p:txBody>
          <a:bodyPr wrap="square" lIns="0" tIns="0" rIns="0" bIns="0" rtlCol="0" anchor="ctr"/>
          <a:lstStyle/>
          <a:p>
            <a:pPr>
              <a:lnSpc>
                <a:spcPct val="140000"/>
              </a:lnSpc>
            </a:pPr>
            <a:r>
              <a:rPr lang="en-US" sz="1400" dirty="0">
                <a:solidFill>
                  <a:srgbClr val="2E2E2E">
                    <a:alpha val="80000"/>
                  </a:srgbClr>
                </a:solidFill>
                <a:latin typeface="宋体" panose="02010600030101010101" pitchFamily="2" charset="-122"/>
                <a:ea typeface="宋体" panose="02010600030101010101" pitchFamily="2" charset="-122"/>
                <a:cs typeface="Noto Sans SC" pitchFamily="34" charset="-120"/>
              </a:rPr>
              <a:t>梦是健康睡眠不可或缺的一部分。普通人每晚大约花两个小时做梦。然而，即使有这个重要的睡眠时间，这种现象仍然很神秘。梦研究者Alan Siegel将梦称为"通往内心世界的入口"。</a:t>
            </a:r>
            <a:endParaRPr lang="en-US" sz="1400" dirty="0"/>
          </a:p>
        </p:txBody>
      </p:sp>
      <p:sp>
        <p:nvSpPr>
          <p:cNvPr id="9" name="Shape 7"/>
          <p:cNvSpPr/>
          <p:nvPr/>
        </p:nvSpPr>
        <p:spPr>
          <a:xfrm>
            <a:off x="476250" y="2063750"/>
            <a:ext cx="8572500" cy="873125"/>
          </a:xfrm>
          <a:custGeom>
            <a:avLst/>
            <a:gdLst/>
            <a:ahLst/>
            <a:cxnLst/>
            <a:rect l="l" t="t" r="r" b="b"/>
            <a:pathLst>
              <a:path w="8572500" h="873125">
                <a:moveTo>
                  <a:pt x="63502" y="0"/>
                </a:moveTo>
                <a:lnTo>
                  <a:pt x="8508998" y="0"/>
                </a:lnTo>
                <a:cubicBezTo>
                  <a:pt x="8544069" y="0"/>
                  <a:pt x="8572500" y="28431"/>
                  <a:pt x="8572500" y="63502"/>
                </a:cubicBezTo>
                <a:lnTo>
                  <a:pt x="8572500" y="809623"/>
                </a:lnTo>
                <a:cubicBezTo>
                  <a:pt x="8572500" y="844694"/>
                  <a:pt x="8544069" y="873125"/>
                  <a:pt x="8508998" y="873125"/>
                </a:cubicBezTo>
                <a:lnTo>
                  <a:pt x="63502" y="873125"/>
                </a:lnTo>
                <a:cubicBezTo>
                  <a:pt x="28431" y="873125"/>
                  <a:pt x="0" y="844694"/>
                  <a:pt x="0" y="809623"/>
                </a:cubicBezTo>
                <a:lnTo>
                  <a:pt x="0" y="63502"/>
                </a:lnTo>
                <a:cubicBezTo>
                  <a:pt x="0" y="28454"/>
                  <a:pt x="28454" y="0"/>
                  <a:pt x="63502" y="0"/>
                </a:cubicBezTo>
                <a:close/>
              </a:path>
            </a:pathLst>
          </a:custGeom>
          <a:solidFill>
            <a:srgbClr val="F8F7F4"/>
          </a:solidFill>
        </p:spPr>
        <p:txBody>
          <a:bodyPr/>
          <a:lstStyle/>
          <a:p>
            <a:endParaRPr lang="zh-CN" altLang="en-US"/>
          </a:p>
        </p:txBody>
      </p:sp>
      <p:sp>
        <p:nvSpPr>
          <p:cNvPr id="10" name="Text 8"/>
          <p:cNvSpPr/>
          <p:nvPr/>
        </p:nvSpPr>
        <p:spPr>
          <a:xfrm>
            <a:off x="571500" y="2159000"/>
            <a:ext cx="8445500" cy="206375"/>
          </a:xfrm>
          <a:prstGeom prst="rect">
            <a:avLst/>
          </a:prstGeom>
          <a:noFill/>
        </p:spPr>
        <p:txBody>
          <a:bodyPr wrap="square" lIns="0" tIns="0" rIns="0" bIns="0" rtlCol="0" anchor="ctr"/>
          <a:lstStyle/>
          <a:p>
            <a:pPr>
              <a:lnSpc>
                <a:spcPct val="140000"/>
              </a:lnSpc>
            </a:pPr>
            <a:r>
              <a:rPr lang="en-US" sz="1000" b="1" dirty="0">
                <a:solidFill>
                  <a:srgbClr val="2E2E2E">
                    <a:alpha val="80000"/>
                  </a:srgbClr>
                </a:solidFill>
                <a:latin typeface="宋体" panose="02010600030101010101" pitchFamily="2" charset="-122"/>
                <a:ea typeface="宋体" panose="02010600030101010101" pitchFamily="2" charset="-122"/>
                <a:cs typeface="Noto Sans SC" pitchFamily="34" charset="-120"/>
              </a:rPr>
              <a:t>36</a:t>
            </a: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 ________</a:t>
            </a:r>
            <a:endParaRPr lang="en-US" sz="1600" dirty="0"/>
          </a:p>
        </p:txBody>
      </p:sp>
      <p:sp>
        <p:nvSpPr>
          <p:cNvPr id="11" name="Text 9"/>
          <p:cNvSpPr/>
          <p:nvPr/>
        </p:nvSpPr>
        <p:spPr>
          <a:xfrm>
            <a:off x="571500" y="2428875"/>
            <a:ext cx="8445500" cy="412750"/>
          </a:xfrm>
          <a:prstGeom prst="rect">
            <a:avLst/>
          </a:prstGeom>
          <a:noFill/>
        </p:spPr>
        <p:txBody>
          <a:bodyPr wrap="square" lIns="0" tIns="0" rIns="0" bIns="0" rtlCol="0" anchor="ctr"/>
          <a:lstStyle/>
          <a:p>
            <a:pPr>
              <a:lnSpc>
                <a:spcPct val="140000"/>
              </a:lnSpc>
            </a:pP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梦帮助我们处理情绪并解决我们清醒时纠结的问题。与此同时，专家Robert Stickgold认为，梦从记忆中提取经验，让我们从中吸取教训，并通过经验成长得更明智。简而言之，他们的研究表明，梦是大脑处理内在挣扎并理解记忆的内在方式。</a:t>
            </a:r>
            <a:endParaRPr lang="en-US" sz="1600" dirty="0"/>
          </a:p>
        </p:txBody>
      </p:sp>
      <p:sp>
        <p:nvSpPr>
          <p:cNvPr id="12" name="Shape 10"/>
          <p:cNvSpPr/>
          <p:nvPr/>
        </p:nvSpPr>
        <p:spPr>
          <a:xfrm>
            <a:off x="476250" y="3032125"/>
            <a:ext cx="8572500" cy="873125"/>
          </a:xfrm>
          <a:custGeom>
            <a:avLst/>
            <a:gdLst/>
            <a:ahLst/>
            <a:cxnLst/>
            <a:rect l="l" t="t" r="r" b="b"/>
            <a:pathLst>
              <a:path w="8572500" h="873125">
                <a:moveTo>
                  <a:pt x="63502" y="0"/>
                </a:moveTo>
                <a:lnTo>
                  <a:pt x="8508998" y="0"/>
                </a:lnTo>
                <a:cubicBezTo>
                  <a:pt x="8544069" y="0"/>
                  <a:pt x="8572500" y="28431"/>
                  <a:pt x="8572500" y="63502"/>
                </a:cubicBezTo>
                <a:lnTo>
                  <a:pt x="8572500" y="809623"/>
                </a:lnTo>
                <a:cubicBezTo>
                  <a:pt x="8572500" y="844694"/>
                  <a:pt x="8544069" y="873125"/>
                  <a:pt x="8508998" y="873125"/>
                </a:cubicBezTo>
                <a:lnTo>
                  <a:pt x="63502" y="873125"/>
                </a:lnTo>
                <a:cubicBezTo>
                  <a:pt x="28431" y="873125"/>
                  <a:pt x="0" y="844694"/>
                  <a:pt x="0" y="809623"/>
                </a:cubicBezTo>
                <a:lnTo>
                  <a:pt x="0" y="63502"/>
                </a:lnTo>
                <a:cubicBezTo>
                  <a:pt x="0" y="28454"/>
                  <a:pt x="28454" y="0"/>
                  <a:pt x="63502" y="0"/>
                </a:cubicBezTo>
                <a:close/>
              </a:path>
            </a:pathLst>
          </a:custGeom>
          <a:solidFill>
            <a:srgbClr val="F8F7F4"/>
          </a:solidFill>
        </p:spPr>
        <p:txBody>
          <a:bodyPr/>
          <a:lstStyle/>
          <a:p>
            <a:endParaRPr lang="zh-CN" altLang="en-US"/>
          </a:p>
        </p:txBody>
      </p:sp>
      <p:sp>
        <p:nvSpPr>
          <p:cNvPr id="13" name="Text 11"/>
          <p:cNvSpPr/>
          <p:nvPr/>
        </p:nvSpPr>
        <p:spPr>
          <a:xfrm>
            <a:off x="571500" y="3127375"/>
            <a:ext cx="8445500" cy="206375"/>
          </a:xfrm>
          <a:prstGeom prst="rect">
            <a:avLst/>
          </a:prstGeom>
          <a:noFill/>
        </p:spPr>
        <p:txBody>
          <a:bodyPr wrap="square" lIns="0" tIns="0" rIns="0" bIns="0" rtlCol="0" anchor="ctr"/>
          <a:lstStyle/>
          <a:p>
            <a:pPr>
              <a:lnSpc>
                <a:spcPct val="140000"/>
              </a:lnSpc>
            </a:pPr>
            <a:r>
              <a:rPr lang="en-US" sz="1000" b="1" dirty="0">
                <a:solidFill>
                  <a:srgbClr val="2E2E2E">
                    <a:alpha val="80000"/>
                  </a:srgbClr>
                </a:solidFill>
                <a:latin typeface="宋体" panose="02010600030101010101" pitchFamily="2" charset="-122"/>
                <a:ea typeface="宋体" panose="02010600030101010101" pitchFamily="2" charset="-122"/>
                <a:cs typeface="Noto Sans SC" pitchFamily="34" charset="-120"/>
              </a:rPr>
              <a:t>37</a:t>
            </a: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 ________</a:t>
            </a:r>
            <a:endParaRPr lang="en-US" sz="1600" dirty="0"/>
          </a:p>
        </p:txBody>
      </p:sp>
      <p:sp>
        <p:nvSpPr>
          <p:cNvPr id="14" name="Text 12"/>
          <p:cNvSpPr/>
          <p:nvPr/>
        </p:nvSpPr>
        <p:spPr>
          <a:xfrm>
            <a:off x="571500" y="3397250"/>
            <a:ext cx="8445500" cy="412750"/>
          </a:xfrm>
          <a:prstGeom prst="rect">
            <a:avLst/>
          </a:prstGeom>
          <a:noFill/>
        </p:spPr>
        <p:txBody>
          <a:bodyPr wrap="square" lIns="0" tIns="0" rIns="0" bIns="0" rtlCol="0" anchor="ctr"/>
          <a:lstStyle/>
          <a:p>
            <a:pPr>
              <a:lnSpc>
                <a:spcPct val="140000"/>
              </a:lnSpc>
            </a:pP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某些梦境主题在不同文化中具有普遍意义。无论是从高崖坠落，还是被困在失火的建筑中，这些梦境往往会引发强烈的恐惧感。从高处坠落的梦境通常象征着失去控制或隐藏的不安全感。相比之下，飞翔的梦境则充满了喜悦、轻盈和自由——它让做梦者充满了独立和自由的感觉。</a:t>
            </a:r>
            <a:endParaRPr lang="en-US" sz="1600" dirty="0"/>
          </a:p>
        </p:txBody>
      </p:sp>
      <p:sp>
        <p:nvSpPr>
          <p:cNvPr id="15" name="Shape 13"/>
          <p:cNvSpPr/>
          <p:nvPr/>
        </p:nvSpPr>
        <p:spPr>
          <a:xfrm>
            <a:off x="476250" y="4000500"/>
            <a:ext cx="8572500" cy="873125"/>
          </a:xfrm>
          <a:custGeom>
            <a:avLst/>
            <a:gdLst/>
            <a:ahLst/>
            <a:cxnLst/>
            <a:rect l="l" t="t" r="r" b="b"/>
            <a:pathLst>
              <a:path w="8572500" h="873125">
                <a:moveTo>
                  <a:pt x="63502" y="0"/>
                </a:moveTo>
                <a:lnTo>
                  <a:pt x="8508998" y="0"/>
                </a:lnTo>
                <a:cubicBezTo>
                  <a:pt x="8544069" y="0"/>
                  <a:pt x="8572500" y="28431"/>
                  <a:pt x="8572500" y="63502"/>
                </a:cubicBezTo>
                <a:lnTo>
                  <a:pt x="8572500" y="809623"/>
                </a:lnTo>
                <a:cubicBezTo>
                  <a:pt x="8572500" y="844694"/>
                  <a:pt x="8544069" y="873125"/>
                  <a:pt x="8508998" y="873125"/>
                </a:cubicBezTo>
                <a:lnTo>
                  <a:pt x="63502" y="873125"/>
                </a:lnTo>
                <a:cubicBezTo>
                  <a:pt x="28431" y="873125"/>
                  <a:pt x="0" y="844694"/>
                  <a:pt x="0" y="809623"/>
                </a:cubicBezTo>
                <a:lnTo>
                  <a:pt x="0" y="63502"/>
                </a:lnTo>
                <a:cubicBezTo>
                  <a:pt x="0" y="28454"/>
                  <a:pt x="28454" y="0"/>
                  <a:pt x="63502" y="0"/>
                </a:cubicBezTo>
                <a:close/>
              </a:path>
            </a:pathLst>
          </a:custGeom>
          <a:solidFill>
            <a:srgbClr val="F8F7F4"/>
          </a:solidFill>
        </p:spPr>
        <p:txBody>
          <a:bodyPr/>
          <a:lstStyle/>
          <a:p>
            <a:endParaRPr lang="zh-CN" altLang="en-US"/>
          </a:p>
        </p:txBody>
      </p:sp>
      <p:sp>
        <p:nvSpPr>
          <p:cNvPr id="16" name="Text 14"/>
          <p:cNvSpPr/>
          <p:nvPr/>
        </p:nvSpPr>
        <p:spPr>
          <a:xfrm>
            <a:off x="571500" y="4095750"/>
            <a:ext cx="8445500" cy="206375"/>
          </a:xfrm>
          <a:prstGeom prst="rect">
            <a:avLst/>
          </a:prstGeom>
          <a:noFill/>
        </p:spPr>
        <p:txBody>
          <a:bodyPr wrap="square" lIns="0" tIns="0" rIns="0" bIns="0" rtlCol="0" anchor="ctr"/>
          <a:lstStyle/>
          <a:p>
            <a:pPr>
              <a:lnSpc>
                <a:spcPct val="140000"/>
              </a:lnSpc>
            </a:pPr>
            <a:r>
              <a:rPr lang="en-US" sz="1000" b="1" dirty="0">
                <a:solidFill>
                  <a:srgbClr val="2E2E2E">
                    <a:alpha val="80000"/>
                  </a:srgbClr>
                </a:solidFill>
                <a:latin typeface="宋体" panose="02010600030101010101" pitchFamily="2" charset="-122"/>
                <a:ea typeface="宋体" panose="02010600030101010101" pitchFamily="2" charset="-122"/>
                <a:cs typeface="Noto Sans SC" pitchFamily="34" charset="-120"/>
              </a:rPr>
              <a:t>38</a:t>
            </a: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 ________</a:t>
            </a:r>
            <a:endParaRPr lang="en-US" sz="1600" dirty="0"/>
          </a:p>
        </p:txBody>
      </p:sp>
      <p:sp>
        <p:nvSpPr>
          <p:cNvPr id="17" name="Text 15"/>
          <p:cNvSpPr/>
          <p:nvPr/>
        </p:nvSpPr>
        <p:spPr>
          <a:xfrm>
            <a:off x="571500" y="4365625"/>
            <a:ext cx="8445500" cy="412750"/>
          </a:xfrm>
          <a:prstGeom prst="rect">
            <a:avLst/>
          </a:prstGeom>
          <a:noFill/>
        </p:spPr>
        <p:txBody>
          <a:bodyPr wrap="square" lIns="0" tIns="0" rIns="0" bIns="0" rtlCol="0" anchor="ctr"/>
          <a:lstStyle/>
          <a:p>
            <a:pPr>
              <a:lnSpc>
                <a:spcPct val="140000"/>
              </a:lnSpc>
            </a:pP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考试失败的梦境是另一种普遍的经历。这些梦境通常来自于焦虑——对毫无准备、被评判或在现实生活中失败的担忧。毕竟，大脑会提前处理压力。同样，迷路的梦境反映了不确定性、困惑和恐惧。它们通常反映了生活中重要的过渡期：职业变化、关系转变或个人成长。</a:t>
            </a:r>
            <a:endParaRPr lang="en-US" sz="1600" dirty="0"/>
          </a:p>
        </p:txBody>
      </p:sp>
      <p:sp>
        <p:nvSpPr>
          <p:cNvPr id="18" name="Shape 16"/>
          <p:cNvSpPr/>
          <p:nvPr/>
        </p:nvSpPr>
        <p:spPr>
          <a:xfrm>
            <a:off x="476250" y="4968875"/>
            <a:ext cx="8572500" cy="873125"/>
          </a:xfrm>
          <a:custGeom>
            <a:avLst/>
            <a:gdLst/>
            <a:ahLst/>
            <a:cxnLst/>
            <a:rect l="l" t="t" r="r" b="b"/>
            <a:pathLst>
              <a:path w="8572500" h="873125">
                <a:moveTo>
                  <a:pt x="63502" y="0"/>
                </a:moveTo>
                <a:lnTo>
                  <a:pt x="8508998" y="0"/>
                </a:lnTo>
                <a:cubicBezTo>
                  <a:pt x="8544069" y="0"/>
                  <a:pt x="8572500" y="28431"/>
                  <a:pt x="8572500" y="63502"/>
                </a:cubicBezTo>
                <a:lnTo>
                  <a:pt x="8572500" y="809623"/>
                </a:lnTo>
                <a:cubicBezTo>
                  <a:pt x="8572500" y="844694"/>
                  <a:pt x="8544069" y="873125"/>
                  <a:pt x="8508998" y="873125"/>
                </a:cubicBezTo>
                <a:lnTo>
                  <a:pt x="63502" y="873125"/>
                </a:lnTo>
                <a:cubicBezTo>
                  <a:pt x="28431" y="873125"/>
                  <a:pt x="0" y="844694"/>
                  <a:pt x="0" y="809623"/>
                </a:cubicBezTo>
                <a:lnTo>
                  <a:pt x="0" y="63502"/>
                </a:lnTo>
                <a:cubicBezTo>
                  <a:pt x="0" y="28454"/>
                  <a:pt x="28454" y="0"/>
                  <a:pt x="63502" y="0"/>
                </a:cubicBezTo>
                <a:close/>
              </a:path>
            </a:pathLst>
          </a:custGeom>
          <a:solidFill>
            <a:srgbClr val="F8F7F4"/>
          </a:solidFill>
        </p:spPr>
        <p:txBody>
          <a:bodyPr/>
          <a:lstStyle/>
          <a:p>
            <a:endParaRPr lang="zh-CN" altLang="en-US"/>
          </a:p>
        </p:txBody>
      </p:sp>
      <p:sp>
        <p:nvSpPr>
          <p:cNvPr id="19" name="Text 17"/>
          <p:cNvSpPr/>
          <p:nvPr/>
        </p:nvSpPr>
        <p:spPr>
          <a:xfrm>
            <a:off x="571500" y="5064125"/>
            <a:ext cx="8445500" cy="206375"/>
          </a:xfrm>
          <a:prstGeom prst="rect">
            <a:avLst/>
          </a:prstGeom>
          <a:noFill/>
        </p:spPr>
        <p:txBody>
          <a:bodyPr wrap="square" lIns="0" tIns="0" rIns="0" bIns="0" rtlCol="0" anchor="ctr"/>
          <a:lstStyle/>
          <a:p>
            <a:pPr>
              <a:lnSpc>
                <a:spcPct val="140000"/>
              </a:lnSpc>
            </a:pPr>
            <a:r>
              <a:rPr lang="en-US" sz="1000" b="1" dirty="0">
                <a:solidFill>
                  <a:srgbClr val="2E2E2E">
                    <a:alpha val="80000"/>
                  </a:srgbClr>
                </a:solidFill>
                <a:latin typeface="宋体" panose="02010600030101010101" pitchFamily="2" charset="-122"/>
                <a:ea typeface="宋体" panose="02010600030101010101" pitchFamily="2" charset="-122"/>
                <a:cs typeface="Noto Sans SC" pitchFamily="34" charset="-120"/>
              </a:rPr>
              <a:t>39</a:t>
            </a: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 ________</a:t>
            </a:r>
            <a:endParaRPr lang="en-US" sz="1600" dirty="0"/>
          </a:p>
        </p:txBody>
      </p:sp>
      <p:sp>
        <p:nvSpPr>
          <p:cNvPr id="20" name="Text 18"/>
          <p:cNvSpPr/>
          <p:nvPr/>
        </p:nvSpPr>
        <p:spPr>
          <a:xfrm>
            <a:off x="571500" y="5334000"/>
            <a:ext cx="8445500" cy="412750"/>
          </a:xfrm>
          <a:prstGeom prst="rect">
            <a:avLst/>
          </a:prstGeom>
          <a:noFill/>
        </p:spPr>
        <p:txBody>
          <a:bodyPr wrap="square" lIns="0" tIns="0" rIns="0" bIns="0" rtlCol="0" anchor="ctr"/>
          <a:lstStyle/>
          <a:p>
            <a:pPr>
              <a:lnSpc>
                <a:spcPct val="140000"/>
              </a:lnSpc>
            </a:pP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梦是高度个人化的。你是自己梦境的最佳解读者。关注你的内心世界和你对这些梦境的感受，可以帮助你更好地理解个人成长。有趣的是，存在一个银衬：在这些时期，对漂移或不确定下一步感到正常是自然的。</a:t>
            </a:r>
            <a:endParaRPr lang="en-US" sz="1600" dirty="0"/>
          </a:p>
        </p:txBody>
      </p:sp>
      <p:sp>
        <p:nvSpPr>
          <p:cNvPr id="21" name="Shape 19"/>
          <p:cNvSpPr/>
          <p:nvPr/>
        </p:nvSpPr>
        <p:spPr>
          <a:xfrm>
            <a:off x="476250" y="5937250"/>
            <a:ext cx="8572500" cy="873125"/>
          </a:xfrm>
          <a:custGeom>
            <a:avLst/>
            <a:gdLst/>
            <a:ahLst/>
            <a:cxnLst/>
            <a:rect l="l" t="t" r="r" b="b"/>
            <a:pathLst>
              <a:path w="8572500" h="873125">
                <a:moveTo>
                  <a:pt x="63502" y="0"/>
                </a:moveTo>
                <a:lnTo>
                  <a:pt x="8508998" y="0"/>
                </a:lnTo>
                <a:cubicBezTo>
                  <a:pt x="8544069" y="0"/>
                  <a:pt x="8572500" y="28431"/>
                  <a:pt x="8572500" y="63502"/>
                </a:cubicBezTo>
                <a:lnTo>
                  <a:pt x="8572500" y="809623"/>
                </a:lnTo>
                <a:cubicBezTo>
                  <a:pt x="8572500" y="844694"/>
                  <a:pt x="8544069" y="873125"/>
                  <a:pt x="8508998" y="873125"/>
                </a:cubicBezTo>
                <a:lnTo>
                  <a:pt x="63502" y="873125"/>
                </a:lnTo>
                <a:cubicBezTo>
                  <a:pt x="28431" y="873125"/>
                  <a:pt x="0" y="844694"/>
                  <a:pt x="0" y="809623"/>
                </a:cubicBezTo>
                <a:lnTo>
                  <a:pt x="0" y="63502"/>
                </a:lnTo>
                <a:cubicBezTo>
                  <a:pt x="0" y="28454"/>
                  <a:pt x="28454" y="0"/>
                  <a:pt x="63502" y="0"/>
                </a:cubicBezTo>
                <a:close/>
              </a:path>
            </a:pathLst>
          </a:custGeom>
          <a:solidFill>
            <a:srgbClr val="F8F7F4"/>
          </a:solidFill>
        </p:spPr>
        <p:txBody>
          <a:bodyPr/>
          <a:lstStyle/>
          <a:p>
            <a:endParaRPr lang="zh-CN" altLang="en-US"/>
          </a:p>
        </p:txBody>
      </p:sp>
      <p:sp>
        <p:nvSpPr>
          <p:cNvPr id="22" name="Text 20"/>
          <p:cNvSpPr/>
          <p:nvPr/>
        </p:nvSpPr>
        <p:spPr>
          <a:xfrm>
            <a:off x="571500" y="6032500"/>
            <a:ext cx="8445500" cy="206375"/>
          </a:xfrm>
          <a:prstGeom prst="rect">
            <a:avLst/>
          </a:prstGeom>
          <a:noFill/>
        </p:spPr>
        <p:txBody>
          <a:bodyPr wrap="square" lIns="0" tIns="0" rIns="0" bIns="0" rtlCol="0" anchor="ctr"/>
          <a:lstStyle/>
          <a:p>
            <a:pPr>
              <a:lnSpc>
                <a:spcPct val="140000"/>
              </a:lnSpc>
            </a:pPr>
            <a:r>
              <a:rPr lang="en-US" sz="1000" b="1" dirty="0">
                <a:solidFill>
                  <a:srgbClr val="2E2E2E">
                    <a:alpha val="80000"/>
                  </a:srgbClr>
                </a:solidFill>
                <a:latin typeface="宋体" panose="02010600030101010101" pitchFamily="2" charset="-122"/>
                <a:ea typeface="宋体" panose="02010600030101010101" pitchFamily="2" charset="-122"/>
                <a:cs typeface="Noto Sans SC" pitchFamily="34" charset="-120"/>
              </a:rPr>
              <a:t>40</a:t>
            </a: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 ________</a:t>
            </a:r>
            <a:endParaRPr lang="en-US" sz="1600" dirty="0"/>
          </a:p>
        </p:txBody>
      </p:sp>
      <p:sp>
        <p:nvSpPr>
          <p:cNvPr id="23" name="Text 21"/>
          <p:cNvSpPr/>
          <p:nvPr/>
        </p:nvSpPr>
        <p:spPr>
          <a:xfrm>
            <a:off x="571500" y="6302375"/>
            <a:ext cx="8445500" cy="412750"/>
          </a:xfrm>
          <a:prstGeom prst="rect">
            <a:avLst/>
          </a:prstGeom>
          <a:noFill/>
        </p:spPr>
        <p:txBody>
          <a:bodyPr wrap="square" lIns="0" tIns="0" rIns="0" bIns="0" rtlCol="0" anchor="ctr"/>
          <a:lstStyle/>
          <a:p>
            <a:pPr>
              <a:lnSpc>
                <a:spcPct val="140000"/>
              </a:lnSpc>
            </a:pPr>
            <a:r>
              <a:rPr lang="en-US" sz="1000" dirty="0">
                <a:solidFill>
                  <a:srgbClr val="2E2E2E">
                    <a:alpha val="80000"/>
                  </a:srgbClr>
                </a:solidFill>
                <a:latin typeface="宋体" panose="02010600030101010101" pitchFamily="2" charset="-122"/>
                <a:ea typeface="宋体" panose="02010600030101010101" pitchFamily="2" charset="-122"/>
                <a:cs typeface="Noto Sans SC" pitchFamily="34" charset="-120"/>
              </a:rPr>
              <a:t>重放过去的事件，无论大小，只是大脑整理不连贯想法的一种方式。在这些时期，对漂移或不确定下一步感到正常是自然的。过渡时期通常会在困惑消退时消失。</a:t>
            </a:r>
            <a:endParaRPr lang="en-US" sz="1600" dirty="0"/>
          </a:p>
        </p:txBody>
      </p:sp>
      <p:sp>
        <p:nvSpPr>
          <p:cNvPr id="25" name="Shape 23"/>
          <p:cNvSpPr/>
          <p:nvPr/>
        </p:nvSpPr>
        <p:spPr>
          <a:xfrm>
            <a:off x="9513094" y="1246188"/>
            <a:ext cx="142875" cy="142875"/>
          </a:xfrm>
          <a:custGeom>
            <a:avLst/>
            <a:gdLst/>
            <a:ahLst/>
            <a:cxnLst/>
            <a:rect l="l" t="t" r="r" b="b"/>
            <a:pathLst>
              <a:path w="142875" h="142875">
                <a:moveTo>
                  <a:pt x="0" y="20092"/>
                </a:moveTo>
                <a:cubicBezTo>
                  <a:pt x="0" y="16408"/>
                  <a:pt x="2986" y="13395"/>
                  <a:pt x="6697" y="13395"/>
                </a:cubicBezTo>
                <a:lnTo>
                  <a:pt x="20092" y="13395"/>
                </a:lnTo>
                <a:cubicBezTo>
                  <a:pt x="23803" y="13395"/>
                  <a:pt x="26789" y="16380"/>
                  <a:pt x="26789" y="20092"/>
                </a:cubicBezTo>
                <a:lnTo>
                  <a:pt x="26789" y="49113"/>
                </a:lnTo>
                <a:lnTo>
                  <a:pt x="33486" y="49113"/>
                </a:lnTo>
                <a:cubicBezTo>
                  <a:pt x="37198" y="49113"/>
                  <a:pt x="40184" y="52099"/>
                  <a:pt x="40184" y="55811"/>
                </a:cubicBezTo>
                <a:cubicBezTo>
                  <a:pt x="40184" y="59522"/>
                  <a:pt x="37198" y="62508"/>
                  <a:pt x="33486" y="62508"/>
                </a:cubicBezTo>
                <a:lnTo>
                  <a:pt x="6697" y="62508"/>
                </a:lnTo>
                <a:cubicBezTo>
                  <a:pt x="2986" y="62508"/>
                  <a:pt x="0" y="59522"/>
                  <a:pt x="0" y="55811"/>
                </a:cubicBezTo>
                <a:cubicBezTo>
                  <a:pt x="0" y="52099"/>
                  <a:pt x="2986" y="49113"/>
                  <a:pt x="6697" y="49113"/>
                </a:cubicBezTo>
                <a:lnTo>
                  <a:pt x="13395" y="49113"/>
                </a:lnTo>
                <a:lnTo>
                  <a:pt x="13395" y="26789"/>
                </a:lnTo>
                <a:lnTo>
                  <a:pt x="6697" y="26789"/>
                </a:lnTo>
                <a:cubicBezTo>
                  <a:pt x="2986" y="26789"/>
                  <a:pt x="0" y="23803"/>
                  <a:pt x="0" y="20092"/>
                </a:cubicBezTo>
                <a:close/>
                <a:moveTo>
                  <a:pt x="8483" y="84051"/>
                </a:moveTo>
                <a:cubicBezTo>
                  <a:pt x="11664" y="81651"/>
                  <a:pt x="15543" y="80367"/>
                  <a:pt x="19534" y="80367"/>
                </a:cubicBezTo>
                <a:lnTo>
                  <a:pt x="20901" y="80367"/>
                </a:lnTo>
                <a:cubicBezTo>
                  <a:pt x="30305" y="80367"/>
                  <a:pt x="37951" y="88013"/>
                  <a:pt x="37951" y="97417"/>
                </a:cubicBezTo>
                <a:cubicBezTo>
                  <a:pt x="37951" y="102887"/>
                  <a:pt x="35328" y="107993"/>
                  <a:pt x="30919" y="111203"/>
                </a:cubicBezTo>
                <a:lnTo>
                  <a:pt x="24222" y="116086"/>
                </a:lnTo>
                <a:lnTo>
                  <a:pt x="33486" y="116086"/>
                </a:lnTo>
                <a:cubicBezTo>
                  <a:pt x="37198" y="116086"/>
                  <a:pt x="40184" y="119072"/>
                  <a:pt x="40184" y="122783"/>
                </a:cubicBezTo>
                <a:cubicBezTo>
                  <a:pt x="40184" y="126495"/>
                  <a:pt x="37198" y="129480"/>
                  <a:pt x="33486" y="129480"/>
                </a:cubicBezTo>
                <a:lnTo>
                  <a:pt x="8176" y="129480"/>
                </a:lnTo>
                <a:cubicBezTo>
                  <a:pt x="3656" y="129480"/>
                  <a:pt x="0" y="125825"/>
                  <a:pt x="0" y="121304"/>
                </a:cubicBezTo>
                <a:cubicBezTo>
                  <a:pt x="0" y="118681"/>
                  <a:pt x="1256" y="116225"/>
                  <a:pt x="3377" y="114691"/>
                </a:cubicBezTo>
                <a:lnTo>
                  <a:pt x="23050" y="100375"/>
                </a:lnTo>
                <a:cubicBezTo>
                  <a:pt x="23999" y="99678"/>
                  <a:pt x="24557" y="98589"/>
                  <a:pt x="24557" y="97417"/>
                </a:cubicBezTo>
                <a:cubicBezTo>
                  <a:pt x="24557" y="95408"/>
                  <a:pt x="22910" y="93762"/>
                  <a:pt x="20901" y="93762"/>
                </a:cubicBezTo>
                <a:lnTo>
                  <a:pt x="19534" y="93762"/>
                </a:lnTo>
                <a:cubicBezTo>
                  <a:pt x="18445" y="93762"/>
                  <a:pt x="17385" y="94124"/>
                  <a:pt x="16520" y="94766"/>
                </a:cubicBezTo>
                <a:lnTo>
                  <a:pt x="10716" y="99120"/>
                </a:lnTo>
                <a:cubicBezTo>
                  <a:pt x="7758" y="101352"/>
                  <a:pt x="3572" y="100738"/>
                  <a:pt x="1339" y="97780"/>
                </a:cubicBezTo>
                <a:cubicBezTo>
                  <a:pt x="-893" y="94822"/>
                  <a:pt x="-279" y="90636"/>
                  <a:pt x="2679" y="88404"/>
                </a:cubicBezTo>
                <a:lnTo>
                  <a:pt x="8483" y="84051"/>
                </a:lnTo>
                <a:close/>
                <a:moveTo>
                  <a:pt x="62508" y="17859"/>
                </a:moveTo>
                <a:lnTo>
                  <a:pt x="133945" y="17859"/>
                </a:lnTo>
                <a:cubicBezTo>
                  <a:pt x="138885" y="17859"/>
                  <a:pt x="142875" y="21850"/>
                  <a:pt x="142875" y="26789"/>
                </a:cubicBezTo>
                <a:cubicBezTo>
                  <a:pt x="142875" y="31728"/>
                  <a:pt x="138885" y="35719"/>
                  <a:pt x="133945" y="35719"/>
                </a:cubicBezTo>
                <a:lnTo>
                  <a:pt x="62508" y="35719"/>
                </a:lnTo>
                <a:cubicBezTo>
                  <a:pt x="57569" y="35719"/>
                  <a:pt x="53578" y="31728"/>
                  <a:pt x="53578" y="26789"/>
                </a:cubicBezTo>
                <a:cubicBezTo>
                  <a:pt x="53578" y="21850"/>
                  <a:pt x="57569" y="17859"/>
                  <a:pt x="62508" y="17859"/>
                </a:cubicBezTo>
                <a:close/>
                <a:moveTo>
                  <a:pt x="62508" y="62508"/>
                </a:moveTo>
                <a:lnTo>
                  <a:pt x="133945" y="62508"/>
                </a:lnTo>
                <a:cubicBezTo>
                  <a:pt x="138885" y="62508"/>
                  <a:pt x="142875" y="66498"/>
                  <a:pt x="142875" y="71438"/>
                </a:cubicBezTo>
                <a:cubicBezTo>
                  <a:pt x="142875" y="76377"/>
                  <a:pt x="138885" y="80367"/>
                  <a:pt x="133945" y="80367"/>
                </a:cubicBezTo>
                <a:lnTo>
                  <a:pt x="62508" y="80367"/>
                </a:lnTo>
                <a:cubicBezTo>
                  <a:pt x="57569" y="80367"/>
                  <a:pt x="53578" y="76377"/>
                  <a:pt x="53578" y="71438"/>
                </a:cubicBezTo>
                <a:cubicBezTo>
                  <a:pt x="53578" y="66498"/>
                  <a:pt x="57569" y="62508"/>
                  <a:pt x="62508" y="62508"/>
                </a:cubicBezTo>
                <a:close/>
                <a:moveTo>
                  <a:pt x="62508" y="107156"/>
                </a:moveTo>
                <a:lnTo>
                  <a:pt x="133945" y="107156"/>
                </a:lnTo>
                <a:cubicBezTo>
                  <a:pt x="138885" y="107156"/>
                  <a:pt x="142875" y="111147"/>
                  <a:pt x="142875" y="116086"/>
                </a:cubicBezTo>
                <a:cubicBezTo>
                  <a:pt x="142875" y="121025"/>
                  <a:pt x="138885" y="125016"/>
                  <a:pt x="133945" y="125016"/>
                </a:cubicBezTo>
                <a:lnTo>
                  <a:pt x="62508" y="125016"/>
                </a:lnTo>
                <a:cubicBezTo>
                  <a:pt x="57569" y="125016"/>
                  <a:pt x="53578" y="121025"/>
                  <a:pt x="53578" y="116086"/>
                </a:cubicBezTo>
                <a:cubicBezTo>
                  <a:pt x="53578" y="111147"/>
                  <a:pt x="57569" y="107156"/>
                  <a:pt x="62508" y="107156"/>
                </a:cubicBezTo>
                <a:close/>
              </a:path>
            </a:pathLst>
          </a:custGeom>
          <a:solidFill>
            <a:srgbClr val="FFFFFF"/>
          </a:solidFill>
        </p:spPr>
        <p:txBody>
          <a:bodyPr/>
          <a:lstStyle/>
          <a:p>
            <a:endParaRPr lang="zh-CN" altLang="en-US"/>
          </a:p>
        </p:txBody>
      </p:sp>
      <p:pic>
        <p:nvPicPr>
          <p:cNvPr id="45" name="图片 44"/>
          <p:cNvPicPr>
            <a:picLocks noChangeAspect="1"/>
          </p:cNvPicPr>
          <p:nvPr/>
        </p:nvPicPr>
        <p:blipFill>
          <a:blip r:embed="rId1"/>
          <a:srcRect l="8524" t="74540" r="3126" b="8313"/>
          <a:stretch>
            <a:fillRect/>
          </a:stretch>
        </p:blipFill>
        <p:spPr>
          <a:xfrm>
            <a:off x="349250" y="785902"/>
            <a:ext cx="8889999" cy="2418076"/>
          </a:xfrm>
          <a:prstGeom prst="rect">
            <a:avLst/>
          </a:prstGeom>
        </p:spPr>
      </p:pic>
      <p:pic>
        <p:nvPicPr>
          <p:cNvPr id="47" name="图片 46"/>
          <p:cNvPicPr>
            <a:picLocks noChangeAspect="1"/>
          </p:cNvPicPr>
          <p:nvPr/>
        </p:nvPicPr>
        <p:blipFill>
          <a:blip r:embed="rId2"/>
          <a:srcRect l="3121" t="8159" r="3618" b="54554"/>
          <a:stretch>
            <a:fillRect/>
          </a:stretch>
        </p:blipFill>
        <p:spPr>
          <a:xfrm>
            <a:off x="317500" y="3185563"/>
            <a:ext cx="8825403" cy="5434794"/>
          </a:xfrm>
          <a:prstGeom prst="rect">
            <a:avLst/>
          </a:prstGeom>
        </p:spPr>
      </p:pic>
      <p:sp>
        <p:nvSpPr>
          <p:cNvPr id="48" name="Shape 8"/>
          <p:cNvSpPr/>
          <p:nvPr/>
        </p:nvSpPr>
        <p:spPr>
          <a:xfrm>
            <a:off x="9301653" y="924945"/>
            <a:ext cx="2812575" cy="5960610"/>
          </a:xfrm>
          <a:custGeom>
            <a:avLst/>
            <a:gdLst/>
            <a:ahLst/>
            <a:cxnLst/>
            <a:rect l="l" t="t" r="r" b="b"/>
            <a:pathLst>
              <a:path w="2373353" h="1230627">
                <a:moveTo>
                  <a:pt x="70318" y="0"/>
                </a:moveTo>
                <a:lnTo>
                  <a:pt x="2303035" y="0"/>
                </a:lnTo>
                <a:cubicBezTo>
                  <a:pt x="2341870" y="0"/>
                  <a:pt x="2373353" y="31482"/>
                  <a:pt x="2373353" y="70318"/>
                </a:cubicBezTo>
                <a:lnTo>
                  <a:pt x="2373353" y="1160309"/>
                </a:lnTo>
                <a:cubicBezTo>
                  <a:pt x="2373353" y="1199145"/>
                  <a:pt x="2341870" y="1230627"/>
                  <a:pt x="2303035" y="1230627"/>
                </a:cubicBezTo>
                <a:lnTo>
                  <a:pt x="70318" y="1230627"/>
                </a:lnTo>
                <a:cubicBezTo>
                  <a:pt x="31482" y="1230627"/>
                  <a:pt x="0" y="1199145"/>
                  <a:pt x="0" y="1160309"/>
                </a:cubicBezTo>
                <a:lnTo>
                  <a:pt x="0" y="70318"/>
                </a:lnTo>
                <a:cubicBezTo>
                  <a:pt x="0" y="31482"/>
                  <a:pt x="31482" y="0"/>
                  <a:pt x="70318" y="0"/>
                </a:cubicBezTo>
                <a:close/>
              </a:path>
            </a:pathLst>
          </a:custGeom>
          <a:solidFill>
            <a:srgbClr val="3A4F41"/>
          </a:solidFill>
        </p:spPr>
        <p:txBody>
          <a:bodyPr/>
          <a:lstStyle/>
          <a:p>
            <a:r>
              <a:rPr lang="en-US" altLang="zh-CN" dirty="0">
                <a:solidFill>
                  <a:schemeClr val="bg1"/>
                </a:solidFill>
              </a:rPr>
              <a:t>1.</a:t>
            </a:r>
            <a:r>
              <a:rPr lang="en-US" altLang="zh-CN" dirty="0"/>
              <a:t> </a:t>
            </a:r>
            <a:r>
              <a:rPr lang="en-US" altLang="zh-CN" dirty="0">
                <a:highlight>
                  <a:srgbClr val="FFFF00"/>
                </a:highlight>
              </a:rPr>
              <a:t>Introduce the topic</a:t>
            </a:r>
            <a:r>
              <a:rPr lang="en-US" altLang="zh-CN" dirty="0"/>
              <a:t>: </a:t>
            </a:r>
            <a:r>
              <a:rPr lang="en-US" altLang="zh-CN" dirty="0">
                <a:solidFill>
                  <a:schemeClr val="bg1"/>
                </a:solidFill>
              </a:rPr>
              <a:t>Dreams are a mysterious part of healthy sleep.</a:t>
            </a:r>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2. </a:t>
            </a:r>
            <a:r>
              <a:rPr lang="en-US" altLang="zh-CN" dirty="0">
                <a:highlight>
                  <a:srgbClr val="FFFF00"/>
                </a:highlight>
              </a:rPr>
              <a:t>Explain dream functions</a:t>
            </a:r>
            <a:r>
              <a:rPr lang="en-US" altLang="zh-CN" dirty="0"/>
              <a:t>: </a:t>
            </a:r>
            <a:r>
              <a:rPr lang="en-US" altLang="zh-CN" sz="1600" dirty="0">
                <a:solidFill>
                  <a:schemeClr val="bg1"/>
                </a:solidFill>
              </a:rPr>
              <a:t>Dreams help process emotions, memories, and inner struggles</a:t>
            </a:r>
            <a:endParaRPr lang="en-US" altLang="zh-CN" sz="1600" dirty="0">
              <a:solidFill>
                <a:schemeClr val="bg1"/>
              </a:solidFill>
            </a:endParaRPr>
          </a:p>
          <a:p>
            <a:endParaRPr lang="en-US" altLang="zh-CN" dirty="0">
              <a:solidFill>
                <a:schemeClr val="bg1"/>
              </a:solidFill>
            </a:endParaRPr>
          </a:p>
          <a:p>
            <a:r>
              <a:rPr lang="en-US" altLang="zh-CN" dirty="0">
                <a:solidFill>
                  <a:schemeClr val="bg1"/>
                </a:solidFill>
              </a:rPr>
              <a:t>3. </a:t>
            </a:r>
            <a:r>
              <a:rPr lang="en-US" altLang="zh-CN" dirty="0">
                <a:highlight>
                  <a:srgbClr val="FFFF00"/>
                </a:highlight>
              </a:rPr>
              <a:t>Describe universal themes:</a:t>
            </a:r>
            <a:r>
              <a:rPr lang="en-US" altLang="zh-CN" dirty="0"/>
              <a:t> </a:t>
            </a:r>
            <a:r>
              <a:rPr lang="en-US" altLang="zh-CN" sz="1600" dirty="0">
                <a:solidFill>
                  <a:schemeClr val="bg1"/>
                </a:solidFill>
              </a:rPr>
              <a:t>Common dream scenarios symbolize emotions like fear or longing for freedom</a:t>
            </a:r>
            <a:endParaRPr lang="en-US" altLang="zh-CN" sz="1600" dirty="0">
              <a:solidFill>
                <a:schemeClr val="bg1"/>
              </a:solidFill>
            </a:endParaRPr>
          </a:p>
          <a:p>
            <a:endParaRPr lang="en-US" altLang="zh-CN" dirty="0">
              <a:solidFill>
                <a:schemeClr val="bg1"/>
              </a:solidFill>
            </a:endParaRPr>
          </a:p>
          <a:p>
            <a:r>
              <a:rPr lang="en-US" altLang="zh-CN" dirty="0">
                <a:solidFill>
                  <a:schemeClr val="bg1"/>
                </a:solidFill>
              </a:rPr>
              <a:t>4. </a:t>
            </a:r>
            <a:r>
              <a:rPr lang="en-US" altLang="zh-CN" dirty="0">
                <a:highlight>
                  <a:srgbClr val="FFFF00"/>
                </a:highlight>
              </a:rPr>
              <a:t>Analyze specific dreams: </a:t>
            </a:r>
            <a:r>
              <a:rPr lang="en-US" altLang="zh-CN" sz="1600" dirty="0">
                <a:solidFill>
                  <a:schemeClr val="bg1"/>
                </a:solidFill>
              </a:rPr>
              <a:t>Exam and lost dreams reflect real-life anxiety and life transitions</a:t>
            </a:r>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5. </a:t>
            </a:r>
            <a:r>
              <a:rPr lang="en-US" altLang="zh-CN" dirty="0" err="1">
                <a:highlight>
                  <a:srgbClr val="FFFF00"/>
                </a:highlight>
              </a:rPr>
              <a:t>Conclude:</a:t>
            </a:r>
            <a:r>
              <a:rPr lang="en-US" altLang="zh-CN" sz="1600" dirty="0" err="1">
                <a:solidFill>
                  <a:schemeClr val="bg1"/>
                </a:solidFill>
              </a:rPr>
              <a:t>Dreams</a:t>
            </a:r>
            <a:r>
              <a:rPr lang="en-US" altLang="zh-CN" sz="1600" dirty="0">
                <a:solidFill>
                  <a:schemeClr val="bg1"/>
                </a:solidFill>
              </a:rPr>
              <a:t> are personal; help …</a:t>
            </a:r>
            <a:endParaRPr lang="zh-CN" altLang="en-US" sz="1600" dirty="0">
              <a:solidFill>
                <a:schemeClr val="bg1"/>
              </a:solidFill>
              <a:highlight>
                <a:srgbClr val="FFFF00"/>
              </a:highlight>
            </a:endParaRPr>
          </a:p>
        </p:txBody>
      </p:sp>
      <p:sp>
        <p:nvSpPr>
          <p:cNvPr id="51" name="矩形 50"/>
          <p:cNvSpPr/>
          <p:nvPr/>
        </p:nvSpPr>
        <p:spPr>
          <a:xfrm>
            <a:off x="1429829" y="1684136"/>
            <a:ext cx="5854892" cy="186342"/>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2" name="矩形 51"/>
          <p:cNvSpPr/>
          <p:nvPr/>
        </p:nvSpPr>
        <p:spPr>
          <a:xfrm>
            <a:off x="5161280" y="2698865"/>
            <a:ext cx="3918672" cy="200947"/>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3" name="矩形 52"/>
          <p:cNvSpPr/>
          <p:nvPr/>
        </p:nvSpPr>
        <p:spPr>
          <a:xfrm>
            <a:off x="529590" y="2957310"/>
            <a:ext cx="7251257" cy="190500"/>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4" name="矩形 53"/>
          <p:cNvSpPr/>
          <p:nvPr/>
        </p:nvSpPr>
        <p:spPr>
          <a:xfrm>
            <a:off x="830389" y="3251603"/>
            <a:ext cx="4259772" cy="18195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5" name="矩形 54"/>
          <p:cNvSpPr/>
          <p:nvPr/>
        </p:nvSpPr>
        <p:spPr>
          <a:xfrm>
            <a:off x="830389" y="4550813"/>
            <a:ext cx="4412171" cy="190500"/>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6" name="矩形 55"/>
          <p:cNvSpPr/>
          <p:nvPr/>
        </p:nvSpPr>
        <p:spPr>
          <a:xfrm>
            <a:off x="6939280" y="5039995"/>
            <a:ext cx="2140124" cy="190500"/>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7" name="矩形 56"/>
          <p:cNvSpPr/>
          <p:nvPr/>
        </p:nvSpPr>
        <p:spPr>
          <a:xfrm>
            <a:off x="444501" y="5314950"/>
            <a:ext cx="815339" cy="190500"/>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8" name="矩形 57"/>
          <p:cNvSpPr/>
          <p:nvPr/>
        </p:nvSpPr>
        <p:spPr>
          <a:xfrm>
            <a:off x="852170" y="1885178"/>
            <a:ext cx="2409190" cy="252635"/>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9" name="矩形 58"/>
          <p:cNvSpPr/>
          <p:nvPr/>
        </p:nvSpPr>
        <p:spPr>
          <a:xfrm>
            <a:off x="4245891" y="2646986"/>
            <a:ext cx="968619" cy="238569"/>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0" name="矩形 59"/>
          <p:cNvSpPr/>
          <p:nvPr/>
        </p:nvSpPr>
        <p:spPr>
          <a:xfrm>
            <a:off x="3932788" y="3685212"/>
            <a:ext cx="968619" cy="238569"/>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1" name="矩形 60"/>
          <p:cNvSpPr/>
          <p:nvPr/>
        </p:nvSpPr>
        <p:spPr>
          <a:xfrm>
            <a:off x="1792645" y="5027063"/>
            <a:ext cx="968619" cy="238569"/>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2" name="矩形 61"/>
          <p:cNvSpPr/>
          <p:nvPr/>
        </p:nvSpPr>
        <p:spPr>
          <a:xfrm>
            <a:off x="6093269" y="5023253"/>
            <a:ext cx="846011" cy="190501"/>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3" name="矩形 62"/>
          <p:cNvSpPr/>
          <p:nvPr/>
        </p:nvSpPr>
        <p:spPr>
          <a:xfrm>
            <a:off x="3456098" y="2381250"/>
            <a:ext cx="2416382" cy="22798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5" name="矩形 64"/>
          <p:cNvSpPr/>
          <p:nvPr/>
        </p:nvSpPr>
        <p:spPr>
          <a:xfrm>
            <a:off x="6600618" y="2421661"/>
            <a:ext cx="2416382" cy="22798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6" name="矩形 65"/>
          <p:cNvSpPr/>
          <p:nvPr/>
        </p:nvSpPr>
        <p:spPr>
          <a:xfrm>
            <a:off x="560069" y="2675639"/>
            <a:ext cx="3685821" cy="240801"/>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7" name="矩形 66"/>
          <p:cNvSpPr/>
          <p:nvPr/>
        </p:nvSpPr>
        <p:spPr>
          <a:xfrm>
            <a:off x="4995560" y="3720138"/>
            <a:ext cx="2665080" cy="272107"/>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8" name="矩形 67"/>
          <p:cNvSpPr/>
          <p:nvPr/>
        </p:nvSpPr>
        <p:spPr>
          <a:xfrm>
            <a:off x="6516274" y="3235634"/>
            <a:ext cx="2416382" cy="22798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9" name="矩形 68"/>
          <p:cNvSpPr/>
          <p:nvPr/>
        </p:nvSpPr>
        <p:spPr>
          <a:xfrm>
            <a:off x="444501" y="3520556"/>
            <a:ext cx="1739899" cy="206375"/>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0" name="矩形 69"/>
          <p:cNvSpPr/>
          <p:nvPr/>
        </p:nvSpPr>
        <p:spPr>
          <a:xfrm>
            <a:off x="6695868" y="3993899"/>
            <a:ext cx="2416382" cy="22798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1" name="矩形 70"/>
          <p:cNvSpPr/>
          <p:nvPr/>
        </p:nvSpPr>
        <p:spPr>
          <a:xfrm>
            <a:off x="476250" y="4270376"/>
            <a:ext cx="2185670" cy="216938"/>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2" name="矩形 71"/>
          <p:cNvSpPr/>
          <p:nvPr/>
        </p:nvSpPr>
        <p:spPr>
          <a:xfrm>
            <a:off x="5119908" y="4759634"/>
            <a:ext cx="3960043" cy="216862"/>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3" name="矩形 72"/>
          <p:cNvSpPr/>
          <p:nvPr/>
        </p:nvSpPr>
        <p:spPr>
          <a:xfrm>
            <a:off x="476250" y="5029298"/>
            <a:ext cx="1316395" cy="201197"/>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4" name="矩形 73"/>
          <p:cNvSpPr/>
          <p:nvPr/>
        </p:nvSpPr>
        <p:spPr>
          <a:xfrm>
            <a:off x="4134898" y="5563527"/>
            <a:ext cx="1879822" cy="183224"/>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5" name="矩形 74"/>
          <p:cNvSpPr/>
          <p:nvPr/>
        </p:nvSpPr>
        <p:spPr>
          <a:xfrm>
            <a:off x="6093268" y="5552131"/>
            <a:ext cx="2986135" cy="289869"/>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6" name="矩形 75"/>
          <p:cNvSpPr/>
          <p:nvPr/>
        </p:nvSpPr>
        <p:spPr>
          <a:xfrm>
            <a:off x="444501" y="5823259"/>
            <a:ext cx="1348144" cy="172180"/>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80" name="矩形 79"/>
          <p:cNvSpPr/>
          <p:nvPr/>
        </p:nvSpPr>
        <p:spPr>
          <a:xfrm>
            <a:off x="5149332" y="3448474"/>
            <a:ext cx="2856747" cy="263409"/>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81" name="文本框 80"/>
          <p:cNvSpPr txBox="1"/>
          <p:nvPr/>
        </p:nvSpPr>
        <p:spPr>
          <a:xfrm>
            <a:off x="6053690" y="-10627"/>
            <a:ext cx="6201811" cy="1528624"/>
          </a:xfrm>
          <a:prstGeom prst="rect">
            <a:avLst/>
          </a:prstGeom>
          <a:solidFill>
            <a:schemeClr val="bg1">
              <a:lumMod val="85000"/>
            </a:schemeClr>
          </a:solidFill>
        </p:spPr>
        <p:txBody>
          <a:bodyPr wrap="square">
            <a:spAutoFit/>
          </a:bodyPr>
          <a:lstStyle/>
          <a:p>
            <a:pPr marL="342900" indent="-342900">
              <a:lnSpc>
                <a:spcPts val="1600"/>
              </a:lnSpc>
              <a:buAutoNum type="alphaUcPeriod"/>
            </a:pPr>
            <a:r>
              <a:rPr lang="en-US" altLang="zh-CN" sz="1600" dirty="0">
                <a:highlight>
                  <a:srgbClr val="00FFFF"/>
                </a:highlight>
                <a:latin typeface="+mj-lt"/>
              </a:rPr>
              <a:t>Falling</a:t>
            </a:r>
            <a:r>
              <a:rPr lang="en-US" altLang="zh-CN" sz="1600" dirty="0">
                <a:latin typeface="+mj-lt"/>
              </a:rPr>
              <a:t> is one of </a:t>
            </a:r>
            <a:r>
              <a:rPr lang="en-US" altLang="zh-CN" sz="1600" dirty="0">
                <a:highlight>
                  <a:srgbClr val="00FFFF"/>
                </a:highlight>
                <a:latin typeface="+mj-lt"/>
              </a:rPr>
              <a:t>the most common</a:t>
            </a:r>
            <a:r>
              <a:rPr lang="en-US" altLang="zh-CN" sz="1600" dirty="0">
                <a:latin typeface="+mj-lt"/>
              </a:rPr>
              <a:t>.</a:t>
            </a:r>
            <a:endParaRPr lang="en-US" altLang="zh-CN" sz="1600" dirty="0">
              <a:latin typeface="+mj-lt"/>
            </a:endParaRPr>
          </a:p>
          <a:p>
            <a:pPr marL="342900" indent="-342900">
              <a:lnSpc>
                <a:spcPts val="1600"/>
              </a:lnSpc>
              <a:buAutoNum type="alphaUcPeriod"/>
            </a:pPr>
            <a:r>
              <a:rPr lang="en-US" altLang="zh-CN" sz="1600" dirty="0">
                <a:highlight>
                  <a:srgbClr val="FFFF00"/>
                </a:highlight>
                <a:latin typeface="+mj-lt"/>
              </a:rPr>
              <a:t>Interestingly, </a:t>
            </a:r>
            <a:r>
              <a:rPr lang="en-US" altLang="zh-CN" sz="1600" dirty="0">
                <a:latin typeface="+mj-lt"/>
              </a:rPr>
              <a:t>there exists </a:t>
            </a:r>
            <a:r>
              <a:rPr lang="en-US" altLang="zh-CN" sz="1600" dirty="0">
                <a:highlight>
                  <a:srgbClr val="00FFFF"/>
                </a:highlight>
                <a:latin typeface="+mj-lt"/>
              </a:rPr>
              <a:t>a silver lining.</a:t>
            </a:r>
            <a:endParaRPr lang="en-US" altLang="zh-CN" sz="1600" dirty="0">
              <a:highlight>
                <a:srgbClr val="00FFFF"/>
              </a:highlight>
              <a:latin typeface="+mj-lt"/>
            </a:endParaRPr>
          </a:p>
          <a:p>
            <a:pPr marL="342900" indent="-342900">
              <a:lnSpc>
                <a:spcPts val="1600"/>
              </a:lnSpc>
              <a:buAutoNum type="alphaUcPeriod"/>
            </a:pPr>
            <a:r>
              <a:rPr lang="en-US" altLang="zh-CN" sz="1600" dirty="0">
                <a:highlight>
                  <a:srgbClr val="FF00FF"/>
                </a:highlight>
                <a:latin typeface="+mj-lt"/>
              </a:rPr>
              <a:t>It</a:t>
            </a:r>
            <a:r>
              <a:rPr lang="en-US" altLang="zh-CN" sz="1600" dirty="0">
                <a:latin typeface="+mj-lt"/>
              </a:rPr>
              <a:t> </a:t>
            </a:r>
            <a:r>
              <a:rPr lang="en-US" altLang="zh-CN" sz="1600" dirty="0">
                <a:highlight>
                  <a:srgbClr val="FFFF00"/>
                </a:highlight>
                <a:latin typeface="+mj-lt"/>
              </a:rPr>
              <a:t>also</a:t>
            </a:r>
            <a:r>
              <a:rPr lang="en-US" altLang="zh-CN" sz="1600" dirty="0">
                <a:latin typeface="+mj-lt"/>
              </a:rPr>
              <a:t> brings </a:t>
            </a:r>
            <a:r>
              <a:rPr lang="en-US" altLang="zh-CN" sz="1600" dirty="0">
                <a:highlight>
                  <a:srgbClr val="00FFFF"/>
                </a:highlight>
                <a:latin typeface="+mj-lt"/>
              </a:rPr>
              <a:t>a strong sense of empowerment</a:t>
            </a:r>
            <a:r>
              <a:rPr lang="en-US" altLang="zh-CN" sz="1600" dirty="0">
                <a:latin typeface="+mj-lt"/>
              </a:rPr>
              <a:t>.</a:t>
            </a:r>
            <a:endParaRPr lang="en-US" altLang="zh-CN" sz="1600" dirty="0">
              <a:latin typeface="+mj-lt"/>
            </a:endParaRPr>
          </a:p>
          <a:p>
            <a:pPr marL="342900" indent="-342900">
              <a:lnSpc>
                <a:spcPts val="1600"/>
              </a:lnSpc>
              <a:buAutoNum type="alphaUcPeriod"/>
            </a:pPr>
            <a:r>
              <a:rPr lang="en-US" altLang="zh-CN" sz="1600" dirty="0">
                <a:highlight>
                  <a:srgbClr val="00FFFF"/>
                </a:highlight>
                <a:latin typeface="+mj-lt"/>
              </a:rPr>
              <a:t>Such mental activities </a:t>
            </a:r>
            <a:r>
              <a:rPr lang="en-US" altLang="zh-CN" sz="1600" dirty="0">
                <a:latin typeface="+mj-lt"/>
              </a:rPr>
              <a:t>simply sort </a:t>
            </a:r>
            <a:r>
              <a:rPr lang="en-US" altLang="zh-CN" sz="1600" dirty="0">
                <a:highlight>
                  <a:srgbClr val="00FFFF"/>
                </a:highlight>
                <a:latin typeface="+mj-lt"/>
              </a:rPr>
              <a:t>unconnected ideas</a:t>
            </a:r>
            <a:r>
              <a:rPr lang="en-US" altLang="zh-CN" sz="1600" dirty="0">
                <a:latin typeface="+mj-lt"/>
              </a:rPr>
              <a:t>.</a:t>
            </a:r>
            <a:endParaRPr lang="en-US" altLang="zh-CN" sz="1600" dirty="0">
              <a:latin typeface="+mj-lt"/>
            </a:endParaRPr>
          </a:p>
          <a:p>
            <a:pPr marL="342900" indent="-342900">
              <a:lnSpc>
                <a:spcPts val="1600"/>
              </a:lnSpc>
              <a:buAutoNum type="alphaUcPeriod"/>
            </a:pPr>
            <a:r>
              <a:rPr lang="en-US" altLang="zh-CN" sz="1600" dirty="0">
                <a:latin typeface="+mj-lt"/>
              </a:rPr>
              <a:t>Replaying </a:t>
            </a:r>
            <a:r>
              <a:rPr lang="en-US" altLang="zh-CN" sz="1600" dirty="0">
                <a:highlight>
                  <a:srgbClr val="00FFFF"/>
                </a:highlight>
                <a:latin typeface="+mj-lt"/>
              </a:rPr>
              <a:t>past events</a:t>
            </a:r>
            <a:r>
              <a:rPr lang="en-US" altLang="zh-CN" sz="1600" dirty="0">
                <a:latin typeface="+mj-lt"/>
              </a:rPr>
              <a:t>, big and small, is nature’s </a:t>
            </a:r>
            <a:r>
              <a:rPr lang="en-US" altLang="zh-CN" sz="1600" dirty="0">
                <a:highlight>
                  <a:srgbClr val="00FFFF"/>
                </a:highlight>
                <a:latin typeface="+mj-lt"/>
              </a:rPr>
              <a:t>clever design</a:t>
            </a:r>
            <a:r>
              <a:rPr lang="en-US" altLang="zh-CN" sz="1600" dirty="0">
                <a:latin typeface="+mj-lt"/>
              </a:rPr>
              <a:t>.</a:t>
            </a:r>
            <a:endParaRPr lang="en-US" altLang="zh-CN" sz="1600" dirty="0">
              <a:latin typeface="+mj-lt"/>
            </a:endParaRPr>
          </a:p>
          <a:p>
            <a:pPr marL="342900" indent="-342900">
              <a:lnSpc>
                <a:spcPts val="1600"/>
              </a:lnSpc>
              <a:buAutoNum type="alphaUcPeriod"/>
            </a:pPr>
            <a:r>
              <a:rPr lang="en-US" altLang="zh-CN" sz="1600" dirty="0">
                <a:latin typeface="+mj-lt"/>
              </a:rPr>
              <a:t>In </a:t>
            </a:r>
            <a:r>
              <a:rPr lang="en-US" altLang="zh-CN" sz="1600" dirty="0">
                <a:highlight>
                  <a:srgbClr val="00FFFF"/>
                </a:highlight>
                <a:latin typeface="+mj-lt"/>
              </a:rPr>
              <a:t>these times</a:t>
            </a:r>
            <a:r>
              <a:rPr lang="en-US" altLang="zh-CN" sz="1600" dirty="0">
                <a:latin typeface="+mj-lt"/>
              </a:rPr>
              <a:t>, it’s normal to </a:t>
            </a:r>
            <a:r>
              <a:rPr lang="en-US" altLang="zh-CN" sz="1600" dirty="0">
                <a:highlight>
                  <a:srgbClr val="00FFFF"/>
                </a:highlight>
                <a:latin typeface="+mj-lt"/>
              </a:rPr>
              <a:t>feel adrift </a:t>
            </a:r>
            <a:r>
              <a:rPr lang="en-US" altLang="zh-CN" sz="1600" dirty="0">
                <a:latin typeface="+mj-lt"/>
              </a:rPr>
              <a:t>or </a:t>
            </a:r>
            <a:r>
              <a:rPr lang="en-US" altLang="zh-CN" sz="1600" dirty="0">
                <a:highlight>
                  <a:srgbClr val="00FFFF"/>
                </a:highlight>
                <a:latin typeface="+mj-lt"/>
              </a:rPr>
              <a:t>unsure </a:t>
            </a:r>
            <a:r>
              <a:rPr lang="en-US" altLang="zh-CN" sz="1600" dirty="0">
                <a:latin typeface="+mj-lt"/>
              </a:rPr>
              <a:t>of our next steps.</a:t>
            </a:r>
            <a:endParaRPr lang="en-US" altLang="zh-CN" sz="1600" dirty="0">
              <a:latin typeface="+mj-lt"/>
            </a:endParaRPr>
          </a:p>
          <a:p>
            <a:pPr marL="342900" indent="-342900">
              <a:lnSpc>
                <a:spcPts val="1600"/>
              </a:lnSpc>
              <a:buAutoNum type="alphaUcPeriod"/>
            </a:pPr>
            <a:r>
              <a:rPr lang="en-US" altLang="zh-CN" sz="1600" dirty="0">
                <a:highlight>
                  <a:srgbClr val="00FFFF"/>
                </a:highlight>
                <a:latin typeface="+mj-lt"/>
              </a:rPr>
              <a:t>Transition periods </a:t>
            </a:r>
            <a:r>
              <a:rPr lang="en-US" altLang="zh-CN" sz="1600" dirty="0">
                <a:latin typeface="+mj-lt"/>
              </a:rPr>
              <a:t>usually disappear when </a:t>
            </a:r>
            <a:r>
              <a:rPr lang="en-US" altLang="zh-CN" sz="1600" dirty="0">
                <a:highlight>
                  <a:srgbClr val="00FFFF"/>
                </a:highlight>
                <a:latin typeface="+mj-lt"/>
              </a:rPr>
              <a:t>confusion fades </a:t>
            </a:r>
            <a:r>
              <a:rPr lang="en-US" altLang="zh-CN" sz="1600" dirty="0">
                <a:latin typeface="+mj-lt"/>
              </a:rPr>
              <a:t>in dreams.</a:t>
            </a:r>
            <a:endParaRPr lang="zh-CN" altLang="en-US" sz="1600" dirty="0">
              <a:latin typeface="+mj-lt"/>
            </a:endParaRPr>
          </a:p>
        </p:txBody>
      </p:sp>
      <p:sp>
        <p:nvSpPr>
          <p:cNvPr id="82" name="矩形 81"/>
          <p:cNvSpPr/>
          <p:nvPr/>
        </p:nvSpPr>
        <p:spPr>
          <a:xfrm>
            <a:off x="5883911" y="2266603"/>
            <a:ext cx="389850" cy="461665"/>
          </a:xfrm>
          <a:prstGeom prst="rect">
            <a:avLst/>
          </a:prstGeom>
          <a:noFill/>
        </p:spPr>
        <p:txBody>
          <a:bodyPr wrap="none" lIns="91440" tIns="45720" rIns="91440" bIns="45720">
            <a:spAutoFit/>
          </a:bodyPr>
          <a:lstStyle/>
          <a:p>
            <a:pPr algn="ctr"/>
            <a:r>
              <a:rPr lang="en-US" altLang="zh-CN"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a:t>
            </a:r>
            <a:endParaRPr lang="zh-CN" altLang="en-US"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3" name="矩形 82"/>
          <p:cNvSpPr/>
          <p:nvPr/>
        </p:nvSpPr>
        <p:spPr>
          <a:xfrm>
            <a:off x="5029115" y="3046999"/>
            <a:ext cx="407484" cy="461665"/>
          </a:xfrm>
          <a:prstGeom prst="rect">
            <a:avLst/>
          </a:prstGeom>
          <a:noFill/>
        </p:spPr>
        <p:txBody>
          <a:bodyPr wrap="none" lIns="91440" tIns="45720" rIns="91440" bIns="45720">
            <a:spAutoFit/>
          </a:bodyPr>
          <a:lstStyle/>
          <a:p>
            <a:pPr algn="ctr"/>
            <a:r>
              <a:rPr lang="en-US" altLang="zh-CN"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a:t>
            </a:r>
            <a:endParaRPr lang="zh-CN" altLang="en-US"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4" name="矩形 83"/>
          <p:cNvSpPr/>
          <p:nvPr/>
        </p:nvSpPr>
        <p:spPr>
          <a:xfrm>
            <a:off x="4871067" y="3881947"/>
            <a:ext cx="407484" cy="461665"/>
          </a:xfrm>
          <a:prstGeom prst="rect">
            <a:avLst/>
          </a:prstGeom>
          <a:noFill/>
        </p:spPr>
        <p:txBody>
          <a:bodyPr wrap="none" lIns="91440" tIns="45720" rIns="91440" bIns="45720">
            <a:spAutoFit/>
          </a:bodyPr>
          <a:lstStyle/>
          <a:p>
            <a:pPr algn="ctr"/>
            <a:r>
              <a:rPr lang="en-US" altLang="zh-CN"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C</a:t>
            </a:r>
            <a:endParaRPr lang="zh-CN" altLang="en-US"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7" name="矩形 86"/>
          <p:cNvSpPr/>
          <p:nvPr/>
        </p:nvSpPr>
        <p:spPr>
          <a:xfrm>
            <a:off x="4309287" y="4632748"/>
            <a:ext cx="407484" cy="461665"/>
          </a:xfrm>
          <a:prstGeom prst="rect">
            <a:avLst/>
          </a:prstGeom>
          <a:noFill/>
        </p:spPr>
        <p:txBody>
          <a:bodyPr wrap="none" lIns="91440" tIns="45720" rIns="91440" bIns="45720">
            <a:spAutoFit/>
          </a:bodyPr>
          <a:lstStyle/>
          <a:p>
            <a:pPr algn="ctr"/>
            <a:r>
              <a:rPr lang="en-US" altLang="zh-CN"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B</a:t>
            </a:r>
            <a:endParaRPr lang="zh-CN" altLang="en-US"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8" name="矩形 87"/>
          <p:cNvSpPr/>
          <p:nvPr/>
        </p:nvSpPr>
        <p:spPr>
          <a:xfrm>
            <a:off x="2255936" y="5658792"/>
            <a:ext cx="372218" cy="461665"/>
          </a:xfrm>
          <a:prstGeom prst="rect">
            <a:avLst/>
          </a:prstGeom>
          <a:noFill/>
        </p:spPr>
        <p:txBody>
          <a:bodyPr wrap="none" lIns="91440" tIns="45720" rIns="91440" bIns="45720">
            <a:spAutoFit/>
          </a:bodyPr>
          <a:lstStyle/>
          <a:p>
            <a:pPr algn="ctr"/>
            <a:r>
              <a:rPr lang="en-US" altLang="zh-CN"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F</a:t>
            </a:r>
            <a:endParaRPr lang="zh-CN" altLang="en-US" sz="2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barn(inVertical)">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arn(inVertical)">
                                      <p:cBhvr>
                                        <p:cTn id="22" dur="50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barn(inVertical)">
                                      <p:cBhvr>
                                        <p:cTn id="27" dur="500"/>
                                        <p:tgtEl>
                                          <p:spTgt spid="5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barn(inVertical)">
                                      <p:cBhvr>
                                        <p:cTn id="32" dur="500"/>
                                        <p:tgtEl>
                                          <p:spTgt spid="5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barn(inVertical)">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barn(inVertical)">
                                      <p:cBhvr>
                                        <p:cTn id="42" dur="500"/>
                                        <p:tgtEl>
                                          <p:spTgt spid="5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barn(inVertical)">
                                      <p:cBhvr>
                                        <p:cTn id="47" dur="500"/>
                                        <p:tgtEl>
                                          <p:spTgt spid="5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barn(inVertical)">
                                      <p:cBhvr>
                                        <p:cTn id="52" dur="500"/>
                                        <p:tgtEl>
                                          <p:spTgt spid="5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barn(inVertical)">
                                      <p:cBhvr>
                                        <p:cTn id="57" dur="500"/>
                                        <p:tgtEl>
                                          <p:spTgt spid="6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barn(inVertical)">
                                      <p:cBhvr>
                                        <p:cTn id="62" dur="500"/>
                                        <p:tgtEl>
                                          <p:spTgt spid="61"/>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barn(inVertical)">
                                      <p:cBhvr>
                                        <p:cTn id="67" dur="500"/>
                                        <p:tgtEl>
                                          <p:spTgt spid="62"/>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barn(inVertical)">
                                      <p:cBhvr>
                                        <p:cTn id="72" dur="500"/>
                                        <p:tgtEl>
                                          <p:spTgt spid="63"/>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barn(inVertical)">
                                      <p:cBhvr>
                                        <p:cTn id="77" dur="500"/>
                                        <p:tgtEl>
                                          <p:spTgt spid="65"/>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barn(inVertical)">
                                      <p:cBhvr>
                                        <p:cTn id="82" dur="500"/>
                                        <p:tgtEl>
                                          <p:spTgt spid="66"/>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barn(inVertical)">
                                      <p:cBhvr>
                                        <p:cTn id="87" dur="500"/>
                                        <p:tgtEl>
                                          <p:spTgt spid="67"/>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barn(inVertical)">
                                      <p:cBhvr>
                                        <p:cTn id="92" dur="500"/>
                                        <p:tgtEl>
                                          <p:spTgt spid="68"/>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grpId="0" nodeType="click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barn(inVertical)">
                                      <p:cBhvr>
                                        <p:cTn id="97" dur="500"/>
                                        <p:tgtEl>
                                          <p:spTgt spid="69"/>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80"/>
                                        </p:tgtEl>
                                        <p:attrNameLst>
                                          <p:attrName>style.visibility</p:attrName>
                                        </p:attrNameLst>
                                      </p:cBhvr>
                                      <p:to>
                                        <p:strVal val="visible"/>
                                      </p:to>
                                    </p:set>
                                    <p:animEffect transition="in" filter="barn(inVertical)">
                                      <p:cBhvr>
                                        <p:cTn id="102" dur="500"/>
                                        <p:tgtEl>
                                          <p:spTgt spid="80"/>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grpId="0" nodeType="clickEffect">
                                  <p:stCondLst>
                                    <p:cond delay="0"/>
                                  </p:stCondLst>
                                  <p:childTnLst>
                                    <p:set>
                                      <p:cBhvr>
                                        <p:cTn id="106" dur="1" fill="hold">
                                          <p:stCondLst>
                                            <p:cond delay="0"/>
                                          </p:stCondLst>
                                        </p:cTn>
                                        <p:tgtEl>
                                          <p:spTgt spid="70"/>
                                        </p:tgtEl>
                                        <p:attrNameLst>
                                          <p:attrName>style.visibility</p:attrName>
                                        </p:attrNameLst>
                                      </p:cBhvr>
                                      <p:to>
                                        <p:strVal val="visible"/>
                                      </p:to>
                                    </p:set>
                                    <p:animEffect transition="in" filter="barn(inVertical)">
                                      <p:cBhvr>
                                        <p:cTn id="107" dur="500"/>
                                        <p:tgtEl>
                                          <p:spTgt spid="70"/>
                                        </p:tgtEl>
                                      </p:cBhvr>
                                    </p:animEffect>
                                  </p:childTnLst>
                                </p:cTn>
                              </p:par>
                            </p:childTnLst>
                          </p:cTn>
                        </p:par>
                      </p:childTnLst>
                    </p:cTn>
                  </p:par>
                  <p:par>
                    <p:cTn id="108" fill="hold">
                      <p:stCondLst>
                        <p:cond delay="indefinite"/>
                      </p:stCondLst>
                      <p:childTnLst>
                        <p:par>
                          <p:cTn id="109" fill="hold">
                            <p:stCondLst>
                              <p:cond delay="0"/>
                            </p:stCondLst>
                            <p:childTnLst>
                              <p:par>
                                <p:cTn id="110" presetID="16" presetClass="entr" presetSubtype="21" fill="hold" grpId="0" nodeType="click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barn(inVertical)">
                                      <p:cBhvr>
                                        <p:cTn id="112" dur="500"/>
                                        <p:tgtEl>
                                          <p:spTgt spid="71"/>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72"/>
                                        </p:tgtEl>
                                        <p:attrNameLst>
                                          <p:attrName>style.visibility</p:attrName>
                                        </p:attrNameLst>
                                      </p:cBhvr>
                                      <p:to>
                                        <p:strVal val="visible"/>
                                      </p:to>
                                    </p:set>
                                    <p:animEffect transition="in" filter="barn(inVertical)">
                                      <p:cBhvr>
                                        <p:cTn id="117" dur="500"/>
                                        <p:tgtEl>
                                          <p:spTgt spid="72"/>
                                        </p:tgtEl>
                                      </p:cBhvr>
                                    </p:animEffect>
                                  </p:childTnLst>
                                </p:cTn>
                              </p:par>
                            </p:childTnLst>
                          </p:cTn>
                        </p:par>
                      </p:childTnLst>
                    </p:cTn>
                  </p:par>
                  <p:par>
                    <p:cTn id="118" fill="hold">
                      <p:stCondLst>
                        <p:cond delay="indefinite"/>
                      </p:stCondLst>
                      <p:childTnLst>
                        <p:par>
                          <p:cTn id="119" fill="hold">
                            <p:stCondLst>
                              <p:cond delay="0"/>
                            </p:stCondLst>
                            <p:childTnLst>
                              <p:par>
                                <p:cTn id="120" presetID="16" presetClass="entr" presetSubtype="21" fill="hold" grpId="0" nodeType="click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barn(inVertical)">
                                      <p:cBhvr>
                                        <p:cTn id="122" dur="500"/>
                                        <p:tgtEl>
                                          <p:spTgt spid="73"/>
                                        </p:tgtEl>
                                      </p:cBhvr>
                                    </p:animEffect>
                                  </p:childTnLst>
                                </p:cTn>
                              </p:par>
                            </p:childTnLst>
                          </p:cTn>
                        </p:par>
                      </p:childTnLst>
                    </p:cTn>
                  </p:par>
                  <p:par>
                    <p:cTn id="123" fill="hold">
                      <p:stCondLst>
                        <p:cond delay="indefinite"/>
                      </p:stCondLst>
                      <p:childTnLst>
                        <p:par>
                          <p:cTn id="124" fill="hold">
                            <p:stCondLst>
                              <p:cond delay="0"/>
                            </p:stCondLst>
                            <p:childTnLst>
                              <p:par>
                                <p:cTn id="125" presetID="16" presetClass="entr" presetSubtype="21" fill="hold" grpId="0" nodeType="clickEffect">
                                  <p:stCondLst>
                                    <p:cond delay="0"/>
                                  </p:stCondLst>
                                  <p:childTnLst>
                                    <p:set>
                                      <p:cBhvr>
                                        <p:cTn id="126" dur="1" fill="hold">
                                          <p:stCondLst>
                                            <p:cond delay="0"/>
                                          </p:stCondLst>
                                        </p:cTn>
                                        <p:tgtEl>
                                          <p:spTgt spid="74"/>
                                        </p:tgtEl>
                                        <p:attrNameLst>
                                          <p:attrName>style.visibility</p:attrName>
                                        </p:attrNameLst>
                                      </p:cBhvr>
                                      <p:to>
                                        <p:strVal val="visible"/>
                                      </p:to>
                                    </p:set>
                                    <p:animEffect transition="in" filter="barn(inVertical)">
                                      <p:cBhvr>
                                        <p:cTn id="127" dur="500"/>
                                        <p:tgtEl>
                                          <p:spTgt spid="74"/>
                                        </p:tgtEl>
                                      </p:cBhvr>
                                    </p:animEffect>
                                  </p:childTnLst>
                                </p:cTn>
                              </p:par>
                            </p:childTnLst>
                          </p:cTn>
                        </p:par>
                      </p:childTnLst>
                    </p:cTn>
                  </p:par>
                  <p:par>
                    <p:cTn id="128" fill="hold">
                      <p:stCondLst>
                        <p:cond delay="indefinite"/>
                      </p:stCondLst>
                      <p:childTnLst>
                        <p:par>
                          <p:cTn id="129" fill="hold">
                            <p:stCondLst>
                              <p:cond delay="0"/>
                            </p:stCondLst>
                            <p:childTnLst>
                              <p:par>
                                <p:cTn id="130" presetID="16" presetClass="entr" presetSubtype="21" fill="hold" grpId="0" nodeType="clickEffect">
                                  <p:stCondLst>
                                    <p:cond delay="0"/>
                                  </p:stCondLst>
                                  <p:childTnLst>
                                    <p:set>
                                      <p:cBhvr>
                                        <p:cTn id="131" dur="1" fill="hold">
                                          <p:stCondLst>
                                            <p:cond delay="0"/>
                                          </p:stCondLst>
                                        </p:cTn>
                                        <p:tgtEl>
                                          <p:spTgt spid="75"/>
                                        </p:tgtEl>
                                        <p:attrNameLst>
                                          <p:attrName>style.visibility</p:attrName>
                                        </p:attrNameLst>
                                      </p:cBhvr>
                                      <p:to>
                                        <p:strVal val="visible"/>
                                      </p:to>
                                    </p:set>
                                    <p:animEffect transition="in" filter="barn(inVertical)">
                                      <p:cBhvr>
                                        <p:cTn id="132" dur="500"/>
                                        <p:tgtEl>
                                          <p:spTgt spid="75"/>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21" fill="hold" grpId="0" nodeType="clickEffect">
                                  <p:stCondLst>
                                    <p:cond delay="0"/>
                                  </p:stCondLst>
                                  <p:childTnLst>
                                    <p:set>
                                      <p:cBhvr>
                                        <p:cTn id="136" dur="1" fill="hold">
                                          <p:stCondLst>
                                            <p:cond delay="0"/>
                                          </p:stCondLst>
                                        </p:cTn>
                                        <p:tgtEl>
                                          <p:spTgt spid="76"/>
                                        </p:tgtEl>
                                        <p:attrNameLst>
                                          <p:attrName>style.visibility</p:attrName>
                                        </p:attrNameLst>
                                      </p:cBhvr>
                                      <p:to>
                                        <p:strVal val="visible"/>
                                      </p:to>
                                    </p:set>
                                    <p:animEffect transition="in" filter="barn(inVertical)">
                                      <p:cBhvr>
                                        <p:cTn id="137" dur="500"/>
                                        <p:tgtEl>
                                          <p:spTgt spid="76"/>
                                        </p:tgtEl>
                                      </p:cBhvr>
                                    </p:animEffect>
                                  </p:childTnLst>
                                </p:cTn>
                              </p:par>
                            </p:childTnLst>
                          </p:cTn>
                        </p:par>
                      </p:childTnLst>
                    </p:cTn>
                  </p:par>
                  <p:par>
                    <p:cTn id="138" fill="hold">
                      <p:stCondLst>
                        <p:cond delay="indefinite"/>
                      </p:stCondLst>
                      <p:childTnLst>
                        <p:par>
                          <p:cTn id="139" fill="hold">
                            <p:stCondLst>
                              <p:cond delay="0"/>
                            </p:stCondLst>
                            <p:childTnLst>
                              <p:par>
                                <p:cTn id="140" presetID="16" presetClass="entr" presetSubtype="21" fill="hold" grpId="0" nodeType="click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barn(inVertical)">
                                      <p:cBhvr>
                                        <p:cTn id="142" dur="500"/>
                                        <p:tgtEl>
                                          <p:spTgt spid="81"/>
                                        </p:tgtEl>
                                      </p:cBhvr>
                                    </p:animEffect>
                                  </p:childTnLst>
                                </p:cTn>
                              </p:par>
                            </p:childTnLst>
                          </p:cTn>
                        </p:par>
                      </p:childTnLst>
                    </p:cTn>
                  </p:par>
                  <p:par>
                    <p:cTn id="143" fill="hold">
                      <p:stCondLst>
                        <p:cond delay="indefinite"/>
                      </p:stCondLst>
                      <p:childTnLst>
                        <p:par>
                          <p:cTn id="144" fill="hold">
                            <p:stCondLst>
                              <p:cond delay="0"/>
                            </p:stCondLst>
                            <p:childTnLst>
                              <p:par>
                                <p:cTn id="145" presetID="16" presetClass="entr" presetSubtype="21" fill="hold" grpId="0" nodeType="clickEffect">
                                  <p:stCondLst>
                                    <p:cond delay="0"/>
                                  </p:stCondLst>
                                  <p:childTnLst>
                                    <p:set>
                                      <p:cBhvr>
                                        <p:cTn id="146" dur="1" fill="hold">
                                          <p:stCondLst>
                                            <p:cond delay="0"/>
                                          </p:stCondLst>
                                        </p:cTn>
                                        <p:tgtEl>
                                          <p:spTgt spid="82"/>
                                        </p:tgtEl>
                                        <p:attrNameLst>
                                          <p:attrName>style.visibility</p:attrName>
                                        </p:attrNameLst>
                                      </p:cBhvr>
                                      <p:to>
                                        <p:strVal val="visible"/>
                                      </p:to>
                                    </p:set>
                                    <p:animEffect transition="in" filter="barn(inVertical)">
                                      <p:cBhvr>
                                        <p:cTn id="147" dur="500"/>
                                        <p:tgtEl>
                                          <p:spTgt spid="82"/>
                                        </p:tgtEl>
                                      </p:cBhvr>
                                    </p:animEffect>
                                  </p:childTnLst>
                                </p:cTn>
                              </p:par>
                            </p:childTnLst>
                          </p:cTn>
                        </p:par>
                      </p:childTnLst>
                    </p:cTn>
                  </p:par>
                  <p:par>
                    <p:cTn id="148" fill="hold">
                      <p:stCondLst>
                        <p:cond delay="indefinite"/>
                      </p:stCondLst>
                      <p:childTnLst>
                        <p:par>
                          <p:cTn id="149" fill="hold">
                            <p:stCondLst>
                              <p:cond delay="0"/>
                            </p:stCondLst>
                            <p:childTnLst>
                              <p:par>
                                <p:cTn id="150" presetID="16" presetClass="entr" presetSubtype="21" fill="hold" grpId="0" nodeType="clickEffect">
                                  <p:stCondLst>
                                    <p:cond delay="0"/>
                                  </p:stCondLst>
                                  <p:childTnLst>
                                    <p:set>
                                      <p:cBhvr>
                                        <p:cTn id="151" dur="1" fill="hold">
                                          <p:stCondLst>
                                            <p:cond delay="0"/>
                                          </p:stCondLst>
                                        </p:cTn>
                                        <p:tgtEl>
                                          <p:spTgt spid="83"/>
                                        </p:tgtEl>
                                        <p:attrNameLst>
                                          <p:attrName>style.visibility</p:attrName>
                                        </p:attrNameLst>
                                      </p:cBhvr>
                                      <p:to>
                                        <p:strVal val="visible"/>
                                      </p:to>
                                    </p:set>
                                    <p:animEffect transition="in" filter="barn(inVertical)">
                                      <p:cBhvr>
                                        <p:cTn id="152" dur="500"/>
                                        <p:tgtEl>
                                          <p:spTgt spid="83"/>
                                        </p:tgtEl>
                                      </p:cBhvr>
                                    </p:animEffect>
                                  </p:childTnLst>
                                </p:cTn>
                              </p:par>
                            </p:childTnLst>
                          </p:cTn>
                        </p:par>
                      </p:childTnLst>
                    </p:cTn>
                  </p:par>
                  <p:par>
                    <p:cTn id="153" fill="hold">
                      <p:stCondLst>
                        <p:cond delay="indefinite"/>
                      </p:stCondLst>
                      <p:childTnLst>
                        <p:par>
                          <p:cTn id="154" fill="hold">
                            <p:stCondLst>
                              <p:cond delay="0"/>
                            </p:stCondLst>
                            <p:childTnLst>
                              <p:par>
                                <p:cTn id="155" presetID="16" presetClass="entr" presetSubtype="21" fill="hold" grpId="0" nodeType="clickEffect">
                                  <p:stCondLst>
                                    <p:cond delay="0"/>
                                  </p:stCondLst>
                                  <p:childTnLst>
                                    <p:set>
                                      <p:cBhvr>
                                        <p:cTn id="156" dur="1" fill="hold">
                                          <p:stCondLst>
                                            <p:cond delay="0"/>
                                          </p:stCondLst>
                                        </p:cTn>
                                        <p:tgtEl>
                                          <p:spTgt spid="84"/>
                                        </p:tgtEl>
                                        <p:attrNameLst>
                                          <p:attrName>style.visibility</p:attrName>
                                        </p:attrNameLst>
                                      </p:cBhvr>
                                      <p:to>
                                        <p:strVal val="visible"/>
                                      </p:to>
                                    </p:set>
                                    <p:animEffect transition="in" filter="barn(inVertical)">
                                      <p:cBhvr>
                                        <p:cTn id="157" dur="500"/>
                                        <p:tgtEl>
                                          <p:spTgt spid="84"/>
                                        </p:tgtEl>
                                      </p:cBhvr>
                                    </p:animEffect>
                                  </p:childTnLst>
                                </p:cTn>
                              </p:par>
                            </p:childTnLst>
                          </p:cTn>
                        </p:par>
                      </p:childTnLst>
                    </p:cTn>
                  </p:par>
                  <p:par>
                    <p:cTn id="158" fill="hold">
                      <p:stCondLst>
                        <p:cond delay="indefinite"/>
                      </p:stCondLst>
                      <p:childTnLst>
                        <p:par>
                          <p:cTn id="159" fill="hold">
                            <p:stCondLst>
                              <p:cond delay="0"/>
                            </p:stCondLst>
                            <p:childTnLst>
                              <p:par>
                                <p:cTn id="160" presetID="16" presetClass="entr" presetSubtype="21" fill="hold" grpId="0" nodeType="clickEffect">
                                  <p:stCondLst>
                                    <p:cond delay="0"/>
                                  </p:stCondLst>
                                  <p:childTnLst>
                                    <p:set>
                                      <p:cBhvr>
                                        <p:cTn id="161" dur="1" fill="hold">
                                          <p:stCondLst>
                                            <p:cond delay="0"/>
                                          </p:stCondLst>
                                        </p:cTn>
                                        <p:tgtEl>
                                          <p:spTgt spid="87"/>
                                        </p:tgtEl>
                                        <p:attrNameLst>
                                          <p:attrName>style.visibility</p:attrName>
                                        </p:attrNameLst>
                                      </p:cBhvr>
                                      <p:to>
                                        <p:strVal val="visible"/>
                                      </p:to>
                                    </p:set>
                                    <p:animEffect transition="in" filter="barn(inVertical)">
                                      <p:cBhvr>
                                        <p:cTn id="162" dur="500"/>
                                        <p:tgtEl>
                                          <p:spTgt spid="87"/>
                                        </p:tgtEl>
                                      </p:cBhvr>
                                    </p:animEffect>
                                  </p:childTnLst>
                                </p:cTn>
                              </p:par>
                            </p:childTnLst>
                          </p:cTn>
                        </p:par>
                      </p:childTnLst>
                    </p:cTn>
                  </p:par>
                  <p:par>
                    <p:cTn id="163" fill="hold">
                      <p:stCondLst>
                        <p:cond delay="indefinite"/>
                      </p:stCondLst>
                      <p:childTnLst>
                        <p:par>
                          <p:cTn id="164" fill="hold">
                            <p:stCondLst>
                              <p:cond delay="0"/>
                            </p:stCondLst>
                            <p:childTnLst>
                              <p:par>
                                <p:cTn id="165" presetID="16" presetClass="entr" presetSubtype="21" fill="hold" grpId="0" nodeType="clickEffect">
                                  <p:stCondLst>
                                    <p:cond delay="0"/>
                                  </p:stCondLst>
                                  <p:childTnLst>
                                    <p:set>
                                      <p:cBhvr>
                                        <p:cTn id="166" dur="1" fill="hold">
                                          <p:stCondLst>
                                            <p:cond delay="0"/>
                                          </p:stCondLst>
                                        </p:cTn>
                                        <p:tgtEl>
                                          <p:spTgt spid="88"/>
                                        </p:tgtEl>
                                        <p:attrNameLst>
                                          <p:attrName>style.visibility</p:attrName>
                                        </p:attrNameLst>
                                      </p:cBhvr>
                                      <p:to>
                                        <p:strVal val="visible"/>
                                      </p:to>
                                    </p:set>
                                    <p:animEffect transition="in" filter="barn(inVertical)">
                                      <p:cBhvr>
                                        <p:cTn id="16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80" grpId="0" animBg="1"/>
      <p:bldP spid="81" grpId="0" animBg="1"/>
      <p:bldP spid="82" grpId="0"/>
      <p:bldP spid="83" grpId="0"/>
      <p:bldP spid="84" grpId="0"/>
      <p:bldP spid="87" grpId="0"/>
      <p:bldP spid="8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2" name="Text 0"/>
          <p:cNvSpPr/>
          <p:nvPr/>
        </p:nvSpPr>
        <p:spPr>
          <a:xfrm>
            <a:off x="368300" y="317500"/>
            <a:ext cx="11612563" cy="15875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875" b="1" i="0" u="none" strike="noStrike" kern="0" cap="none" spc="88" normalizeH="0" baseline="0" noProof="0" dirty="0">
                <a:ln>
                  <a:noFill/>
                </a:ln>
                <a:solidFill>
                  <a:srgbClr val="C77D4A"/>
                </a:solidFill>
                <a:effectLst/>
                <a:uLnTx/>
                <a:uFillTx/>
                <a:latin typeface="Quattrocento Sans" panose="020B0502050000020003" pitchFamily="34" charset="0"/>
                <a:ea typeface="Quattrocento Sans" panose="020B0502050000020003" pitchFamily="34" charset="-122"/>
                <a:cs typeface="Quattrocento Sans" panose="020B0502050000020003" pitchFamily="34" charset="-120"/>
              </a:rPr>
              <a:t>CLOZE</a:t>
            </a:r>
            <a:endPar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3" name="Text 1"/>
          <p:cNvSpPr/>
          <p:nvPr/>
        </p:nvSpPr>
        <p:spPr>
          <a:xfrm>
            <a:off x="317500" y="539750"/>
            <a:ext cx="11676063" cy="285750"/>
          </a:xfrm>
          <a:prstGeom prst="rect">
            <a:avLst/>
          </a:prstGeom>
          <a:noFill/>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75" b="1" i="0" u="none" strike="noStrike" kern="1200" cap="none" spc="0" normalizeH="0" baseline="0" noProof="0" dirty="0">
                <a:ln>
                  <a:noFill/>
                </a:ln>
                <a:solidFill>
                  <a:srgbClr val="3A4F41"/>
                </a:solidFill>
                <a:effectLst/>
                <a:uLnTx/>
                <a:uFillTx/>
                <a:latin typeface="宋体" panose="02010600030101010101" pitchFamily="2" charset="-122"/>
                <a:ea typeface="宋体" panose="02010600030101010101" pitchFamily="2" charset="-122"/>
                <a:cs typeface="Noto Sans SC" pitchFamily="34" charset="-120"/>
              </a:rPr>
              <a:t>完形填空</a:t>
            </a:r>
            <a:r>
              <a:rPr kumimoji="0" lang="en-US" sz="1875" b="1" i="0" u="none" strike="noStrike" kern="1200" cap="none" spc="0" normalizeH="0" baseline="0" noProof="0" dirty="0">
                <a:ln>
                  <a:noFill/>
                </a:ln>
                <a:solidFill>
                  <a:srgbClr val="3A4F41"/>
                </a:solidFill>
                <a:effectLst/>
                <a:uLnTx/>
                <a:uFillTx/>
                <a:latin typeface="宋体" panose="02010600030101010101" pitchFamily="2" charset="-122"/>
                <a:ea typeface="宋体" panose="02010600030101010101" pitchFamily="2" charset="-122"/>
                <a:cs typeface="Noto Sans SC" pitchFamily="34" charset="-120"/>
              </a:rPr>
              <a:t> | </a:t>
            </a:r>
            <a:r>
              <a:rPr kumimoji="0" lang="zh-CN" altLang="en-US" sz="1875" b="1" i="0" u="none" strike="noStrike" kern="1200" cap="none" spc="0" normalizeH="0" baseline="0" noProof="0" dirty="0">
                <a:ln>
                  <a:noFill/>
                </a:ln>
                <a:solidFill>
                  <a:srgbClr val="3A4F41"/>
                </a:solidFill>
                <a:effectLst/>
                <a:uLnTx/>
                <a:uFillTx/>
                <a:latin typeface="宋体" panose="02010600030101010101" pitchFamily="2" charset="-122"/>
                <a:ea typeface="宋体" panose="02010600030101010101" pitchFamily="2" charset="-122"/>
                <a:cs typeface="Noto Sans SC" pitchFamily="34" charset="-120"/>
              </a:rPr>
              <a:t>陌生人激励完成写作梦</a:t>
            </a:r>
            <a:endPar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4" name="Shape 2"/>
          <p:cNvSpPr/>
          <p:nvPr/>
        </p:nvSpPr>
        <p:spPr>
          <a:xfrm>
            <a:off x="317500" y="888999"/>
            <a:ext cx="901700" cy="45719"/>
          </a:xfrm>
          <a:custGeom>
            <a:avLst/>
            <a:gdLst/>
            <a:ahLst/>
            <a:cxnLst/>
            <a:rect l="l" t="t" r="r" b="b"/>
            <a:pathLst>
              <a:path w="635000" h="31750">
                <a:moveTo>
                  <a:pt x="0" y="0"/>
                </a:moveTo>
                <a:lnTo>
                  <a:pt x="635000" y="0"/>
                </a:lnTo>
                <a:lnTo>
                  <a:pt x="635000" y="31750"/>
                </a:lnTo>
                <a:lnTo>
                  <a:pt x="0" y="31750"/>
                </a:lnTo>
                <a:lnTo>
                  <a:pt x="0" y="0"/>
                </a:ln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黑体" panose="02010609060101010101" pitchFamily="49" charset="-122"/>
              <a:cs typeface="+mn-cs"/>
            </a:endParaRPr>
          </a:p>
        </p:txBody>
      </p:sp>
      <p:sp>
        <p:nvSpPr>
          <p:cNvPr id="5" name="Shape 3"/>
          <p:cNvSpPr/>
          <p:nvPr/>
        </p:nvSpPr>
        <p:spPr>
          <a:xfrm>
            <a:off x="317500" y="1047750"/>
            <a:ext cx="8890000" cy="5921375"/>
          </a:xfrm>
          <a:custGeom>
            <a:avLst/>
            <a:gdLst/>
            <a:ahLst/>
            <a:cxnLst/>
            <a:rect l="l" t="t" r="r" b="b"/>
            <a:pathLst>
              <a:path w="8890000" h="5921375">
                <a:moveTo>
                  <a:pt x="63477" y="0"/>
                </a:moveTo>
                <a:lnTo>
                  <a:pt x="8826523" y="0"/>
                </a:lnTo>
                <a:cubicBezTo>
                  <a:pt x="8861580" y="0"/>
                  <a:pt x="8890000" y="28420"/>
                  <a:pt x="8890000" y="63477"/>
                </a:cubicBezTo>
                <a:lnTo>
                  <a:pt x="8890000" y="5857898"/>
                </a:lnTo>
                <a:cubicBezTo>
                  <a:pt x="8890000" y="5892955"/>
                  <a:pt x="8861580" y="5921375"/>
                  <a:pt x="8826523" y="5921375"/>
                </a:cubicBezTo>
                <a:lnTo>
                  <a:pt x="63477" y="5921375"/>
                </a:lnTo>
                <a:cubicBezTo>
                  <a:pt x="28420" y="5921375"/>
                  <a:pt x="0" y="5892955"/>
                  <a:pt x="0" y="5857898"/>
                </a:cubicBezTo>
                <a:lnTo>
                  <a:pt x="0" y="63477"/>
                </a:lnTo>
                <a:cubicBezTo>
                  <a:pt x="0" y="28443"/>
                  <a:pt x="28443" y="0"/>
                  <a:pt x="63477" y="0"/>
                </a:cubicBezTo>
                <a:close/>
              </a:path>
            </a:pathLst>
          </a:custGeom>
          <a:solidFill>
            <a:srgbClr val="FFFFFF"/>
          </a:solidFill>
          <a:effectLst>
            <a:outerShdw blurRad="23813" dist="7938" dir="5400000" algn="bl" rotWithShape="0">
              <a:srgbClr val="000000">
                <a:alpha val="10196"/>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黑体" panose="02010609060101010101" pitchFamily="49" charset="-122"/>
              <a:cs typeface="+mn-cs"/>
            </a:endParaRPr>
          </a:p>
        </p:txBody>
      </p:sp>
      <p:sp>
        <p:nvSpPr>
          <p:cNvPr id="6" name="Shape 4"/>
          <p:cNvSpPr/>
          <p:nvPr/>
        </p:nvSpPr>
        <p:spPr>
          <a:xfrm>
            <a:off x="496094" y="1238250"/>
            <a:ext cx="158750" cy="158750"/>
          </a:xfrm>
          <a:custGeom>
            <a:avLst/>
            <a:gdLst/>
            <a:ahLst/>
            <a:cxnLst/>
            <a:rect l="l" t="t" r="r" b="b"/>
            <a:pathLst>
              <a:path w="158750" h="158750">
                <a:moveTo>
                  <a:pt x="79375" y="43811"/>
                </a:moveTo>
                <a:lnTo>
                  <a:pt x="79375" y="139712"/>
                </a:lnTo>
                <a:lnTo>
                  <a:pt x="79530" y="139650"/>
                </a:lnTo>
                <a:cubicBezTo>
                  <a:pt x="96459" y="132612"/>
                  <a:pt x="114629" y="128984"/>
                  <a:pt x="132953" y="128984"/>
                </a:cubicBezTo>
                <a:lnTo>
                  <a:pt x="138906" y="128984"/>
                </a:lnTo>
                <a:lnTo>
                  <a:pt x="138906" y="29766"/>
                </a:lnTo>
                <a:lnTo>
                  <a:pt x="132953" y="29766"/>
                </a:lnTo>
                <a:cubicBezTo>
                  <a:pt x="119869" y="29766"/>
                  <a:pt x="106877" y="32370"/>
                  <a:pt x="94785" y="37393"/>
                </a:cubicBezTo>
                <a:cubicBezTo>
                  <a:pt x="89576" y="39563"/>
                  <a:pt x="84429" y="41703"/>
                  <a:pt x="79375" y="43811"/>
                </a:cubicBezTo>
                <a:close/>
                <a:moveTo>
                  <a:pt x="71593" y="19069"/>
                </a:moveTo>
                <a:lnTo>
                  <a:pt x="79375" y="22324"/>
                </a:lnTo>
                <a:lnTo>
                  <a:pt x="87157" y="19069"/>
                </a:lnTo>
                <a:cubicBezTo>
                  <a:pt x="101668" y="13022"/>
                  <a:pt x="117233" y="9922"/>
                  <a:pt x="132953" y="9922"/>
                </a:cubicBezTo>
                <a:lnTo>
                  <a:pt x="143867" y="9922"/>
                </a:lnTo>
                <a:cubicBezTo>
                  <a:pt x="152084" y="9922"/>
                  <a:pt x="158750" y="16588"/>
                  <a:pt x="158750" y="24805"/>
                </a:cubicBezTo>
                <a:lnTo>
                  <a:pt x="158750" y="133945"/>
                </a:lnTo>
                <a:cubicBezTo>
                  <a:pt x="158750" y="142162"/>
                  <a:pt x="152084" y="148828"/>
                  <a:pt x="143867" y="148828"/>
                </a:cubicBezTo>
                <a:lnTo>
                  <a:pt x="132953" y="148828"/>
                </a:lnTo>
                <a:cubicBezTo>
                  <a:pt x="117233" y="148828"/>
                  <a:pt x="101668" y="151929"/>
                  <a:pt x="87157" y="157975"/>
                </a:cubicBezTo>
                <a:lnTo>
                  <a:pt x="83189" y="159618"/>
                </a:lnTo>
                <a:cubicBezTo>
                  <a:pt x="80739" y="160641"/>
                  <a:pt x="78011" y="160641"/>
                  <a:pt x="75561" y="159618"/>
                </a:cubicBezTo>
                <a:lnTo>
                  <a:pt x="71593" y="157975"/>
                </a:lnTo>
                <a:cubicBezTo>
                  <a:pt x="57082" y="151929"/>
                  <a:pt x="41517" y="148828"/>
                  <a:pt x="25797" y="148828"/>
                </a:cubicBezTo>
                <a:lnTo>
                  <a:pt x="14883" y="148828"/>
                </a:lnTo>
                <a:cubicBezTo>
                  <a:pt x="6666" y="148828"/>
                  <a:pt x="0" y="142162"/>
                  <a:pt x="0" y="133945"/>
                </a:cubicBezTo>
                <a:lnTo>
                  <a:pt x="0" y="24805"/>
                </a:lnTo>
                <a:cubicBezTo>
                  <a:pt x="0" y="16588"/>
                  <a:pt x="6666" y="9922"/>
                  <a:pt x="14883" y="9922"/>
                </a:cubicBezTo>
                <a:lnTo>
                  <a:pt x="25797" y="9922"/>
                </a:lnTo>
                <a:cubicBezTo>
                  <a:pt x="41517" y="9922"/>
                  <a:pt x="57082" y="13022"/>
                  <a:pt x="71593" y="19069"/>
                </a:cubicBez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黑体" panose="02010609060101010101" pitchFamily="49" charset="-122"/>
              <a:cs typeface="+mn-cs"/>
            </a:endParaRPr>
          </a:p>
        </p:txBody>
      </p:sp>
      <p:sp>
        <p:nvSpPr>
          <p:cNvPr id="7" name="Text 5"/>
          <p:cNvSpPr/>
          <p:nvPr/>
        </p:nvSpPr>
        <p:spPr>
          <a:xfrm>
            <a:off x="674688" y="1206500"/>
            <a:ext cx="8453438" cy="22225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400" b="1" i="0" u="none" strike="noStrike" kern="1200" cap="none" spc="0" normalizeH="0" baseline="0" noProof="0" dirty="0">
                <a:ln>
                  <a:noFill/>
                </a:ln>
                <a:solidFill>
                  <a:srgbClr val="3A4F41"/>
                </a:solidFill>
                <a:effectLst/>
                <a:uLnTx/>
                <a:uFillTx/>
                <a:latin typeface="宋体" panose="02010600030101010101" pitchFamily="2" charset="-122"/>
                <a:ea typeface="宋体" panose="02010600030101010101" pitchFamily="2" charset="-122"/>
                <a:cs typeface="Noto Sans SC" pitchFamily="34" charset="-120"/>
              </a:rPr>
              <a:t>文章导读</a:t>
            </a:r>
            <a:endPar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 name="Shape 23"/>
          <p:cNvSpPr/>
          <p:nvPr/>
        </p:nvSpPr>
        <p:spPr>
          <a:xfrm>
            <a:off x="9513094" y="1246188"/>
            <a:ext cx="142875" cy="142875"/>
          </a:xfrm>
          <a:custGeom>
            <a:avLst/>
            <a:gdLst/>
            <a:ahLst/>
            <a:cxnLst/>
            <a:rect l="l" t="t" r="r" b="b"/>
            <a:pathLst>
              <a:path w="142875" h="142875">
                <a:moveTo>
                  <a:pt x="0" y="20092"/>
                </a:moveTo>
                <a:cubicBezTo>
                  <a:pt x="0" y="16408"/>
                  <a:pt x="2986" y="13395"/>
                  <a:pt x="6697" y="13395"/>
                </a:cubicBezTo>
                <a:lnTo>
                  <a:pt x="20092" y="13395"/>
                </a:lnTo>
                <a:cubicBezTo>
                  <a:pt x="23803" y="13395"/>
                  <a:pt x="26789" y="16380"/>
                  <a:pt x="26789" y="20092"/>
                </a:cubicBezTo>
                <a:lnTo>
                  <a:pt x="26789" y="49113"/>
                </a:lnTo>
                <a:lnTo>
                  <a:pt x="33486" y="49113"/>
                </a:lnTo>
                <a:cubicBezTo>
                  <a:pt x="37198" y="49113"/>
                  <a:pt x="40184" y="52099"/>
                  <a:pt x="40184" y="55811"/>
                </a:cubicBezTo>
                <a:cubicBezTo>
                  <a:pt x="40184" y="59522"/>
                  <a:pt x="37198" y="62508"/>
                  <a:pt x="33486" y="62508"/>
                </a:cubicBezTo>
                <a:lnTo>
                  <a:pt x="6697" y="62508"/>
                </a:lnTo>
                <a:cubicBezTo>
                  <a:pt x="2986" y="62508"/>
                  <a:pt x="0" y="59522"/>
                  <a:pt x="0" y="55811"/>
                </a:cubicBezTo>
                <a:cubicBezTo>
                  <a:pt x="0" y="52099"/>
                  <a:pt x="2986" y="49113"/>
                  <a:pt x="6697" y="49113"/>
                </a:cubicBezTo>
                <a:lnTo>
                  <a:pt x="13395" y="49113"/>
                </a:lnTo>
                <a:lnTo>
                  <a:pt x="13395" y="26789"/>
                </a:lnTo>
                <a:lnTo>
                  <a:pt x="6697" y="26789"/>
                </a:lnTo>
                <a:cubicBezTo>
                  <a:pt x="2986" y="26789"/>
                  <a:pt x="0" y="23803"/>
                  <a:pt x="0" y="20092"/>
                </a:cubicBezTo>
                <a:close/>
                <a:moveTo>
                  <a:pt x="8483" y="84051"/>
                </a:moveTo>
                <a:cubicBezTo>
                  <a:pt x="11664" y="81651"/>
                  <a:pt x="15543" y="80367"/>
                  <a:pt x="19534" y="80367"/>
                </a:cubicBezTo>
                <a:lnTo>
                  <a:pt x="20901" y="80367"/>
                </a:lnTo>
                <a:cubicBezTo>
                  <a:pt x="30305" y="80367"/>
                  <a:pt x="37951" y="88013"/>
                  <a:pt x="37951" y="97417"/>
                </a:cubicBezTo>
                <a:cubicBezTo>
                  <a:pt x="37951" y="102887"/>
                  <a:pt x="35328" y="107993"/>
                  <a:pt x="30919" y="111203"/>
                </a:cubicBezTo>
                <a:lnTo>
                  <a:pt x="24222" y="116086"/>
                </a:lnTo>
                <a:lnTo>
                  <a:pt x="33486" y="116086"/>
                </a:lnTo>
                <a:cubicBezTo>
                  <a:pt x="37198" y="116086"/>
                  <a:pt x="40184" y="119072"/>
                  <a:pt x="40184" y="122783"/>
                </a:cubicBezTo>
                <a:cubicBezTo>
                  <a:pt x="40184" y="126495"/>
                  <a:pt x="37198" y="129480"/>
                  <a:pt x="33486" y="129480"/>
                </a:cubicBezTo>
                <a:lnTo>
                  <a:pt x="8176" y="129480"/>
                </a:lnTo>
                <a:cubicBezTo>
                  <a:pt x="3656" y="129480"/>
                  <a:pt x="0" y="125825"/>
                  <a:pt x="0" y="121304"/>
                </a:cubicBezTo>
                <a:cubicBezTo>
                  <a:pt x="0" y="118681"/>
                  <a:pt x="1256" y="116225"/>
                  <a:pt x="3377" y="114691"/>
                </a:cubicBezTo>
                <a:lnTo>
                  <a:pt x="23050" y="100375"/>
                </a:lnTo>
                <a:cubicBezTo>
                  <a:pt x="23999" y="99678"/>
                  <a:pt x="24557" y="98589"/>
                  <a:pt x="24557" y="97417"/>
                </a:cubicBezTo>
                <a:cubicBezTo>
                  <a:pt x="24557" y="95408"/>
                  <a:pt x="22910" y="93762"/>
                  <a:pt x="20901" y="93762"/>
                </a:cubicBezTo>
                <a:lnTo>
                  <a:pt x="19534" y="93762"/>
                </a:lnTo>
                <a:cubicBezTo>
                  <a:pt x="18445" y="93762"/>
                  <a:pt x="17385" y="94124"/>
                  <a:pt x="16520" y="94766"/>
                </a:cubicBezTo>
                <a:lnTo>
                  <a:pt x="10716" y="99120"/>
                </a:lnTo>
                <a:cubicBezTo>
                  <a:pt x="7758" y="101352"/>
                  <a:pt x="3572" y="100738"/>
                  <a:pt x="1339" y="97780"/>
                </a:cubicBezTo>
                <a:cubicBezTo>
                  <a:pt x="-893" y="94822"/>
                  <a:pt x="-279" y="90636"/>
                  <a:pt x="2679" y="88404"/>
                </a:cubicBezTo>
                <a:lnTo>
                  <a:pt x="8483" y="84051"/>
                </a:lnTo>
                <a:close/>
                <a:moveTo>
                  <a:pt x="62508" y="17859"/>
                </a:moveTo>
                <a:lnTo>
                  <a:pt x="133945" y="17859"/>
                </a:lnTo>
                <a:cubicBezTo>
                  <a:pt x="138885" y="17859"/>
                  <a:pt x="142875" y="21850"/>
                  <a:pt x="142875" y="26789"/>
                </a:cubicBezTo>
                <a:cubicBezTo>
                  <a:pt x="142875" y="31728"/>
                  <a:pt x="138885" y="35719"/>
                  <a:pt x="133945" y="35719"/>
                </a:cubicBezTo>
                <a:lnTo>
                  <a:pt x="62508" y="35719"/>
                </a:lnTo>
                <a:cubicBezTo>
                  <a:pt x="57569" y="35719"/>
                  <a:pt x="53578" y="31728"/>
                  <a:pt x="53578" y="26789"/>
                </a:cubicBezTo>
                <a:cubicBezTo>
                  <a:pt x="53578" y="21850"/>
                  <a:pt x="57569" y="17859"/>
                  <a:pt x="62508" y="17859"/>
                </a:cubicBezTo>
                <a:close/>
                <a:moveTo>
                  <a:pt x="62508" y="62508"/>
                </a:moveTo>
                <a:lnTo>
                  <a:pt x="133945" y="62508"/>
                </a:lnTo>
                <a:cubicBezTo>
                  <a:pt x="138885" y="62508"/>
                  <a:pt x="142875" y="66498"/>
                  <a:pt x="142875" y="71438"/>
                </a:cubicBezTo>
                <a:cubicBezTo>
                  <a:pt x="142875" y="76377"/>
                  <a:pt x="138885" y="80367"/>
                  <a:pt x="133945" y="80367"/>
                </a:cubicBezTo>
                <a:lnTo>
                  <a:pt x="62508" y="80367"/>
                </a:lnTo>
                <a:cubicBezTo>
                  <a:pt x="57569" y="80367"/>
                  <a:pt x="53578" y="76377"/>
                  <a:pt x="53578" y="71438"/>
                </a:cubicBezTo>
                <a:cubicBezTo>
                  <a:pt x="53578" y="66498"/>
                  <a:pt x="57569" y="62508"/>
                  <a:pt x="62508" y="62508"/>
                </a:cubicBezTo>
                <a:close/>
                <a:moveTo>
                  <a:pt x="62508" y="107156"/>
                </a:moveTo>
                <a:lnTo>
                  <a:pt x="133945" y="107156"/>
                </a:lnTo>
                <a:cubicBezTo>
                  <a:pt x="138885" y="107156"/>
                  <a:pt x="142875" y="111147"/>
                  <a:pt x="142875" y="116086"/>
                </a:cubicBezTo>
                <a:cubicBezTo>
                  <a:pt x="142875" y="121025"/>
                  <a:pt x="138885" y="125016"/>
                  <a:pt x="133945" y="125016"/>
                </a:cubicBezTo>
                <a:lnTo>
                  <a:pt x="62508" y="125016"/>
                </a:lnTo>
                <a:cubicBezTo>
                  <a:pt x="57569" y="125016"/>
                  <a:pt x="53578" y="121025"/>
                  <a:pt x="53578" y="116086"/>
                </a:cubicBezTo>
                <a:cubicBezTo>
                  <a:pt x="53578" y="111147"/>
                  <a:pt x="57569" y="107156"/>
                  <a:pt x="62508" y="107156"/>
                </a:cubicBezTo>
                <a:close/>
              </a:path>
            </a:pathLst>
          </a:custGeom>
          <a:solidFill>
            <a:srgbClr val="FFFFFF"/>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黑体" panose="02010609060101010101" pitchFamily="49" charset="-122"/>
              <a:cs typeface="+mn-cs"/>
            </a:endParaRPr>
          </a:p>
        </p:txBody>
      </p:sp>
      <p:pic>
        <p:nvPicPr>
          <p:cNvPr id="24" name="图片 23"/>
          <p:cNvPicPr>
            <a:picLocks noChangeAspect="1"/>
          </p:cNvPicPr>
          <p:nvPr/>
        </p:nvPicPr>
        <p:blipFill>
          <a:blip r:embed="rId1"/>
          <a:srcRect l="3839" t="54030" r="1818" b="9466"/>
          <a:stretch>
            <a:fillRect/>
          </a:stretch>
        </p:blipFill>
        <p:spPr>
          <a:xfrm>
            <a:off x="317500" y="1524000"/>
            <a:ext cx="8819362" cy="5325610"/>
          </a:xfrm>
          <a:prstGeom prst="rect">
            <a:avLst/>
          </a:prstGeom>
        </p:spPr>
      </p:pic>
      <p:grpSp>
        <p:nvGrpSpPr>
          <p:cNvPr id="26" name="组合 25"/>
          <p:cNvGrpSpPr/>
          <p:nvPr/>
        </p:nvGrpSpPr>
        <p:grpSpPr>
          <a:xfrm>
            <a:off x="9386094" y="1017588"/>
            <a:ext cx="2553732" cy="5149532"/>
            <a:chOff x="9334500" y="1301750"/>
            <a:chExt cx="2553732" cy="5057140"/>
          </a:xfrm>
        </p:grpSpPr>
        <p:sp>
          <p:nvSpPr>
            <p:cNvPr id="27" name="Shape 21"/>
            <p:cNvSpPr/>
            <p:nvPr/>
          </p:nvSpPr>
          <p:spPr>
            <a:xfrm>
              <a:off x="9334500" y="1301750"/>
              <a:ext cx="2540000" cy="1587500"/>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3A4F41"/>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28" name="Shape 22"/>
            <p:cNvSpPr/>
            <p:nvPr/>
          </p:nvSpPr>
          <p:spPr>
            <a:xfrm>
              <a:off x="9513094" y="1500188"/>
              <a:ext cx="142875" cy="142875"/>
            </a:xfrm>
            <a:custGeom>
              <a:avLst/>
              <a:gdLst/>
              <a:ahLst/>
              <a:cxnLst/>
              <a:rect l="l" t="t" r="r" b="b"/>
              <a:pathLst>
                <a:path w="142875" h="142875">
                  <a:moveTo>
                    <a:pt x="71438" y="142875"/>
                  </a:moveTo>
                  <a:cubicBezTo>
                    <a:pt x="110865" y="142875"/>
                    <a:pt x="142875" y="110865"/>
                    <a:pt x="142875" y="71438"/>
                  </a:cubicBezTo>
                  <a:cubicBezTo>
                    <a:pt x="142875" y="32010"/>
                    <a:pt x="110865" y="0"/>
                    <a:pt x="71438" y="0"/>
                  </a:cubicBezTo>
                  <a:cubicBezTo>
                    <a:pt x="32010" y="0"/>
                    <a:pt x="0" y="32010"/>
                    <a:pt x="0" y="71438"/>
                  </a:cubicBezTo>
                  <a:cubicBezTo>
                    <a:pt x="0" y="110865"/>
                    <a:pt x="32010" y="142875"/>
                    <a:pt x="71437" y="142875"/>
                  </a:cubicBezTo>
                  <a:close/>
                  <a:moveTo>
                    <a:pt x="62508" y="44648"/>
                  </a:moveTo>
                  <a:cubicBezTo>
                    <a:pt x="62508" y="39720"/>
                    <a:pt x="66509" y="35719"/>
                    <a:pt x="71438" y="35719"/>
                  </a:cubicBezTo>
                  <a:cubicBezTo>
                    <a:pt x="76366" y="35719"/>
                    <a:pt x="80367" y="39720"/>
                    <a:pt x="80367" y="44648"/>
                  </a:cubicBezTo>
                  <a:cubicBezTo>
                    <a:pt x="80367" y="49577"/>
                    <a:pt x="76366" y="53578"/>
                    <a:pt x="71438" y="53578"/>
                  </a:cubicBezTo>
                  <a:cubicBezTo>
                    <a:pt x="66509" y="53578"/>
                    <a:pt x="62508" y="49577"/>
                    <a:pt x="62508" y="44648"/>
                  </a:cubicBezTo>
                  <a:close/>
                  <a:moveTo>
                    <a:pt x="60275" y="62508"/>
                  </a:moveTo>
                  <a:lnTo>
                    <a:pt x="73670" y="62508"/>
                  </a:lnTo>
                  <a:cubicBezTo>
                    <a:pt x="77381" y="62508"/>
                    <a:pt x="80367" y="65494"/>
                    <a:pt x="80367" y="69205"/>
                  </a:cubicBezTo>
                  <a:lnTo>
                    <a:pt x="80367" y="93762"/>
                  </a:lnTo>
                  <a:lnTo>
                    <a:pt x="82600" y="93762"/>
                  </a:lnTo>
                  <a:cubicBezTo>
                    <a:pt x="86311" y="93762"/>
                    <a:pt x="89297" y="96748"/>
                    <a:pt x="89297" y="100459"/>
                  </a:cubicBezTo>
                  <a:cubicBezTo>
                    <a:pt x="89297" y="104170"/>
                    <a:pt x="86311" y="107156"/>
                    <a:pt x="82600" y="107156"/>
                  </a:cubicBezTo>
                  <a:lnTo>
                    <a:pt x="60275" y="107156"/>
                  </a:lnTo>
                  <a:cubicBezTo>
                    <a:pt x="56564" y="107156"/>
                    <a:pt x="53578" y="104170"/>
                    <a:pt x="53578" y="100459"/>
                  </a:cubicBezTo>
                  <a:cubicBezTo>
                    <a:pt x="53578" y="96748"/>
                    <a:pt x="56564" y="93762"/>
                    <a:pt x="60275" y="93762"/>
                  </a:cubicBezTo>
                  <a:lnTo>
                    <a:pt x="66973" y="93762"/>
                  </a:lnTo>
                  <a:lnTo>
                    <a:pt x="66973" y="75902"/>
                  </a:lnTo>
                  <a:lnTo>
                    <a:pt x="60275" y="75902"/>
                  </a:lnTo>
                  <a:cubicBezTo>
                    <a:pt x="56564" y="75902"/>
                    <a:pt x="53578" y="72916"/>
                    <a:pt x="53578" y="69205"/>
                  </a:cubicBezTo>
                  <a:cubicBezTo>
                    <a:pt x="53578" y="65494"/>
                    <a:pt x="56564" y="62508"/>
                    <a:pt x="60275" y="62508"/>
                  </a:cubicBez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29" name="Text 23"/>
            <p:cNvSpPr/>
            <p:nvPr/>
          </p:nvSpPr>
          <p:spPr>
            <a:xfrm>
              <a:off x="9675813" y="1460500"/>
              <a:ext cx="2111375" cy="222250"/>
            </a:xfrm>
            <a:prstGeom prst="rect">
              <a:avLst/>
            </a:prstGeom>
            <a:noFill/>
          </p:spPr>
          <p:txBody>
            <a:bodyPr wrap="square" lIns="0" tIns="0" rIns="0" bIns="0" rtlCol="0"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400" b="1" i="0" u="none" strike="noStrike" kern="1200" cap="none" spc="0" normalizeH="0" baseline="0" noProof="0" dirty="0">
                  <a:ln>
                    <a:noFill/>
                  </a:ln>
                  <a:solidFill>
                    <a:srgbClr val="FFFFFF"/>
                  </a:solidFill>
                  <a:effectLst/>
                  <a:uLnTx/>
                  <a:uFillTx/>
                  <a:latin typeface="Times New Roman" panose="02020603050405020304"/>
                  <a:ea typeface="MiSans" pitchFamily="34" charset="-122"/>
                  <a:cs typeface="MiSans" pitchFamily="34" charset="-120"/>
                </a:rPr>
                <a:t>语篇信息</a:t>
              </a:r>
              <a:endParaRPr kumimoji="0" lang="en-US" sz="14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0" name="Text 24"/>
            <p:cNvSpPr/>
            <p:nvPr/>
          </p:nvSpPr>
          <p:spPr>
            <a:xfrm>
              <a:off x="9530953" y="2104708"/>
              <a:ext cx="1763236" cy="222250"/>
            </a:xfrm>
            <a:prstGeom prst="rect">
              <a:avLst/>
            </a:prstGeom>
            <a:noFill/>
          </p:spPr>
          <p:txBody>
            <a:bodyPr wrap="square" lIns="0" tIns="0" rIns="0" bIns="0" rtlCol="0"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400" b="1" i="0" u="none" strike="noStrike" kern="1200" cap="none" spc="0" normalizeH="0" baseline="0" noProof="0" dirty="0" err="1">
                  <a:ln>
                    <a:noFill/>
                  </a:ln>
                  <a:solidFill>
                    <a:srgbClr val="C77D4A"/>
                  </a:solidFill>
                  <a:effectLst/>
                  <a:uLnTx/>
                  <a:uFillTx/>
                  <a:latin typeface="Times New Roman" panose="02020603050405020304"/>
                  <a:ea typeface="宋体" panose="02010600030101010101" pitchFamily="2" charset="-122"/>
                  <a:cs typeface="Noto Sans SC" pitchFamily="34" charset="-120"/>
                </a:rPr>
                <a:t>体裁</a:t>
              </a:r>
              <a:r>
                <a:rPr kumimoji="0" lang="en-US" sz="1400" b="1"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  </a:t>
              </a:r>
              <a:r>
                <a:rPr kumimoji="0" lang="zh-CN" altLang="en-US" sz="14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Noto Sans SC" pitchFamily="34" charset="-120"/>
                </a:rPr>
                <a:t>记叙文</a:t>
              </a:r>
              <a:endParaRPr kumimoji="0" lang="en-US" altLang="zh-CN" sz="14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Noto Sans SC" pitchFamily="34" charset="-12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mn-cs"/>
                </a:rPr>
                <a:t>话题：</a:t>
              </a:r>
              <a:r>
                <a:rPr kumimoji="0" lang="zh-CN" altLang="en-US" sz="14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mn-cs"/>
                </a:rPr>
                <a:t>梦想与坚持</a:t>
              </a:r>
              <a:endParaRPr kumimoji="0" lang="en-US" altLang="zh-CN" sz="14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mn-cs"/>
                </a:rPr>
                <a:t>词数：</a:t>
              </a:r>
              <a:r>
                <a:rPr kumimoji="0" lang="zh-CN" altLang="en-US" sz="14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mn-cs"/>
                </a:rPr>
                <a:t>约</a:t>
              </a:r>
              <a:r>
                <a:rPr kumimoji="0" lang="en-US" altLang="zh-CN" sz="14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mn-cs"/>
                </a:rPr>
                <a:t>350</a:t>
              </a:r>
              <a:r>
                <a:rPr kumimoji="0" lang="zh-CN" altLang="en-US" sz="14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mn-cs"/>
                </a:rPr>
                <a:t>词</a:t>
              </a:r>
              <a:endParaRPr kumimoji="0" lang="en-US" altLang="zh-CN" sz="14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mn-cs"/>
                </a:rPr>
                <a:t>难度：</a:t>
              </a:r>
              <a:r>
                <a:rPr kumimoji="0" lang="zh-CN" altLang="en-US" sz="14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mn-cs"/>
                </a:rPr>
                <a:t>中等</a:t>
              </a:r>
              <a:endParaRPr kumimoji="0" lang="en-US" sz="14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31" name="Shape 32"/>
            <p:cNvSpPr/>
            <p:nvPr/>
          </p:nvSpPr>
          <p:spPr>
            <a:xfrm>
              <a:off x="9342437" y="3031280"/>
              <a:ext cx="2540000" cy="1587500"/>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FFFFFF"/>
            </a:solidFill>
            <a:effectLst>
              <a:outerShdw blurRad="23813" dist="7938" dir="5400000" algn="bl" rotWithShape="0">
                <a:srgbClr val="000000">
                  <a:alpha val="10196"/>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32" name="Shape 33"/>
            <p:cNvSpPr/>
            <p:nvPr/>
          </p:nvSpPr>
          <p:spPr>
            <a:xfrm>
              <a:off x="9530953" y="3214688"/>
              <a:ext cx="107156" cy="142875"/>
            </a:xfrm>
            <a:custGeom>
              <a:avLst/>
              <a:gdLst/>
              <a:ahLst/>
              <a:cxnLst/>
              <a:rect l="l" t="t" r="r" b="b"/>
              <a:pathLst>
                <a:path w="107156" h="142875">
                  <a:moveTo>
                    <a:pt x="81735" y="107156"/>
                  </a:moveTo>
                  <a:cubicBezTo>
                    <a:pt x="83772" y="100933"/>
                    <a:pt x="87846" y="95297"/>
                    <a:pt x="92450" y="90441"/>
                  </a:cubicBezTo>
                  <a:cubicBezTo>
                    <a:pt x="101575" y="80842"/>
                    <a:pt x="107156" y="67866"/>
                    <a:pt x="107156" y="53578"/>
                  </a:cubicBezTo>
                  <a:cubicBezTo>
                    <a:pt x="107156" y="23999"/>
                    <a:pt x="83158" y="0"/>
                    <a:pt x="53578" y="0"/>
                  </a:cubicBezTo>
                  <a:cubicBezTo>
                    <a:pt x="23999" y="0"/>
                    <a:pt x="0" y="23999"/>
                    <a:pt x="0" y="53578"/>
                  </a:cubicBezTo>
                  <a:cubicBezTo>
                    <a:pt x="0" y="67866"/>
                    <a:pt x="5581" y="80842"/>
                    <a:pt x="14706" y="90441"/>
                  </a:cubicBezTo>
                  <a:cubicBezTo>
                    <a:pt x="19310" y="95297"/>
                    <a:pt x="23413" y="100933"/>
                    <a:pt x="25422" y="107156"/>
                  </a:cubicBezTo>
                  <a:lnTo>
                    <a:pt x="81707" y="107156"/>
                  </a:lnTo>
                  <a:close/>
                  <a:moveTo>
                    <a:pt x="80367" y="120551"/>
                  </a:moveTo>
                  <a:lnTo>
                    <a:pt x="26789" y="120551"/>
                  </a:lnTo>
                  <a:lnTo>
                    <a:pt x="26789" y="125016"/>
                  </a:lnTo>
                  <a:cubicBezTo>
                    <a:pt x="26789" y="137350"/>
                    <a:pt x="36779" y="147340"/>
                    <a:pt x="49113" y="147340"/>
                  </a:cubicBezTo>
                  <a:lnTo>
                    <a:pt x="58043" y="147340"/>
                  </a:lnTo>
                  <a:cubicBezTo>
                    <a:pt x="70377" y="147340"/>
                    <a:pt x="80367" y="137350"/>
                    <a:pt x="80367" y="125016"/>
                  </a:cubicBezTo>
                  <a:lnTo>
                    <a:pt x="80367" y="120551"/>
                  </a:lnTo>
                  <a:close/>
                  <a:moveTo>
                    <a:pt x="51346" y="31254"/>
                  </a:moveTo>
                  <a:cubicBezTo>
                    <a:pt x="40239" y="31254"/>
                    <a:pt x="31254" y="40239"/>
                    <a:pt x="31254" y="51346"/>
                  </a:cubicBezTo>
                  <a:cubicBezTo>
                    <a:pt x="31254" y="55057"/>
                    <a:pt x="28268" y="58043"/>
                    <a:pt x="24557" y="58043"/>
                  </a:cubicBezTo>
                  <a:cubicBezTo>
                    <a:pt x="20845" y="58043"/>
                    <a:pt x="17859" y="55057"/>
                    <a:pt x="17859" y="51346"/>
                  </a:cubicBezTo>
                  <a:cubicBezTo>
                    <a:pt x="17859" y="32845"/>
                    <a:pt x="32845" y="17859"/>
                    <a:pt x="51346" y="17859"/>
                  </a:cubicBezTo>
                  <a:cubicBezTo>
                    <a:pt x="55057" y="17859"/>
                    <a:pt x="58043" y="20845"/>
                    <a:pt x="58043" y="24557"/>
                  </a:cubicBezTo>
                  <a:cubicBezTo>
                    <a:pt x="58043" y="28268"/>
                    <a:pt x="55057" y="31254"/>
                    <a:pt x="51346" y="31254"/>
                  </a:cubicBez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33" name="Text 34"/>
            <p:cNvSpPr/>
            <p:nvPr/>
          </p:nvSpPr>
          <p:spPr>
            <a:xfrm>
              <a:off x="9675813" y="3175000"/>
              <a:ext cx="2111375" cy="222250"/>
            </a:xfrm>
            <a:prstGeom prst="rect">
              <a:avLst/>
            </a:prstGeom>
            <a:noFill/>
          </p:spPr>
          <p:txBody>
            <a:bodyPr wrap="square" lIns="0" tIns="0" rIns="0" bIns="0" rtlCol="0"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400" b="1" i="0" u="none" strike="noStrike" kern="1200" cap="none" spc="0" normalizeH="0" baseline="0" noProof="0" dirty="0" err="1">
                  <a:ln>
                    <a:noFill/>
                  </a:ln>
                  <a:solidFill>
                    <a:srgbClr val="3A4F41"/>
                  </a:solidFill>
                  <a:effectLst/>
                  <a:uLnTx/>
                  <a:uFillTx/>
                  <a:latin typeface="Times New Roman" panose="02020603050405020304"/>
                  <a:ea typeface="MiSans" pitchFamily="34" charset="-122"/>
                  <a:cs typeface="MiSans" pitchFamily="34" charset="-120"/>
                </a:rPr>
                <a:t>阅读策略</a:t>
              </a:r>
              <a:endParaRPr kumimoji="0" lang="en-US" sz="14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4" name="Shape 43"/>
            <p:cNvSpPr/>
            <p:nvPr/>
          </p:nvSpPr>
          <p:spPr>
            <a:xfrm>
              <a:off x="9350375" y="4771390"/>
              <a:ext cx="2524125" cy="1587500"/>
            </a:xfrm>
            <a:custGeom>
              <a:avLst/>
              <a:gdLst/>
              <a:ahLst/>
              <a:cxnLst/>
              <a:rect l="l" t="t" r="r" b="b"/>
              <a:pathLst>
                <a:path w="2524125" h="666750">
                  <a:moveTo>
                    <a:pt x="31750" y="0"/>
                  </a:moveTo>
                  <a:lnTo>
                    <a:pt x="2460624" y="0"/>
                  </a:lnTo>
                  <a:cubicBezTo>
                    <a:pt x="2495695" y="0"/>
                    <a:pt x="2524125" y="28430"/>
                    <a:pt x="2524125" y="63501"/>
                  </a:cubicBezTo>
                  <a:lnTo>
                    <a:pt x="2524125" y="603249"/>
                  </a:lnTo>
                  <a:cubicBezTo>
                    <a:pt x="2524125" y="638320"/>
                    <a:pt x="2495695" y="666750"/>
                    <a:pt x="2460624" y="666750"/>
                  </a:cubicBezTo>
                  <a:lnTo>
                    <a:pt x="31750" y="666750"/>
                  </a:lnTo>
                  <a:cubicBezTo>
                    <a:pt x="14215" y="666750"/>
                    <a:pt x="0" y="652535"/>
                    <a:pt x="0" y="635000"/>
                  </a:cubicBezTo>
                  <a:lnTo>
                    <a:pt x="0" y="31750"/>
                  </a:lnTo>
                  <a:cubicBezTo>
                    <a:pt x="0" y="14227"/>
                    <a:pt x="14227" y="0"/>
                    <a:pt x="31750" y="0"/>
                  </a:cubicBezTo>
                  <a:close/>
                </a:path>
              </a:pathLst>
            </a:custGeom>
            <a:solidFill>
              <a:srgbClr val="C77D4A">
                <a:alpha val="10196"/>
              </a:srgbClr>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35" name="Shape 45"/>
            <p:cNvSpPr/>
            <p:nvPr/>
          </p:nvSpPr>
          <p:spPr>
            <a:xfrm>
              <a:off x="9517063" y="4900085"/>
              <a:ext cx="111125" cy="127000"/>
            </a:xfrm>
            <a:custGeom>
              <a:avLst/>
              <a:gdLst/>
              <a:ahLst/>
              <a:cxnLst/>
              <a:rect l="l" t="t" r="r" b="b"/>
              <a:pathLst>
                <a:path w="111125" h="127000">
                  <a:moveTo>
                    <a:pt x="0" y="53578"/>
                  </a:moveTo>
                  <a:cubicBezTo>
                    <a:pt x="0" y="37133"/>
                    <a:pt x="13320" y="23812"/>
                    <a:pt x="29766" y="23812"/>
                  </a:cubicBezTo>
                  <a:lnTo>
                    <a:pt x="31750" y="23812"/>
                  </a:lnTo>
                  <a:cubicBezTo>
                    <a:pt x="36140" y="23812"/>
                    <a:pt x="39688" y="27360"/>
                    <a:pt x="39688" y="31750"/>
                  </a:cubicBezTo>
                  <a:cubicBezTo>
                    <a:pt x="39688" y="36140"/>
                    <a:pt x="36140" y="39688"/>
                    <a:pt x="31750" y="39688"/>
                  </a:cubicBezTo>
                  <a:lnTo>
                    <a:pt x="29766" y="39688"/>
                  </a:lnTo>
                  <a:cubicBezTo>
                    <a:pt x="22101" y="39688"/>
                    <a:pt x="15875" y="45913"/>
                    <a:pt x="15875" y="53578"/>
                  </a:cubicBezTo>
                  <a:lnTo>
                    <a:pt x="15875" y="55563"/>
                  </a:lnTo>
                  <a:lnTo>
                    <a:pt x="31750" y="55563"/>
                  </a:lnTo>
                  <a:cubicBezTo>
                    <a:pt x="40506" y="55563"/>
                    <a:pt x="47625" y="62681"/>
                    <a:pt x="47625" y="71438"/>
                  </a:cubicBezTo>
                  <a:lnTo>
                    <a:pt x="47625" y="87313"/>
                  </a:lnTo>
                  <a:cubicBezTo>
                    <a:pt x="47625" y="96069"/>
                    <a:pt x="40506" y="103188"/>
                    <a:pt x="31750" y="103188"/>
                  </a:cubicBezTo>
                  <a:lnTo>
                    <a:pt x="15875" y="103188"/>
                  </a:lnTo>
                  <a:cubicBezTo>
                    <a:pt x="7119" y="103188"/>
                    <a:pt x="0" y="96069"/>
                    <a:pt x="0" y="87313"/>
                  </a:cubicBezTo>
                  <a:lnTo>
                    <a:pt x="0" y="53578"/>
                  </a:lnTo>
                  <a:close/>
                  <a:moveTo>
                    <a:pt x="63500" y="53578"/>
                  </a:moveTo>
                  <a:cubicBezTo>
                    <a:pt x="63500" y="37133"/>
                    <a:pt x="76820" y="23812"/>
                    <a:pt x="93266" y="23812"/>
                  </a:cubicBezTo>
                  <a:lnTo>
                    <a:pt x="95250" y="23812"/>
                  </a:lnTo>
                  <a:cubicBezTo>
                    <a:pt x="99640" y="23812"/>
                    <a:pt x="103188" y="27360"/>
                    <a:pt x="103188" y="31750"/>
                  </a:cubicBezTo>
                  <a:cubicBezTo>
                    <a:pt x="103188" y="36140"/>
                    <a:pt x="99640" y="39688"/>
                    <a:pt x="95250" y="39688"/>
                  </a:cubicBezTo>
                  <a:lnTo>
                    <a:pt x="93266" y="39688"/>
                  </a:lnTo>
                  <a:cubicBezTo>
                    <a:pt x="85601" y="39688"/>
                    <a:pt x="79375" y="45913"/>
                    <a:pt x="79375" y="53578"/>
                  </a:cubicBezTo>
                  <a:lnTo>
                    <a:pt x="79375" y="55563"/>
                  </a:lnTo>
                  <a:lnTo>
                    <a:pt x="95250" y="55563"/>
                  </a:lnTo>
                  <a:cubicBezTo>
                    <a:pt x="104006" y="55563"/>
                    <a:pt x="111125" y="62681"/>
                    <a:pt x="111125" y="71438"/>
                  </a:cubicBezTo>
                  <a:lnTo>
                    <a:pt x="111125" y="87313"/>
                  </a:lnTo>
                  <a:cubicBezTo>
                    <a:pt x="111125" y="96069"/>
                    <a:pt x="104006" y="103188"/>
                    <a:pt x="95250" y="103188"/>
                  </a:cubicBezTo>
                  <a:lnTo>
                    <a:pt x="79375" y="103188"/>
                  </a:lnTo>
                  <a:cubicBezTo>
                    <a:pt x="70619" y="103188"/>
                    <a:pt x="63500" y="96069"/>
                    <a:pt x="63500" y="87313"/>
                  </a:cubicBezTo>
                  <a:lnTo>
                    <a:pt x="63500" y="53578"/>
                  </a:ln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36" name="Text 46"/>
            <p:cNvSpPr/>
            <p:nvPr/>
          </p:nvSpPr>
          <p:spPr>
            <a:xfrm>
              <a:off x="9676685" y="5229053"/>
              <a:ext cx="2211547" cy="412750"/>
            </a:xfrm>
            <a:prstGeom prst="rect">
              <a:avLst/>
            </a:prstGeom>
            <a:noFill/>
          </p:spPr>
          <p:txBody>
            <a:bodyPr wrap="square" lIns="0" tIns="0" rIns="0" bIns="0" rtlCol="0" anchor="ctr"/>
            <a:lstStyle/>
            <a:p>
              <a:pPr marL="0" marR="0" lvl="0" indent="0" algn="l" defTabSz="914400" rtl="0" eaLnBrk="1" fontAlgn="auto" latinLnBrk="0" hangingPunct="1">
                <a:lnSpc>
                  <a:spcPct val="140000"/>
                </a:lnSpc>
                <a:spcBef>
                  <a:spcPts val="0"/>
                </a:spcBef>
                <a:spcAft>
                  <a:spcPts val="0"/>
                </a:spcAft>
                <a:buClrTx/>
                <a:buSzTx/>
                <a:buFontTx/>
                <a:buNone/>
                <a:defRPr/>
              </a:pPr>
              <a:r>
                <a:rPr kumimoji="0" lang="en-US" sz="1600" b="1" i="0" u="none" strike="noStrike" kern="1200" cap="none" spc="0" normalizeH="0" baseline="0" noProof="0" dirty="0" err="1">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核心主题</a:t>
              </a:r>
              <a:r>
                <a:rPr kumimoji="0" lang="en-US" sz="2000" b="1"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a:t>
              </a:r>
              <a:r>
                <a:rPr kumimoji="0" lang="zh-CN" alt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梦想不会消逝，只需一束光（他人鼓励 </a:t>
              </a:r>
              <a:r>
                <a:rPr kumimoji="0" lang="en-US" altLang="zh-CN"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 </a:t>
              </a:r>
              <a:r>
                <a:rPr kumimoji="0" lang="zh-CN" alt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自我觉醒）便能绽放。</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grpSp>
      <p:sp>
        <p:nvSpPr>
          <p:cNvPr id="38" name="文本框 37"/>
          <p:cNvSpPr txBox="1"/>
          <p:nvPr/>
        </p:nvSpPr>
        <p:spPr>
          <a:xfrm>
            <a:off x="9513094" y="3103716"/>
            <a:ext cx="2411016" cy="1106329"/>
          </a:xfrm>
          <a:prstGeom prst="rect">
            <a:avLst/>
          </a:prstGeom>
          <a:noFill/>
        </p:spPr>
        <p:txBody>
          <a:bodyPr wrap="square">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16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梳理人物情感变化</a:t>
            </a:r>
            <a:endParaRPr kumimoji="0" lang="en-US" altLang="zh-CN" sz="16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14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关注核心线索（上下文）</a:t>
            </a:r>
            <a:endParaRPr kumimoji="0" lang="en-US" altLang="zh-CN" sz="14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16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把握主题呼应</a:t>
            </a:r>
            <a:endParaRPr kumimoji="0" lang="zh-CN" altLang="en-US" sz="16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39" name="Shape 44"/>
          <p:cNvSpPr/>
          <p:nvPr/>
        </p:nvSpPr>
        <p:spPr>
          <a:xfrm>
            <a:off x="9401968" y="4550616"/>
            <a:ext cx="45719" cy="1289795"/>
          </a:xfrm>
          <a:custGeom>
            <a:avLst/>
            <a:gdLst/>
            <a:ahLst/>
            <a:cxnLst/>
            <a:rect l="l" t="t" r="r" b="b"/>
            <a:pathLst>
              <a:path w="31750" h="666750">
                <a:moveTo>
                  <a:pt x="31750" y="0"/>
                </a:moveTo>
                <a:lnTo>
                  <a:pt x="31750" y="0"/>
                </a:lnTo>
                <a:lnTo>
                  <a:pt x="31750" y="666750"/>
                </a:lnTo>
                <a:lnTo>
                  <a:pt x="31750" y="666750"/>
                </a:lnTo>
                <a:cubicBezTo>
                  <a:pt x="14227" y="666750"/>
                  <a:pt x="0" y="652523"/>
                  <a:pt x="0" y="635000"/>
                </a:cubicBezTo>
                <a:lnTo>
                  <a:pt x="0" y="31750"/>
                </a:lnTo>
                <a:cubicBezTo>
                  <a:pt x="0" y="14227"/>
                  <a:pt x="14227" y="0"/>
                  <a:pt x="31750" y="0"/>
                </a:cubicBez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40" name="矩形 39"/>
          <p:cNvSpPr/>
          <p:nvPr/>
        </p:nvSpPr>
        <p:spPr>
          <a:xfrm>
            <a:off x="674688" y="2565767"/>
            <a:ext cx="1855152" cy="252635"/>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41" name="矩形 40"/>
          <p:cNvSpPr/>
          <p:nvPr/>
        </p:nvSpPr>
        <p:spPr>
          <a:xfrm>
            <a:off x="6798310" y="2591964"/>
            <a:ext cx="2409190" cy="252635"/>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43" name="矩形 42"/>
          <p:cNvSpPr/>
          <p:nvPr/>
        </p:nvSpPr>
        <p:spPr>
          <a:xfrm>
            <a:off x="1959610" y="3913281"/>
            <a:ext cx="2409190" cy="252635"/>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44" name="矩形 43"/>
          <p:cNvSpPr/>
          <p:nvPr/>
        </p:nvSpPr>
        <p:spPr>
          <a:xfrm>
            <a:off x="397669" y="4417692"/>
            <a:ext cx="689451" cy="252635"/>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46" name="矩形 45"/>
          <p:cNvSpPr/>
          <p:nvPr/>
        </p:nvSpPr>
        <p:spPr>
          <a:xfrm>
            <a:off x="7904479" y="4125064"/>
            <a:ext cx="1123317" cy="292628"/>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49" name="矩形 48"/>
          <p:cNvSpPr/>
          <p:nvPr/>
        </p:nvSpPr>
        <p:spPr>
          <a:xfrm>
            <a:off x="6646233" y="4681663"/>
            <a:ext cx="1370007" cy="212279"/>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50" name="矩形 49"/>
          <p:cNvSpPr/>
          <p:nvPr/>
        </p:nvSpPr>
        <p:spPr>
          <a:xfrm>
            <a:off x="852170" y="4974151"/>
            <a:ext cx="2409190" cy="252635"/>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64" name="矩形 63"/>
          <p:cNvSpPr/>
          <p:nvPr/>
        </p:nvSpPr>
        <p:spPr>
          <a:xfrm>
            <a:off x="2277272" y="4695922"/>
            <a:ext cx="2409190" cy="252635"/>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78" name="矩形 77"/>
          <p:cNvSpPr/>
          <p:nvPr/>
        </p:nvSpPr>
        <p:spPr>
          <a:xfrm>
            <a:off x="3746340" y="4974150"/>
            <a:ext cx="5281455" cy="212279"/>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79" name="矩形 78"/>
          <p:cNvSpPr/>
          <p:nvPr/>
        </p:nvSpPr>
        <p:spPr>
          <a:xfrm>
            <a:off x="852170" y="5494536"/>
            <a:ext cx="3729990" cy="248351"/>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85" name="矩形 84"/>
          <p:cNvSpPr/>
          <p:nvPr/>
        </p:nvSpPr>
        <p:spPr>
          <a:xfrm>
            <a:off x="755014" y="1788825"/>
            <a:ext cx="7830185" cy="246682"/>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89" name="矩形 88"/>
          <p:cNvSpPr/>
          <p:nvPr/>
        </p:nvSpPr>
        <p:spPr>
          <a:xfrm>
            <a:off x="812088" y="6518737"/>
            <a:ext cx="7830185" cy="246682"/>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90" name="矩形 89"/>
          <p:cNvSpPr/>
          <p:nvPr/>
        </p:nvSpPr>
        <p:spPr>
          <a:xfrm>
            <a:off x="1849597" y="6258989"/>
            <a:ext cx="5506243" cy="246682"/>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barn(inVertical)">
                                      <p:cBhvr>
                                        <p:cTn id="12" dur="500"/>
                                        <p:tgtEl>
                                          <p:spTgt spid="8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barn(inVertical)">
                                      <p:cBhvr>
                                        <p:cTn id="17" dur="500"/>
                                        <p:tgtEl>
                                          <p:spTgt spid="8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barn(inVertical)">
                                      <p:cBhvr>
                                        <p:cTn id="22" dur="500"/>
                                        <p:tgtEl>
                                          <p:spTgt spid="9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barn(inVertical)">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barn(inVertical)">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inVertical)">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inVertical)">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barn(inVertical)">
                                      <p:cBhvr>
                                        <p:cTn id="47" dur="500"/>
                                        <p:tgtEl>
                                          <p:spTgt spid="46"/>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barn(inVertical)">
                                      <p:cBhvr>
                                        <p:cTn id="52" dur="500"/>
                                        <p:tgtEl>
                                          <p:spTgt spid="4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barn(inVertical)">
                                      <p:cBhvr>
                                        <p:cTn id="57" dur="500"/>
                                        <p:tgtEl>
                                          <p:spTgt spid="5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barn(inVertical)">
                                      <p:cBhvr>
                                        <p:cTn id="62" dur="500"/>
                                        <p:tgtEl>
                                          <p:spTgt spid="64"/>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barn(inVertical)">
                                      <p:cBhvr>
                                        <p:cTn id="67" dur="500"/>
                                        <p:tgtEl>
                                          <p:spTgt spid="78"/>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barn(inVertical)">
                                      <p:cBhvr>
                                        <p:cTn id="7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3" grpId="0" animBg="1"/>
      <p:bldP spid="44" grpId="0" animBg="1"/>
      <p:bldP spid="46" grpId="0" animBg="1"/>
      <p:bldP spid="49" grpId="0" animBg="1"/>
      <p:bldP spid="50" grpId="0" animBg="1"/>
      <p:bldP spid="64" grpId="0" animBg="1"/>
      <p:bldP spid="78" grpId="0" animBg="1"/>
      <p:bldP spid="79" grpId="0" animBg="1"/>
      <p:bldP spid="85" grpId="0" animBg="1"/>
      <p:bldP spid="89" grpId="0" animBg="1"/>
      <p:bldP spid="9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3839" t="54030" r="1818" b="9466"/>
          <a:stretch>
            <a:fillRect/>
          </a:stretch>
        </p:blipFill>
        <p:spPr>
          <a:xfrm>
            <a:off x="-20320" y="0"/>
            <a:ext cx="9014442" cy="5443410"/>
          </a:xfrm>
          <a:prstGeom prst="rect">
            <a:avLst/>
          </a:prstGeom>
        </p:spPr>
      </p:pic>
      <p:sp>
        <p:nvSpPr>
          <p:cNvPr id="17" name="文本框 16"/>
          <p:cNvSpPr txBox="1"/>
          <p:nvPr/>
        </p:nvSpPr>
        <p:spPr>
          <a:xfrm>
            <a:off x="8900160" y="71517"/>
            <a:ext cx="3200400" cy="6529993"/>
          </a:xfrm>
          <a:prstGeom prst="rect">
            <a:avLst/>
          </a:prstGeom>
          <a:solidFill>
            <a:schemeClr val="accent6">
              <a:lumMod val="20000"/>
              <a:lumOff val="80000"/>
            </a:schemeClr>
          </a:solidFill>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1. long for...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渴望得到</a:t>
            </a: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0" marR="0" lvl="0" indent="0" algn="l" defTabSz="914400" rtl="0" eaLnBrk="1" fontAlgn="auto" latinLnBrk="0" hangingPunct="1">
              <a:lnSpc>
                <a:spcPts val="24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2. center on...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以</a:t>
            </a: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为中心</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0" marR="0" lvl="0" indent="0" algn="l" defTabSz="914400" rtl="0" eaLnBrk="1" fontAlgn="auto" latinLnBrk="0" hangingPunct="1">
              <a:lnSpc>
                <a:spcPts val="24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3. not a single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一个也</a:t>
            </a: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没有</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0" marR="0" lvl="0" indent="0" algn="l" defTabSz="914400" rtl="0" eaLnBrk="1" fontAlgn="auto" latinLnBrk="0" hangingPunct="1">
              <a:lnSpc>
                <a:spcPts val="24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4. take up teaching </a:t>
            </a:r>
            <a:r>
              <a:rPr kumimoji="0" lang="zh-CN" altLang="en-US" sz="12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开始从事教学</a:t>
            </a:r>
            <a:endParaRPr kumimoji="0" lang="en-US" altLang="zh-CN" sz="12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0" marR="0" lvl="0" indent="0" algn="l" defTabSz="914400" rtl="0" eaLnBrk="1" fontAlgn="auto" latinLnBrk="0" hangingPunct="1">
              <a:lnSpc>
                <a:spcPts val="24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5. embark on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开始做 </a:t>
            </a: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写小说</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0" marR="0" lvl="0" indent="0" algn="l" defTabSz="914400" rtl="0" eaLnBrk="1" fontAlgn="auto" latinLnBrk="0" hangingPunct="1">
              <a:lnSpc>
                <a:spcPts val="24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6. crush/destroy/ruin her last hope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粉碎她的最后希望</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0" marR="0" lvl="0" indent="0" algn="l" defTabSz="914400" rtl="0" eaLnBrk="1" fontAlgn="auto" latinLnBrk="0" hangingPunct="1">
              <a:lnSpc>
                <a:spcPts val="24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7.refresh one's mind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使头脑清醒 </a:t>
            </a: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提神</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0" marR="0" lvl="0" indent="0" algn="l" defTabSz="914400" rtl="0" eaLnBrk="1" fontAlgn="auto" latinLnBrk="0" hangingPunct="1">
              <a:lnSpc>
                <a:spcPts val="24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8. stir something deep within her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拨动她心底的弦</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0" marR="0" lvl="0" indent="0" algn="l" defTabSz="914400" rtl="0" eaLnBrk="1" fontAlgn="auto" latinLnBrk="0" hangingPunct="1">
              <a:lnSpc>
                <a:spcPts val="24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9. weave threads of her life into Katie's journey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把她人生的点滴编织进 </a:t>
            </a: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Katie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的旅程</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0" marR="0" lvl="0" indent="0" algn="l" defTabSz="914400" rtl="0" eaLnBrk="1" fontAlgn="auto" latinLnBrk="0" hangingPunct="1">
              <a:lnSpc>
                <a:spcPts val="24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285750" marR="0" lvl="0" indent="-285750" algn="l" defTabSz="914400" rtl="0" eaLnBrk="1" fontAlgn="auto" latinLnBrk="0" hangingPunct="1">
              <a:lnSpc>
                <a:spcPts val="2400"/>
              </a:lnSpc>
              <a:spcBef>
                <a:spcPts val="0"/>
              </a:spcBef>
              <a:spcAft>
                <a:spcPts val="0"/>
              </a:spcAft>
              <a:buClrTx/>
              <a:buSzTx/>
              <a:buFont typeface="Wingdings" panose="05000000000000000000" pitchFamily="2" charset="2"/>
              <a:buChar char="l"/>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pursue (v.)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追求；致力于</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285750" marR="0" lvl="0" indent="-285750" algn="l" defTabSz="914400" rtl="0" eaLnBrk="1" fontAlgn="auto" latinLnBrk="0" hangingPunct="1">
              <a:lnSpc>
                <a:spcPts val="2400"/>
              </a:lnSpc>
              <a:spcBef>
                <a:spcPts val="0"/>
              </a:spcBef>
              <a:spcAft>
                <a:spcPts val="0"/>
              </a:spcAft>
              <a:buClrTx/>
              <a:buSzTx/>
              <a:buFont typeface="Wingdings" panose="05000000000000000000" pitchFamily="2" charset="2"/>
              <a:buChar char="l"/>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cloud (v.)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使模糊；蒙蔽</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285750" marR="0" lvl="0" indent="-285750" algn="l" defTabSz="914400" rtl="0" eaLnBrk="1" fontAlgn="auto" latinLnBrk="0" hangingPunct="1">
              <a:lnSpc>
                <a:spcPts val="2400"/>
              </a:lnSpc>
              <a:spcBef>
                <a:spcPts val="0"/>
              </a:spcBef>
              <a:spcAft>
                <a:spcPts val="0"/>
              </a:spcAft>
              <a:buClrTx/>
              <a:buSzTx/>
              <a:buFont typeface="Wingdings" panose="05000000000000000000" pitchFamily="2" charset="2"/>
              <a:buChar char="l"/>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confess (v.)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承认；坦白</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285750" marR="0" lvl="0" indent="-285750" algn="l" defTabSz="914400" rtl="0" eaLnBrk="1" fontAlgn="auto" latinLnBrk="0" hangingPunct="1">
              <a:lnSpc>
                <a:spcPts val="2400"/>
              </a:lnSpc>
              <a:spcBef>
                <a:spcPts val="0"/>
              </a:spcBef>
              <a:spcAft>
                <a:spcPts val="0"/>
              </a:spcAft>
              <a:buClrTx/>
              <a:buSzTx/>
              <a:buFont typeface="Wingdings" panose="05000000000000000000" pitchFamily="2" charset="2"/>
              <a:buChar char="l"/>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perfect (v.)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使完美；润色</a:t>
            </a:r>
            <a:endPar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a:p>
            <a:pPr marL="285750" marR="0" lvl="0" indent="-285750" algn="l" defTabSz="914400" rtl="0" eaLnBrk="1" fontAlgn="auto" latinLnBrk="0" hangingPunct="1">
              <a:lnSpc>
                <a:spcPts val="2400"/>
              </a:lnSpc>
              <a:spcBef>
                <a:spcPts val="0"/>
              </a:spcBef>
              <a:spcAft>
                <a:spcPts val="0"/>
              </a:spcAft>
              <a:buClrTx/>
              <a:buSzTx/>
              <a:buFont typeface="Wingdings" panose="05000000000000000000" pitchFamily="2" charset="2"/>
              <a:buChar char="l"/>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overwhelming (adj.) </a:t>
            </a:r>
            <a:r>
              <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rPr>
              <a:t>压倒性的；难以承受的</a:t>
            </a:r>
            <a:endParaRPr kumimoji="0" lang="zh-CN" altLang="en-US" sz="1800" b="0" i="0" u="none" strike="noStrike" kern="1200" cap="none" spc="0" normalizeH="0" baseline="0" noProof="0" dirty="0">
              <a:ln>
                <a:noFill/>
              </a:ln>
              <a:solidFill>
                <a:srgbClr val="000000"/>
              </a:solidFill>
              <a:effectLst/>
              <a:uLnTx/>
              <a:uFillTx/>
              <a:latin typeface="Times New Roman" panose="02020603050405020304"/>
              <a:ea typeface="黑体" panose="02010609060101010101" pitchFamily="49" charset="-122"/>
              <a:cs typeface="+mn-cs"/>
            </a:endParaRPr>
          </a:p>
        </p:txBody>
      </p:sp>
      <p:pic>
        <p:nvPicPr>
          <p:cNvPr id="21" name="图片 20"/>
          <p:cNvPicPr>
            <a:picLocks noChangeAspect="1"/>
          </p:cNvPicPr>
          <p:nvPr/>
        </p:nvPicPr>
        <p:blipFill>
          <a:blip r:embed="rId2"/>
          <a:srcRect l="12416" t="20277" r="13646" b="56634"/>
          <a:stretch>
            <a:fillRect/>
          </a:stretch>
        </p:blipFill>
        <p:spPr>
          <a:xfrm>
            <a:off x="172720" y="5323770"/>
            <a:ext cx="8384522" cy="1455402"/>
          </a:xfrm>
          <a:prstGeom prst="rect">
            <a:avLst/>
          </a:prstGeom>
        </p:spPr>
      </p:pic>
      <p:pic>
        <p:nvPicPr>
          <p:cNvPr id="23" name="图片 22"/>
          <p:cNvPicPr>
            <a:picLocks noChangeAspect="1"/>
          </p:cNvPicPr>
          <p:nvPr/>
        </p:nvPicPr>
        <p:blipFill>
          <a:blip r:embed="rId2"/>
          <a:srcRect l="12416" t="42093" r="13646" b="36397"/>
          <a:stretch>
            <a:fillRect/>
          </a:stretch>
        </p:blipFill>
        <p:spPr>
          <a:xfrm>
            <a:off x="247659" y="5412828"/>
            <a:ext cx="8384522" cy="1355834"/>
          </a:xfrm>
          <a:prstGeom prst="rect">
            <a:avLst/>
          </a:prstGeom>
        </p:spPr>
      </p:pic>
      <p:pic>
        <p:nvPicPr>
          <p:cNvPr id="55" name="图片 54"/>
          <p:cNvPicPr>
            <a:picLocks noChangeAspect="1"/>
          </p:cNvPicPr>
          <p:nvPr/>
        </p:nvPicPr>
        <p:blipFill>
          <a:blip r:embed="rId2"/>
          <a:srcRect l="12416" t="62769" r="16341" b="17093"/>
          <a:stretch>
            <a:fillRect/>
          </a:stretch>
        </p:blipFill>
        <p:spPr>
          <a:xfrm>
            <a:off x="247659" y="5412828"/>
            <a:ext cx="8434278" cy="135583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barn(inVertical)">
                                      <p:cBhvr>
                                        <p:cTn id="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62560" y="401320"/>
          <a:ext cx="11714480" cy="6055360"/>
        </p:xfrm>
        <a:graphic>
          <a:graphicData uri="http://schemas.openxmlformats.org/drawingml/2006/table">
            <a:tbl>
              <a:tblPr>
                <a:tableStyleId>{7DF18680-E054-41AD-8BC1-D1AEF772440D}</a:tableStyleId>
              </a:tblPr>
              <a:tblGrid>
                <a:gridCol w="792480"/>
                <a:gridCol w="3017520"/>
                <a:gridCol w="2561405"/>
                <a:gridCol w="3000179"/>
                <a:gridCol w="2342896"/>
              </a:tblGrid>
              <a:tr h="276017">
                <a:tc>
                  <a:txBody>
                    <a:bodyPr/>
                    <a:lstStyle/>
                    <a:p>
                      <a:pPr algn="ctr">
                        <a:buNone/>
                      </a:pPr>
                      <a:r>
                        <a:rPr lang="zh-CN" altLang="en-US" sz="1600">
                          <a:effectLst/>
                        </a:rPr>
                        <a:t>题号</a:t>
                      </a:r>
                      <a:endParaRPr lang="zh-CN" altLang="en-US" sz="1600">
                        <a:effectLst/>
                      </a:endParaRPr>
                    </a:p>
                  </a:txBody>
                  <a:tcPr marL="2848" marR="2848" marT="2848" marB="2848" anchor="ctr"/>
                </a:tc>
                <a:tc>
                  <a:txBody>
                    <a:bodyPr/>
                    <a:lstStyle/>
                    <a:p>
                      <a:pPr algn="l">
                        <a:buNone/>
                      </a:pPr>
                      <a:r>
                        <a:rPr lang="en-US" sz="1600" dirty="0">
                          <a:effectLst/>
                        </a:rPr>
                        <a:t>A </a:t>
                      </a:r>
                      <a:r>
                        <a:rPr lang="zh-CN" altLang="en-US" sz="1600" dirty="0">
                          <a:effectLst/>
                        </a:rPr>
                        <a:t>选项</a:t>
                      </a:r>
                      <a:endParaRPr lang="zh-CN" altLang="en-US" sz="1600" dirty="0">
                        <a:effectLst/>
                      </a:endParaRPr>
                    </a:p>
                  </a:txBody>
                  <a:tcPr marL="2848" marR="2848" marT="2848" marB="2848" anchor="ctr"/>
                </a:tc>
                <a:tc>
                  <a:txBody>
                    <a:bodyPr/>
                    <a:lstStyle/>
                    <a:p>
                      <a:pPr algn="l">
                        <a:buNone/>
                      </a:pPr>
                      <a:r>
                        <a:rPr lang="en-US" sz="1600">
                          <a:effectLst/>
                        </a:rPr>
                        <a:t>B </a:t>
                      </a:r>
                      <a:r>
                        <a:rPr lang="zh-CN" altLang="en-US" sz="1600">
                          <a:effectLst/>
                        </a:rPr>
                        <a:t>选项</a:t>
                      </a:r>
                      <a:endParaRPr lang="zh-CN" altLang="en-US" sz="1600">
                        <a:effectLst/>
                      </a:endParaRPr>
                    </a:p>
                  </a:txBody>
                  <a:tcPr marL="2848" marR="2848" marT="2848" marB="2848" anchor="ctr"/>
                </a:tc>
                <a:tc>
                  <a:txBody>
                    <a:bodyPr/>
                    <a:lstStyle/>
                    <a:p>
                      <a:pPr algn="l">
                        <a:buNone/>
                      </a:pPr>
                      <a:r>
                        <a:rPr lang="en-US" sz="1600">
                          <a:effectLst/>
                        </a:rPr>
                        <a:t>C </a:t>
                      </a:r>
                      <a:r>
                        <a:rPr lang="zh-CN" altLang="en-US" sz="1600">
                          <a:effectLst/>
                        </a:rPr>
                        <a:t>选项</a:t>
                      </a:r>
                      <a:endParaRPr lang="zh-CN" altLang="en-US" sz="1600">
                        <a:effectLst/>
                      </a:endParaRPr>
                    </a:p>
                  </a:txBody>
                  <a:tcPr marL="2848" marR="2848" marT="2848" marB="2848" anchor="ctr"/>
                </a:tc>
                <a:tc>
                  <a:txBody>
                    <a:bodyPr/>
                    <a:lstStyle/>
                    <a:p>
                      <a:pPr algn="l">
                        <a:buNone/>
                      </a:pPr>
                      <a:r>
                        <a:rPr lang="en-US" sz="1600">
                          <a:effectLst/>
                        </a:rPr>
                        <a:t>D </a:t>
                      </a:r>
                      <a:r>
                        <a:rPr lang="zh-CN" altLang="en-US" sz="1600">
                          <a:effectLst/>
                        </a:rPr>
                        <a:t>选项</a:t>
                      </a:r>
                      <a:endParaRPr lang="zh-CN" altLang="en-US" sz="1600">
                        <a:effectLst/>
                      </a:endParaRPr>
                    </a:p>
                  </a:txBody>
                  <a:tcPr marL="2848" marR="2848" marT="2848" marB="2848" anchor="ctr"/>
                </a:tc>
              </a:tr>
              <a:tr h="319254">
                <a:tc>
                  <a:txBody>
                    <a:bodyPr/>
                    <a:lstStyle/>
                    <a:p>
                      <a:pPr algn="ctr">
                        <a:buNone/>
                      </a:pPr>
                      <a:r>
                        <a:rPr lang="en-US" altLang="zh-CN" sz="1600">
                          <a:effectLst/>
                        </a:rPr>
                        <a:t>41</a:t>
                      </a:r>
                      <a:endParaRPr lang="en-US" altLang="zh-CN" sz="1600">
                        <a:effectLst/>
                      </a:endParaRPr>
                    </a:p>
                  </a:txBody>
                  <a:tcPr marL="2848" marR="2848" marT="2848" marB="2848" anchor="ctr"/>
                </a:tc>
                <a:tc>
                  <a:txBody>
                    <a:bodyPr/>
                    <a:lstStyle/>
                    <a:p>
                      <a:pPr algn="l">
                        <a:buNone/>
                      </a:pPr>
                      <a:r>
                        <a:rPr lang="en-US" sz="1600" dirty="0">
                          <a:effectLst/>
                        </a:rPr>
                        <a:t>sighing</a:t>
                      </a:r>
                      <a:r>
                        <a:rPr lang="zh-CN" altLang="en-US" sz="1600" dirty="0">
                          <a:effectLst/>
                        </a:rPr>
                        <a:t>叹气</a:t>
                      </a:r>
                      <a:endParaRPr lang="zh-CN" altLang="en-US" sz="1600" dirty="0">
                        <a:effectLst/>
                      </a:endParaRPr>
                    </a:p>
                  </a:txBody>
                  <a:tcPr marL="2848" marR="2848" marT="2848" marB="2848" anchor="ctr"/>
                </a:tc>
                <a:tc>
                  <a:txBody>
                    <a:bodyPr/>
                    <a:lstStyle/>
                    <a:p>
                      <a:pPr algn="l">
                        <a:buNone/>
                      </a:pPr>
                      <a:r>
                        <a:rPr lang="en-US" sz="1600" dirty="0">
                          <a:effectLst/>
                        </a:rPr>
                        <a:t>complaining</a:t>
                      </a:r>
                      <a:r>
                        <a:rPr lang="zh-CN" altLang="en-US" sz="1600" dirty="0">
                          <a:effectLst/>
                        </a:rPr>
                        <a:t>抱怨</a:t>
                      </a:r>
                      <a:endParaRPr lang="zh-CN" altLang="en-US" sz="1600" dirty="0">
                        <a:effectLst/>
                      </a:endParaRPr>
                    </a:p>
                  </a:txBody>
                  <a:tcPr marL="2848" marR="2848" marT="2848" marB="2848" anchor="ctr"/>
                </a:tc>
                <a:tc>
                  <a:txBody>
                    <a:bodyPr/>
                    <a:lstStyle/>
                    <a:p>
                      <a:pPr algn="l">
                        <a:buNone/>
                      </a:pPr>
                      <a:r>
                        <a:rPr lang="en-US" sz="1600" dirty="0">
                          <a:effectLst/>
                        </a:rPr>
                        <a:t>yawning</a:t>
                      </a:r>
                      <a:r>
                        <a:rPr lang="zh-CN" altLang="en-US" sz="1600" dirty="0">
                          <a:effectLst/>
                        </a:rPr>
                        <a:t>打哈欠</a:t>
                      </a:r>
                      <a:endParaRPr lang="zh-CN" altLang="en-US" sz="1600" dirty="0">
                        <a:effectLst/>
                      </a:endParaRPr>
                    </a:p>
                  </a:txBody>
                  <a:tcPr marL="2848" marR="2848" marT="2848" marB="2848" anchor="ctr"/>
                </a:tc>
                <a:tc>
                  <a:txBody>
                    <a:bodyPr/>
                    <a:lstStyle/>
                    <a:p>
                      <a:pPr algn="l">
                        <a:buNone/>
                      </a:pPr>
                      <a:r>
                        <a:rPr lang="en-US" sz="1600" dirty="0">
                          <a:effectLst/>
                        </a:rPr>
                        <a:t>regretting</a:t>
                      </a:r>
                      <a:r>
                        <a:rPr lang="zh-CN" altLang="en-US" sz="1600" dirty="0">
                          <a:effectLst/>
                        </a:rPr>
                        <a:t>后悔</a:t>
                      </a:r>
                      <a:endParaRPr lang="zh-CN" altLang="en-US" sz="1600" dirty="0">
                        <a:effectLst/>
                      </a:endParaRPr>
                    </a:p>
                  </a:txBody>
                  <a:tcPr marL="2848" marR="2848" marT="2848" marB="2848" anchor="ctr"/>
                </a:tc>
              </a:tr>
              <a:tr h="280250">
                <a:tc>
                  <a:txBody>
                    <a:bodyPr/>
                    <a:lstStyle/>
                    <a:p>
                      <a:pPr algn="ctr">
                        <a:buNone/>
                      </a:pPr>
                      <a:r>
                        <a:rPr lang="en-US" altLang="zh-CN" sz="1600">
                          <a:effectLst/>
                        </a:rPr>
                        <a:t>42</a:t>
                      </a:r>
                      <a:endParaRPr lang="en-US" altLang="zh-CN" sz="1600">
                        <a:effectLst/>
                      </a:endParaRPr>
                    </a:p>
                  </a:txBody>
                  <a:tcPr marL="2848" marR="2848" marT="2848" marB="2848" anchor="ctr"/>
                </a:tc>
                <a:tc>
                  <a:txBody>
                    <a:bodyPr/>
                    <a:lstStyle/>
                    <a:p>
                      <a:pPr algn="l">
                        <a:buNone/>
                      </a:pPr>
                      <a:r>
                        <a:rPr lang="en-US" sz="1600" dirty="0">
                          <a:effectLst/>
                        </a:rPr>
                        <a:t>completed</a:t>
                      </a:r>
                      <a:r>
                        <a:rPr lang="zh-CN" altLang="en-US" sz="1600" dirty="0">
                          <a:effectLst/>
                        </a:rPr>
                        <a:t>完成</a:t>
                      </a:r>
                      <a:endParaRPr lang="zh-CN" altLang="en-US" sz="1600" dirty="0">
                        <a:effectLst/>
                      </a:endParaRPr>
                    </a:p>
                  </a:txBody>
                  <a:tcPr marL="2848" marR="2848" marT="2848" marB="2848" anchor="ctr"/>
                </a:tc>
                <a:tc>
                  <a:txBody>
                    <a:bodyPr/>
                    <a:lstStyle/>
                    <a:p>
                      <a:pPr algn="l">
                        <a:buNone/>
                      </a:pPr>
                      <a:r>
                        <a:rPr lang="en-US" sz="1600" dirty="0">
                          <a:effectLst/>
                        </a:rPr>
                        <a:t>set</a:t>
                      </a:r>
                      <a:r>
                        <a:rPr lang="zh-CN" altLang="en-US" sz="1600" dirty="0">
                          <a:effectLst/>
                        </a:rPr>
                        <a:t>放置，设定</a:t>
                      </a:r>
                      <a:endParaRPr lang="zh-CN" altLang="en-US" sz="1600" dirty="0">
                        <a:effectLst/>
                      </a:endParaRPr>
                    </a:p>
                  </a:txBody>
                  <a:tcPr marL="2848" marR="2848" marT="2848" marB="2848" anchor="ctr"/>
                </a:tc>
                <a:tc>
                  <a:txBody>
                    <a:bodyPr/>
                    <a:lstStyle/>
                    <a:p>
                      <a:pPr algn="l">
                        <a:buNone/>
                      </a:pPr>
                      <a:r>
                        <a:rPr lang="en-US" sz="1600" dirty="0">
                          <a:effectLst/>
                        </a:rPr>
                        <a:t>stuck</a:t>
                      </a:r>
                      <a:r>
                        <a:rPr lang="zh-CN" altLang="en-US" sz="1600" dirty="0">
                          <a:effectLst/>
                        </a:rPr>
                        <a:t>困住</a:t>
                      </a:r>
                      <a:endParaRPr lang="zh-CN" altLang="en-US" sz="1600" dirty="0">
                        <a:effectLst/>
                      </a:endParaRPr>
                    </a:p>
                  </a:txBody>
                  <a:tcPr marL="2848" marR="2848" marT="2848" marB="2848" anchor="ctr"/>
                </a:tc>
                <a:tc>
                  <a:txBody>
                    <a:bodyPr/>
                    <a:lstStyle/>
                    <a:p>
                      <a:pPr algn="l">
                        <a:buNone/>
                      </a:pPr>
                      <a:r>
                        <a:rPr lang="en-US" sz="1600" dirty="0">
                          <a:effectLst/>
                        </a:rPr>
                        <a:t>aimed</a:t>
                      </a:r>
                      <a:r>
                        <a:rPr lang="zh-CN" altLang="en-US" sz="1600" dirty="0">
                          <a:effectLst/>
                        </a:rPr>
                        <a:t>瞄准</a:t>
                      </a:r>
                      <a:endParaRPr lang="zh-CN" altLang="en-US" sz="1600" dirty="0">
                        <a:effectLst/>
                      </a:endParaRPr>
                    </a:p>
                  </a:txBody>
                  <a:tcPr marL="2848" marR="2848" marT="2848" marB="2848" anchor="ctr"/>
                </a:tc>
              </a:tr>
              <a:tr h="377758">
                <a:tc>
                  <a:txBody>
                    <a:bodyPr/>
                    <a:lstStyle/>
                    <a:p>
                      <a:pPr algn="ctr">
                        <a:buNone/>
                      </a:pPr>
                      <a:r>
                        <a:rPr lang="en-US" altLang="zh-CN" sz="1600">
                          <a:effectLst/>
                        </a:rPr>
                        <a:t>43</a:t>
                      </a:r>
                      <a:endParaRPr lang="en-US" altLang="zh-CN" sz="1600">
                        <a:effectLst/>
                      </a:endParaRPr>
                    </a:p>
                  </a:txBody>
                  <a:tcPr marL="2848" marR="2848" marT="2848" marB="2848" anchor="ctr"/>
                </a:tc>
                <a:tc>
                  <a:txBody>
                    <a:bodyPr/>
                    <a:lstStyle/>
                    <a:p>
                      <a:pPr algn="l">
                        <a:buNone/>
                      </a:pPr>
                      <a:r>
                        <a:rPr lang="en-US" sz="1600" dirty="0">
                          <a:effectLst/>
                        </a:rPr>
                        <a:t>panic</a:t>
                      </a:r>
                      <a:r>
                        <a:rPr lang="zh-CN" altLang="en-US" sz="1600" dirty="0">
                          <a:effectLst/>
                        </a:rPr>
                        <a:t>恐慌，惊慌</a:t>
                      </a:r>
                      <a:endParaRPr lang="zh-CN" altLang="en-US" sz="1600" dirty="0">
                        <a:effectLst/>
                      </a:endParaRPr>
                    </a:p>
                  </a:txBody>
                  <a:tcPr marL="2848" marR="2848" marT="2848" marB="2848" anchor="ctr"/>
                </a:tc>
                <a:tc>
                  <a:txBody>
                    <a:bodyPr/>
                    <a:lstStyle/>
                    <a:p>
                      <a:pPr algn="l">
                        <a:buNone/>
                      </a:pPr>
                      <a:r>
                        <a:rPr lang="en-US" sz="1600" dirty="0">
                          <a:effectLst/>
                        </a:rPr>
                        <a:t>defeat</a:t>
                      </a:r>
                      <a:r>
                        <a:rPr lang="zh-CN" altLang="en-US" sz="1600" dirty="0">
                          <a:effectLst/>
                        </a:rPr>
                        <a:t>失败，击败</a:t>
                      </a:r>
                      <a:endParaRPr lang="zh-CN" altLang="en-US" sz="1600" dirty="0">
                        <a:effectLst/>
                      </a:endParaRPr>
                    </a:p>
                  </a:txBody>
                  <a:tcPr marL="2848" marR="2848" marT="2848" marB="2848" anchor="ctr"/>
                </a:tc>
                <a:tc>
                  <a:txBody>
                    <a:bodyPr/>
                    <a:lstStyle/>
                    <a:p>
                      <a:pPr algn="l">
                        <a:buNone/>
                      </a:pPr>
                      <a:r>
                        <a:rPr lang="en-US" sz="1600" dirty="0">
                          <a:effectLst/>
                        </a:rPr>
                        <a:t>resolution</a:t>
                      </a:r>
                      <a:r>
                        <a:rPr lang="zh-CN" altLang="en-US" sz="1600" dirty="0">
                          <a:effectLst/>
                        </a:rPr>
                        <a:t>决心，解决；</a:t>
                      </a:r>
                      <a:endParaRPr lang="zh-CN" altLang="en-US" sz="1600" dirty="0">
                        <a:effectLst/>
                      </a:endParaRPr>
                    </a:p>
                  </a:txBody>
                  <a:tcPr marL="2848" marR="2848" marT="2848" marB="2848" anchor="ctr"/>
                </a:tc>
                <a:tc>
                  <a:txBody>
                    <a:bodyPr/>
                    <a:lstStyle/>
                    <a:p>
                      <a:pPr algn="l">
                        <a:buNone/>
                      </a:pPr>
                      <a:r>
                        <a:rPr lang="en-US" sz="1600" dirty="0">
                          <a:effectLst/>
                        </a:rPr>
                        <a:t>embarrassment</a:t>
                      </a:r>
                      <a:r>
                        <a:rPr lang="zh-CN" altLang="en-US" sz="1600" dirty="0">
                          <a:effectLst/>
                        </a:rPr>
                        <a:t>尴尬</a:t>
                      </a:r>
                      <a:endParaRPr lang="zh-CN" altLang="en-US" sz="1600" dirty="0">
                        <a:effectLst/>
                      </a:endParaRPr>
                    </a:p>
                  </a:txBody>
                  <a:tcPr marL="2848" marR="2848" marT="2848" marB="2848" anchor="ctr"/>
                </a:tc>
              </a:tr>
              <a:tr h="276017">
                <a:tc>
                  <a:txBody>
                    <a:bodyPr/>
                    <a:lstStyle/>
                    <a:p>
                      <a:pPr algn="ctr">
                        <a:buNone/>
                      </a:pPr>
                      <a:r>
                        <a:rPr lang="en-US" altLang="zh-CN" sz="1600">
                          <a:effectLst/>
                        </a:rPr>
                        <a:t>44</a:t>
                      </a:r>
                      <a:endParaRPr lang="en-US" altLang="zh-CN" sz="1600">
                        <a:effectLst/>
                      </a:endParaRPr>
                    </a:p>
                  </a:txBody>
                  <a:tcPr marL="2848" marR="2848" marT="2848" marB="2848" anchor="ctr"/>
                </a:tc>
                <a:tc>
                  <a:txBody>
                    <a:bodyPr/>
                    <a:lstStyle/>
                    <a:p>
                      <a:pPr algn="l">
                        <a:buNone/>
                      </a:pPr>
                      <a:r>
                        <a:rPr lang="en-US" sz="1600" dirty="0">
                          <a:effectLst/>
                        </a:rPr>
                        <a:t>teacher</a:t>
                      </a:r>
                      <a:r>
                        <a:rPr lang="zh-CN" altLang="en-US" sz="1600" dirty="0">
                          <a:effectLst/>
                        </a:rPr>
                        <a:t>教师，老师</a:t>
                      </a:r>
                      <a:endParaRPr lang="zh-CN" altLang="en-US" sz="1600" dirty="0">
                        <a:effectLst/>
                      </a:endParaRPr>
                    </a:p>
                  </a:txBody>
                  <a:tcPr marL="2848" marR="2848" marT="2848" marB="2848" anchor="ctr"/>
                </a:tc>
                <a:tc>
                  <a:txBody>
                    <a:bodyPr/>
                    <a:lstStyle/>
                    <a:p>
                      <a:pPr algn="l">
                        <a:buNone/>
                      </a:pPr>
                      <a:r>
                        <a:rPr lang="en-US" sz="1600" dirty="0">
                          <a:effectLst/>
                        </a:rPr>
                        <a:t>agent</a:t>
                      </a:r>
                      <a:r>
                        <a:rPr lang="zh-CN" altLang="en-US" sz="1600" dirty="0">
                          <a:effectLst/>
                        </a:rPr>
                        <a:t>代理人，经纪人</a:t>
                      </a:r>
                      <a:endParaRPr lang="zh-CN" altLang="en-US" sz="1600" dirty="0">
                        <a:effectLst/>
                      </a:endParaRPr>
                    </a:p>
                  </a:txBody>
                  <a:tcPr marL="2848" marR="2848" marT="2848" marB="2848" anchor="ctr"/>
                </a:tc>
                <a:tc>
                  <a:txBody>
                    <a:bodyPr/>
                    <a:lstStyle/>
                    <a:p>
                      <a:pPr algn="l">
                        <a:buNone/>
                      </a:pPr>
                      <a:r>
                        <a:rPr lang="en-US" sz="1600" dirty="0">
                          <a:effectLst/>
                        </a:rPr>
                        <a:t>novelist</a:t>
                      </a:r>
                      <a:r>
                        <a:rPr lang="zh-CN" altLang="en-US" sz="1600" dirty="0">
                          <a:effectLst/>
                        </a:rPr>
                        <a:t>小说家</a:t>
                      </a:r>
                      <a:endParaRPr lang="zh-CN" altLang="en-US" sz="1600" dirty="0">
                        <a:effectLst/>
                      </a:endParaRPr>
                    </a:p>
                  </a:txBody>
                  <a:tcPr marL="2848" marR="2848" marT="2848" marB="2848" anchor="ctr"/>
                </a:tc>
                <a:tc>
                  <a:txBody>
                    <a:bodyPr/>
                    <a:lstStyle/>
                    <a:p>
                      <a:pPr algn="l">
                        <a:buNone/>
                      </a:pPr>
                      <a:r>
                        <a:rPr lang="en-US" sz="1600" dirty="0">
                          <a:effectLst/>
                        </a:rPr>
                        <a:t>guide</a:t>
                      </a:r>
                      <a:r>
                        <a:rPr lang="zh-CN" altLang="en-US" sz="1600" dirty="0">
                          <a:effectLst/>
                        </a:rPr>
                        <a:t>向导，导游；指南</a:t>
                      </a:r>
                      <a:endParaRPr lang="zh-CN" altLang="en-US" sz="1600" dirty="0">
                        <a:effectLst/>
                      </a:endParaRPr>
                    </a:p>
                  </a:txBody>
                  <a:tcPr marL="2848" marR="2848" marT="2848" marB="2848" anchor="ctr"/>
                </a:tc>
              </a:tr>
              <a:tr h="545733">
                <a:tc>
                  <a:txBody>
                    <a:bodyPr/>
                    <a:lstStyle/>
                    <a:p>
                      <a:pPr algn="ctr">
                        <a:buNone/>
                      </a:pPr>
                      <a:r>
                        <a:rPr lang="en-US" altLang="zh-CN" sz="1600">
                          <a:effectLst/>
                        </a:rPr>
                        <a:t>45</a:t>
                      </a:r>
                      <a:endParaRPr lang="en-US" altLang="zh-CN" sz="1600">
                        <a:effectLst/>
                      </a:endParaRPr>
                    </a:p>
                  </a:txBody>
                  <a:tcPr marL="2848" marR="2848" marT="2848" marB="2848" anchor="ctr"/>
                </a:tc>
                <a:tc>
                  <a:txBody>
                    <a:bodyPr/>
                    <a:lstStyle/>
                    <a:p>
                      <a:pPr algn="l">
                        <a:buNone/>
                      </a:pPr>
                      <a:r>
                        <a:rPr lang="en-US" sz="1600" dirty="0">
                          <a:effectLst/>
                        </a:rPr>
                        <a:t>went after</a:t>
                      </a:r>
                      <a:endParaRPr lang="en-US" sz="1600" dirty="0">
                        <a:effectLst/>
                      </a:endParaRPr>
                    </a:p>
                    <a:p>
                      <a:pPr algn="l">
                        <a:buNone/>
                      </a:pPr>
                      <a:r>
                        <a:rPr lang="zh-CN" altLang="en-US" sz="1600" dirty="0">
                          <a:effectLst/>
                        </a:rPr>
                        <a:t>追求，追赶</a:t>
                      </a:r>
                      <a:endParaRPr lang="zh-CN" altLang="en-US" sz="1600" dirty="0">
                        <a:effectLst/>
                      </a:endParaRPr>
                    </a:p>
                  </a:txBody>
                  <a:tcPr marL="2848" marR="2848" marT="2848" marB="2848" anchor="ctr"/>
                </a:tc>
                <a:tc>
                  <a:txBody>
                    <a:bodyPr/>
                    <a:lstStyle/>
                    <a:p>
                      <a:pPr algn="l">
                        <a:buNone/>
                      </a:pPr>
                      <a:r>
                        <a:rPr lang="en-US" sz="1600" dirty="0">
                          <a:effectLst/>
                        </a:rPr>
                        <a:t>set aside</a:t>
                      </a:r>
                      <a:endParaRPr lang="en-US" sz="1600" dirty="0">
                        <a:effectLst/>
                      </a:endParaRPr>
                    </a:p>
                    <a:p>
                      <a:pPr algn="l">
                        <a:buNone/>
                      </a:pPr>
                      <a:r>
                        <a:rPr lang="zh-CN" altLang="en-US" sz="1600" dirty="0">
                          <a:effectLst/>
                        </a:rPr>
                        <a:t>留出，搁置</a:t>
                      </a:r>
                      <a:endParaRPr lang="zh-CN" altLang="en-US" sz="1600" dirty="0">
                        <a:effectLst/>
                      </a:endParaRPr>
                    </a:p>
                  </a:txBody>
                  <a:tcPr marL="2848" marR="2848" marT="2848" marB="2848" anchor="ctr"/>
                </a:tc>
                <a:tc>
                  <a:txBody>
                    <a:bodyPr/>
                    <a:lstStyle/>
                    <a:p>
                      <a:pPr algn="l">
                        <a:buNone/>
                      </a:pPr>
                      <a:r>
                        <a:rPr lang="en-US" sz="1600" dirty="0">
                          <a:effectLst/>
                        </a:rPr>
                        <a:t>held onto</a:t>
                      </a:r>
                      <a:endParaRPr lang="en-US" sz="1600" dirty="0">
                        <a:effectLst/>
                      </a:endParaRPr>
                    </a:p>
                    <a:p>
                      <a:pPr algn="l">
                        <a:buNone/>
                      </a:pPr>
                      <a:r>
                        <a:rPr lang="zh-CN" altLang="en-US" sz="1600" dirty="0">
                          <a:effectLst/>
                        </a:rPr>
                        <a:t>紧紧抓住；坚持</a:t>
                      </a:r>
                      <a:endParaRPr lang="zh-CN" altLang="en-US" sz="1600" dirty="0">
                        <a:effectLst/>
                      </a:endParaRPr>
                    </a:p>
                  </a:txBody>
                  <a:tcPr marL="2848" marR="2848" marT="2848" marB="2848" anchor="ctr"/>
                </a:tc>
                <a:tc>
                  <a:txBody>
                    <a:bodyPr/>
                    <a:lstStyle/>
                    <a:p>
                      <a:pPr algn="l">
                        <a:buNone/>
                      </a:pPr>
                      <a:r>
                        <a:rPr lang="en-US" sz="1600" dirty="0">
                          <a:effectLst/>
                        </a:rPr>
                        <a:t>lived out</a:t>
                      </a:r>
                      <a:r>
                        <a:rPr lang="zh-CN" altLang="en-US" sz="1600" dirty="0">
                          <a:effectLst/>
                        </a:rPr>
                        <a:t>实践（梦想）；度过（余生）</a:t>
                      </a:r>
                      <a:endParaRPr lang="zh-CN" altLang="en-US" sz="1600" dirty="0">
                        <a:effectLst/>
                      </a:endParaRPr>
                    </a:p>
                  </a:txBody>
                  <a:tcPr marL="2848" marR="2848" marT="2848" marB="2848" anchor="ctr"/>
                </a:tc>
              </a:tr>
              <a:tr h="494770">
                <a:tc>
                  <a:txBody>
                    <a:bodyPr/>
                    <a:lstStyle/>
                    <a:p>
                      <a:pPr algn="ctr">
                        <a:buNone/>
                      </a:pPr>
                      <a:r>
                        <a:rPr lang="en-US" altLang="zh-CN" sz="1600">
                          <a:effectLst/>
                        </a:rPr>
                        <a:t>46</a:t>
                      </a:r>
                      <a:endParaRPr lang="en-US" altLang="zh-CN" sz="1600">
                        <a:effectLst/>
                      </a:endParaRPr>
                    </a:p>
                  </a:txBody>
                  <a:tcPr marL="2848" marR="2848" marT="2848" marB="2848" anchor="ctr"/>
                </a:tc>
                <a:tc>
                  <a:txBody>
                    <a:bodyPr/>
                    <a:lstStyle/>
                    <a:p>
                      <a:pPr algn="l">
                        <a:buNone/>
                      </a:pPr>
                      <a:r>
                        <a:rPr lang="en-US" sz="1600" dirty="0">
                          <a:effectLst/>
                        </a:rPr>
                        <a:t>rose</a:t>
                      </a:r>
                      <a:r>
                        <a:rPr lang="zh-CN" altLang="en-US" sz="1600" dirty="0">
                          <a:effectLst/>
                        </a:rPr>
                        <a:t>上升</a:t>
                      </a:r>
                      <a:endParaRPr lang="zh-CN" altLang="en-US" sz="1600" dirty="0">
                        <a:effectLst/>
                      </a:endParaRPr>
                    </a:p>
                  </a:txBody>
                  <a:tcPr marL="2848" marR="2848" marT="2848" marB="2848" anchor="ctr"/>
                </a:tc>
                <a:tc>
                  <a:txBody>
                    <a:bodyPr/>
                    <a:lstStyle/>
                    <a:p>
                      <a:pPr algn="l">
                        <a:buNone/>
                      </a:pPr>
                      <a:r>
                        <a:rPr lang="en-US" altLang="zh-CN" sz="1600" dirty="0">
                          <a:effectLst/>
                        </a:rPr>
                        <a:t>awoke</a:t>
                      </a:r>
                      <a:r>
                        <a:rPr lang="zh-CN" altLang="en-US" sz="1600" dirty="0">
                          <a:effectLst/>
                        </a:rPr>
                        <a:t>醒来，唤醒</a:t>
                      </a:r>
                      <a:endParaRPr lang="zh-CN" altLang="en-US" sz="1600" dirty="0">
                        <a:effectLst/>
                      </a:endParaRPr>
                    </a:p>
                  </a:txBody>
                  <a:tcPr marL="2848" marR="2848" marT="2848" marB="2848" anchor="ctr"/>
                </a:tc>
                <a:tc>
                  <a:txBody>
                    <a:bodyPr/>
                    <a:lstStyle/>
                    <a:p>
                      <a:pPr algn="l">
                        <a:buNone/>
                      </a:pPr>
                      <a:r>
                        <a:rPr lang="en-US" sz="1600" dirty="0">
                          <a:effectLst/>
                        </a:rPr>
                        <a:t>erupted</a:t>
                      </a:r>
                      <a:r>
                        <a:rPr lang="zh-CN" altLang="en-US" sz="1600" dirty="0">
                          <a:effectLst/>
                        </a:rPr>
                        <a:t>爆发；突然发生</a:t>
                      </a:r>
                      <a:endParaRPr lang="zh-CN" altLang="en-US" sz="1600" dirty="0">
                        <a:effectLst/>
                      </a:endParaRPr>
                    </a:p>
                  </a:txBody>
                  <a:tcPr marL="2848" marR="2848" marT="2848" marB="2848" anchor="ctr"/>
                </a:tc>
                <a:tc>
                  <a:txBody>
                    <a:bodyPr/>
                    <a:lstStyle/>
                    <a:p>
                      <a:pPr algn="l">
                        <a:buNone/>
                      </a:pPr>
                      <a:r>
                        <a:rPr lang="en-US" sz="1600" dirty="0">
                          <a:effectLst/>
                        </a:rPr>
                        <a:t>faded</a:t>
                      </a:r>
                      <a:r>
                        <a:rPr lang="zh-CN" altLang="en-US" sz="1600" dirty="0">
                          <a:effectLst/>
                        </a:rPr>
                        <a:t>褪色；逐渐消失</a:t>
                      </a:r>
                      <a:endParaRPr lang="zh-CN" altLang="en-US" sz="1600" dirty="0">
                        <a:effectLst/>
                      </a:endParaRPr>
                    </a:p>
                  </a:txBody>
                  <a:tcPr marL="2848" marR="2848" marT="2848" marB="2848" anchor="ctr"/>
                </a:tc>
              </a:tr>
              <a:tr h="319254">
                <a:tc>
                  <a:txBody>
                    <a:bodyPr/>
                    <a:lstStyle/>
                    <a:p>
                      <a:pPr algn="ctr">
                        <a:buNone/>
                      </a:pPr>
                      <a:r>
                        <a:rPr lang="en-US" altLang="zh-CN" sz="1600">
                          <a:effectLst/>
                        </a:rPr>
                        <a:t>47</a:t>
                      </a:r>
                      <a:endParaRPr lang="en-US" altLang="zh-CN" sz="1600">
                        <a:effectLst/>
                      </a:endParaRPr>
                    </a:p>
                  </a:txBody>
                  <a:tcPr marL="2848" marR="2848" marT="2848" marB="2848" anchor="ctr"/>
                </a:tc>
                <a:tc>
                  <a:txBody>
                    <a:bodyPr/>
                    <a:lstStyle/>
                    <a:p>
                      <a:pPr algn="l">
                        <a:buNone/>
                      </a:pPr>
                      <a:r>
                        <a:rPr lang="en-US" sz="1600" dirty="0">
                          <a:effectLst/>
                        </a:rPr>
                        <a:t>inspiration</a:t>
                      </a:r>
                      <a:r>
                        <a:rPr lang="zh-CN" altLang="en-US" sz="1600" dirty="0">
                          <a:effectLst/>
                        </a:rPr>
                        <a:t>灵感，鼓舞</a:t>
                      </a:r>
                      <a:endParaRPr lang="zh-CN" altLang="en-US" sz="1600" dirty="0">
                        <a:effectLst/>
                      </a:endParaRPr>
                    </a:p>
                  </a:txBody>
                  <a:tcPr marL="2848" marR="2848" marT="2848" marB="2848" anchor="ctr"/>
                </a:tc>
                <a:tc>
                  <a:txBody>
                    <a:bodyPr/>
                    <a:lstStyle/>
                    <a:p>
                      <a:pPr algn="l">
                        <a:buNone/>
                      </a:pPr>
                      <a:r>
                        <a:rPr lang="en-US" sz="1600" dirty="0">
                          <a:effectLst/>
                        </a:rPr>
                        <a:t>support</a:t>
                      </a:r>
                      <a:r>
                        <a:rPr lang="zh-CN" altLang="en-US" sz="1600" dirty="0">
                          <a:effectLst/>
                        </a:rPr>
                        <a:t>支持，支撑</a:t>
                      </a:r>
                      <a:endParaRPr lang="zh-CN" altLang="en-US" sz="1600" dirty="0">
                        <a:effectLst/>
                      </a:endParaRPr>
                    </a:p>
                  </a:txBody>
                  <a:tcPr marL="2848" marR="2848" marT="2848" marB="2848" anchor="ctr"/>
                </a:tc>
                <a:tc>
                  <a:txBody>
                    <a:bodyPr/>
                    <a:lstStyle/>
                    <a:p>
                      <a:pPr algn="l">
                        <a:buNone/>
                      </a:pPr>
                      <a:r>
                        <a:rPr lang="en-US" sz="1600" dirty="0">
                          <a:effectLst/>
                        </a:rPr>
                        <a:t>courage</a:t>
                      </a:r>
                      <a:r>
                        <a:rPr lang="zh-CN" altLang="en-US" sz="1600" dirty="0">
                          <a:effectLst/>
                        </a:rPr>
                        <a:t>勇气，胆量</a:t>
                      </a:r>
                      <a:endParaRPr lang="zh-CN" altLang="en-US" sz="1600" dirty="0">
                        <a:effectLst/>
                      </a:endParaRPr>
                    </a:p>
                  </a:txBody>
                  <a:tcPr marL="2848" marR="2848" marT="2848" marB="2848" anchor="ctr"/>
                </a:tc>
                <a:tc>
                  <a:txBody>
                    <a:bodyPr/>
                    <a:lstStyle/>
                    <a:p>
                      <a:pPr algn="l">
                        <a:buNone/>
                      </a:pPr>
                      <a:r>
                        <a:rPr lang="en-US" sz="1600" dirty="0">
                          <a:effectLst/>
                        </a:rPr>
                        <a:t>patience</a:t>
                      </a:r>
                      <a:r>
                        <a:rPr lang="zh-CN" altLang="en-US" sz="1600" dirty="0">
                          <a:effectLst/>
                        </a:rPr>
                        <a:t>耐心，忍耐</a:t>
                      </a:r>
                      <a:endParaRPr lang="zh-CN" altLang="en-US" sz="1600" dirty="0">
                        <a:effectLst/>
                      </a:endParaRPr>
                    </a:p>
                  </a:txBody>
                  <a:tcPr marL="2848" marR="2848" marT="2848" marB="2848" anchor="ctr"/>
                </a:tc>
              </a:tr>
              <a:tr h="377758">
                <a:tc>
                  <a:txBody>
                    <a:bodyPr/>
                    <a:lstStyle/>
                    <a:p>
                      <a:pPr algn="ctr">
                        <a:buNone/>
                      </a:pPr>
                      <a:r>
                        <a:rPr lang="en-US" altLang="zh-CN" sz="1600">
                          <a:effectLst/>
                        </a:rPr>
                        <a:t>48</a:t>
                      </a:r>
                      <a:endParaRPr lang="en-US" altLang="zh-CN" sz="1600">
                        <a:effectLst/>
                      </a:endParaRPr>
                    </a:p>
                  </a:txBody>
                  <a:tcPr marL="2848" marR="2848" marT="2848" marB="2848" anchor="ctr"/>
                </a:tc>
                <a:tc>
                  <a:txBody>
                    <a:bodyPr/>
                    <a:lstStyle/>
                    <a:p>
                      <a:pPr algn="l">
                        <a:buNone/>
                      </a:pPr>
                      <a:r>
                        <a:rPr lang="en-US" sz="1600" dirty="0">
                          <a:effectLst/>
                        </a:rPr>
                        <a:t>productive</a:t>
                      </a:r>
                      <a:r>
                        <a:rPr lang="zh-CN" altLang="en-US" sz="1600" dirty="0">
                          <a:effectLst/>
                        </a:rPr>
                        <a:t>富有成效的；多产的</a:t>
                      </a:r>
                      <a:endParaRPr lang="zh-CN" altLang="en-US" sz="1600" dirty="0">
                        <a:effectLst/>
                      </a:endParaRPr>
                    </a:p>
                  </a:txBody>
                  <a:tcPr marL="2848" marR="2848" marT="2848" marB="2848" anchor="ctr"/>
                </a:tc>
                <a:tc>
                  <a:txBody>
                    <a:bodyPr/>
                    <a:lstStyle/>
                    <a:p>
                      <a:pPr algn="l">
                        <a:buNone/>
                      </a:pPr>
                      <a:r>
                        <a:rPr lang="en-US" sz="1600" dirty="0">
                          <a:effectLst/>
                        </a:rPr>
                        <a:t>effortless</a:t>
                      </a:r>
                      <a:r>
                        <a:rPr lang="zh-CN" altLang="en-US" sz="1600" dirty="0">
                          <a:effectLst/>
                        </a:rPr>
                        <a:t>毫不费力的</a:t>
                      </a:r>
                      <a:endParaRPr lang="zh-CN" altLang="en-US" sz="1600" dirty="0">
                        <a:effectLst/>
                      </a:endParaRPr>
                    </a:p>
                  </a:txBody>
                  <a:tcPr marL="2848" marR="2848" marT="2848" marB="2848" anchor="ctr"/>
                </a:tc>
                <a:tc>
                  <a:txBody>
                    <a:bodyPr/>
                    <a:lstStyle/>
                    <a:p>
                      <a:pPr algn="l">
                        <a:buNone/>
                      </a:pPr>
                      <a:r>
                        <a:rPr lang="en-US" sz="1600" dirty="0">
                          <a:effectLst/>
                        </a:rPr>
                        <a:t>continuous</a:t>
                      </a:r>
                      <a:r>
                        <a:rPr lang="zh-CN" altLang="en-US" sz="1600" dirty="0">
                          <a:effectLst/>
                        </a:rPr>
                        <a:t>持续的，不间断的</a:t>
                      </a:r>
                      <a:endParaRPr lang="zh-CN" altLang="en-US" sz="1600" dirty="0">
                        <a:effectLst/>
                      </a:endParaRPr>
                    </a:p>
                  </a:txBody>
                  <a:tcPr marL="2848" marR="2848" marT="2848" marB="2848" anchor="ctr"/>
                </a:tc>
                <a:tc>
                  <a:txBody>
                    <a:bodyPr/>
                    <a:lstStyle/>
                    <a:p>
                      <a:pPr algn="l">
                        <a:buNone/>
                      </a:pPr>
                      <a:r>
                        <a:rPr lang="en-US" sz="1600" dirty="0">
                          <a:effectLst/>
                        </a:rPr>
                        <a:t>fruitless</a:t>
                      </a:r>
                      <a:r>
                        <a:rPr lang="zh-CN" altLang="en-US" sz="1600" dirty="0">
                          <a:effectLst/>
                        </a:rPr>
                        <a:t>徒劳的，无结果的</a:t>
                      </a:r>
                      <a:endParaRPr lang="zh-CN" altLang="en-US" sz="1600" dirty="0">
                        <a:effectLst/>
                      </a:endParaRPr>
                    </a:p>
                  </a:txBody>
                  <a:tcPr marL="2848" marR="2848" marT="2848" marB="2848" anchor="ctr"/>
                </a:tc>
              </a:tr>
              <a:tr h="545733">
                <a:tc>
                  <a:txBody>
                    <a:bodyPr/>
                    <a:lstStyle/>
                    <a:p>
                      <a:pPr algn="ctr">
                        <a:buNone/>
                      </a:pPr>
                      <a:r>
                        <a:rPr lang="en-US" altLang="zh-CN" sz="1600">
                          <a:effectLst/>
                        </a:rPr>
                        <a:t>49</a:t>
                      </a:r>
                      <a:endParaRPr lang="en-US" altLang="zh-CN" sz="1600">
                        <a:effectLst/>
                      </a:endParaRPr>
                    </a:p>
                  </a:txBody>
                  <a:tcPr marL="2848" marR="2848" marT="2848" marB="2848" anchor="ctr"/>
                </a:tc>
                <a:tc>
                  <a:txBody>
                    <a:bodyPr/>
                    <a:lstStyle/>
                    <a:p>
                      <a:pPr algn="l">
                        <a:buNone/>
                      </a:pPr>
                      <a:r>
                        <a:rPr lang="en-US" sz="1600" dirty="0">
                          <a:effectLst/>
                        </a:rPr>
                        <a:t>at a distance</a:t>
                      </a:r>
                      <a:endParaRPr lang="en-US" sz="1600" dirty="0">
                        <a:effectLst/>
                      </a:endParaRPr>
                    </a:p>
                    <a:p>
                      <a:pPr algn="l">
                        <a:buNone/>
                      </a:pPr>
                      <a:r>
                        <a:rPr lang="zh-CN" altLang="en-US" sz="1600" dirty="0">
                          <a:effectLst/>
                        </a:rPr>
                        <a:t>在远处，隔一段距离</a:t>
                      </a:r>
                      <a:endParaRPr lang="zh-CN" altLang="en-US" sz="1600" dirty="0">
                        <a:effectLst/>
                      </a:endParaRPr>
                    </a:p>
                  </a:txBody>
                  <a:tcPr marL="2848" marR="2848" marT="2848" marB="2848" anchor="ctr"/>
                </a:tc>
                <a:tc>
                  <a:txBody>
                    <a:bodyPr/>
                    <a:lstStyle/>
                    <a:p>
                      <a:pPr algn="l">
                        <a:buNone/>
                      </a:pPr>
                      <a:r>
                        <a:rPr lang="en-US" sz="1600" dirty="0">
                          <a:effectLst/>
                        </a:rPr>
                        <a:t>on the go</a:t>
                      </a:r>
                      <a:endParaRPr lang="en-US" sz="1600" dirty="0">
                        <a:effectLst/>
                      </a:endParaRPr>
                    </a:p>
                    <a:p>
                      <a:pPr algn="l">
                        <a:buNone/>
                      </a:pPr>
                      <a:r>
                        <a:rPr lang="zh-CN" altLang="en-US" sz="1600" dirty="0">
                          <a:effectLst/>
                        </a:rPr>
                        <a:t>忙个不停，四处奔走</a:t>
                      </a:r>
                      <a:endParaRPr lang="zh-CN" altLang="en-US" sz="1600" dirty="0">
                        <a:effectLst/>
                      </a:endParaRPr>
                    </a:p>
                  </a:txBody>
                  <a:tcPr marL="2848" marR="2848" marT="2848" marB="2848" anchor="ctr"/>
                </a:tc>
                <a:tc>
                  <a:txBody>
                    <a:bodyPr/>
                    <a:lstStyle/>
                    <a:p>
                      <a:pPr algn="l">
                        <a:buNone/>
                      </a:pPr>
                      <a:r>
                        <a:rPr lang="en-US" sz="1600" dirty="0">
                          <a:effectLst/>
                        </a:rPr>
                        <a:t>at a loss</a:t>
                      </a:r>
                      <a:endParaRPr lang="en-US" sz="1600" dirty="0">
                        <a:effectLst/>
                      </a:endParaRPr>
                    </a:p>
                    <a:p>
                      <a:pPr algn="l">
                        <a:buNone/>
                      </a:pPr>
                      <a:r>
                        <a:rPr lang="en-US" sz="1600" dirty="0" err="1">
                          <a:effectLst/>
                        </a:rPr>
                        <a:t>不知所措，困惑</a:t>
                      </a:r>
                      <a:endParaRPr lang="en-US" sz="1600" dirty="0">
                        <a:effectLst/>
                      </a:endParaRPr>
                    </a:p>
                  </a:txBody>
                  <a:tcPr marL="2848" marR="2848" marT="2848" marB="2848" anchor="ctr"/>
                </a:tc>
                <a:tc>
                  <a:txBody>
                    <a:bodyPr/>
                    <a:lstStyle/>
                    <a:p>
                      <a:pPr algn="l">
                        <a:buNone/>
                      </a:pPr>
                      <a:r>
                        <a:rPr lang="en-US" sz="1600" dirty="0">
                          <a:effectLst/>
                        </a:rPr>
                        <a:t>in a rush</a:t>
                      </a:r>
                      <a:endParaRPr lang="en-US" sz="1600" dirty="0">
                        <a:effectLst/>
                      </a:endParaRPr>
                    </a:p>
                    <a:p>
                      <a:pPr algn="l">
                        <a:buNone/>
                      </a:pPr>
                      <a:r>
                        <a:rPr lang="zh-CN" altLang="en-US" sz="1600" dirty="0">
                          <a:effectLst/>
                        </a:rPr>
                        <a:t>匆忙地，急急忙忙</a:t>
                      </a:r>
                      <a:endParaRPr lang="zh-CN" altLang="en-US" sz="1600" dirty="0">
                        <a:effectLst/>
                      </a:endParaRPr>
                    </a:p>
                  </a:txBody>
                  <a:tcPr marL="2848" marR="2848" marT="2848" marB="2848" anchor="ctr"/>
                </a:tc>
              </a:tr>
              <a:tr h="338754">
                <a:tc>
                  <a:txBody>
                    <a:bodyPr/>
                    <a:lstStyle/>
                    <a:p>
                      <a:pPr algn="ctr">
                        <a:buNone/>
                      </a:pPr>
                      <a:r>
                        <a:rPr lang="en-US" altLang="zh-CN" sz="1600">
                          <a:effectLst/>
                        </a:rPr>
                        <a:t>50</a:t>
                      </a:r>
                      <a:endParaRPr lang="en-US" altLang="zh-CN" sz="1600">
                        <a:effectLst/>
                      </a:endParaRPr>
                    </a:p>
                  </a:txBody>
                  <a:tcPr marL="2848" marR="2848" marT="2848" marB="2848" anchor="ctr"/>
                </a:tc>
                <a:tc>
                  <a:txBody>
                    <a:bodyPr/>
                    <a:lstStyle/>
                    <a:p>
                      <a:pPr algn="l">
                        <a:buNone/>
                      </a:pPr>
                      <a:r>
                        <a:rPr lang="en-US" sz="1600" dirty="0">
                          <a:effectLst/>
                        </a:rPr>
                        <a:t>troubles</a:t>
                      </a:r>
                      <a:r>
                        <a:rPr lang="zh-CN" altLang="en-US" sz="1600" dirty="0">
                          <a:effectLst/>
                        </a:rPr>
                        <a:t>麻烦</a:t>
                      </a:r>
                      <a:endParaRPr lang="zh-CN" altLang="en-US" sz="1600" dirty="0">
                        <a:effectLst/>
                      </a:endParaRPr>
                    </a:p>
                  </a:txBody>
                  <a:tcPr marL="2848" marR="2848" marT="2848" marB="2848" anchor="ctr"/>
                </a:tc>
                <a:tc>
                  <a:txBody>
                    <a:bodyPr/>
                    <a:lstStyle/>
                    <a:p>
                      <a:pPr algn="l">
                        <a:buNone/>
                      </a:pPr>
                      <a:r>
                        <a:rPr lang="en-US" sz="1600" dirty="0">
                          <a:effectLst/>
                        </a:rPr>
                        <a:t>opinions</a:t>
                      </a:r>
                      <a:r>
                        <a:rPr lang="zh-CN" altLang="en-US" sz="1600" dirty="0">
                          <a:effectLst/>
                        </a:rPr>
                        <a:t>意见</a:t>
                      </a:r>
                      <a:endParaRPr lang="zh-CN" altLang="en-US" sz="1600" dirty="0">
                        <a:effectLst/>
                      </a:endParaRPr>
                    </a:p>
                  </a:txBody>
                  <a:tcPr marL="2848" marR="2848" marT="2848" marB="2848" anchor="ctr"/>
                </a:tc>
                <a:tc>
                  <a:txBody>
                    <a:bodyPr/>
                    <a:lstStyle/>
                    <a:p>
                      <a:pPr algn="l">
                        <a:buNone/>
                      </a:pPr>
                      <a:r>
                        <a:rPr lang="en-US" sz="1600" dirty="0">
                          <a:effectLst/>
                        </a:rPr>
                        <a:t>fear</a:t>
                      </a:r>
                      <a:r>
                        <a:rPr lang="zh-CN" altLang="en-US" sz="1600" dirty="0">
                          <a:effectLst/>
                        </a:rPr>
                        <a:t>害怕，恐惧</a:t>
                      </a:r>
                      <a:endParaRPr lang="zh-CN" altLang="en-US" sz="1600" dirty="0">
                        <a:effectLst/>
                      </a:endParaRPr>
                    </a:p>
                  </a:txBody>
                  <a:tcPr marL="2848" marR="2848" marT="2848" marB="2848" anchor="ctr"/>
                </a:tc>
                <a:tc>
                  <a:txBody>
                    <a:bodyPr/>
                    <a:lstStyle/>
                    <a:p>
                      <a:pPr algn="l">
                        <a:buNone/>
                      </a:pPr>
                      <a:r>
                        <a:rPr lang="en-US" sz="1600" dirty="0">
                          <a:effectLst/>
                        </a:rPr>
                        <a:t>novel</a:t>
                      </a:r>
                      <a:r>
                        <a:rPr lang="zh-CN" altLang="en-US" sz="1600" dirty="0">
                          <a:effectLst/>
                        </a:rPr>
                        <a:t>小说；新奇的</a:t>
                      </a:r>
                      <a:endParaRPr lang="zh-CN" altLang="en-US" sz="1600" dirty="0">
                        <a:effectLst/>
                      </a:endParaRPr>
                    </a:p>
                  </a:txBody>
                  <a:tcPr marL="2848" marR="2848" marT="2848" marB="2848" anchor="ctr"/>
                </a:tc>
              </a:tr>
              <a:tr h="280250">
                <a:tc>
                  <a:txBody>
                    <a:bodyPr/>
                    <a:lstStyle/>
                    <a:p>
                      <a:pPr algn="ctr">
                        <a:buNone/>
                      </a:pPr>
                      <a:r>
                        <a:rPr lang="en-US" altLang="zh-CN" sz="1600">
                          <a:effectLst/>
                        </a:rPr>
                        <a:t>51</a:t>
                      </a:r>
                      <a:endParaRPr lang="en-US" altLang="zh-CN" sz="1600">
                        <a:effectLst/>
                      </a:endParaRPr>
                    </a:p>
                  </a:txBody>
                  <a:tcPr marL="2848" marR="2848" marT="2848" marB="2848" anchor="ctr"/>
                </a:tc>
                <a:tc>
                  <a:txBody>
                    <a:bodyPr/>
                    <a:lstStyle/>
                    <a:p>
                      <a:pPr algn="l">
                        <a:buNone/>
                      </a:pPr>
                      <a:r>
                        <a:rPr lang="en-US" sz="1600" dirty="0">
                          <a:effectLst/>
                        </a:rPr>
                        <a:t>polish</a:t>
                      </a:r>
                      <a:r>
                        <a:rPr lang="zh-CN" altLang="en-US" sz="1600" dirty="0">
                          <a:effectLst/>
                        </a:rPr>
                        <a:t>润色</a:t>
                      </a:r>
                      <a:endParaRPr lang="zh-CN" altLang="en-US" sz="1600" dirty="0">
                        <a:effectLst/>
                      </a:endParaRPr>
                    </a:p>
                  </a:txBody>
                  <a:tcPr marL="2848" marR="2848" marT="2848" marB="2848" anchor="ctr"/>
                </a:tc>
                <a:tc>
                  <a:txBody>
                    <a:bodyPr/>
                    <a:lstStyle/>
                    <a:p>
                      <a:pPr algn="l">
                        <a:buNone/>
                      </a:pPr>
                      <a:r>
                        <a:rPr lang="en-US" sz="1600" dirty="0">
                          <a:effectLst/>
                        </a:rPr>
                        <a:t>Shape </a:t>
                      </a:r>
                      <a:r>
                        <a:rPr lang="zh-CN" altLang="en-US" sz="1600" dirty="0">
                          <a:effectLst/>
                        </a:rPr>
                        <a:t>塑造，使成形</a:t>
                      </a:r>
                      <a:endParaRPr lang="zh-CN" altLang="en-US" sz="1600" dirty="0">
                        <a:effectLst/>
                      </a:endParaRPr>
                    </a:p>
                  </a:txBody>
                  <a:tcPr marL="2848" marR="2848" marT="2848" marB="2848" anchor="ctr"/>
                </a:tc>
                <a:tc>
                  <a:txBody>
                    <a:bodyPr/>
                    <a:lstStyle/>
                    <a:p>
                      <a:pPr algn="l">
                        <a:buNone/>
                      </a:pPr>
                      <a:r>
                        <a:rPr lang="en-US" sz="1600" dirty="0">
                          <a:effectLst/>
                        </a:rPr>
                        <a:t>revise</a:t>
                      </a:r>
                      <a:r>
                        <a:rPr lang="zh-CN" altLang="en-US" sz="1600" dirty="0">
                          <a:effectLst/>
                        </a:rPr>
                        <a:t>修改，修订</a:t>
                      </a:r>
                      <a:endParaRPr lang="zh-CN" altLang="en-US" sz="1600" dirty="0">
                        <a:effectLst/>
                      </a:endParaRPr>
                    </a:p>
                  </a:txBody>
                  <a:tcPr marL="2848" marR="2848" marT="2848" marB="2848" anchor="ctr"/>
                </a:tc>
                <a:tc>
                  <a:txBody>
                    <a:bodyPr/>
                    <a:lstStyle/>
                    <a:p>
                      <a:pPr algn="l">
                        <a:buNone/>
                      </a:pPr>
                      <a:r>
                        <a:rPr lang="en-US" sz="1600" dirty="0">
                          <a:effectLst/>
                        </a:rPr>
                        <a:t>adapt</a:t>
                      </a:r>
                      <a:r>
                        <a:rPr lang="zh-CN" altLang="en-US" sz="1600" dirty="0">
                          <a:effectLst/>
                        </a:rPr>
                        <a:t>适应；改编</a:t>
                      </a:r>
                      <a:endParaRPr lang="zh-CN" altLang="en-US" sz="1600" dirty="0">
                        <a:effectLst/>
                      </a:endParaRPr>
                    </a:p>
                  </a:txBody>
                  <a:tcPr marL="2848" marR="2848" marT="2848" marB="2848" anchor="ctr"/>
                </a:tc>
              </a:tr>
              <a:tr h="377758">
                <a:tc>
                  <a:txBody>
                    <a:bodyPr/>
                    <a:lstStyle/>
                    <a:p>
                      <a:pPr algn="ctr">
                        <a:buNone/>
                      </a:pPr>
                      <a:r>
                        <a:rPr lang="en-US" altLang="zh-CN" sz="1600">
                          <a:effectLst/>
                        </a:rPr>
                        <a:t>52</a:t>
                      </a:r>
                      <a:endParaRPr lang="en-US" altLang="zh-CN" sz="1600">
                        <a:effectLst/>
                      </a:endParaRPr>
                    </a:p>
                  </a:txBody>
                  <a:tcPr marL="2848" marR="2848" marT="2848" marB="2848" anchor="ctr"/>
                </a:tc>
                <a:tc>
                  <a:txBody>
                    <a:bodyPr/>
                    <a:lstStyle/>
                    <a:p>
                      <a:pPr algn="l">
                        <a:buNone/>
                      </a:pPr>
                      <a:r>
                        <a:rPr lang="en-US" sz="1600" dirty="0">
                          <a:effectLst/>
                        </a:rPr>
                        <a:t>freely</a:t>
                      </a:r>
                      <a:r>
                        <a:rPr lang="zh-CN" altLang="en-US" sz="1600" dirty="0">
                          <a:effectLst/>
                        </a:rPr>
                        <a:t>自由地</a:t>
                      </a:r>
                      <a:endParaRPr lang="zh-CN" altLang="en-US" sz="1600" dirty="0">
                        <a:effectLst/>
                      </a:endParaRPr>
                    </a:p>
                  </a:txBody>
                  <a:tcPr marL="2848" marR="2848" marT="2848" marB="2848" anchor="ctr"/>
                </a:tc>
                <a:tc>
                  <a:txBody>
                    <a:bodyPr/>
                    <a:lstStyle/>
                    <a:p>
                      <a:pPr algn="l">
                        <a:buNone/>
                      </a:pPr>
                      <a:r>
                        <a:rPr lang="en-US" sz="1600" dirty="0">
                          <a:effectLst/>
                        </a:rPr>
                        <a:t>anxiously</a:t>
                      </a:r>
                      <a:r>
                        <a:rPr lang="zh-CN" altLang="en-US" sz="1600" dirty="0">
                          <a:effectLst/>
                        </a:rPr>
                        <a:t>焦虑地，担忧地</a:t>
                      </a:r>
                      <a:endParaRPr lang="zh-CN" altLang="en-US" sz="1600" dirty="0">
                        <a:effectLst/>
                      </a:endParaRPr>
                    </a:p>
                  </a:txBody>
                  <a:tcPr marL="2848" marR="2848" marT="2848" marB="2848" anchor="ctr"/>
                </a:tc>
                <a:tc>
                  <a:txBody>
                    <a:bodyPr/>
                    <a:lstStyle/>
                    <a:p>
                      <a:pPr algn="l">
                        <a:buNone/>
                      </a:pPr>
                      <a:r>
                        <a:rPr lang="en-US" sz="1600" dirty="0">
                          <a:effectLst/>
                        </a:rPr>
                        <a:t>restlessly</a:t>
                      </a:r>
                      <a:r>
                        <a:rPr lang="zh-CN" altLang="en-US" sz="1600" dirty="0">
                          <a:effectLst/>
                        </a:rPr>
                        <a:t>坐立不安地，焦躁地</a:t>
                      </a:r>
                      <a:endParaRPr lang="zh-CN" altLang="en-US" sz="1600" dirty="0">
                        <a:effectLst/>
                      </a:endParaRPr>
                    </a:p>
                  </a:txBody>
                  <a:tcPr marL="2848" marR="2848" marT="2848" marB="2848" anchor="ctr"/>
                </a:tc>
                <a:tc>
                  <a:txBody>
                    <a:bodyPr/>
                    <a:lstStyle/>
                    <a:p>
                      <a:pPr algn="l">
                        <a:buNone/>
                      </a:pPr>
                      <a:r>
                        <a:rPr lang="en-US" sz="1600" dirty="0">
                          <a:effectLst/>
                        </a:rPr>
                        <a:t>cautiously</a:t>
                      </a:r>
                      <a:r>
                        <a:rPr lang="zh-CN" altLang="en-US" sz="1600" dirty="0">
                          <a:effectLst/>
                        </a:rPr>
                        <a:t>谨慎地，小心地</a:t>
                      </a:r>
                      <a:endParaRPr lang="zh-CN" altLang="en-US" sz="1600" dirty="0">
                        <a:effectLst/>
                      </a:endParaRPr>
                    </a:p>
                  </a:txBody>
                  <a:tcPr marL="2848" marR="2848" marT="2848" marB="2848" anchor="ctr"/>
                </a:tc>
              </a:tr>
              <a:tr h="338754">
                <a:tc>
                  <a:txBody>
                    <a:bodyPr/>
                    <a:lstStyle/>
                    <a:p>
                      <a:pPr algn="ctr">
                        <a:buNone/>
                      </a:pPr>
                      <a:r>
                        <a:rPr lang="en-US" altLang="zh-CN" sz="1600">
                          <a:effectLst/>
                        </a:rPr>
                        <a:t>53</a:t>
                      </a:r>
                      <a:endParaRPr lang="en-US" altLang="zh-CN" sz="1600">
                        <a:effectLst/>
                      </a:endParaRPr>
                    </a:p>
                  </a:txBody>
                  <a:tcPr marL="2848" marR="2848" marT="2848" marB="2848" anchor="ctr"/>
                </a:tc>
                <a:tc>
                  <a:txBody>
                    <a:bodyPr/>
                    <a:lstStyle/>
                    <a:p>
                      <a:pPr algn="l">
                        <a:buNone/>
                      </a:pPr>
                      <a:r>
                        <a:rPr lang="en-US" altLang="zh-CN" sz="1600" dirty="0">
                          <a:effectLst/>
                        </a:rPr>
                        <a:t>scene</a:t>
                      </a:r>
                      <a:r>
                        <a:rPr lang="zh-CN" altLang="en-US" sz="1600" dirty="0">
                          <a:effectLst/>
                        </a:rPr>
                        <a:t>场景</a:t>
                      </a:r>
                      <a:endParaRPr lang="zh-CN" altLang="en-US" sz="1600" dirty="0">
                        <a:effectLst/>
                      </a:endParaRPr>
                    </a:p>
                  </a:txBody>
                  <a:tcPr marL="2848" marR="2848" marT="2848" marB="2848" anchor="ctr"/>
                </a:tc>
                <a:tc>
                  <a:txBody>
                    <a:bodyPr/>
                    <a:lstStyle/>
                    <a:p>
                      <a:pPr algn="l">
                        <a:buNone/>
                      </a:pPr>
                      <a:r>
                        <a:rPr lang="en-US" sz="1600" dirty="0">
                          <a:effectLst/>
                        </a:rPr>
                        <a:t>outline</a:t>
                      </a:r>
                      <a:r>
                        <a:rPr lang="zh-CN" altLang="en-US" sz="1600" dirty="0">
                          <a:effectLst/>
                        </a:rPr>
                        <a:t>大纲，轮廓</a:t>
                      </a:r>
                      <a:endParaRPr lang="zh-CN" altLang="en-US" sz="1600" dirty="0">
                        <a:effectLst/>
                      </a:endParaRPr>
                    </a:p>
                  </a:txBody>
                  <a:tcPr marL="2848" marR="2848" marT="2848" marB="2848" anchor="ctr"/>
                </a:tc>
                <a:tc>
                  <a:txBody>
                    <a:bodyPr/>
                    <a:lstStyle/>
                    <a:p>
                      <a:pPr algn="l">
                        <a:buNone/>
                      </a:pPr>
                      <a:r>
                        <a:rPr lang="en-US" sz="1600" dirty="0">
                          <a:effectLst/>
                        </a:rPr>
                        <a:t>chapter</a:t>
                      </a:r>
                      <a:r>
                        <a:rPr lang="zh-CN" altLang="en-US" sz="1600" dirty="0">
                          <a:effectLst/>
                        </a:rPr>
                        <a:t>章节，篇章</a:t>
                      </a:r>
                      <a:endParaRPr lang="zh-CN" altLang="en-US" sz="1600" dirty="0">
                        <a:effectLst/>
                      </a:endParaRPr>
                    </a:p>
                  </a:txBody>
                  <a:tcPr marL="2848" marR="2848" marT="2848" marB="2848" anchor="ctr"/>
                </a:tc>
                <a:tc>
                  <a:txBody>
                    <a:bodyPr/>
                    <a:lstStyle/>
                    <a:p>
                      <a:pPr algn="l">
                        <a:buNone/>
                      </a:pPr>
                      <a:r>
                        <a:rPr lang="en-US" sz="1600" dirty="0">
                          <a:effectLst/>
                        </a:rPr>
                        <a:t>draft</a:t>
                      </a:r>
                      <a:r>
                        <a:rPr lang="zh-CN" altLang="en-US" sz="1600" dirty="0">
                          <a:effectLst/>
                        </a:rPr>
                        <a:t>草稿，草案</a:t>
                      </a:r>
                      <a:endParaRPr lang="zh-CN" altLang="en-US" sz="1600" dirty="0">
                        <a:effectLst/>
                      </a:endParaRPr>
                    </a:p>
                  </a:txBody>
                  <a:tcPr marL="2848" marR="2848" marT="2848" marB="2848" anchor="ctr"/>
                </a:tc>
              </a:tr>
              <a:tr h="631283">
                <a:tc>
                  <a:txBody>
                    <a:bodyPr/>
                    <a:lstStyle/>
                    <a:p>
                      <a:pPr algn="ctr">
                        <a:buNone/>
                      </a:pPr>
                      <a:r>
                        <a:rPr lang="en-US" altLang="zh-CN" sz="1600">
                          <a:effectLst/>
                        </a:rPr>
                        <a:t>54</a:t>
                      </a:r>
                      <a:endParaRPr lang="en-US" altLang="zh-CN" sz="1600">
                        <a:effectLst/>
                      </a:endParaRPr>
                    </a:p>
                  </a:txBody>
                  <a:tcPr marL="2848" marR="2848" marT="2848" marB="2848" anchor="ctr"/>
                </a:tc>
                <a:tc>
                  <a:txBody>
                    <a:bodyPr/>
                    <a:lstStyle/>
                    <a:p>
                      <a:pPr algn="l">
                        <a:buNone/>
                      </a:pPr>
                      <a:r>
                        <a:rPr lang="en-US" sz="1600" dirty="0">
                          <a:effectLst/>
                        </a:rPr>
                        <a:t>translated</a:t>
                      </a:r>
                      <a:r>
                        <a:rPr lang="zh-CN" altLang="en-US" sz="1600" dirty="0">
                          <a:effectLst/>
                        </a:rPr>
                        <a:t>翻译</a:t>
                      </a:r>
                      <a:endParaRPr lang="zh-CN" altLang="en-US" sz="1600" dirty="0">
                        <a:effectLst/>
                      </a:endParaRPr>
                    </a:p>
                  </a:txBody>
                  <a:tcPr marL="2848" marR="2848" marT="2848" marB="2848" anchor="ctr"/>
                </a:tc>
                <a:tc>
                  <a:txBody>
                    <a:bodyPr/>
                    <a:lstStyle/>
                    <a:p>
                      <a:pPr algn="l">
                        <a:buNone/>
                      </a:pPr>
                      <a:r>
                        <a:rPr lang="en-US" sz="1600" dirty="0">
                          <a:effectLst/>
                        </a:rPr>
                        <a:t>promoted</a:t>
                      </a:r>
                      <a:r>
                        <a:rPr lang="zh-CN" altLang="en-US" sz="1600" dirty="0">
                          <a:effectLst/>
                        </a:rPr>
                        <a:t>推广，晋升</a:t>
                      </a:r>
                      <a:endParaRPr lang="zh-CN" altLang="en-US" sz="1600" dirty="0">
                        <a:effectLst/>
                      </a:endParaRPr>
                    </a:p>
                  </a:txBody>
                  <a:tcPr marL="2848" marR="2848" marT="2848" marB="2848" anchor="ctr"/>
                </a:tc>
                <a:tc>
                  <a:txBody>
                    <a:bodyPr/>
                    <a:lstStyle/>
                    <a:p>
                      <a:pPr algn="l">
                        <a:buNone/>
                      </a:pPr>
                      <a:r>
                        <a:rPr lang="en-US" sz="1600" dirty="0">
                          <a:effectLst/>
                        </a:rPr>
                        <a:t>released</a:t>
                      </a:r>
                      <a:r>
                        <a:rPr lang="zh-CN" altLang="en-US" sz="1600" dirty="0">
                          <a:effectLst/>
                        </a:rPr>
                        <a:t>发布，发行；释放</a:t>
                      </a:r>
                      <a:endParaRPr lang="zh-CN" altLang="en-US" sz="1600" dirty="0">
                        <a:effectLst/>
                      </a:endParaRPr>
                    </a:p>
                  </a:txBody>
                  <a:tcPr marL="2848" marR="2848" marT="2848" marB="2848" anchor="ctr"/>
                </a:tc>
                <a:tc>
                  <a:txBody>
                    <a:bodyPr/>
                    <a:lstStyle/>
                    <a:p>
                      <a:pPr algn="l">
                        <a:buNone/>
                      </a:pPr>
                      <a:r>
                        <a:rPr lang="en-US" sz="1600" dirty="0">
                          <a:effectLst/>
                        </a:rPr>
                        <a:t>delivered</a:t>
                      </a:r>
                      <a:r>
                        <a:rPr lang="zh-CN" altLang="en-US" sz="1600" dirty="0">
                          <a:effectLst/>
                        </a:rPr>
                        <a:t>递送，发表</a:t>
                      </a:r>
                      <a:endParaRPr lang="zh-CN" altLang="en-US" sz="1600" dirty="0">
                        <a:effectLst/>
                      </a:endParaRPr>
                    </a:p>
                  </a:txBody>
                  <a:tcPr marL="2848" marR="2848" marT="2848" marB="2848" anchor="ctr"/>
                </a:tc>
              </a:tr>
              <a:tr h="276017">
                <a:tc>
                  <a:txBody>
                    <a:bodyPr/>
                    <a:lstStyle/>
                    <a:p>
                      <a:pPr algn="ctr">
                        <a:buNone/>
                      </a:pPr>
                      <a:r>
                        <a:rPr lang="en-US" altLang="zh-CN" sz="1600">
                          <a:effectLst/>
                        </a:rPr>
                        <a:t>55</a:t>
                      </a:r>
                      <a:endParaRPr lang="en-US" altLang="zh-CN" sz="1600">
                        <a:effectLst/>
                      </a:endParaRPr>
                    </a:p>
                  </a:txBody>
                  <a:tcPr marL="2848" marR="2848" marT="2848" marB="2848" anchor="ctr"/>
                </a:tc>
                <a:tc>
                  <a:txBody>
                    <a:bodyPr/>
                    <a:lstStyle/>
                    <a:p>
                      <a:pPr algn="l">
                        <a:buNone/>
                      </a:pPr>
                      <a:r>
                        <a:rPr lang="en-US" sz="1600" dirty="0">
                          <a:effectLst/>
                        </a:rPr>
                        <a:t>peace</a:t>
                      </a:r>
                      <a:r>
                        <a:rPr lang="zh-CN" altLang="en-US" sz="1600" dirty="0">
                          <a:effectLst/>
                        </a:rPr>
                        <a:t>和平，安宁</a:t>
                      </a:r>
                      <a:endParaRPr lang="zh-CN" altLang="en-US" sz="1600" dirty="0">
                        <a:effectLst/>
                      </a:endParaRPr>
                    </a:p>
                  </a:txBody>
                  <a:tcPr marL="2848" marR="2848" marT="2848" marB="2848" anchor="ctr"/>
                </a:tc>
                <a:tc>
                  <a:txBody>
                    <a:bodyPr/>
                    <a:lstStyle/>
                    <a:p>
                      <a:pPr algn="l">
                        <a:buNone/>
                      </a:pPr>
                      <a:r>
                        <a:rPr lang="en-US" sz="1600" dirty="0">
                          <a:effectLst/>
                        </a:rPr>
                        <a:t>honor</a:t>
                      </a:r>
                      <a:r>
                        <a:rPr lang="zh-CN" altLang="en-US" sz="1600" dirty="0">
                          <a:effectLst/>
                        </a:rPr>
                        <a:t>荣誉，尊敬</a:t>
                      </a:r>
                      <a:endParaRPr lang="zh-CN" altLang="en-US" sz="1600" dirty="0">
                        <a:effectLst/>
                      </a:endParaRPr>
                    </a:p>
                  </a:txBody>
                  <a:tcPr marL="2848" marR="2848" marT="2848" marB="2848" anchor="ctr"/>
                </a:tc>
                <a:tc>
                  <a:txBody>
                    <a:bodyPr/>
                    <a:lstStyle/>
                    <a:p>
                      <a:pPr algn="l">
                        <a:buNone/>
                      </a:pPr>
                      <a:r>
                        <a:rPr lang="en-US" sz="1600" dirty="0">
                          <a:effectLst/>
                        </a:rPr>
                        <a:t>dignity</a:t>
                      </a:r>
                      <a:r>
                        <a:rPr lang="zh-CN" altLang="en-US" sz="1600" dirty="0">
                          <a:effectLst/>
                        </a:rPr>
                        <a:t>尊严，高贵</a:t>
                      </a:r>
                      <a:endParaRPr lang="zh-CN" altLang="en-US" sz="1600" dirty="0">
                        <a:effectLst/>
                      </a:endParaRPr>
                    </a:p>
                  </a:txBody>
                  <a:tcPr marL="2848" marR="2848" marT="2848" marB="2848" anchor="ctr"/>
                </a:tc>
                <a:tc>
                  <a:txBody>
                    <a:bodyPr/>
                    <a:lstStyle/>
                    <a:p>
                      <a:pPr algn="l">
                        <a:buNone/>
                      </a:pPr>
                      <a:r>
                        <a:rPr lang="en-US" sz="1600" dirty="0">
                          <a:effectLst/>
                        </a:rPr>
                        <a:t>light</a:t>
                      </a:r>
                      <a:r>
                        <a:rPr lang="zh-CN" altLang="en-US" sz="1600" dirty="0">
                          <a:effectLst/>
                        </a:rPr>
                        <a:t>光，光线；明亮</a:t>
                      </a:r>
                      <a:endParaRPr lang="zh-CN" altLang="en-US" sz="1600" dirty="0">
                        <a:effectLst/>
                      </a:endParaRPr>
                    </a:p>
                  </a:txBody>
                  <a:tcPr marL="2848" marR="2848" marT="2848" marB="2848" anchor="ct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2" name="Text 0"/>
          <p:cNvSpPr/>
          <p:nvPr/>
        </p:nvSpPr>
        <p:spPr>
          <a:xfrm>
            <a:off x="375716" y="375716"/>
            <a:ext cx="11506317" cy="187858"/>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400" b="1" i="0" u="none" strike="noStrike" kern="0" cap="none" spc="104" normalizeH="0" baseline="0" noProof="0" dirty="0">
                <a:ln>
                  <a:noFill/>
                </a:ln>
                <a:solidFill>
                  <a:srgbClr val="C77D4A"/>
                </a:solidFill>
                <a:effectLst/>
                <a:uLnTx/>
                <a:uFillTx/>
                <a:latin typeface="Times New Roman" panose="02020603050405020304"/>
                <a:ea typeface="Quattrocento Sans" panose="020B0502050000020003" pitchFamily="34" charset="-122"/>
                <a:cs typeface="Quattrocento Sans" panose="020B0502050000020003" pitchFamily="34" charset="-120"/>
              </a:rPr>
              <a:t>VOCABULARY SUMMARY</a:t>
            </a:r>
            <a:endParaRPr kumimoji="0" lang="en-US" sz="14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 name="Text 1"/>
          <p:cNvSpPr/>
          <p:nvPr/>
        </p:nvSpPr>
        <p:spPr>
          <a:xfrm>
            <a:off x="375716" y="638718"/>
            <a:ext cx="11609639" cy="375716"/>
          </a:xfrm>
          <a:prstGeom prst="rect">
            <a:avLst/>
          </a:prstGeom>
          <a:noFill/>
        </p:spPr>
        <p:txBody>
          <a:bodyPr wrap="square" lIns="0" tIns="0" rIns="0" bIns="0" rtlCol="0" anchor="ct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sz="23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完形填空 | 词组与熟词生义整理</a:t>
            </a:r>
            <a:endParaRPr kumimoji="0" lang="en-US" sz="23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4" name="Shape 2"/>
          <p:cNvSpPr/>
          <p:nvPr/>
        </p:nvSpPr>
        <p:spPr>
          <a:xfrm>
            <a:off x="375716" y="1127149"/>
            <a:ext cx="751433" cy="37572"/>
          </a:xfrm>
          <a:custGeom>
            <a:avLst/>
            <a:gdLst/>
            <a:ahLst/>
            <a:cxnLst/>
            <a:rect l="l" t="t" r="r" b="b"/>
            <a:pathLst>
              <a:path w="751433" h="37572">
                <a:moveTo>
                  <a:pt x="0" y="0"/>
                </a:moveTo>
                <a:lnTo>
                  <a:pt x="751433" y="0"/>
                </a:lnTo>
                <a:lnTo>
                  <a:pt x="751433" y="37572"/>
                </a:lnTo>
                <a:lnTo>
                  <a:pt x="0" y="37572"/>
                </a:lnTo>
                <a:lnTo>
                  <a:pt x="0" y="0"/>
                </a:ln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5" name="Shape 3"/>
          <p:cNvSpPr/>
          <p:nvPr/>
        </p:nvSpPr>
        <p:spPr>
          <a:xfrm>
            <a:off x="375716" y="1352579"/>
            <a:ext cx="5645140" cy="4809171"/>
          </a:xfrm>
          <a:custGeom>
            <a:avLst/>
            <a:gdLst/>
            <a:ahLst/>
            <a:cxnLst/>
            <a:rect l="l" t="t" r="r" b="b"/>
            <a:pathLst>
              <a:path w="5645140" h="4809171">
                <a:moveTo>
                  <a:pt x="75167" y="0"/>
                </a:moveTo>
                <a:lnTo>
                  <a:pt x="5569973" y="0"/>
                </a:lnTo>
                <a:cubicBezTo>
                  <a:pt x="5611487" y="0"/>
                  <a:pt x="5645140" y="33654"/>
                  <a:pt x="5645140" y="75167"/>
                </a:cubicBezTo>
                <a:lnTo>
                  <a:pt x="5645140" y="4734004"/>
                </a:lnTo>
                <a:cubicBezTo>
                  <a:pt x="5645140" y="4775517"/>
                  <a:pt x="5611487" y="4809171"/>
                  <a:pt x="5569973" y="4809171"/>
                </a:cubicBezTo>
                <a:lnTo>
                  <a:pt x="75167" y="4809171"/>
                </a:lnTo>
                <a:cubicBezTo>
                  <a:pt x="33654" y="4809171"/>
                  <a:pt x="0" y="4775517"/>
                  <a:pt x="0" y="4734004"/>
                </a:cubicBezTo>
                <a:lnTo>
                  <a:pt x="0" y="75167"/>
                </a:lnTo>
                <a:cubicBezTo>
                  <a:pt x="0" y="33681"/>
                  <a:pt x="33681" y="0"/>
                  <a:pt x="75167" y="0"/>
                </a:cubicBezTo>
                <a:close/>
              </a:path>
            </a:pathLst>
          </a:custGeom>
          <a:solidFill>
            <a:srgbClr val="FFFFFF"/>
          </a:solidFill>
          <a:effectLst>
            <a:outerShdw blurRad="28179" dist="9393" dir="5400000" algn="bl" rotWithShape="0">
              <a:srgbClr val="000000">
                <a:alpha val="10196"/>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6" name="Shape 4"/>
          <p:cNvSpPr/>
          <p:nvPr/>
        </p:nvSpPr>
        <p:spPr>
          <a:xfrm>
            <a:off x="575316" y="1578009"/>
            <a:ext cx="211341" cy="187858"/>
          </a:xfrm>
          <a:custGeom>
            <a:avLst/>
            <a:gdLst/>
            <a:ahLst/>
            <a:cxnLst/>
            <a:rect l="l" t="t" r="r" b="b"/>
            <a:pathLst>
              <a:path w="211341" h="187858">
                <a:moveTo>
                  <a:pt x="153919" y="35223"/>
                </a:moveTo>
                <a:cubicBezTo>
                  <a:pt x="147828" y="35223"/>
                  <a:pt x="141921" y="36875"/>
                  <a:pt x="136748" y="39883"/>
                </a:cubicBezTo>
                <a:cubicBezTo>
                  <a:pt x="130950" y="34013"/>
                  <a:pt x="124199" y="29096"/>
                  <a:pt x="116751" y="25390"/>
                </a:cubicBezTo>
                <a:cubicBezTo>
                  <a:pt x="127098" y="16584"/>
                  <a:pt x="140270" y="11741"/>
                  <a:pt x="153919" y="11741"/>
                </a:cubicBezTo>
                <a:cubicBezTo>
                  <a:pt x="185620" y="11741"/>
                  <a:pt x="211341" y="37425"/>
                  <a:pt x="211341" y="69163"/>
                </a:cubicBezTo>
                <a:cubicBezTo>
                  <a:pt x="211341" y="84389"/>
                  <a:pt x="205286" y="98992"/>
                  <a:pt x="194536" y="109743"/>
                </a:cubicBezTo>
                <a:lnTo>
                  <a:pt x="168449" y="135830"/>
                </a:lnTo>
                <a:cubicBezTo>
                  <a:pt x="157698" y="146581"/>
                  <a:pt x="143095" y="152635"/>
                  <a:pt x="127868" y="152635"/>
                </a:cubicBezTo>
                <a:cubicBezTo>
                  <a:pt x="96167" y="152635"/>
                  <a:pt x="70447" y="126951"/>
                  <a:pt x="70447" y="95213"/>
                </a:cubicBezTo>
                <a:cubicBezTo>
                  <a:pt x="70447" y="94663"/>
                  <a:pt x="70447" y="94113"/>
                  <a:pt x="70484" y="93562"/>
                </a:cubicBezTo>
                <a:cubicBezTo>
                  <a:pt x="70667" y="87068"/>
                  <a:pt x="76061" y="81968"/>
                  <a:pt x="82555" y="82151"/>
                </a:cubicBezTo>
                <a:cubicBezTo>
                  <a:pt x="89049" y="82335"/>
                  <a:pt x="94149" y="87728"/>
                  <a:pt x="93966" y="94223"/>
                </a:cubicBezTo>
                <a:cubicBezTo>
                  <a:pt x="93966" y="94553"/>
                  <a:pt x="93966" y="94883"/>
                  <a:pt x="93966" y="95177"/>
                </a:cubicBezTo>
                <a:cubicBezTo>
                  <a:pt x="93966" y="113926"/>
                  <a:pt x="109156" y="129116"/>
                  <a:pt x="127905" y="129116"/>
                </a:cubicBezTo>
                <a:cubicBezTo>
                  <a:pt x="136894" y="129116"/>
                  <a:pt x="145517" y="125557"/>
                  <a:pt x="151901" y="119173"/>
                </a:cubicBezTo>
                <a:lnTo>
                  <a:pt x="177988" y="93085"/>
                </a:lnTo>
                <a:cubicBezTo>
                  <a:pt x="184336" y="86738"/>
                  <a:pt x="187932" y="78079"/>
                  <a:pt x="187932" y="69089"/>
                </a:cubicBezTo>
                <a:cubicBezTo>
                  <a:pt x="187932" y="50340"/>
                  <a:pt x="172742" y="35150"/>
                  <a:pt x="153992" y="35150"/>
                </a:cubicBezTo>
                <a:close/>
                <a:moveTo>
                  <a:pt x="100974" y="63586"/>
                </a:moveTo>
                <a:cubicBezTo>
                  <a:pt x="100277" y="63292"/>
                  <a:pt x="99580" y="62888"/>
                  <a:pt x="98956" y="62448"/>
                </a:cubicBezTo>
                <a:cubicBezTo>
                  <a:pt x="94333" y="60063"/>
                  <a:pt x="89049" y="58706"/>
                  <a:pt x="83509" y="58706"/>
                </a:cubicBezTo>
                <a:cubicBezTo>
                  <a:pt x="74520" y="58706"/>
                  <a:pt x="65897" y="62265"/>
                  <a:pt x="59513" y="68649"/>
                </a:cubicBezTo>
                <a:lnTo>
                  <a:pt x="33426" y="94736"/>
                </a:lnTo>
                <a:cubicBezTo>
                  <a:pt x="27078" y="101084"/>
                  <a:pt x="23482" y="109743"/>
                  <a:pt x="23482" y="118732"/>
                </a:cubicBezTo>
                <a:cubicBezTo>
                  <a:pt x="23482" y="137481"/>
                  <a:pt x="38672" y="152672"/>
                  <a:pt x="57422" y="152672"/>
                </a:cubicBezTo>
                <a:cubicBezTo>
                  <a:pt x="63476" y="152672"/>
                  <a:pt x="69383" y="151057"/>
                  <a:pt x="74556" y="148048"/>
                </a:cubicBezTo>
                <a:cubicBezTo>
                  <a:pt x="80353" y="153919"/>
                  <a:pt x="87105" y="158836"/>
                  <a:pt x="94590" y="162541"/>
                </a:cubicBezTo>
                <a:cubicBezTo>
                  <a:pt x="84243" y="171311"/>
                  <a:pt x="71107" y="176190"/>
                  <a:pt x="57422" y="176190"/>
                </a:cubicBezTo>
                <a:cubicBezTo>
                  <a:pt x="25720" y="176190"/>
                  <a:pt x="0" y="150507"/>
                  <a:pt x="0" y="118769"/>
                </a:cubicBezTo>
                <a:cubicBezTo>
                  <a:pt x="0" y="103542"/>
                  <a:pt x="6054" y="88939"/>
                  <a:pt x="16805" y="78189"/>
                </a:cubicBezTo>
                <a:lnTo>
                  <a:pt x="42892" y="52101"/>
                </a:lnTo>
                <a:cubicBezTo>
                  <a:pt x="53642" y="41351"/>
                  <a:pt x="68245" y="35297"/>
                  <a:pt x="83472" y="35297"/>
                </a:cubicBezTo>
                <a:cubicBezTo>
                  <a:pt x="115247" y="35297"/>
                  <a:pt x="140894" y="61201"/>
                  <a:pt x="140894" y="92865"/>
                </a:cubicBezTo>
                <a:cubicBezTo>
                  <a:pt x="140894" y="93342"/>
                  <a:pt x="140894" y="93819"/>
                  <a:pt x="140894" y="94296"/>
                </a:cubicBezTo>
                <a:cubicBezTo>
                  <a:pt x="140747" y="100790"/>
                  <a:pt x="135353" y="105890"/>
                  <a:pt x="128859" y="105744"/>
                </a:cubicBezTo>
                <a:cubicBezTo>
                  <a:pt x="122365" y="105597"/>
                  <a:pt x="117265" y="100203"/>
                  <a:pt x="117411" y="93709"/>
                </a:cubicBezTo>
                <a:cubicBezTo>
                  <a:pt x="117411" y="93415"/>
                  <a:pt x="117411" y="93159"/>
                  <a:pt x="117411" y="92865"/>
                </a:cubicBezTo>
                <a:cubicBezTo>
                  <a:pt x="117411" y="80500"/>
                  <a:pt x="110807" y="69640"/>
                  <a:pt x="100974" y="63659"/>
                </a:cubicBez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7" name="Text 5"/>
          <p:cNvSpPr/>
          <p:nvPr/>
        </p:nvSpPr>
        <p:spPr>
          <a:xfrm>
            <a:off x="798398" y="1540438"/>
            <a:ext cx="5128530" cy="263002"/>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重点词组</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8" name="Shape 6"/>
          <p:cNvSpPr/>
          <p:nvPr/>
        </p:nvSpPr>
        <p:spPr>
          <a:xfrm>
            <a:off x="563575" y="1953726"/>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9" name="Text 7"/>
          <p:cNvSpPr/>
          <p:nvPr/>
        </p:nvSpPr>
        <p:spPr>
          <a:xfrm>
            <a:off x="676290" y="2005481"/>
            <a:ext cx="938214" cy="150286"/>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set aside</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10" name="Text 8"/>
          <p:cNvSpPr/>
          <p:nvPr/>
        </p:nvSpPr>
        <p:spPr>
          <a:xfrm>
            <a:off x="1621342" y="2010084"/>
            <a:ext cx="2180472" cy="187857"/>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搁置，把...放在一边</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11" name="Text 9"/>
          <p:cNvSpPr/>
          <p:nvPr/>
        </p:nvSpPr>
        <p:spPr>
          <a:xfrm>
            <a:off x="676289" y="2367013"/>
            <a:ext cx="5269423" cy="202041"/>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例：She set aside her writing ambition</a:t>
            </a:r>
            <a:r>
              <a:rPr kumimoji="0" lang="en-US" sz="14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.（她搁置了写作抱负。）</a:t>
            </a:r>
            <a:endParaRPr kumimoji="0" lang="en-US" sz="14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12" name="Shape 10"/>
          <p:cNvSpPr/>
          <p:nvPr/>
        </p:nvSpPr>
        <p:spPr>
          <a:xfrm>
            <a:off x="563575" y="2780302"/>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13" name="Text 11"/>
          <p:cNvSpPr/>
          <p:nvPr/>
        </p:nvSpPr>
        <p:spPr>
          <a:xfrm>
            <a:off x="676290" y="2893016"/>
            <a:ext cx="853678" cy="274695"/>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take up</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14" name="Text 12"/>
          <p:cNvSpPr/>
          <p:nvPr/>
        </p:nvSpPr>
        <p:spPr>
          <a:xfrm>
            <a:off x="1418330" y="2902410"/>
            <a:ext cx="1991991"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开始从事，占据</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15" name="Text 13"/>
          <p:cNvSpPr/>
          <p:nvPr/>
        </p:nvSpPr>
        <p:spPr>
          <a:xfrm>
            <a:off x="676290" y="3193590"/>
            <a:ext cx="5109744" cy="187858"/>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例：took up teaching（开始从事教学）</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16" name="Shape 14"/>
          <p:cNvSpPr/>
          <p:nvPr/>
        </p:nvSpPr>
        <p:spPr>
          <a:xfrm>
            <a:off x="563575" y="3606878"/>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17" name="Text 15"/>
          <p:cNvSpPr/>
          <p:nvPr/>
        </p:nvSpPr>
        <p:spPr>
          <a:xfrm>
            <a:off x="676290" y="3719592"/>
            <a:ext cx="1154251" cy="300573"/>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embark on</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18" name="Text 16"/>
          <p:cNvSpPr/>
          <p:nvPr/>
        </p:nvSpPr>
        <p:spPr>
          <a:xfrm>
            <a:off x="1621342" y="3758699"/>
            <a:ext cx="1888562"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着手，开始做</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19" name="Text 17"/>
          <p:cNvSpPr/>
          <p:nvPr/>
        </p:nvSpPr>
        <p:spPr>
          <a:xfrm>
            <a:off x="676290" y="4020166"/>
            <a:ext cx="5109744" cy="187858"/>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例：embarked on writing the novel（开始写小说）</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20" name="Shape 18"/>
          <p:cNvSpPr/>
          <p:nvPr/>
        </p:nvSpPr>
        <p:spPr>
          <a:xfrm>
            <a:off x="563575" y="4433455"/>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21" name="Text 19"/>
          <p:cNvSpPr/>
          <p:nvPr/>
        </p:nvSpPr>
        <p:spPr>
          <a:xfrm>
            <a:off x="676289" y="4546169"/>
            <a:ext cx="1145935"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at a loss</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22" name="Text 20"/>
          <p:cNvSpPr/>
          <p:nvPr/>
        </p:nvSpPr>
        <p:spPr>
          <a:xfrm>
            <a:off x="1549831" y="4534475"/>
            <a:ext cx="2233210" cy="263002"/>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困惑不解，不知所措</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23" name="Text 21"/>
          <p:cNvSpPr/>
          <p:nvPr/>
        </p:nvSpPr>
        <p:spPr>
          <a:xfrm>
            <a:off x="676290" y="4846743"/>
            <a:ext cx="5109744" cy="187858"/>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例：she found herself at a loss（她发现自己不知所措）</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24" name="Shape 22"/>
          <p:cNvSpPr/>
          <p:nvPr/>
        </p:nvSpPr>
        <p:spPr>
          <a:xfrm>
            <a:off x="563575" y="5260031"/>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25" name="Text 23"/>
          <p:cNvSpPr/>
          <p:nvPr/>
        </p:nvSpPr>
        <p:spPr>
          <a:xfrm>
            <a:off x="676290" y="5523033"/>
            <a:ext cx="1145935"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weave...into...</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26" name="Text 24"/>
          <p:cNvSpPr/>
          <p:nvPr/>
        </p:nvSpPr>
        <p:spPr>
          <a:xfrm>
            <a:off x="1823594" y="5391532"/>
            <a:ext cx="1760433"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把...编织进...</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27" name="Text 25"/>
          <p:cNvSpPr/>
          <p:nvPr/>
        </p:nvSpPr>
        <p:spPr>
          <a:xfrm>
            <a:off x="676290" y="5673319"/>
            <a:ext cx="5109744" cy="187858"/>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例：weaving threads of her own life into Kate's journey</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28" name="Shape 26"/>
          <p:cNvSpPr/>
          <p:nvPr/>
        </p:nvSpPr>
        <p:spPr>
          <a:xfrm>
            <a:off x="6170067" y="1352579"/>
            <a:ext cx="5645140" cy="4809171"/>
          </a:xfrm>
          <a:custGeom>
            <a:avLst/>
            <a:gdLst/>
            <a:ahLst/>
            <a:cxnLst/>
            <a:rect l="l" t="t" r="r" b="b"/>
            <a:pathLst>
              <a:path w="5645140" h="4809171">
                <a:moveTo>
                  <a:pt x="75167" y="0"/>
                </a:moveTo>
                <a:lnTo>
                  <a:pt x="5569973" y="0"/>
                </a:lnTo>
                <a:cubicBezTo>
                  <a:pt x="5611487" y="0"/>
                  <a:pt x="5645140" y="33654"/>
                  <a:pt x="5645140" y="75167"/>
                </a:cubicBezTo>
                <a:lnTo>
                  <a:pt x="5645140" y="4734004"/>
                </a:lnTo>
                <a:cubicBezTo>
                  <a:pt x="5645140" y="4775517"/>
                  <a:pt x="5611487" y="4809171"/>
                  <a:pt x="5569973" y="4809171"/>
                </a:cubicBezTo>
                <a:lnTo>
                  <a:pt x="75167" y="4809171"/>
                </a:lnTo>
                <a:cubicBezTo>
                  <a:pt x="33654" y="4809171"/>
                  <a:pt x="0" y="4775517"/>
                  <a:pt x="0" y="4734004"/>
                </a:cubicBezTo>
                <a:lnTo>
                  <a:pt x="0" y="75167"/>
                </a:lnTo>
                <a:cubicBezTo>
                  <a:pt x="0" y="33681"/>
                  <a:pt x="33681" y="0"/>
                  <a:pt x="75167" y="0"/>
                </a:cubicBezTo>
                <a:close/>
              </a:path>
            </a:pathLst>
          </a:custGeom>
          <a:solidFill>
            <a:srgbClr val="FFFFFF"/>
          </a:solidFill>
          <a:effectLst>
            <a:outerShdw blurRad="28179" dist="9393" dir="5400000" algn="bl" rotWithShape="0">
              <a:srgbClr val="000000">
                <a:alpha val="10196"/>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29" name="Shape 27"/>
          <p:cNvSpPr/>
          <p:nvPr/>
        </p:nvSpPr>
        <p:spPr>
          <a:xfrm>
            <a:off x="6404890" y="1578009"/>
            <a:ext cx="140894" cy="187858"/>
          </a:xfrm>
          <a:custGeom>
            <a:avLst/>
            <a:gdLst/>
            <a:ahLst/>
            <a:cxnLst/>
            <a:rect l="l" t="t" r="r" b="b"/>
            <a:pathLst>
              <a:path w="140894" h="187858">
                <a:moveTo>
                  <a:pt x="23482" y="0"/>
                </a:moveTo>
                <a:cubicBezTo>
                  <a:pt x="10530" y="0"/>
                  <a:pt x="0" y="10530"/>
                  <a:pt x="0" y="23482"/>
                </a:cubicBezTo>
                <a:lnTo>
                  <a:pt x="0" y="176117"/>
                </a:lnTo>
                <a:cubicBezTo>
                  <a:pt x="0" y="180337"/>
                  <a:pt x="2275" y="184263"/>
                  <a:pt x="5944" y="186317"/>
                </a:cubicBezTo>
                <a:cubicBezTo>
                  <a:pt x="9613" y="188372"/>
                  <a:pt x="14126" y="188335"/>
                  <a:pt x="17758" y="186170"/>
                </a:cubicBezTo>
                <a:lnTo>
                  <a:pt x="70447" y="154579"/>
                </a:lnTo>
                <a:lnTo>
                  <a:pt x="123099" y="186170"/>
                </a:lnTo>
                <a:cubicBezTo>
                  <a:pt x="126731" y="188335"/>
                  <a:pt x="131244" y="188409"/>
                  <a:pt x="134913" y="186317"/>
                </a:cubicBezTo>
                <a:cubicBezTo>
                  <a:pt x="138582" y="184226"/>
                  <a:pt x="140894" y="180337"/>
                  <a:pt x="140894" y="176117"/>
                </a:cubicBezTo>
                <a:lnTo>
                  <a:pt x="140894" y="23482"/>
                </a:lnTo>
                <a:cubicBezTo>
                  <a:pt x="140894" y="10530"/>
                  <a:pt x="130363" y="0"/>
                  <a:pt x="117411" y="0"/>
                </a:cubicBezTo>
                <a:lnTo>
                  <a:pt x="23482" y="0"/>
                </a:ln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30" name="Text 28"/>
          <p:cNvSpPr/>
          <p:nvPr/>
        </p:nvSpPr>
        <p:spPr>
          <a:xfrm>
            <a:off x="6592748" y="1540438"/>
            <a:ext cx="5128530" cy="263002"/>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熟词生义</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1" name="Shape 29"/>
          <p:cNvSpPr/>
          <p:nvPr/>
        </p:nvSpPr>
        <p:spPr>
          <a:xfrm>
            <a:off x="6357925" y="1953726"/>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32" name="Text 30"/>
          <p:cNvSpPr/>
          <p:nvPr/>
        </p:nvSpPr>
        <p:spPr>
          <a:xfrm>
            <a:off x="6475336" y="1953726"/>
            <a:ext cx="300573"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set</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3" name="Text 31"/>
          <p:cNvSpPr/>
          <p:nvPr/>
        </p:nvSpPr>
        <p:spPr>
          <a:xfrm>
            <a:off x="6986468" y="2169762"/>
            <a:ext cx="3224516" cy="13150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熟义：设置；生义：使处于某种状态</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4" name="Text 32"/>
          <p:cNvSpPr/>
          <p:nvPr/>
        </p:nvSpPr>
        <p:spPr>
          <a:xfrm>
            <a:off x="6470639" y="2316214"/>
            <a:ext cx="5269423" cy="187858"/>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she set her writing ambition aside（她把写作抱负搁置一边）</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5" name="Shape 33"/>
          <p:cNvSpPr/>
          <p:nvPr/>
        </p:nvSpPr>
        <p:spPr>
          <a:xfrm>
            <a:off x="6357925" y="2780302"/>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36" name="Text 34"/>
          <p:cNvSpPr/>
          <p:nvPr/>
        </p:nvSpPr>
        <p:spPr>
          <a:xfrm>
            <a:off x="6470640" y="2893017"/>
            <a:ext cx="516610"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foster</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7" name="Text 35"/>
          <p:cNvSpPr/>
          <p:nvPr/>
        </p:nvSpPr>
        <p:spPr>
          <a:xfrm>
            <a:off x="7077908" y="2964353"/>
            <a:ext cx="4209852" cy="7895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熟义：收养；生义：培养，促进</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8" name="Text 36"/>
          <p:cNvSpPr/>
          <p:nvPr/>
        </p:nvSpPr>
        <p:spPr>
          <a:xfrm>
            <a:off x="6470640" y="3193590"/>
            <a:ext cx="5109744" cy="187858"/>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she fostered students' imagination（她培养学生的想象力）</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39" name="Shape 37"/>
          <p:cNvSpPr/>
          <p:nvPr/>
        </p:nvSpPr>
        <p:spPr>
          <a:xfrm>
            <a:off x="6357925" y="3606878"/>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40" name="Text 38"/>
          <p:cNvSpPr/>
          <p:nvPr/>
        </p:nvSpPr>
        <p:spPr>
          <a:xfrm>
            <a:off x="6470640" y="3668793"/>
            <a:ext cx="516610"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shape</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41" name="Text 39"/>
          <p:cNvSpPr/>
          <p:nvPr/>
        </p:nvSpPr>
        <p:spPr>
          <a:xfrm>
            <a:off x="7099965" y="3719591"/>
            <a:ext cx="4054615" cy="187859"/>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熟义：形状；生义：塑造，形成</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42" name="Text 40"/>
          <p:cNvSpPr/>
          <p:nvPr/>
        </p:nvSpPr>
        <p:spPr>
          <a:xfrm>
            <a:off x="6470639" y="4020165"/>
            <a:ext cx="5532425" cy="196341"/>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let your heart guide your words（</a:t>
            </a:r>
            <a:r>
              <a:rPr kumimoji="0" lang="en-US" sz="14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让心灵引导文字，使故事成形）</a:t>
            </a:r>
            <a:endParaRPr kumimoji="0" lang="en-US" sz="14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43" name="Shape 41"/>
          <p:cNvSpPr/>
          <p:nvPr/>
        </p:nvSpPr>
        <p:spPr>
          <a:xfrm>
            <a:off x="6391187" y="4419317"/>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44" name="Text 42"/>
          <p:cNvSpPr/>
          <p:nvPr/>
        </p:nvSpPr>
        <p:spPr>
          <a:xfrm>
            <a:off x="6470640" y="4546169"/>
            <a:ext cx="441467"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draft</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45" name="Text 43"/>
          <p:cNvSpPr/>
          <p:nvPr/>
        </p:nvSpPr>
        <p:spPr>
          <a:xfrm>
            <a:off x="7089035" y="4544635"/>
            <a:ext cx="4005685" cy="232522"/>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熟义：草稿；生义：汇票，征兵</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46" name="Text 44"/>
          <p:cNvSpPr/>
          <p:nvPr/>
        </p:nvSpPr>
        <p:spPr>
          <a:xfrm>
            <a:off x="6470640" y="4846743"/>
            <a:ext cx="5109744" cy="187858"/>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completed the first draft（完成了第一稿）</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47" name="Shape 45"/>
          <p:cNvSpPr/>
          <p:nvPr/>
        </p:nvSpPr>
        <p:spPr>
          <a:xfrm>
            <a:off x="6357925" y="5260031"/>
            <a:ext cx="5269424" cy="713861"/>
          </a:xfrm>
          <a:custGeom>
            <a:avLst/>
            <a:gdLst/>
            <a:ahLst/>
            <a:cxnLst/>
            <a:rect l="l" t="t" r="r" b="b"/>
            <a:pathLst>
              <a:path w="5269424" h="713861">
                <a:moveTo>
                  <a:pt x="75141" y="0"/>
                </a:moveTo>
                <a:lnTo>
                  <a:pt x="5194283" y="0"/>
                </a:lnTo>
                <a:cubicBezTo>
                  <a:pt x="5235782" y="0"/>
                  <a:pt x="5269424" y="33642"/>
                  <a:pt x="5269424" y="75141"/>
                </a:cubicBezTo>
                <a:lnTo>
                  <a:pt x="5269424" y="638720"/>
                </a:lnTo>
                <a:cubicBezTo>
                  <a:pt x="5269424" y="680220"/>
                  <a:pt x="5235782" y="713861"/>
                  <a:pt x="5194283" y="713861"/>
                </a:cubicBezTo>
                <a:lnTo>
                  <a:pt x="75141" y="713861"/>
                </a:lnTo>
                <a:cubicBezTo>
                  <a:pt x="33670" y="713861"/>
                  <a:pt x="0" y="680192"/>
                  <a:pt x="0" y="638720"/>
                </a:cubicBezTo>
                <a:lnTo>
                  <a:pt x="0" y="75141"/>
                </a:lnTo>
                <a:cubicBezTo>
                  <a:pt x="0" y="33670"/>
                  <a:pt x="33670" y="0"/>
                  <a:pt x="75141" y="0"/>
                </a:cubicBezTo>
                <a:close/>
              </a:path>
            </a:pathLst>
          </a:custGeom>
          <a:solidFill>
            <a:srgbClr val="F8F7F4"/>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48" name="Text 46"/>
          <p:cNvSpPr/>
          <p:nvPr/>
        </p:nvSpPr>
        <p:spPr>
          <a:xfrm>
            <a:off x="6470640" y="5372746"/>
            <a:ext cx="610539" cy="225430"/>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release</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49" name="Text 47"/>
          <p:cNvSpPr/>
          <p:nvPr/>
        </p:nvSpPr>
        <p:spPr>
          <a:xfrm>
            <a:off x="7114497" y="5391532"/>
            <a:ext cx="2977165" cy="206644"/>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C77D4A"/>
                </a:solidFill>
                <a:effectLst/>
                <a:uLnTx/>
                <a:uFillTx/>
                <a:latin typeface="Times New Roman" panose="02020603050405020304"/>
                <a:ea typeface="宋体" panose="02010600030101010101" pitchFamily="2" charset="-122"/>
                <a:cs typeface="Noto Sans SC" pitchFamily="34" charset="-120"/>
              </a:rPr>
              <a:t>熟义：释放；生义：发布，发行</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50" name="Text 48"/>
          <p:cNvSpPr/>
          <p:nvPr/>
        </p:nvSpPr>
        <p:spPr>
          <a:xfrm>
            <a:off x="6470640" y="5673319"/>
            <a:ext cx="5109744" cy="187858"/>
          </a:xfrm>
          <a:prstGeom prst="rect">
            <a:avLst/>
          </a:prstGeom>
          <a:noFill/>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0" i="0" u="none" strike="noStrike" kern="1200" cap="none" spc="0" normalizeH="0" baseline="0" noProof="0" dirty="0">
                <a:ln>
                  <a:noFill/>
                </a:ln>
                <a:solidFill>
                  <a:srgbClr val="2E2E2E">
                    <a:alpha val="80000"/>
                  </a:srgbClr>
                </a:solidFill>
                <a:effectLst/>
                <a:uLnTx/>
                <a:uFillTx/>
                <a:latin typeface="Times New Roman" panose="02020603050405020304"/>
                <a:ea typeface="宋体" panose="02010600030101010101" pitchFamily="2" charset="-122"/>
                <a:cs typeface="Noto Sans SC" pitchFamily="34" charset="-120"/>
              </a:rPr>
              <a:t>had the book released（让书出版发行）</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51" name="Shape 49"/>
          <p:cNvSpPr/>
          <p:nvPr/>
        </p:nvSpPr>
        <p:spPr>
          <a:xfrm>
            <a:off x="375716" y="6312037"/>
            <a:ext cx="11440567" cy="544789"/>
          </a:xfrm>
          <a:custGeom>
            <a:avLst/>
            <a:gdLst/>
            <a:ahLst/>
            <a:cxnLst/>
            <a:rect l="l" t="t" r="r" b="b"/>
            <a:pathLst>
              <a:path w="11440567" h="544789">
                <a:moveTo>
                  <a:pt x="75143" y="0"/>
                </a:moveTo>
                <a:lnTo>
                  <a:pt x="11365424" y="0"/>
                </a:lnTo>
                <a:cubicBezTo>
                  <a:pt x="11406924" y="0"/>
                  <a:pt x="11440567" y="33643"/>
                  <a:pt x="11440567" y="75143"/>
                </a:cubicBezTo>
                <a:lnTo>
                  <a:pt x="11440567" y="469646"/>
                </a:lnTo>
                <a:cubicBezTo>
                  <a:pt x="11440567" y="511146"/>
                  <a:pt x="11406924" y="544789"/>
                  <a:pt x="11365424" y="544789"/>
                </a:cubicBezTo>
                <a:lnTo>
                  <a:pt x="75143" y="544789"/>
                </a:lnTo>
                <a:cubicBezTo>
                  <a:pt x="33643" y="544789"/>
                  <a:pt x="0" y="511146"/>
                  <a:pt x="0" y="469646"/>
                </a:cubicBezTo>
                <a:lnTo>
                  <a:pt x="0" y="75143"/>
                </a:lnTo>
                <a:cubicBezTo>
                  <a:pt x="0" y="33670"/>
                  <a:pt x="33670" y="0"/>
                  <a:pt x="75143" y="0"/>
                </a:cubicBezTo>
                <a:close/>
              </a:path>
            </a:pathLst>
          </a:custGeom>
          <a:solidFill>
            <a:srgbClr val="3A4F41"/>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52" name="Shape 50"/>
          <p:cNvSpPr/>
          <p:nvPr/>
        </p:nvSpPr>
        <p:spPr>
          <a:xfrm>
            <a:off x="582361" y="6471716"/>
            <a:ext cx="169072" cy="225430"/>
          </a:xfrm>
          <a:custGeom>
            <a:avLst/>
            <a:gdLst/>
            <a:ahLst/>
            <a:cxnLst/>
            <a:rect l="l" t="t" r="r" b="b"/>
            <a:pathLst>
              <a:path w="169072" h="225430">
                <a:moveTo>
                  <a:pt x="128962" y="169072"/>
                </a:moveTo>
                <a:cubicBezTo>
                  <a:pt x="132176" y="159254"/>
                  <a:pt x="138604" y="150360"/>
                  <a:pt x="145869" y="142699"/>
                </a:cubicBezTo>
                <a:cubicBezTo>
                  <a:pt x="160267" y="127553"/>
                  <a:pt x="169072" y="107079"/>
                  <a:pt x="169072" y="84536"/>
                </a:cubicBezTo>
                <a:cubicBezTo>
                  <a:pt x="169072" y="37865"/>
                  <a:pt x="131207" y="0"/>
                  <a:pt x="84536" y="0"/>
                </a:cubicBezTo>
                <a:cubicBezTo>
                  <a:pt x="37865" y="0"/>
                  <a:pt x="0" y="37865"/>
                  <a:pt x="0" y="84536"/>
                </a:cubicBezTo>
                <a:cubicBezTo>
                  <a:pt x="0" y="107079"/>
                  <a:pt x="8806" y="127553"/>
                  <a:pt x="23203" y="142699"/>
                </a:cubicBezTo>
                <a:cubicBezTo>
                  <a:pt x="30468" y="150360"/>
                  <a:pt x="36941" y="159254"/>
                  <a:pt x="40111" y="169072"/>
                </a:cubicBezTo>
                <a:lnTo>
                  <a:pt x="128918" y="169072"/>
                </a:lnTo>
                <a:close/>
                <a:moveTo>
                  <a:pt x="126804" y="190206"/>
                </a:moveTo>
                <a:lnTo>
                  <a:pt x="42268" y="190206"/>
                </a:lnTo>
                <a:lnTo>
                  <a:pt x="42268" y="197251"/>
                </a:lnTo>
                <a:cubicBezTo>
                  <a:pt x="42268" y="216712"/>
                  <a:pt x="58031" y="232475"/>
                  <a:pt x="77492" y="232475"/>
                </a:cubicBezTo>
                <a:lnTo>
                  <a:pt x="91581" y="232475"/>
                </a:lnTo>
                <a:cubicBezTo>
                  <a:pt x="111042" y="232475"/>
                  <a:pt x="126804" y="216712"/>
                  <a:pt x="126804" y="197251"/>
                </a:cubicBezTo>
                <a:lnTo>
                  <a:pt x="126804" y="190206"/>
                </a:lnTo>
                <a:close/>
                <a:moveTo>
                  <a:pt x="81014" y="49313"/>
                </a:moveTo>
                <a:cubicBezTo>
                  <a:pt x="63490" y="49313"/>
                  <a:pt x="49313" y="63490"/>
                  <a:pt x="49313" y="81014"/>
                </a:cubicBezTo>
                <a:cubicBezTo>
                  <a:pt x="49313" y="86870"/>
                  <a:pt x="44602" y="91581"/>
                  <a:pt x="38746" y="91581"/>
                </a:cubicBezTo>
                <a:cubicBezTo>
                  <a:pt x="32890" y="91581"/>
                  <a:pt x="28179" y="86870"/>
                  <a:pt x="28179" y="81014"/>
                </a:cubicBezTo>
                <a:cubicBezTo>
                  <a:pt x="28179" y="51822"/>
                  <a:pt x="51822" y="28179"/>
                  <a:pt x="81014" y="28179"/>
                </a:cubicBezTo>
                <a:cubicBezTo>
                  <a:pt x="86870" y="28179"/>
                  <a:pt x="91581" y="32890"/>
                  <a:pt x="91581" y="38746"/>
                </a:cubicBezTo>
                <a:cubicBezTo>
                  <a:pt x="91581" y="44602"/>
                  <a:pt x="86870" y="49313"/>
                  <a:pt x="81014" y="49313"/>
                </a:cubicBez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
        <p:nvSpPr>
          <p:cNvPr id="53" name="Text 51"/>
          <p:cNvSpPr/>
          <p:nvPr/>
        </p:nvSpPr>
        <p:spPr>
          <a:xfrm>
            <a:off x="920504" y="6424751"/>
            <a:ext cx="10659879" cy="300573"/>
          </a:xfrm>
          <a:prstGeom prst="rect">
            <a:avLst/>
          </a:prstGeom>
          <a:noFill/>
        </p:spPr>
        <p:txBody>
          <a:bodyPr wrap="square" lIns="0" tIns="0" rIns="0" bIns="0" rtlCol="0" anchor="ctr"/>
          <a:lstStyle/>
          <a:p>
            <a:pPr marL="0" marR="0" lvl="0" indent="0" algn="l" defTabSz="914400" rtl="0" eaLnBrk="1" fontAlgn="auto" latinLnBrk="0" hangingPunct="1">
              <a:lnSpc>
                <a:spcPct val="140000"/>
              </a:lnSpc>
              <a:spcBef>
                <a:spcPts val="0"/>
              </a:spcBef>
              <a:spcAft>
                <a:spcPts val="0"/>
              </a:spcAft>
              <a:buClrTx/>
              <a:buSzTx/>
              <a:buFontTx/>
              <a:buNone/>
              <a:defRPr/>
            </a:pPr>
            <a:r>
              <a:rPr kumimoji="0" lang="en-US" sz="16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Noto Sans SC" pitchFamily="34" charset="-120"/>
              </a:rPr>
              <a:t>学习建议：</a:t>
            </a:r>
            <a:r>
              <a:rPr kumimoji="0" lang="en-US" sz="1600" b="0"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Noto Sans SC" pitchFamily="34" charset="-120"/>
              </a:rPr>
              <a:t>完形填空不仅考查词汇量，更考查对语境的理解。注意积累一词多义和固定搭配，结合上下文推断词义。</a:t>
            </a:r>
            <a:endParaRPr kumimoji="0" lang="en-US" sz="16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316191"/>
            <a:ext cx="8752241" cy="4469170"/>
          </a:xfrm>
          <a:prstGeom prst="rect">
            <a:avLst/>
          </a:prstGeom>
        </p:spPr>
      </p:pic>
      <p:sp>
        <p:nvSpPr>
          <p:cNvPr id="3" name="矩形 2"/>
          <p:cNvSpPr/>
          <p:nvPr/>
        </p:nvSpPr>
        <p:spPr>
          <a:xfrm>
            <a:off x="71120" y="4643120"/>
            <a:ext cx="4409440" cy="6096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nvGrpSpPr>
          <p:cNvPr id="11" name="组合 10"/>
          <p:cNvGrpSpPr/>
          <p:nvPr/>
        </p:nvGrpSpPr>
        <p:grpSpPr>
          <a:xfrm>
            <a:off x="8575040" y="111973"/>
            <a:ext cx="3790686" cy="610981"/>
            <a:chOff x="8605520" y="690347"/>
            <a:chExt cx="3790686" cy="610981"/>
          </a:xfrm>
        </p:grpSpPr>
        <p:sp>
          <p:nvSpPr>
            <p:cNvPr id="4"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8" name="组合 7"/>
            <p:cNvGrpSpPr/>
            <p:nvPr/>
          </p:nvGrpSpPr>
          <p:grpSpPr>
            <a:xfrm>
              <a:off x="8752241" y="690347"/>
              <a:ext cx="3643965" cy="610981"/>
              <a:chOff x="8752241" y="690347"/>
              <a:chExt cx="3643965" cy="610981"/>
            </a:xfrm>
          </p:grpSpPr>
          <p:sp>
            <p:nvSpPr>
              <p:cNvPr id="5"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56</a:t>
                </a:r>
                <a:endParaRPr lang="zh-CN" altLang="en-US" dirty="0">
                  <a:solidFill>
                    <a:schemeClr val="bg1"/>
                  </a:solidFill>
                </a:endParaRPr>
              </a:p>
            </p:txBody>
          </p:sp>
          <p:sp>
            <p:nvSpPr>
              <p:cNvPr id="6"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cs typeface="Noto Sans SC" pitchFamily="34" charset="-120"/>
                  </a:rPr>
                  <a:t>drew</a:t>
                </a:r>
                <a:endParaRPr lang="en-US" sz="2000" dirty="0">
                  <a:latin typeface="+mj-lt"/>
                </a:endParaRPr>
              </a:p>
            </p:txBody>
          </p:sp>
          <p:sp>
            <p:nvSpPr>
              <p:cNvPr id="7" name="Text 12"/>
              <p:cNvSpPr/>
              <p:nvPr/>
            </p:nvSpPr>
            <p:spPr>
              <a:xfrm>
                <a:off x="9834100" y="690347"/>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谓语动词</a:t>
                </a:r>
                <a:r>
                  <a:rPr lang="en-US" dirty="0" err="1">
                    <a:solidFill>
                      <a:srgbClr val="2E2E2E">
                        <a:alpha val="70000"/>
                      </a:srgbClr>
                    </a:solidFill>
                    <a:latin typeface="+mj-lt"/>
                    <a:ea typeface="宋体" panose="02010600030101010101" pitchFamily="2" charset="-122"/>
                    <a:cs typeface="Noto Sans SC" pitchFamily="34" charset="-120"/>
                  </a:rPr>
                  <a:t>一般过去时</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grpSp>
        <p:nvGrpSpPr>
          <p:cNvPr id="12" name="组合 11"/>
          <p:cNvGrpSpPr/>
          <p:nvPr/>
        </p:nvGrpSpPr>
        <p:grpSpPr>
          <a:xfrm>
            <a:off x="8575040" y="674187"/>
            <a:ext cx="4073748" cy="610981"/>
            <a:chOff x="8605520" y="667341"/>
            <a:chExt cx="4073748" cy="610981"/>
          </a:xfrm>
        </p:grpSpPr>
        <p:sp>
          <p:nvSpPr>
            <p:cNvPr id="13"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14" name="组合 13"/>
            <p:cNvGrpSpPr/>
            <p:nvPr/>
          </p:nvGrpSpPr>
          <p:grpSpPr>
            <a:xfrm>
              <a:off x="8752241" y="667341"/>
              <a:ext cx="3927027" cy="610981"/>
              <a:chOff x="8752241" y="667341"/>
              <a:chExt cx="3927027" cy="610981"/>
            </a:xfrm>
          </p:grpSpPr>
          <p:sp>
            <p:nvSpPr>
              <p:cNvPr id="15"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57</a:t>
                </a:r>
                <a:endParaRPr lang="zh-CN" altLang="en-US" dirty="0">
                  <a:solidFill>
                    <a:schemeClr val="bg1"/>
                  </a:solidFill>
                </a:endParaRPr>
              </a:p>
            </p:txBody>
          </p:sp>
          <p:sp>
            <p:nvSpPr>
              <p:cNvPr id="16"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rPr>
                  <a:t>tailored</a:t>
                </a:r>
                <a:endParaRPr lang="en-US" sz="2000" dirty="0">
                  <a:latin typeface="+mj-lt"/>
                </a:endParaRPr>
              </a:p>
            </p:txBody>
          </p:sp>
          <p:sp>
            <p:nvSpPr>
              <p:cNvPr id="17" name="Text 12"/>
              <p:cNvSpPr/>
              <p:nvPr/>
            </p:nvSpPr>
            <p:spPr>
              <a:xfrm>
                <a:off x="10117162" y="667341"/>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非谓语</a:t>
                </a:r>
                <a:r>
                  <a:rPr lang="en-US" altLang="zh-CN"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过去分词</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grpSp>
        <p:nvGrpSpPr>
          <p:cNvPr id="18" name="组合 17"/>
          <p:cNvGrpSpPr/>
          <p:nvPr/>
        </p:nvGrpSpPr>
        <p:grpSpPr>
          <a:xfrm>
            <a:off x="8575040" y="1262364"/>
            <a:ext cx="4073748" cy="610981"/>
            <a:chOff x="8605520" y="667341"/>
            <a:chExt cx="4073748" cy="610981"/>
          </a:xfrm>
        </p:grpSpPr>
        <p:sp>
          <p:nvSpPr>
            <p:cNvPr id="19"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20" name="组合 19"/>
            <p:cNvGrpSpPr/>
            <p:nvPr/>
          </p:nvGrpSpPr>
          <p:grpSpPr>
            <a:xfrm>
              <a:off x="8752241" y="667341"/>
              <a:ext cx="3927027" cy="610981"/>
              <a:chOff x="8752241" y="667341"/>
              <a:chExt cx="3927027" cy="610981"/>
            </a:xfrm>
          </p:grpSpPr>
          <p:sp>
            <p:nvSpPr>
              <p:cNvPr id="21"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58</a:t>
                </a:r>
                <a:endParaRPr lang="zh-CN" altLang="en-US" dirty="0">
                  <a:solidFill>
                    <a:schemeClr val="bg1"/>
                  </a:solidFill>
                </a:endParaRPr>
              </a:p>
            </p:txBody>
          </p:sp>
          <p:sp>
            <p:nvSpPr>
              <p:cNvPr id="22"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rPr>
                  <a:t>director</a:t>
                </a:r>
                <a:endParaRPr lang="en-US" sz="2000" dirty="0">
                  <a:latin typeface="+mj-lt"/>
                </a:endParaRPr>
              </a:p>
            </p:txBody>
          </p:sp>
          <p:sp>
            <p:nvSpPr>
              <p:cNvPr id="23" name="Text 12"/>
              <p:cNvSpPr/>
              <p:nvPr/>
            </p:nvSpPr>
            <p:spPr>
              <a:xfrm>
                <a:off x="10117162" y="667341"/>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词性转换，</a:t>
                </a:r>
                <a:r>
                  <a:rPr lang="en-US" altLang="zh-CN" dirty="0">
                    <a:solidFill>
                      <a:srgbClr val="2E2E2E">
                        <a:alpha val="70000"/>
                      </a:srgbClr>
                    </a:solidFill>
                    <a:latin typeface="+mj-lt"/>
                    <a:ea typeface="宋体" panose="02010600030101010101" pitchFamily="2" charset="-122"/>
                    <a:cs typeface="Noto Sans SC" pitchFamily="34" charset="-120"/>
                  </a:rPr>
                  <a:t>N.</a:t>
                </a:r>
                <a:r>
                  <a:rPr lang="zh-CN" altLang="en-US" dirty="0">
                    <a:solidFill>
                      <a:srgbClr val="2E2E2E">
                        <a:alpha val="70000"/>
                      </a:srgbClr>
                    </a:solidFill>
                    <a:latin typeface="+mj-lt"/>
                    <a:ea typeface="宋体" panose="02010600030101010101" pitchFamily="2" charset="-122"/>
                    <a:cs typeface="Noto Sans SC" pitchFamily="34" charset="-120"/>
                  </a:rPr>
                  <a:t>馆长</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grpSp>
        <p:nvGrpSpPr>
          <p:cNvPr id="24" name="组合 23"/>
          <p:cNvGrpSpPr/>
          <p:nvPr/>
        </p:nvGrpSpPr>
        <p:grpSpPr>
          <a:xfrm>
            <a:off x="8575040" y="1810699"/>
            <a:ext cx="3830114" cy="610981"/>
            <a:chOff x="8605520" y="687498"/>
            <a:chExt cx="3830114" cy="610981"/>
          </a:xfrm>
        </p:grpSpPr>
        <p:sp>
          <p:nvSpPr>
            <p:cNvPr id="25"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26" name="组合 25"/>
            <p:cNvGrpSpPr/>
            <p:nvPr/>
          </p:nvGrpSpPr>
          <p:grpSpPr>
            <a:xfrm>
              <a:off x="8752241" y="687498"/>
              <a:ext cx="3683393" cy="610981"/>
              <a:chOff x="8752241" y="687498"/>
              <a:chExt cx="3683393" cy="610981"/>
            </a:xfrm>
          </p:grpSpPr>
          <p:sp>
            <p:nvSpPr>
              <p:cNvPr id="27"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59</a:t>
                </a:r>
                <a:endParaRPr lang="zh-CN" altLang="en-US" dirty="0">
                  <a:solidFill>
                    <a:schemeClr val="bg1"/>
                  </a:solidFill>
                </a:endParaRPr>
              </a:p>
            </p:txBody>
          </p:sp>
          <p:sp>
            <p:nvSpPr>
              <p:cNvPr id="28"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rPr>
                  <a:t>what</a:t>
                </a:r>
                <a:endParaRPr lang="en-US" sz="2000" dirty="0">
                  <a:latin typeface="+mj-lt"/>
                </a:endParaRPr>
              </a:p>
            </p:txBody>
          </p:sp>
          <p:sp>
            <p:nvSpPr>
              <p:cNvPr id="29" name="Text 12"/>
              <p:cNvSpPr/>
              <p:nvPr/>
            </p:nvSpPr>
            <p:spPr>
              <a:xfrm>
                <a:off x="9873528" y="687498"/>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宾语从句引导词</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grpSp>
        <p:nvGrpSpPr>
          <p:cNvPr id="30" name="组合 29"/>
          <p:cNvGrpSpPr/>
          <p:nvPr/>
        </p:nvGrpSpPr>
        <p:grpSpPr>
          <a:xfrm>
            <a:off x="8575040" y="2420382"/>
            <a:ext cx="4073748" cy="610981"/>
            <a:chOff x="8605520" y="687498"/>
            <a:chExt cx="4073748" cy="610981"/>
          </a:xfrm>
        </p:grpSpPr>
        <p:sp>
          <p:nvSpPr>
            <p:cNvPr id="31"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32" name="组合 31"/>
            <p:cNvGrpSpPr/>
            <p:nvPr/>
          </p:nvGrpSpPr>
          <p:grpSpPr>
            <a:xfrm>
              <a:off x="8752241" y="687498"/>
              <a:ext cx="3927027" cy="610981"/>
              <a:chOff x="8752241" y="687498"/>
              <a:chExt cx="3927027" cy="610981"/>
            </a:xfrm>
          </p:grpSpPr>
          <p:sp>
            <p:nvSpPr>
              <p:cNvPr id="33"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60</a:t>
                </a:r>
                <a:endParaRPr lang="zh-CN" altLang="en-US" dirty="0">
                  <a:solidFill>
                    <a:schemeClr val="bg1"/>
                  </a:solidFill>
                </a:endParaRPr>
              </a:p>
            </p:txBody>
          </p:sp>
          <p:sp>
            <p:nvSpPr>
              <p:cNvPr id="34"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rPr>
                  <a:t>existing</a:t>
                </a:r>
                <a:endParaRPr lang="en-US" sz="2000" dirty="0">
                  <a:latin typeface="+mj-lt"/>
                </a:endParaRPr>
              </a:p>
            </p:txBody>
          </p:sp>
          <p:sp>
            <p:nvSpPr>
              <p:cNvPr id="35" name="Text 12"/>
              <p:cNvSpPr/>
              <p:nvPr/>
            </p:nvSpPr>
            <p:spPr>
              <a:xfrm>
                <a:off x="10117162" y="687498"/>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非谓语</a:t>
                </a:r>
                <a:r>
                  <a:rPr lang="en-US" altLang="zh-CN"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现在分词</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grpSp>
        <p:nvGrpSpPr>
          <p:cNvPr id="36" name="组合 35"/>
          <p:cNvGrpSpPr/>
          <p:nvPr/>
        </p:nvGrpSpPr>
        <p:grpSpPr>
          <a:xfrm>
            <a:off x="8585200" y="3031363"/>
            <a:ext cx="4073748" cy="610981"/>
            <a:chOff x="8605520" y="687498"/>
            <a:chExt cx="4073748" cy="610981"/>
          </a:xfrm>
        </p:grpSpPr>
        <p:sp>
          <p:nvSpPr>
            <p:cNvPr id="37"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38" name="组合 37"/>
            <p:cNvGrpSpPr/>
            <p:nvPr/>
          </p:nvGrpSpPr>
          <p:grpSpPr>
            <a:xfrm>
              <a:off x="8752241" y="687498"/>
              <a:ext cx="3927027" cy="610981"/>
              <a:chOff x="8752241" y="687498"/>
              <a:chExt cx="3927027" cy="610981"/>
            </a:xfrm>
          </p:grpSpPr>
          <p:sp>
            <p:nvSpPr>
              <p:cNvPr id="39"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61</a:t>
                </a:r>
                <a:endParaRPr lang="zh-CN" altLang="en-US" dirty="0">
                  <a:solidFill>
                    <a:schemeClr val="bg1"/>
                  </a:solidFill>
                </a:endParaRPr>
              </a:p>
            </p:txBody>
          </p:sp>
          <p:sp>
            <p:nvSpPr>
              <p:cNvPr id="40"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rPr>
                  <a:t>and</a:t>
                </a:r>
                <a:endParaRPr lang="en-US" sz="2000" dirty="0">
                  <a:latin typeface="+mj-lt"/>
                </a:endParaRPr>
              </a:p>
            </p:txBody>
          </p:sp>
          <p:sp>
            <p:nvSpPr>
              <p:cNvPr id="41" name="Text 12"/>
              <p:cNvSpPr/>
              <p:nvPr/>
            </p:nvSpPr>
            <p:spPr>
              <a:xfrm>
                <a:off x="10117162" y="687498"/>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并列连词</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grpSp>
        <p:nvGrpSpPr>
          <p:cNvPr id="42" name="组合 41"/>
          <p:cNvGrpSpPr/>
          <p:nvPr/>
        </p:nvGrpSpPr>
        <p:grpSpPr>
          <a:xfrm>
            <a:off x="8584420" y="3604804"/>
            <a:ext cx="4073748" cy="610981"/>
            <a:chOff x="8605520" y="687498"/>
            <a:chExt cx="4073748" cy="610981"/>
          </a:xfrm>
        </p:grpSpPr>
        <p:sp>
          <p:nvSpPr>
            <p:cNvPr id="43"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44" name="组合 43"/>
            <p:cNvGrpSpPr/>
            <p:nvPr/>
          </p:nvGrpSpPr>
          <p:grpSpPr>
            <a:xfrm>
              <a:off x="8752241" y="687498"/>
              <a:ext cx="3927027" cy="610981"/>
              <a:chOff x="8752241" y="687498"/>
              <a:chExt cx="3927027" cy="610981"/>
            </a:xfrm>
          </p:grpSpPr>
          <p:sp>
            <p:nvSpPr>
              <p:cNvPr id="45"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62</a:t>
                </a:r>
                <a:endParaRPr lang="zh-CN" altLang="en-US" dirty="0">
                  <a:solidFill>
                    <a:schemeClr val="bg1"/>
                  </a:solidFill>
                </a:endParaRPr>
              </a:p>
            </p:txBody>
          </p:sp>
          <p:sp>
            <p:nvSpPr>
              <p:cNvPr id="46"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rPr>
                  <a:t>into</a:t>
                </a:r>
                <a:endParaRPr lang="en-US" sz="2000" dirty="0">
                  <a:latin typeface="+mj-lt"/>
                </a:endParaRPr>
              </a:p>
            </p:txBody>
          </p:sp>
          <p:sp>
            <p:nvSpPr>
              <p:cNvPr id="47" name="Text 12"/>
              <p:cNvSpPr/>
              <p:nvPr/>
            </p:nvSpPr>
            <p:spPr>
              <a:xfrm>
                <a:off x="10117162" y="687498"/>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固定搭配</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grpSp>
        <p:nvGrpSpPr>
          <p:cNvPr id="48" name="组合 47"/>
          <p:cNvGrpSpPr/>
          <p:nvPr/>
        </p:nvGrpSpPr>
        <p:grpSpPr>
          <a:xfrm>
            <a:off x="8593162" y="4178276"/>
            <a:ext cx="4073748" cy="610981"/>
            <a:chOff x="8605520" y="687498"/>
            <a:chExt cx="4073748" cy="610981"/>
          </a:xfrm>
        </p:grpSpPr>
        <p:sp>
          <p:nvSpPr>
            <p:cNvPr id="49"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50" name="组合 49"/>
            <p:cNvGrpSpPr/>
            <p:nvPr/>
          </p:nvGrpSpPr>
          <p:grpSpPr>
            <a:xfrm>
              <a:off x="8752241" y="687498"/>
              <a:ext cx="3927027" cy="610981"/>
              <a:chOff x="8752241" y="687498"/>
              <a:chExt cx="3927027" cy="610981"/>
            </a:xfrm>
          </p:grpSpPr>
          <p:sp>
            <p:nvSpPr>
              <p:cNvPr id="51"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63</a:t>
                </a:r>
                <a:endParaRPr lang="zh-CN" altLang="en-US" dirty="0">
                  <a:solidFill>
                    <a:schemeClr val="bg1"/>
                  </a:solidFill>
                </a:endParaRPr>
              </a:p>
            </p:txBody>
          </p:sp>
          <p:sp>
            <p:nvSpPr>
              <p:cNvPr id="52"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rPr>
                  <a:t>a</a:t>
                </a:r>
                <a:endParaRPr lang="en-US" sz="2000" dirty="0">
                  <a:latin typeface="+mj-lt"/>
                </a:endParaRPr>
              </a:p>
            </p:txBody>
          </p:sp>
          <p:sp>
            <p:nvSpPr>
              <p:cNvPr id="53" name="Text 12"/>
              <p:cNvSpPr/>
              <p:nvPr/>
            </p:nvSpPr>
            <p:spPr>
              <a:xfrm>
                <a:off x="10117162" y="687498"/>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冠词 </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grpSp>
        <p:nvGrpSpPr>
          <p:cNvPr id="54" name="组合 53"/>
          <p:cNvGrpSpPr/>
          <p:nvPr/>
        </p:nvGrpSpPr>
        <p:grpSpPr>
          <a:xfrm>
            <a:off x="8592382" y="4704600"/>
            <a:ext cx="4073748" cy="610981"/>
            <a:chOff x="8605520" y="687498"/>
            <a:chExt cx="4073748" cy="610981"/>
          </a:xfrm>
        </p:grpSpPr>
        <p:sp>
          <p:nvSpPr>
            <p:cNvPr id="55"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56" name="组合 55"/>
            <p:cNvGrpSpPr/>
            <p:nvPr/>
          </p:nvGrpSpPr>
          <p:grpSpPr>
            <a:xfrm>
              <a:off x="8752241" y="687498"/>
              <a:ext cx="3927027" cy="610981"/>
              <a:chOff x="8752241" y="687498"/>
              <a:chExt cx="3927027" cy="610981"/>
            </a:xfrm>
          </p:grpSpPr>
          <p:sp>
            <p:nvSpPr>
              <p:cNvPr id="57"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64</a:t>
                </a:r>
                <a:endParaRPr lang="zh-CN" altLang="en-US" dirty="0">
                  <a:solidFill>
                    <a:schemeClr val="bg1"/>
                  </a:solidFill>
                </a:endParaRPr>
              </a:p>
            </p:txBody>
          </p:sp>
          <p:sp>
            <p:nvSpPr>
              <p:cNvPr id="58"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rPr>
                  <a:t>truly</a:t>
                </a:r>
                <a:endParaRPr lang="en-US" sz="2000" dirty="0">
                  <a:latin typeface="+mj-lt"/>
                </a:endParaRPr>
              </a:p>
            </p:txBody>
          </p:sp>
          <p:sp>
            <p:nvSpPr>
              <p:cNvPr id="59" name="Text 12"/>
              <p:cNvSpPr/>
              <p:nvPr/>
            </p:nvSpPr>
            <p:spPr>
              <a:xfrm>
                <a:off x="10117162" y="687498"/>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词性转换 </a:t>
                </a:r>
                <a:r>
                  <a:rPr lang="en-US" altLang="zh-CN" dirty="0">
                    <a:solidFill>
                      <a:srgbClr val="2E2E2E">
                        <a:alpha val="70000"/>
                      </a:srgbClr>
                    </a:solidFill>
                    <a:latin typeface="+mj-lt"/>
                    <a:ea typeface="宋体" panose="02010600030101010101" pitchFamily="2" charset="-122"/>
                    <a:cs typeface="Noto Sans SC" pitchFamily="34" charset="-120"/>
                  </a:rPr>
                  <a:t>adj</a:t>
                </a:r>
                <a:r>
                  <a:rPr lang="zh-CN" altLang="en-US" dirty="0">
                    <a:solidFill>
                      <a:srgbClr val="2E2E2E">
                        <a:alpha val="70000"/>
                      </a:srgbClr>
                    </a:solidFill>
                    <a:latin typeface="+mj-lt"/>
                    <a:ea typeface="宋体" panose="02010600030101010101" pitchFamily="2" charset="-122"/>
                    <a:cs typeface="Noto Sans SC" pitchFamily="34" charset="-120"/>
                  </a:rPr>
                  <a:t>→</a:t>
                </a:r>
                <a:r>
                  <a:rPr lang="en-US" altLang="zh-CN" dirty="0">
                    <a:solidFill>
                      <a:srgbClr val="2E2E2E">
                        <a:alpha val="70000"/>
                      </a:srgbClr>
                    </a:solidFill>
                    <a:latin typeface="+mj-lt"/>
                    <a:ea typeface="宋体" panose="02010600030101010101" pitchFamily="2" charset="-122"/>
                    <a:cs typeface="Noto Sans SC" pitchFamily="34" charset="-120"/>
                  </a:rPr>
                  <a:t>adv</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grpSp>
        <p:nvGrpSpPr>
          <p:cNvPr id="60" name="组合 59"/>
          <p:cNvGrpSpPr/>
          <p:nvPr/>
        </p:nvGrpSpPr>
        <p:grpSpPr>
          <a:xfrm>
            <a:off x="8605520" y="5324771"/>
            <a:ext cx="4073748" cy="610981"/>
            <a:chOff x="8605520" y="687498"/>
            <a:chExt cx="4073748" cy="610981"/>
          </a:xfrm>
        </p:grpSpPr>
        <p:sp>
          <p:nvSpPr>
            <p:cNvPr id="61" name="Shape 8"/>
            <p:cNvSpPr/>
            <p:nvPr/>
          </p:nvSpPr>
          <p:spPr>
            <a:xfrm>
              <a:off x="8605520" y="737916"/>
              <a:ext cx="3586480" cy="472605"/>
            </a:xfrm>
            <a:custGeom>
              <a:avLst/>
              <a:gdLst/>
              <a:ahLst/>
              <a:cxnLst/>
              <a:rect l="l" t="t" r="r" b="b"/>
              <a:pathLst>
                <a:path w="8200822" h="470539">
                  <a:moveTo>
                    <a:pt x="67221" y="0"/>
                  </a:moveTo>
                  <a:lnTo>
                    <a:pt x="8133600" y="0"/>
                  </a:lnTo>
                  <a:cubicBezTo>
                    <a:pt x="8170726" y="0"/>
                    <a:pt x="8200822" y="30096"/>
                    <a:pt x="8200822" y="67221"/>
                  </a:cubicBezTo>
                  <a:lnTo>
                    <a:pt x="8200822" y="403318"/>
                  </a:lnTo>
                  <a:cubicBezTo>
                    <a:pt x="8200822" y="440443"/>
                    <a:pt x="8170726" y="470539"/>
                    <a:pt x="8133600" y="470539"/>
                  </a:cubicBezTo>
                  <a:lnTo>
                    <a:pt x="67221" y="470539"/>
                  </a:lnTo>
                  <a:cubicBezTo>
                    <a:pt x="30121" y="470539"/>
                    <a:pt x="0" y="440418"/>
                    <a:pt x="0" y="403318"/>
                  </a:cubicBezTo>
                  <a:lnTo>
                    <a:pt x="0" y="67221"/>
                  </a:lnTo>
                  <a:cubicBezTo>
                    <a:pt x="0" y="30121"/>
                    <a:pt x="30121" y="0"/>
                    <a:pt x="67221" y="0"/>
                  </a:cubicBezTo>
                  <a:close/>
                </a:path>
              </a:pathLst>
            </a:custGeom>
            <a:solidFill>
              <a:srgbClr val="F8F7F4"/>
            </a:solidFill>
          </p:spPr>
          <p:txBody>
            <a:bodyPr/>
            <a:lstStyle/>
            <a:p>
              <a:endParaRPr lang="zh-CN" altLang="en-US"/>
            </a:p>
          </p:txBody>
        </p:sp>
        <p:grpSp>
          <p:nvGrpSpPr>
            <p:cNvPr id="62" name="组合 61"/>
            <p:cNvGrpSpPr/>
            <p:nvPr/>
          </p:nvGrpSpPr>
          <p:grpSpPr>
            <a:xfrm>
              <a:off x="8752241" y="687498"/>
              <a:ext cx="3927027" cy="610981"/>
              <a:chOff x="8752241" y="687498"/>
              <a:chExt cx="3927027" cy="610981"/>
            </a:xfrm>
          </p:grpSpPr>
          <p:sp>
            <p:nvSpPr>
              <p:cNvPr id="63" name="Shape 9"/>
              <p:cNvSpPr/>
              <p:nvPr/>
            </p:nvSpPr>
            <p:spPr>
              <a:xfrm>
                <a:off x="8752241" y="802962"/>
                <a:ext cx="436930" cy="385753"/>
              </a:xfrm>
              <a:custGeom>
                <a:avLst/>
                <a:gdLst/>
                <a:ahLst/>
                <a:cxnLst/>
                <a:rect l="l" t="t" r="r" b="b"/>
                <a:pathLst>
                  <a:path w="268879" h="268879">
                    <a:moveTo>
                      <a:pt x="134440" y="0"/>
                    </a:moveTo>
                    <a:lnTo>
                      <a:pt x="134440" y="0"/>
                    </a:lnTo>
                    <a:cubicBezTo>
                      <a:pt x="208689" y="0"/>
                      <a:pt x="268879" y="60191"/>
                      <a:pt x="268879" y="134440"/>
                    </a:cubicBezTo>
                    <a:lnTo>
                      <a:pt x="268879" y="134440"/>
                    </a:lnTo>
                    <a:cubicBezTo>
                      <a:pt x="268879" y="208689"/>
                      <a:pt x="208689" y="268879"/>
                      <a:pt x="134440" y="268879"/>
                    </a:cubicBezTo>
                    <a:lnTo>
                      <a:pt x="134440" y="268879"/>
                    </a:lnTo>
                    <a:cubicBezTo>
                      <a:pt x="60191" y="268879"/>
                      <a:pt x="0" y="208689"/>
                      <a:pt x="0" y="134440"/>
                    </a:cubicBezTo>
                    <a:lnTo>
                      <a:pt x="0" y="134440"/>
                    </a:lnTo>
                    <a:cubicBezTo>
                      <a:pt x="0" y="60191"/>
                      <a:pt x="60191" y="0"/>
                      <a:pt x="134440" y="0"/>
                    </a:cubicBezTo>
                    <a:close/>
                  </a:path>
                </a:pathLst>
              </a:custGeom>
              <a:solidFill>
                <a:srgbClr val="3A4F41"/>
              </a:solidFill>
            </p:spPr>
            <p:txBody>
              <a:bodyPr/>
              <a:lstStyle/>
              <a:p>
                <a:pPr algn="ctr"/>
                <a:r>
                  <a:rPr lang="en-US" altLang="zh-CN" dirty="0">
                    <a:solidFill>
                      <a:schemeClr val="bg1"/>
                    </a:solidFill>
                  </a:rPr>
                  <a:t>65</a:t>
                </a:r>
                <a:endParaRPr lang="zh-CN" altLang="en-US" dirty="0">
                  <a:solidFill>
                    <a:schemeClr val="bg1"/>
                  </a:solidFill>
                </a:endParaRPr>
              </a:p>
            </p:txBody>
          </p:sp>
          <p:sp>
            <p:nvSpPr>
              <p:cNvPr id="64" name="Text 11"/>
              <p:cNvSpPr/>
              <p:nvPr/>
            </p:nvSpPr>
            <p:spPr>
              <a:xfrm>
                <a:off x="9335892" y="726853"/>
                <a:ext cx="996417" cy="461862"/>
              </a:xfrm>
              <a:prstGeom prst="rect">
                <a:avLst/>
              </a:prstGeom>
              <a:noFill/>
            </p:spPr>
            <p:txBody>
              <a:bodyPr wrap="square" lIns="0" tIns="0" rIns="0" bIns="0" rtlCol="0" anchor="ctr"/>
              <a:lstStyle/>
              <a:p>
                <a:pPr>
                  <a:lnSpc>
                    <a:spcPct val="130000"/>
                  </a:lnSpc>
                </a:pPr>
                <a:r>
                  <a:rPr lang="en-US" sz="2000" b="1" dirty="0">
                    <a:solidFill>
                      <a:srgbClr val="3A4F41"/>
                    </a:solidFill>
                    <a:latin typeface="+mj-lt"/>
                    <a:ea typeface="宋体" panose="02010600030101010101" pitchFamily="2" charset="-122"/>
                  </a:rPr>
                  <a:t>links</a:t>
                </a:r>
                <a:endParaRPr lang="en-US" sz="2000" dirty="0">
                  <a:latin typeface="+mj-lt"/>
                </a:endParaRPr>
              </a:p>
            </p:txBody>
          </p:sp>
          <p:sp>
            <p:nvSpPr>
              <p:cNvPr id="65" name="Text 12"/>
              <p:cNvSpPr/>
              <p:nvPr/>
            </p:nvSpPr>
            <p:spPr>
              <a:xfrm>
                <a:off x="10117162" y="687498"/>
                <a:ext cx="2562106" cy="610981"/>
              </a:xfrm>
              <a:prstGeom prst="rect">
                <a:avLst/>
              </a:prstGeom>
              <a:noFill/>
            </p:spPr>
            <p:txBody>
              <a:bodyPr wrap="square" lIns="0" tIns="0" rIns="0" bIns="0" rtlCol="0" anchor="ctr"/>
              <a:lstStyle/>
              <a:p>
                <a:pPr>
                  <a:lnSpc>
                    <a:spcPct val="120000"/>
                  </a:lnSpc>
                </a:pPr>
                <a:r>
                  <a:rPr lang="en-US" dirty="0">
                    <a:solidFill>
                      <a:srgbClr val="2E2E2E">
                        <a:alpha val="70000"/>
                      </a:srgbClr>
                    </a:solidFill>
                    <a:latin typeface="+mj-lt"/>
                    <a:ea typeface="宋体" panose="02010600030101010101" pitchFamily="2" charset="-122"/>
                    <a:cs typeface="Noto Sans SC" pitchFamily="34" charset="-120"/>
                  </a:rPr>
                  <a:t>（</a:t>
                </a:r>
                <a:r>
                  <a:rPr lang="zh-CN" altLang="en-US" dirty="0">
                    <a:solidFill>
                      <a:srgbClr val="2E2E2E">
                        <a:alpha val="70000"/>
                      </a:srgbClr>
                    </a:solidFill>
                    <a:latin typeface="+mj-lt"/>
                    <a:ea typeface="宋体" panose="02010600030101010101" pitchFamily="2" charset="-122"/>
                    <a:cs typeface="Noto Sans SC" pitchFamily="34" charset="-120"/>
                  </a:rPr>
                  <a:t>名词单复数</a:t>
                </a:r>
                <a:r>
                  <a:rPr lang="en-US" dirty="0">
                    <a:solidFill>
                      <a:srgbClr val="2E2E2E">
                        <a:alpha val="70000"/>
                      </a:srgbClr>
                    </a:solidFill>
                    <a:latin typeface="+mj-lt"/>
                    <a:ea typeface="宋体" panose="02010600030101010101" pitchFamily="2" charset="-122"/>
                    <a:cs typeface="Noto Sans SC" pitchFamily="34" charset="-120"/>
                  </a:rPr>
                  <a:t>）</a:t>
                </a:r>
                <a:endParaRPr lang="en-US" dirty="0">
                  <a:latin typeface="+mj-lt"/>
                </a:endParaRPr>
              </a:p>
            </p:txBody>
          </p:sp>
        </p:grpSp>
      </p:grpSp>
      <p:sp>
        <p:nvSpPr>
          <p:cNvPr id="67" name="文本框 66"/>
          <p:cNvSpPr txBox="1"/>
          <p:nvPr/>
        </p:nvSpPr>
        <p:spPr>
          <a:xfrm>
            <a:off x="7218081" y="3325754"/>
            <a:ext cx="1503680" cy="369332"/>
          </a:xfrm>
          <a:prstGeom prst="rect">
            <a:avLst/>
          </a:prstGeom>
          <a:noFill/>
        </p:spPr>
        <p:txBody>
          <a:bodyPr wrap="square">
            <a:spAutoFit/>
          </a:bodyPr>
          <a:lstStyle/>
          <a:p>
            <a:r>
              <a:rPr lang="en-US" altLang="zh-CN" dirty="0">
                <a:highlight>
                  <a:srgbClr val="FFFF00"/>
                </a:highlight>
              </a:rPr>
              <a:t>/ </a:t>
            </a:r>
            <a:r>
              <a:rPr lang="en-US" altLang="zh-CN" dirty="0" err="1">
                <a:highlight>
                  <a:srgbClr val="FFFF00"/>
                </a:highlight>
              </a:rPr>
              <a:t>ju</a:t>
            </a:r>
            <a:r>
              <a:rPr lang="en-US" altLang="zh-CN" dirty="0">
                <a:highlight>
                  <a:srgbClr val="FFFF00"/>
                </a:highlight>
              </a:rPr>
              <a:t>ːˈ</a:t>
            </a:r>
            <a:r>
              <a:rPr lang="en-US" altLang="zh-CN" dirty="0" err="1">
                <a:highlight>
                  <a:srgbClr val="FFFF00"/>
                </a:highlight>
              </a:rPr>
              <a:t>neskəʊ</a:t>
            </a:r>
            <a:r>
              <a:rPr lang="en-US" altLang="zh-CN" dirty="0">
                <a:highlight>
                  <a:srgbClr val="FFFF00"/>
                </a:highlight>
              </a:rPr>
              <a:t> </a:t>
            </a:r>
            <a:r>
              <a:rPr lang="en-US" altLang="zh-CN" dirty="0"/>
              <a:t>/</a:t>
            </a:r>
            <a:endParaRPr lang="zh-CN" altLang="en-US" dirty="0"/>
          </a:p>
        </p:txBody>
      </p:sp>
      <p:sp>
        <p:nvSpPr>
          <p:cNvPr id="68" name="矩形 67"/>
          <p:cNvSpPr/>
          <p:nvPr/>
        </p:nvSpPr>
        <p:spPr>
          <a:xfrm>
            <a:off x="4671149" y="2638605"/>
            <a:ext cx="1424852" cy="282994"/>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9" name="矩形 68"/>
          <p:cNvSpPr/>
          <p:nvPr/>
        </p:nvSpPr>
        <p:spPr>
          <a:xfrm>
            <a:off x="6793509" y="2586704"/>
            <a:ext cx="1503680" cy="334895"/>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grpSp>
        <p:nvGrpSpPr>
          <p:cNvPr id="77" name="组合 76"/>
          <p:cNvGrpSpPr/>
          <p:nvPr/>
        </p:nvGrpSpPr>
        <p:grpSpPr>
          <a:xfrm>
            <a:off x="149179" y="4690415"/>
            <a:ext cx="2764415" cy="2722404"/>
            <a:chOff x="250772" y="4679493"/>
            <a:chExt cx="2848441" cy="2722404"/>
          </a:xfrm>
        </p:grpSpPr>
        <p:sp>
          <p:nvSpPr>
            <p:cNvPr id="70" name="Shape 33"/>
            <p:cNvSpPr/>
            <p:nvPr/>
          </p:nvSpPr>
          <p:spPr>
            <a:xfrm>
              <a:off x="250772" y="4679493"/>
              <a:ext cx="2848441" cy="2722404"/>
            </a:xfrm>
            <a:custGeom>
              <a:avLst/>
              <a:gdLst/>
              <a:ahLst/>
              <a:cxnLst/>
              <a:rect l="l" t="t" r="r" b="b"/>
              <a:pathLst>
                <a:path w="2848441" h="2722404">
                  <a:moveTo>
                    <a:pt x="67216" y="0"/>
                  </a:moveTo>
                  <a:lnTo>
                    <a:pt x="2781225" y="0"/>
                  </a:lnTo>
                  <a:cubicBezTo>
                    <a:pt x="2818347" y="0"/>
                    <a:pt x="2848441" y="30094"/>
                    <a:pt x="2848441" y="67216"/>
                  </a:cubicBezTo>
                  <a:lnTo>
                    <a:pt x="2848441" y="2655188"/>
                  </a:lnTo>
                  <a:cubicBezTo>
                    <a:pt x="2848441" y="2692310"/>
                    <a:pt x="2818347" y="2722404"/>
                    <a:pt x="2781225" y="2722404"/>
                  </a:cubicBezTo>
                  <a:lnTo>
                    <a:pt x="67216" y="2722404"/>
                  </a:lnTo>
                  <a:cubicBezTo>
                    <a:pt x="30094" y="2722404"/>
                    <a:pt x="0" y="2692310"/>
                    <a:pt x="0" y="2655188"/>
                  </a:cubicBezTo>
                  <a:lnTo>
                    <a:pt x="0" y="67216"/>
                  </a:lnTo>
                  <a:cubicBezTo>
                    <a:pt x="0" y="30094"/>
                    <a:pt x="30094" y="0"/>
                    <a:pt x="67216" y="0"/>
                  </a:cubicBezTo>
                  <a:close/>
                </a:path>
              </a:pathLst>
            </a:custGeom>
            <a:solidFill>
              <a:srgbClr val="3A4F41"/>
            </a:solidFill>
          </p:spPr>
          <p:txBody>
            <a:bodyPr/>
            <a:lstStyle/>
            <a:p>
              <a:endParaRPr lang="zh-CN" altLang="en-US"/>
            </a:p>
          </p:txBody>
        </p:sp>
        <p:sp>
          <p:nvSpPr>
            <p:cNvPr id="72" name="Shape 35"/>
            <p:cNvSpPr/>
            <p:nvPr/>
          </p:nvSpPr>
          <p:spPr>
            <a:xfrm>
              <a:off x="385212" y="5150032"/>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solidFill>
                </a:rPr>
                <a:t>Draw –drew---drawn</a:t>
              </a:r>
              <a:endParaRPr lang="zh-CN" altLang="en-US" dirty="0">
                <a:solidFill>
                  <a:schemeClr val="bg1"/>
                </a:solidFill>
              </a:endParaRPr>
            </a:p>
          </p:txBody>
        </p:sp>
        <p:sp>
          <p:nvSpPr>
            <p:cNvPr id="73" name="Shape 38"/>
            <p:cNvSpPr/>
            <p:nvPr/>
          </p:nvSpPr>
          <p:spPr>
            <a:xfrm>
              <a:off x="385212" y="5586961"/>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solidFill>
                </a:rPr>
                <a:t>Bring </a:t>
              </a:r>
              <a:r>
                <a:rPr lang="en-US" altLang="zh-CN" dirty="0" err="1">
                  <a:solidFill>
                    <a:schemeClr val="bg1"/>
                  </a:solidFill>
                </a:rPr>
                <a:t>sth</a:t>
              </a:r>
              <a:r>
                <a:rPr lang="en-US" altLang="zh-CN" dirty="0">
                  <a:solidFill>
                    <a:schemeClr val="bg1"/>
                  </a:solidFill>
                </a:rPr>
                <a:t>. To…</a:t>
              </a:r>
              <a:endParaRPr lang="zh-CN" altLang="en-US" dirty="0">
                <a:solidFill>
                  <a:schemeClr val="bg1"/>
                </a:solidFill>
              </a:endParaRPr>
            </a:p>
          </p:txBody>
        </p:sp>
        <p:sp>
          <p:nvSpPr>
            <p:cNvPr id="74" name="Shape 41"/>
            <p:cNvSpPr/>
            <p:nvPr/>
          </p:nvSpPr>
          <p:spPr>
            <a:xfrm>
              <a:off x="385212" y="6023890"/>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solidFill>
                </a:rPr>
                <a:t>(Be) tailored to</a:t>
              </a:r>
              <a:endParaRPr lang="zh-CN" altLang="en-US" dirty="0">
                <a:solidFill>
                  <a:schemeClr val="bg1"/>
                </a:solidFill>
              </a:endParaRPr>
            </a:p>
          </p:txBody>
        </p:sp>
        <p:sp>
          <p:nvSpPr>
            <p:cNvPr id="75" name="Shape 44"/>
            <p:cNvSpPr/>
            <p:nvPr/>
          </p:nvSpPr>
          <p:spPr>
            <a:xfrm>
              <a:off x="385212" y="6460819"/>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solidFill>
                </a:rPr>
                <a:t>Take into account</a:t>
              </a:r>
              <a:endParaRPr lang="zh-CN" altLang="en-US" dirty="0">
                <a:solidFill>
                  <a:schemeClr val="bg1"/>
                </a:solidFill>
              </a:endParaRPr>
            </a:p>
          </p:txBody>
        </p:sp>
        <p:sp>
          <p:nvSpPr>
            <p:cNvPr id="76" name="Shape 47"/>
            <p:cNvSpPr/>
            <p:nvPr/>
          </p:nvSpPr>
          <p:spPr>
            <a:xfrm>
              <a:off x="385212" y="6897748"/>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endParaRPr lang="zh-CN" altLang="en-US"/>
            </a:p>
          </p:txBody>
        </p:sp>
      </p:grpSp>
      <p:grpSp>
        <p:nvGrpSpPr>
          <p:cNvPr id="79" name="组合 78"/>
          <p:cNvGrpSpPr/>
          <p:nvPr/>
        </p:nvGrpSpPr>
        <p:grpSpPr>
          <a:xfrm>
            <a:off x="5797625" y="4673600"/>
            <a:ext cx="2764415" cy="2722404"/>
            <a:chOff x="250772" y="4679493"/>
            <a:chExt cx="2848441" cy="2722404"/>
          </a:xfrm>
        </p:grpSpPr>
        <p:sp>
          <p:nvSpPr>
            <p:cNvPr id="80" name="Shape 33"/>
            <p:cNvSpPr/>
            <p:nvPr/>
          </p:nvSpPr>
          <p:spPr>
            <a:xfrm>
              <a:off x="250772" y="4679493"/>
              <a:ext cx="2848441" cy="2722404"/>
            </a:xfrm>
            <a:custGeom>
              <a:avLst/>
              <a:gdLst/>
              <a:ahLst/>
              <a:cxnLst/>
              <a:rect l="l" t="t" r="r" b="b"/>
              <a:pathLst>
                <a:path w="2848441" h="2722404">
                  <a:moveTo>
                    <a:pt x="67216" y="0"/>
                  </a:moveTo>
                  <a:lnTo>
                    <a:pt x="2781225" y="0"/>
                  </a:lnTo>
                  <a:cubicBezTo>
                    <a:pt x="2818347" y="0"/>
                    <a:pt x="2848441" y="30094"/>
                    <a:pt x="2848441" y="67216"/>
                  </a:cubicBezTo>
                  <a:lnTo>
                    <a:pt x="2848441" y="2655188"/>
                  </a:lnTo>
                  <a:cubicBezTo>
                    <a:pt x="2848441" y="2692310"/>
                    <a:pt x="2818347" y="2722404"/>
                    <a:pt x="2781225" y="2722404"/>
                  </a:cubicBezTo>
                  <a:lnTo>
                    <a:pt x="67216" y="2722404"/>
                  </a:lnTo>
                  <a:cubicBezTo>
                    <a:pt x="30094" y="2722404"/>
                    <a:pt x="0" y="2692310"/>
                    <a:pt x="0" y="2655188"/>
                  </a:cubicBezTo>
                  <a:lnTo>
                    <a:pt x="0" y="67216"/>
                  </a:lnTo>
                  <a:cubicBezTo>
                    <a:pt x="0" y="30094"/>
                    <a:pt x="30094" y="0"/>
                    <a:pt x="67216" y="0"/>
                  </a:cubicBezTo>
                  <a:close/>
                </a:path>
              </a:pathLst>
            </a:custGeom>
            <a:solidFill>
              <a:srgbClr val="3A4F41"/>
            </a:solidFill>
          </p:spPr>
          <p:txBody>
            <a:bodyPr/>
            <a:lstStyle/>
            <a:p>
              <a:endParaRPr lang="zh-CN" altLang="en-US"/>
            </a:p>
          </p:txBody>
        </p:sp>
        <p:sp>
          <p:nvSpPr>
            <p:cNvPr id="81" name="Shape 35"/>
            <p:cNvSpPr/>
            <p:nvPr/>
          </p:nvSpPr>
          <p:spPr>
            <a:xfrm>
              <a:off x="385212" y="5150032"/>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solidFill>
                </a:rPr>
                <a:t>custom</a:t>
              </a:r>
              <a:endParaRPr lang="zh-CN" altLang="en-US" dirty="0">
                <a:solidFill>
                  <a:schemeClr val="bg1"/>
                </a:solidFill>
              </a:endParaRPr>
            </a:p>
          </p:txBody>
        </p:sp>
        <p:sp>
          <p:nvSpPr>
            <p:cNvPr id="82" name="Shape 38"/>
            <p:cNvSpPr/>
            <p:nvPr/>
          </p:nvSpPr>
          <p:spPr>
            <a:xfrm>
              <a:off x="385212" y="5586961"/>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solidFill>
                </a:rPr>
                <a:t>customer</a:t>
              </a:r>
              <a:endParaRPr lang="zh-CN" altLang="en-US" dirty="0">
                <a:solidFill>
                  <a:schemeClr val="bg1"/>
                </a:solidFill>
              </a:endParaRPr>
            </a:p>
          </p:txBody>
        </p:sp>
        <p:sp>
          <p:nvSpPr>
            <p:cNvPr id="83" name="Shape 41"/>
            <p:cNvSpPr/>
            <p:nvPr/>
          </p:nvSpPr>
          <p:spPr>
            <a:xfrm>
              <a:off x="385212" y="6023890"/>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solidFill>
                </a:rPr>
                <a:t>customize</a:t>
              </a:r>
              <a:endParaRPr lang="zh-CN" altLang="en-US" dirty="0">
                <a:solidFill>
                  <a:schemeClr val="bg1"/>
                </a:solidFill>
              </a:endParaRPr>
            </a:p>
          </p:txBody>
        </p:sp>
        <p:sp>
          <p:nvSpPr>
            <p:cNvPr id="84" name="Shape 44"/>
            <p:cNvSpPr/>
            <p:nvPr/>
          </p:nvSpPr>
          <p:spPr>
            <a:xfrm>
              <a:off x="385212" y="6460819"/>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solidFill>
                </a:rPr>
                <a:t>customization</a:t>
              </a:r>
              <a:endParaRPr lang="zh-CN" altLang="en-US" dirty="0">
                <a:solidFill>
                  <a:schemeClr val="bg1"/>
                </a:solidFill>
              </a:endParaRPr>
            </a:p>
          </p:txBody>
        </p:sp>
        <p:sp>
          <p:nvSpPr>
            <p:cNvPr id="85" name="Shape 47"/>
            <p:cNvSpPr/>
            <p:nvPr/>
          </p:nvSpPr>
          <p:spPr>
            <a:xfrm>
              <a:off x="385212" y="6897748"/>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endParaRPr lang="zh-CN" altLang="en-US"/>
            </a:p>
          </p:txBody>
        </p:sp>
      </p:grpSp>
      <p:grpSp>
        <p:nvGrpSpPr>
          <p:cNvPr id="86" name="组合 85"/>
          <p:cNvGrpSpPr/>
          <p:nvPr/>
        </p:nvGrpSpPr>
        <p:grpSpPr>
          <a:xfrm>
            <a:off x="2973402" y="4690415"/>
            <a:ext cx="2764415" cy="2722404"/>
            <a:chOff x="250772" y="4679493"/>
            <a:chExt cx="2848441" cy="2722404"/>
          </a:xfrm>
        </p:grpSpPr>
        <p:sp>
          <p:nvSpPr>
            <p:cNvPr id="87" name="Shape 33"/>
            <p:cNvSpPr/>
            <p:nvPr/>
          </p:nvSpPr>
          <p:spPr>
            <a:xfrm>
              <a:off x="250772" y="4679493"/>
              <a:ext cx="2848441" cy="2722404"/>
            </a:xfrm>
            <a:custGeom>
              <a:avLst/>
              <a:gdLst/>
              <a:ahLst/>
              <a:cxnLst/>
              <a:rect l="l" t="t" r="r" b="b"/>
              <a:pathLst>
                <a:path w="2848441" h="2722404">
                  <a:moveTo>
                    <a:pt x="67216" y="0"/>
                  </a:moveTo>
                  <a:lnTo>
                    <a:pt x="2781225" y="0"/>
                  </a:lnTo>
                  <a:cubicBezTo>
                    <a:pt x="2818347" y="0"/>
                    <a:pt x="2848441" y="30094"/>
                    <a:pt x="2848441" y="67216"/>
                  </a:cubicBezTo>
                  <a:lnTo>
                    <a:pt x="2848441" y="2655188"/>
                  </a:lnTo>
                  <a:cubicBezTo>
                    <a:pt x="2848441" y="2692310"/>
                    <a:pt x="2818347" y="2722404"/>
                    <a:pt x="2781225" y="2722404"/>
                  </a:cubicBezTo>
                  <a:lnTo>
                    <a:pt x="67216" y="2722404"/>
                  </a:lnTo>
                  <a:cubicBezTo>
                    <a:pt x="30094" y="2722404"/>
                    <a:pt x="0" y="2692310"/>
                    <a:pt x="0" y="2655188"/>
                  </a:cubicBezTo>
                  <a:lnTo>
                    <a:pt x="0" y="67216"/>
                  </a:lnTo>
                  <a:cubicBezTo>
                    <a:pt x="0" y="30094"/>
                    <a:pt x="30094" y="0"/>
                    <a:pt x="67216" y="0"/>
                  </a:cubicBezTo>
                  <a:close/>
                </a:path>
              </a:pathLst>
            </a:custGeom>
            <a:solidFill>
              <a:srgbClr val="A8EDE0"/>
            </a:solidFill>
          </p:spPr>
          <p:txBody>
            <a:bodyPr/>
            <a:lstStyle/>
            <a:p>
              <a:endParaRPr lang="zh-CN" altLang="en-US" dirty="0"/>
            </a:p>
          </p:txBody>
        </p:sp>
        <p:sp>
          <p:nvSpPr>
            <p:cNvPr id="88" name="Shape 35"/>
            <p:cNvSpPr/>
            <p:nvPr/>
          </p:nvSpPr>
          <p:spPr>
            <a:xfrm>
              <a:off x="385212" y="5150032"/>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lumMod val="50000"/>
                    </a:schemeClr>
                  </a:solidFill>
                </a:rPr>
                <a:t>Account for</a:t>
              </a:r>
              <a:endParaRPr lang="zh-CN" altLang="en-US" dirty="0">
                <a:solidFill>
                  <a:schemeClr val="bg1">
                    <a:lumMod val="50000"/>
                  </a:schemeClr>
                </a:solidFill>
              </a:endParaRPr>
            </a:p>
          </p:txBody>
        </p:sp>
        <p:sp>
          <p:nvSpPr>
            <p:cNvPr id="89" name="Shape 38"/>
            <p:cNvSpPr/>
            <p:nvPr/>
          </p:nvSpPr>
          <p:spPr>
            <a:xfrm>
              <a:off x="385212" y="5586961"/>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lumMod val="50000"/>
                    </a:schemeClr>
                  </a:solidFill>
                </a:rPr>
                <a:t>On no account</a:t>
              </a:r>
              <a:endParaRPr lang="zh-CN" altLang="en-US" dirty="0">
                <a:solidFill>
                  <a:schemeClr val="bg1">
                    <a:lumMod val="50000"/>
                  </a:schemeClr>
                </a:solidFill>
              </a:endParaRPr>
            </a:p>
          </p:txBody>
        </p:sp>
        <p:sp>
          <p:nvSpPr>
            <p:cNvPr id="90" name="Shape 41"/>
            <p:cNvSpPr/>
            <p:nvPr/>
          </p:nvSpPr>
          <p:spPr>
            <a:xfrm>
              <a:off x="385212" y="6023890"/>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lumMod val="50000"/>
                    </a:schemeClr>
                  </a:solidFill>
                </a:rPr>
                <a:t>Take into account</a:t>
              </a:r>
              <a:endParaRPr lang="zh-CN" altLang="en-US" dirty="0">
                <a:solidFill>
                  <a:schemeClr val="bg1">
                    <a:lumMod val="50000"/>
                  </a:schemeClr>
                </a:solidFill>
              </a:endParaRPr>
            </a:p>
          </p:txBody>
        </p:sp>
        <p:sp>
          <p:nvSpPr>
            <p:cNvPr id="91" name="Shape 44"/>
            <p:cNvSpPr/>
            <p:nvPr/>
          </p:nvSpPr>
          <p:spPr>
            <a:xfrm>
              <a:off x="385212" y="6460819"/>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lumMod val="50000"/>
                    </a:schemeClr>
                  </a:solidFill>
                </a:rPr>
                <a:t>On account of</a:t>
              </a:r>
              <a:endParaRPr lang="zh-CN" altLang="en-US" dirty="0">
                <a:solidFill>
                  <a:schemeClr val="bg1">
                    <a:lumMod val="50000"/>
                  </a:schemeClr>
                </a:solidFill>
              </a:endParaRPr>
            </a:p>
          </p:txBody>
        </p:sp>
        <p:sp>
          <p:nvSpPr>
            <p:cNvPr id="92" name="Shape 47"/>
            <p:cNvSpPr/>
            <p:nvPr/>
          </p:nvSpPr>
          <p:spPr>
            <a:xfrm>
              <a:off x="385212" y="6897748"/>
              <a:ext cx="2579562"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endParaRPr lang="zh-CN" altLang="en-US"/>
            </a:p>
          </p:txBody>
        </p:sp>
      </p:grpSp>
      <p:sp>
        <p:nvSpPr>
          <p:cNvPr id="93" name="矩形 92"/>
          <p:cNvSpPr/>
          <p:nvPr/>
        </p:nvSpPr>
        <p:spPr>
          <a:xfrm>
            <a:off x="2783121" y="4303686"/>
            <a:ext cx="1888028" cy="352026"/>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94" name="Text 1"/>
          <p:cNvSpPr/>
          <p:nvPr/>
        </p:nvSpPr>
        <p:spPr>
          <a:xfrm>
            <a:off x="7358576" y="162331"/>
            <a:ext cx="1581650" cy="375716"/>
          </a:xfrm>
          <a:prstGeom prst="rect">
            <a:avLst/>
          </a:prstGeom>
          <a:noFill/>
        </p:spPr>
        <p:txBody>
          <a:bodyPr wrap="square" lIns="0" tIns="0" rIns="0" bIns="0" rtlCol="0" anchor="ct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2300" b="1" i="0" u="none" strike="noStrike" kern="1200" cap="none" spc="0" normalizeH="0" baseline="0" noProof="0" dirty="0">
                <a:ln>
                  <a:noFill/>
                </a:ln>
                <a:solidFill>
                  <a:srgbClr val="3A4F41"/>
                </a:solidFill>
                <a:effectLst/>
                <a:uLnTx/>
                <a:uFillTx/>
                <a:latin typeface="Times New Roman" panose="02020603050405020304"/>
                <a:ea typeface="宋体" panose="02010600030101010101" pitchFamily="2" charset="-122"/>
                <a:cs typeface="Noto Sans SC" pitchFamily="34" charset="-120"/>
              </a:rPr>
              <a:t>语法填空</a:t>
            </a:r>
            <a:endParaRPr kumimoji="0" lang="en-US" sz="23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sp>
        <p:nvSpPr>
          <p:cNvPr id="95" name="Shape 2"/>
          <p:cNvSpPr/>
          <p:nvPr/>
        </p:nvSpPr>
        <p:spPr>
          <a:xfrm>
            <a:off x="7387320" y="506955"/>
            <a:ext cx="1146456" cy="45719"/>
          </a:xfrm>
          <a:custGeom>
            <a:avLst/>
            <a:gdLst/>
            <a:ahLst/>
            <a:cxnLst/>
            <a:rect l="l" t="t" r="r" b="b"/>
            <a:pathLst>
              <a:path w="751433" h="37572">
                <a:moveTo>
                  <a:pt x="0" y="0"/>
                </a:moveTo>
                <a:lnTo>
                  <a:pt x="751433" y="0"/>
                </a:lnTo>
                <a:lnTo>
                  <a:pt x="751433" y="37572"/>
                </a:lnTo>
                <a:lnTo>
                  <a:pt x="0" y="37572"/>
                </a:lnTo>
                <a:lnTo>
                  <a:pt x="0" y="0"/>
                </a:lnTo>
                <a:close/>
              </a:path>
            </a:pathLst>
          </a:custGeom>
          <a:solidFill>
            <a:srgbClr val="C77D4A"/>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Times New Roman" panose="02020603050405020304"/>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arn(inVertic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arn(inVertic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barn(inVertical)">
                                      <p:cBhvr>
                                        <p:cTn id="32" dur="500"/>
                                        <p:tgtEl>
                                          <p:spTgt spid="69"/>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barn(inVertical)">
                                      <p:cBhvr>
                                        <p:cTn id="35" dur="500"/>
                                        <p:tgtEl>
                                          <p:spTgt spid="68"/>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barn(inVertical)">
                                      <p:cBhvr>
                                        <p:cTn id="40" dur="500"/>
                                        <p:tgtEl>
                                          <p:spTgt spid="36"/>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barn(inVertical)">
                                      <p:cBhvr>
                                        <p:cTn id="45" dur="500"/>
                                        <p:tgtEl>
                                          <p:spTgt spid="42"/>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barn(inVertical)">
                                      <p:cBhvr>
                                        <p:cTn id="50" dur="500"/>
                                        <p:tgtEl>
                                          <p:spTgt spid="4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barn(inVertical)">
                                      <p:cBhvr>
                                        <p:cTn id="55" dur="500"/>
                                        <p:tgtEl>
                                          <p:spTgt spid="54"/>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barn(inVertical)">
                                      <p:cBhvr>
                                        <p:cTn id="60" dur="500"/>
                                        <p:tgtEl>
                                          <p:spTgt spid="60"/>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barn(inVertical)">
                                      <p:cBhvr>
                                        <p:cTn id="65" dur="500"/>
                                        <p:tgtEl>
                                          <p:spTgt spid="93"/>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nodeType="click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barn(inVertical)">
                                      <p:cBhvr>
                                        <p:cTn id="70" dur="500"/>
                                        <p:tgtEl>
                                          <p:spTgt spid="77"/>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nodeType="click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barn(inVertical)">
                                      <p:cBhvr>
                                        <p:cTn id="75" dur="500"/>
                                        <p:tgtEl>
                                          <p:spTgt spid="79"/>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nodeType="click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barn(inVertical)">
                                      <p:cBhvr>
                                        <p:cTn id="8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9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A4F41"/>
        </a:solidFill>
        <a:effectLst/>
      </p:bgPr>
    </p:bg>
    <p:spTree>
      <p:nvGrpSpPr>
        <p:cNvPr id="1" name=""/>
        <p:cNvGrpSpPr/>
        <p:nvPr/>
      </p:nvGrpSpPr>
      <p:grpSpPr>
        <a:xfrm>
          <a:off x="0" y="0"/>
          <a:ext cx="0" cy="0"/>
          <a:chOff x="0" y="0"/>
          <a:chExt cx="0" cy="0"/>
        </a:xfrm>
      </p:grpSpPr>
      <p:pic>
        <p:nvPicPr>
          <p:cNvPr id="2" name="Image 0" descr="https://kimi-img.moonshot.cn/pub/slides/okc/2magogqa4eab6/architecture_light.jpg"/>
          <p:cNvPicPr>
            <a:picLocks noChangeAspect="1"/>
          </p:cNvPicPr>
          <p:nvPr/>
        </p:nvPicPr>
        <p:blipFill>
          <a:blip r:embed="rId1">
            <a:alphaModFix amt="20000"/>
          </a:blip>
          <a:srcRect t="7813" b="7813"/>
          <a:stretch>
            <a:fillRect/>
          </a:stretch>
        </p:blipFill>
        <p:spPr>
          <a:xfrm>
            <a:off x="0" y="0"/>
            <a:ext cx="12192000" cy="6858000"/>
          </a:xfrm>
          <a:prstGeom prst="roundRect">
            <a:avLst>
              <a:gd name="adj" fmla="val 0"/>
            </a:avLst>
          </a:prstGeom>
        </p:spPr>
      </p:pic>
      <p:sp>
        <p:nvSpPr>
          <p:cNvPr id="3" name="Shape 0"/>
          <p:cNvSpPr/>
          <p:nvPr/>
        </p:nvSpPr>
        <p:spPr>
          <a:xfrm>
            <a:off x="0" y="0"/>
            <a:ext cx="12192000" cy="6858000"/>
          </a:xfrm>
          <a:custGeom>
            <a:avLst/>
            <a:gdLst/>
            <a:ahLst/>
            <a:cxnLst/>
            <a:rect l="l" t="t" r="r" b="b"/>
            <a:pathLst>
              <a:path w="12192000" h="6858000">
                <a:moveTo>
                  <a:pt x="0" y="0"/>
                </a:moveTo>
                <a:lnTo>
                  <a:pt x="12192000" y="0"/>
                </a:lnTo>
                <a:lnTo>
                  <a:pt x="12192000" y="6858000"/>
                </a:lnTo>
                <a:lnTo>
                  <a:pt x="0" y="6858000"/>
                </a:lnTo>
                <a:lnTo>
                  <a:pt x="0" y="0"/>
                </a:lnTo>
                <a:close/>
              </a:path>
            </a:pathLst>
          </a:custGeom>
          <a:gradFill flip="none" rotWithShape="1">
            <a:gsLst>
              <a:gs pos="0">
                <a:srgbClr val="3A4F41">
                  <a:alpha val="95000"/>
                </a:srgbClr>
              </a:gs>
              <a:gs pos="50000">
                <a:srgbClr val="3A4F41">
                  <a:alpha val="90000"/>
                </a:srgbClr>
              </a:gs>
              <a:gs pos="100000">
                <a:srgbClr val="3A4F41">
                  <a:alpha val="80000"/>
                </a:srgbClr>
              </a:gs>
            </a:gsLst>
            <a:lin ang="2700000" scaled="1"/>
          </a:gradFill>
        </p:spPr>
        <p:txBody>
          <a:bodyPr/>
          <a:lstStyle/>
          <a:p>
            <a:endParaRPr lang="zh-CN" altLang="en-US"/>
          </a:p>
        </p:txBody>
      </p:sp>
      <p:sp>
        <p:nvSpPr>
          <p:cNvPr id="4" name="Shape 1"/>
          <p:cNvSpPr/>
          <p:nvPr/>
        </p:nvSpPr>
        <p:spPr>
          <a:xfrm>
            <a:off x="5638800" y="1123950"/>
            <a:ext cx="914400" cy="38100"/>
          </a:xfrm>
          <a:custGeom>
            <a:avLst/>
            <a:gdLst/>
            <a:ahLst/>
            <a:cxnLst/>
            <a:rect l="l" t="t" r="r" b="b"/>
            <a:pathLst>
              <a:path w="914400" h="38100">
                <a:moveTo>
                  <a:pt x="0" y="0"/>
                </a:moveTo>
                <a:lnTo>
                  <a:pt x="914400" y="0"/>
                </a:lnTo>
                <a:lnTo>
                  <a:pt x="914400" y="38100"/>
                </a:lnTo>
                <a:lnTo>
                  <a:pt x="0" y="38100"/>
                </a:lnTo>
                <a:lnTo>
                  <a:pt x="0" y="0"/>
                </a:lnTo>
                <a:close/>
              </a:path>
            </a:pathLst>
          </a:custGeom>
          <a:solidFill>
            <a:srgbClr val="C77D4A"/>
          </a:solidFill>
        </p:spPr>
        <p:txBody>
          <a:bodyPr/>
          <a:lstStyle/>
          <a:p>
            <a:endParaRPr lang="zh-CN" altLang="en-US"/>
          </a:p>
        </p:txBody>
      </p:sp>
      <p:sp>
        <p:nvSpPr>
          <p:cNvPr id="5" name="Text 2"/>
          <p:cNvSpPr/>
          <p:nvPr/>
        </p:nvSpPr>
        <p:spPr>
          <a:xfrm>
            <a:off x="4552950" y="1390650"/>
            <a:ext cx="3086100" cy="685800"/>
          </a:xfrm>
          <a:prstGeom prst="rect">
            <a:avLst/>
          </a:prstGeom>
          <a:noFill/>
        </p:spPr>
        <p:txBody>
          <a:bodyPr wrap="square" lIns="0" tIns="0" rIns="0" bIns="0" rtlCol="0" anchor="ctr"/>
          <a:lstStyle/>
          <a:p>
            <a:pPr algn="ctr">
              <a:lnSpc>
                <a:spcPct val="80000"/>
              </a:lnSpc>
            </a:pPr>
            <a:r>
              <a:rPr lang="en-US" sz="5400" b="1" dirty="0">
                <a:solidFill>
                  <a:srgbClr val="F8F7F4"/>
                </a:solidFill>
                <a:latin typeface="宋体" panose="02010600030101010101" pitchFamily="2" charset="-122"/>
                <a:ea typeface="宋体" panose="02010600030101010101" pitchFamily="2" charset="-122"/>
                <a:cs typeface="Noto Sans SC" pitchFamily="34" charset="-120"/>
              </a:rPr>
              <a:t>感谢聆听</a:t>
            </a:r>
            <a:endParaRPr lang="en-US" sz="1600" dirty="0"/>
          </a:p>
        </p:txBody>
      </p:sp>
      <p:sp>
        <p:nvSpPr>
          <p:cNvPr id="6" name="Shape 3"/>
          <p:cNvSpPr/>
          <p:nvPr/>
        </p:nvSpPr>
        <p:spPr>
          <a:xfrm>
            <a:off x="5638800" y="2305050"/>
            <a:ext cx="914400" cy="38100"/>
          </a:xfrm>
          <a:custGeom>
            <a:avLst/>
            <a:gdLst/>
            <a:ahLst/>
            <a:cxnLst/>
            <a:rect l="l" t="t" r="r" b="b"/>
            <a:pathLst>
              <a:path w="914400" h="38100">
                <a:moveTo>
                  <a:pt x="0" y="0"/>
                </a:moveTo>
                <a:lnTo>
                  <a:pt x="914400" y="0"/>
                </a:lnTo>
                <a:lnTo>
                  <a:pt x="914400" y="38100"/>
                </a:lnTo>
                <a:lnTo>
                  <a:pt x="0" y="38100"/>
                </a:lnTo>
                <a:lnTo>
                  <a:pt x="0" y="0"/>
                </a:lnTo>
                <a:close/>
              </a:path>
            </a:pathLst>
          </a:custGeom>
          <a:solidFill>
            <a:srgbClr val="C77D4A"/>
          </a:solidFill>
        </p:spPr>
        <p:txBody>
          <a:bodyPr/>
          <a:lstStyle/>
          <a:p>
            <a:endParaRPr lang="zh-CN" altLang="en-US"/>
          </a:p>
        </p:txBody>
      </p:sp>
      <p:sp>
        <p:nvSpPr>
          <p:cNvPr id="7" name="Text 4"/>
          <p:cNvSpPr/>
          <p:nvPr/>
        </p:nvSpPr>
        <p:spPr>
          <a:xfrm>
            <a:off x="4652963" y="2647950"/>
            <a:ext cx="2886075" cy="342900"/>
          </a:xfrm>
          <a:prstGeom prst="rect">
            <a:avLst/>
          </a:prstGeom>
          <a:noFill/>
        </p:spPr>
        <p:txBody>
          <a:bodyPr wrap="square" lIns="0" tIns="0" rIns="0" bIns="0" rtlCol="0" anchor="ctr"/>
          <a:lstStyle/>
          <a:p>
            <a:pPr algn="ctr">
              <a:lnSpc>
                <a:spcPct val="100000"/>
              </a:lnSpc>
            </a:pPr>
            <a:r>
              <a:rPr lang="en-US" sz="2250" kern="0" spc="225" dirty="0">
                <a:solidFill>
                  <a:srgbClr val="F8F7F4">
                    <a:alpha val="90000"/>
                  </a:srgbClr>
                </a:solidFill>
                <a:latin typeface="Quattrocento Sans" panose="020B0502050000020003" pitchFamily="34" charset="0"/>
                <a:ea typeface="Quattrocento Sans" panose="020B0502050000020003" pitchFamily="34" charset="-122"/>
                <a:cs typeface="Quattrocento Sans" panose="020B0502050000020003" pitchFamily="34" charset="-120"/>
              </a:rPr>
              <a:t>THANK YOU</a:t>
            </a:r>
            <a:endParaRPr lang="en-US" sz="1600" dirty="0"/>
          </a:p>
        </p:txBody>
      </p:sp>
      <p:sp>
        <p:nvSpPr>
          <p:cNvPr id="8" name="Shape 5"/>
          <p:cNvSpPr/>
          <p:nvPr/>
        </p:nvSpPr>
        <p:spPr>
          <a:xfrm>
            <a:off x="4267200" y="3752850"/>
            <a:ext cx="609600" cy="609600"/>
          </a:xfrm>
          <a:custGeom>
            <a:avLst/>
            <a:gdLst/>
            <a:ahLst/>
            <a:cxnLst/>
            <a:rect l="l" t="t" r="r" b="b"/>
            <a:pathLst>
              <a:path w="609600" h="609600">
                <a:moveTo>
                  <a:pt x="304800" y="0"/>
                </a:moveTo>
                <a:lnTo>
                  <a:pt x="304800" y="0"/>
                </a:lnTo>
                <a:cubicBezTo>
                  <a:pt x="473024" y="0"/>
                  <a:pt x="609600" y="136576"/>
                  <a:pt x="609600" y="304800"/>
                </a:cubicBezTo>
                <a:lnTo>
                  <a:pt x="609600" y="304800"/>
                </a:lnTo>
                <a:cubicBezTo>
                  <a:pt x="609600" y="473024"/>
                  <a:pt x="473024" y="609600"/>
                  <a:pt x="304800" y="609600"/>
                </a:cubicBezTo>
                <a:lnTo>
                  <a:pt x="304800" y="609600"/>
                </a:lnTo>
                <a:cubicBezTo>
                  <a:pt x="136576" y="609600"/>
                  <a:pt x="0" y="473024"/>
                  <a:pt x="0" y="304800"/>
                </a:cubicBezTo>
                <a:lnTo>
                  <a:pt x="0" y="304800"/>
                </a:lnTo>
                <a:cubicBezTo>
                  <a:pt x="0" y="136576"/>
                  <a:pt x="136576" y="0"/>
                  <a:pt x="304800" y="0"/>
                </a:cubicBezTo>
                <a:close/>
              </a:path>
            </a:pathLst>
          </a:custGeom>
          <a:solidFill>
            <a:srgbClr val="FFFFFF">
              <a:alpha val="10196"/>
            </a:srgbClr>
          </a:solidFill>
        </p:spPr>
        <p:txBody>
          <a:bodyPr/>
          <a:lstStyle/>
          <a:p>
            <a:endParaRPr lang="zh-CN" altLang="en-US"/>
          </a:p>
        </p:txBody>
      </p:sp>
      <p:sp>
        <p:nvSpPr>
          <p:cNvPr id="9" name="Shape 6"/>
          <p:cNvSpPr/>
          <p:nvPr/>
        </p:nvSpPr>
        <p:spPr>
          <a:xfrm>
            <a:off x="4457700" y="3943350"/>
            <a:ext cx="228600" cy="228600"/>
          </a:xfrm>
          <a:custGeom>
            <a:avLst/>
            <a:gdLst/>
            <a:ahLst/>
            <a:cxnLst/>
            <a:rect l="l" t="t" r="r" b="b"/>
            <a:pathLst>
              <a:path w="228600" h="228600">
                <a:moveTo>
                  <a:pt x="114300" y="67866"/>
                </a:moveTo>
                <a:cubicBezTo>
                  <a:pt x="135985" y="67866"/>
                  <a:pt x="153591" y="50260"/>
                  <a:pt x="153591" y="28575"/>
                </a:cubicBezTo>
                <a:cubicBezTo>
                  <a:pt x="153591" y="6890"/>
                  <a:pt x="135985" y="-10716"/>
                  <a:pt x="114300" y="-10716"/>
                </a:cubicBezTo>
                <a:cubicBezTo>
                  <a:pt x="92615" y="-10716"/>
                  <a:pt x="75009" y="6890"/>
                  <a:pt x="75009" y="28575"/>
                </a:cubicBezTo>
                <a:cubicBezTo>
                  <a:pt x="75009" y="50260"/>
                  <a:pt x="92615" y="67866"/>
                  <a:pt x="114300" y="67866"/>
                </a:cubicBezTo>
                <a:close/>
                <a:moveTo>
                  <a:pt x="114300" y="201231"/>
                </a:moveTo>
                <a:lnTo>
                  <a:pt x="114300" y="134570"/>
                </a:lnTo>
                <a:cubicBezTo>
                  <a:pt x="121578" y="131534"/>
                  <a:pt x="128989" y="128454"/>
                  <a:pt x="136490" y="125328"/>
                </a:cubicBezTo>
                <a:cubicBezTo>
                  <a:pt x="153903" y="118095"/>
                  <a:pt x="172566" y="114345"/>
                  <a:pt x="191452" y="114345"/>
                </a:cubicBezTo>
                <a:lnTo>
                  <a:pt x="200025" y="114345"/>
                </a:lnTo>
                <a:lnTo>
                  <a:pt x="200025" y="185782"/>
                </a:lnTo>
                <a:lnTo>
                  <a:pt x="191452" y="185782"/>
                </a:lnTo>
                <a:cubicBezTo>
                  <a:pt x="165065" y="185782"/>
                  <a:pt x="138901" y="191006"/>
                  <a:pt x="114523" y="201186"/>
                </a:cubicBezTo>
                <a:lnTo>
                  <a:pt x="114300" y="201275"/>
                </a:lnTo>
                <a:close/>
                <a:moveTo>
                  <a:pt x="114300" y="103584"/>
                </a:moveTo>
                <a:lnTo>
                  <a:pt x="103093" y="98896"/>
                </a:lnTo>
                <a:cubicBezTo>
                  <a:pt x="82198" y="90190"/>
                  <a:pt x="59784" y="85725"/>
                  <a:pt x="37148" y="85725"/>
                </a:cubicBezTo>
                <a:lnTo>
                  <a:pt x="21431" y="85725"/>
                </a:lnTo>
                <a:cubicBezTo>
                  <a:pt x="9599" y="85725"/>
                  <a:pt x="0" y="95324"/>
                  <a:pt x="0" y="107156"/>
                </a:cubicBezTo>
                <a:lnTo>
                  <a:pt x="0" y="192881"/>
                </a:lnTo>
                <a:cubicBezTo>
                  <a:pt x="0" y="204713"/>
                  <a:pt x="9599" y="214313"/>
                  <a:pt x="21431" y="214313"/>
                </a:cubicBezTo>
                <a:lnTo>
                  <a:pt x="37148" y="214313"/>
                </a:lnTo>
                <a:cubicBezTo>
                  <a:pt x="59784" y="214313"/>
                  <a:pt x="82198" y="218777"/>
                  <a:pt x="103093" y="227484"/>
                </a:cubicBezTo>
                <a:lnTo>
                  <a:pt x="108808" y="229850"/>
                </a:lnTo>
                <a:cubicBezTo>
                  <a:pt x="112335" y="231324"/>
                  <a:pt x="116265" y="231324"/>
                  <a:pt x="119792" y="229850"/>
                </a:cubicBezTo>
                <a:lnTo>
                  <a:pt x="125507" y="227484"/>
                </a:lnTo>
                <a:cubicBezTo>
                  <a:pt x="146402" y="218777"/>
                  <a:pt x="168816" y="214312"/>
                  <a:pt x="191453" y="214312"/>
                </a:cubicBezTo>
                <a:lnTo>
                  <a:pt x="207169" y="214312"/>
                </a:lnTo>
                <a:cubicBezTo>
                  <a:pt x="219001" y="214312"/>
                  <a:pt x="228600" y="204713"/>
                  <a:pt x="228600" y="192881"/>
                </a:cubicBezTo>
                <a:lnTo>
                  <a:pt x="228600" y="107156"/>
                </a:lnTo>
                <a:cubicBezTo>
                  <a:pt x="228600" y="95324"/>
                  <a:pt x="219001" y="85725"/>
                  <a:pt x="207169" y="85725"/>
                </a:cubicBezTo>
                <a:lnTo>
                  <a:pt x="191453" y="85725"/>
                </a:lnTo>
                <a:cubicBezTo>
                  <a:pt x="168816" y="85725"/>
                  <a:pt x="146402" y="90190"/>
                  <a:pt x="125507" y="98896"/>
                </a:cubicBezTo>
                <a:lnTo>
                  <a:pt x="114300" y="103584"/>
                </a:lnTo>
                <a:close/>
              </a:path>
            </a:pathLst>
          </a:custGeom>
          <a:solidFill>
            <a:srgbClr val="C77D4A"/>
          </a:solidFill>
        </p:spPr>
        <p:txBody>
          <a:bodyPr/>
          <a:lstStyle/>
          <a:p>
            <a:endParaRPr lang="zh-CN" altLang="en-US"/>
          </a:p>
        </p:txBody>
      </p:sp>
      <p:sp>
        <p:nvSpPr>
          <p:cNvPr id="10" name="Text 7"/>
          <p:cNvSpPr/>
          <p:nvPr/>
        </p:nvSpPr>
        <p:spPr>
          <a:xfrm>
            <a:off x="3914775" y="4476750"/>
            <a:ext cx="1314450" cy="266700"/>
          </a:xfrm>
          <a:prstGeom prst="rect">
            <a:avLst/>
          </a:prstGeom>
          <a:noFill/>
        </p:spPr>
        <p:txBody>
          <a:bodyPr wrap="square" lIns="0" tIns="0" rIns="0" bIns="0" rtlCol="0" anchor="ctr"/>
          <a:lstStyle/>
          <a:p>
            <a:pPr algn="ctr">
              <a:lnSpc>
                <a:spcPct val="120000"/>
              </a:lnSpc>
            </a:pPr>
            <a:r>
              <a:rPr lang="en-US" sz="1500" b="1" dirty="0">
                <a:solidFill>
                  <a:srgbClr val="F8F7F4">
                    <a:alpha val="80000"/>
                  </a:srgbClr>
                </a:solidFill>
                <a:latin typeface="宋体" panose="02010600030101010101" pitchFamily="2" charset="-122"/>
                <a:ea typeface="宋体" panose="02010600030101010101" pitchFamily="2" charset="-122"/>
                <a:cs typeface="Noto Sans SC" pitchFamily="34" charset="-120"/>
              </a:rPr>
              <a:t>深度解析</a:t>
            </a:r>
            <a:endParaRPr lang="en-US" sz="1600" dirty="0"/>
          </a:p>
        </p:txBody>
      </p:sp>
      <p:sp>
        <p:nvSpPr>
          <p:cNvPr id="11" name="Text 8"/>
          <p:cNvSpPr/>
          <p:nvPr/>
        </p:nvSpPr>
        <p:spPr>
          <a:xfrm>
            <a:off x="3924300" y="4819650"/>
            <a:ext cx="1295400" cy="228600"/>
          </a:xfrm>
          <a:prstGeom prst="rect">
            <a:avLst/>
          </a:prstGeom>
          <a:noFill/>
        </p:spPr>
        <p:txBody>
          <a:bodyPr wrap="square" lIns="0" tIns="0" rIns="0" bIns="0" rtlCol="0" anchor="ctr"/>
          <a:lstStyle/>
          <a:p>
            <a:pPr algn="ctr">
              <a:lnSpc>
                <a:spcPct val="130000"/>
              </a:lnSpc>
            </a:pPr>
            <a:r>
              <a:rPr lang="en-US" sz="1200" dirty="0">
                <a:solidFill>
                  <a:srgbClr val="F8F7F4">
                    <a:alpha val="80000"/>
                  </a:srgbClr>
                </a:solidFill>
                <a:latin typeface="宋体" panose="02010600030101010101" pitchFamily="2" charset="-122"/>
                <a:ea typeface="宋体" panose="02010600030101010101" pitchFamily="2" charset="-122"/>
                <a:cs typeface="Noto Sans SC" pitchFamily="34" charset="-120"/>
              </a:rPr>
              <a:t>全面剖析试卷内容</a:t>
            </a:r>
            <a:endParaRPr lang="en-US" sz="1600" dirty="0"/>
          </a:p>
        </p:txBody>
      </p:sp>
      <p:sp>
        <p:nvSpPr>
          <p:cNvPr id="12" name="Shape 9"/>
          <p:cNvSpPr/>
          <p:nvPr/>
        </p:nvSpPr>
        <p:spPr>
          <a:xfrm>
            <a:off x="5791200" y="3752850"/>
            <a:ext cx="609600" cy="609600"/>
          </a:xfrm>
          <a:custGeom>
            <a:avLst/>
            <a:gdLst/>
            <a:ahLst/>
            <a:cxnLst/>
            <a:rect l="l" t="t" r="r" b="b"/>
            <a:pathLst>
              <a:path w="609600" h="609600">
                <a:moveTo>
                  <a:pt x="304800" y="0"/>
                </a:moveTo>
                <a:lnTo>
                  <a:pt x="304800" y="0"/>
                </a:lnTo>
                <a:cubicBezTo>
                  <a:pt x="473024" y="0"/>
                  <a:pt x="609600" y="136576"/>
                  <a:pt x="609600" y="304800"/>
                </a:cubicBezTo>
                <a:lnTo>
                  <a:pt x="609600" y="304800"/>
                </a:lnTo>
                <a:cubicBezTo>
                  <a:pt x="609600" y="473024"/>
                  <a:pt x="473024" y="609600"/>
                  <a:pt x="304800" y="609600"/>
                </a:cubicBezTo>
                <a:lnTo>
                  <a:pt x="304800" y="609600"/>
                </a:lnTo>
                <a:cubicBezTo>
                  <a:pt x="136576" y="609600"/>
                  <a:pt x="0" y="473024"/>
                  <a:pt x="0" y="304800"/>
                </a:cubicBezTo>
                <a:lnTo>
                  <a:pt x="0" y="304800"/>
                </a:lnTo>
                <a:cubicBezTo>
                  <a:pt x="0" y="136576"/>
                  <a:pt x="136576" y="0"/>
                  <a:pt x="304800" y="0"/>
                </a:cubicBezTo>
                <a:close/>
              </a:path>
            </a:pathLst>
          </a:custGeom>
          <a:solidFill>
            <a:srgbClr val="FFFFFF">
              <a:alpha val="10196"/>
            </a:srgbClr>
          </a:solidFill>
        </p:spPr>
        <p:txBody>
          <a:bodyPr/>
          <a:lstStyle/>
          <a:p>
            <a:endParaRPr lang="zh-CN" altLang="en-US"/>
          </a:p>
        </p:txBody>
      </p:sp>
      <p:sp>
        <p:nvSpPr>
          <p:cNvPr id="13" name="Shape 10"/>
          <p:cNvSpPr/>
          <p:nvPr/>
        </p:nvSpPr>
        <p:spPr>
          <a:xfrm>
            <a:off x="6010275" y="3943350"/>
            <a:ext cx="171450" cy="228600"/>
          </a:xfrm>
          <a:custGeom>
            <a:avLst/>
            <a:gdLst/>
            <a:ahLst/>
            <a:cxnLst/>
            <a:rect l="l" t="t" r="r" b="b"/>
            <a:pathLst>
              <a:path w="171450" h="228600">
                <a:moveTo>
                  <a:pt x="130775" y="171450"/>
                </a:moveTo>
                <a:cubicBezTo>
                  <a:pt x="134035" y="161493"/>
                  <a:pt x="140553" y="152474"/>
                  <a:pt x="147920" y="144706"/>
                </a:cubicBezTo>
                <a:cubicBezTo>
                  <a:pt x="162520" y="129347"/>
                  <a:pt x="171450" y="108585"/>
                  <a:pt x="171450" y="85725"/>
                </a:cubicBezTo>
                <a:cubicBezTo>
                  <a:pt x="171450" y="38398"/>
                  <a:pt x="133052" y="0"/>
                  <a:pt x="85725" y="0"/>
                </a:cubicBezTo>
                <a:cubicBezTo>
                  <a:pt x="38398" y="0"/>
                  <a:pt x="0" y="38398"/>
                  <a:pt x="0" y="85725"/>
                </a:cubicBezTo>
                <a:cubicBezTo>
                  <a:pt x="0" y="108585"/>
                  <a:pt x="8930" y="129347"/>
                  <a:pt x="23530" y="144706"/>
                </a:cubicBezTo>
                <a:cubicBezTo>
                  <a:pt x="30897" y="152474"/>
                  <a:pt x="37460" y="161493"/>
                  <a:pt x="40675" y="171450"/>
                </a:cubicBezTo>
                <a:lnTo>
                  <a:pt x="130731" y="171450"/>
                </a:lnTo>
                <a:close/>
                <a:moveTo>
                  <a:pt x="128588" y="192881"/>
                </a:moveTo>
                <a:lnTo>
                  <a:pt x="42863" y="192881"/>
                </a:lnTo>
                <a:lnTo>
                  <a:pt x="42863" y="200025"/>
                </a:lnTo>
                <a:cubicBezTo>
                  <a:pt x="42863" y="219760"/>
                  <a:pt x="58847" y="235744"/>
                  <a:pt x="78581" y="235744"/>
                </a:cubicBezTo>
                <a:lnTo>
                  <a:pt x="92869" y="235744"/>
                </a:lnTo>
                <a:cubicBezTo>
                  <a:pt x="112603" y="235744"/>
                  <a:pt x="128588" y="219760"/>
                  <a:pt x="128588" y="200025"/>
                </a:cubicBezTo>
                <a:lnTo>
                  <a:pt x="128588" y="192881"/>
                </a:lnTo>
                <a:close/>
                <a:moveTo>
                  <a:pt x="82153" y="50006"/>
                </a:moveTo>
                <a:cubicBezTo>
                  <a:pt x="64383" y="50006"/>
                  <a:pt x="50006" y="64383"/>
                  <a:pt x="50006" y="82153"/>
                </a:cubicBezTo>
                <a:cubicBezTo>
                  <a:pt x="50006" y="88091"/>
                  <a:pt x="45229" y="92869"/>
                  <a:pt x="39291" y="92869"/>
                </a:cubicBezTo>
                <a:cubicBezTo>
                  <a:pt x="33352" y="92869"/>
                  <a:pt x="28575" y="88091"/>
                  <a:pt x="28575" y="82153"/>
                </a:cubicBezTo>
                <a:cubicBezTo>
                  <a:pt x="28575" y="52551"/>
                  <a:pt x="52551" y="28575"/>
                  <a:pt x="82153" y="28575"/>
                </a:cubicBezTo>
                <a:cubicBezTo>
                  <a:pt x="88091" y="28575"/>
                  <a:pt x="92869" y="33352"/>
                  <a:pt x="92869" y="39291"/>
                </a:cubicBezTo>
                <a:cubicBezTo>
                  <a:pt x="92869" y="45229"/>
                  <a:pt x="88091" y="50006"/>
                  <a:pt x="82153" y="50006"/>
                </a:cubicBezTo>
                <a:close/>
              </a:path>
            </a:pathLst>
          </a:custGeom>
          <a:solidFill>
            <a:srgbClr val="C77D4A"/>
          </a:solidFill>
        </p:spPr>
        <p:txBody>
          <a:bodyPr/>
          <a:lstStyle/>
          <a:p>
            <a:endParaRPr lang="zh-CN" altLang="en-US"/>
          </a:p>
        </p:txBody>
      </p:sp>
      <p:sp>
        <p:nvSpPr>
          <p:cNvPr id="14" name="Text 11"/>
          <p:cNvSpPr/>
          <p:nvPr/>
        </p:nvSpPr>
        <p:spPr>
          <a:xfrm>
            <a:off x="5438775" y="4476750"/>
            <a:ext cx="1314450" cy="266700"/>
          </a:xfrm>
          <a:prstGeom prst="rect">
            <a:avLst/>
          </a:prstGeom>
          <a:noFill/>
        </p:spPr>
        <p:txBody>
          <a:bodyPr wrap="square" lIns="0" tIns="0" rIns="0" bIns="0" rtlCol="0" anchor="ctr"/>
          <a:lstStyle/>
          <a:p>
            <a:pPr algn="ctr">
              <a:lnSpc>
                <a:spcPct val="120000"/>
              </a:lnSpc>
            </a:pPr>
            <a:r>
              <a:rPr lang="en-US" sz="1500" b="1" dirty="0">
                <a:solidFill>
                  <a:srgbClr val="F8F7F4">
                    <a:alpha val="80000"/>
                  </a:srgbClr>
                </a:solidFill>
                <a:latin typeface="宋体" panose="02010600030101010101" pitchFamily="2" charset="-122"/>
                <a:ea typeface="宋体" panose="02010600030101010101" pitchFamily="2" charset="-122"/>
                <a:cs typeface="Noto Sans SC" pitchFamily="34" charset="-120"/>
              </a:rPr>
              <a:t>技巧总结</a:t>
            </a:r>
            <a:endParaRPr lang="en-US" sz="1600" dirty="0"/>
          </a:p>
        </p:txBody>
      </p:sp>
      <p:sp>
        <p:nvSpPr>
          <p:cNvPr id="15" name="Text 12"/>
          <p:cNvSpPr/>
          <p:nvPr/>
        </p:nvSpPr>
        <p:spPr>
          <a:xfrm>
            <a:off x="5448300" y="4819650"/>
            <a:ext cx="1295400" cy="228600"/>
          </a:xfrm>
          <a:prstGeom prst="rect">
            <a:avLst/>
          </a:prstGeom>
          <a:noFill/>
        </p:spPr>
        <p:txBody>
          <a:bodyPr wrap="square" lIns="0" tIns="0" rIns="0" bIns="0" rtlCol="0" anchor="ctr"/>
          <a:lstStyle/>
          <a:p>
            <a:pPr algn="ctr">
              <a:lnSpc>
                <a:spcPct val="130000"/>
              </a:lnSpc>
            </a:pPr>
            <a:r>
              <a:rPr lang="en-US" sz="1200" dirty="0">
                <a:solidFill>
                  <a:srgbClr val="F8F7F4">
                    <a:alpha val="80000"/>
                  </a:srgbClr>
                </a:solidFill>
                <a:latin typeface="宋体" panose="02010600030101010101" pitchFamily="2" charset="-122"/>
                <a:ea typeface="宋体" panose="02010600030101010101" pitchFamily="2" charset="-122"/>
                <a:cs typeface="Noto Sans SC" pitchFamily="34" charset="-120"/>
              </a:rPr>
              <a:t>掌握解题方法</a:t>
            </a:r>
            <a:endParaRPr lang="en-US" sz="1600" dirty="0"/>
          </a:p>
        </p:txBody>
      </p:sp>
      <p:sp>
        <p:nvSpPr>
          <p:cNvPr id="16" name="Shape 13"/>
          <p:cNvSpPr/>
          <p:nvPr/>
        </p:nvSpPr>
        <p:spPr>
          <a:xfrm>
            <a:off x="7315200" y="3752850"/>
            <a:ext cx="609600" cy="609600"/>
          </a:xfrm>
          <a:custGeom>
            <a:avLst/>
            <a:gdLst/>
            <a:ahLst/>
            <a:cxnLst/>
            <a:rect l="l" t="t" r="r" b="b"/>
            <a:pathLst>
              <a:path w="609600" h="609600">
                <a:moveTo>
                  <a:pt x="304800" y="0"/>
                </a:moveTo>
                <a:lnTo>
                  <a:pt x="304800" y="0"/>
                </a:lnTo>
                <a:cubicBezTo>
                  <a:pt x="473024" y="0"/>
                  <a:pt x="609600" y="136576"/>
                  <a:pt x="609600" y="304800"/>
                </a:cubicBezTo>
                <a:lnTo>
                  <a:pt x="609600" y="304800"/>
                </a:lnTo>
                <a:cubicBezTo>
                  <a:pt x="609600" y="473024"/>
                  <a:pt x="473024" y="609600"/>
                  <a:pt x="304800" y="609600"/>
                </a:cubicBezTo>
                <a:lnTo>
                  <a:pt x="304800" y="609600"/>
                </a:lnTo>
                <a:cubicBezTo>
                  <a:pt x="136576" y="609600"/>
                  <a:pt x="0" y="473024"/>
                  <a:pt x="0" y="304800"/>
                </a:cubicBezTo>
                <a:lnTo>
                  <a:pt x="0" y="304800"/>
                </a:lnTo>
                <a:cubicBezTo>
                  <a:pt x="0" y="136576"/>
                  <a:pt x="136576" y="0"/>
                  <a:pt x="304800" y="0"/>
                </a:cubicBezTo>
                <a:close/>
              </a:path>
            </a:pathLst>
          </a:custGeom>
          <a:solidFill>
            <a:srgbClr val="FFFFFF">
              <a:alpha val="10196"/>
            </a:srgbClr>
          </a:solidFill>
        </p:spPr>
        <p:txBody>
          <a:bodyPr/>
          <a:lstStyle/>
          <a:p>
            <a:endParaRPr lang="zh-CN" altLang="en-US"/>
          </a:p>
        </p:txBody>
      </p:sp>
      <p:sp>
        <p:nvSpPr>
          <p:cNvPr id="17" name="Shape 14"/>
          <p:cNvSpPr/>
          <p:nvPr/>
        </p:nvSpPr>
        <p:spPr>
          <a:xfrm>
            <a:off x="7505700" y="3943350"/>
            <a:ext cx="228600" cy="228600"/>
          </a:xfrm>
          <a:custGeom>
            <a:avLst/>
            <a:gdLst/>
            <a:ahLst/>
            <a:cxnLst/>
            <a:rect l="l" t="t" r="r" b="b"/>
            <a:pathLst>
              <a:path w="228600" h="228600">
                <a:moveTo>
                  <a:pt x="28575" y="28575"/>
                </a:moveTo>
                <a:cubicBezTo>
                  <a:pt x="28575" y="20672"/>
                  <a:pt x="22190" y="14288"/>
                  <a:pt x="14288" y="14288"/>
                </a:cubicBezTo>
                <a:cubicBezTo>
                  <a:pt x="6385" y="14288"/>
                  <a:pt x="0" y="20672"/>
                  <a:pt x="0" y="28575"/>
                </a:cubicBezTo>
                <a:lnTo>
                  <a:pt x="0" y="178594"/>
                </a:lnTo>
                <a:cubicBezTo>
                  <a:pt x="0" y="198328"/>
                  <a:pt x="15984" y="214313"/>
                  <a:pt x="35719" y="214313"/>
                </a:cubicBezTo>
                <a:lnTo>
                  <a:pt x="214313" y="214313"/>
                </a:lnTo>
                <a:cubicBezTo>
                  <a:pt x="222215" y="214313"/>
                  <a:pt x="228600" y="207928"/>
                  <a:pt x="228600" y="200025"/>
                </a:cubicBezTo>
                <a:cubicBezTo>
                  <a:pt x="228600" y="192122"/>
                  <a:pt x="222215" y="185738"/>
                  <a:pt x="214313" y="185738"/>
                </a:cubicBezTo>
                <a:lnTo>
                  <a:pt x="35719" y="185738"/>
                </a:lnTo>
                <a:cubicBezTo>
                  <a:pt x="31790" y="185738"/>
                  <a:pt x="28575" y="182523"/>
                  <a:pt x="28575" y="178594"/>
                </a:cubicBezTo>
                <a:lnTo>
                  <a:pt x="28575" y="28575"/>
                </a:lnTo>
                <a:close/>
                <a:moveTo>
                  <a:pt x="210116" y="67241"/>
                </a:moveTo>
                <a:cubicBezTo>
                  <a:pt x="215697" y="61659"/>
                  <a:pt x="215697" y="52596"/>
                  <a:pt x="210116" y="47015"/>
                </a:cubicBezTo>
                <a:cubicBezTo>
                  <a:pt x="204534" y="41434"/>
                  <a:pt x="195471" y="41434"/>
                  <a:pt x="189890" y="47015"/>
                </a:cubicBezTo>
                <a:lnTo>
                  <a:pt x="142875" y="94074"/>
                </a:lnTo>
                <a:lnTo>
                  <a:pt x="117247" y="68491"/>
                </a:lnTo>
                <a:cubicBezTo>
                  <a:pt x="111666" y="62910"/>
                  <a:pt x="102602" y="62910"/>
                  <a:pt x="97021" y="68491"/>
                </a:cubicBezTo>
                <a:lnTo>
                  <a:pt x="54159" y="111353"/>
                </a:lnTo>
                <a:cubicBezTo>
                  <a:pt x="48578" y="116934"/>
                  <a:pt x="48578" y="125998"/>
                  <a:pt x="54159" y="131579"/>
                </a:cubicBezTo>
                <a:cubicBezTo>
                  <a:pt x="59740" y="137160"/>
                  <a:pt x="68803" y="137160"/>
                  <a:pt x="74384" y="131579"/>
                </a:cubicBezTo>
                <a:lnTo>
                  <a:pt x="107156" y="98807"/>
                </a:lnTo>
                <a:lnTo>
                  <a:pt x="132784" y="124435"/>
                </a:lnTo>
                <a:cubicBezTo>
                  <a:pt x="138366" y="130016"/>
                  <a:pt x="147429" y="130016"/>
                  <a:pt x="153010" y="124435"/>
                </a:cubicBezTo>
                <a:lnTo>
                  <a:pt x="210160" y="67285"/>
                </a:lnTo>
                <a:close/>
              </a:path>
            </a:pathLst>
          </a:custGeom>
          <a:solidFill>
            <a:srgbClr val="C77D4A"/>
          </a:solidFill>
        </p:spPr>
        <p:txBody>
          <a:bodyPr/>
          <a:lstStyle/>
          <a:p>
            <a:endParaRPr lang="zh-CN" altLang="en-US"/>
          </a:p>
        </p:txBody>
      </p:sp>
      <p:sp>
        <p:nvSpPr>
          <p:cNvPr id="18" name="Text 15"/>
          <p:cNvSpPr/>
          <p:nvPr/>
        </p:nvSpPr>
        <p:spPr>
          <a:xfrm>
            <a:off x="6962775" y="4476750"/>
            <a:ext cx="1314450" cy="266700"/>
          </a:xfrm>
          <a:prstGeom prst="rect">
            <a:avLst/>
          </a:prstGeom>
          <a:noFill/>
        </p:spPr>
        <p:txBody>
          <a:bodyPr wrap="square" lIns="0" tIns="0" rIns="0" bIns="0" rtlCol="0" anchor="ctr"/>
          <a:lstStyle/>
          <a:p>
            <a:pPr algn="ctr">
              <a:lnSpc>
                <a:spcPct val="120000"/>
              </a:lnSpc>
            </a:pPr>
            <a:r>
              <a:rPr lang="en-US" sz="1500" b="1" dirty="0">
                <a:solidFill>
                  <a:srgbClr val="F8F7F4">
                    <a:alpha val="80000"/>
                  </a:srgbClr>
                </a:solidFill>
                <a:latin typeface="宋体" panose="02010600030101010101" pitchFamily="2" charset="-122"/>
                <a:ea typeface="宋体" panose="02010600030101010101" pitchFamily="2" charset="-122"/>
                <a:cs typeface="Noto Sans SC" pitchFamily="34" charset="-120"/>
              </a:rPr>
              <a:t>能力提升</a:t>
            </a:r>
            <a:endParaRPr lang="en-US" sz="1600" dirty="0"/>
          </a:p>
        </p:txBody>
      </p:sp>
      <p:sp>
        <p:nvSpPr>
          <p:cNvPr id="19" name="Text 16"/>
          <p:cNvSpPr/>
          <p:nvPr/>
        </p:nvSpPr>
        <p:spPr>
          <a:xfrm>
            <a:off x="6972300" y="4819650"/>
            <a:ext cx="1295400" cy="228600"/>
          </a:xfrm>
          <a:prstGeom prst="rect">
            <a:avLst/>
          </a:prstGeom>
          <a:noFill/>
        </p:spPr>
        <p:txBody>
          <a:bodyPr wrap="square" lIns="0" tIns="0" rIns="0" bIns="0" rtlCol="0" anchor="ctr"/>
          <a:lstStyle/>
          <a:p>
            <a:pPr algn="ctr">
              <a:lnSpc>
                <a:spcPct val="130000"/>
              </a:lnSpc>
            </a:pPr>
            <a:r>
              <a:rPr lang="en-US" sz="1200" dirty="0">
                <a:solidFill>
                  <a:srgbClr val="F8F7F4">
                    <a:alpha val="80000"/>
                  </a:srgbClr>
                </a:solidFill>
                <a:latin typeface="宋体" panose="02010600030101010101" pitchFamily="2" charset="-122"/>
                <a:ea typeface="宋体" panose="02010600030101010101" pitchFamily="2" charset="-122"/>
                <a:cs typeface="Noto Sans SC" pitchFamily="34" charset="-120"/>
              </a:rPr>
              <a:t>持续进步成长</a:t>
            </a:r>
            <a:endParaRPr lang="en-US" sz="1600" dirty="0"/>
          </a:p>
        </p:txBody>
      </p:sp>
      <p:sp>
        <p:nvSpPr>
          <p:cNvPr id="20" name="Text 17"/>
          <p:cNvSpPr/>
          <p:nvPr/>
        </p:nvSpPr>
        <p:spPr>
          <a:xfrm>
            <a:off x="4178102" y="5505450"/>
            <a:ext cx="3838575" cy="228600"/>
          </a:xfrm>
          <a:prstGeom prst="rect">
            <a:avLst/>
          </a:prstGeom>
          <a:noFill/>
        </p:spPr>
        <p:txBody>
          <a:bodyPr wrap="square" lIns="0" tIns="0" rIns="0" bIns="0" rtlCol="0" anchor="ctr"/>
          <a:lstStyle/>
          <a:p>
            <a:pPr algn="ctr">
              <a:lnSpc>
                <a:spcPct val="130000"/>
              </a:lnSpc>
            </a:pPr>
            <a:r>
              <a:rPr lang="en-US" sz="1200" dirty="0">
                <a:solidFill>
                  <a:srgbClr val="F8F7F4">
                    <a:alpha val="60000"/>
                  </a:srgbClr>
                </a:solidFill>
                <a:latin typeface="宋体" panose="02010600030101010101" pitchFamily="2" charset="-122"/>
                <a:ea typeface="宋体" panose="02010600030101010101" pitchFamily="2" charset="-122"/>
                <a:cs typeface="Noto Sans SC" pitchFamily="34" charset="-120"/>
              </a:rPr>
              <a:t>浙江省新阵地教育联盟 2026届 </a:t>
            </a:r>
            <a:r>
              <a:rPr lang="en-US" sz="1200" dirty="0" err="1">
                <a:solidFill>
                  <a:srgbClr val="F8F7F4">
                    <a:alpha val="60000"/>
                  </a:srgbClr>
                </a:solidFill>
                <a:latin typeface="宋体" panose="02010600030101010101" pitchFamily="2" charset="-122"/>
                <a:ea typeface="宋体" panose="02010600030101010101" pitchFamily="2" charset="-122"/>
                <a:cs typeface="Noto Sans SC" pitchFamily="34" charset="-120"/>
              </a:rPr>
              <a:t>英语试题分析</a:t>
            </a:r>
            <a:endParaRPr lang="en-US" sz="1200" dirty="0">
              <a:solidFill>
                <a:srgbClr val="F8F7F4">
                  <a:alpha val="60000"/>
                </a:srgbClr>
              </a:solidFill>
              <a:latin typeface="宋体" panose="02010600030101010101" pitchFamily="2" charset="-122"/>
              <a:ea typeface="宋体" panose="02010600030101010101" pitchFamily="2" charset="-122"/>
              <a:cs typeface="Noto Sans SC" pitchFamily="34" charset="-120"/>
            </a:endParaRPr>
          </a:p>
          <a:p>
            <a:pPr algn="ctr">
              <a:lnSpc>
                <a:spcPct val="130000"/>
              </a:lnSpc>
            </a:pPr>
            <a:r>
              <a:rPr lang="en-US" sz="1200" dirty="0">
                <a:solidFill>
                  <a:srgbClr val="F8F7F4">
                    <a:alpha val="60000"/>
                  </a:srgbClr>
                </a:solidFill>
                <a:latin typeface="宋体" panose="02010600030101010101" pitchFamily="2" charset="-122"/>
                <a:ea typeface="宋体" panose="02010600030101010101" pitchFamily="2" charset="-122"/>
              </a:rPr>
              <a:t>Fay</a:t>
            </a:r>
            <a:endParaRPr lang="en-US" sz="1600"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A4F41"/>
        </a:solidFill>
        <a:effectLst/>
      </p:bgPr>
    </p:bg>
    <p:spTree>
      <p:nvGrpSpPr>
        <p:cNvPr id="1" name=""/>
        <p:cNvGrpSpPr/>
        <p:nvPr/>
      </p:nvGrpSpPr>
      <p:grpSpPr>
        <a:xfrm>
          <a:off x="0" y="0"/>
          <a:ext cx="0" cy="0"/>
          <a:chOff x="0" y="0"/>
          <a:chExt cx="0" cy="0"/>
        </a:xfrm>
      </p:grpSpPr>
      <p:pic>
        <p:nvPicPr>
          <p:cNvPr id="2" name="Image 0" descr="https://kimi-img.moonshot.cn/pub/slides/okc/2magogqa4eab6/architecture_shadow.jpg"/>
          <p:cNvPicPr>
            <a:picLocks noChangeAspect="1"/>
          </p:cNvPicPr>
          <p:nvPr/>
        </p:nvPicPr>
        <p:blipFill>
          <a:blip r:embed="rId1">
            <a:alphaModFix amt="30000"/>
          </a:blip>
          <a:srcRect t="31227" b="31227"/>
          <a:stretch>
            <a:fillRect/>
          </a:stretch>
        </p:blipFill>
        <p:spPr>
          <a:xfrm>
            <a:off x="0" y="0"/>
            <a:ext cx="12192000" cy="6858000"/>
          </a:xfrm>
          <a:prstGeom prst="roundRect">
            <a:avLst>
              <a:gd name="adj" fmla="val 0"/>
            </a:avLst>
          </a:prstGeom>
        </p:spPr>
      </p:pic>
      <p:sp>
        <p:nvSpPr>
          <p:cNvPr id="3" name="Shape 0"/>
          <p:cNvSpPr/>
          <p:nvPr/>
        </p:nvSpPr>
        <p:spPr>
          <a:xfrm>
            <a:off x="0" y="0"/>
            <a:ext cx="12192000" cy="6858000"/>
          </a:xfrm>
          <a:custGeom>
            <a:avLst/>
            <a:gdLst/>
            <a:ahLst/>
            <a:cxnLst/>
            <a:rect l="l" t="t" r="r" b="b"/>
            <a:pathLst>
              <a:path w="12192000" h="6858000">
                <a:moveTo>
                  <a:pt x="0" y="0"/>
                </a:moveTo>
                <a:lnTo>
                  <a:pt x="12192000" y="0"/>
                </a:lnTo>
                <a:lnTo>
                  <a:pt x="12192000" y="6858000"/>
                </a:lnTo>
                <a:lnTo>
                  <a:pt x="0" y="6858000"/>
                </a:lnTo>
                <a:lnTo>
                  <a:pt x="0" y="0"/>
                </a:lnTo>
                <a:close/>
              </a:path>
            </a:pathLst>
          </a:custGeom>
          <a:gradFill flip="none" rotWithShape="1">
            <a:gsLst>
              <a:gs pos="0">
                <a:srgbClr val="3A4F41">
                  <a:alpha val="95000"/>
                </a:srgbClr>
              </a:gs>
              <a:gs pos="50000">
                <a:srgbClr val="3A4F41">
                  <a:alpha val="85000"/>
                </a:srgbClr>
              </a:gs>
              <a:gs pos="100000">
                <a:srgbClr val="3A4F41">
                  <a:alpha val="70000"/>
                </a:srgbClr>
              </a:gs>
            </a:gsLst>
            <a:lin ang="2700000" scaled="1"/>
          </a:gradFill>
        </p:spPr>
        <p:txBody>
          <a:bodyPr/>
          <a:lstStyle/>
          <a:p>
            <a:endParaRPr lang="zh-CN" altLang="en-US"/>
          </a:p>
        </p:txBody>
      </p:sp>
      <p:sp>
        <p:nvSpPr>
          <p:cNvPr id="4" name="Shape 1"/>
          <p:cNvSpPr/>
          <p:nvPr/>
        </p:nvSpPr>
        <p:spPr>
          <a:xfrm>
            <a:off x="381000" y="685800"/>
            <a:ext cx="38100" cy="609600"/>
          </a:xfrm>
          <a:custGeom>
            <a:avLst/>
            <a:gdLst/>
            <a:ahLst/>
            <a:cxnLst/>
            <a:rect l="l" t="t" r="r" b="b"/>
            <a:pathLst>
              <a:path w="38100" h="609600">
                <a:moveTo>
                  <a:pt x="0" y="0"/>
                </a:moveTo>
                <a:lnTo>
                  <a:pt x="38100" y="0"/>
                </a:lnTo>
                <a:lnTo>
                  <a:pt x="38100" y="609600"/>
                </a:lnTo>
                <a:lnTo>
                  <a:pt x="0" y="609600"/>
                </a:lnTo>
                <a:lnTo>
                  <a:pt x="0" y="0"/>
                </a:lnTo>
                <a:close/>
              </a:path>
            </a:pathLst>
          </a:custGeom>
          <a:solidFill>
            <a:srgbClr val="C77D4A"/>
          </a:solidFill>
        </p:spPr>
        <p:txBody>
          <a:bodyPr/>
          <a:lstStyle/>
          <a:p>
            <a:endParaRPr lang="zh-CN" altLang="en-US"/>
          </a:p>
        </p:txBody>
      </p:sp>
      <p:sp>
        <p:nvSpPr>
          <p:cNvPr id="5" name="Text 2"/>
          <p:cNvSpPr/>
          <p:nvPr/>
        </p:nvSpPr>
        <p:spPr>
          <a:xfrm>
            <a:off x="533400" y="762000"/>
            <a:ext cx="2105025" cy="228600"/>
          </a:xfrm>
          <a:prstGeom prst="rect">
            <a:avLst/>
          </a:prstGeom>
          <a:noFill/>
        </p:spPr>
        <p:txBody>
          <a:bodyPr wrap="square" lIns="0" tIns="0" rIns="0" bIns="0" rtlCol="0" anchor="ctr"/>
          <a:lstStyle/>
          <a:p>
            <a:pPr>
              <a:lnSpc>
                <a:spcPct val="130000"/>
              </a:lnSpc>
            </a:pPr>
            <a:r>
              <a:rPr lang="en-US" sz="1200" kern="0" spc="120" dirty="0">
                <a:solidFill>
                  <a:srgbClr val="B8A99A"/>
                </a:solidFill>
                <a:latin typeface="Quattrocento Sans" panose="020B0502050000020003" pitchFamily="34" charset="0"/>
                <a:ea typeface="Quattrocento Sans" panose="020B0502050000020003" pitchFamily="34" charset="-122"/>
                <a:cs typeface="Quattrocento Sans" panose="020B0502050000020003" pitchFamily="34" charset="-120"/>
              </a:rPr>
              <a:t>EXAMINATION ANALYSIS</a:t>
            </a:r>
            <a:endParaRPr lang="en-US" sz="1600" dirty="0"/>
          </a:p>
        </p:txBody>
      </p:sp>
      <p:sp>
        <p:nvSpPr>
          <p:cNvPr id="6" name="Text 3"/>
          <p:cNvSpPr/>
          <p:nvPr/>
        </p:nvSpPr>
        <p:spPr>
          <a:xfrm>
            <a:off x="533400" y="1028700"/>
            <a:ext cx="2095500" cy="190500"/>
          </a:xfrm>
          <a:prstGeom prst="rect">
            <a:avLst/>
          </a:prstGeom>
          <a:noFill/>
        </p:spPr>
        <p:txBody>
          <a:bodyPr wrap="square" lIns="0" tIns="0" rIns="0" bIns="0" rtlCol="0" anchor="ctr"/>
          <a:lstStyle/>
          <a:p>
            <a:pPr>
              <a:lnSpc>
                <a:spcPct val="120000"/>
              </a:lnSpc>
            </a:pPr>
            <a:r>
              <a:rPr lang="en-US" sz="1050" dirty="0">
                <a:solidFill>
                  <a:srgbClr val="F8F7F4">
                    <a:alpha val="70000"/>
                  </a:srgbClr>
                </a:solidFill>
                <a:latin typeface="宋体" panose="02010600030101010101" pitchFamily="2" charset="-122"/>
                <a:ea typeface="宋体" panose="02010600030101010101" pitchFamily="2" charset="-122"/>
                <a:cs typeface="Noto Sans SC" pitchFamily="34" charset="-120"/>
              </a:rPr>
              <a:t>浙江省新阵地教育联盟</a:t>
            </a:r>
            <a:endParaRPr lang="en-US" sz="1600" dirty="0"/>
          </a:p>
        </p:txBody>
      </p:sp>
      <p:sp>
        <p:nvSpPr>
          <p:cNvPr id="7" name="Text 4"/>
          <p:cNvSpPr/>
          <p:nvPr/>
        </p:nvSpPr>
        <p:spPr>
          <a:xfrm>
            <a:off x="381000" y="2005013"/>
            <a:ext cx="5029200" cy="2286000"/>
          </a:xfrm>
          <a:prstGeom prst="rect">
            <a:avLst/>
          </a:prstGeom>
          <a:noFill/>
        </p:spPr>
        <p:txBody>
          <a:bodyPr wrap="square" lIns="0" tIns="0" rIns="0" bIns="0" rtlCol="0" anchor="ctr"/>
          <a:lstStyle/>
          <a:p>
            <a:pPr>
              <a:lnSpc>
                <a:spcPct val="100000"/>
              </a:lnSpc>
            </a:pPr>
            <a:r>
              <a:rPr lang="en-US" sz="7200" b="1" dirty="0">
                <a:solidFill>
                  <a:srgbClr val="F8F7F4"/>
                </a:solidFill>
                <a:latin typeface="宋体" panose="02010600030101010101" pitchFamily="2" charset="-122"/>
                <a:ea typeface="宋体" panose="02010600030101010101" pitchFamily="2" charset="-122"/>
                <a:cs typeface="Noto Sans SC" pitchFamily="34" charset="-120"/>
              </a:rPr>
              <a:t>新阵地联考</a:t>
            </a:r>
            <a:endParaRPr lang="en-US" sz="1600" dirty="0"/>
          </a:p>
          <a:p>
            <a:pPr>
              <a:lnSpc>
                <a:spcPct val="100000"/>
              </a:lnSpc>
            </a:pPr>
            <a:r>
              <a:rPr lang="en-US" sz="7200" b="1" dirty="0">
                <a:solidFill>
                  <a:srgbClr val="F8F7F4"/>
                </a:solidFill>
                <a:latin typeface="宋体" panose="02010600030101010101" pitchFamily="2" charset="-122"/>
                <a:ea typeface="宋体" panose="02010600030101010101" pitchFamily="2" charset="-122"/>
                <a:cs typeface="Noto Sans SC" pitchFamily="34" charset="-120"/>
              </a:rPr>
              <a:t>试卷分析</a:t>
            </a:r>
            <a:endParaRPr lang="en-US" sz="1600" dirty="0"/>
          </a:p>
        </p:txBody>
      </p:sp>
      <p:sp>
        <p:nvSpPr>
          <p:cNvPr id="8" name="Shape 5"/>
          <p:cNvSpPr/>
          <p:nvPr/>
        </p:nvSpPr>
        <p:spPr>
          <a:xfrm>
            <a:off x="381000" y="4519613"/>
            <a:ext cx="1219200" cy="38100"/>
          </a:xfrm>
          <a:custGeom>
            <a:avLst/>
            <a:gdLst/>
            <a:ahLst/>
            <a:cxnLst/>
            <a:rect l="l" t="t" r="r" b="b"/>
            <a:pathLst>
              <a:path w="1219200" h="38100">
                <a:moveTo>
                  <a:pt x="0" y="0"/>
                </a:moveTo>
                <a:lnTo>
                  <a:pt x="1219200" y="0"/>
                </a:lnTo>
                <a:lnTo>
                  <a:pt x="1219200" y="38100"/>
                </a:lnTo>
                <a:lnTo>
                  <a:pt x="0" y="38100"/>
                </a:lnTo>
                <a:lnTo>
                  <a:pt x="0" y="0"/>
                </a:lnTo>
                <a:close/>
              </a:path>
            </a:pathLst>
          </a:custGeom>
          <a:solidFill>
            <a:srgbClr val="C77D4A"/>
          </a:solidFill>
        </p:spPr>
        <p:txBody>
          <a:bodyPr/>
          <a:lstStyle/>
          <a:p>
            <a:endParaRPr lang="zh-CN" altLang="en-US"/>
          </a:p>
        </p:txBody>
      </p:sp>
      <p:sp>
        <p:nvSpPr>
          <p:cNvPr id="9" name="Text 6"/>
          <p:cNvSpPr/>
          <p:nvPr/>
        </p:nvSpPr>
        <p:spPr>
          <a:xfrm>
            <a:off x="381000" y="4862513"/>
            <a:ext cx="4686300" cy="371475"/>
          </a:xfrm>
          <a:prstGeom prst="rect">
            <a:avLst/>
          </a:prstGeom>
          <a:noFill/>
        </p:spPr>
        <p:txBody>
          <a:bodyPr wrap="square" lIns="0" tIns="0" rIns="0" bIns="0" rtlCol="0" anchor="ctr"/>
          <a:lstStyle/>
          <a:p>
            <a:pPr>
              <a:lnSpc>
                <a:spcPct val="140000"/>
              </a:lnSpc>
            </a:pPr>
            <a:r>
              <a:rPr lang="en-US" sz="1800" dirty="0">
                <a:solidFill>
                  <a:srgbClr val="F8F7F4">
                    <a:alpha val="90000"/>
                  </a:srgbClr>
                </a:solidFill>
                <a:latin typeface="宋体" panose="02010600030101010101" pitchFamily="2" charset="-122"/>
                <a:ea typeface="宋体" panose="02010600030101010101" pitchFamily="2" charset="-122"/>
                <a:cs typeface="Noto Sans SC" pitchFamily="34" charset="-120"/>
              </a:rPr>
              <a:t>2026届 英语试题深度解析</a:t>
            </a:r>
            <a:endParaRPr lang="en-US" sz="1600" dirty="0"/>
          </a:p>
        </p:txBody>
      </p:sp>
      <p:sp>
        <p:nvSpPr>
          <p:cNvPr id="10" name="Shape 7"/>
          <p:cNvSpPr/>
          <p:nvPr/>
        </p:nvSpPr>
        <p:spPr>
          <a:xfrm>
            <a:off x="409575" y="5981700"/>
            <a:ext cx="133350" cy="152400"/>
          </a:xfrm>
          <a:custGeom>
            <a:avLst/>
            <a:gdLst/>
            <a:ahLst/>
            <a:cxnLst/>
            <a:rect l="l" t="t" r="r" b="b"/>
            <a:pathLst>
              <a:path w="133350" h="152400">
                <a:moveTo>
                  <a:pt x="38100" y="0"/>
                </a:moveTo>
                <a:cubicBezTo>
                  <a:pt x="43369" y="0"/>
                  <a:pt x="47625" y="4256"/>
                  <a:pt x="47625" y="9525"/>
                </a:cubicBezTo>
                <a:lnTo>
                  <a:pt x="47625" y="19050"/>
                </a:lnTo>
                <a:lnTo>
                  <a:pt x="85725" y="19050"/>
                </a:lnTo>
                <a:lnTo>
                  <a:pt x="85725" y="9525"/>
                </a:lnTo>
                <a:cubicBezTo>
                  <a:pt x="85725" y="4256"/>
                  <a:pt x="89981" y="0"/>
                  <a:pt x="95250" y="0"/>
                </a:cubicBezTo>
                <a:cubicBezTo>
                  <a:pt x="100519" y="0"/>
                  <a:pt x="104775" y="4256"/>
                  <a:pt x="104775" y="9525"/>
                </a:cubicBezTo>
                <a:lnTo>
                  <a:pt x="104775" y="19050"/>
                </a:lnTo>
                <a:lnTo>
                  <a:pt x="114300" y="19050"/>
                </a:lnTo>
                <a:cubicBezTo>
                  <a:pt x="124807" y="19050"/>
                  <a:pt x="133350" y="27593"/>
                  <a:pt x="133350" y="38100"/>
                </a:cubicBezTo>
                <a:lnTo>
                  <a:pt x="133350" y="123825"/>
                </a:lnTo>
                <a:cubicBezTo>
                  <a:pt x="133350" y="134332"/>
                  <a:pt x="124807" y="142875"/>
                  <a:pt x="114300" y="142875"/>
                </a:cubicBezTo>
                <a:lnTo>
                  <a:pt x="19050" y="142875"/>
                </a:lnTo>
                <a:cubicBezTo>
                  <a:pt x="8543" y="142875"/>
                  <a:pt x="0" y="134332"/>
                  <a:pt x="0" y="123825"/>
                </a:cubicBezTo>
                <a:lnTo>
                  <a:pt x="0" y="38100"/>
                </a:lnTo>
                <a:cubicBezTo>
                  <a:pt x="0" y="27593"/>
                  <a:pt x="8543" y="19050"/>
                  <a:pt x="19050" y="19050"/>
                </a:cubicBezTo>
                <a:lnTo>
                  <a:pt x="28575" y="19050"/>
                </a:lnTo>
                <a:lnTo>
                  <a:pt x="28575" y="9525"/>
                </a:lnTo>
                <a:cubicBezTo>
                  <a:pt x="28575" y="4256"/>
                  <a:pt x="32831" y="0"/>
                  <a:pt x="38100" y="0"/>
                </a:cubicBezTo>
                <a:close/>
                <a:moveTo>
                  <a:pt x="19050" y="71438"/>
                </a:moveTo>
                <a:lnTo>
                  <a:pt x="19050" y="80962"/>
                </a:lnTo>
                <a:cubicBezTo>
                  <a:pt x="19050" y="83582"/>
                  <a:pt x="21193" y="85725"/>
                  <a:pt x="23813" y="85725"/>
                </a:cubicBezTo>
                <a:lnTo>
                  <a:pt x="33338" y="85725"/>
                </a:lnTo>
                <a:cubicBezTo>
                  <a:pt x="35957" y="85725"/>
                  <a:pt x="38100" y="83582"/>
                  <a:pt x="38100" y="80962"/>
                </a:cubicBezTo>
                <a:lnTo>
                  <a:pt x="38100" y="71438"/>
                </a:lnTo>
                <a:cubicBezTo>
                  <a:pt x="38100" y="68818"/>
                  <a:pt x="35957" y="66675"/>
                  <a:pt x="33338" y="66675"/>
                </a:cubicBezTo>
                <a:lnTo>
                  <a:pt x="23813" y="66675"/>
                </a:lnTo>
                <a:cubicBezTo>
                  <a:pt x="21193" y="66675"/>
                  <a:pt x="19050" y="68818"/>
                  <a:pt x="19050" y="71438"/>
                </a:cubicBezTo>
                <a:close/>
                <a:moveTo>
                  <a:pt x="57150" y="71438"/>
                </a:moveTo>
                <a:lnTo>
                  <a:pt x="57150" y="80962"/>
                </a:lnTo>
                <a:cubicBezTo>
                  <a:pt x="57150" y="83582"/>
                  <a:pt x="59293" y="85725"/>
                  <a:pt x="61912" y="85725"/>
                </a:cubicBezTo>
                <a:lnTo>
                  <a:pt x="71438" y="85725"/>
                </a:lnTo>
                <a:cubicBezTo>
                  <a:pt x="74057" y="85725"/>
                  <a:pt x="76200" y="83582"/>
                  <a:pt x="76200" y="80962"/>
                </a:cubicBezTo>
                <a:lnTo>
                  <a:pt x="76200" y="71438"/>
                </a:lnTo>
                <a:cubicBezTo>
                  <a:pt x="76200" y="68818"/>
                  <a:pt x="74057" y="66675"/>
                  <a:pt x="71438" y="66675"/>
                </a:cubicBezTo>
                <a:lnTo>
                  <a:pt x="61912" y="66675"/>
                </a:lnTo>
                <a:cubicBezTo>
                  <a:pt x="59293" y="66675"/>
                  <a:pt x="57150" y="68818"/>
                  <a:pt x="57150" y="71438"/>
                </a:cubicBezTo>
                <a:close/>
                <a:moveTo>
                  <a:pt x="100013" y="66675"/>
                </a:moveTo>
                <a:cubicBezTo>
                  <a:pt x="97393" y="66675"/>
                  <a:pt x="95250" y="68818"/>
                  <a:pt x="95250" y="71438"/>
                </a:cubicBezTo>
                <a:lnTo>
                  <a:pt x="95250" y="80962"/>
                </a:lnTo>
                <a:cubicBezTo>
                  <a:pt x="95250" y="83582"/>
                  <a:pt x="97393" y="85725"/>
                  <a:pt x="100013" y="85725"/>
                </a:cubicBezTo>
                <a:lnTo>
                  <a:pt x="109537" y="85725"/>
                </a:lnTo>
                <a:cubicBezTo>
                  <a:pt x="112157" y="85725"/>
                  <a:pt x="114300" y="83582"/>
                  <a:pt x="114300" y="80962"/>
                </a:cubicBezTo>
                <a:lnTo>
                  <a:pt x="114300" y="71438"/>
                </a:lnTo>
                <a:cubicBezTo>
                  <a:pt x="114300" y="68818"/>
                  <a:pt x="112157" y="66675"/>
                  <a:pt x="109537" y="66675"/>
                </a:cubicBezTo>
                <a:lnTo>
                  <a:pt x="100013" y="66675"/>
                </a:lnTo>
                <a:close/>
                <a:moveTo>
                  <a:pt x="19050" y="109537"/>
                </a:moveTo>
                <a:lnTo>
                  <a:pt x="19050" y="119062"/>
                </a:lnTo>
                <a:cubicBezTo>
                  <a:pt x="19050" y="121682"/>
                  <a:pt x="21193" y="123825"/>
                  <a:pt x="23813" y="123825"/>
                </a:cubicBezTo>
                <a:lnTo>
                  <a:pt x="33338" y="123825"/>
                </a:lnTo>
                <a:cubicBezTo>
                  <a:pt x="35957" y="123825"/>
                  <a:pt x="38100" y="121682"/>
                  <a:pt x="38100" y="119062"/>
                </a:cubicBezTo>
                <a:lnTo>
                  <a:pt x="38100" y="109537"/>
                </a:lnTo>
                <a:cubicBezTo>
                  <a:pt x="38100" y="106918"/>
                  <a:pt x="35957" y="104775"/>
                  <a:pt x="33338" y="104775"/>
                </a:cubicBezTo>
                <a:lnTo>
                  <a:pt x="23813" y="104775"/>
                </a:lnTo>
                <a:cubicBezTo>
                  <a:pt x="21193" y="104775"/>
                  <a:pt x="19050" y="106918"/>
                  <a:pt x="19050" y="109537"/>
                </a:cubicBezTo>
                <a:close/>
                <a:moveTo>
                  <a:pt x="61912" y="104775"/>
                </a:moveTo>
                <a:cubicBezTo>
                  <a:pt x="59293" y="104775"/>
                  <a:pt x="57150" y="106918"/>
                  <a:pt x="57150" y="109537"/>
                </a:cubicBezTo>
                <a:lnTo>
                  <a:pt x="57150" y="119062"/>
                </a:lnTo>
                <a:cubicBezTo>
                  <a:pt x="57150" y="121682"/>
                  <a:pt x="59293" y="123825"/>
                  <a:pt x="61912" y="123825"/>
                </a:cubicBezTo>
                <a:lnTo>
                  <a:pt x="71438" y="123825"/>
                </a:lnTo>
                <a:cubicBezTo>
                  <a:pt x="74057" y="123825"/>
                  <a:pt x="76200" y="121682"/>
                  <a:pt x="76200" y="119062"/>
                </a:cubicBezTo>
                <a:lnTo>
                  <a:pt x="76200" y="109537"/>
                </a:lnTo>
                <a:cubicBezTo>
                  <a:pt x="76200" y="106918"/>
                  <a:pt x="74057" y="104775"/>
                  <a:pt x="71438" y="104775"/>
                </a:cubicBezTo>
                <a:lnTo>
                  <a:pt x="61912" y="104775"/>
                </a:lnTo>
                <a:close/>
                <a:moveTo>
                  <a:pt x="95250" y="109537"/>
                </a:moveTo>
                <a:lnTo>
                  <a:pt x="95250" y="119062"/>
                </a:lnTo>
                <a:cubicBezTo>
                  <a:pt x="95250" y="121682"/>
                  <a:pt x="97393" y="123825"/>
                  <a:pt x="100013" y="123825"/>
                </a:cubicBezTo>
                <a:lnTo>
                  <a:pt x="109537" y="123825"/>
                </a:lnTo>
                <a:cubicBezTo>
                  <a:pt x="112157" y="123825"/>
                  <a:pt x="114300" y="121682"/>
                  <a:pt x="114300" y="119062"/>
                </a:cubicBezTo>
                <a:lnTo>
                  <a:pt x="114300" y="109537"/>
                </a:lnTo>
                <a:cubicBezTo>
                  <a:pt x="114300" y="106918"/>
                  <a:pt x="112157" y="104775"/>
                  <a:pt x="109537" y="104775"/>
                </a:cubicBezTo>
                <a:lnTo>
                  <a:pt x="100013" y="104775"/>
                </a:lnTo>
                <a:cubicBezTo>
                  <a:pt x="97393" y="104775"/>
                  <a:pt x="95250" y="106918"/>
                  <a:pt x="95250" y="109537"/>
                </a:cubicBezTo>
                <a:close/>
              </a:path>
            </a:pathLst>
          </a:custGeom>
          <a:solidFill>
            <a:srgbClr val="C77D4A"/>
          </a:solidFill>
        </p:spPr>
        <p:txBody>
          <a:bodyPr/>
          <a:lstStyle/>
          <a:p>
            <a:endParaRPr lang="zh-CN" altLang="en-US"/>
          </a:p>
        </p:txBody>
      </p:sp>
      <p:sp>
        <p:nvSpPr>
          <p:cNvPr id="11" name="Text 8"/>
          <p:cNvSpPr/>
          <p:nvPr/>
        </p:nvSpPr>
        <p:spPr>
          <a:xfrm>
            <a:off x="647700" y="5943600"/>
            <a:ext cx="800100" cy="228600"/>
          </a:xfrm>
          <a:prstGeom prst="rect">
            <a:avLst/>
          </a:prstGeom>
          <a:noFill/>
        </p:spPr>
        <p:txBody>
          <a:bodyPr wrap="square" lIns="0" tIns="0" rIns="0" bIns="0" rtlCol="0" anchor="ctr"/>
          <a:lstStyle/>
          <a:p>
            <a:pPr>
              <a:lnSpc>
                <a:spcPct val="130000"/>
              </a:lnSpc>
            </a:pPr>
            <a:r>
              <a:rPr lang="en-US" sz="1200" dirty="0">
                <a:solidFill>
                  <a:srgbClr val="F8F7F4">
                    <a:alpha val="70000"/>
                  </a:srgbClr>
                </a:solidFill>
                <a:latin typeface="宋体" panose="02010600030101010101" pitchFamily="2" charset="-122"/>
                <a:ea typeface="宋体" panose="02010600030101010101" pitchFamily="2" charset="-122"/>
                <a:cs typeface="Noto Sans SC" pitchFamily="34" charset="-120"/>
              </a:rPr>
              <a:t>2026年3月</a:t>
            </a:r>
            <a:endParaRPr lang="en-US" sz="1600" dirty="0"/>
          </a:p>
        </p:txBody>
      </p:sp>
      <p:sp>
        <p:nvSpPr>
          <p:cNvPr id="12" name="Shape 9"/>
          <p:cNvSpPr/>
          <p:nvPr/>
        </p:nvSpPr>
        <p:spPr>
          <a:xfrm>
            <a:off x="1699320" y="5981700"/>
            <a:ext cx="152400" cy="152400"/>
          </a:xfrm>
          <a:custGeom>
            <a:avLst/>
            <a:gdLst/>
            <a:ahLst/>
            <a:cxnLst/>
            <a:rect l="l" t="t" r="r" b="b"/>
            <a:pathLst>
              <a:path w="152400" h="152400">
                <a:moveTo>
                  <a:pt x="76200" y="42059"/>
                </a:moveTo>
                <a:lnTo>
                  <a:pt x="76200" y="134124"/>
                </a:lnTo>
                <a:lnTo>
                  <a:pt x="76349" y="134064"/>
                </a:lnTo>
                <a:cubicBezTo>
                  <a:pt x="92601" y="127308"/>
                  <a:pt x="110044" y="123825"/>
                  <a:pt x="127635" y="123825"/>
                </a:cubicBezTo>
                <a:lnTo>
                  <a:pt x="133350" y="123825"/>
                </a:lnTo>
                <a:lnTo>
                  <a:pt x="133350" y="28575"/>
                </a:lnTo>
                <a:lnTo>
                  <a:pt x="127635" y="28575"/>
                </a:lnTo>
                <a:cubicBezTo>
                  <a:pt x="115074" y="28575"/>
                  <a:pt x="102602" y="31075"/>
                  <a:pt x="90994" y="35897"/>
                </a:cubicBezTo>
                <a:cubicBezTo>
                  <a:pt x="85993" y="37981"/>
                  <a:pt x="81052" y="40035"/>
                  <a:pt x="76200" y="42059"/>
                </a:cubicBezTo>
                <a:close/>
                <a:moveTo>
                  <a:pt x="68729" y="18306"/>
                </a:moveTo>
                <a:lnTo>
                  <a:pt x="76200" y="21431"/>
                </a:lnTo>
                <a:lnTo>
                  <a:pt x="83671" y="18306"/>
                </a:lnTo>
                <a:cubicBezTo>
                  <a:pt x="97601" y="12502"/>
                  <a:pt x="112544" y="9525"/>
                  <a:pt x="127635" y="9525"/>
                </a:cubicBezTo>
                <a:lnTo>
                  <a:pt x="138113" y="9525"/>
                </a:lnTo>
                <a:cubicBezTo>
                  <a:pt x="146000" y="9525"/>
                  <a:pt x="152400" y="15925"/>
                  <a:pt x="152400" y="23813"/>
                </a:cubicBezTo>
                <a:lnTo>
                  <a:pt x="152400" y="128588"/>
                </a:lnTo>
                <a:cubicBezTo>
                  <a:pt x="152400" y="136475"/>
                  <a:pt x="146000" y="142875"/>
                  <a:pt x="138113" y="142875"/>
                </a:cubicBezTo>
                <a:lnTo>
                  <a:pt x="127635" y="142875"/>
                </a:lnTo>
                <a:cubicBezTo>
                  <a:pt x="112544" y="142875"/>
                  <a:pt x="97601" y="145852"/>
                  <a:pt x="83671" y="151656"/>
                </a:cubicBezTo>
                <a:lnTo>
                  <a:pt x="79861" y="153233"/>
                </a:lnTo>
                <a:cubicBezTo>
                  <a:pt x="77510" y="154216"/>
                  <a:pt x="74890" y="154216"/>
                  <a:pt x="72539" y="153233"/>
                </a:cubicBezTo>
                <a:lnTo>
                  <a:pt x="68729" y="151656"/>
                </a:lnTo>
                <a:cubicBezTo>
                  <a:pt x="54799" y="145852"/>
                  <a:pt x="39856" y="142875"/>
                  <a:pt x="24765" y="142875"/>
                </a:cubicBezTo>
                <a:lnTo>
                  <a:pt x="14288" y="142875"/>
                </a:lnTo>
                <a:cubicBezTo>
                  <a:pt x="6400" y="142875"/>
                  <a:pt x="0" y="136475"/>
                  <a:pt x="0" y="128588"/>
                </a:cubicBezTo>
                <a:lnTo>
                  <a:pt x="0" y="23813"/>
                </a:lnTo>
                <a:cubicBezTo>
                  <a:pt x="0" y="15925"/>
                  <a:pt x="6400" y="9525"/>
                  <a:pt x="14288" y="9525"/>
                </a:cubicBezTo>
                <a:lnTo>
                  <a:pt x="24765" y="9525"/>
                </a:lnTo>
                <a:cubicBezTo>
                  <a:pt x="39856" y="9525"/>
                  <a:pt x="54799" y="12502"/>
                  <a:pt x="68729" y="18306"/>
                </a:cubicBezTo>
                <a:close/>
              </a:path>
            </a:pathLst>
          </a:custGeom>
          <a:solidFill>
            <a:srgbClr val="C77D4A"/>
          </a:solidFill>
        </p:spPr>
        <p:txBody>
          <a:bodyPr/>
          <a:lstStyle/>
          <a:p>
            <a:endParaRPr lang="zh-CN" altLang="en-US"/>
          </a:p>
        </p:txBody>
      </p:sp>
      <p:sp>
        <p:nvSpPr>
          <p:cNvPr id="13" name="Text 10"/>
          <p:cNvSpPr/>
          <p:nvPr/>
        </p:nvSpPr>
        <p:spPr>
          <a:xfrm>
            <a:off x="1946970" y="5943600"/>
            <a:ext cx="685800" cy="228600"/>
          </a:xfrm>
          <a:prstGeom prst="rect">
            <a:avLst/>
          </a:prstGeom>
          <a:noFill/>
        </p:spPr>
        <p:txBody>
          <a:bodyPr wrap="square" lIns="0" tIns="0" rIns="0" bIns="0" rtlCol="0" anchor="ctr"/>
          <a:lstStyle/>
          <a:p>
            <a:pPr>
              <a:lnSpc>
                <a:spcPct val="130000"/>
              </a:lnSpc>
            </a:pPr>
            <a:r>
              <a:rPr lang="en-US" sz="1200" dirty="0">
                <a:solidFill>
                  <a:srgbClr val="F8F7F4">
                    <a:alpha val="70000"/>
                  </a:srgbClr>
                </a:solidFill>
                <a:latin typeface="宋体" panose="02010600030101010101" pitchFamily="2" charset="-122"/>
                <a:ea typeface="宋体" panose="02010600030101010101" pitchFamily="2" charset="-122"/>
                <a:cs typeface="Noto Sans SC" pitchFamily="34" charset="-120"/>
              </a:rPr>
              <a:t>Fay </a:t>
            </a:r>
            <a:endParaRPr lang="en-US" sz="1600" dirty="0"/>
          </a:p>
        </p:txBody>
      </p:sp>
      <p:sp>
        <p:nvSpPr>
          <p:cNvPr id="14" name="Freeform 16"/>
          <p:cNvSpPr/>
          <p:nvPr/>
        </p:nvSpPr>
        <p:spPr>
          <a:xfrm>
            <a:off x="6294120" y="513429"/>
            <a:ext cx="5605780" cy="6344571"/>
          </a:xfrm>
          <a:custGeom>
            <a:avLst/>
            <a:gdLst/>
            <a:ahLst/>
            <a:cxnLst/>
            <a:rect l="l" t="t" r="r" b="b"/>
            <a:pathLst>
              <a:path w="8348473" h="8785163">
                <a:moveTo>
                  <a:pt x="0" y="0"/>
                </a:moveTo>
                <a:lnTo>
                  <a:pt x="8348474" y="0"/>
                </a:lnTo>
                <a:lnTo>
                  <a:pt x="8348474" y="8785163"/>
                </a:lnTo>
                <a:lnTo>
                  <a:pt x="0" y="8785163"/>
                </a:lnTo>
                <a:lnTo>
                  <a:pt x="0" y="0"/>
                </a:lnTo>
                <a:close/>
              </a:path>
            </a:pathLst>
          </a:custGeom>
          <a:blipFill>
            <a:blip r:embed="rId2"/>
            <a:stretch>
              <a:fillRect/>
            </a:stretch>
          </a:blipFill>
        </p:spPr>
        <p:txBody>
          <a:bodyPr/>
          <a:lstStyle/>
          <a:p>
            <a:endParaRPr lang="zh-CN" altLang="en-US"/>
          </a:p>
        </p:txBody>
      </p:sp>
      <p:sp>
        <p:nvSpPr>
          <p:cNvPr id="15" name="Freeform 26"/>
          <p:cNvSpPr/>
          <p:nvPr/>
        </p:nvSpPr>
        <p:spPr>
          <a:xfrm rot="-845103">
            <a:off x="5061533" y="601650"/>
            <a:ext cx="2068933" cy="2068933"/>
          </a:xfrm>
          <a:custGeom>
            <a:avLst/>
            <a:gdLst/>
            <a:ahLst/>
            <a:cxnLst/>
            <a:rect l="l" t="t" r="r" b="b"/>
            <a:pathLst>
              <a:path w="2068933" h="2068933">
                <a:moveTo>
                  <a:pt x="0" y="0"/>
                </a:moveTo>
                <a:lnTo>
                  <a:pt x="2068933" y="0"/>
                </a:lnTo>
                <a:lnTo>
                  <a:pt x="2068933" y="2068933"/>
                </a:lnTo>
                <a:lnTo>
                  <a:pt x="0" y="2068933"/>
                </a:lnTo>
                <a:lnTo>
                  <a:pt x="0" y="0"/>
                </a:lnTo>
                <a:close/>
              </a:path>
            </a:pathLst>
          </a:custGeom>
          <a:blipFill>
            <a:blip r:embed="rId3"/>
            <a:stretch>
              <a:fillRect/>
            </a:stretch>
          </a:blipFill>
        </p:spPr>
        <p:txBody>
          <a:bodyPr/>
          <a:lstStyle/>
          <a:p>
            <a:endParaRPr lang="zh-CN" altLang="en-US"/>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2" name="Text 0"/>
          <p:cNvSpPr/>
          <p:nvPr/>
        </p:nvSpPr>
        <p:spPr>
          <a:xfrm>
            <a:off x="381000" y="381000"/>
            <a:ext cx="11496675" cy="190500"/>
          </a:xfrm>
          <a:prstGeom prst="rect">
            <a:avLst/>
          </a:prstGeom>
          <a:noFill/>
        </p:spPr>
        <p:txBody>
          <a:bodyPr wrap="square" lIns="0" tIns="0" rIns="0" bIns="0" rtlCol="0" anchor="ctr"/>
          <a:lstStyle/>
          <a:p>
            <a:pPr>
              <a:lnSpc>
                <a:spcPct val="120000"/>
              </a:lnSpc>
            </a:pPr>
            <a:r>
              <a:rPr lang="en-US" sz="1050" b="1" kern="0" spc="105" dirty="0">
                <a:solidFill>
                  <a:srgbClr val="C77D4A"/>
                </a:solidFill>
                <a:latin typeface="Quattrocento Sans" panose="020B0502050000020003" pitchFamily="34" charset="0"/>
                <a:ea typeface="Quattrocento Sans" panose="020B0502050000020003" pitchFamily="34" charset="-122"/>
                <a:cs typeface="Quattrocento Sans" panose="020B0502050000020003" pitchFamily="34" charset="-120"/>
              </a:rPr>
              <a:t>CONTENTS</a:t>
            </a:r>
            <a:endParaRPr lang="en-US" sz="1600" dirty="0"/>
          </a:p>
        </p:txBody>
      </p:sp>
      <p:sp>
        <p:nvSpPr>
          <p:cNvPr id="3" name="Text 1"/>
          <p:cNvSpPr/>
          <p:nvPr/>
        </p:nvSpPr>
        <p:spPr>
          <a:xfrm>
            <a:off x="381000" y="647700"/>
            <a:ext cx="11658600" cy="457200"/>
          </a:xfrm>
          <a:prstGeom prst="rect">
            <a:avLst/>
          </a:prstGeom>
          <a:noFill/>
        </p:spPr>
        <p:txBody>
          <a:bodyPr wrap="square" lIns="0" tIns="0" rIns="0" bIns="0" rtlCol="0" anchor="ctr"/>
          <a:lstStyle/>
          <a:p>
            <a:pPr>
              <a:lnSpc>
                <a:spcPct val="80000"/>
              </a:lnSpc>
            </a:pPr>
            <a:r>
              <a:rPr lang="en-US" sz="3600" b="1" dirty="0">
                <a:solidFill>
                  <a:srgbClr val="3A4F41"/>
                </a:solidFill>
                <a:latin typeface="宋体" panose="02010600030101010101" pitchFamily="2" charset="-122"/>
                <a:ea typeface="宋体" panose="02010600030101010101" pitchFamily="2" charset="-122"/>
                <a:cs typeface="Noto Sans SC" pitchFamily="34" charset="-120"/>
              </a:rPr>
              <a:t>目录</a:t>
            </a:r>
            <a:endParaRPr lang="en-US" sz="1600" dirty="0"/>
          </a:p>
        </p:txBody>
      </p:sp>
      <p:sp>
        <p:nvSpPr>
          <p:cNvPr id="4" name="Shape 2"/>
          <p:cNvSpPr/>
          <p:nvPr/>
        </p:nvSpPr>
        <p:spPr>
          <a:xfrm>
            <a:off x="381000" y="1219200"/>
            <a:ext cx="762000" cy="38100"/>
          </a:xfrm>
          <a:custGeom>
            <a:avLst/>
            <a:gdLst/>
            <a:ahLst/>
            <a:cxnLst/>
            <a:rect l="l" t="t" r="r" b="b"/>
            <a:pathLst>
              <a:path w="762000" h="38100">
                <a:moveTo>
                  <a:pt x="0" y="0"/>
                </a:moveTo>
                <a:lnTo>
                  <a:pt x="762000" y="0"/>
                </a:lnTo>
                <a:lnTo>
                  <a:pt x="762000" y="38100"/>
                </a:lnTo>
                <a:lnTo>
                  <a:pt x="0" y="38100"/>
                </a:lnTo>
                <a:lnTo>
                  <a:pt x="0" y="0"/>
                </a:lnTo>
                <a:close/>
              </a:path>
            </a:pathLst>
          </a:custGeom>
          <a:solidFill>
            <a:srgbClr val="C77D4A"/>
          </a:solidFill>
        </p:spPr>
        <p:txBody>
          <a:bodyPr/>
          <a:lstStyle/>
          <a:p>
            <a:endParaRPr lang="zh-CN" altLang="en-US"/>
          </a:p>
        </p:txBody>
      </p:sp>
      <p:sp>
        <p:nvSpPr>
          <p:cNvPr id="5" name="Shape 3"/>
          <p:cNvSpPr/>
          <p:nvPr/>
        </p:nvSpPr>
        <p:spPr>
          <a:xfrm>
            <a:off x="400050" y="1485900"/>
            <a:ext cx="5619750" cy="1133475"/>
          </a:xfrm>
          <a:custGeom>
            <a:avLst/>
            <a:gdLst/>
            <a:ahLst/>
            <a:cxnLst/>
            <a:rect l="l" t="t" r="r" b="b"/>
            <a:pathLst>
              <a:path w="5619750" h="1133475">
                <a:moveTo>
                  <a:pt x="38100" y="0"/>
                </a:moveTo>
                <a:lnTo>
                  <a:pt x="5543546" y="0"/>
                </a:lnTo>
                <a:cubicBezTo>
                  <a:pt x="5585633" y="0"/>
                  <a:pt x="5619750" y="34117"/>
                  <a:pt x="5619750" y="76204"/>
                </a:cubicBezTo>
                <a:lnTo>
                  <a:pt x="5619750" y="1057271"/>
                </a:lnTo>
                <a:cubicBezTo>
                  <a:pt x="5619750" y="1099358"/>
                  <a:pt x="5585633" y="1133475"/>
                  <a:pt x="5543546" y="1133475"/>
                </a:cubicBezTo>
                <a:lnTo>
                  <a:pt x="38100" y="1133475"/>
                </a:lnTo>
                <a:cubicBezTo>
                  <a:pt x="17072" y="1133475"/>
                  <a:pt x="0" y="1116403"/>
                  <a:pt x="0" y="1095375"/>
                </a:cubicBezTo>
                <a:lnTo>
                  <a:pt x="0" y="38100"/>
                </a:lnTo>
                <a:cubicBezTo>
                  <a:pt x="0" y="17072"/>
                  <a:pt x="17072" y="0"/>
                  <a:pt x="38100"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6" name="Shape 4"/>
          <p:cNvSpPr/>
          <p:nvPr/>
        </p:nvSpPr>
        <p:spPr>
          <a:xfrm>
            <a:off x="400050" y="1485900"/>
            <a:ext cx="38100" cy="1133475"/>
          </a:xfrm>
          <a:custGeom>
            <a:avLst/>
            <a:gdLst/>
            <a:ahLst/>
            <a:cxnLst/>
            <a:rect l="l" t="t" r="r" b="b"/>
            <a:pathLst>
              <a:path w="38100" h="1133475">
                <a:moveTo>
                  <a:pt x="38100" y="0"/>
                </a:moveTo>
                <a:lnTo>
                  <a:pt x="38100" y="0"/>
                </a:lnTo>
                <a:lnTo>
                  <a:pt x="38100" y="1133475"/>
                </a:lnTo>
                <a:lnTo>
                  <a:pt x="38100" y="1133475"/>
                </a:lnTo>
                <a:cubicBezTo>
                  <a:pt x="17072" y="1133475"/>
                  <a:pt x="0" y="1116403"/>
                  <a:pt x="0" y="1095375"/>
                </a:cubicBezTo>
                <a:lnTo>
                  <a:pt x="0" y="38100"/>
                </a:lnTo>
                <a:cubicBezTo>
                  <a:pt x="0" y="17072"/>
                  <a:pt x="17072" y="0"/>
                  <a:pt x="38100" y="0"/>
                </a:cubicBezTo>
                <a:close/>
              </a:path>
            </a:pathLst>
          </a:custGeom>
          <a:solidFill>
            <a:srgbClr val="3A4F41"/>
          </a:solidFill>
        </p:spPr>
        <p:txBody>
          <a:bodyPr/>
          <a:lstStyle/>
          <a:p>
            <a:endParaRPr lang="zh-CN" altLang="en-US"/>
          </a:p>
        </p:txBody>
      </p:sp>
      <p:sp>
        <p:nvSpPr>
          <p:cNvPr id="7" name="Shape 5"/>
          <p:cNvSpPr/>
          <p:nvPr/>
        </p:nvSpPr>
        <p:spPr>
          <a:xfrm>
            <a:off x="609600" y="1676400"/>
            <a:ext cx="457200" cy="457200"/>
          </a:xfrm>
          <a:custGeom>
            <a:avLst/>
            <a:gdLst/>
            <a:ahLst/>
            <a:cxnLst/>
            <a:rect l="l" t="t" r="r" b="b"/>
            <a:pathLst>
              <a:path w="457200" h="457200">
                <a:moveTo>
                  <a:pt x="228600" y="0"/>
                </a:moveTo>
                <a:lnTo>
                  <a:pt x="228600" y="0"/>
                </a:lnTo>
                <a:cubicBezTo>
                  <a:pt x="354768" y="0"/>
                  <a:pt x="457200" y="102432"/>
                  <a:pt x="457200" y="228600"/>
                </a:cubicBezTo>
                <a:lnTo>
                  <a:pt x="457200" y="228600"/>
                </a:lnTo>
                <a:cubicBezTo>
                  <a:pt x="457200" y="354768"/>
                  <a:pt x="354768" y="457200"/>
                  <a:pt x="228600" y="457200"/>
                </a:cubicBezTo>
                <a:lnTo>
                  <a:pt x="228600" y="457200"/>
                </a:lnTo>
                <a:cubicBezTo>
                  <a:pt x="102432" y="457200"/>
                  <a:pt x="0" y="354768"/>
                  <a:pt x="0" y="228600"/>
                </a:cubicBezTo>
                <a:lnTo>
                  <a:pt x="0" y="228600"/>
                </a:lnTo>
                <a:cubicBezTo>
                  <a:pt x="0" y="102432"/>
                  <a:pt x="102432" y="0"/>
                  <a:pt x="228600" y="0"/>
                </a:cubicBezTo>
                <a:close/>
              </a:path>
            </a:pathLst>
          </a:custGeom>
          <a:solidFill>
            <a:srgbClr val="3A4F41"/>
          </a:solidFill>
        </p:spPr>
        <p:txBody>
          <a:bodyPr/>
          <a:lstStyle/>
          <a:p>
            <a:endParaRPr lang="zh-CN" altLang="en-US"/>
          </a:p>
        </p:txBody>
      </p:sp>
      <p:sp>
        <p:nvSpPr>
          <p:cNvPr id="8" name="Text 6"/>
          <p:cNvSpPr/>
          <p:nvPr/>
        </p:nvSpPr>
        <p:spPr>
          <a:xfrm>
            <a:off x="561975" y="1676400"/>
            <a:ext cx="552450" cy="457200"/>
          </a:xfrm>
          <a:prstGeom prst="rect">
            <a:avLst/>
          </a:prstGeom>
          <a:noFill/>
        </p:spPr>
        <p:txBody>
          <a:bodyPr wrap="square" lIns="0" tIns="0" rIns="0" bIns="0" rtlCol="0" anchor="ctr"/>
          <a:lstStyle/>
          <a:p>
            <a:pPr algn="ctr">
              <a:lnSpc>
                <a:spcPct val="120000"/>
              </a:lnSpc>
            </a:pPr>
            <a:r>
              <a:rPr lang="en-US" sz="2000" b="1"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01</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Text 7"/>
          <p:cNvSpPr/>
          <p:nvPr/>
        </p:nvSpPr>
        <p:spPr>
          <a:xfrm>
            <a:off x="1219200" y="1676400"/>
            <a:ext cx="4705350" cy="266700"/>
          </a:xfrm>
          <a:prstGeom prst="rect">
            <a:avLst/>
          </a:prstGeom>
          <a:noFill/>
        </p:spPr>
        <p:txBody>
          <a:bodyPr wrap="square" lIns="0" tIns="0" rIns="0" bIns="0" rtlCol="0" anchor="ctr"/>
          <a:lstStyle/>
          <a:p>
            <a:pPr>
              <a:lnSpc>
                <a:spcPct val="120000"/>
              </a:lnSpc>
            </a:pPr>
            <a:r>
              <a:rPr lang="en-US" sz="2000" b="1" dirty="0">
                <a:solidFill>
                  <a:srgbClr val="3A4F41"/>
                </a:solidFill>
                <a:latin typeface="Times New Roman" panose="02020603050405020304" pitchFamily="18" charset="0"/>
                <a:ea typeface="宋体" panose="02010600030101010101" pitchFamily="2" charset="-122"/>
                <a:cs typeface="Times New Roman" panose="02020603050405020304" pitchFamily="18" charset="0"/>
              </a:rPr>
              <a:t>语篇概述</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Text 8"/>
          <p:cNvSpPr/>
          <p:nvPr/>
        </p:nvSpPr>
        <p:spPr>
          <a:xfrm>
            <a:off x="1219200" y="2019300"/>
            <a:ext cx="4686300" cy="247650"/>
          </a:xfrm>
          <a:prstGeom prst="rect">
            <a:avLst/>
          </a:prstGeom>
          <a:noFill/>
        </p:spPr>
        <p:txBody>
          <a:bodyPr wrap="square" lIns="0" tIns="0" rIns="0" bIns="0" rtlCol="0" anchor="ctr"/>
          <a:lstStyle/>
          <a:p>
            <a:pPr>
              <a:lnSpc>
                <a:spcPct val="140000"/>
              </a:lnSpc>
            </a:pPr>
            <a:r>
              <a:rPr lang="en-US" sz="2000" dirty="0">
                <a:solidFill>
                  <a:srgbClr val="2E2E2E">
                    <a:alpha val="70000"/>
                  </a:srgbClr>
                </a:solidFill>
                <a:latin typeface="Times New Roman" panose="02020603050405020304" pitchFamily="18" charset="0"/>
                <a:ea typeface="宋体" panose="02010600030101010101" pitchFamily="2" charset="-122"/>
                <a:cs typeface="Times New Roman" panose="02020603050405020304" pitchFamily="18" charset="0"/>
              </a:rPr>
              <a:t>Reading Comprehension Overview</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Shape 9"/>
          <p:cNvSpPr/>
          <p:nvPr/>
        </p:nvSpPr>
        <p:spPr>
          <a:xfrm>
            <a:off x="6191250" y="1485900"/>
            <a:ext cx="5619750" cy="1133475"/>
          </a:xfrm>
          <a:custGeom>
            <a:avLst/>
            <a:gdLst/>
            <a:ahLst/>
            <a:cxnLst/>
            <a:rect l="l" t="t" r="r" b="b"/>
            <a:pathLst>
              <a:path w="5619750" h="1133475">
                <a:moveTo>
                  <a:pt x="38100" y="0"/>
                </a:moveTo>
                <a:lnTo>
                  <a:pt x="5543546" y="0"/>
                </a:lnTo>
                <a:cubicBezTo>
                  <a:pt x="5585633" y="0"/>
                  <a:pt x="5619750" y="34117"/>
                  <a:pt x="5619750" y="76204"/>
                </a:cubicBezTo>
                <a:lnTo>
                  <a:pt x="5619750" y="1057271"/>
                </a:lnTo>
                <a:cubicBezTo>
                  <a:pt x="5619750" y="1099358"/>
                  <a:pt x="5585633" y="1133475"/>
                  <a:pt x="5543546" y="1133475"/>
                </a:cubicBezTo>
                <a:lnTo>
                  <a:pt x="38100" y="1133475"/>
                </a:lnTo>
                <a:cubicBezTo>
                  <a:pt x="17072" y="1133475"/>
                  <a:pt x="0" y="1116403"/>
                  <a:pt x="0" y="1095375"/>
                </a:cubicBezTo>
                <a:lnTo>
                  <a:pt x="0" y="38100"/>
                </a:lnTo>
                <a:cubicBezTo>
                  <a:pt x="0" y="17072"/>
                  <a:pt x="17072" y="0"/>
                  <a:pt x="38100"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12" name="Shape 10"/>
          <p:cNvSpPr/>
          <p:nvPr/>
        </p:nvSpPr>
        <p:spPr>
          <a:xfrm>
            <a:off x="6191250" y="1485900"/>
            <a:ext cx="38100" cy="1133475"/>
          </a:xfrm>
          <a:custGeom>
            <a:avLst/>
            <a:gdLst/>
            <a:ahLst/>
            <a:cxnLst/>
            <a:rect l="l" t="t" r="r" b="b"/>
            <a:pathLst>
              <a:path w="38100" h="1133475">
                <a:moveTo>
                  <a:pt x="38100" y="0"/>
                </a:moveTo>
                <a:lnTo>
                  <a:pt x="38100" y="0"/>
                </a:lnTo>
                <a:lnTo>
                  <a:pt x="38100" y="1133475"/>
                </a:lnTo>
                <a:lnTo>
                  <a:pt x="38100" y="1133475"/>
                </a:lnTo>
                <a:cubicBezTo>
                  <a:pt x="17072" y="1133475"/>
                  <a:pt x="0" y="1116403"/>
                  <a:pt x="0" y="1095375"/>
                </a:cubicBezTo>
                <a:lnTo>
                  <a:pt x="0" y="38100"/>
                </a:lnTo>
                <a:cubicBezTo>
                  <a:pt x="0" y="17072"/>
                  <a:pt x="17072" y="0"/>
                  <a:pt x="38100" y="0"/>
                </a:cubicBezTo>
                <a:close/>
              </a:path>
            </a:pathLst>
          </a:custGeom>
          <a:solidFill>
            <a:srgbClr val="B8A99A"/>
          </a:solidFill>
        </p:spPr>
        <p:txBody>
          <a:bodyPr/>
          <a:lstStyle/>
          <a:p>
            <a:endParaRPr lang="zh-CN" altLang="en-US"/>
          </a:p>
        </p:txBody>
      </p:sp>
      <p:sp>
        <p:nvSpPr>
          <p:cNvPr id="13" name="Shape 11"/>
          <p:cNvSpPr/>
          <p:nvPr/>
        </p:nvSpPr>
        <p:spPr>
          <a:xfrm>
            <a:off x="6400800" y="1676400"/>
            <a:ext cx="457200" cy="457200"/>
          </a:xfrm>
          <a:custGeom>
            <a:avLst/>
            <a:gdLst/>
            <a:ahLst/>
            <a:cxnLst/>
            <a:rect l="l" t="t" r="r" b="b"/>
            <a:pathLst>
              <a:path w="457200" h="457200">
                <a:moveTo>
                  <a:pt x="228600" y="0"/>
                </a:moveTo>
                <a:lnTo>
                  <a:pt x="228600" y="0"/>
                </a:lnTo>
                <a:cubicBezTo>
                  <a:pt x="354768" y="0"/>
                  <a:pt x="457200" y="102432"/>
                  <a:pt x="457200" y="228600"/>
                </a:cubicBezTo>
                <a:lnTo>
                  <a:pt x="457200" y="228600"/>
                </a:lnTo>
                <a:cubicBezTo>
                  <a:pt x="457200" y="354768"/>
                  <a:pt x="354768" y="457200"/>
                  <a:pt x="228600" y="457200"/>
                </a:cubicBezTo>
                <a:lnTo>
                  <a:pt x="228600" y="457200"/>
                </a:lnTo>
                <a:cubicBezTo>
                  <a:pt x="102432" y="457200"/>
                  <a:pt x="0" y="354768"/>
                  <a:pt x="0" y="228600"/>
                </a:cubicBezTo>
                <a:lnTo>
                  <a:pt x="0" y="228600"/>
                </a:lnTo>
                <a:cubicBezTo>
                  <a:pt x="0" y="102432"/>
                  <a:pt x="102432" y="0"/>
                  <a:pt x="228600" y="0"/>
                </a:cubicBezTo>
                <a:close/>
              </a:path>
            </a:pathLst>
          </a:custGeom>
          <a:solidFill>
            <a:srgbClr val="B8A99A"/>
          </a:solidFill>
        </p:spPr>
        <p:txBody>
          <a:bodyPr/>
          <a:lstStyle/>
          <a:p>
            <a:endParaRPr lang="zh-CN" altLang="en-US"/>
          </a:p>
        </p:txBody>
      </p:sp>
      <p:sp>
        <p:nvSpPr>
          <p:cNvPr id="14" name="Text 12"/>
          <p:cNvSpPr/>
          <p:nvPr/>
        </p:nvSpPr>
        <p:spPr>
          <a:xfrm>
            <a:off x="6353175" y="1676400"/>
            <a:ext cx="552450" cy="457200"/>
          </a:xfrm>
          <a:prstGeom prst="rect">
            <a:avLst/>
          </a:prstGeom>
          <a:noFill/>
        </p:spPr>
        <p:txBody>
          <a:bodyPr wrap="square" lIns="0" tIns="0" rIns="0" bIns="0" rtlCol="0" anchor="ctr"/>
          <a:lstStyle/>
          <a:p>
            <a:pPr algn="ctr">
              <a:lnSpc>
                <a:spcPct val="120000"/>
              </a:lnSpc>
            </a:pPr>
            <a:r>
              <a:rPr lang="en-US" sz="2000" b="1"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02</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Text 13"/>
          <p:cNvSpPr/>
          <p:nvPr/>
        </p:nvSpPr>
        <p:spPr>
          <a:xfrm>
            <a:off x="7010400" y="1676400"/>
            <a:ext cx="4705350" cy="266700"/>
          </a:xfrm>
          <a:prstGeom prst="rect">
            <a:avLst/>
          </a:prstGeom>
          <a:noFill/>
        </p:spPr>
        <p:txBody>
          <a:bodyPr wrap="square" lIns="0" tIns="0" rIns="0" bIns="0" rtlCol="0" anchor="ctr"/>
          <a:lstStyle/>
          <a:p>
            <a:pPr>
              <a:lnSpc>
                <a:spcPct val="120000"/>
              </a:lnSpc>
            </a:pPr>
            <a:r>
              <a:rPr lang="en-US" sz="2000" b="1" dirty="0">
                <a:solidFill>
                  <a:srgbClr val="3A4F41"/>
                </a:solidFill>
                <a:latin typeface="Times New Roman" panose="02020603050405020304" pitchFamily="18" charset="0"/>
                <a:ea typeface="宋体" panose="02010600030101010101" pitchFamily="2" charset="-122"/>
                <a:cs typeface="Times New Roman" panose="02020603050405020304" pitchFamily="18" charset="0"/>
              </a:rPr>
              <a:t>阅读理解A篇详解</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Text 14"/>
          <p:cNvSpPr/>
          <p:nvPr/>
        </p:nvSpPr>
        <p:spPr>
          <a:xfrm>
            <a:off x="7010400" y="2019300"/>
            <a:ext cx="4686300" cy="247650"/>
          </a:xfrm>
          <a:prstGeom prst="rect">
            <a:avLst/>
          </a:prstGeom>
          <a:noFill/>
        </p:spPr>
        <p:txBody>
          <a:bodyPr wrap="square" lIns="0" tIns="0" rIns="0" bIns="0" rtlCol="0" anchor="ctr"/>
          <a:lstStyle/>
          <a:p>
            <a:pPr>
              <a:lnSpc>
                <a:spcPct val="140000"/>
              </a:lnSpc>
            </a:pPr>
            <a:r>
              <a:rPr lang="en-US" sz="2000" dirty="0">
                <a:solidFill>
                  <a:srgbClr val="2E2E2E">
                    <a:alpha val="70000"/>
                  </a:srgbClr>
                </a:solidFill>
                <a:latin typeface="Times New Roman" panose="02020603050405020304" pitchFamily="18" charset="0"/>
                <a:ea typeface="宋体" panose="02010600030101010101" pitchFamily="2" charset="-122"/>
                <a:cs typeface="Times New Roman" panose="02020603050405020304" pitchFamily="18" charset="0"/>
              </a:rPr>
              <a:t>夏季阅读书单推荐</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Shape 15"/>
          <p:cNvSpPr/>
          <p:nvPr/>
        </p:nvSpPr>
        <p:spPr>
          <a:xfrm>
            <a:off x="400050" y="2771775"/>
            <a:ext cx="5619750" cy="1133475"/>
          </a:xfrm>
          <a:custGeom>
            <a:avLst/>
            <a:gdLst/>
            <a:ahLst/>
            <a:cxnLst/>
            <a:rect l="l" t="t" r="r" b="b"/>
            <a:pathLst>
              <a:path w="5619750" h="1133475">
                <a:moveTo>
                  <a:pt x="38100" y="0"/>
                </a:moveTo>
                <a:lnTo>
                  <a:pt x="5543546" y="0"/>
                </a:lnTo>
                <a:cubicBezTo>
                  <a:pt x="5585633" y="0"/>
                  <a:pt x="5619750" y="34117"/>
                  <a:pt x="5619750" y="76204"/>
                </a:cubicBezTo>
                <a:lnTo>
                  <a:pt x="5619750" y="1057271"/>
                </a:lnTo>
                <a:cubicBezTo>
                  <a:pt x="5619750" y="1099358"/>
                  <a:pt x="5585633" y="1133475"/>
                  <a:pt x="5543546" y="1133475"/>
                </a:cubicBezTo>
                <a:lnTo>
                  <a:pt x="38100" y="1133475"/>
                </a:lnTo>
                <a:cubicBezTo>
                  <a:pt x="17072" y="1133475"/>
                  <a:pt x="0" y="1116403"/>
                  <a:pt x="0" y="1095375"/>
                </a:cubicBezTo>
                <a:lnTo>
                  <a:pt x="0" y="38100"/>
                </a:lnTo>
                <a:cubicBezTo>
                  <a:pt x="0" y="17072"/>
                  <a:pt x="17072" y="0"/>
                  <a:pt x="38100"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18" name="Shape 16"/>
          <p:cNvSpPr/>
          <p:nvPr/>
        </p:nvSpPr>
        <p:spPr>
          <a:xfrm>
            <a:off x="400050" y="2771775"/>
            <a:ext cx="38100" cy="1133475"/>
          </a:xfrm>
          <a:custGeom>
            <a:avLst/>
            <a:gdLst/>
            <a:ahLst/>
            <a:cxnLst/>
            <a:rect l="l" t="t" r="r" b="b"/>
            <a:pathLst>
              <a:path w="38100" h="1133475">
                <a:moveTo>
                  <a:pt x="38100" y="0"/>
                </a:moveTo>
                <a:lnTo>
                  <a:pt x="38100" y="0"/>
                </a:lnTo>
                <a:lnTo>
                  <a:pt x="38100" y="1133475"/>
                </a:lnTo>
                <a:lnTo>
                  <a:pt x="38100" y="1133475"/>
                </a:lnTo>
                <a:cubicBezTo>
                  <a:pt x="17072" y="1133475"/>
                  <a:pt x="0" y="1116403"/>
                  <a:pt x="0" y="1095375"/>
                </a:cubicBezTo>
                <a:lnTo>
                  <a:pt x="0" y="38100"/>
                </a:lnTo>
                <a:cubicBezTo>
                  <a:pt x="0" y="17072"/>
                  <a:pt x="17072" y="0"/>
                  <a:pt x="38100" y="0"/>
                </a:cubicBezTo>
                <a:close/>
              </a:path>
            </a:pathLst>
          </a:custGeom>
          <a:solidFill>
            <a:srgbClr val="C77D4A"/>
          </a:solidFill>
        </p:spPr>
        <p:txBody>
          <a:bodyPr/>
          <a:lstStyle/>
          <a:p>
            <a:endParaRPr lang="zh-CN" altLang="en-US"/>
          </a:p>
        </p:txBody>
      </p:sp>
      <p:sp>
        <p:nvSpPr>
          <p:cNvPr id="19" name="Shape 17"/>
          <p:cNvSpPr/>
          <p:nvPr/>
        </p:nvSpPr>
        <p:spPr>
          <a:xfrm>
            <a:off x="609600" y="2962275"/>
            <a:ext cx="457200" cy="457200"/>
          </a:xfrm>
          <a:custGeom>
            <a:avLst/>
            <a:gdLst/>
            <a:ahLst/>
            <a:cxnLst/>
            <a:rect l="l" t="t" r="r" b="b"/>
            <a:pathLst>
              <a:path w="457200" h="457200">
                <a:moveTo>
                  <a:pt x="228600" y="0"/>
                </a:moveTo>
                <a:lnTo>
                  <a:pt x="228600" y="0"/>
                </a:lnTo>
                <a:cubicBezTo>
                  <a:pt x="354768" y="0"/>
                  <a:pt x="457200" y="102432"/>
                  <a:pt x="457200" y="228600"/>
                </a:cubicBezTo>
                <a:lnTo>
                  <a:pt x="457200" y="228600"/>
                </a:lnTo>
                <a:cubicBezTo>
                  <a:pt x="457200" y="354768"/>
                  <a:pt x="354768" y="457200"/>
                  <a:pt x="228600" y="457200"/>
                </a:cubicBezTo>
                <a:lnTo>
                  <a:pt x="228600" y="457200"/>
                </a:lnTo>
                <a:cubicBezTo>
                  <a:pt x="102432" y="457200"/>
                  <a:pt x="0" y="354768"/>
                  <a:pt x="0" y="228600"/>
                </a:cubicBezTo>
                <a:lnTo>
                  <a:pt x="0" y="228600"/>
                </a:lnTo>
                <a:cubicBezTo>
                  <a:pt x="0" y="102432"/>
                  <a:pt x="102432" y="0"/>
                  <a:pt x="228600" y="0"/>
                </a:cubicBezTo>
                <a:close/>
              </a:path>
            </a:pathLst>
          </a:custGeom>
          <a:solidFill>
            <a:srgbClr val="C77D4A"/>
          </a:solidFill>
        </p:spPr>
        <p:txBody>
          <a:bodyPr/>
          <a:lstStyle/>
          <a:p>
            <a:endParaRPr lang="zh-CN" altLang="en-US"/>
          </a:p>
        </p:txBody>
      </p:sp>
      <p:sp>
        <p:nvSpPr>
          <p:cNvPr id="20" name="Text 18"/>
          <p:cNvSpPr/>
          <p:nvPr/>
        </p:nvSpPr>
        <p:spPr>
          <a:xfrm>
            <a:off x="561975" y="2962275"/>
            <a:ext cx="552450" cy="457200"/>
          </a:xfrm>
          <a:prstGeom prst="rect">
            <a:avLst/>
          </a:prstGeom>
          <a:noFill/>
        </p:spPr>
        <p:txBody>
          <a:bodyPr wrap="square" lIns="0" tIns="0" rIns="0" bIns="0" rtlCol="0" anchor="ctr"/>
          <a:lstStyle/>
          <a:p>
            <a:pPr algn="ctr">
              <a:lnSpc>
                <a:spcPct val="120000"/>
              </a:lnSpc>
            </a:pPr>
            <a:r>
              <a:rPr lang="en-US" sz="2000" b="1"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03</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 name="Text 19"/>
          <p:cNvSpPr/>
          <p:nvPr/>
        </p:nvSpPr>
        <p:spPr>
          <a:xfrm>
            <a:off x="1219200" y="2962275"/>
            <a:ext cx="4705350" cy="266700"/>
          </a:xfrm>
          <a:prstGeom prst="rect">
            <a:avLst/>
          </a:prstGeom>
          <a:noFill/>
        </p:spPr>
        <p:txBody>
          <a:bodyPr wrap="square" lIns="0" tIns="0" rIns="0" bIns="0" rtlCol="0" anchor="ctr"/>
          <a:lstStyle/>
          <a:p>
            <a:pPr>
              <a:lnSpc>
                <a:spcPct val="120000"/>
              </a:lnSpc>
            </a:pPr>
            <a:r>
              <a:rPr lang="en-US" sz="2000" b="1" dirty="0">
                <a:solidFill>
                  <a:srgbClr val="3A4F41"/>
                </a:solidFill>
                <a:latin typeface="Times New Roman" panose="02020603050405020304" pitchFamily="18" charset="0"/>
                <a:ea typeface="宋体" panose="02010600030101010101" pitchFamily="2" charset="-122"/>
                <a:cs typeface="Times New Roman" panose="02020603050405020304" pitchFamily="18" charset="0"/>
              </a:rPr>
              <a:t>阅读理解B篇详解</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2" name="Text 20"/>
          <p:cNvSpPr/>
          <p:nvPr/>
        </p:nvSpPr>
        <p:spPr>
          <a:xfrm>
            <a:off x="1219200" y="3305175"/>
            <a:ext cx="4686300" cy="247650"/>
          </a:xfrm>
          <a:prstGeom prst="rect">
            <a:avLst/>
          </a:prstGeom>
          <a:noFill/>
        </p:spPr>
        <p:txBody>
          <a:bodyPr wrap="square" lIns="0" tIns="0" rIns="0" bIns="0" rtlCol="0" anchor="ctr"/>
          <a:lstStyle/>
          <a:p>
            <a:pPr>
              <a:lnSpc>
                <a:spcPct val="140000"/>
              </a:lnSpc>
            </a:pPr>
            <a:r>
              <a:rPr lang="en-US" sz="2000" dirty="0">
                <a:solidFill>
                  <a:srgbClr val="2E2E2E">
                    <a:alpha val="70000"/>
                  </a:srgbClr>
                </a:solidFill>
                <a:latin typeface="Times New Roman" panose="02020603050405020304" pitchFamily="18" charset="0"/>
                <a:ea typeface="宋体" panose="02010600030101010101" pitchFamily="2" charset="-122"/>
                <a:cs typeface="Times New Roman" panose="02020603050405020304" pitchFamily="18" charset="0"/>
              </a:rPr>
              <a:t>火鸡空投行动</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Shape 21"/>
          <p:cNvSpPr/>
          <p:nvPr/>
        </p:nvSpPr>
        <p:spPr>
          <a:xfrm>
            <a:off x="6191250" y="2771775"/>
            <a:ext cx="5619750" cy="1133475"/>
          </a:xfrm>
          <a:custGeom>
            <a:avLst/>
            <a:gdLst/>
            <a:ahLst/>
            <a:cxnLst/>
            <a:rect l="l" t="t" r="r" b="b"/>
            <a:pathLst>
              <a:path w="5619750" h="1133475">
                <a:moveTo>
                  <a:pt x="38100" y="0"/>
                </a:moveTo>
                <a:lnTo>
                  <a:pt x="5543546" y="0"/>
                </a:lnTo>
                <a:cubicBezTo>
                  <a:pt x="5585633" y="0"/>
                  <a:pt x="5619750" y="34117"/>
                  <a:pt x="5619750" y="76204"/>
                </a:cubicBezTo>
                <a:lnTo>
                  <a:pt x="5619750" y="1057271"/>
                </a:lnTo>
                <a:cubicBezTo>
                  <a:pt x="5619750" y="1099358"/>
                  <a:pt x="5585633" y="1133475"/>
                  <a:pt x="5543546" y="1133475"/>
                </a:cubicBezTo>
                <a:lnTo>
                  <a:pt x="38100" y="1133475"/>
                </a:lnTo>
                <a:cubicBezTo>
                  <a:pt x="17072" y="1133475"/>
                  <a:pt x="0" y="1116403"/>
                  <a:pt x="0" y="1095375"/>
                </a:cubicBezTo>
                <a:lnTo>
                  <a:pt x="0" y="38100"/>
                </a:lnTo>
                <a:cubicBezTo>
                  <a:pt x="0" y="17072"/>
                  <a:pt x="17072" y="0"/>
                  <a:pt x="38100"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24" name="Shape 22"/>
          <p:cNvSpPr/>
          <p:nvPr/>
        </p:nvSpPr>
        <p:spPr>
          <a:xfrm>
            <a:off x="6191250" y="2771775"/>
            <a:ext cx="38100" cy="1133475"/>
          </a:xfrm>
          <a:custGeom>
            <a:avLst/>
            <a:gdLst/>
            <a:ahLst/>
            <a:cxnLst/>
            <a:rect l="l" t="t" r="r" b="b"/>
            <a:pathLst>
              <a:path w="38100" h="1133475">
                <a:moveTo>
                  <a:pt x="38100" y="0"/>
                </a:moveTo>
                <a:lnTo>
                  <a:pt x="38100" y="0"/>
                </a:lnTo>
                <a:lnTo>
                  <a:pt x="38100" y="1133475"/>
                </a:lnTo>
                <a:lnTo>
                  <a:pt x="38100" y="1133475"/>
                </a:lnTo>
                <a:cubicBezTo>
                  <a:pt x="17072" y="1133475"/>
                  <a:pt x="0" y="1116403"/>
                  <a:pt x="0" y="1095375"/>
                </a:cubicBezTo>
                <a:lnTo>
                  <a:pt x="0" y="38100"/>
                </a:lnTo>
                <a:cubicBezTo>
                  <a:pt x="0" y="17072"/>
                  <a:pt x="17072" y="0"/>
                  <a:pt x="38100" y="0"/>
                </a:cubicBezTo>
                <a:close/>
              </a:path>
            </a:pathLst>
          </a:custGeom>
          <a:solidFill>
            <a:srgbClr val="3A4F41"/>
          </a:solidFill>
        </p:spPr>
        <p:txBody>
          <a:bodyPr/>
          <a:lstStyle/>
          <a:p>
            <a:endParaRPr lang="zh-CN" altLang="en-US"/>
          </a:p>
        </p:txBody>
      </p:sp>
      <p:sp>
        <p:nvSpPr>
          <p:cNvPr id="25" name="Shape 23"/>
          <p:cNvSpPr/>
          <p:nvPr/>
        </p:nvSpPr>
        <p:spPr>
          <a:xfrm>
            <a:off x="6400800" y="2962275"/>
            <a:ext cx="457200" cy="457200"/>
          </a:xfrm>
          <a:custGeom>
            <a:avLst/>
            <a:gdLst/>
            <a:ahLst/>
            <a:cxnLst/>
            <a:rect l="l" t="t" r="r" b="b"/>
            <a:pathLst>
              <a:path w="457200" h="457200">
                <a:moveTo>
                  <a:pt x="228600" y="0"/>
                </a:moveTo>
                <a:lnTo>
                  <a:pt x="228600" y="0"/>
                </a:lnTo>
                <a:cubicBezTo>
                  <a:pt x="354768" y="0"/>
                  <a:pt x="457200" y="102432"/>
                  <a:pt x="457200" y="228600"/>
                </a:cubicBezTo>
                <a:lnTo>
                  <a:pt x="457200" y="228600"/>
                </a:lnTo>
                <a:cubicBezTo>
                  <a:pt x="457200" y="354768"/>
                  <a:pt x="354768" y="457200"/>
                  <a:pt x="228600" y="457200"/>
                </a:cubicBezTo>
                <a:lnTo>
                  <a:pt x="228600" y="457200"/>
                </a:lnTo>
                <a:cubicBezTo>
                  <a:pt x="102432" y="457200"/>
                  <a:pt x="0" y="354768"/>
                  <a:pt x="0" y="228600"/>
                </a:cubicBezTo>
                <a:lnTo>
                  <a:pt x="0" y="228600"/>
                </a:lnTo>
                <a:cubicBezTo>
                  <a:pt x="0" y="102432"/>
                  <a:pt x="102432" y="0"/>
                  <a:pt x="228600" y="0"/>
                </a:cubicBezTo>
                <a:close/>
              </a:path>
            </a:pathLst>
          </a:custGeom>
          <a:solidFill>
            <a:srgbClr val="3A4F41"/>
          </a:solidFill>
        </p:spPr>
        <p:txBody>
          <a:bodyPr/>
          <a:lstStyle/>
          <a:p>
            <a:endParaRPr lang="zh-CN" altLang="en-US"/>
          </a:p>
        </p:txBody>
      </p:sp>
      <p:sp>
        <p:nvSpPr>
          <p:cNvPr id="26" name="Text 24"/>
          <p:cNvSpPr/>
          <p:nvPr/>
        </p:nvSpPr>
        <p:spPr>
          <a:xfrm>
            <a:off x="6353175" y="2962275"/>
            <a:ext cx="552450" cy="457200"/>
          </a:xfrm>
          <a:prstGeom prst="rect">
            <a:avLst/>
          </a:prstGeom>
          <a:noFill/>
        </p:spPr>
        <p:txBody>
          <a:bodyPr wrap="square" lIns="0" tIns="0" rIns="0" bIns="0" rtlCol="0" anchor="ctr"/>
          <a:lstStyle/>
          <a:p>
            <a:pPr algn="ctr">
              <a:lnSpc>
                <a:spcPct val="120000"/>
              </a:lnSpc>
            </a:pPr>
            <a:r>
              <a:rPr lang="en-US" sz="2000" b="1"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04</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7" name="Text 25"/>
          <p:cNvSpPr/>
          <p:nvPr/>
        </p:nvSpPr>
        <p:spPr>
          <a:xfrm>
            <a:off x="7010400" y="2962275"/>
            <a:ext cx="4705350" cy="266700"/>
          </a:xfrm>
          <a:prstGeom prst="rect">
            <a:avLst/>
          </a:prstGeom>
          <a:noFill/>
        </p:spPr>
        <p:txBody>
          <a:bodyPr wrap="square" lIns="0" tIns="0" rIns="0" bIns="0" rtlCol="0" anchor="ctr"/>
          <a:lstStyle/>
          <a:p>
            <a:pPr>
              <a:lnSpc>
                <a:spcPct val="120000"/>
              </a:lnSpc>
            </a:pPr>
            <a:r>
              <a:rPr lang="en-US" sz="2000" b="1" dirty="0">
                <a:solidFill>
                  <a:srgbClr val="3A4F41"/>
                </a:solidFill>
                <a:latin typeface="Times New Roman" panose="02020603050405020304" pitchFamily="18" charset="0"/>
                <a:ea typeface="宋体" panose="02010600030101010101" pitchFamily="2" charset="-122"/>
                <a:cs typeface="Times New Roman" panose="02020603050405020304" pitchFamily="18" charset="0"/>
              </a:rPr>
              <a:t>阅读理解C篇详解</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 name="Text 26"/>
          <p:cNvSpPr/>
          <p:nvPr/>
        </p:nvSpPr>
        <p:spPr>
          <a:xfrm>
            <a:off x="7010400" y="3305175"/>
            <a:ext cx="4686300" cy="247650"/>
          </a:xfrm>
          <a:prstGeom prst="rect">
            <a:avLst/>
          </a:prstGeom>
          <a:noFill/>
        </p:spPr>
        <p:txBody>
          <a:bodyPr wrap="square" lIns="0" tIns="0" rIns="0" bIns="0" rtlCol="0" anchor="ctr"/>
          <a:lstStyle/>
          <a:p>
            <a:pPr>
              <a:lnSpc>
                <a:spcPct val="140000"/>
              </a:lnSpc>
            </a:pPr>
            <a:r>
              <a:rPr lang="zh-CN" altLang="en-US" sz="2000" dirty="0">
                <a:solidFill>
                  <a:srgbClr val="2E2E2E">
                    <a:alpha val="70000"/>
                  </a:srgbClr>
                </a:solidFill>
                <a:latin typeface="Times New Roman" panose="02020603050405020304" pitchFamily="18" charset="0"/>
                <a:ea typeface="宋体" panose="02010600030101010101" pitchFamily="2" charset="-122"/>
                <a:cs typeface="Times New Roman" panose="02020603050405020304" pitchFamily="18" charset="0"/>
              </a:rPr>
              <a:t>多米尼加珊瑚保护</a:t>
            </a:r>
            <a:endParaRPr lang="zh-CN" altLang="en-US" sz="2000" dirty="0">
              <a:solidFill>
                <a:srgbClr val="2E2E2E">
                  <a:alpha val="70000"/>
                </a:srgb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9" name="Shape 27"/>
          <p:cNvSpPr/>
          <p:nvPr/>
        </p:nvSpPr>
        <p:spPr>
          <a:xfrm>
            <a:off x="400050" y="4057650"/>
            <a:ext cx="5619750" cy="1133475"/>
          </a:xfrm>
          <a:custGeom>
            <a:avLst/>
            <a:gdLst/>
            <a:ahLst/>
            <a:cxnLst/>
            <a:rect l="l" t="t" r="r" b="b"/>
            <a:pathLst>
              <a:path w="5619750" h="1133475">
                <a:moveTo>
                  <a:pt x="38100" y="0"/>
                </a:moveTo>
                <a:lnTo>
                  <a:pt x="5543546" y="0"/>
                </a:lnTo>
                <a:cubicBezTo>
                  <a:pt x="5585633" y="0"/>
                  <a:pt x="5619750" y="34117"/>
                  <a:pt x="5619750" y="76204"/>
                </a:cubicBezTo>
                <a:lnTo>
                  <a:pt x="5619750" y="1057271"/>
                </a:lnTo>
                <a:cubicBezTo>
                  <a:pt x="5619750" y="1099358"/>
                  <a:pt x="5585633" y="1133475"/>
                  <a:pt x="5543546" y="1133475"/>
                </a:cubicBezTo>
                <a:lnTo>
                  <a:pt x="38100" y="1133475"/>
                </a:lnTo>
                <a:cubicBezTo>
                  <a:pt x="17072" y="1133475"/>
                  <a:pt x="0" y="1116403"/>
                  <a:pt x="0" y="1095375"/>
                </a:cubicBezTo>
                <a:lnTo>
                  <a:pt x="0" y="38100"/>
                </a:lnTo>
                <a:cubicBezTo>
                  <a:pt x="0" y="17072"/>
                  <a:pt x="17072" y="0"/>
                  <a:pt x="38100"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30" name="Shape 28"/>
          <p:cNvSpPr/>
          <p:nvPr/>
        </p:nvSpPr>
        <p:spPr>
          <a:xfrm>
            <a:off x="400050" y="4057650"/>
            <a:ext cx="38100" cy="1133475"/>
          </a:xfrm>
          <a:custGeom>
            <a:avLst/>
            <a:gdLst/>
            <a:ahLst/>
            <a:cxnLst/>
            <a:rect l="l" t="t" r="r" b="b"/>
            <a:pathLst>
              <a:path w="38100" h="1133475">
                <a:moveTo>
                  <a:pt x="38100" y="0"/>
                </a:moveTo>
                <a:lnTo>
                  <a:pt x="38100" y="0"/>
                </a:lnTo>
                <a:lnTo>
                  <a:pt x="38100" y="1133475"/>
                </a:lnTo>
                <a:lnTo>
                  <a:pt x="38100" y="1133475"/>
                </a:lnTo>
                <a:cubicBezTo>
                  <a:pt x="17072" y="1133475"/>
                  <a:pt x="0" y="1116403"/>
                  <a:pt x="0" y="1095375"/>
                </a:cubicBezTo>
                <a:lnTo>
                  <a:pt x="0" y="38100"/>
                </a:lnTo>
                <a:cubicBezTo>
                  <a:pt x="0" y="17072"/>
                  <a:pt x="17072" y="0"/>
                  <a:pt x="38100" y="0"/>
                </a:cubicBezTo>
                <a:close/>
              </a:path>
            </a:pathLst>
          </a:custGeom>
          <a:solidFill>
            <a:srgbClr val="B8A99A"/>
          </a:solidFill>
        </p:spPr>
        <p:txBody>
          <a:bodyPr/>
          <a:lstStyle/>
          <a:p>
            <a:endParaRPr lang="zh-CN" altLang="en-US"/>
          </a:p>
        </p:txBody>
      </p:sp>
      <p:sp>
        <p:nvSpPr>
          <p:cNvPr id="31" name="Shape 29"/>
          <p:cNvSpPr/>
          <p:nvPr/>
        </p:nvSpPr>
        <p:spPr>
          <a:xfrm>
            <a:off x="609600" y="4248150"/>
            <a:ext cx="457200" cy="457200"/>
          </a:xfrm>
          <a:custGeom>
            <a:avLst/>
            <a:gdLst/>
            <a:ahLst/>
            <a:cxnLst/>
            <a:rect l="l" t="t" r="r" b="b"/>
            <a:pathLst>
              <a:path w="457200" h="457200">
                <a:moveTo>
                  <a:pt x="228600" y="0"/>
                </a:moveTo>
                <a:lnTo>
                  <a:pt x="228600" y="0"/>
                </a:lnTo>
                <a:cubicBezTo>
                  <a:pt x="354768" y="0"/>
                  <a:pt x="457200" y="102432"/>
                  <a:pt x="457200" y="228600"/>
                </a:cubicBezTo>
                <a:lnTo>
                  <a:pt x="457200" y="228600"/>
                </a:lnTo>
                <a:cubicBezTo>
                  <a:pt x="457200" y="354768"/>
                  <a:pt x="354768" y="457200"/>
                  <a:pt x="228600" y="457200"/>
                </a:cubicBezTo>
                <a:lnTo>
                  <a:pt x="228600" y="457200"/>
                </a:lnTo>
                <a:cubicBezTo>
                  <a:pt x="102432" y="457200"/>
                  <a:pt x="0" y="354768"/>
                  <a:pt x="0" y="228600"/>
                </a:cubicBezTo>
                <a:lnTo>
                  <a:pt x="0" y="228600"/>
                </a:lnTo>
                <a:cubicBezTo>
                  <a:pt x="0" y="102432"/>
                  <a:pt x="102432" y="0"/>
                  <a:pt x="228600" y="0"/>
                </a:cubicBezTo>
                <a:close/>
              </a:path>
            </a:pathLst>
          </a:custGeom>
          <a:solidFill>
            <a:srgbClr val="B8A99A"/>
          </a:solidFill>
        </p:spPr>
        <p:txBody>
          <a:bodyPr/>
          <a:lstStyle/>
          <a:p>
            <a:endParaRPr lang="zh-CN" altLang="en-US"/>
          </a:p>
        </p:txBody>
      </p:sp>
      <p:sp>
        <p:nvSpPr>
          <p:cNvPr id="32" name="Text 30"/>
          <p:cNvSpPr/>
          <p:nvPr/>
        </p:nvSpPr>
        <p:spPr>
          <a:xfrm>
            <a:off x="561975" y="4248150"/>
            <a:ext cx="552450" cy="457200"/>
          </a:xfrm>
          <a:prstGeom prst="rect">
            <a:avLst/>
          </a:prstGeom>
          <a:noFill/>
        </p:spPr>
        <p:txBody>
          <a:bodyPr wrap="square" lIns="0" tIns="0" rIns="0" bIns="0" rtlCol="0" anchor="ctr"/>
          <a:lstStyle/>
          <a:p>
            <a:pPr algn="ctr">
              <a:lnSpc>
                <a:spcPct val="120000"/>
              </a:lnSpc>
            </a:pPr>
            <a:r>
              <a:rPr lang="en-US" sz="2000" b="1"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05</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3" name="Text 31"/>
          <p:cNvSpPr/>
          <p:nvPr/>
        </p:nvSpPr>
        <p:spPr>
          <a:xfrm>
            <a:off x="1219200" y="4248150"/>
            <a:ext cx="4705350" cy="266700"/>
          </a:xfrm>
          <a:prstGeom prst="rect">
            <a:avLst/>
          </a:prstGeom>
          <a:noFill/>
        </p:spPr>
        <p:txBody>
          <a:bodyPr wrap="square" lIns="0" tIns="0" rIns="0" bIns="0" rtlCol="0" anchor="ctr"/>
          <a:lstStyle/>
          <a:p>
            <a:pPr>
              <a:lnSpc>
                <a:spcPct val="120000"/>
              </a:lnSpc>
            </a:pPr>
            <a:r>
              <a:rPr lang="en-US" sz="2000" b="1" dirty="0">
                <a:solidFill>
                  <a:srgbClr val="3A4F41"/>
                </a:solidFill>
                <a:latin typeface="Times New Roman" panose="02020603050405020304" pitchFamily="18" charset="0"/>
                <a:ea typeface="宋体" panose="02010600030101010101" pitchFamily="2" charset="-122"/>
                <a:cs typeface="Times New Roman" panose="02020603050405020304" pitchFamily="18" charset="0"/>
              </a:rPr>
              <a:t>阅读理解D篇详解</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4" name="Text 32"/>
          <p:cNvSpPr/>
          <p:nvPr/>
        </p:nvSpPr>
        <p:spPr>
          <a:xfrm>
            <a:off x="1219200" y="4591050"/>
            <a:ext cx="4686300" cy="247650"/>
          </a:xfrm>
          <a:prstGeom prst="rect">
            <a:avLst/>
          </a:prstGeom>
          <a:noFill/>
        </p:spPr>
        <p:txBody>
          <a:bodyPr wrap="square" lIns="0" tIns="0" rIns="0" bIns="0" rtlCol="0" anchor="ctr"/>
          <a:lstStyle/>
          <a:p>
            <a:pPr>
              <a:lnSpc>
                <a:spcPct val="140000"/>
              </a:lnSpc>
            </a:pPr>
            <a:r>
              <a:rPr lang="en-US" sz="2000" dirty="0">
                <a:solidFill>
                  <a:srgbClr val="2E2E2E">
                    <a:alpha val="70000"/>
                  </a:srgbClr>
                </a:solidFill>
                <a:latin typeface="Times New Roman" panose="02020603050405020304" pitchFamily="18" charset="0"/>
                <a:ea typeface="宋体" panose="02010600030101010101" pitchFamily="2" charset="-122"/>
                <a:cs typeface="Times New Roman" panose="02020603050405020304" pitchFamily="18" charset="0"/>
              </a:rPr>
              <a:t>恐怖片爱好者研究</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5" name="Shape 33"/>
          <p:cNvSpPr/>
          <p:nvPr/>
        </p:nvSpPr>
        <p:spPr>
          <a:xfrm>
            <a:off x="6191250" y="4057650"/>
            <a:ext cx="5619750" cy="1133475"/>
          </a:xfrm>
          <a:custGeom>
            <a:avLst/>
            <a:gdLst/>
            <a:ahLst/>
            <a:cxnLst/>
            <a:rect l="l" t="t" r="r" b="b"/>
            <a:pathLst>
              <a:path w="5619750" h="1133475">
                <a:moveTo>
                  <a:pt x="38100" y="0"/>
                </a:moveTo>
                <a:lnTo>
                  <a:pt x="5543546" y="0"/>
                </a:lnTo>
                <a:cubicBezTo>
                  <a:pt x="5585633" y="0"/>
                  <a:pt x="5619750" y="34117"/>
                  <a:pt x="5619750" y="76204"/>
                </a:cubicBezTo>
                <a:lnTo>
                  <a:pt x="5619750" y="1057271"/>
                </a:lnTo>
                <a:cubicBezTo>
                  <a:pt x="5619750" y="1099358"/>
                  <a:pt x="5585633" y="1133475"/>
                  <a:pt x="5543546" y="1133475"/>
                </a:cubicBezTo>
                <a:lnTo>
                  <a:pt x="38100" y="1133475"/>
                </a:lnTo>
                <a:cubicBezTo>
                  <a:pt x="17072" y="1133475"/>
                  <a:pt x="0" y="1116403"/>
                  <a:pt x="0" y="1095375"/>
                </a:cubicBezTo>
                <a:lnTo>
                  <a:pt x="0" y="38100"/>
                </a:lnTo>
                <a:cubicBezTo>
                  <a:pt x="0" y="17072"/>
                  <a:pt x="17072" y="0"/>
                  <a:pt x="38100"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36" name="Shape 34"/>
          <p:cNvSpPr/>
          <p:nvPr/>
        </p:nvSpPr>
        <p:spPr>
          <a:xfrm>
            <a:off x="6191250" y="4057650"/>
            <a:ext cx="38100" cy="1133475"/>
          </a:xfrm>
          <a:custGeom>
            <a:avLst/>
            <a:gdLst/>
            <a:ahLst/>
            <a:cxnLst/>
            <a:rect l="l" t="t" r="r" b="b"/>
            <a:pathLst>
              <a:path w="38100" h="1133475">
                <a:moveTo>
                  <a:pt x="38100" y="0"/>
                </a:moveTo>
                <a:lnTo>
                  <a:pt x="38100" y="0"/>
                </a:lnTo>
                <a:lnTo>
                  <a:pt x="38100" y="1133475"/>
                </a:lnTo>
                <a:lnTo>
                  <a:pt x="38100" y="1133475"/>
                </a:lnTo>
                <a:cubicBezTo>
                  <a:pt x="17072" y="1133475"/>
                  <a:pt x="0" y="1116403"/>
                  <a:pt x="0" y="1095375"/>
                </a:cubicBezTo>
                <a:lnTo>
                  <a:pt x="0" y="38100"/>
                </a:lnTo>
                <a:cubicBezTo>
                  <a:pt x="0" y="17072"/>
                  <a:pt x="17072" y="0"/>
                  <a:pt x="38100" y="0"/>
                </a:cubicBezTo>
                <a:close/>
              </a:path>
            </a:pathLst>
          </a:custGeom>
          <a:solidFill>
            <a:srgbClr val="C77D4A"/>
          </a:solidFill>
        </p:spPr>
        <p:txBody>
          <a:bodyPr/>
          <a:lstStyle/>
          <a:p>
            <a:endParaRPr lang="zh-CN" altLang="en-US"/>
          </a:p>
        </p:txBody>
      </p:sp>
      <p:sp>
        <p:nvSpPr>
          <p:cNvPr id="37" name="Shape 35"/>
          <p:cNvSpPr/>
          <p:nvPr/>
        </p:nvSpPr>
        <p:spPr>
          <a:xfrm>
            <a:off x="6400800" y="4248150"/>
            <a:ext cx="457200" cy="457200"/>
          </a:xfrm>
          <a:custGeom>
            <a:avLst/>
            <a:gdLst/>
            <a:ahLst/>
            <a:cxnLst/>
            <a:rect l="l" t="t" r="r" b="b"/>
            <a:pathLst>
              <a:path w="457200" h="457200">
                <a:moveTo>
                  <a:pt x="228600" y="0"/>
                </a:moveTo>
                <a:lnTo>
                  <a:pt x="228600" y="0"/>
                </a:lnTo>
                <a:cubicBezTo>
                  <a:pt x="354768" y="0"/>
                  <a:pt x="457200" y="102432"/>
                  <a:pt x="457200" y="228600"/>
                </a:cubicBezTo>
                <a:lnTo>
                  <a:pt x="457200" y="228600"/>
                </a:lnTo>
                <a:cubicBezTo>
                  <a:pt x="457200" y="354768"/>
                  <a:pt x="354768" y="457200"/>
                  <a:pt x="228600" y="457200"/>
                </a:cubicBezTo>
                <a:lnTo>
                  <a:pt x="228600" y="457200"/>
                </a:lnTo>
                <a:cubicBezTo>
                  <a:pt x="102432" y="457200"/>
                  <a:pt x="0" y="354768"/>
                  <a:pt x="0" y="228600"/>
                </a:cubicBezTo>
                <a:lnTo>
                  <a:pt x="0" y="228600"/>
                </a:lnTo>
                <a:cubicBezTo>
                  <a:pt x="0" y="102432"/>
                  <a:pt x="102432" y="0"/>
                  <a:pt x="228600" y="0"/>
                </a:cubicBezTo>
                <a:close/>
              </a:path>
            </a:pathLst>
          </a:custGeom>
          <a:solidFill>
            <a:srgbClr val="C77D4A"/>
          </a:solidFill>
        </p:spPr>
        <p:txBody>
          <a:bodyPr/>
          <a:lstStyle/>
          <a:p>
            <a:endParaRPr lang="zh-CN" altLang="en-US"/>
          </a:p>
        </p:txBody>
      </p:sp>
      <p:sp>
        <p:nvSpPr>
          <p:cNvPr id="38" name="Text 36"/>
          <p:cNvSpPr/>
          <p:nvPr/>
        </p:nvSpPr>
        <p:spPr>
          <a:xfrm>
            <a:off x="6353175" y="4248150"/>
            <a:ext cx="552450" cy="457200"/>
          </a:xfrm>
          <a:prstGeom prst="rect">
            <a:avLst/>
          </a:prstGeom>
          <a:noFill/>
        </p:spPr>
        <p:txBody>
          <a:bodyPr wrap="square" lIns="0" tIns="0" rIns="0" bIns="0" rtlCol="0" anchor="ctr"/>
          <a:lstStyle/>
          <a:p>
            <a:pPr algn="ctr">
              <a:lnSpc>
                <a:spcPct val="120000"/>
              </a:lnSpc>
            </a:pPr>
            <a:r>
              <a:rPr lang="en-US" sz="2000" b="1"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06</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9" name="Text 37"/>
          <p:cNvSpPr/>
          <p:nvPr/>
        </p:nvSpPr>
        <p:spPr>
          <a:xfrm>
            <a:off x="7010400" y="4248150"/>
            <a:ext cx="4705350" cy="266700"/>
          </a:xfrm>
          <a:prstGeom prst="rect">
            <a:avLst/>
          </a:prstGeom>
          <a:noFill/>
        </p:spPr>
        <p:txBody>
          <a:bodyPr wrap="square" lIns="0" tIns="0" rIns="0" bIns="0" rtlCol="0" anchor="ctr"/>
          <a:lstStyle/>
          <a:p>
            <a:pPr>
              <a:lnSpc>
                <a:spcPct val="120000"/>
              </a:lnSpc>
            </a:pPr>
            <a:r>
              <a:rPr lang="en-US" sz="2000" b="1" dirty="0">
                <a:solidFill>
                  <a:srgbClr val="3A4F41"/>
                </a:solidFill>
                <a:latin typeface="Times New Roman" panose="02020603050405020304" pitchFamily="18" charset="0"/>
                <a:ea typeface="宋体" panose="02010600030101010101" pitchFamily="2" charset="-122"/>
                <a:cs typeface="Times New Roman" panose="02020603050405020304" pitchFamily="18" charset="0"/>
              </a:rPr>
              <a:t>七选五详解</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0" name="Text 38"/>
          <p:cNvSpPr/>
          <p:nvPr/>
        </p:nvSpPr>
        <p:spPr>
          <a:xfrm>
            <a:off x="7010400" y="4591050"/>
            <a:ext cx="4686300" cy="247650"/>
          </a:xfrm>
          <a:prstGeom prst="rect">
            <a:avLst/>
          </a:prstGeom>
          <a:noFill/>
        </p:spPr>
        <p:txBody>
          <a:bodyPr wrap="square" lIns="0" tIns="0" rIns="0" bIns="0" rtlCol="0" anchor="ctr"/>
          <a:lstStyle/>
          <a:p>
            <a:pPr>
              <a:lnSpc>
                <a:spcPct val="140000"/>
              </a:lnSpc>
            </a:pPr>
            <a:r>
              <a:rPr lang="en-US" sz="2000" dirty="0">
                <a:solidFill>
                  <a:srgbClr val="2E2E2E">
                    <a:alpha val="70000"/>
                  </a:srgbClr>
                </a:solidFill>
                <a:latin typeface="Times New Roman" panose="02020603050405020304" pitchFamily="18" charset="0"/>
                <a:ea typeface="宋体" panose="02010600030101010101" pitchFamily="2" charset="-122"/>
                <a:cs typeface="Times New Roman" panose="02020603050405020304" pitchFamily="18" charset="0"/>
              </a:rPr>
              <a:t>答题技巧与题目解析</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1" name="Shape 39"/>
          <p:cNvSpPr/>
          <p:nvPr/>
        </p:nvSpPr>
        <p:spPr>
          <a:xfrm>
            <a:off x="400050" y="5343525"/>
            <a:ext cx="5619750" cy="1133475"/>
          </a:xfrm>
          <a:custGeom>
            <a:avLst/>
            <a:gdLst/>
            <a:ahLst/>
            <a:cxnLst/>
            <a:rect l="l" t="t" r="r" b="b"/>
            <a:pathLst>
              <a:path w="5619750" h="1133475">
                <a:moveTo>
                  <a:pt x="38100" y="0"/>
                </a:moveTo>
                <a:lnTo>
                  <a:pt x="5543546" y="0"/>
                </a:lnTo>
                <a:cubicBezTo>
                  <a:pt x="5585633" y="0"/>
                  <a:pt x="5619750" y="34117"/>
                  <a:pt x="5619750" y="76204"/>
                </a:cubicBezTo>
                <a:lnTo>
                  <a:pt x="5619750" y="1057271"/>
                </a:lnTo>
                <a:cubicBezTo>
                  <a:pt x="5619750" y="1099358"/>
                  <a:pt x="5585633" y="1133475"/>
                  <a:pt x="5543546" y="1133475"/>
                </a:cubicBezTo>
                <a:lnTo>
                  <a:pt x="38100" y="1133475"/>
                </a:lnTo>
                <a:cubicBezTo>
                  <a:pt x="17072" y="1133475"/>
                  <a:pt x="0" y="1116403"/>
                  <a:pt x="0" y="1095375"/>
                </a:cubicBezTo>
                <a:lnTo>
                  <a:pt x="0" y="38100"/>
                </a:lnTo>
                <a:cubicBezTo>
                  <a:pt x="0" y="17072"/>
                  <a:pt x="17072" y="0"/>
                  <a:pt x="38100"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42" name="Shape 40"/>
          <p:cNvSpPr/>
          <p:nvPr/>
        </p:nvSpPr>
        <p:spPr>
          <a:xfrm>
            <a:off x="400050" y="5343525"/>
            <a:ext cx="38100" cy="1133475"/>
          </a:xfrm>
          <a:custGeom>
            <a:avLst/>
            <a:gdLst/>
            <a:ahLst/>
            <a:cxnLst/>
            <a:rect l="l" t="t" r="r" b="b"/>
            <a:pathLst>
              <a:path w="38100" h="1133475">
                <a:moveTo>
                  <a:pt x="38100" y="0"/>
                </a:moveTo>
                <a:lnTo>
                  <a:pt x="38100" y="0"/>
                </a:lnTo>
                <a:lnTo>
                  <a:pt x="38100" y="1133475"/>
                </a:lnTo>
                <a:lnTo>
                  <a:pt x="38100" y="1133475"/>
                </a:lnTo>
                <a:cubicBezTo>
                  <a:pt x="17072" y="1133475"/>
                  <a:pt x="0" y="1116403"/>
                  <a:pt x="0" y="1095375"/>
                </a:cubicBezTo>
                <a:lnTo>
                  <a:pt x="0" y="38100"/>
                </a:lnTo>
                <a:cubicBezTo>
                  <a:pt x="0" y="17072"/>
                  <a:pt x="17072" y="0"/>
                  <a:pt x="38100" y="0"/>
                </a:cubicBezTo>
                <a:close/>
              </a:path>
            </a:pathLst>
          </a:custGeom>
          <a:solidFill>
            <a:srgbClr val="3A4F41"/>
          </a:solidFill>
        </p:spPr>
        <p:txBody>
          <a:bodyPr/>
          <a:lstStyle/>
          <a:p>
            <a:endParaRPr lang="zh-CN" altLang="en-US"/>
          </a:p>
        </p:txBody>
      </p:sp>
      <p:sp>
        <p:nvSpPr>
          <p:cNvPr id="43" name="Shape 41"/>
          <p:cNvSpPr/>
          <p:nvPr/>
        </p:nvSpPr>
        <p:spPr>
          <a:xfrm>
            <a:off x="609600" y="5534025"/>
            <a:ext cx="457200" cy="457200"/>
          </a:xfrm>
          <a:custGeom>
            <a:avLst/>
            <a:gdLst/>
            <a:ahLst/>
            <a:cxnLst/>
            <a:rect l="l" t="t" r="r" b="b"/>
            <a:pathLst>
              <a:path w="457200" h="457200">
                <a:moveTo>
                  <a:pt x="228600" y="0"/>
                </a:moveTo>
                <a:lnTo>
                  <a:pt x="228600" y="0"/>
                </a:lnTo>
                <a:cubicBezTo>
                  <a:pt x="354768" y="0"/>
                  <a:pt x="457200" y="102432"/>
                  <a:pt x="457200" y="228600"/>
                </a:cubicBezTo>
                <a:lnTo>
                  <a:pt x="457200" y="228600"/>
                </a:lnTo>
                <a:cubicBezTo>
                  <a:pt x="457200" y="354768"/>
                  <a:pt x="354768" y="457200"/>
                  <a:pt x="228600" y="457200"/>
                </a:cubicBezTo>
                <a:lnTo>
                  <a:pt x="228600" y="457200"/>
                </a:lnTo>
                <a:cubicBezTo>
                  <a:pt x="102432" y="457200"/>
                  <a:pt x="0" y="354768"/>
                  <a:pt x="0" y="228600"/>
                </a:cubicBezTo>
                <a:lnTo>
                  <a:pt x="0" y="228600"/>
                </a:lnTo>
                <a:cubicBezTo>
                  <a:pt x="0" y="102432"/>
                  <a:pt x="102432" y="0"/>
                  <a:pt x="228600" y="0"/>
                </a:cubicBezTo>
                <a:close/>
              </a:path>
            </a:pathLst>
          </a:custGeom>
          <a:solidFill>
            <a:srgbClr val="3A4F41"/>
          </a:solidFill>
        </p:spPr>
        <p:txBody>
          <a:bodyPr/>
          <a:lstStyle/>
          <a:p>
            <a:endParaRPr lang="zh-CN" altLang="en-US"/>
          </a:p>
        </p:txBody>
      </p:sp>
      <p:sp>
        <p:nvSpPr>
          <p:cNvPr id="44" name="Text 42"/>
          <p:cNvSpPr/>
          <p:nvPr/>
        </p:nvSpPr>
        <p:spPr>
          <a:xfrm>
            <a:off x="561975" y="5534025"/>
            <a:ext cx="552450" cy="457200"/>
          </a:xfrm>
          <a:prstGeom prst="rect">
            <a:avLst/>
          </a:prstGeom>
          <a:noFill/>
        </p:spPr>
        <p:txBody>
          <a:bodyPr wrap="square" lIns="0" tIns="0" rIns="0" bIns="0" rtlCol="0" anchor="ctr"/>
          <a:lstStyle/>
          <a:p>
            <a:pPr algn="ctr">
              <a:lnSpc>
                <a:spcPct val="120000"/>
              </a:lnSpc>
            </a:pPr>
            <a:r>
              <a:rPr lang="en-US" sz="2000" b="1"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07</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5" name="Text 43"/>
          <p:cNvSpPr/>
          <p:nvPr/>
        </p:nvSpPr>
        <p:spPr>
          <a:xfrm>
            <a:off x="1219200" y="5534025"/>
            <a:ext cx="4705350" cy="266700"/>
          </a:xfrm>
          <a:prstGeom prst="rect">
            <a:avLst/>
          </a:prstGeom>
          <a:noFill/>
        </p:spPr>
        <p:txBody>
          <a:bodyPr wrap="square" lIns="0" tIns="0" rIns="0" bIns="0" rtlCol="0" anchor="ctr"/>
          <a:lstStyle/>
          <a:p>
            <a:pPr>
              <a:lnSpc>
                <a:spcPct val="120000"/>
              </a:lnSpc>
            </a:pPr>
            <a:r>
              <a:rPr lang="en-US" sz="2000" b="1" dirty="0">
                <a:solidFill>
                  <a:srgbClr val="3A4F41"/>
                </a:solidFill>
                <a:latin typeface="Times New Roman" panose="02020603050405020304" pitchFamily="18" charset="0"/>
                <a:ea typeface="宋体" panose="02010600030101010101" pitchFamily="2" charset="-122"/>
                <a:cs typeface="Times New Roman" panose="02020603050405020304" pitchFamily="18" charset="0"/>
              </a:rPr>
              <a:t>完形填空详解</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6" name="Text 44"/>
          <p:cNvSpPr/>
          <p:nvPr/>
        </p:nvSpPr>
        <p:spPr>
          <a:xfrm>
            <a:off x="1219200" y="5876925"/>
            <a:ext cx="4686300" cy="247650"/>
          </a:xfrm>
          <a:prstGeom prst="rect">
            <a:avLst/>
          </a:prstGeom>
          <a:noFill/>
        </p:spPr>
        <p:txBody>
          <a:bodyPr wrap="square" lIns="0" tIns="0" rIns="0" bIns="0" rtlCol="0" anchor="ctr"/>
          <a:lstStyle/>
          <a:p>
            <a:pPr>
              <a:lnSpc>
                <a:spcPct val="140000"/>
              </a:lnSpc>
            </a:pPr>
            <a:r>
              <a:rPr lang="en-US" sz="2000" dirty="0">
                <a:solidFill>
                  <a:srgbClr val="2E2E2E">
                    <a:alpha val="70000"/>
                  </a:srgbClr>
                </a:solidFill>
                <a:latin typeface="Times New Roman" panose="02020603050405020304" pitchFamily="18" charset="0"/>
                <a:ea typeface="宋体" panose="02010600030101010101" pitchFamily="2" charset="-122"/>
                <a:cs typeface="Times New Roman" panose="02020603050405020304" pitchFamily="18" charset="0"/>
              </a:rPr>
              <a:t>题目解析与词汇整理</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7" name="Shape 45"/>
          <p:cNvSpPr/>
          <p:nvPr/>
        </p:nvSpPr>
        <p:spPr>
          <a:xfrm>
            <a:off x="6191250" y="5343525"/>
            <a:ext cx="5619750" cy="1133475"/>
          </a:xfrm>
          <a:custGeom>
            <a:avLst/>
            <a:gdLst/>
            <a:ahLst/>
            <a:cxnLst/>
            <a:rect l="l" t="t" r="r" b="b"/>
            <a:pathLst>
              <a:path w="5619750" h="1133475">
                <a:moveTo>
                  <a:pt x="38100" y="0"/>
                </a:moveTo>
                <a:lnTo>
                  <a:pt x="5543546" y="0"/>
                </a:lnTo>
                <a:cubicBezTo>
                  <a:pt x="5585633" y="0"/>
                  <a:pt x="5619750" y="34117"/>
                  <a:pt x="5619750" y="76204"/>
                </a:cubicBezTo>
                <a:lnTo>
                  <a:pt x="5619750" y="1057271"/>
                </a:lnTo>
                <a:cubicBezTo>
                  <a:pt x="5619750" y="1099358"/>
                  <a:pt x="5585633" y="1133475"/>
                  <a:pt x="5543546" y="1133475"/>
                </a:cubicBezTo>
                <a:lnTo>
                  <a:pt x="38100" y="1133475"/>
                </a:lnTo>
                <a:cubicBezTo>
                  <a:pt x="17072" y="1133475"/>
                  <a:pt x="0" y="1116403"/>
                  <a:pt x="0" y="1095375"/>
                </a:cubicBezTo>
                <a:lnTo>
                  <a:pt x="0" y="38100"/>
                </a:lnTo>
                <a:cubicBezTo>
                  <a:pt x="0" y="17072"/>
                  <a:pt x="17072" y="0"/>
                  <a:pt x="38100"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48" name="Shape 46"/>
          <p:cNvSpPr/>
          <p:nvPr/>
        </p:nvSpPr>
        <p:spPr>
          <a:xfrm>
            <a:off x="6191250" y="5343525"/>
            <a:ext cx="38100" cy="1133475"/>
          </a:xfrm>
          <a:custGeom>
            <a:avLst/>
            <a:gdLst/>
            <a:ahLst/>
            <a:cxnLst/>
            <a:rect l="l" t="t" r="r" b="b"/>
            <a:pathLst>
              <a:path w="38100" h="1133475">
                <a:moveTo>
                  <a:pt x="38100" y="0"/>
                </a:moveTo>
                <a:lnTo>
                  <a:pt x="38100" y="0"/>
                </a:lnTo>
                <a:lnTo>
                  <a:pt x="38100" y="1133475"/>
                </a:lnTo>
                <a:lnTo>
                  <a:pt x="38100" y="1133475"/>
                </a:lnTo>
                <a:cubicBezTo>
                  <a:pt x="17072" y="1133475"/>
                  <a:pt x="0" y="1116403"/>
                  <a:pt x="0" y="1095375"/>
                </a:cubicBezTo>
                <a:lnTo>
                  <a:pt x="0" y="38100"/>
                </a:lnTo>
                <a:cubicBezTo>
                  <a:pt x="0" y="17072"/>
                  <a:pt x="17072" y="0"/>
                  <a:pt x="38100" y="0"/>
                </a:cubicBezTo>
                <a:close/>
              </a:path>
            </a:pathLst>
          </a:custGeom>
          <a:solidFill>
            <a:srgbClr val="B8A99A"/>
          </a:solidFill>
        </p:spPr>
        <p:txBody>
          <a:bodyPr/>
          <a:lstStyle/>
          <a:p>
            <a:endParaRPr lang="zh-CN" altLang="en-US"/>
          </a:p>
        </p:txBody>
      </p:sp>
      <p:sp>
        <p:nvSpPr>
          <p:cNvPr id="49" name="Shape 47"/>
          <p:cNvSpPr/>
          <p:nvPr/>
        </p:nvSpPr>
        <p:spPr>
          <a:xfrm>
            <a:off x="6400800" y="5534025"/>
            <a:ext cx="457200" cy="457200"/>
          </a:xfrm>
          <a:custGeom>
            <a:avLst/>
            <a:gdLst/>
            <a:ahLst/>
            <a:cxnLst/>
            <a:rect l="l" t="t" r="r" b="b"/>
            <a:pathLst>
              <a:path w="457200" h="457200">
                <a:moveTo>
                  <a:pt x="228600" y="0"/>
                </a:moveTo>
                <a:lnTo>
                  <a:pt x="228600" y="0"/>
                </a:lnTo>
                <a:cubicBezTo>
                  <a:pt x="354768" y="0"/>
                  <a:pt x="457200" y="102432"/>
                  <a:pt x="457200" y="228600"/>
                </a:cubicBezTo>
                <a:lnTo>
                  <a:pt x="457200" y="228600"/>
                </a:lnTo>
                <a:cubicBezTo>
                  <a:pt x="457200" y="354768"/>
                  <a:pt x="354768" y="457200"/>
                  <a:pt x="228600" y="457200"/>
                </a:cubicBezTo>
                <a:lnTo>
                  <a:pt x="228600" y="457200"/>
                </a:lnTo>
                <a:cubicBezTo>
                  <a:pt x="102432" y="457200"/>
                  <a:pt x="0" y="354768"/>
                  <a:pt x="0" y="228600"/>
                </a:cubicBezTo>
                <a:lnTo>
                  <a:pt x="0" y="228600"/>
                </a:lnTo>
                <a:cubicBezTo>
                  <a:pt x="0" y="102432"/>
                  <a:pt x="102432" y="0"/>
                  <a:pt x="228600" y="0"/>
                </a:cubicBezTo>
                <a:close/>
              </a:path>
            </a:pathLst>
          </a:custGeom>
          <a:solidFill>
            <a:srgbClr val="B8A99A"/>
          </a:solidFill>
        </p:spPr>
        <p:txBody>
          <a:bodyPr/>
          <a:lstStyle/>
          <a:p>
            <a:endParaRPr lang="zh-CN" altLang="en-US"/>
          </a:p>
        </p:txBody>
      </p:sp>
      <p:sp>
        <p:nvSpPr>
          <p:cNvPr id="50" name="Text 48"/>
          <p:cNvSpPr/>
          <p:nvPr/>
        </p:nvSpPr>
        <p:spPr>
          <a:xfrm>
            <a:off x="6353175" y="5534025"/>
            <a:ext cx="552450" cy="457200"/>
          </a:xfrm>
          <a:prstGeom prst="rect">
            <a:avLst/>
          </a:prstGeom>
          <a:noFill/>
        </p:spPr>
        <p:txBody>
          <a:bodyPr wrap="square" lIns="0" tIns="0" rIns="0" bIns="0" rtlCol="0" anchor="ctr"/>
          <a:lstStyle/>
          <a:p>
            <a:pPr algn="ctr">
              <a:lnSpc>
                <a:spcPct val="120000"/>
              </a:lnSpc>
            </a:pPr>
            <a:r>
              <a:rPr lang="en-US" sz="2000" b="1"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08</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1" name="Text 49"/>
          <p:cNvSpPr/>
          <p:nvPr/>
        </p:nvSpPr>
        <p:spPr>
          <a:xfrm>
            <a:off x="7010400" y="5534025"/>
            <a:ext cx="4705350" cy="266700"/>
          </a:xfrm>
          <a:prstGeom prst="rect">
            <a:avLst/>
          </a:prstGeom>
          <a:noFill/>
        </p:spPr>
        <p:txBody>
          <a:bodyPr wrap="square" lIns="0" tIns="0" rIns="0" bIns="0" rtlCol="0" anchor="ctr"/>
          <a:lstStyle/>
          <a:p>
            <a:pPr>
              <a:lnSpc>
                <a:spcPct val="120000"/>
              </a:lnSpc>
            </a:pPr>
            <a:r>
              <a:rPr lang="en-US" sz="2000" b="1" dirty="0">
                <a:solidFill>
                  <a:srgbClr val="3A4F41"/>
                </a:solidFill>
                <a:latin typeface="Times New Roman" panose="02020603050405020304" pitchFamily="18" charset="0"/>
                <a:ea typeface="宋体" panose="02010600030101010101" pitchFamily="2" charset="-122"/>
                <a:cs typeface="Times New Roman" panose="02020603050405020304" pitchFamily="18" charset="0"/>
              </a:rPr>
              <a:t>语法填空详解</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2" name="Text 50"/>
          <p:cNvSpPr/>
          <p:nvPr/>
        </p:nvSpPr>
        <p:spPr>
          <a:xfrm>
            <a:off x="7010400" y="5876925"/>
            <a:ext cx="4686300" cy="247650"/>
          </a:xfrm>
          <a:prstGeom prst="rect">
            <a:avLst/>
          </a:prstGeom>
          <a:noFill/>
        </p:spPr>
        <p:txBody>
          <a:bodyPr wrap="square" lIns="0" tIns="0" rIns="0" bIns="0" rtlCol="0" anchor="ctr"/>
          <a:lstStyle/>
          <a:p>
            <a:pPr>
              <a:lnSpc>
                <a:spcPct val="140000"/>
              </a:lnSpc>
            </a:pPr>
            <a:r>
              <a:rPr lang="en-US" sz="2000" dirty="0">
                <a:solidFill>
                  <a:srgbClr val="2E2E2E">
                    <a:alpha val="70000"/>
                  </a:srgbClr>
                </a:solidFill>
                <a:latin typeface="Times New Roman" panose="02020603050405020304" pitchFamily="18" charset="0"/>
                <a:ea typeface="宋体" panose="02010600030101010101" pitchFamily="2" charset="-122"/>
                <a:cs typeface="Times New Roman" panose="02020603050405020304" pitchFamily="18" charset="0"/>
              </a:rPr>
              <a:t>语法点分析与答案解析</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2" name="Text 0"/>
          <p:cNvSpPr/>
          <p:nvPr/>
        </p:nvSpPr>
        <p:spPr>
          <a:xfrm>
            <a:off x="381000" y="381000"/>
            <a:ext cx="11496675" cy="190500"/>
          </a:xfrm>
          <a:prstGeom prst="rect">
            <a:avLst/>
          </a:prstGeom>
          <a:noFill/>
        </p:spPr>
        <p:txBody>
          <a:bodyPr wrap="square" lIns="0" tIns="0" rIns="0" bIns="0" rtlCol="0" anchor="ctr"/>
          <a:lstStyle/>
          <a:p>
            <a:pPr>
              <a:lnSpc>
                <a:spcPct val="120000"/>
              </a:lnSpc>
            </a:pPr>
            <a:r>
              <a:rPr lang="en-US" sz="1050" b="1" kern="0" spc="105" dirty="0">
                <a:solidFill>
                  <a:srgbClr val="C77D4A"/>
                </a:solidFill>
                <a:latin typeface="+mj-lt"/>
                <a:ea typeface="+mj-ea"/>
                <a:cs typeface="Quattrocento Sans" panose="020B0502050000020003" pitchFamily="34" charset="-120"/>
              </a:rPr>
              <a:t>READING COMPREHENSION OVERVIEW</a:t>
            </a:r>
            <a:endParaRPr lang="en-US" sz="1600" dirty="0">
              <a:latin typeface="+mj-lt"/>
            </a:endParaRPr>
          </a:p>
        </p:txBody>
      </p:sp>
      <p:sp>
        <p:nvSpPr>
          <p:cNvPr id="3" name="Text 1"/>
          <p:cNvSpPr/>
          <p:nvPr/>
        </p:nvSpPr>
        <p:spPr>
          <a:xfrm>
            <a:off x="381000" y="647700"/>
            <a:ext cx="11601450" cy="381000"/>
          </a:xfrm>
          <a:prstGeom prst="rect">
            <a:avLst/>
          </a:prstGeom>
          <a:noFill/>
        </p:spPr>
        <p:txBody>
          <a:bodyPr wrap="square" lIns="0" tIns="0" rIns="0" bIns="0" rtlCol="0" anchor="ctr"/>
          <a:lstStyle/>
          <a:p>
            <a:pPr>
              <a:lnSpc>
                <a:spcPct val="90000"/>
              </a:lnSpc>
            </a:pPr>
            <a:r>
              <a:rPr lang="en-US" sz="2700" b="1" dirty="0">
                <a:solidFill>
                  <a:srgbClr val="3A4F41"/>
                </a:solidFill>
                <a:latin typeface="+mj-lt"/>
                <a:ea typeface="宋体" panose="02010600030101010101" pitchFamily="2" charset="-122"/>
                <a:cs typeface="Noto Sans SC" pitchFamily="34" charset="-120"/>
              </a:rPr>
              <a:t>语篇概述</a:t>
            </a:r>
            <a:endParaRPr lang="en-US" sz="1600" dirty="0">
              <a:latin typeface="+mj-lt"/>
            </a:endParaRPr>
          </a:p>
        </p:txBody>
      </p:sp>
      <p:sp>
        <p:nvSpPr>
          <p:cNvPr id="4" name="Shape 2"/>
          <p:cNvSpPr/>
          <p:nvPr/>
        </p:nvSpPr>
        <p:spPr>
          <a:xfrm>
            <a:off x="381000" y="1143000"/>
            <a:ext cx="762000" cy="38100"/>
          </a:xfrm>
          <a:custGeom>
            <a:avLst/>
            <a:gdLst/>
            <a:ahLst/>
            <a:cxnLst/>
            <a:rect l="l" t="t" r="r" b="b"/>
            <a:pathLst>
              <a:path w="762000" h="38100">
                <a:moveTo>
                  <a:pt x="0" y="0"/>
                </a:moveTo>
                <a:lnTo>
                  <a:pt x="762000" y="0"/>
                </a:lnTo>
                <a:lnTo>
                  <a:pt x="762000" y="38100"/>
                </a:lnTo>
                <a:lnTo>
                  <a:pt x="0" y="38100"/>
                </a:lnTo>
                <a:lnTo>
                  <a:pt x="0" y="0"/>
                </a:lnTo>
                <a:close/>
              </a:path>
            </a:pathLst>
          </a:custGeom>
          <a:solidFill>
            <a:srgbClr val="C77D4A"/>
          </a:solidFill>
        </p:spPr>
        <p:txBody>
          <a:bodyPr/>
          <a:lstStyle/>
          <a:p>
            <a:endParaRPr lang="zh-CN" altLang="en-US"/>
          </a:p>
        </p:txBody>
      </p:sp>
      <p:sp>
        <p:nvSpPr>
          <p:cNvPr id="5" name="Shape 3"/>
          <p:cNvSpPr/>
          <p:nvPr/>
        </p:nvSpPr>
        <p:spPr>
          <a:xfrm>
            <a:off x="381000" y="1371600"/>
            <a:ext cx="5638800" cy="2476500"/>
          </a:xfrm>
          <a:custGeom>
            <a:avLst/>
            <a:gdLst/>
            <a:ahLst/>
            <a:cxnLst/>
            <a:rect l="l" t="t" r="r" b="b"/>
            <a:pathLst>
              <a:path w="5638800" h="2476500">
                <a:moveTo>
                  <a:pt x="76202" y="0"/>
                </a:moveTo>
                <a:lnTo>
                  <a:pt x="5562598" y="0"/>
                </a:lnTo>
                <a:cubicBezTo>
                  <a:pt x="5604683" y="0"/>
                  <a:pt x="5638800" y="34117"/>
                  <a:pt x="5638800" y="76202"/>
                </a:cubicBezTo>
                <a:lnTo>
                  <a:pt x="5638800" y="2400298"/>
                </a:lnTo>
                <a:cubicBezTo>
                  <a:pt x="5638800" y="2442383"/>
                  <a:pt x="5604683" y="2476500"/>
                  <a:pt x="5562598" y="2476500"/>
                </a:cubicBezTo>
                <a:lnTo>
                  <a:pt x="76202" y="2476500"/>
                </a:lnTo>
                <a:cubicBezTo>
                  <a:pt x="34117" y="2476500"/>
                  <a:pt x="0" y="2442383"/>
                  <a:pt x="0" y="2400298"/>
                </a:cubicBezTo>
                <a:lnTo>
                  <a:pt x="0" y="76202"/>
                </a:lnTo>
                <a:cubicBezTo>
                  <a:pt x="0" y="34117"/>
                  <a:pt x="34117" y="0"/>
                  <a:pt x="76202"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6" name="Shape 4"/>
          <p:cNvSpPr/>
          <p:nvPr/>
        </p:nvSpPr>
        <p:spPr>
          <a:xfrm>
            <a:off x="571500" y="1562100"/>
            <a:ext cx="457200" cy="457200"/>
          </a:xfrm>
          <a:custGeom>
            <a:avLst/>
            <a:gdLst/>
            <a:ahLst/>
            <a:cxnLst/>
            <a:rect l="l" t="t" r="r" b="b"/>
            <a:pathLst>
              <a:path w="457200" h="457200">
                <a:moveTo>
                  <a:pt x="76202" y="0"/>
                </a:moveTo>
                <a:lnTo>
                  <a:pt x="380998" y="0"/>
                </a:lnTo>
                <a:cubicBezTo>
                  <a:pt x="423055" y="0"/>
                  <a:pt x="457200" y="34145"/>
                  <a:pt x="457200" y="76202"/>
                </a:cubicBezTo>
                <a:lnTo>
                  <a:pt x="457200" y="380998"/>
                </a:lnTo>
                <a:cubicBezTo>
                  <a:pt x="457200" y="423055"/>
                  <a:pt x="423055" y="457200"/>
                  <a:pt x="380998" y="457200"/>
                </a:cubicBezTo>
                <a:lnTo>
                  <a:pt x="76202" y="457200"/>
                </a:lnTo>
                <a:cubicBezTo>
                  <a:pt x="34145" y="457200"/>
                  <a:pt x="0" y="423055"/>
                  <a:pt x="0" y="380998"/>
                </a:cubicBezTo>
                <a:lnTo>
                  <a:pt x="0" y="76202"/>
                </a:lnTo>
                <a:cubicBezTo>
                  <a:pt x="0" y="34145"/>
                  <a:pt x="34145" y="0"/>
                  <a:pt x="76202" y="0"/>
                </a:cubicBezTo>
                <a:close/>
              </a:path>
            </a:pathLst>
          </a:custGeom>
          <a:solidFill>
            <a:srgbClr val="3A4F41"/>
          </a:solidFill>
        </p:spPr>
        <p:txBody>
          <a:bodyPr/>
          <a:lstStyle/>
          <a:p>
            <a:endParaRPr lang="zh-CN" altLang="en-US"/>
          </a:p>
        </p:txBody>
      </p:sp>
      <p:sp>
        <p:nvSpPr>
          <p:cNvPr id="7" name="Text 5"/>
          <p:cNvSpPr/>
          <p:nvPr/>
        </p:nvSpPr>
        <p:spPr>
          <a:xfrm>
            <a:off x="514350" y="1562100"/>
            <a:ext cx="571500" cy="457200"/>
          </a:xfrm>
          <a:prstGeom prst="rect">
            <a:avLst/>
          </a:prstGeom>
          <a:noFill/>
        </p:spPr>
        <p:txBody>
          <a:bodyPr wrap="square" lIns="0" tIns="0" rIns="0" bIns="0" rtlCol="0" anchor="ctr"/>
          <a:lstStyle/>
          <a:p>
            <a:pPr algn="ctr">
              <a:lnSpc>
                <a:spcPct val="110000"/>
              </a:lnSpc>
            </a:pPr>
            <a:r>
              <a:rPr lang="en-US" b="1" dirty="0">
                <a:solidFill>
                  <a:srgbClr val="FFFFFF"/>
                </a:solidFill>
                <a:latin typeface="+mj-lt"/>
                <a:ea typeface="+mj-ea"/>
                <a:cs typeface="Oranienbaum" panose="02000506080000020003" pitchFamily="34" charset="-120"/>
              </a:rPr>
              <a:t>A</a:t>
            </a:r>
            <a:endParaRPr lang="en-US" sz="1600" dirty="0">
              <a:latin typeface="+mj-lt"/>
            </a:endParaRPr>
          </a:p>
        </p:txBody>
      </p:sp>
      <p:sp>
        <p:nvSpPr>
          <p:cNvPr id="8" name="Text 6"/>
          <p:cNvSpPr/>
          <p:nvPr/>
        </p:nvSpPr>
        <p:spPr>
          <a:xfrm>
            <a:off x="1143000" y="1562100"/>
            <a:ext cx="1419225" cy="266700"/>
          </a:xfrm>
          <a:prstGeom prst="rect">
            <a:avLst/>
          </a:prstGeom>
          <a:noFill/>
        </p:spPr>
        <p:txBody>
          <a:bodyPr wrap="square" lIns="0" tIns="0" rIns="0" bIns="0" rtlCol="0" anchor="ctr"/>
          <a:lstStyle/>
          <a:p>
            <a:pPr>
              <a:lnSpc>
                <a:spcPct val="120000"/>
              </a:lnSpc>
            </a:pPr>
            <a:r>
              <a:rPr lang="en-US" sz="1500" b="1" dirty="0">
                <a:solidFill>
                  <a:srgbClr val="3A4F41"/>
                </a:solidFill>
                <a:latin typeface="+mj-lt"/>
                <a:ea typeface="宋体" panose="02010600030101010101" pitchFamily="2" charset="-122"/>
                <a:cs typeface="Noto Sans SC" pitchFamily="34" charset="-120"/>
              </a:rPr>
              <a:t>夏季阅读书单</a:t>
            </a:r>
            <a:endParaRPr lang="en-US" sz="1600" dirty="0">
              <a:latin typeface="+mj-lt"/>
            </a:endParaRPr>
          </a:p>
        </p:txBody>
      </p:sp>
      <p:sp>
        <p:nvSpPr>
          <p:cNvPr id="9" name="Text 7"/>
          <p:cNvSpPr/>
          <p:nvPr/>
        </p:nvSpPr>
        <p:spPr>
          <a:xfrm>
            <a:off x="1143000" y="1828800"/>
            <a:ext cx="1390650" cy="190500"/>
          </a:xfrm>
          <a:prstGeom prst="rect">
            <a:avLst/>
          </a:prstGeom>
          <a:noFill/>
        </p:spPr>
        <p:txBody>
          <a:bodyPr wrap="square" lIns="0" tIns="0" rIns="0" bIns="0" rtlCol="0" anchor="ctr"/>
          <a:lstStyle/>
          <a:p>
            <a:pPr>
              <a:lnSpc>
                <a:spcPct val="120000"/>
              </a:lnSpc>
            </a:pPr>
            <a:r>
              <a:rPr lang="en-US" sz="1050" dirty="0">
                <a:solidFill>
                  <a:srgbClr val="2E2E2E">
                    <a:alpha val="60000"/>
                  </a:srgbClr>
                </a:solidFill>
                <a:latin typeface="+mj-lt"/>
                <a:ea typeface="宋体" panose="02010600030101010101" pitchFamily="2" charset="-122"/>
                <a:cs typeface="Noto Sans SC" pitchFamily="34" charset="-120"/>
              </a:rPr>
              <a:t>Summer Reading List</a:t>
            </a:r>
            <a:endParaRPr lang="en-US" sz="1600" dirty="0">
              <a:latin typeface="+mj-lt"/>
            </a:endParaRPr>
          </a:p>
        </p:txBody>
      </p:sp>
      <p:sp>
        <p:nvSpPr>
          <p:cNvPr id="10" name="Text 8"/>
          <p:cNvSpPr/>
          <p:nvPr/>
        </p:nvSpPr>
        <p:spPr>
          <a:xfrm>
            <a:off x="571500" y="21717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体裁:</a:t>
            </a:r>
            <a:endParaRPr lang="en-US" sz="1600" dirty="0">
              <a:latin typeface="+mj-lt"/>
            </a:endParaRPr>
          </a:p>
        </p:txBody>
      </p:sp>
      <p:sp>
        <p:nvSpPr>
          <p:cNvPr id="11" name="Text 9"/>
          <p:cNvSpPr/>
          <p:nvPr/>
        </p:nvSpPr>
        <p:spPr>
          <a:xfrm>
            <a:off x="1002109" y="2171700"/>
            <a:ext cx="1428750" cy="228600"/>
          </a:xfrm>
          <a:prstGeom prst="rect">
            <a:avLst/>
          </a:prstGeom>
          <a:noFill/>
        </p:spPr>
        <p:txBody>
          <a:bodyPr wrap="square" lIns="0" tIns="0" rIns="0" bIns="0" rtlCol="0" anchor="ctr"/>
          <a:lstStyle/>
          <a:p>
            <a:pPr>
              <a:lnSpc>
                <a:spcPct val="130000"/>
              </a:lnSpc>
            </a:pPr>
            <a:r>
              <a:rPr lang="en-US" sz="1200" dirty="0">
                <a:solidFill>
                  <a:srgbClr val="2E2E2E">
                    <a:alpha val="80000"/>
                  </a:srgbClr>
                </a:solidFill>
                <a:latin typeface="+mj-lt"/>
                <a:ea typeface="宋体" panose="02010600030101010101" pitchFamily="2" charset="-122"/>
                <a:cs typeface="Noto Sans SC" pitchFamily="34" charset="-120"/>
              </a:rPr>
              <a:t>应用文 (Expository)</a:t>
            </a:r>
            <a:endParaRPr lang="en-US" sz="1600" dirty="0">
              <a:latin typeface="+mj-lt"/>
            </a:endParaRPr>
          </a:p>
        </p:txBody>
      </p:sp>
      <p:sp>
        <p:nvSpPr>
          <p:cNvPr id="12" name="Text 10"/>
          <p:cNvSpPr/>
          <p:nvPr/>
        </p:nvSpPr>
        <p:spPr>
          <a:xfrm>
            <a:off x="571500" y="24765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话题:</a:t>
            </a:r>
            <a:endParaRPr lang="en-US" sz="1600" dirty="0">
              <a:latin typeface="+mj-lt"/>
            </a:endParaRPr>
          </a:p>
        </p:txBody>
      </p:sp>
      <p:sp>
        <p:nvSpPr>
          <p:cNvPr id="13" name="Text 11"/>
          <p:cNvSpPr/>
          <p:nvPr/>
        </p:nvSpPr>
        <p:spPr>
          <a:xfrm>
            <a:off x="1002109" y="2476500"/>
            <a:ext cx="1447800" cy="228600"/>
          </a:xfrm>
          <a:prstGeom prst="rect">
            <a:avLst/>
          </a:prstGeom>
          <a:noFill/>
        </p:spPr>
        <p:txBody>
          <a:bodyPr wrap="square" lIns="0" tIns="0" rIns="0" bIns="0" rtlCol="0" anchor="ctr"/>
          <a:lstStyle/>
          <a:p>
            <a:pPr>
              <a:lnSpc>
                <a:spcPct val="130000"/>
              </a:lnSpc>
            </a:pPr>
            <a:r>
              <a:rPr lang="en-US" sz="1200" dirty="0">
                <a:solidFill>
                  <a:srgbClr val="2E2E2E">
                    <a:alpha val="80000"/>
                  </a:srgbClr>
                </a:solidFill>
                <a:latin typeface="+mj-lt"/>
                <a:ea typeface="宋体" panose="02010600030101010101" pitchFamily="2" charset="-122"/>
                <a:cs typeface="Noto Sans SC" pitchFamily="34" charset="-120"/>
              </a:rPr>
              <a:t>书籍推荐与阅读建议</a:t>
            </a:r>
            <a:endParaRPr lang="en-US" sz="1600" dirty="0">
              <a:latin typeface="+mj-lt"/>
            </a:endParaRPr>
          </a:p>
        </p:txBody>
      </p:sp>
      <p:sp>
        <p:nvSpPr>
          <p:cNvPr id="14" name="Text 12"/>
          <p:cNvSpPr/>
          <p:nvPr/>
        </p:nvSpPr>
        <p:spPr>
          <a:xfrm>
            <a:off x="571500" y="27813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内容:</a:t>
            </a:r>
            <a:endParaRPr lang="en-US" sz="1600" dirty="0">
              <a:latin typeface="+mj-lt"/>
            </a:endParaRPr>
          </a:p>
        </p:txBody>
      </p:sp>
      <p:sp>
        <p:nvSpPr>
          <p:cNvPr id="15" name="Text 13"/>
          <p:cNvSpPr/>
          <p:nvPr/>
        </p:nvSpPr>
        <p:spPr>
          <a:xfrm>
            <a:off x="1002109" y="2781300"/>
            <a:ext cx="4905375" cy="495300"/>
          </a:xfrm>
          <a:prstGeom prst="rect">
            <a:avLst/>
          </a:prstGeom>
          <a:noFill/>
        </p:spPr>
        <p:txBody>
          <a:bodyPr wrap="square" lIns="0" tIns="0" rIns="0" bIns="0" rtlCol="0" anchor="ctr"/>
          <a:lstStyle/>
          <a:p>
            <a:pPr>
              <a:lnSpc>
                <a:spcPct val="140000"/>
              </a:lnSpc>
            </a:pPr>
            <a:r>
              <a:rPr lang="en-US" sz="1200" dirty="0">
                <a:solidFill>
                  <a:srgbClr val="2E2E2E">
                    <a:alpha val="80000"/>
                  </a:srgbClr>
                </a:solidFill>
                <a:latin typeface="+mj-lt"/>
                <a:ea typeface="宋体" panose="02010600030101010101" pitchFamily="2" charset="-122"/>
                <a:cs typeface="Noto Sans SC" pitchFamily="34" charset="-120"/>
              </a:rPr>
              <a:t>10Eighty咨询公司为CEO推荐的三本夏季阅读书籍：《卧底经济学家》《慢生产力》《汤姆·索亚历险记》，介绍各书核心内容和推荐理由。</a:t>
            </a:r>
            <a:endParaRPr lang="en-US" sz="1600" dirty="0">
              <a:latin typeface="+mj-lt"/>
            </a:endParaRPr>
          </a:p>
        </p:txBody>
      </p:sp>
      <p:sp>
        <p:nvSpPr>
          <p:cNvPr id="16" name="Shape 14"/>
          <p:cNvSpPr/>
          <p:nvPr/>
        </p:nvSpPr>
        <p:spPr>
          <a:xfrm>
            <a:off x="6172200" y="1371600"/>
            <a:ext cx="5638800" cy="2476500"/>
          </a:xfrm>
          <a:custGeom>
            <a:avLst/>
            <a:gdLst/>
            <a:ahLst/>
            <a:cxnLst/>
            <a:rect l="l" t="t" r="r" b="b"/>
            <a:pathLst>
              <a:path w="5638800" h="2476500">
                <a:moveTo>
                  <a:pt x="76202" y="0"/>
                </a:moveTo>
                <a:lnTo>
                  <a:pt x="5562598" y="0"/>
                </a:lnTo>
                <a:cubicBezTo>
                  <a:pt x="5604683" y="0"/>
                  <a:pt x="5638800" y="34117"/>
                  <a:pt x="5638800" y="76202"/>
                </a:cubicBezTo>
                <a:lnTo>
                  <a:pt x="5638800" y="2400298"/>
                </a:lnTo>
                <a:cubicBezTo>
                  <a:pt x="5638800" y="2442383"/>
                  <a:pt x="5604683" y="2476500"/>
                  <a:pt x="5562598" y="2476500"/>
                </a:cubicBezTo>
                <a:lnTo>
                  <a:pt x="76202" y="2476500"/>
                </a:lnTo>
                <a:cubicBezTo>
                  <a:pt x="34117" y="2476500"/>
                  <a:pt x="0" y="2442383"/>
                  <a:pt x="0" y="2400298"/>
                </a:cubicBezTo>
                <a:lnTo>
                  <a:pt x="0" y="76202"/>
                </a:lnTo>
                <a:cubicBezTo>
                  <a:pt x="0" y="34117"/>
                  <a:pt x="34117" y="0"/>
                  <a:pt x="76202"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17" name="Shape 15"/>
          <p:cNvSpPr/>
          <p:nvPr/>
        </p:nvSpPr>
        <p:spPr>
          <a:xfrm>
            <a:off x="6362700" y="1562100"/>
            <a:ext cx="457200" cy="457200"/>
          </a:xfrm>
          <a:custGeom>
            <a:avLst/>
            <a:gdLst/>
            <a:ahLst/>
            <a:cxnLst/>
            <a:rect l="l" t="t" r="r" b="b"/>
            <a:pathLst>
              <a:path w="457200" h="457200">
                <a:moveTo>
                  <a:pt x="76202" y="0"/>
                </a:moveTo>
                <a:lnTo>
                  <a:pt x="380998" y="0"/>
                </a:lnTo>
                <a:cubicBezTo>
                  <a:pt x="423055" y="0"/>
                  <a:pt x="457200" y="34145"/>
                  <a:pt x="457200" y="76202"/>
                </a:cubicBezTo>
                <a:lnTo>
                  <a:pt x="457200" y="380998"/>
                </a:lnTo>
                <a:cubicBezTo>
                  <a:pt x="457200" y="423055"/>
                  <a:pt x="423055" y="457200"/>
                  <a:pt x="380998" y="457200"/>
                </a:cubicBezTo>
                <a:lnTo>
                  <a:pt x="76202" y="457200"/>
                </a:lnTo>
                <a:cubicBezTo>
                  <a:pt x="34145" y="457200"/>
                  <a:pt x="0" y="423055"/>
                  <a:pt x="0" y="380998"/>
                </a:cubicBezTo>
                <a:lnTo>
                  <a:pt x="0" y="76202"/>
                </a:lnTo>
                <a:cubicBezTo>
                  <a:pt x="0" y="34145"/>
                  <a:pt x="34145" y="0"/>
                  <a:pt x="76202" y="0"/>
                </a:cubicBezTo>
                <a:close/>
              </a:path>
            </a:pathLst>
          </a:custGeom>
          <a:solidFill>
            <a:srgbClr val="B8A99A"/>
          </a:solidFill>
        </p:spPr>
        <p:txBody>
          <a:bodyPr/>
          <a:lstStyle/>
          <a:p>
            <a:endParaRPr lang="zh-CN" altLang="en-US"/>
          </a:p>
        </p:txBody>
      </p:sp>
      <p:sp>
        <p:nvSpPr>
          <p:cNvPr id="18" name="Text 16"/>
          <p:cNvSpPr/>
          <p:nvPr/>
        </p:nvSpPr>
        <p:spPr>
          <a:xfrm>
            <a:off x="6305550" y="1562100"/>
            <a:ext cx="571500" cy="457200"/>
          </a:xfrm>
          <a:prstGeom prst="rect">
            <a:avLst/>
          </a:prstGeom>
          <a:noFill/>
        </p:spPr>
        <p:txBody>
          <a:bodyPr wrap="square" lIns="0" tIns="0" rIns="0" bIns="0" rtlCol="0" anchor="ctr"/>
          <a:lstStyle/>
          <a:p>
            <a:pPr algn="ctr">
              <a:lnSpc>
                <a:spcPct val="110000"/>
              </a:lnSpc>
            </a:pPr>
            <a:r>
              <a:rPr lang="en-US" b="1" dirty="0">
                <a:solidFill>
                  <a:srgbClr val="FFFFFF"/>
                </a:solidFill>
                <a:latin typeface="+mj-lt"/>
                <a:ea typeface="+mj-ea"/>
                <a:cs typeface="Oranienbaum" panose="02000506080000020003" pitchFamily="34" charset="-120"/>
              </a:rPr>
              <a:t>B</a:t>
            </a:r>
            <a:endParaRPr lang="en-US" sz="1600" dirty="0">
              <a:latin typeface="+mj-lt"/>
            </a:endParaRPr>
          </a:p>
        </p:txBody>
      </p:sp>
      <p:sp>
        <p:nvSpPr>
          <p:cNvPr id="19" name="Text 17"/>
          <p:cNvSpPr/>
          <p:nvPr/>
        </p:nvSpPr>
        <p:spPr>
          <a:xfrm>
            <a:off x="6934200" y="1562100"/>
            <a:ext cx="1238250" cy="266700"/>
          </a:xfrm>
          <a:prstGeom prst="rect">
            <a:avLst/>
          </a:prstGeom>
          <a:noFill/>
        </p:spPr>
        <p:txBody>
          <a:bodyPr wrap="square" lIns="0" tIns="0" rIns="0" bIns="0" rtlCol="0" anchor="ctr"/>
          <a:lstStyle/>
          <a:p>
            <a:pPr>
              <a:lnSpc>
                <a:spcPct val="120000"/>
              </a:lnSpc>
            </a:pPr>
            <a:r>
              <a:rPr lang="en-US" sz="1500" b="1" dirty="0">
                <a:solidFill>
                  <a:srgbClr val="3A4F41"/>
                </a:solidFill>
                <a:latin typeface="+mj-lt"/>
                <a:ea typeface="宋体" panose="02010600030101010101" pitchFamily="2" charset="-122"/>
                <a:cs typeface="Noto Sans SC" pitchFamily="34" charset="-120"/>
              </a:rPr>
              <a:t>火鸡空投行动</a:t>
            </a:r>
            <a:endParaRPr lang="en-US" sz="1600" dirty="0">
              <a:latin typeface="+mj-lt"/>
            </a:endParaRPr>
          </a:p>
        </p:txBody>
      </p:sp>
      <p:sp>
        <p:nvSpPr>
          <p:cNvPr id="20" name="Text 18"/>
          <p:cNvSpPr/>
          <p:nvPr/>
        </p:nvSpPr>
        <p:spPr>
          <a:xfrm>
            <a:off x="6934200" y="1828800"/>
            <a:ext cx="1209675" cy="190500"/>
          </a:xfrm>
          <a:prstGeom prst="rect">
            <a:avLst/>
          </a:prstGeom>
          <a:noFill/>
        </p:spPr>
        <p:txBody>
          <a:bodyPr wrap="square" lIns="0" tIns="0" rIns="0" bIns="0" rtlCol="0" anchor="ctr"/>
          <a:lstStyle/>
          <a:p>
            <a:pPr>
              <a:lnSpc>
                <a:spcPct val="120000"/>
              </a:lnSpc>
            </a:pPr>
            <a:r>
              <a:rPr lang="en-US" sz="1050" dirty="0">
                <a:solidFill>
                  <a:srgbClr val="2E2E2E">
                    <a:alpha val="60000"/>
                  </a:srgbClr>
                </a:solidFill>
                <a:latin typeface="+mj-lt"/>
                <a:ea typeface="宋体" panose="02010600030101010101" pitchFamily="2" charset="-122"/>
                <a:cs typeface="Noto Sans SC" pitchFamily="34" charset="-120"/>
              </a:rPr>
              <a:t>Turkey Bombing</a:t>
            </a:r>
            <a:endParaRPr lang="en-US" sz="1600" dirty="0">
              <a:latin typeface="+mj-lt"/>
            </a:endParaRPr>
          </a:p>
        </p:txBody>
      </p:sp>
      <p:sp>
        <p:nvSpPr>
          <p:cNvPr id="21" name="Text 19"/>
          <p:cNvSpPr/>
          <p:nvPr/>
        </p:nvSpPr>
        <p:spPr>
          <a:xfrm>
            <a:off x="6362700" y="21717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体裁:</a:t>
            </a:r>
            <a:endParaRPr lang="en-US" sz="1600" dirty="0">
              <a:latin typeface="+mj-lt"/>
            </a:endParaRPr>
          </a:p>
        </p:txBody>
      </p:sp>
      <p:sp>
        <p:nvSpPr>
          <p:cNvPr id="22" name="Text 20"/>
          <p:cNvSpPr/>
          <p:nvPr/>
        </p:nvSpPr>
        <p:spPr>
          <a:xfrm>
            <a:off x="6793310" y="2171700"/>
            <a:ext cx="1333500" cy="228600"/>
          </a:xfrm>
          <a:prstGeom prst="rect">
            <a:avLst/>
          </a:prstGeom>
          <a:noFill/>
        </p:spPr>
        <p:txBody>
          <a:bodyPr wrap="square" lIns="0" tIns="0" rIns="0" bIns="0" rtlCol="0" anchor="ctr"/>
          <a:lstStyle/>
          <a:p>
            <a:pPr>
              <a:lnSpc>
                <a:spcPct val="130000"/>
              </a:lnSpc>
            </a:pPr>
            <a:r>
              <a:rPr lang="en-US" sz="1200" dirty="0">
                <a:solidFill>
                  <a:srgbClr val="2E2E2E">
                    <a:alpha val="80000"/>
                  </a:srgbClr>
                </a:solidFill>
                <a:latin typeface="+mj-lt"/>
                <a:ea typeface="宋体" panose="02010600030101010101" pitchFamily="2" charset="-122"/>
                <a:cs typeface="Noto Sans SC" pitchFamily="34" charset="-120"/>
              </a:rPr>
              <a:t>记叙文 (Narrative)</a:t>
            </a:r>
            <a:endParaRPr lang="en-US" sz="1600" dirty="0">
              <a:latin typeface="+mj-lt"/>
            </a:endParaRPr>
          </a:p>
        </p:txBody>
      </p:sp>
      <p:sp>
        <p:nvSpPr>
          <p:cNvPr id="23" name="Text 21"/>
          <p:cNvSpPr/>
          <p:nvPr/>
        </p:nvSpPr>
        <p:spPr>
          <a:xfrm>
            <a:off x="6362700" y="24765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话题:</a:t>
            </a:r>
            <a:endParaRPr lang="en-US" sz="1600" dirty="0">
              <a:latin typeface="+mj-lt"/>
            </a:endParaRPr>
          </a:p>
        </p:txBody>
      </p:sp>
      <p:sp>
        <p:nvSpPr>
          <p:cNvPr id="24" name="Text 22"/>
          <p:cNvSpPr/>
          <p:nvPr/>
        </p:nvSpPr>
        <p:spPr>
          <a:xfrm>
            <a:off x="6793310" y="2476500"/>
            <a:ext cx="1752600" cy="228600"/>
          </a:xfrm>
          <a:prstGeom prst="rect">
            <a:avLst/>
          </a:prstGeom>
          <a:noFill/>
        </p:spPr>
        <p:txBody>
          <a:bodyPr wrap="square" lIns="0" tIns="0" rIns="0" bIns="0" rtlCol="0" anchor="ctr"/>
          <a:lstStyle/>
          <a:p>
            <a:pPr>
              <a:lnSpc>
                <a:spcPct val="130000"/>
              </a:lnSpc>
            </a:pPr>
            <a:r>
              <a:rPr lang="en-US" sz="1200" dirty="0">
                <a:solidFill>
                  <a:srgbClr val="2E2E2E">
                    <a:alpha val="80000"/>
                  </a:srgbClr>
                </a:solidFill>
                <a:latin typeface="+mj-lt"/>
                <a:ea typeface="宋体" panose="02010600030101010101" pitchFamily="2" charset="-122"/>
                <a:cs typeface="Noto Sans SC" pitchFamily="34" charset="-120"/>
              </a:rPr>
              <a:t>阿拉斯加感恩节火鸡空投</a:t>
            </a:r>
            <a:endParaRPr lang="en-US" sz="1600" dirty="0">
              <a:latin typeface="+mj-lt"/>
            </a:endParaRPr>
          </a:p>
        </p:txBody>
      </p:sp>
      <p:sp>
        <p:nvSpPr>
          <p:cNvPr id="25" name="Text 23"/>
          <p:cNvSpPr/>
          <p:nvPr/>
        </p:nvSpPr>
        <p:spPr>
          <a:xfrm>
            <a:off x="6362700" y="27813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内容:</a:t>
            </a:r>
            <a:endParaRPr lang="en-US" sz="1600" dirty="0">
              <a:latin typeface="+mj-lt"/>
            </a:endParaRPr>
          </a:p>
        </p:txBody>
      </p:sp>
      <p:sp>
        <p:nvSpPr>
          <p:cNvPr id="26" name="Text 24"/>
          <p:cNvSpPr/>
          <p:nvPr/>
        </p:nvSpPr>
        <p:spPr>
          <a:xfrm>
            <a:off x="6793310" y="2781300"/>
            <a:ext cx="4905375" cy="495300"/>
          </a:xfrm>
          <a:prstGeom prst="rect">
            <a:avLst/>
          </a:prstGeom>
          <a:noFill/>
        </p:spPr>
        <p:txBody>
          <a:bodyPr wrap="square" lIns="0" tIns="0" rIns="0" bIns="0" rtlCol="0" anchor="ctr"/>
          <a:lstStyle/>
          <a:p>
            <a:pPr>
              <a:lnSpc>
                <a:spcPct val="140000"/>
              </a:lnSpc>
            </a:pPr>
            <a:r>
              <a:rPr lang="en-US" sz="1200" dirty="0">
                <a:solidFill>
                  <a:srgbClr val="2E2E2E">
                    <a:alpha val="80000"/>
                  </a:srgbClr>
                </a:solidFill>
                <a:latin typeface="+mj-lt"/>
                <a:ea typeface="宋体" panose="02010600030101010101" pitchFamily="2" charset="-122"/>
                <a:cs typeface="Noto Sans SC" pitchFamily="34" charset="-120"/>
              </a:rPr>
              <a:t>阿拉斯加原住民Esther Keim通过飞机向偏远地区空投火鸡，帮助当地居民度过感恩节的感人故事，展现了人性的温暖与善意。</a:t>
            </a:r>
            <a:endParaRPr lang="en-US" sz="1600" dirty="0">
              <a:latin typeface="+mj-lt"/>
            </a:endParaRPr>
          </a:p>
        </p:txBody>
      </p:sp>
      <p:sp>
        <p:nvSpPr>
          <p:cNvPr id="27" name="Shape 25"/>
          <p:cNvSpPr/>
          <p:nvPr/>
        </p:nvSpPr>
        <p:spPr>
          <a:xfrm>
            <a:off x="381000" y="4000500"/>
            <a:ext cx="5638800" cy="2476500"/>
          </a:xfrm>
          <a:custGeom>
            <a:avLst/>
            <a:gdLst/>
            <a:ahLst/>
            <a:cxnLst/>
            <a:rect l="l" t="t" r="r" b="b"/>
            <a:pathLst>
              <a:path w="5638800" h="2476500">
                <a:moveTo>
                  <a:pt x="76202" y="0"/>
                </a:moveTo>
                <a:lnTo>
                  <a:pt x="5562598" y="0"/>
                </a:lnTo>
                <a:cubicBezTo>
                  <a:pt x="5604683" y="0"/>
                  <a:pt x="5638800" y="34117"/>
                  <a:pt x="5638800" y="76202"/>
                </a:cubicBezTo>
                <a:lnTo>
                  <a:pt x="5638800" y="2400298"/>
                </a:lnTo>
                <a:cubicBezTo>
                  <a:pt x="5638800" y="2442383"/>
                  <a:pt x="5604683" y="2476500"/>
                  <a:pt x="5562598" y="2476500"/>
                </a:cubicBezTo>
                <a:lnTo>
                  <a:pt x="76202" y="2476500"/>
                </a:lnTo>
                <a:cubicBezTo>
                  <a:pt x="34117" y="2476500"/>
                  <a:pt x="0" y="2442383"/>
                  <a:pt x="0" y="2400298"/>
                </a:cubicBezTo>
                <a:lnTo>
                  <a:pt x="0" y="76202"/>
                </a:lnTo>
                <a:cubicBezTo>
                  <a:pt x="0" y="34117"/>
                  <a:pt x="34117" y="0"/>
                  <a:pt x="76202"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28" name="Shape 26"/>
          <p:cNvSpPr/>
          <p:nvPr/>
        </p:nvSpPr>
        <p:spPr>
          <a:xfrm>
            <a:off x="571500" y="4191000"/>
            <a:ext cx="457200" cy="457200"/>
          </a:xfrm>
          <a:custGeom>
            <a:avLst/>
            <a:gdLst/>
            <a:ahLst/>
            <a:cxnLst/>
            <a:rect l="l" t="t" r="r" b="b"/>
            <a:pathLst>
              <a:path w="457200" h="457200">
                <a:moveTo>
                  <a:pt x="76202" y="0"/>
                </a:moveTo>
                <a:lnTo>
                  <a:pt x="380998" y="0"/>
                </a:lnTo>
                <a:cubicBezTo>
                  <a:pt x="423055" y="0"/>
                  <a:pt x="457200" y="34145"/>
                  <a:pt x="457200" y="76202"/>
                </a:cubicBezTo>
                <a:lnTo>
                  <a:pt x="457200" y="380998"/>
                </a:lnTo>
                <a:cubicBezTo>
                  <a:pt x="457200" y="423055"/>
                  <a:pt x="423055" y="457200"/>
                  <a:pt x="380998" y="457200"/>
                </a:cubicBezTo>
                <a:lnTo>
                  <a:pt x="76202" y="457200"/>
                </a:lnTo>
                <a:cubicBezTo>
                  <a:pt x="34145" y="457200"/>
                  <a:pt x="0" y="423055"/>
                  <a:pt x="0" y="380998"/>
                </a:cubicBezTo>
                <a:lnTo>
                  <a:pt x="0" y="76202"/>
                </a:lnTo>
                <a:cubicBezTo>
                  <a:pt x="0" y="34145"/>
                  <a:pt x="34145" y="0"/>
                  <a:pt x="76202" y="0"/>
                </a:cubicBezTo>
                <a:close/>
              </a:path>
            </a:pathLst>
          </a:custGeom>
          <a:solidFill>
            <a:srgbClr val="C77D4A"/>
          </a:solidFill>
        </p:spPr>
        <p:txBody>
          <a:bodyPr/>
          <a:lstStyle/>
          <a:p>
            <a:endParaRPr lang="zh-CN" altLang="en-US"/>
          </a:p>
        </p:txBody>
      </p:sp>
      <p:sp>
        <p:nvSpPr>
          <p:cNvPr id="29" name="Text 27"/>
          <p:cNvSpPr/>
          <p:nvPr/>
        </p:nvSpPr>
        <p:spPr>
          <a:xfrm>
            <a:off x="514350" y="4191000"/>
            <a:ext cx="571500" cy="457200"/>
          </a:xfrm>
          <a:prstGeom prst="rect">
            <a:avLst/>
          </a:prstGeom>
          <a:noFill/>
        </p:spPr>
        <p:txBody>
          <a:bodyPr wrap="square" lIns="0" tIns="0" rIns="0" bIns="0" rtlCol="0" anchor="ctr"/>
          <a:lstStyle/>
          <a:p>
            <a:pPr algn="ctr">
              <a:lnSpc>
                <a:spcPct val="110000"/>
              </a:lnSpc>
            </a:pPr>
            <a:r>
              <a:rPr lang="en-US" b="1" dirty="0">
                <a:solidFill>
                  <a:srgbClr val="FFFFFF"/>
                </a:solidFill>
                <a:latin typeface="+mj-lt"/>
                <a:ea typeface="+mj-ea"/>
                <a:cs typeface="Oranienbaum" panose="02000506080000020003" pitchFamily="34" charset="-120"/>
              </a:rPr>
              <a:t>C</a:t>
            </a:r>
            <a:endParaRPr lang="en-US" sz="1600" dirty="0">
              <a:latin typeface="+mj-lt"/>
            </a:endParaRPr>
          </a:p>
        </p:txBody>
      </p:sp>
      <p:sp>
        <p:nvSpPr>
          <p:cNvPr id="30" name="Text 28"/>
          <p:cNvSpPr/>
          <p:nvPr/>
        </p:nvSpPr>
        <p:spPr>
          <a:xfrm>
            <a:off x="1143000" y="4191000"/>
            <a:ext cx="1610360" cy="342900"/>
          </a:xfrm>
          <a:prstGeom prst="rect">
            <a:avLst/>
          </a:prstGeom>
          <a:noFill/>
        </p:spPr>
        <p:txBody>
          <a:bodyPr wrap="square" lIns="0" tIns="0" rIns="0" bIns="0" rtlCol="0" anchor="ctr"/>
          <a:lstStyle/>
          <a:p>
            <a:pPr>
              <a:lnSpc>
                <a:spcPct val="120000"/>
              </a:lnSpc>
            </a:pPr>
            <a:r>
              <a:rPr lang="zh-CN" altLang="en-US" sz="1500" b="1" dirty="0">
                <a:solidFill>
                  <a:srgbClr val="3A4F41"/>
                </a:solidFill>
                <a:latin typeface="+mj-lt"/>
                <a:ea typeface="宋体" panose="02010600030101010101" pitchFamily="2" charset="-122"/>
                <a:cs typeface="Noto Sans SC" pitchFamily="34" charset="-120"/>
              </a:rPr>
              <a:t>多米尼加珊瑚保护</a:t>
            </a:r>
            <a:endParaRPr lang="en-US" sz="1600" dirty="0">
              <a:latin typeface="+mj-lt"/>
            </a:endParaRPr>
          </a:p>
        </p:txBody>
      </p:sp>
      <p:sp>
        <p:nvSpPr>
          <p:cNvPr id="31" name="Text 29"/>
          <p:cNvSpPr/>
          <p:nvPr/>
        </p:nvSpPr>
        <p:spPr>
          <a:xfrm>
            <a:off x="1143000" y="4457700"/>
            <a:ext cx="1076325" cy="190500"/>
          </a:xfrm>
          <a:prstGeom prst="rect">
            <a:avLst/>
          </a:prstGeom>
          <a:noFill/>
        </p:spPr>
        <p:txBody>
          <a:bodyPr wrap="square" lIns="0" tIns="0" rIns="0" bIns="0" rtlCol="0" anchor="ctr"/>
          <a:lstStyle/>
          <a:p>
            <a:pPr>
              <a:lnSpc>
                <a:spcPct val="120000"/>
              </a:lnSpc>
            </a:pPr>
            <a:r>
              <a:rPr lang="en-US" sz="1050" dirty="0">
                <a:solidFill>
                  <a:srgbClr val="2E2E2E">
                    <a:alpha val="60000"/>
                  </a:srgbClr>
                </a:solidFill>
                <a:latin typeface="+mj-lt"/>
                <a:ea typeface="宋体" panose="02010600030101010101" pitchFamily="2" charset="-122"/>
                <a:cs typeface="Noto Sans SC" pitchFamily="34" charset="-120"/>
              </a:rPr>
              <a:t>AI and Museums</a:t>
            </a:r>
            <a:endParaRPr lang="en-US" sz="1600" dirty="0">
              <a:latin typeface="+mj-lt"/>
            </a:endParaRPr>
          </a:p>
        </p:txBody>
      </p:sp>
      <p:sp>
        <p:nvSpPr>
          <p:cNvPr id="32" name="Text 30"/>
          <p:cNvSpPr/>
          <p:nvPr/>
        </p:nvSpPr>
        <p:spPr>
          <a:xfrm>
            <a:off x="571500" y="48006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体裁:</a:t>
            </a:r>
            <a:endParaRPr lang="en-US" sz="1600" dirty="0">
              <a:latin typeface="+mj-lt"/>
            </a:endParaRPr>
          </a:p>
        </p:txBody>
      </p:sp>
      <p:sp>
        <p:nvSpPr>
          <p:cNvPr id="33" name="Text 31"/>
          <p:cNvSpPr/>
          <p:nvPr/>
        </p:nvSpPr>
        <p:spPr>
          <a:xfrm>
            <a:off x="1002109" y="4800600"/>
            <a:ext cx="1428750" cy="228600"/>
          </a:xfrm>
          <a:prstGeom prst="rect">
            <a:avLst/>
          </a:prstGeom>
          <a:noFill/>
        </p:spPr>
        <p:txBody>
          <a:bodyPr wrap="square" lIns="0" tIns="0" rIns="0" bIns="0" rtlCol="0" anchor="ctr"/>
          <a:lstStyle/>
          <a:p>
            <a:pPr>
              <a:lnSpc>
                <a:spcPct val="130000"/>
              </a:lnSpc>
            </a:pPr>
            <a:r>
              <a:rPr lang="en-US" sz="1200" dirty="0">
                <a:solidFill>
                  <a:srgbClr val="2E2E2E">
                    <a:alpha val="80000"/>
                  </a:srgbClr>
                </a:solidFill>
                <a:latin typeface="+mj-lt"/>
                <a:ea typeface="宋体" panose="02010600030101010101" pitchFamily="2" charset="-122"/>
                <a:cs typeface="Noto Sans SC" pitchFamily="34" charset="-120"/>
              </a:rPr>
              <a:t>说明文 (Expository)</a:t>
            </a:r>
            <a:endParaRPr lang="en-US" sz="1600" dirty="0">
              <a:latin typeface="+mj-lt"/>
            </a:endParaRPr>
          </a:p>
        </p:txBody>
      </p:sp>
      <p:sp>
        <p:nvSpPr>
          <p:cNvPr id="34" name="Text 32"/>
          <p:cNvSpPr/>
          <p:nvPr/>
        </p:nvSpPr>
        <p:spPr>
          <a:xfrm>
            <a:off x="571500" y="51054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话题:</a:t>
            </a:r>
            <a:endParaRPr lang="en-US" sz="1600" dirty="0">
              <a:latin typeface="+mj-lt"/>
            </a:endParaRPr>
          </a:p>
        </p:txBody>
      </p:sp>
      <p:sp>
        <p:nvSpPr>
          <p:cNvPr id="35" name="Text 33"/>
          <p:cNvSpPr/>
          <p:nvPr/>
        </p:nvSpPr>
        <p:spPr>
          <a:xfrm>
            <a:off x="1002108" y="5105400"/>
            <a:ext cx="3508931" cy="304800"/>
          </a:xfrm>
          <a:prstGeom prst="rect">
            <a:avLst/>
          </a:prstGeom>
          <a:noFill/>
        </p:spPr>
        <p:txBody>
          <a:bodyPr wrap="square" lIns="0" tIns="0" rIns="0" bIns="0" rtlCol="0" anchor="ctr"/>
          <a:lstStyle/>
          <a:p>
            <a:pPr>
              <a:lnSpc>
                <a:spcPct val="130000"/>
              </a:lnSpc>
            </a:pPr>
            <a:r>
              <a:rPr lang="zh-CN" altLang="en-US" sz="1200" dirty="0">
                <a:solidFill>
                  <a:srgbClr val="2E2E2E">
                    <a:alpha val="80000"/>
                  </a:srgbClr>
                </a:solidFill>
                <a:latin typeface="+mj-lt"/>
                <a:ea typeface="宋体" panose="02010600030101010101" pitchFamily="2" charset="-122"/>
                <a:cs typeface="Noto Sans SC" pitchFamily="34" charset="-120"/>
              </a:rPr>
              <a:t>利用人工培育技术修复受损珊瑚礁的环保项目。</a:t>
            </a:r>
            <a:endParaRPr lang="en-US" sz="1600" dirty="0">
              <a:latin typeface="+mj-lt"/>
            </a:endParaRPr>
          </a:p>
        </p:txBody>
      </p:sp>
      <p:sp>
        <p:nvSpPr>
          <p:cNvPr id="36" name="Text 34"/>
          <p:cNvSpPr/>
          <p:nvPr/>
        </p:nvSpPr>
        <p:spPr>
          <a:xfrm>
            <a:off x="571500" y="54102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内容:</a:t>
            </a:r>
            <a:endParaRPr lang="en-US" sz="1600" dirty="0">
              <a:latin typeface="+mj-lt"/>
            </a:endParaRPr>
          </a:p>
        </p:txBody>
      </p:sp>
      <p:sp>
        <p:nvSpPr>
          <p:cNvPr id="37" name="Text 35"/>
          <p:cNvSpPr/>
          <p:nvPr/>
        </p:nvSpPr>
        <p:spPr>
          <a:xfrm>
            <a:off x="1000125" y="5284470"/>
            <a:ext cx="4905375" cy="495300"/>
          </a:xfrm>
          <a:prstGeom prst="rect">
            <a:avLst/>
          </a:prstGeom>
          <a:noFill/>
        </p:spPr>
        <p:txBody>
          <a:bodyPr wrap="square" lIns="0" tIns="0" rIns="0" bIns="0" rtlCol="0" anchor="ctr"/>
          <a:lstStyle/>
          <a:p>
            <a:pPr>
              <a:lnSpc>
                <a:spcPct val="140000"/>
              </a:lnSpc>
            </a:pPr>
            <a:r>
              <a:rPr lang="zh-CN" altLang="en-US" sz="1200" dirty="0">
                <a:solidFill>
                  <a:srgbClr val="2E2E2E">
                    <a:alpha val="80000"/>
                  </a:srgbClr>
                </a:solidFill>
                <a:latin typeface="+mj-lt"/>
                <a:ea typeface="宋体" panose="02010600030101010101" pitchFamily="2" charset="-122"/>
                <a:cs typeface="Noto Sans SC" pitchFamily="34" charset="-120"/>
              </a:rPr>
              <a:t>应对气候变化挑战，通过辅助受精为生态恢复带来希望。</a:t>
            </a:r>
            <a:endParaRPr lang="en-US" sz="1600" dirty="0">
              <a:latin typeface="+mj-lt"/>
            </a:endParaRPr>
          </a:p>
        </p:txBody>
      </p:sp>
      <p:sp>
        <p:nvSpPr>
          <p:cNvPr id="38" name="Shape 36"/>
          <p:cNvSpPr/>
          <p:nvPr/>
        </p:nvSpPr>
        <p:spPr>
          <a:xfrm>
            <a:off x="6172200" y="4000500"/>
            <a:ext cx="5638800" cy="2476500"/>
          </a:xfrm>
          <a:custGeom>
            <a:avLst/>
            <a:gdLst/>
            <a:ahLst/>
            <a:cxnLst/>
            <a:rect l="l" t="t" r="r" b="b"/>
            <a:pathLst>
              <a:path w="5638800" h="2476500">
                <a:moveTo>
                  <a:pt x="76202" y="0"/>
                </a:moveTo>
                <a:lnTo>
                  <a:pt x="5562598" y="0"/>
                </a:lnTo>
                <a:cubicBezTo>
                  <a:pt x="5604683" y="0"/>
                  <a:pt x="5638800" y="34117"/>
                  <a:pt x="5638800" y="76202"/>
                </a:cubicBezTo>
                <a:lnTo>
                  <a:pt x="5638800" y="2400298"/>
                </a:lnTo>
                <a:cubicBezTo>
                  <a:pt x="5638800" y="2442383"/>
                  <a:pt x="5604683" y="2476500"/>
                  <a:pt x="5562598" y="2476500"/>
                </a:cubicBezTo>
                <a:lnTo>
                  <a:pt x="76202" y="2476500"/>
                </a:lnTo>
                <a:cubicBezTo>
                  <a:pt x="34117" y="2476500"/>
                  <a:pt x="0" y="2442383"/>
                  <a:pt x="0" y="2400298"/>
                </a:cubicBezTo>
                <a:lnTo>
                  <a:pt x="0" y="76202"/>
                </a:lnTo>
                <a:cubicBezTo>
                  <a:pt x="0" y="34117"/>
                  <a:pt x="34117" y="0"/>
                  <a:pt x="76202" y="0"/>
                </a:cubicBezTo>
                <a:close/>
              </a:path>
            </a:pathLst>
          </a:custGeom>
          <a:solidFill>
            <a:srgbClr val="FFFFFF"/>
          </a:solidFill>
          <a:effectLst>
            <a:outerShdw blurRad="28575" dist="9525" dir="5400000" algn="bl" rotWithShape="0">
              <a:srgbClr val="000000">
                <a:alpha val="10196"/>
              </a:srgbClr>
            </a:outerShdw>
          </a:effectLst>
        </p:spPr>
        <p:txBody>
          <a:bodyPr/>
          <a:lstStyle/>
          <a:p>
            <a:endParaRPr lang="zh-CN" altLang="en-US"/>
          </a:p>
        </p:txBody>
      </p:sp>
      <p:sp>
        <p:nvSpPr>
          <p:cNvPr id="39" name="Shape 37"/>
          <p:cNvSpPr/>
          <p:nvPr/>
        </p:nvSpPr>
        <p:spPr>
          <a:xfrm>
            <a:off x="6362700" y="4191000"/>
            <a:ext cx="457200" cy="457200"/>
          </a:xfrm>
          <a:custGeom>
            <a:avLst/>
            <a:gdLst/>
            <a:ahLst/>
            <a:cxnLst/>
            <a:rect l="l" t="t" r="r" b="b"/>
            <a:pathLst>
              <a:path w="457200" h="457200">
                <a:moveTo>
                  <a:pt x="76202" y="0"/>
                </a:moveTo>
                <a:lnTo>
                  <a:pt x="380998" y="0"/>
                </a:lnTo>
                <a:cubicBezTo>
                  <a:pt x="423055" y="0"/>
                  <a:pt x="457200" y="34145"/>
                  <a:pt x="457200" y="76202"/>
                </a:cubicBezTo>
                <a:lnTo>
                  <a:pt x="457200" y="380998"/>
                </a:lnTo>
                <a:cubicBezTo>
                  <a:pt x="457200" y="423055"/>
                  <a:pt x="423055" y="457200"/>
                  <a:pt x="380998" y="457200"/>
                </a:cubicBezTo>
                <a:lnTo>
                  <a:pt x="76202" y="457200"/>
                </a:lnTo>
                <a:cubicBezTo>
                  <a:pt x="34145" y="457200"/>
                  <a:pt x="0" y="423055"/>
                  <a:pt x="0" y="380998"/>
                </a:cubicBezTo>
                <a:lnTo>
                  <a:pt x="0" y="76202"/>
                </a:lnTo>
                <a:cubicBezTo>
                  <a:pt x="0" y="34145"/>
                  <a:pt x="34145" y="0"/>
                  <a:pt x="76202" y="0"/>
                </a:cubicBezTo>
                <a:close/>
              </a:path>
            </a:pathLst>
          </a:custGeom>
          <a:solidFill>
            <a:srgbClr val="3A4F41"/>
          </a:solidFill>
        </p:spPr>
        <p:txBody>
          <a:bodyPr/>
          <a:lstStyle/>
          <a:p>
            <a:endParaRPr lang="zh-CN" altLang="en-US"/>
          </a:p>
        </p:txBody>
      </p:sp>
      <p:sp>
        <p:nvSpPr>
          <p:cNvPr id="40" name="Text 38"/>
          <p:cNvSpPr/>
          <p:nvPr/>
        </p:nvSpPr>
        <p:spPr>
          <a:xfrm>
            <a:off x="6305550" y="4191000"/>
            <a:ext cx="571500" cy="457200"/>
          </a:xfrm>
          <a:prstGeom prst="rect">
            <a:avLst/>
          </a:prstGeom>
          <a:noFill/>
        </p:spPr>
        <p:txBody>
          <a:bodyPr wrap="square" lIns="0" tIns="0" rIns="0" bIns="0" rtlCol="0" anchor="ctr"/>
          <a:lstStyle/>
          <a:p>
            <a:pPr algn="ctr">
              <a:lnSpc>
                <a:spcPct val="110000"/>
              </a:lnSpc>
            </a:pPr>
            <a:r>
              <a:rPr lang="en-US" b="1" dirty="0">
                <a:solidFill>
                  <a:srgbClr val="FFFFFF"/>
                </a:solidFill>
                <a:latin typeface="+mj-lt"/>
                <a:ea typeface="+mj-ea"/>
                <a:cs typeface="Oranienbaum" panose="02000506080000020003" pitchFamily="34" charset="-120"/>
              </a:rPr>
              <a:t>D</a:t>
            </a:r>
            <a:endParaRPr lang="en-US" sz="1600" dirty="0">
              <a:latin typeface="+mj-lt"/>
            </a:endParaRPr>
          </a:p>
        </p:txBody>
      </p:sp>
      <p:sp>
        <p:nvSpPr>
          <p:cNvPr id="41" name="Text 39"/>
          <p:cNvSpPr/>
          <p:nvPr/>
        </p:nvSpPr>
        <p:spPr>
          <a:xfrm>
            <a:off x="6934200" y="4191000"/>
            <a:ext cx="1619250" cy="266700"/>
          </a:xfrm>
          <a:prstGeom prst="rect">
            <a:avLst/>
          </a:prstGeom>
          <a:noFill/>
        </p:spPr>
        <p:txBody>
          <a:bodyPr wrap="square" lIns="0" tIns="0" rIns="0" bIns="0" rtlCol="0" anchor="ctr"/>
          <a:lstStyle/>
          <a:p>
            <a:pPr>
              <a:lnSpc>
                <a:spcPct val="120000"/>
              </a:lnSpc>
            </a:pPr>
            <a:r>
              <a:rPr lang="en-US" sz="1500" b="1" dirty="0">
                <a:solidFill>
                  <a:srgbClr val="3A4F41"/>
                </a:solidFill>
                <a:latin typeface="+mj-lt"/>
                <a:ea typeface="宋体" panose="02010600030101010101" pitchFamily="2" charset="-122"/>
                <a:cs typeface="Noto Sans SC" pitchFamily="34" charset="-120"/>
              </a:rPr>
              <a:t>恐怖片爱好者研究</a:t>
            </a:r>
            <a:endParaRPr lang="en-US" sz="1600" dirty="0">
              <a:latin typeface="+mj-lt"/>
            </a:endParaRPr>
          </a:p>
        </p:txBody>
      </p:sp>
      <p:sp>
        <p:nvSpPr>
          <p:cNvPr id="42" name="Text 40"/>
          <p:cNvSpPr/>
          <p:nvPr/>
        </p:nvSpPr>
        <p:spPr>
          <a:xfrm>
            <a:off x="6934200" y="4457700"/>
            <a:ext cx="1590675" cy="190500"/>
          </a:xfrm>
          <a:prstGeom prst="rect">
            <a:avLst/>
          </a:prstGeom>
          <a:noFill/>
        </p:spPr>
        <p:txBody>
          <a:bodyPr wrap="square" lIns="0" tIns="0" rIns="0" bIns="0" rtlCol="0" anchor="ctr"/>
          <a:lstStyle/>
          <a:p>
            <a:pPr>
              <a:lnSpc>
                <a:spcPct val="120000"/>
              </a:lnSpc>
            </a:pPr>
            <a:r>
              <a:rPr lang="en-US" sz="1050" dirty="0">
                <a:solidFill>
                  <a:srgbClr val="2E2E2E">
                    <a:alpha val="60000"/>
                  </a:srgbClr>
                </a:solidFill>
                <a:latin typeface="+mj-lt"/>
                <a:ea typeface="宋体" panose="02010600030101010101" pitchFamily="2" charset="-122"/>
                <a:cs typeface="Noto Sans SC" pitchFamily="34" charset="-120"/>
              </a:rPr>
              <a:t>Horror Fans Research</a:t>
            </a:r>
            <a:endParaRPr lang="en-US" sz="1600" dirty="0">
              <a:latin typeface="+mj-lt"/>
            </a:endParaRPr>
          </a:p>
        </p:txBody>
      </p:sp>
      <p:sp>
        <p:nvSpPr>
          <p:cNvPr id="43" name="Text 41"/>
          <p:cNvSpPr/>
          <p:nvPr/>
        </p:nvSpPr>
        <p:spPr>
          <a:xfrm>
            <a:off x="6362700" y="48006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体裁:</a:t>
            </a:r>
            <a:endParaRPr lang="en-US" sz="1600" dirty="0">
              <a:latin typeface="+mj-lt"/>
            </a:endParaRPr>
          </a:p>
        </p:txBody>
      </p:sp>
      <p:sp>
        <p:nvSpPr>
          <p:cNvPr id="44" name="Text 42"/>
          <p:cNvSpPr/>
          <p:nvPr/>
        </p:nvSpPr>
        <p:spPr>
          <a:xfrm>
            <a:off x="6793310" y="4800600"/>
            <a:ext cx="1724025" cy="228600"/>
          </a:xfrm>
          <a:prstGeom prst="rect">
            <a:avLst/>
          </a:prstGeom>
          <a:noFill/>
        </p:spPr>
        <p:txBody>
          <a:bodyPr wrap="square" lIns="0" tIns="0" rIns="0" bIns="0" rtlCol="0" anchor="ctr"/>
          <a:lstStyle/>
          <a:p>
            <a:pPr>
              <a:lnSpc>
                <a:spcPct val="130000"/>
              </a:lnSpc>
            </a:pPr>
            <a:r>
              <a:rPr lang="en-US" sz="1200" dirty="0">
                <a:solidFill>
                  <a:srgbClr val="2E2E2E">
                    <a:alpha val="80000"/>
                  </a:srgbClr>
                </a:solidFill>
                <a:latin typeface="+mj-lt"/>
                <a:ea typeface="宋体" panose="02010600030101010101" pitchFamily="2" charset="-122"/>
                <a:cs typeface="Noto Sans SC" pitchFamily="34" charset="-120"/>
              </a:rPr>
              <a:t>议论文 (Argumentative)</a:t>
            </a:r>
            <a:endParaRPr lang="en-US" sz="1600" dirty="0">
              <a:latin typeface="+mj-lt"/>
            </a:endParaRPr>
          </a:p>
        </p:txBody>
      </p:sp>
      <p:sp>
        <p:nvSpPr>
          <p:cNvPr id="45" name="Text 43"/>
          <p:cNvSpPr/>
          <p:nvPr/>
        </p:nvSpPr>
        <p:spPr>
          <a:xfrm>
            <a:off x="6362700" y="51054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话题:</a:t>
            </a:r>
            <a:endParaRPr lang="en-US" sz="1600" dirty="0">
              <a:latin typeface="+mj-lt"/>
            </a:endParaRPr>
          </a:p>
        </p:txBody>
      </p:sp>
      <p:sp>
        <p:nvSpPr>
          <p:cNvPr id="46" name="Text 44"/>
          <p:cNvSpPr/>
          <p:nvPr/>
        </p:nvSpPr>
        <p:spPr>
          <a:xfrm>
            <a:off x="6793310" y="5105400"/>
            <a:ext cx="1752600" cy="228600"/>
          </a:xfrm>
          <a:prstGeom prst="rect">
            <a:avLst/>
          </a:prstGeom>
          <a:noFill/>
        </p:spPr>
        <p:txBody>
          <a:bodyPr wrap="square" lIns="0" tIns="0" rIns="0" bIns="0" rtlCol="0" anchor="ctr"/>
          <a:lstStyle/>
          <a:p>
            <a:pPr>
              <a:lnSpc>
                <a:spcPct val="130000"/>
              </a:lnSpc>
            </a:pPr>
            <a:r>
              <a:rPr lang="en-US" sz="1200" dirty="0">
                <a:solidFill>
                  <a:srgbClr val="2E2E2E">
                    <a:alpha val="80000"/>
                  </a:srgbClr>
                </a:solidFill>
                <a:latin typeface="+mj-lt"/>
                <a:ea typeface="宋体" panose="02010600030101010101" pitchFamily="2" charset="-122"/>
                <a:cs typeface="Noto Sans SC" pitchFamily="34" charset="-120"/>
              </a:rPr>
              <a:t>恐怖片爱好者的心理特征</a:t>
            </a:r>
            <a:endParaRPr lang="en-US" sz="1600" dirty="0">
              <a:latin typeface="+mj-lt"/>
            </a:endParaRPr>
          </a:p>
        </p:txBody>
      </p:sp>
      <p:sp>
        <p:nvSpPr>
          <p:cNvPr id="47" name="Text 45"/>
          <p:cNvSpPr/>
          <p:nvPr/>
        </p:nvSpPr>
        <p:spPr>
          <a:xfrm>
            <a:off x="6362700" y="5410200"/>
            <a:ext cx="428625" cy="228600"/>
          </a:xfrm>
          <a:prstGeom prst="rect">
            <a:avLst/>
          </a:prstGeom>
          <a:noFill/>
        </p:spPr>
        <p:txBody>
          <a:bodyPr wrap="square" lIns="0" tIns="0" rIns="0" bIns="0" rtlCol="0" anchor="ctr"/>
          <a:lstStyle/>
          <a:p>
            <a:pPr>
              <a:lnSpc>
                <a:spcPct val="130000"/>
              </a:lnSpc>
            </a:pPr>
            <a:r>
              <a:rPr lang="en-US" sz="1200" b="1" dirty="0">
                <a:solidFill>
                  <a:srgbClr val="C77D4A"/>
                </a:solidFill>
                <a:latin typeface="+mj-lt"/>
                <a:ea typeface="宋体" panose="02010600030101010101" pitchFamily="2" charset="-122"/>
                <a:cs typeface="Noto Sans SC" pitchFamily="34" charset="-120"/>
              </a:rPr>
              <a:t>内容:</a:t>
            </a:r>
            <a:endParaRPr lang="en-US" sz="1600" dirty="0">
              <a:latin typeface="+mj-lt"/>
            </a:endParaRPr>
          </a:p>
        </p:txBody>
      </p:sp>
      <p:sp>
        <p:nvSpPr>
          <p:cNvPr id="48" name="Text 46"/>
          <p:cNvSpPr/>
          <p:nvPr/>
        </p:nvSpPr>
        <p:spPr>
          <a:xfrm>
            <a:off x="6793310" y="5410200"/>
            <a:ext cx="4905375" cy="495300"/>
          </a:xfrm>
          <a:prstGeom prst="rect">
            <a:avLst/>
          </a:prstGeom>
          <a:noFill/>
        </p:spPr>
        <p:txBody>
          <a:bodyPr wrap="square" lIns="0" tIns="0" rIns="0" bIns="0" rtlCol="0" anchor="ctr"/>
          <a:lstStyle/>
          <a:p>
            <a:pPr>
              <a:lnSpc>
                <a:spcPct val="140000"/>
              </a:lnSpc>
            </a:pPr>
            <a:r>
              <a:rPr lang="en-US" sz="1200" dirty="0">
                <a:solidFill>
                  <a:srgbClr val="2E2E2E">
                    <a:alpha val="80000"/>
                  </a:srgbClr>
                </a:solidFill>
                <a:latin typeface="+mj-lt"/>
                <a:ea typeface="宋体" panose="02010600030101010101" pitchFamily="2" charset="-122"/>
                <a:cs typeface="Noto Sans SC" pitchFamily="34" charset="-120"/>
              </a:rPr>
              <a:t>最新研究挑战了对恐怖片爱好者的传统看法，揭示他们并非缺乏同理心，而是具有好奇心和心理韧性，能更好地应对现实危机。</a:t>
            </a:r>
            <a:endParaRPr lang="en-US" sz="1600" dirty="0">
              <a:latin typeface="+mj-lt"/>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2" name="Shape 0"/>
          <p:cNvSpPr/>
          <p:nvPr/>
        </p:nvSpPr>
        <p:spPr>
          <a:xfrm>
            <a:off x="317500" y="317500"/>
            <a:ext cx="317500" cy="317500"/>
          </a:xfrm>
          <a:custGeom>
            <a:avLst/>
            <a:gdLst/>
            <a:ahLst/>
            <a:cxnLst/>
            <a:rect l="l" t="t" r="r" b="b"/>
            <a:pathLst>
              <a:path w="317500" h="317500">
                <a:moveTo>
                  <a:pt x="63500" y="0"/>
                </a:moveTo>
                <a:lnTo>
                  <a:pt x="254000" y="0"/>
                </a:lnTo>
                <a:cubicBezTo>
                  <a:pt x="289047" y="0"/>
                  <a:pt x="317500" y="28453"/>
                  <a:pt x="317500" y="63500"/>
                </a:cubicBezTo>
                <a:lnTo>
                  <a:pt x="317500" y="254000"/>
                </a:lnTo>
                <a:cubicBezTo>
                  <a:pt x="317500" y="289047"/>
                  <a:pt x="289047" y="317500"/>
                  <a:pt x="254000" y="317500"/>
                </a:cubicBezTo>
                <a:lnTo>
                  <a:pt x="63500" y="317500"/>
                </a:lnTo>
                <a:cubicBezTo>
                  <a:pt x="28453" y="317500"/>
                  <a:pt x="0" y="289047"/>
                  <a:pt x="0" y="254000"/>
                </a:cubicBezTo>
                <a:lnTo>
                  <a:pt x="0" y="63500"/>
                </a:lnTo>
                <a:cubicBezTo>
                  <a:pt x="0" y="28453"/>
                  <a:pt x="28453" y="0"/>
                  <a:pt x="63500" y="0"/>
                </a:cubicBezTo>
                <a:close/>
              </a:path>
            </a:pathLst>
          </a:custGeom>
          <a:solidFill>
            <a:srgbClr val="3A4F41"/>
          </a:solidFill>
        </p:spPr>
        <p:txBody>
          <a:bodyPr/>
          <a:lstStyle/>
          <a:p>
            <a:endParaRPr lang="zh-CN" altLang="en-US">
              <a:latin typeface="+mj-lt"/>
            </a:endParaRPr>
          </a:p>
        </p:txBody>
      </p:sp>
      <p:sp>
        <p:nvSpPr>
          <p:cNvPr id="3" name="Text 1"/>
          <p:cNvSpPr/>
          <p:nvPr/>
        </p:nvSpPr>
        <p:spPr>
          <a:xfrm>
            <a:off x="277813" y="317500"/>
            <a:ext cx="396875" cy="317500"/>
          </a:xfrm>
          <a:prstGeom prst="rect">
            <a:avLst/>
          </a:prstGeom>
          <a:noFill/>
        </p:spPr>
        <p:txBody>
          <a:bodyPr wrap="square" lIns="0" tIns="0" rIns="0" bIns="0" rtlCol="0" anchor="ctr"/>
          <a:lstStyle/>
          <a:p>
            <a:pPr algn="ctr">
              <a:lnSpc>
                <a:spcPct val="120000"/>
              </a:lnSpc>
            </a:pPr>
            <a:r>
              <a:rPr lang="en-US" sz="1250" b="1" dirty="0">
                <a:solidFill>
                  <a:srgbClr val="FFFFFF"/>
                </a:solidFill>
                <a:latin typeface="+mj-lt"/>
                <a:ea typeface="+mj-ea"/>
                <a:cs typeface="Oranienbaum" panose="02000506080000020003" pitchFamily="34" charset="-120"/>
              </a:rPr>
              <a:t>A</a:t>
            </a:r>
            <a:endParaRPr lang="en-US" sz="1600" dirty="0">
              <a:latin typeface="+mj-lt"/>
            </a:endParaRPr>
          </a:p>
        </p:txBody>
      </p:sp>
      <p:sp>
        <p:nvSpPr>
          <p:cNvPr id="4" name="Text 2"/>
          <p:cNvSpPr/>
          <p:nvPr/>
        </p:nvSpPr>
        <p:spPr>
          <a:xfrm>
            <a:off x="730250" y="396875"/>
            <a:ext cx="1365250" cy="158750"/>
          </a:xfrm>
          <a:prstGeom prst="rect">
            <a:avLst/>
          </a:prstGeom>
          <a:noFill/>
        </p:spPr>
        <p:txBody>
          <a:bodyPr wrap="square" lIns="0" tIns="0" rIns="0" bIns="0" rtlCol="0" anchor="ctr"/>
          <a:lstStyle/>
          <a:p>
            <a:pPr>
              <a:lnSpc>
                <a:spcPct val="120000"/>
              </a:lnSpc>
            </a:pPr>
            <a:r>
              <a:rPr lang="en-US" sz="875" b="1" kern="0" spc="88" dirty="0">
                <a:solidFill>
                  <a:srgbClr val="C77D4A"/>
                </a:solidFill>
                <a:latin typeface="+mj-lt"/>
                <a:ea typeface="+mj-ea"/>
                <a:cs typeface="Quattrocento Sans" panose="020B0502050000020003" pitchFamily="34" charset="-120"/>
              </a:rPr>
              <a:t>READING PASSAGE A</a:t>
            </a:r>
            <a:endParaRPr lang="en-US" sz="1600" dirty="0">
              <a:latin typeface="+mj-lt"/>
            </a:endParaRPr>
          </a:p>
        </p:txBody>
      </p:sp>
      <p:sp>
        <p:nvSpPr>
          <p:cNvPr id="5" name="Text 3"/>
          <p:cNvSpPr/>
          <p:nvPr/>
        </p:nvSpPr>
        <p:spPr>
          <a:xfrm>
            <a:off x="317500" y="698500"/>
            <a:ext cx="11699875" cy="317500"/>
          </a:xfrm>
          <a:prstGeom prst="rect">
            <a:avLst/>
          </a:prstGeom>
          <a:noFill/>
        </p:spPr>
        <p:txBody>
          <a:bodyPr wrap="square" lIns="0" tIns="0" rIns="0" bIns="0" rtlCol="0" anchor="ctr"/>
          <a:lstStyle/>
          <a:p>
            <a:pPr>
              <a:lnSpc>
                <a:spcPct val="90000"/>
              </a:lnSpc>
            </a:pPr>
            <a:r>
              <a:rPr lang="en-US" sz="2250" b="1" dirty="0">
                <a:solidFill>
                  <a:srgbClr val="3A4F41"/>
                </a:solidFill>
                <a:latin typeface="+mj-lt"/>
                <a:ea typeface="宋体" panose="02010600030101010101" pitchFamily="2" charset="-122"/>
                <a:cs typeface="Noto Sans SC" pitchFamily="34" charset="-120"/>
              </a:rPr>
              <a:t>夏季阅读书单</a:t>
            </a:r>
            <a:endParaRPr lang="en-US" sz="1600" dirty="0">
              <a:latin typeface="+mj-lt"/>
            </a:endParaRPr>
          </a:p>
        </p:txBody>
      </p:sp>
      <p:sp>
        <p:nvSpPr>
          <p:cNvPr id="6" name="Shape 4"/>
          <p:cNvSpPr/>
          <p:nvPr/>
        </p:nvSpPr>
        <p:spPr>
          <a:xfrm>
            <a:off x="317500" y="1111250"/>
            <a:ext cx="635000" cy="31750"/>
          </a:xfrm>
          <a:custGeom>
            <a:avLst/>
            <a:gdLst/>
            <a:ahLst/>
            <a:cxnLst/>
            <a:rect l="l" t="t" r="r" b="b"/>
            <a:pathLst>
              <a:path w="635000" h="31750">
                <a:moveTo>
                  <a:pt x="0" y="0"/>
                </a:moveTo>
                <a:lnTo>
                  <a:pt x="635000" y="0"/>
                </a:lnTo>
                <a:lnTo>
                  <a:pt x="635000" y="31750"/>
                </a:lnTo>
                <a:lnTo>
                  <a:pt x="0" y="31750"/>
                </a:lnTo>
                <a:lnTo>
                  <a:pt x="0" y="0"/>
                </a:lnTo>
                <a:close/>
              </a:path>
            </a:pathLst>
          </a:custGeom>
          <a:solidFill>
            <a:srgbClr val="C77D4A"/>
          </a:solidFill>
        </p:spPr>
        <p:txBody>
          <a:bodyPr/>
          <a:lstStyle/>
          <a:p>
            <a:endParaRPr lang="zh-CN" altLang="en-US">
              <a:latin typeface="+mj-lt"/>
            </a:endParaRPr>
          </a:p>
        </p:txBody>
      </p:sp>
      <p:sp>
        <p:nvSpPr>
          <p:cNvPr id="7" name="Shape 5"/>
          <p:cNvSpPr/>
          <p:nvPr/>
        </p:nvSpPr>
        <p:spPr>
          <a:xfrm>
            <a:off x="333375" y="1238250"/>
            <a:ext cx="8858250" cy="5095875"/>
          </a:xfrm>
          <a:custGeom>
            <a:avLst/>
            <a:gdLst/>
            <a:ahLst/>
            <a:cxnLst/>
            <a:rect l="l" t="t" r="r" b="b"/>
            <a:pathLst>
              <a:path w="8858250" h="5238750">
                <a:moveTo>
                  <a:pt x="63494" y="0"/>
                </a:moveTo>
                <a:lnTo>
                  <a:pt x="8794756" y="0"/>
                </a:lnTo>
                <a:cubicBezTo>
                  <a:pt x="8829823" y="0"/>
                  <a:pt x="8858250" y="28427"/>
                  <a:pt x="8858250" y="63494"/>
                </a:cubicBezTo>
                <a:lnTo>
                  <a:pt x="8858250" y="5175256"/>
                </a:lnTo>
                <a:cubicBezTo>
                  <a:pt x="8858250" y="5210323"/>
                  <a:pt x="8829823" y="5238750"/>
                  <a:pt x="8794756" y="5238750"/>
                </a:cubicBezTo>
                <a:lnTo>
                  <a:pt x="63494" y="5238750"/>
                </a:lnTo>
                <a:cubicBezTo>
                  <a:pt x="28427" y="5238750"/>
                  <a:pt x="0" y="5210323"/>
                  <a:pt x="0" y="5175256"/>
                </a:cubicBezTo>
                <a:lnTo>
                  <a:pt x="0" y="63494"/>
                </a:lnTo>
                <a:cubicBezTo>
                  <a:pt x="0" y="28451"/>
                  <a:pt x="28451" y="0"/>
                  <a:pt x="63494" y="0"/>
                </a:cubicBezTo>
                <a:close/>
              </a:path>
            </a:pathLst>
          </a:custGeom>
          <a:solidFill>
            <a:srgbClr val="FFFFFF"/>
          </a:solidFill>
          <a:effectLst>
            <a:outerShdw blurRad="23813" dist="7938" dir="5400000" algn="bl" rotWithShape="0">
              <a:srgbClr val="000000">
                <a:alpha val="10196"/>
              </a:srgbClr>
            </a:outerShdw>
          </a:effectLst>
        </p:spPr>
        <p:txBody>
          <a:bodyPr/>
          <a:lstStyle/>
          <a:p>
            <a:endParaRPr lang="zh-CN" altLang="en-US">
              <a:latin typeface="+mj-lt"/>
            </a:endParaRPr>
          </a:p>
        </p:txBody>
      </p:sp>
      <p:sp>
        <p:nvSpPr>
          <p:cNvPr id="8" name="Shape 6"/>
          <p:cNvSpPr/>
          <p:nvPr/>
        </p:nvSpPr>
        <p:spPr>
          <a:xfrm>
            <a:off x="537766" y="1389063"/>
            <a:ext cx="138906" cy="158750"/>
          </a:xfrm>
          <a:custGeom>
            <a:avLst/>
            <a:gdLst/>
            <a:ahLst/>
            <a:cxnLst/>
            <a:rect l="l" t="t" r="r" b="b"/>
            <a:pathLst>
              <a:path w="138906" h="158750">
                <a:moveTo>
                  <a:pt x="119062" y="158750"/>
                </a:moveTo>
                <a:lnTo>
                  <a:pt x="29766" y="158750"/>
                </a:lnTo>
                <a:cubicBezTo>
                  <a:pt x="13333" y="158750"/>
                  <a:pt x="0" y="145417"/>
                  <a:pt x="0" y="128984"/>
                </a:cubicBezTo>
                <a:lnTo>
                  <a:pt x="0" y="29766"/>
                </a:lnTo>
                <a:cubicBezTo>
                  <a:pt x="0" y="13333"/>
                  <a:pt x="13333" y="0"/>
                  <a:pt x="29766" y="0"/>
                </a:cubicBezTo>
                <a:lnTo>
                  <a:pt x="124023" y="0"/>
                </a:lnTo>
                <a:cubicBezTo>
                  <a:pt x="132240" y="0"/>
                  <a:pt x="138906" y="6666"/>
                  <a:pt x="138906" y="14883"/>
                </a:cubicBezTo>
                <a:lnTo>
                  <a:pt x="138906" y="104180"/>
                </a:lnTo>
                <a:cubicBezTo>
                  <a:pt x="138906" y="110660"/>
                  <a:pt x="134751" y="116179"/>
                  <a:pt x="128984" y="118225"/>
                </a:cubicBezTo>
                <a:lnTo>
                  <a:pt x="128984" y="138906"/>
                </a:lnTo>
                <a:cubicBezTo>
                  <a:pt x="134472" y="138906"/>
                  <a:pt x="138906" y="143340"/>
                  <a:pt x="138906" y="148828"/>
                </a:cubicBezTo>
                <a:cubicBezTo>
                  <a:pt x="138906" y="154316"/>
                  <a:pt x="134472" y="158750"/>
                  <a:pt x="128984" y="158750"/>
                </a:cubicBezTo>
                <a:lnTo>
                  <a:pt x="119062" y="158750"/>
                </a:lnTo>
                <a:close/>
                <a:moveTo>
                  <a:pt x="29766" y="119062"/>
                </a:moveTo>
                <a:cubicBezTo>
                  <a:pt x="24278" y="119062"/>
                  <a:pt x="19844" y="123496"/>
                  <a:pt x="19844" y="128984"/>
                </a:cubicBezTo>
                <a:cubicBezTo>
                  <a:pt x="19844" y="134472"/>
                  <a:pt x="24278" y="138906"/>
                  <a:pt x="29766" y="138906"/>
                </a:cubicBezTo>
                <a:lnTo>
                  <a:pt x="109141" y="138906"/>
                </a:lnTo>
                <a:lnTo>
                  <a:pt x="109141" y="119062"/>
                </a:lnTo>
                <a:lnTo>
                  <a:pt x="29766" y="119062"/>
                </a:lnTo>
                <a:close/>
                <a:moveTo>
                  <a:pt x="39688" y="47129"/>
                </a:moveTo>
                <a:cubicBezTo>
                  <a:pt x="39688" y="51253"/>
                  <a:pt x="43005" y="54570"/>
                  <a:pt x="47129" y="54570"/>
                </a:cubicBezTo>
                <a:lnTo>
                  <a:pt x="101699" y="54570"/>
                </a:lnTo>
                <a:cubicBezTo>
                  <a:pt x="105823" y="54570"/>
                  <a:pt x="109141" y="51253"/>
                  <a:pt x="109141" y="47129"/>
                </a:cubicBezTo>
                <a:cubicBezTo>
                  <a:pt x="109141" y="43005"/>
                  <a:pt x="105823" y="39688"/>
                  <a:pt x="101699" y="39688"/>
                </a:cubicBezTo>
                <a:lnTo>
                  <a:pt x="47129" y="39688"/>
                </a:lnTo>
                <a:cubicBezTo>
                  <a:pt x="43005" y="39688"/>
                  <a:pt x="39688" y="43005"/>
                  <a:pt x="39688" y="47129"/>
                </a:cubicBezTo>
                <a:close/>
                <a:moveTo>
                  <a:pt x="47129" y="69453"/>
                </a:moveTo>
                <a:cubicBezTo>
                  <a:pt x="43005" y="69453"/>
                  <a:pt x="39688" y="72771"/>
                  <a:pt x="39688" y="76895"/>
                </a:cubicBezTo>
                <a:cubicBezTo>
                  <a:pt x="39688" y="81018"/>
                  <a:pt x="43005" y="84336"/>
                  <a:pt x="47129" y="84336"/>
                </a:cubicBezTo>
                <a:lnTo>
                  <a:pt x="101699" y="84336"/>
                </a:lnTo>
                <a:cubicBezTo>
                  <a:pt x="105823" y="84336"/>
                  <a:pt x="109141" y="81018"/>
                  <a:pt x="109141" y="76895"/>
                </a:cubicBezTo>
                <a:cubicBezTo>
                  <a:pt x="109141" y="72771"/>
                  <a:pt x="105823" y="69453"/>
                  <a:pt x="101699" y="69453"/>
                </a:cubicBezTo>
                <a:lnTo>
                  <a:pt x="47129" y="69453"/>
                </a:lnTo>
                <a:close/>
              </a:path>
            </a:pathLst>
          </a:custGeom>
          <a:solidFill>
            <a:srgbClr val="C77D4A"/>
          </a:solidFill>
        </p:spPr>
        <p:txBody>
          <a:bodyPr/>
          <a:lstStyle/>
          <a:p>
            <a:endParaRPr lang="zh-CN" altLang="en-US">
              <a:latin typeface="+mj-lt"/>
            </a:endParaRPr>
          </a:p>
        </p:txBody>
      </p:sp>
      <p:sp>
        <p:nvSpPr>
          <p:cNvPr id="9" name="Text 7"/>
          <p:cNvSpPr/>
          <p:nvPr/>
        </p:nvSpPr>
        <p:spPr>
          <a:xfrm>
            <a:off x="729807" y="1340168"/>
            <a:ext cx="8358188" cy="222250"/>
          </a:xfrm>
          <a:prstGeom prst="rect">
            <a:avLst/>
          </a:prstGeom>
          <a:noFill/>
        </p:spPr>
        <p:txBody>
          <a:bodyPr wrap="square" lIns="0" tIns="0" rIns="0" bIns="0" rtlCol="0" anchor="ctr"/>
          <a:lstStyle/>
          <a:p>
            <a:pPr>
              <a:lnSpc>
                <a:spcPct val="120000"/>
              </a:lnSpc>
            </a:pPr>
            <a:r>
              <a:rPr lang="en-US" sz="1600" b="1" dirty="0">
                <a:solidFill>
                  <a:srgbClr val="3A4F41"/>
                </a:solidFill>
                <a:latin typeface="+mj-lt"/>
                <a:ea typeface="宋体" panose="02010600030101010101" pitchFamily="2" charset="-122"/>
                <a:cs typeface="Noto Sans SC" pitchFamily="34" charset="-120"/>
              </a:rPr>
              <a:t>文章导读</a:t>
            </a:r>
            <a:endParaRPr lang="en-US" sz="1600" dirty="0">
              <a:latin typeface="+mj-lt"/>
            </a:endParaRPr>
          </a:p>
        </p:txBody>
      </p:sp>
      <p:sp>
        <p:nvSpPr>
          <p:cNvPr id="10" name="Text 8"/>
          <p:cNvSpPr/>
          <p:nvPr/>
        </p:nvSpPr>
        <p:spPr>
          <a:xfrm>
            <a:off x="508000" y="1392555"/>
            <a:ext cx="8540750" cy="941070"/>
          </a:xfrm>
          <a:prstGeom prst="rect">
            <a:avLst/>
          </a:prstGeom>
          <a:noFill/>
        </p:spPr>
        <p:txBody>
          <a:bodyPr wrap="square" lIns="0" tIns="0" rIns="0" bIns="0" rtlCol="0" anchor="ctr"/>
          <a:lstStyle/>
          <a:p>
            <a:r>
              <a:rPr lang="en-US" sz="1600" dirty="0">
                <a:solidFill>
                  <a:srgbClr val="2E2E2E">
                    <a:alpha val="80000"/>
                  </a:srgbClr>
                </a:solidFill>
                <a:latin typeface="+mj-lt"/>
                <a:ea typeface="宋体" panose="02010600030101010101" pitchFamily="2" charset="-122"/>
                <a:cs typeface="Noto Sans SC" pitchFamily="34" charset="-120"/>
              </a:rPr>
              <a:t>受《经济学人》近期为CEO推出的另类夏季阅读书单启发，10Eighty（一家领先的人力资源咨询公司）为高管们推荐了以下夏季阅读书目。</a:t>
            </a:r>
            <a:endParaRPr lang="en-US" sz="1600" dirty="0">
              <a:latin typeface="+mj-lt"/>
            </a:endParaRPr>
          </a:p>
        </p:txBody>
      </p:sp>
      <p:sp>
        <p:nvSpPr>
          <p:cNvPr id="11" name="Shape 9"/>
          <p:cNvSpPr/>
          <p:nvPr/>
        </p:nvSpPr>
        <p:spPr>
          <a:xfrm>
            <a:off x="445327" y="2143126"/>
            <a:ext cx="8477250" cy="1365250"/>
          </a:xfrm>
          <a:custGeom>
            <a:avLst/>
            <a:gdLst/>
            <a:ahLst/>
            <a:cxnLst/>
            <a:rect l="l" t="t" r="r" b="b"/>
            <a:pathLst>
              <a:path w="8477250" h="1158875">
                <a:moveTo>
                  <a:pt x="63495" y="0"/>
                </a:moveTo>
                <a:lnTo>
                  <a:pt x="8413755" y="0"/>
                </a:lnTo>
                <a:cubicBezTo>
                  <a:pt x="8448822" y="0"/>
                  <a:pt x="8477250" y="28428"/>
                  <a:pt x="8477250" y="63495"/>
                </a:cubicBezTo>
                <a:lnTo>
                  <a:pt x="8477250" y="1095380"/>
                </a:lnTo>
                <a:cubicBezTo>
                  <a:pt x="8477250" y="1130447"/>
                  <a:pt x="8448822" y="1158875"/>
                  <a:pt x="8413755" y="1158875"/>
                </a:cubicBezTo>
                <a:lnTo>
                  <a:pt x="63495" y="1158875"/>
                </a:lnTo>
                <a:cubicBezTo>
                  <a:pt x="28428" y="1158875"/>
                  <a:pt x="0" y="1130447"/>
                  <a:pt x="0" y="1095380"/>
                </a:cubicBezTo>
                <a:lnTo>
                  <a:pt x="0" y="63495"/>
                </a:lnTo>
                <a:cubicBezTo>
                  <a:pt x="0" y="28428"/>
                  <a:pt x="28428" y="0"/>
                  <a:pt x="63495" y="0"/>
                </a:cubicBezTo>
                <a:close/>
              </a:path>
            </a:pathLst>
          </a:custGeom>
          <a:solidFill>
            <a:srgbClr val="F8F7F4"/>
          </a:solidFill>
        </p:spPr>
        <p:txBody>
          <a:bodyPr/>
          <a:lstStyle/>
          <a:p>
            <a:endParaRPr lang="zh-CN" altLang="en-US">
              <a:latin typeface="+mj-lt"/>
            </a:endParaRPr>
          </a:p>
        </p:txBody>
      </p:sp>
      <p:sp>
        <p:nvSpPr>
          <p:cNvPr id="12" name="Text 10"/>
          <p:cNvSpPr/>
          <p:nvPr/>
        </p:nvSpPr>
        <p:spPr>
          <a:xfrm>
            <a:off x="506347" y="2292668"/>
            <a:ext cx="8286750" cy="206375"/>
          </a:xfrm>
          <a:prstGeom prst="rect">
            <a:avLst/>
          </a:prstGeom>
          <a:noFill/>
        </p:spPr>
        <p:txBody>
          <a:bodyPr wrap="square" lIns="0" tIns="0" rIns="0" bIns="0" rtlCol="0" anchor="ctr"/>
          <a:lstStyle/>
          <a:p>
            <a:pPr>
              <a:lnSpc>
                <a:spcPct val="140000"/>
              </a:lnSpc>
            </a:pPr>
            <a:r>
              <a:rPr lang="en-US" sz="1600" b="1" dirty="0">
                <a:solidFill>
                  <a:srgbClr val="3A4F41"/>
                </a:solidFill>
                <a:latin typeface="+mj-lt"/>
                <a:ea typeface="宋体" panose="02010600030101010101" pitchFamily="2" charset="-122"/>
                <a:cs typeface="Noto Sans SC" pitchFamily="34" charset="-120"/>
              </a:rPr>
              <a:t>《卧底经济学家》(The Undercover Economist)</a:t>
            </a:r>
            <a:endParaRPr lang="en-US" sz="1600" dirty="0">
              <a:latin typeface="+mj-lt"/>
            </a:endParaRPr>
          </a:p>
        </p:txBody>
      </p:sp>
      <p:sp>
        <p:nvSpPr>
          <p:cNvPr id="13" name="Text 11"/>
          <p:cNvSpPr/>
          <p:nvPr/>
        </p:nvSpPr>
        <p:spPr>
          <a:xfrm>
            <a:off x="623093" y="2520633"/>
            <a:ext cx="8278813" cy="158750"/>
          </a:xfrm>
          <a:prstGeom prst="rect">
            <a:avLst/>
          </a:prstGeom>
          <a:noFill/>
        </p:spPr>
        <p:txBody>
          <a:bodyPr wrap="square" lIns="0" tIns="0" rIns="0" bIns="0" rtlCol="0" anchor="ctr"/>
          <a:lstStyle/>
          <a:p>
            <a:pPr>
              <a:lnSpc>
                <a:spcPct val="120000"/>
              </a:lnSpc>
            </a:pPr>
            <a:r>
              <a:rPr lang="en-US" sz="1600" dirty="0">
                <a:solidFill>
                  <a:srgbClr val="2E2E2E">
                    <a:alpha val="80000"/>
                  </a:srgbClr>
                </a:solidFill>
                <a:latin typeface="+mj-lt"/>
                <a:ea typeface="宋体" panose="02010600030101010101" pitchFamily="2" charset="-122"/>
                <a:cs typeface="Noto Sans SC" pitchFamily="34" charset="-120"/>
              </a:rPr>
              <a:t>Tim Harford</a:t>
            </a:r>
            <a:endParaRPr lang="en-US" sz="1600" dirty="0">
              <a:latin typeface="+mj-lt"/>
            </a:endParaRPr>
          </a:p>
        </p:txBody>
      </p:sp>
      <p:sp>
        <p:nvSpPr>
          <p:cNvPr id="14" name="Text 12"/>
          <p:cNvSpPr/>
          <p:nvPr/>
        </p:nvSpPr>
        <p:spPr>
          <a:xfrm>
            <a:off x="603250" y="2915285"/>
            <a:ext cx="8286750" cy="412750"/>
          </a:xfrm>
          <a:prstGeom prst="rect">
            <a:avLst/>
          </a:prstGeom>
          <a:noFill/>
        </p:spPr>
        <p:txBody>
          <a:bodyPr wrap="square" lIns="0" tIns="0" rIns="0" bIns="0" rtlCol="0" anchor="ctr"/>
          <a:lstStyle/>
          <a:p>
            <a:r>
              <a:rPr lang="en-US" sz="1600" dirty="0">
                <a:solidFill>
                  <a:srgbClr val="2E2E2E">
                    <a:alpha val="80000"/>
                  </a:srgbClr>
                </a:solidFill>
                <a:latin typeface="+mj-lt"/>
                <a:ea typeface="宋体" panose="02010600030101010101" pitchFamily="2" charset="-122"/>
                <a:cs typeface="Noto Sans SC" pitchFamily="34" charset="-120"/>
              </a:rPr>
              <a:t>如果你曾好奇为什么贫富差距如此之大，这本书正适合你。Harford</a:t>
            </a:r>
            <a:r>
              <a:rPr lang="en-US" sz="1600" dirty="0">
                <a:solidFill>
                  <a:srgbClr val="FF0000">
                    <a:alpha val="80000"/>
                  </a:srgbClr>
                </a:solidFill>
                <a:latin typeface="+mj-lt"/>
                <a:ea typeface="宋体" panose="02010600030101010101" pitchFamily="2" charset="-122"/>
                <a:cs typeface="Noto Sans SC" pitchFamily="34" charset="-120"/>
              </a:rPr>
              <a:t>以通俗易懂的方式</a:t>
            </a:r>
            <a:r>
              <a:rPr lang="en-US" sz="1600" dirty="0">
                <a:solidFill>
                  <a:srgbClr val="2E2E2E">
                    <a:alpha val="80000"/>
                  </a:srgbClr>
                </a:solidFill>
                <a:latin typeface="+mj-lt"/>
                <a:ea typeface="宋体" panose="02010600030101010101" pitchFamily="2" charset="-122"/>
                <a:cs typeface="Noto Sans SC" pitchFamily="34" charset="-120"/>
              </a:rPr>
              <a:t>揭示经济学与日常生活的关联——从买咖啡到堵车，他剖析了咖啡店、超市和航空公司如何让我们心甘情愿地掏钱，并阐明如何将经济学原理应用于日常生活。</a:t>
            </a:r>
            <a:endParaRPr lang="en-US" sz="1600" dirty="0">
              <a:latin typeface="+mj-lt"/>
            </a:endParaRPr>
          </a:p>
        </p:txBody>
      </p:sp>
      <p:sp>
        <p:nvSpPr>
          <p:cNvPr id="15" name="Shape 13"/>
          <p:cNvSpPr/>
          <p:nvPr/>
        </p:nvSpPr>
        <p:spPr>
          <a:xfrm>
            <a:off x="457200" y="3572510"/>
            <a:ext cx="8477250" cy="1158875"/>
          </a:xfrm>
          <a:custGeom>
            <a:avLst/>
            <a:gdLst/>
            <a:ahLst/>
            <a:cxnLst/>
            <a:rect l="l" t="t" r="r" b="b"/>
            <a:pathLst>
              <a:path w="8477250" h="1158875">
                <a:moveTo>
                  <a:pt x="63495" y="0"/>
                </a:moveTo>
                <a:lnTo>
                  <a:pt x="8413755" y="0"/>
                </a:lnTo>
                <a:cubicBezTo>
                  <a:pt x="8448822" y="0"/>
                  <a:pt x="8477250" y="28428"/>
                  <a:pt x="8477250" y="63495"/>
                </a:cubicBezTo>
                <a:lnTo>
                  <a:pt x="8477250" y="1095380"/>
                </a:lnTo>
                <a:cubicBezTo>
                  <a:pt x="8477250" y="1130447"/>
                  <a:pt x="8448822" y="1158875"/>
                  <a:pt x="8413755" y="1158875"/>
                </a:cubicBezTo>
                <a:lnTo>
                  <a:pt x="63495" y="1158875"/>
                </a:lnTo>
                <a:cubicBezTo>
                  <a:pt x="28428" y="1158875"/>
                  <a:pt x="0" y="1130447"/>
                  <a:pt x="0" y="1095380"/>
                </a:cubicBezTo>
                <a:lnTo>
                  <a:pt x="0" y="63495"/>
                </a:lnTo>
                <a:cubicBezTo>
                  <a:pt x="0" y="28428"/>
                  <a:pt x="28428" y="0"/>
                  <a:pt x="63495" y="0"/>
                </a:cubicBezTo>
                <a:close/>
              </a:path>
            </a:pathLst>
          </a:custGeom>
          <a:solidFill>
            <a:srgbClr val="F8F7F4"/>
          </a:solidFill>
        </p:spPr>
        <p:txBody>
          <a:bodyPr/>
          <a:lstStyle/>
          <a:p>
            <a:endParaRPr lang="zh-CN" altLang="en-US">
              <a:latin typeface="+mj-lt"/>
            </a:endParaRPr>
          </a:p>
        </p:txBody>
      </p:sp>
      <p:sp>
        <p:nvSpPr>
          <p:cNvPr id="16" name="Text 14"/>
          <p:cNvSpPr/>
          <p:nvPr/>
        </p:nvSpPr>
        <p:spPr>
          <a:xfrm>
            <a:off x="513080" y="3587750"/>
            <a:ext cx="8286750" cy="206375"/>
          </a:xfrm>
          <a:prstGeom prst="rect">
            <a:avLst/>
          </a:prstGeom>
          <a:noFill/>
        </p:spPr>
        <p:txBody>
          <a:bodyPr wrap="square" lIns="0" tIns="0" rIns="0" bIns="0" rtlCol="0" anchor="ctr"/>
          <a:lstStyle/>
          <a:p>
            <a:pPr>
              <a:lnSpc>
                <a:spcPct val="140000"/>
              </a:lnSpc>
            </a:pPr>
            <a:r>
              <a:rPr lang="en-US" sz="1500" b="1" dirty="0">
                <a:solidFill>
                  <a:srgbClr val="3A4F41"/>
                </a:solidFill>
                <a:latin typeface="+mj-lt"/>
                <a:ea typeface="宋体" panose="02010600030101010101" pitchFamily="2" charset="-122"/>
                <a:cs typeface="Noto Sans SC" pitchFamily="34" charset="-120"/>
              </a:rPr>
              <a:t>《慢生产力》(Slow Productivity)</a:t>
            </a:r>
            <a:endParaRPr lang="en-US" sz="1500" dirty="0">
              <a:latin typeface="+mj-lt"/>
            </a:endParaRPr>
          </a:p>
        </p:txBody>
      </p:sp>
      <p:sp>
        <p:nvSpPr>
          <p:cNvPr id="17" name="Text 15"/>
          <p:cNvSpPr/>
          <p:nvPr/>
        </p:nvSpPr>
        <p:spPr>
          <a:xfrm>
            <a:off x="635000" y="3857625"/>
            <a:ext cx="8278813" cy="158750"/>
          </a:xfrm>
          <a:prstGeom prst="rect">
            <a:avLst/>
          </a:prstGeom>
          <a:noFill/>
        </p:spPr>
        <p:txBody>
          <a:bodyPr wrap="square" lIns="0" tIns="0" rIns="0" bIns="0" rtlCol="0" anchor="ctr"/>
          <a:lstStyle/>
          <a:p>
            <a:pPr>
              <a:lnSpc>
                <a:spcPct val="120000"/>
              </a:lnSpc>
            </a:pPr>
            <a:r>
              <a:rPr lang="en-US" sz="1500" dirty="0">
                <a:solidFill>
                  <a:srgbClr val="2E2E2E">
                    <a:alpha val="80000"/>
                  </a:srgbClr>
                </a:solidFill>
                <a:latin typeface="+mj-lt"/>
                <a:ea typeface="宋体" panose="02010600030101010101" pitchFamily="2" charset="-122"/>
                <a:cs typeface="Noto Sans SC" pitchFamily="34" charset="-120"/>
              </a:rPr>
              <a:t>Cal Newport</a:t>
            </a:r>
            <a:endParaRPr lang="en-US" sz="1500" dirty="0">
              <a:latin typeface="+mj-lt"/>
            </a:endParaRPr>
          </a:p>
        </p:txBody>
      </p:sp>
      <p:sp>
        <p:nvSpPr>
          <p:cNvPr id="18" name="Text 16"/>
          <p:cNvSpPr/>
          <p:nvPr/>
        </p:nvSpPr>
        <p:spPr>
          <a:xfrm>
            <a:off x="603250" y="4169410"/>
            <a:ext cx="8286750" cy="412750"/>
          </a:xfrm>
          <a:prstGeom prst="rect">
            <a:avLst/>
          </a:prstGeom>
          <a:noFill/>
        </p:spPr>
        <p:txBody>
          <a:bodyPr wrap="square" lIns="0" tIns="0" rIns="0" bIns="0" rtlCol="0" anchor="ctr"/>
          <a:lstStyle/>
          <a:p>
            <a:r>
              <a:rPr lang="en-US" sz="1500" dirty="0">
                <a:solidFill>
                  <a:srgbClr val="2E2E2E">
                    <a:alpha val="80000"/>
                  </a:srgbClr>
                </a:solidFill>
                <a:latin typeface="+mj-lt"/>
                <a:ea typeface="宋体" panose="02010600030101010101" pitchFamily="2" charset="-122"/>
                <a:cs typeface="Noto Sans SC" pitchFamily="34" charset="-120"/>
              </a:rPr>
              <a:t>在现代职场中，员工们被接连不断的会议、爆满的收件箱、无休止的杂务和无视自主权的办公室规则逼到崩溃边缘。Newport为知识工作者提供了替代策略，</a:t>
            </a:r>
            <a:r>
              <a:rPr lang="en-US" sz="1500" dirty="0">
                <a:solidFill>
                  <a:srgbClr val="FF0000">
                    <a:alpha val="80000"/>
                  </a:srgbClr>
                </a:solidFill>
                <a:latin typeface="+mj-lt"/>
                <a:ea typeface="宋体" panose="02010600030101010101" pitchFamily="2" charset="-122"/>
                <a:cs typeface="Noto Sans SC" pitchFamily="34" charset="-120"/>
              </a:rPr>
              <a:t>让他们通过放慢节奏、专注于重要工作，从而做出一生中最好的工作。</a:t>
            </a:r>
            <a:endParaRPr lang="en-US" sz="1500" dirty="0">
              <a:solidFill>
                <a:srgbClr val="FF0000">
                  <a:alpha val="80000"/>
                </a:srgbClr>
              </a:solidFill>
              <a:latin typeface="+mj-lt"/>
            </a:endParaRPr>
          </a:p>
        </p:txBody>
      </p:sp>
      <p:sp>
        <p:nvSpPr>
          <p:cNvPr id="19" name="Shape 17"/>
          <p:cNvSpPr/>
          <p:nvPr/>
        </p:nvSpPr>
        <p:spPr>
          <a:xfrm>
            <a:off x="508000" y="4817745"/>
            <a:ext cx="8477250" cy="1341755"/>
          </a:xfrm>
          <a:custGeom>
            <a:avLst/>
            <a:gdLst/>
            <a:ahLst/>
            <a:cxnLst/>
            <a:rect l="l" t="t" r="r" b="b"/>
            <a:pathLst>
              <a:path w="8477250" h="1158875">
                <a:moveTo>
                  <a:pt x="63495" y="0"/>
                </a:moveTo>
                <a:lnTo>
                  <a:pt x="8413755" y="0"/>
                </a:lnTo>
                <a:cubicBezTo>
                  <a:pt x="8448822" y="0"/>
                  <a:pt x="8477250" y="28428"/>
                  <a:pt x="8477250" y="63495"/>
                </a:cubicBezTo>
                <a:lnTo>
                  <a:pt x="8477250" y="1095380"/>
                </a:lnTo>
                <a:cubicBezTo>
                  <a:pt x="8477250" y="1130447"/>
                  <a:pt x="8448822" y="1158875"/>
                  <a:pt x="8413755" y="1158875"/>
                </a:cubicBezTo>
                <a:lnTo>
                  <a:pt x="63495" y="1158875"/>
                </a:lnTo>
                <a:cubicBezTo>
                  <a:pt x="28428" y="1158875"/>
                  <a:pt x="0" y="1130447"/>
                  <a:pt x="0" y="1095380"/>
                </a:cubicBezTo>
                <a:lnTo>
                  <a:pt x="0" y="63495"/>
                </a:lnTo>
                <a:cubicBezTo>
                  <a:pt x="0" y="28428"/>
                  <a:pt x="28428" y="0"/>
                  <a:pt x="63495" y="0"/>
                </a:cubicBezTo>
                <a:close/>
              </a:path>
            </a:pathLst>
          </a:custGeom>
          <a:solidFill>
            <a:srgbClr val="F8F7F4"/>
          </a:solidFill>
        </p:spPr>
        <p:txBody>
          <a:bodyPr/>
          <a:lstStyle/>
          <a:p>
            <a:endParaRPr lang="zh-CN" altLang="en-US">
              <a:latin typeface="+mj-lt"/>
            </a:endParaRPr>
          </a:p>
        </p:txBody>
      </p:sp>
      <p:sp>
        <p:nvSpPr>
          <p:cNvPr id="20" name="Text 18"/>
          <p:cNvSpPr/>
          <p:nvPr/>
        </p:nvSpPr>
        <p:spPr>
          <a:xfrm>
            <a:off x="553720" y="4873625"/>
            <a:ext cx="8286750" cy="206375"/>
          </a:xfrm>
          <a:prstGeom prst="rect">
            <a:avLst/>
          </a:prstGeom>
          <a:noFill/>
        </p:spPr>
        <p:txBody>
          <a:bodyPr wrap="square" lIns="0" tIns="0" rIns="0" bIns="0" rtlCol="0" anchor="ctr"/>
          <a:lstStyle/>
          <a:p>
            <a:pPr>
              <a:lnSpc>
                <a:spcPct val="140000"/>
              </a:lnSpc>
            </a:pPr>
            <a:r>
              <a:rPr lang="en-US" sz="1500" b="1" dirty="0">
                <a:solidFill>
                  <a:srgbClr val="3A4F41"/>
                </a:solidFill>
                <a:latin typeface="+mj-lt"/>
                <a:ea typeface="宋体" panose="02010600030101010101" pitchFamily="2" charset="-122"/>
                <a:cs typeface="Noto Sans SC" pitchFamily="34" charset="-120"/>
              </a:rPr>
              <a:t>《汤姆·索亚历险记》(Tom Sawyer)</a:t>
            </a:r>
            <a:endParaRPr lang="en-US" sz="1500" dirty="0">
              <a:latin typeface="+mj-lt"/>
            </a:endParaRPr>
          </a:p>
        </p:txBody>
      </p:sp>
      <p:sp>
        <p:nvSpPr>
          <p:cNvPr id="21" name="Text 19"/>
          <p:cNvSpPr/>
          <p:nvPr/>
        </p:nvSpPr>
        <p:spPr>
          <a:xfrm>
            <a:off x="635000" y="5143500"/>
            <a:ext cx="8278813" cy="158750"/>
          </a:xfrm>
          <a:prstGeom prst="rect">
            <a:avLst/>
          </a:prstGeom>
          <a:noFill/>
        </p:spPr>
        <p:txBody>
          <a:bodyPr wrap="square" lIns="0" tIns="0" rIns="0" bIns="0" rtlCol="0" anchor="ctr"/>
          <a:lstStyle/>
          <a:p>
            <a:pPr>
              <a:lnSpc>
                <a:spcPct val="120000"/>
              </a:lnSpc>
            </a:pPr>
            <a:r>
              <a:rPr lang="en-US" sz="1500" dirty="0">
                <a:solidFill>
                  <a:srgbClr val="2E2E2E">
                    <a:alpha val="80000"/>
                  </a:srgbClr>
                </a:solidFill>
                <a:latin typeface="+mj-lt"/>
                <a:ea typeface="宋体" panose="02010600030101010101" pitchFamily="2" charset="-122"/>
                <a:cs typeface="Noto Sans SC" pitchFamily="34" charset="-120"/>
              </a:rPr>
              <a:t>Mark Twain</a:t>
            </a:r>
            <a:endParaRPr lang="en-US" sz="1500" dirty="0">
              <a:latin typeface="+mj-lt"/>
            </a:endParaRPr>
          </a:p>
        </p:txBody>
      </p:sp>
      <p:sp>
        <p:nvSpPr>
          <p:cNvPr id="22" name="Text 20"/>
          <p:cNvSpPr/>
          <p:nvPr/>
        </p:nvSpPr>
        <p:spPr>
          <a:xfrm>
            <a:off x="635000" y="5486558"/>
            <a:ext cx="8286750" cy="412750"/>
          </a:xfrm>
          <a:prstGeom prst="rect">
            <a:avLst/>
          </a:prstGeom>
          <a:noFill/>
        </p:spPr>
        <p:txBody>
          <a:bodyPr wrap="square" lIns="0" tIns="0" rIns="0" bIns="0" rtlCol="0" anchor="ctr"/>
          <a:lstStyle/>
          <a:p>
            <a:r>
              <a:rPr lang="en-US" sz="1500" dirty="0">
                <a:solidFill>
                  <a:srgbClr val="2E2E2E">
                    <a:alpha val="80000"/>
                  </a:srgbClr>
                </a:solidFill>
                <a:latin typeface="+mj-lt"/>
                <a:ea typeface="宋体" panose="02010600030101010101" pitchFamily="2" charset="-122"/>
                <a:cs typeface="Noto Sans SC" pitchFamily="34" charset="-120"/>
              </a:rPr>
              <a:t>很少有书能像马克·吐温的《汤姆·索亚历险记》那样</a:t>
            </a:r>
            <a:r>
              <a:rPr lang="en-US" sz="1500" dirty="0">
                <a:solidFill>
                  <a:srgbClr val="FF0000">
                    <a:alpha val="80000"/>
                  </a:srgbClr>
                </a:solidFill>
                <a:latin typeface="+mj-lt"/>
                <a:ea typeface="宋体" panose="02010600030101010101" pitchFamily="2" charset="-122"/>
                <a:cs typeface="Noto Sans SC" pitchFamily="34" charset="-120"/>
              </a:rPr>
              <a:t>激发人们的行动热情</a:t>
            </a:r>
            <a:r>
              <a:rPr lang="en-US" sz="1500" dirty="0">
                <a:solidFill>
                  <a:srgbClr val="2E2E2E">
                    <a:alpha val="80000"/>
                  </a:srgbClr>
                </a:solidFill>
                <a:latin typeface="+mj-lt"/>
                <a:ea typeface="宋体" panose="02010600030101010101" pitchFamily="2" charset="-122"/>
                <a:cs typeface="Noto Sans SC" pitchFamily="34" charset="-120"/>
              </a:rPr>
              <a:t>。淘气的汤姆被迫刷篱笆而不是和朋友玩耍，但他却设法让刷篱笆看起来</a:t>
            </a:r>
            <a:r>
              <a:rPr lang="en-US" sz="1500" dirty="0">
                <a:solidFill>
                  <a:srgbClr val="FF0000">
                    <a:alpha val="80000"/>
                  </a:srgbClr>
                </a:solidFill>
                <a:latin typeface="+mj-lt"/>
                <a:ea typeface="宋体" panose="02010600030101010101" pitchFamily="2" charset="-122"/>
                <a:cs typeface="Noto Sans SC" pitchFamily="34" charset="-120"/>
              </a:rPr>
              <a:t>如此有吸引力</a:t>
            </a:r>
            <a:r>
              <a:rPr lang="en-US" sz="1500" dirty="0">
                <a:solidFill>
                  <a:srgbClr val="2E2E2E">
                    <a:alpha val="80000"/>
                  </a:srgbClr>
                </a:solidFill>
                <a:latin typeface="+mj-lt"/>
                <a:ea typeface="宋体" panose="02010600030101010101" pitchFamily="2" charset="-122"/>
                <a:cs typeface="Noto Sans SC" pitchFamily="34" charset="-120"/>
              </a:rPr>
              <a:t>，以至于当地的孩子们都想参与——最终还要向汤姆付费才能获得这个特权。商学院教授称之为"精神奖励"。</a:t>
            </a:r>
            <a:endParaRPr lang="en-US" sz="1500" dirty="0">
              <a:latin typeface="+mj-lt"/>
            </a:endParaRPr>
          </a:p>
        </p:txBody>
      </p:sp>
      <p:sp>
        <p:nvSpPr>
          <p:cNvPr id="23" name="Shape 21"/>
          <p:cNvSpPr/>
          <p:nvPr/>
        </p:nvSpPr>
        <p:spPr>
          <a:xfrm>
            <a:off x="9334500" y="1301750"/>
            <a:ext cx="2540000" cy="1587500"/>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3A4F41"/>
          </a:solidFill>
        </p:spPr>
        <p:txBody>
          <a:bodyPr/>
          <a:lstStyle/>
          <a:p>
            <a:endParaRPr lang="zh-CN" altLang="en-US">
              <a:latin typeface="+mj-lt"/>
            </a:endParaRPr>
          </a:p>
        </p:txBody>
      </p:sp>
      <p:sp>
        <p:nvSpPr>
          <p:cNvPr id="24" name="Shape 22"/>
          <p:cNvSpPr/>
          <p:nvPr/>
        </p:nvSpPr>
        <p:spPr>
          <a:xfrm>
            <a:off x="9513094" y="1500188"/>
            <a:ext cx="142875" cy="142875"/>
          </a:xfrm>
          <a:custGeom>
            <a:avLst/>
            <a:gdLst/>
            <a:ahLst/>
            <a:cxnLst/>
            <a:rect l="l" t="t" r="r" b="b"/>
            <a:pathLst>
              <a:path w="142875" h="142875">
                <a:moveTo>
                  <a:pt x="71438" y="142875"/>
                </a:moveTo>
                <a:cubicBezTo>
                  <a:pt x="110865" y="142875"/>
                  <a:pt x="142875" y="110865"/>
                  <a:pt x="142875" y="71438"/>
                </a:cubicBezTo>
                <a:cubicBezTo>
                  <a:pt x="142875" y="32010"/>
                  <a:pt x="110865" y="0"/>
                  <a:pt x="71438" y="0"/>
                </a:cubicBezTo>
                <a:cubicBezTo>
                  <a:pt x="32010" y="0"/>
                  <a:pt x="0" y="32010"/>
                  <a:pt x="0" y="71438"/>
                </a:cubicBezTo>
                <a:cubicBezTo>
                  <a:pt x="0" y="110865"/>
                  <a:pt x="32010" y="142875"/>
                  <a:pt x="71437" y="142875"/>
                </a:cubicBezTo>
                <a:close/>
                <a:moveTo>
                  <a:pt x="62508" y="44648"/>
                </a:moveTo>
                <a:cubicBezTo>
                  <a:pt x="62508" y="39720"/>
                  <a:pt x="66509" y="35719"/>
                  <a:pt x="71438" y="35719"/>
                </a:cubicBezTo>
                <a:cubicBezTo>
                  <a:pt x="76366" y="35719"/>
                  <a:pt x="80367" y="39720"/>
                  <a:pt x="80367" y="44648"/>
                </a:cubicBezTo>
                <a:cubicBezTo>
                  <a:pt x="80367" y="49577"/>
                  <a:pt x="76366" y="53578"/>
                  <a:pt x="71438" y="53578"/>
                </a:cubicBezTo>
                <a:cubicBezTo>
                  <a:pt x="66509" y="53578"/>
                  <a:pt x="62508" y="49577"/>
                  <a:pt x="62508" y="44648"/>
                </a:cubicBezTo>
                <a:close/>
                <a:moveTo>
                  <a:pt x="60275" y="62508"/>
                </a:moveTo>
                <a:lnTo>
                  <a:pt x="73670" y="62508"/>
                </a:lnTo>
                <a:cubicBezTo>
                  <a:pt x="77381" y="62508"/>
                  <a:pt x="80367" y="65494"/>
                  <a:pt x="80367" y="69205"/>
                </a:cubicBezTo>
                <a:lnTo>
                  <a:pt x="80367" y="93762"/>
                </a:lnTo>
                <a:lnTo>
                  <a:pt x="82600" y="93762"/>
                </a:lnTo>
                <a:cubicBezTo>
                  <a:pt x="86311" y="93762"/>
                  <a:pt x="89297" y="96748"/>
                  <a:pt x="89297" y="100459"/>
                </a:cubicBezTo>
                <a:cubicBezTo>
                  <a:pt x="89297" y="104170"/>
                  <a:pt x="86311" y="107156"/>
                  <a:pt x="82600" y="107156"/>
                </a:cubicBezTo>
                <a:lnTo>
                  <a:pt x="60275" y="107156"/>
                </a:lnTo>
                <a:cubicBezTo>
                  <a:pt x="56564" y="107156"/>
                  <a:pt x="53578" y="104170"/>
                  <a:pt x="53578" y="100459"/>
                </a:cubicBezTo>
                <a:cubicBezTo>
                  <a:pt x="53578" y="96748"/>
                  <a:pt x="56564" y="93762"/>
                  <a:pt x="60275" y="93762"/>
                </a:cubicBezTo>
                <a:lnTo>
                  <a:pt x="66973" y="93762"/>
                </a:lnTo>
                <a:lnTo>
                  <a:pt x="66973" y="75902"/>
                </a:lnTo>
                <a:lnTo>
                  <a:pt x="60275" y="75902"/>
                </a:lnTo>
                <a:cubicBezTo>
                  <a:pt x="56564" y="75902"/>
                  <a:pt x="53578" y="72916"/>
                  <a:pt x="53578" y="69205"/>
                </a:cubicBezTo>
                <a:cubicBezTo>
                  <a:pt x="53578" y="65494"/>
                  <a:pt x="56564" y="62508"/>
                  <a:pt x="60275" y="62508"/>
                </a:cubicBezTo>
                <a:close/>
              </a:path>
            </a:pathLst>
          </a:custGeom>
          <a:solidFill>
            <a:srgbClr val="C77D4A"/>
          </a:solidFill>
        </p:spPr>
        <p:txBody>
          <a:bodyPr/>
          <a:lstStyle/>
          <a:p>
            <a:endParaRPr lang="zh-CN" altLang="en-US">
              <a:latin typeface="+mj-lt"/>
            </a:endParaRPr>
          </a:p>
        </p:txBody>
      </p:sp>
      <p:sp>
        <p:nvSpPr>
          <p:cNvPr id="25" name="Text 23"/>
          <p:cNvSpPr/>
          <p:nvPr/>
        </p:nvSpPr>
        <p:spPr>
          <a:xfrm>
            <a:off x="9675813" y="1460500"/>
            <a:ext cx="2111375" cy="222250"/>
          </a:xfrm>
          <a:prstGeom prst="rect">
            <a:avLst/>
          </a:prstGeom>
          <a:noFill/>
        </p:spPr>
        <p:txBody>
          <a:bodyPr wrap="square" lIns="0" tIns="0" rIns="0" bIns="0" rtlCol="0" anchor="ctr"/>
          <a:lstStyle/>
          <a:p>
            <a:pPr>
              <a:lnSpc>
                <a:spcPct val="130000"/>
              </a:lnSpc>
            </a:pPr>
            <a:r>
              <a:rPr lang="en-US" sz="1125" b="1" dirty="0">
                <a:solidFill>
                  <a:srgbClr val="FFFFFF"/>
                </a:solidFill>
                <a:latin typeface="+mj-lt"/>
                <a:ea typeface="MiSans" pitchFamily="34" charset="-122"/>
                <a:cs typeface="MiSans" pitchFamily="34" charset="-120"/>
              </a:rPr>
              <a:t>语篇信息</a:t>
            </a:r>
            <a:endParaRPr lang="en-US" sz="1600" dirty="0">
              <a:latin typeface="+mj-lt"/>
            </a:endParaRPr>
          </a:p>
        </p:txBody>
      </p:sp>
      <p:sp>
        <p:nvSpPr>
          <p:cNvPr id="26" name="Text 24"/>
          <p:cNvSpPr/>
          <p:nvPr/>
        </p:nvSpPr>
        <p:spPr>
          <a:xfrm>
            <a:off x="9493250" y="1778000"/>
            <a:ext cx="357188" cy="190500"/>
          </a:xfrm>
          <a:prstGeom prst="rect">
            <a:avLst/>
          </a:prstGeom>
          <a:noFill/>
        </p:spPr>
        <p:txBody>
          <a:bodyPr wrap="square" lIns="0" tIns="0" rIns="0" bIns="0" rtlCol="0" anchor="ctr"/>
          <a:lstStyle/>
          <a:p>
            <a:pPr>
              <a:lnSpc>
                <a:spcPct val="130000"/>
              </a:lnSpc>
            </a:pPr>
            <a:r>
              <a:rPr lang="en-US" sz="1000" b="1" dirty="0">
                <a:solidFill>
                  <a:srgbClr val="C77D4A"/>
                </a:solidFill>
                <a:latin typeface="+mj-lt"/>
                <a:ea typeface="宋体" panose="02010600030101010101" pitchFamily="2" charset="-122"/>
                <a:cs typeface="Noto Sans SC" pitchFamily="34" charset="-120"/>
              </a:rPr>
              <a:t>体裁:</a:t>
            </a:r>
            <a:endParaRPr lang="en-US" sz="1600" dirty="0">
              <a:latin typeface="+mj-lt"/>
            </a:endParaRPr>
          </a:p>
        </p:txBody>
      </p:sp>
      <p:sp>
        <p:nvSpPr>
          <p:cNvPr id="27" name="Text 25"/>
          <p:cNvSpPr/>
          <p:nvPr/>
        </p:nvSpPr>
        <p:spPr>
          <a:xfrm>
            <a:off x="9852091" y="1778000"/>
            <a:ext cx="444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mj-lt"/>
                <a:ea typeface="宋体" panose="02010600030101010101" pitchFamily="2" charset="-122"/>
                <a:cs typeface="Noto Sans SC" pitchFamily="34" charset="-120"/>
              </a:rPr>
              <a:t>应用文</a:t>
            </a:r>
            <a:endParaRPr lang="en-US" sz="1600" dirty="0">
              <a:latin typeface="+mj-lt"/>
            </a:endParaRPr>
          </a:p>
        </p:txBody>
      </p:sp>
      <p:sp>
        <p:nvSpPr>
          <p:cNvPr id="28" name="Text 26"/>
          <p:cNvSpPr/>
          <p:nvPr/>
        </p:nvSpPr>
        <p:spPr>
          <a:xfrm>
            <a:off x="9493250" y="2032000"/>
            <a:ext cx="357188" cy="190500"/>
          </a:xfrm>
          <a:prstGeom prst="rect">
            <a:avLst/>
          </a:prstGeom>
          <a:noFill/>
        </p:spPr>
        <p:txBody>
          <a:bodyPr wrap="square" lIns="0" tIns="0" rIns="0" bIns="0" rtlCol="0" anchor="ctr"/>
          <a:lstStyle/>
          <a:p>
            <a:pPr>
              <a:lnSpc>
                <a:spcPct val="130000"/>
              </a:lnSpc>
            </a:pPr>
            <a:r>
              <a:rPr lang="en-US" sz="1000" b="1" dirty="0">
                <a:solidFill>
                  <a:srgbClr val="C77D4A"/>
                </a:solidFill>
                <a:latin typeface="+mj-lt"/>
                <a:ea typeface="宋体" panose="02010600030101010101" pitchFamily="2" charset="-122"/>
                <a:cs typeface="Noto Sans SC" pitchFamily="34" charset="-120"/>
              </a:rPr>
              <a:t>话题:</a:t>
            </a:r>
            <a:endParaRPr lang="en-US" sz="1600" dirty="0">
              <a:latin typeface="+mj-lt"/>
            </a:endParaRPr>
          </a:p>
        </p:txBody>
      </p:sp>
      <p:sp>
        <p:nvSpPr>
          <p:cNvPr id="29" name="Text 27"/>
          <p:cNvSpPr/>
          <p:nvPr/>
        </p:nvSpPr>
        <p:spPr>
          <a:xfrm>
            <a:off x="9852091" y="2032000"/>
            <a:ext cx="571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mj-lt"/>
                <a:ea typeface="宋体" panose="02010600030101010101" pitchFamily="2" charset="-122"/>
                <a:cs typeface="Noto Sans SC" pitchFamily="34" charset="-120"/>
              </a:rPr>
              <a:t>书籍推荐</a:t>
            </a:r>
            <a:endParaRPr lang="en-US" sz="1600" dirty="0">
              <a:latin typeface="+mj-lt"/>
            </a:endParaRPr>
          </a:p>
        </p:txBody>
      </p:sp>
      <p:sp>
        <p:nvSpPr>
          <p:cNvPr id="30" name="Text 28"/>
          <p:cNvSpPr/>
          <p:nvPr/>
        </p:nvSpPr>
        <p:spPr>
          <a:xfrm>
            <a:off x="9493250" y="2286000"/>
            <a:ext cx="357188" cy="190500"/>
          </a:xfrm>
          <a:prstGeom prst="rect">
            <a:avLst/>
          </a:prstGeom>
          <a:noFill/>
        </p:spPr>
        <p:txBody>
          <a:bodyPr wrap="square" lIns="0" tIns="0" rIns="0" bIns="0" rtlCol="0" anchor="ctr"/>
          <a:lstStyle/>
          <a:p>
            <a:pPr>
              <a:lnSpc>
                <a:spcPct val="130000"/>
              </a:lnSpc>
            </a:pPr>
            <a:r>
              <a:rPr lang="en-US" sz="1000" b="1" dirty="0">
                <a:solidFill>
                  <a:srgbClr val="C77D4A"/>
                </a:solidFill>
                <a:latin typeface="+mj-lt"/>
                <a:ea typeface="宋体" panose="02010600030101010101" pitchFamily="2" charset="-122"/>
                <a:cs typeface="Noto Sans SC" pitchFamily="34" charset="-120"/>
              </a:rPr>
              <a:t>词数:</a:t>
            </a:r>
            <a:endParaRPr lang="en-US" sz="1600" dirty="0">
              <a:latin typeface="+mj-lt"/>
            </a:endParaRPr>
          </a:p>
        </p:txBody>
      </p:sp>
      <p:sp>
        <p:nvSpPr>
          <p:cNvPr id="31" name="Text 29"/>
          <p:cNvSpPr/>
          <p:nvPr/>
        </p:nvSpPr>
        <p:spPr>
          <a:xfrm>
            <a:off x="9852091" y="2286000"/>
            <a:ext cx="531813"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mj-lt"/>
                <a:ea typeface="宋体" panose="02010600030101010101" pitchFamily="2" charset="-122"/>
                <a:cs typeface="Noto Sans SC" pitchFamily="34" charset="-120"/>
              </a:rPr>
              <a:t>约350词</a:t>
            </a:r>
            <a:endParaRPr lang="en-US" sz="1600" dirty="0">
              <a:latin typeface="+mj-lt"/>
            </a:endParaRPr>
          </a:p>
        </p:txBody>
      </p:sp>
      <p:sp>
        <p:nvSpPr>
          <p:cNvPr id="32" name="Text 30"/>
          <p:cNvSpPr/>
          <p:nvPr/>
        </p:nvSpPr>
        <p:spPr>
          <a:xfrm>
            <a:off x="9493250" y="2540000"/>
            <a:ext cx="357188" cy="190500"/>
          </a:xfrm>
          <a:prstGeom prst="rect">
            <a:avLst/>
          </a:prstGeom>
          <a:noFill/>
        </p:spPr>
        <p:txBody>
          <a:bodyPr wrap="square" lIns="0" tIns="0" rIns="0" bIns="0" rtlCol="0" anchor="ctr"/>
          <a:lstStyle/>
          <a:p>
            <a:pPr>
              <a:lnSpc>
                <a:spcPct val="130000"/>
              </a:lnSpc>
            </a:pPr>
            <a:r>
              <a:rPr lang="en-US" sz="1000" b="1" dirty="0">
                <a:solidFill>
                  <a:srgbClr val="C77D4A"/>
                </a:solidFill>
                <a:latin typeface="+mj-lt"/>
                <a:ea typeface="宋体" panose="02010600030101010101" pitchFamily="2" charset="-122"/>
                <a:cs typeface="Noto Sans SC" pitchFamily="34" charset="-120"/>
              </a:rPr>
              <a:t>难度:</a:t>
            </a:r>
            <a:endParaRPr lang="en-US" sz="1600" dirty="0">
              <a:latin typeface="+mj-lt"/>
            </a:endParaRPr>
          </a:p>
        </p:txBody>
      </p:sp>
      <p:sp>
        <p:nvSpPr>
          <p:cNvPr id="33" name="Text 31"/>
          <p:cNvSpPr/>
          <p:nvPr/>
        </p:nvSpPr>
        <p:spPr>
          <a:xfrm>
            <a:off x="9852091" y="2540000"/>
            <a:ext cx="317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mj-lt"/>
                <a:ea typeface="宋体" panose="02010600030101010101" pitchFamily="2" charset="-122"/>
                <a:cs typeface="Noto Sans SC" pitchFamily="34" charset="-120"/>
              </a:rPr>
              <a:t>中等</a:t>
            </a:r>
            <a:endParaRPr lang="en-US" sz="1600" dirty="0">
              <a:latin typeface="+mj-lt"/>
            </a:endParaRPr>
          </a:p>
        </p:txBody>
      </p:sp>
      <p:sp>
        <p:nvSpPr>
          <p:cNvPr id="34" name="Shape 32"/>
          <p:cNvSpPr/>
          <p:nvPr/>
        </p:nvSpPr>
        <p:spPr>
          <a:xfrm>
            <a:off x="9342437" y="3031280"/>
            <a:ext cx="2540000" cy="1587500"/>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FFFFFF"/>
          </a:solidFill>
          <a:effectLst>
            <a:outerShdw blurRad="23813" dist="7938" dir="5400000" algn="bl" rotWithShape="0">
              <a:srgbClr val="000000">
                <a:alpha val="10196"/>
              </a:srgbClr>
            </a:outerShdw>
          </a:effectLst>
        </p:spPr>
        <p:txBody>
          <a:bodyPr/>
          <a:lstStyle/>
          <a:p>
            <a:endParaRPr lang="zh-CN" altLang="en-US">
              <a:latin typeface="+mj-lt"/>
            </a:endParaRPr>
          </a:p>
        </p:txBody>
      </p:sp>
      <p:sp>
        <p:nvSpPr>
          <p:cNvPr id="35" name="Shape 33"/>
          <p:cNvSpPr/>
          <p:nvPr/>
        </p:nvSpPr>
        <p:spPr>
          <a:xfrm>
            <a:off x="9530953" y="3214688"/>
            <a:ext cx="107156" cy="142875"/>
          </a:xfrm>
          <a:custGeom>
            <a:avLst/>
            <a:gdLst/>
            <a:ahLst/>
            <a:cxnLst/>
            <a:rect l="l" t="t" r="r" b="b"/>
            <a:pathLst>
              <a:path w="107156" h="142875">
                <a:moveTo>
                  <a:pt x="81735" y="107156"/>
                </a:moveTo>
                <a:cubicBezTo>
                  <a:pt x="83772" y="100933"/>
                  <a:pt x="87846" y="95297"/>
                  <a:pt x="92450" y="90441"/>
                </a:cubicBezTo>
                <a:cubicBezTo>
                  <a:pt x="101575" y="80842"/>
                  <a:pt x="107156" y="67866"/>
                  <a:pt x="107156" y="53578"/>
                </a:cubicBezTo>
                <a:cubicBezTo>
                  <a:pt x="107156" y="23999"/>
                  <a:pt x="83158" y="0"/>
                  <a:pt x="53578" y="0"/>
                </a:cubicBezTo>
                <a:cubicBezTo>
                  <a:pt x="23999" y="0"/>
                  <a:pt x="0" y="23999"/>
                  <a:pt x="0" y="53578"/>
                </a:cubicBezTo>
                <a:cubicBezTo>
                  <a:pt x="0" y="67866"/>
                  <a:pt x="5581" y="80842"/>
                  <a:pt x="14706" y="90441"/>
                </a:cubicBezTo>
                <a:cubicBezTo>
                  <a:pt x="19310" y="95297"/>
                  <a:pt x="23413" y="100933"/>
                  <a:pt x="25422" y="107156"/>
                </a:cubicBezTo>
                <a:lnTo>
                  <a:pt x="81707" y="107156"/>
                </a:lnTo>
                <a:close/>
                <a:moveTo>
                  <a:pt x="80367" y="120551"/>
                </a:moveTo>
                <a:lnTo>
                  <a:pt x="26789" y="120551"/>
                </a:lnTo>
                <a:lnTo>
                  <a:pt x="26789" y="125016"/>
                </a:lnTo>
                <a:cubicBezTo>
                  <a:pt x="26789" y="137350"/>
                  <a:pt x="36779" y="147340"/>
                  <a:pt x="49113" y="147340"/>
                </a:cubicBezTo>
                <a:lnTo>
                  <a:pt x="58043" y="147340"/>
                </a:lnTo>
                <a:cubicBezTo>
                  <a:pt x="70377" y="147340"/>
                  <a:pt x="80367" y="137350"/>
                  <a:pt x="80367" y="125016"/>
                </a:cubicBezTo>
                <a:lnTo>
                  <a:pt x="80367" y="120551"/>
                </a:lnTo>
                <a:close/>
                <a:moveTo>
                  <a:pt x="51346" y="31254"/>
                </a:moveTo>
                <a:cubicBezTo>
                  <a:pt x="40239" y="31254"/>
                  <a:pt x="31254" y="40239"/>
                  <a:pt x="31254" y="51346"/>
                </a:cubicBezTo>
                <a:cubicBezTo>
                  <a:pt x="31254" y="55057"/>
                  <a:pt x="28268" y="58043"/>
                  <a:pt x="24557" y="58043"/>
                </a:cubicBezTo>
                <a:cubicBezTo>
                  <a:pt x="20845" y="58043"/>
                  <a:pt x="17859" y="55057"/>
                  <a:pt x="17859" y="51346"/>
                </a:cubicBezTo>
                <a:cubicBezTo>
                  <a:pt x="17859" y="32845"/>
                  <a:pt x="32845" y="17859"/>
                  <a:pt x="51346" y="17859"/>
                </a:cubicBezTo>
                <a:cubicBezTo>
                  <a:pt x="55057" y="17859"/>
                  <a:pt x="58043" y="20845"/>
                  <a:pt x="58043" y="24557"/>
                </a:cubicBezTo>
                <a:cubicBezTo>
                  <a:pt x="58043" y="28268"/>
                  <a:pt x="55057" y="31254"/>
                  <a:pt x="51346" y="31254"/>
                </a:cubicBezTo>
                <a:close/>
              </a:path>
            </a:pathLst>
          </a:custGeom>
          <a:solidFill>
            <a:srgbClr val="C77D4A"/>
          </a:solidFill>
        </p:spPr>
        <p:txBody>
          <a:bodyPr/>
          <a:lstStyle/>
          <a:p>
            <a:endParaRPr lang="zh-CN" altLang="en-US">
              <a:latin typeface="+mj-lt"/>
            </a:endParaRPr>
          </a:p>
        </p:txBody>
      </p:sp>
      <p:sp>
        <p:nvSpPr>
          <p:cNvPr id="36" name="Text 34"/>
          <p:cNvSpPr/>
          <p:nvPr/>
        </p:nvSpPr>
        <p:spPr>
          <a:xfrm>
            <a:off x="9675813" y="3175000"/>
            <a:ext cx="2111375" cy="222250"/>
          </a:xfrm>
          <a:prstGeom prst="rect">
            <a:avLst/>
          </a:prstGeom>
          <a:noFill/>
        </p:spPr>
        <p:txBody>
          <a:bodyPr wrap="square" lIns="0" tIns="0" rIns="0" bIns="0" rtlCol="0" anchor="ctr"/>
          <a:lstStyle/>
          <a:p>
            <a:pPr>
              <a:lnSpc>
                <a:spcPct val="130000"/>
              </a:lnSpc>
            </a:pPr>
            <a:r>
              <a:rPr lang="en-US" sz="1125" b="1" dirty="0">
                <a:solidFill>
                  <a:srgbClr val="3A4F41"/>
                </a:solidFill>
                <a:latin typeface="+mj-lt"/>
                <a:ea typeface="MiSans" pitchFamily="34" charset="-122"/>
                <a:cs typeface="MiSans" pitchFamily="34" charset="-120"/>
              </a:rPr>
              <a:t>阅读策略</a:t>
            </a:r>
            <a:endParaRPr lang="en-US" sz="1600" dirty="0">
              <a:latin typeface="+mj-lt"/>
            </a:endParaRPr>
          </a:p>
        </p:txBody>
      </p:sp>
      <p:sp>
        <p:nvSpPr>
          <p:cNvPr id="37" name="Text 35"/>
          <p:cNvSpPr/>
          <p:nvPr/>
        </p:nvSpPr>
        <p:spPr>
          <a:xfrm>
            <a:off x="9493250" y="3492500"/>
            <a:ext cx="190500" cy="190500"/>
          </a:xfrm>
          <a:prstGeom prst="rect">
            <a:avLst/>
          </a:prstGeom>
          <a:noFill/>
        </p:spPr>
        <p:txBody>
          <a:bodyPr wrap="square" lIns="0" tIns="0" rIns="0" bIns="0" rtlCol="0" anchor="ctr"/>
          <a:lstStyle/>
          <a:p>
            <a:pPr>
              <a:lnSpc>
                <a:spcPct val="130000"/>
              </a:lnSpc>
            </a:pPr>
            <a:r>
              <a:rPr lang="en-US" sz="1000" dirty="0">
                <a:solidFill>
                  <a:srgbClr val="C77D4A"/>
                </a:solidFill>
                <a:latin typeface="+mj-lt"/>
                <a:ea typeface="宋体" panose="02010600030101010101" pitchFamily="2" charset="-122"/>
                <a:cs typeface="Noto Sans SC" pitchFamily="34" charset="-120"/>
              </a:rPr>
              <a:t>•</a:t>
            </a:r>
            <a:endParaRPr lang="en-US" sz="1600" dirty="0">
              <a:latin typeface="+mj-lt"/>
            </a:endParaRPr>
          </a:p>
        </p:txBody>
      </p:sp>
      <p:sp>
        <p:nvSpPr>
          <p:cNvPr id="38" name="Text 36"/>
          <p:cNvSpPr/>
          <p:nvPr/>
        </p:nvSpPr>
        <p:spPr>
          <a:xfrm>
            <a:off x="9683750" y="3492500"/>
            <a:ext cx="1587500" cy="190500"/>
          </a:xfrm>
          <a:prstGeom prst="rect">
            <a:avLst/>
          </a:prstGeom>
          <a:noFill/>
        </p:spPr>
        <p:txBody>
          <a:bodyPr wrap="square" lIns="0" tIns="0" rIns="0" bIns="0" rtlCol="0" anchor="ctr"/>
          <a:lstStyle/>
          <a:p>
            <a:pPr>
              <a:lnSpc>
                <a:spcPct val="130000"/>
              </a:lnSpc>
            </a:pPr>
            <a:r>
              <a:rPr lang="en-US" sz="1000" dirty="0">
                <a:solidFill>
                  <a:srgbClr val="2E2E2E">
                    <a:alpha val="80000"/>
                  </a:srgbClr>
                </a:solidFill>
                <a:latin typeface="+mj-lt"/>
                <a:ea typeface="宋体" panose="02010600030101010101" pitchFamily="2" charset="-122"/>
                <a:cs typeface="Noto Sans SC" pitchFamily="34" charset="-120"/>
              </a:rPr>
              <a:t>快速浏览每本书的核心内容</a:t>
            </a:r>
            <a:endParaRPr lang="en-US" sz="1600" dirty="0">
              <a:latin typeface="+mj-lt"/>
            </a:endParaRPr>
          </a:p>
        </p:txBody>
      </p:sp>
      <p:sp>
        <p:nvSpPr>
          <p:cNvPr id="41" name="Text 39"/>
          <p:cNvSpPr/>
          <p:nvPr/>
        </p:nvSpPr>
        <p:spPr>
          <a:xfrm>
            <a:off x="9493250" y="4000500"/>
            <a:ext cx="190500" cy="190500"/>
          </a:xfrm>
          <a:prstGeom prst="rect">
            <a:avLst/>
          </a:prstGeom>
          <a:noFill/>
        </p:spPr>
        <p:txBody>
          <a:bodyPr wrap="square" lIns="0" tIns="0" rIns="0" bIns="0" rtlCol="0" anchor="ctr"/>
          <a:lstStyle/>
          <a:p>
            <a:pPr>
              <a:lnSpc>
                <a:spcPct val="130000"/>
              </a:lnSpc>
            </a:pPr>
            <a:endParaRPr lang="en-US" sz="1600" dirty="0">
              <a:latin typeface="+mj-lt"/>
            </a:endParaRPr>
          </a:p>
        </p:txBody>
      </p:sp>
      <p:sp>
        <p:nvSpPr>
          <p:cNvPr id="42" name="Text 40"/>
          <p:cNvSpPr/>
          <p:nvPr/>
        </p:nvSpPr>
        <p:spPr>
          <a:xfrm>
            <a:off x="9693341" y="3786187"/>
            <a:ext cx="1206500" cy="190500"/>
          </a:xfrm>
          <a:prstGeom prst="rect">
            <a:avLst/>
          </a:prstGeom>
          <a:noFill/>
        </p:spPr>
        <p:txBody>
          <a:bodyPr wrap="square" lIns="0" tIns="0" rIns="0" bIns="0" rtlCol="0" anchor="ctr"/>
          <a:lstStyle/>
          <a:p>
            <a:pPr>
              <a:lnSpc>
                <a:spcPct val="130000"/>
              </a:lnSpc>
            </a:pPr>
            <a:r>
              <a:rPr lang="en-US" sz="1000" dirty="0">
                <a:solidFill>
                  <a:srgbClr val="2E2E2E">
                    <a:alpha val="80000"/>
                  </a:srgbClr>
                </a:solidFill>
                <a:latin typeface="+mj-lt"/>
                <a:ea typeface="宋体" panose="02010600030101010101" pitchFamily="2" charset="-122"/>
                <a:cs typeface="Noto Sans SC" pitchFamily="34" charset="-120"/>
              </a:rPr>
              <a:t>注意书籍的推荐原因</a:t>
            </a:r>
            <a:endParaRPr lang="en-US" sz="1600" dirty="0">
              <a:latin typeface="+mj-lt"/>
            </a:endParaRPr>
          </a:p>
        </p:txBody>
      </p:sp>
      <p:sp>
        <p:nvSpPr>
          <p:cNvPr id="43" name="Text 41"/>
          <p:cNvSpPr/>
          <p:nvPr/>
        </p:nvSpPr>
        <p:spPr>
          <a:xfrm>
            <a:off x="9493250" y="4254500"/>
            <a:ext cx="190500" cy="190500"/>
          </a:xfrm>
          <a:prstGeom prst="rect">
            <a:avLst/>
          </a:prstGeom>
          <a:noFill/>
        </p:spPr>
        <p:txBody>
          <a:bodyPr wrap="square" lIns="0" tIns="0" rIns="0" bIns="0" rtlCol="0" anchor="ctr"/>
          <a:lstStyle/>
          <a:p>
            <a:pPr>
              <a:lnSpc>
                <a:spcPct val="130000"/>
              </a:lnSpc>
            </a:pPr>
            <a:endParaRPr lang="en-US" sz="1600" dirty="0">
              <a:latin typeface="+mj-lt"/>
            </a:endParaRPr>
          </a:p>
        </p:txBody>
      </p:sp>
      <p:sp>
        <p:nvSpPr>
          <p:cNvPr id="44" name="Text 42"/>
          <p:cNvSpPr/>
          <p:nvPr/>
        </p:nvSpPr>
        <p:spPr>
          <a:xfrm>
            <a:off x="9693341" y="4120197"/>
            <a:ext cx="1333500" cy="190500"/>
          </a:xfrm>
          <a:prstGeom prst="rect">
            <a:avLst/>
          </a:prstGeom>
          <a:noFill/>
        </p:spPr>
        <p:txBody>
          <a:bodyPr wrap="square" lIns="0" tIns="0" rIns="0" bIns="0" rtlCol="0" anchor="ctr"/>
          <a:lstStyle/>
          <a:p>
            <a:pPr>
              <a:lnSpc>
                <a:spcPct val="130000"/>
              </a:lnSpc>
            </a:pPr>
            <a:r>
              <a:rPr lang="en-US" sz="1000" dirty="0">
                <a:solidFill>
                  <a:srgbClr val="2E2E2E">
                    <a:alpha val="80000"/>
                  </a:srgbClr>
                </a:solidFill>
                <a:latin typeface="+mj-lt"/>
                <a:ea typeface="宋体" panose="02010600030101010101" pitchFamily="2" charset="-122"/>
                <a:cs typeface="Noto Sans SC" pitchFamily="34" charset="-120"/>
              </a:rPr>
              <a:t>理解每本书的独特价值</a:t>
            </a:r>
            <a:endParaRPr lang="en-US" sz="1600" dirty="0">
              <a:latin typeface="+mj-lt"/>
            </a:endParaRPr>
          </a:p>
        </p:txBody>
      </p:sp>
      <p:sp>
        <p:nvSpPr>
          <p:cNvPr id="45" name="Shape 43"/>
          <p:cNvSpPr/>
          <p:nvPr/>
        </p:nvSpPr>
        <p:spPr>
          <a:xfrm>
            <a:off x="9350375" y="4730750"/>
            <a:ext cx="2524125" cy="1587500"/>
          </a:xfrm>
          <a:custGeom>
            <a:avLst/>
            <a:gdLst/>
            <a:ahLst/>
            <a:cxnLst/>
            <a:rect l="l" t="t" r="r" b="b"/>
            <a:pathLst>
              <a:path w="2524125" h="666750">
                <a:moveTo>
                  <a:pt x="31750" y="0"/>
                </a:moveTo>
                <a:lnTo>
                  <a:pt x="2460624" y="0"/>
                </a:lnTo>
                <a:cubicBezTo>
                  <a:pt x="2495695" y="0"/>
                  <a:pt x="2524125" y="28430"/>
                  <a:pt x="2524125" y="63501"/>
                </a:cubicBezTo>
                <a:lnTo>
                  <a:pt x="2524125" y="603249"/>
                </a:lnTo>
                <a:cubicBezTo>
                  <a:pt x="2524125" y="638320"/>
                  <a:pt x="2495695" y="666750"/>
                  <a:pt x="2460624" y="666750"/>
                </a:cubicBezTo>
                <a:lnTo>
                  <a:pt x="31750" y="666750"/>
                </a:lnTo>
                <a:cubicBezTo>
                  <a:pt x="14215" y="666750"/>
                  <a:pt x="0" y="652535"/>
                  <a:pt x="0" y="635000"/>
                </a:cubicBezTo>
                <a:lnTo>
                  <a:pt x="0" y="31750"/>
                </a:lnTo>
                <a:cubicBezTo>
                  <a:pt x="0" y="14227"/>
                  <a:pt x="14227" y="0"/>
                  <a:pt x="31750" y="0"/>
                </a:cubicBezTo>
                <a:close/>
              </a:path>
            </a:pathLst>
          </a:custGeom>
          <a:solidFill>
            <a:srgbClr val="C77D4A">
              <a:alpha val="10196"/>
            </a:srgbClr>
          </a:solidFill>
        </p:spPr>
        <p:txBody>
          <a:bodyPr/>
          <a:lstStyle/>
          <a:p>
            <a:endParaRPr lang="zh-CN" altLang="en-US">
              <a:latin typeface="+mj-lt"/>
            </a:endParaRPr>
          </a:p>
        </p:txBody>
      </p:sp>
      <p:sp>
        <p:nvSpPr>
          <p:cNvPr id="46" name="Shape 44"/>
          <p:cNvSpPr/>
          <p:nvPr/>
        </p:nvSpPr>
        <p:spPr>
          <a:xfrm>
            <a:off x="9350375" y="4730750"/>
            <a:ext cx="31750" cy="666750"/>
          </a:xfrm>
          <a:custGeom>
            <a:avLst/>
            <a:gdLst/>
            <a:ahLst/>
            <a:cxnLst/>
            <a:rect l="l" t="t" r="r" b="b"/>
            <a:pathLst>
              <a:path w="31750" h="666750">
                <a:moveTo>
                  <a:pt x="31750" y="0"/>
                </a:moveTo>
                <a:lnTo>
                  <a:pt x="31750" y="0"/>
                </a:lnTo>
                <a:lnTo>
                  <a:pt x="31750" y="666750"/>
                </a:lnTo>
                <a:lnTo>
                  <a:pt x="31750" y="666750"/>
                </a:lnTo>
                <a:cubicBezTo>
                  <a:pt x="14227" y="666750"/>
                  <a:pt x="0" y="652523"/>
                  <a:pt x="0" y="635000"/>
                </a:cubicBezTo>
                <a:lnTo>
                  <a:pt x="0" y="31750"/>
                </a:lnTo>
                <a:cubicBezTo>
                  <a:pt x="0" y="14227"/>
                  <a:pt x="14227" y="0"/>
                  <a:pt x="31750" y="0"/>
                </a:cubicBezTo>
                <a:close/>
              </a:path>
            </a:pathLst>
          </a:custGeom>
          <a:solidFill>
            <a:srgbClr val="C77D4A"/>
          </a:solidFill>
        </p:spPr>
        <p:txBody>
          <a:bodyPr/>
          <a:lstStyle/>
          <a:p>
            <a:endParaRPr lang="zh-CN" altLang="en-US">
              <a:latin typeface="+mj-lt"/>
            </a:endParaRPr>
          </a:p>
        </p:txBody>
      </p:sp>
      <p:sp>
        <p:nvSpPr>
          <p:cNvPr id="47" name="Shape 45"/>
          <p:cNvSpPr/>
          <p:nvPr/>
        </p:nvSpPr>
        <p:spPr>
          <a:xfrm>
            <a:off x="9517063" y="4900085"/>
            <a:ext cx="111125" cy="127000"/>
          </a:xfrm>
          <a:custGeom>
            <a:avLst/>
            <a:gdLst/>
            <a:ahLst/>
            <a:cxnLst/>
            <a:rect l="l" t="t" r="r" b="b"/>
            <a:pathLst>
              <a:path w="111125" h="127000">
                <a:moveTo>
                  <a:pt x="0" y="53578"/>
                </a:moveTo>
                <a:cubicBezTo>
                  <a:pt x="0" y="37133"/>
                  <a:pt x="13320" y="23812"/>
                  <a:pt x="29766" y="23812"/>
                </a:cubicBezTo>
                <a:lnTo>
                  <a:pt x="31750" y="23812"/>
                </a:lnTo>
                <a:cubicBezTo>
                  <a:pt x="36140" y="23812"/>
                  <a:pt x="39688" y="27360"/>
                  <a:pt x="39688" y="31750"/>
                </a:cubicBezTo>
                <a:cubicBezTo>
                  <a:pt x="39688" y="36140"/>
                  <a:pt x="36140" y="39688"/>
                  <a:pt x="31750" y="39688"/>
                </a:cubicBezTo>
                <a:lnTo>
                  <a:pt x="29766" y="39688"/>
                </a:lnTo>
                <a:cubicBezTo>
                  <a:pt x="22101" y="39688"/>
                  <a:pt x="15875" y="45913"/>
                  <a:pt x="15875" y="53578"/>
                </a:cubicBezTo>
                <a:lnTo>
                  <a:pt x="15875" y="55563"/>
                </a:lnTo>
                <a:lnTo>
                  <a:pt x="31750" y="55563"/>
                </a:lnTo>
                <a:cubicBezTo>
                  <a:pt x="40506" y="55563"/>
                  <a:pt x="47625" y="62681"/>
                  <a:pt x="47625" y="71438"/>
                </a:cubicBezTo>
                <a:lnTo>
                  <a:pt x="47625" y="87313"/>
                </a:lnTo>
                <a:cubicBezTo>
                  <a:pt x="47625" y="96069"/>
                  <a:pt x="40506" y="103188"/>
                  <a:pt x="31750" y="103188"/>
                </a:cubicBezTo>
                <a:lnTo>
                  <a:pt x="15875" y="103188"/>
                </a:lnTo>
                <a:cubicBezTo>
                  <a:pt x="7119" y="103188"/>
                  <a:pt x="0" y="96069"/>
                  <a:pt x="0" y="87313"/>
                </a:cubicBezTo>
                <a:lnTo>
                  <a:pt x="0" y="53578"/>
                </a:lnTo>
                <a:close/>
                <a:moveTo>
                  <a:pt x="63500" y="53578"/>
                </a:moveTo>
                <a:cubicBezTo>
                  <a:pt x="63500" y="37133"/>
                  <a:pt x="76820" y="23812"/>
                  <a:pt x="93266" y="23812"/>
                </a:cubicBezTo>
                <a:lnTo>
                  <a:pt x="95250" y="23812"/>
                </a:lnTo>
                <a:cubicBezTo>
                  <a:pt x="99640" y="23812"/>
                  <a:pt x="103188" y="27360"/>
                  <a:pt x="103188" y="31750"/>
                </a:cubicBezTo>
                <a:cubicBezTo>
                  <a:pt x="103188" y="36140"/>
                  <a:pt x="99640" y="39688"/>
                  <a:pt x="95250" y="39688"/>
                </a:cubicBezTo>
                <a:lnTo>
                  <a:pt x="93266" y="39688"/>
                </a:lnTo>
                <a:cubicBezTo>
                  <a:pt x="85601" y="39688"/>
                  <a:pt x="79375" y="45913"/>
                  <a:pt x="79375" y="53578"/>
                </a:cubicBezTo>
                <a:lnTo>
                  <a:pt x="79375" y="55563"/>
                </a:lnTo>
                <a:lnTo>
                  <a:pt x="95250" y="55563"/>
                </a:lnTo>
                <a:cubicBezTo>
                  <a:pt x="104006" y="55563"/>
                  <a:pt x="111125" y="62681"/>
                  <a:pt x="111125" y="71438"/>
                </a:cubicBezTo>
                <a:lnTo>
                  <a:pt x="111125" y="87313"/>
                </a:lnTo>
                <a:cubicBezTo>
                  <a:pt x="111125" y="96069"/>
                  <a:pt x="104006" y="103188"/>
                  <a:pt x="95250" y="103188"/>
                </a:cubicBezTo>
                <a:lnTo>
                  <a:pt x="79375" y="103188"/>
                </a:lnTo>
                <a:cubicBezTo>
                  <a:pt x="70619" y="103188"/>
                  <a:pt x="63500" y="96069"/>
                  <a:pt x="63500" y="87313"/>
                </a:cubicBezTo>
                <a:lnTo>
                  <a:pt x="63500" y="53578"/>
                </a:lnTo>
                <a:close/>
              </a:path>
            </a:pathLst>
          </a:custGeom>
          <a:solidFill>
            <a:srgbClr val="C77D4A"/>
          </a:solidFill>
        </p:spPr>
        <p:txBody>
          <a:bodyPr/>
          <a:lstStyle/>
          <a:p>
            <a:endParaRPr lang="zh-CN" altLang="en-US">
              <a:latin typeface="+mj-lt"/>
            </a:endParaRPr>
          </a:p>
        </p:txBody>
      </p:sp>
      <p:sp>
        <p:nvSpPr>
          <p:cNvPr id="48" name="Text 46"/>
          <p:cNvSpPr/>
          <p:nvPr/>
        </p:nvSpPr>
        <p:spPr>
          <a:xfrm>
            <a:off x="9682546" y="5303520"/>
            <a:ext cx="2119313" cy="412750"/>
          </a:xfrm>
          <a:prstGeom prst="rect">
            <a:avLst/>
          </a:prstGeom>
          <a:noFill/>
        </p:spPr>
        <p:txBody>
          <a:bodyPr wrap="square" lIns="0" tIns="0" rIns="0" bIns="0" rtlCol="0" anchor="ctr"/>
          <a:lstStyle/>
          <a:p>
            <a:pPr>
              <a:lnSpc>
                <a:spcPct val="140000"/>
              </a:lnSpc>
            </a:pPr>
            <a:r>
              <a:rPr lang="en-US" sz="2000" b="1" dirty="0">
                <a:solidFill>
                  <a:srgbClr val="2E2E2E">
                    <a:alpha val="80000"/>
                  </a:srgbClr>
                </a:solidFill>
                <a:latin typeface="+mj-lt"/>
                <a:ea typeface="宋体" panose="02010600030101010101" pitchFamily="2" charset="-122"/>
                <a:cs typeface="Noto Sans SC" pitchFamily="34" charset="-120"/>
              </a:rPr>
              <a:t>核心主题：</a:t>
            </a:r>
            <a:r>
              <a:rPr lang="en-US" sz="2000" dirty="0">
                <a:solidFill>
                  <a:srgbClr val="2E2E2E">
                    <a:alpha val="80000"/>
                  </a:srgbClr>
                </a:solidFill>
                <a:latin typeface="+mj-lt"/>
                <a:ea typeface="宋体" panose="02010600030101010101" pitchFamily="2" charset="-122"/>
                <a:cs typeface="Noto Sans SC" pitchFamily="34" charset="-120"/>
              </a:rPr>
              <a:t>通过阅读提升个人能力和思维方式</a:t>
            </a:r>
            <a:endParaRPr lang="en-US" sz="2000" dirty="0">
              <a:latin typeface="+mj-lt"/>
            </a:endParaRPr>
          </a:p>
        </p:txBody>
      </p:sp>
      <p:pic>
        <p:nvPicPr>
          <p:cNvPr id="52" name="图片 51"/>
          <p:cNvPicPr>
            <a:picLocks noChangeAspect="1"/>
          </p:cNvPicPr>
          <p:nvPr/>
        </p:nvPicPr>
        <p:blipFill>
          <a:blip r:embed="rId1"/>
          <a:stretch>
            <a:fillRect/>
          </a:stretch>
        </p:blipFill>
        <p:spPr>
          <a:xfrm>
            <a:off x="341697" y="1205230"/>
            <a:ext cx="8746298" cy="511236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52"/>
                                        </p:tgtEl>
                                      </p:cBhvr>
                                    </p:animEffect>
                                    <p:set>
                                      <p:cBhvr>
                                        <p:cTn id="7"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15712" r="25452"/>
          <a:stretch>
            <a:fillRect/>
          </a:stretch>
        </p:blipFill>
        <p:spPr>
          <a:xfrm rot="16200000">
            <a:off x="2715262" y="-2816863"/>
            <a:ext cx="3429001" cy="9022083"/>
          </a:xfrm>
          <a:prstGeom prst="rect">
            <a:avLst/>
          </a:prstGeom>
        </p:spPr>
      </p:pic>
      <p:pic>
        <p:nvPicPr>
          <p:cNvPr id="4" name="图片 3"/>
          <p:cNvPicPr>
            <a:picLocks noChangeAspect="1"/>
          </p:cNvPicPr>
          <p:nvPr/>
        </p:nvPicPr>
        <p:blipFill>
          <a:blip r:embed="rId2"/>
          <a:srcRect t="8680" b="63352"/>
          <a:stretch>
            <a:fillRect/>
          </a:stretch>
        </p:blipFill>
        <p:spPr>
          <a:xfrm>
            <a:off x="-152402" y="3205480"/>
            <a:ext cx="8392161" cy="3550111"/>
          </a:xfrm>
          <a:prstGeom prst="rect">
            <a:avLst/>
          </a:prstGeom>
        </p:spPr>
      </p:pic>
      <p:sp>
        <p:nvSpPr>
          <p:cNvPr id="5" name="矩形 4"/>
          <p:cNvSpPr/>
          <p:nvPr/>
        </p:nvSpPr>
        <p:spPr>
          <a:xfrm>
            <a:off x="6793509" y="1199453"/>
            <a:ext cx="1171931" cy="225678"/>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 name="矩形 5"/>
          <p:cNvSpPr/>
          <p:nvPr/>
        </p:nvSpPr>
        <p:spPr>
          <a:xfrm>
            <a:off x="352069" y="1410084"/>
            <a:ext cx="775691" cy="225678"/>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 name="矩形 6"/>
          <p:cNvSpPr/>
          <p:nvPr/>
        </p:nvSpPr>
        <p:spPr>
          <a:xfrm>
            <a:off x="1705114" y="1410084"/>
            <a:ext cx="3832086" cy="225678"/>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8" name="矩形 7"/>
          <p:cNvSpPr/>
          <p:nvPr/>
        </p:nvSpPr>
        <p:spPr>
          <a:xfrm>
            <a:off x="4243349" y="5076190"/>
            <a:ext cx="3529051" cy="225678"/>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9" name="矩形 8"/>
          <p:cNvSpPr/>
          <p:nvPr/>
        </p:nvSpPr>
        <p:spPr>
          <a:xfrm>
            <a:off x="352069" y="2089628"/>
            <a:ext cx="1598651" cy="225678"/>
          </a:xfrm>
          <a:prstGeom prst="rect">
            <a:avLst/>
          </a:prstGeom>
          <a:solidFill>
            <a:srgbClr val="A8EDE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10" name="矩形 9"/>
          <p:cNvSpPr/>
          <p:nvPr/>
        </p:nvSpPr>
        <p:spPr>
          <a:xfrm>
            <a:off x="2022506" y="2979802"/>
            <a:ext cx="5658454" cy="225678"/>
          </a:xfrm>
          <a:prstGeom prst="rect">
            <a:avLst/>
          </a:prstGeom>
          <a:solidFill>
            <a:srgbClr val="A8EDE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11" name="矩形 10"/>
          <p:cNvSpPr/>
          <p:nvPr/>
        </p:nvSpPr>
        <p:spPr>
          <a:xfrm>
            <a:off x="626389" y="5818348"/>
            <a:ext cx="2838171" cy="225678"/>
          </a:xfrm>
          <a:prstGeom prst="rect">
            <a:avLst/>
          </a:prstGeom>
          <a:solidFill>
            <a:srgbClr val="A8EDE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12" name="矩形 11"/>
          <p:cNvSpPr/>
          <p:nvPr/>
        </p:nvSpPr>
        <p:spPr>
          <a:xfrm>
            <a:off x="739914" y="3508209"/>
            <a:ext cx="5853926" cy="225678"/>
          </a:xfrm>
          <a:prstGeom prst="rect">
            <a:avLst/>
          </a:prstGeom>
          <a:solidFill>
            <a:schemeClr val="accent5">
              <a:alpha val="2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14" name="矩形 13"/>
          <p:cNvSpPr/>
          <p:nvPr/>
        </p:nvSpPr>
        <p:spPr>
          <a:xfrm>
            <a:off x="352069" y="3944412"/>
            <a:ext cx="5022571" cy="225678"/>
          </a:xfrm>
          <a:prstGeom prst="rect">
            <a:avLst/>
          </a:prstGeom>
          <a:solidFill>
            <a:schemeClr val="accent5">
              <a:alpha val="2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15" name="矩形 14"/>
          <p:cNvSpPr/>
          <p:nvPr/>
        </p:nvSpPr>
        <p:spPr>
          <a:xfrm>
            <a:off x="626389" y="6295191"/>
            <a:ext cx="2838171" cy="225678"/>
          </a:xfrm>
          <a:prstGeom prst="rect">
            <a:avLst/>
          </a:prstGeom>
          <a:solidFill>
            <a:schemeClr val="accent5">
              <a:alpha val="2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16" name="Shape 21"/>
          <p:cNvSpPr/>
          <p:nvPr/>
        </p:nvSpPr>
        <p:spPr>
          <a:xfrm>
            <a:off x="8158485" y="330775"/>
            <a:ext cx="3832085" cy="6303708"/>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3A4F41"/>
          </a:solidFill>
        </p:spPr>
        <p:txBody>
          <a:bodyPr/>
          <a:lstStyle/>
          <a:p>
            <a:endParaRPr lang="zh-CN" altLang="en-US">
              <a:latin typeface="+mj-lt"/>
            </a:endParaRPr>
          </a:p>
        </p:txBody>
      </p:sp>
      <p:sp>
        <p:nvSpPr>
          <p:cNvPr id="17" name="Shape 35"/>
          <p:cNvSpPr/>
          <p:nvPr/>
        </p:nvSpPr>
        <p:spPr>
          <a:xfrm>
            <a:off x="279653" y="5160954"/>
            <a:ext cx="2503468" cy="369709"/>
          </a:xfrm>
          <a:custGeom>
            <a:avLst/>
            <a:gdLst/>
            <a:ahLst/>
            <a:cxnLst/>
            <a:rect l="l" t="t" r="r" b="b"/>
            <a:pathLst>
              <a:path w="2579562" h="369709">
                <a:moveTo>
                  <a:pt x="33610" y="0"/>
                </a:moveTo>
                <a:lnTo>
                  <a:pt x="2545951" y="0"/>
                </a:lnTo>
                <a:cubicBezTo>
                  <a:pt x="2564514" y="0"/>
                  <a:pt x="2579562" y="15048"/>
                  <a:pt x="2579562" y="33610"/>
                </a:cubicBezTo>
                <a:lnTo>
                  <a:pt x="2579562" y="336099"/>
                </a:lnTo>
                <a:cubicBezTo>
                  <a:pt x="2579562" y="354661"/>
                  <a:pt x="2564514" y="369709"/>
                  <a:pt x="2545951" y="369709"/>
                </a:cubicBezTo>
                <a:lnTo>
                  <a:pt x="33610" y="369709"/>
                </a:lnTo>
                <a:cubicBezTo>
                  <a:pt x="15048" y="369709"/>
                  <a:pt x="0" y="354661"/>
                  <a:pt x="0" y="336099"/>
                </a:cubicBezTo>
                <a:lnTo>
                  <a:pt x="0" y="33610"/>
                </a:lnTo>
                <a:cubicBezTo>
                  <a:pt x="0" y="15048"/>
                  <a:pt x="15048" y="0"/>
                  <a:pt x="33610" y="0"/>
                </a:cubicBezTo>
                <a:close/>
              </a:path>
            </a:pathLst>
          </a:custGeom>
          <a:solidFill>
            <a:srgbClr val="FFFFFF">
              <a:alpha val="20000"/>
            </a:srgbClr>
          </a:solidFill>
        </p:spPr>
        <p:txBody>
          <a:bodyPr/>
          <a:lstStyle/>
          <a:p>
            <a:r>
              <a:rPr lang="en-US" altLang="zh-CN" dirty="0">
                <a:solidFill>
                  <a:schemeClr val="bg1"/>
                </a:solidFill>
              </a:rPr>
              <a:t>Draw –drew---drawn</a:t>
            </a:r>
            <a:endParaRPr lang="zh-CN" altLang="en-US" dirty="0">
              <a:solidFill>
                <a:schemeClr val="bg1"/>
              </a:solidFill>
            </a:endParaRPr>
          </a:p>
        </p:txBody>
      </p:sp>
      <p:sp>
        <p:nvSpPr>
          <p:cNvPr id="18" name="Shape 62"/>
          <p:cNvSpPr/>
          <p:nvPr/>
        </p:nvSpPr>
        <p:spPr>
          <a:xfrm>
            <a:off x="8377457" y="443914"/>
            <a:ext cx="3475414" cy="374617"/>
          </a:xfrm>
          <a:custGeom>
            <a:avLst/>
            <a:gdLst/>
            <a:ahLst/>
            <a:cxnLst/>
            <a:rect l="l" t="t" r="r" b="b"/>
            <a:pathLst>
              <a:path w="1261241" h="517432">
                <a:moveTo>
                  <a:pt x="32340" y="0"/>
                </a:moveTo>
                <a:lnTo>
                  <a:pt x="1228902" y="0"/>
                </a:lnTo>
                <a:cubicBezTo>
                  <a:pt x="1246762" y="0"/>
                  <a:pt x="1261241" y="14479"/>
                  <a:pt x="1261241" y="32340"/>
                </a:cubicBezTo>
                <a:lnTo>
                  <a:pt x="1261241" y="485093"/>
                </a:lnTo>
                <a:cubicBezTo>
                  <a:pt x="1261241" y="502953"/>
                  <a:pt x="1246762" y="517432"/>
                  <a:pt x="1228902" y="517432"/>
                </a:cubicBezTo>
                <a:lnTo>
                  <a:pt x="32340" y="517432"/>
                </a:lnTo>
                <a:cubicBezTo>
                  <a:pt x="14479" y="517432"/>
                  <a:pt x="0" y="502953"/>
                  <a:pt x="0" y="485093"/>
                </a:cubicBezTo>
                <a:lnTo>
                  <a:pt x="0" y="32340"/>
                </a:lnTo>
                <a:cubicBezTo>
                  <a:pt x="0" y="14491"/>
                  <a:pt x="14491" y="0"/>
                  <a:pt x="32340" y="0"/>
                </a:cubicBezTo>
                <a:close/>
              </a:path>
            </a:pathLst>
          </a:custGeom>
          <a:solidFill>
            <a:srgbClr val="FFFFFF">
              <a:alpha val="20000"/>
            </a:srgbClr>
          </a:solidFill>
        </p:spPr>
        <p:txBody>
          <a:bodyPr/>
          <a:lstStyle/>
          <a:p>
            <a:r>
              <a:rPr lang="en-US" altLang="zh-CN" dirty="0">
                <a:solidFill>
                  <a:schemeClr val="bg1"/>
                </a:solidFill>
              </a:rPr>
              <a:t>Words</a:t>
            </a:r>
            <a:r>
              <a:rPr lang="zh-CN" altLang="en-US" dirty="0">
                <a:solidFill>
                  <a:schemeClr val="bg1"/>
                </a:solidFill>
              </a:rPr>
              <a:t> </a:t>
            </a:r>
            <a:r>
              <a:rPr lang="en-US" altLang="zh-CN" dirty="0">
                <a:solidFill>
                  <a:schemeClr val="bg1"/>
                </a:solidFill>
              </a:rPr>
              <a:t>and</a:t>
            </a:r>
            <a:r>
              <a:rPr lang="zh-CN" altLang="en-US" dirty="0">
                <a:solidFill>
                  <a:schemeClr val="bg1"/>
                </a:solidFill>
              </a:rPr>
              <a:t> </a:t>
            </a:r>
            <a:r>
              <a:rPr lang="en-US" altLang="zh-CN" dirty="0">
                <a:solidFill>
                  <a:schemeClr val="bg1"/>
                </a:solidFill>
              </a:rPr>
              <a:t>expressions</a:t>
            </a:r>
            <a:r>
              <a:rPr lang="zh-CN" altLang="en-US" dirty="0">
                <a:solidFill>
                  <a:schemeClr val="bg1"/>
                </a:solidFill>
              </a:rPr>
              <a:t> </a:t>
            </a:r>
            <a:endParaRPr lang="zh-CN" altLang="en-US" dirty="0">
              <a:solidFill>
                <a:schemeClr val="bg1"/>
              </a:solidFill>
            </a:endParaRPr>
          </a:p>
        </p:txBody>
      </p:sp>
      <p:sp>
        <p:nvSpPr>
          <p:cNvPr id="19" name="Shape 62"/>
          <p:cNvSpPr/>
          <p:nvPr/>
        </p:nvSpPr>
        <p:spPr>
          <a:xfrm>
            <a:off x="8364517" y="931669"/>
            <a:ext cx="3475414" cy="5589199"/>
          </a:xfrm>
          <a:custGeom>
            <a:avLst/>
            <a:gdLst/>
            <a:ahLst/>
            <a:cxnLst/>
            <a:rect l="l" t="t" r="r" b="b"/>
            <a:pathLst>
              <a:path w="1261241" h="517432">
                <a:moveTo>
                  <a:pt x="32340" y="0"/>
                </a:moveTo>
                <a:lnTo>
                  <a:pt x="1228902" y="0"/>
                </a:lnTo>
                <a:cubicBezTo>
                  <a:pt x="1246762" y="0"/>
                  <a:pt x="1261241" y="14479"/>
                  <a:pt x="1261241" y="32340"/>
                </a:cubicBezTo>
                <a:lnTo>
                  <a:pt x="1261241" y="485093"/>
                </a:lnTo>
                <a:cubicBezTo>
                  <a:pt x="1261241" y="502953"/>
                  <a:pt x="1246762" y="517432"/>
                  <a:pt x="1228902" y="517432"/>
                </a:cubicBezTo>
                <a:lnTo>
                  <a:pt x="32340" y="517432"/>
                </a:lnTo>
                <a:cubicBezTo>
                  <a:pt x="14479" y="517432"/>
                  <a:pt x="0" y="502953"/>
                  <a:pt x="0" y="485093"/>
                </a:cubicBezTo>
                <a:lnTo>
                  <a:pt x="0" y="32340"/>
                </a:lnTo>
                <a:cubicBezTo>
                  <a:pt x="0" y="14491"/>
                  <a:pt x="14491" y="0"/>
                  <a:pt x="32340" y="0"/>
                </a:cubicBezTo>
                <a:close/>
              </a:path>
            </a:pathLst>
          </a:custGeom>
          <a:solidFill>
            <a:srgbClr val="FFFFFF">
              <a:alpha val="20000"/>
            </a:srgbClr>
          </a:solidFill>
        </p:spPr>
        <p:txBody>
          <a:bodyPr/>
          <a:lstStyle/>
          <a:p>
            <a:pPr marL="285750" indent="-285750">
              <a:buFont typeface="Arial" panose="020B0604020202020204" pitchFamily="34" charset="0"/>
              <a:buChar char="•"/>
            </a:pPr>
            <a:r>
              <a:rPr lang="en-US" altLang="zh-CN" dirty="0">
                <a:solidFill>
                  <a:schemeClr val="bg1"/>
                </a:solidFill>
                <a:latin typeface="+mj-lt"/>
              </a:rPr>
              <a:t>alternative</a:t>
            </a:r>
            <a:r>
              <a:rPr lang="zh-CN" altLang="en-US" sz="1600" dirty="0">
                <a:solidFill>
                  <a:schemeClr val="bg1"/>
                </a:solidFill>
                <a:latin typeface="+mj-lt"/>
              </a:rPr>
              <a:t>可供选择的；另类的</a:t>
            </a:r>
            <a:endParaRPr lang="zh-CN" altLang="en-US" sz="1600"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consultancy firm</a:t>
            </a:r>
            <a:r>
              <a:rPr lang="zh-CN" altLang="en-US" dirty="0">
                <a:solidFill>
                  <a:schemeClr val="bg1"/>
                </a:solidFill>
                <a:latin typeface="+mj-lt"/>
              </a:rPr>
              <a:t>咨询公司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undercover  </a:t>
            </a:r>
            <a:r>
              <a:rPr lang="zh-CN" altLang="en-US" dirty="0">
                <a:solidFill>
                  <a:schemeClr val="bg1"/>
                </a:solidFill>
                <a:latin typeface="+mj-lt"/>
              </a:rPr>
              <a:t>秘密的；卧底的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relevancy </a:t>
            </a:r>
            <a:r>
              <a:rPr lang="zh-CN" altLang="en-US" dirty="0">
                <a:solidFill>
                  <a:schemeClr val="bg1"/>
                </a:solidFill>
                <a:latin typeface="+mj-lt"/>
              </a:rPr>
              <a:t>相关性；关联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part with our money</a:t>
            </a:r>
            <a:endParaRPr lang="en-US" altLang="zh-CN" dirty="0">
              <a:solidFill>
                <a:schemeClr val="bg1"/>
              </a:solidFill>
              <a:latin typeface="+mj-lt"/>
            </a:endParaRPr>
          </a:p>
          <a:p>
            <a:pPr marL="285750" indent="-285750">
              <a:buFont typeface="Arial" panose="020B0604020202020204" pitchFamily="34" charset="0"/>
              <a:buChar char="•"/>
            </a:pPr>
            <a:r>
              <a:rPr lang="zh-CN" altLang="en-US" dirty="0">
                <a:solidFill>
                  <a:schemeClr val="bg1"/>
                </a:solidFill>
                <a:latin typeface="+mj-lt"/>
              </a:rPr>
              <a:t>花钱；掏钱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shedding light on </a:t>
            </a:r>
            <a:r>
              <a:rPr lang="zh-CN" altLang="en-US" dirty="0">
                <a:solidFill>
                  <a:schemeClr val="bg1"/>
                </a:solidFill>
                <a:latin typeface="+mj-lt"/>
              </a:rPr>
              <a:t>阐明；使</a:t>
            </a:r>
            <a:r>
              <a:rPr lang="en-US" altLang="zh-CN" dirty="0">
                <a:solidFill>
                  <a:schemeClr val="bg1"/>
                </a:solidFill>
                <a:latin typeface="+mj-lt"/>
              </a:rPr>
              <a:t>…… </a:t>
            </a:r>
            <a:r>
              <a:rPr lang="zh-CN" altLang="en-US" dirty="0">
                <a:solidFill>
                  <a:schemeClr val="bg1"/>
                </a:solidFill>
                <a:latin typeface="+mj-lt"/>
              </a:rPr>
              <a:t>清楚易懂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feel pushed to the edge  </a:t>
            </a:r>
            <a:endParaRPr lang="en-US" altLang="zh-CN" dirty="0">
              <a:solidFill>
                <a:schemeClr val="bg1"/>
              </a:solidFill>
              <a:latin typeface="+mj-lt"/>
            </a:endParaRPr>
          </a:p>
          <a:p>
            <a:pPr marL="285750" indent="-285750">
              <a:buFont typeface="Arial" panose="020B0604020202020204" pitchFamily="34" charset="0"/>
              <a:buChar char="•"/>
            </a:pPr>
            <a:r>
              <a:rPr lang="zh-CN" altLang="en-US" dirty="0">
                <a:solidFill>
                  <a:schemeClr val="bg1"/>
                </a:solidFill>
                <a:latin typeface="+mj-lt"/>
              </a:rPr>
              <a:t>感到被逼到极限；压力巨大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overflowing inboxes</a:t>
            </a:r>
            <a:endParaRPr lang="en-US" altLang="zh-CN" dirty="0">
              <a:solidFill>
                <a:schemeClr val="bg1"/>
              </a:solidFill>
              <a:latin typeface="+mj-lt"/>
            </a:endParaRPr>
          </a:p>
          <a:p>
            <a:pPr marL="285750" indent="-285750">
              <a:buFont typeface="Arial" panose="020B0604020202020204" pitchFamily="34" charset="0"/>
              <a:buChar char="•"/>
            </a:pPr>
            <a:r>
              <a:rPr lang="zh-CN" altLang="en-US" dirty="0">
                <a:solidFill>
                  <a:schemeClr val="bg1"/>
                </a:solidFill>
                <a:latin typeface="+mj-lt"/>
              </a:rPr>
              <a:t>爆满的收件箱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spark eagerness  </a:t>
            </a:r>
            <a:r>
              <a:rPr lang="zh-CN" altLang="en-US" dirty="0">
                <a:solidFill>
                  <a:schemeClr val="bg1"/>
                </a:solidFill>
                <a:latin typeface="+mj-lt"/>
              </a:rPr>
              <a:t>激发热情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be forced to  </a:t>
            </a:r>
            <a:r>
              <a:rPr lang="zh-CN" altLang="en-US" dirty="0">
                <a:solidFill>
                  <a:schemeClr val="bg1"/>
                </a:solidFill>
                <a:latin typeface="+mj-lt"/>
              </a:rPr>
              <a:t>被迫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in depth </a:t>
            </a:r>
            <a:r>
              <a:rPr lang="zh-CN" altLang="en-US" dirty="0">
                <a:solidFill>
                  <a:schemeClr val="bg1"/>
                </a:solidFill>
                <a:latin typeface="+mj-lt"/>
              </a:rPr>
              <a:t>深入地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fuel</a:t>
            </a:r>
            <a:r>
              <a:rPr lang="zh-CN" altLang="en-US" dirty="0">
                <a:solidFill>
                  <a:schemeClr val="bg1"/>
                </a:solidFill>
                <a:latin typeface="+mj-lt"/>
              </a:rPr>
              <a:t>刺激；推动；燃料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accelerate work pace</a:t>
            </a:r>
            <a:endParaRPr lang="en-US" altLang="zh-CN" dirty="0">
              <a:solidFill>
                <a:schemeClr val="bg1"/>
              </a:solidFill>
              <a:latin typeface="+mj-lt"/>
            </a:endParaRPr>
          </a:p>
          <a:p>
            <a:pPr marL="285750" indent="-285750">
              <a:buFont typeface="Arial" panose="020B0604020202020204" pitchFamily="34" charset="0"/>
              <a:buChar char="•"/>
            </a:pPr>
            <a:r>
              <a:rPr lang="zh-CN" altLang="en-US" dirty="0">
                <a:solidFill>
                  <a:schemeClr val="bg1"/>
                </a:solidFill>
                <a:latin typeface="+mj-lt"/>
              </a:rPr>
              <a:t>加快工作节奏 </a:t>
            </a:r>
            <a:endParaRPr lang="zh-CN" altLang="en-US" dirty="0">
              <a:solidFill>
                <a:schemeClr val="bg1"/>
              </a:solidFill>
              <a:latin typeface="+mj-lt"/>
            </a:endParaRPr>
          </a:p>
          <a:p>
            <a:pPr marL="285750" indent="-285750">
              <a:buFont typeface="Arial" panose="020B0604020202020204" pitchFamily="34" charset="0"/>
              <a:buChar char="•"/>
            </a:pPr>
            <a:r>
              <a:rPr lang="en-US" altLang="zh-CN" dirty="0">
                <a:solidFill>
                  <a:schemeClr val="bg1"/>
                </a:solidFill>
                <a:latin typeface="+mj-lt"/>
              </a:rPr>
              <a:t>stimulates motivation  </a:t>
            </a:r>
            <a:endParaRPr lang="en-US" altLang="zh-CN" dirty="0">
              <a:solidFill>
                <a:schemeClr val="bg1"/>
              </a:solidFill>
              <a:latin typeface="+mj-lt"/>
            </a:endParaRPr>
          </a:p>
          <a:p>
            <a:pPr marL="285750" indent="-285750">
              <a:buFont typeface="Arial" panose="020B0604020202020204" pitchFamily="34" charset="0"/>
              <a:buChar char="•"/>
            </a:pPr>
            <a:r>
              <a:rPr lang="zh-CN" altLang="en-US" dirty="0">
                <a:solidFill>
                  <a:schemeClr val="bg1"/>
                </a:solidFill>
                <a:latin typeface="+mj-lt"/>
              </a:rPr>
              <a:t>激发动力</a:t>
            </a:r>
            <a:endParaRPr lang="zh-CN" altLang="en-US" dirty="0">
              <a:solidFill>
                <a:schemeClr val="bg1"/>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arn(inVertic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inVertic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arn(inVertic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2" name="Shape 0"/>
          <p:cNvSpPr/>
          <p:nvPr/>
        </p:nvSpPr>
        <p:spPr>
          <a:xfrm>
            <a:off x="317500" y="317500"/>
            <a:ext cx="317500" cy="317500"/>
          </a:xfrm>
          <a:custGeom>
            <a:avLst/>
            <a:gdLst/>
            <a:ahLst/>
            <a:cxnLst/>
            <a:rect l="l" t="t" r="r" b="b"/>
            <a:pathLst>
              <a:path w="317500" h="317500">
                <a:moveTo>
                  <a:pt x="63500" y="0"/>
                </a:moveTo>
                <a:lnTo>
                  <a:pt x="254000" y="0"/>
                </a:lnTo>
                <a:cubicBezTo>
                  <a:pt x="289047" y="0"/>
                  <a:pt x="317500" y="28453"/>
                  <a:pt x="317500" y="63500"/>
                </a:cubicBezTo>
                <a:lnTo>
                  <a:pt x="317500" y="254000"/>
                </a:lnTo>
                <a:cubicBezTo>
                  <a:pt x="317500" y="289047"/>
                  <a:pt x="289047" y="317500"/>
                  <a:pt x="254000" y="317500"/>
                </a:cubicBezTo>
                <a:lnTo>
                  <a:pt x="63500" y="317500"/>
                </a:lnTo>
                <a:cubicBezTo>
                  <a:pt x="28453" y="317500"/>
                  <a:pt x="0" y="289047"/>
                  <a:pt x="0" y="254000"/>
                </a:cubicBezTo>
                <a:lnTo>
                  <a:pt x="0" y="63500"/>
                </a:lnTo>
                <a:cubicBezTo>
                  <a:pt x="0" y="28453"/>
                  <a:pt x="28453" y="0"/>
                  <a:pt x="63500" y="0"/>
                </a:cubicBezTo>
                <a:close/>
              </a:path>
            </a:pathLst>
          </a:custGeom>
          <a:solidFill>
            <a:srgbClr val="B8A99A"/>
          </a:solidFill>
        </p:spPr>
        <p:txBody>
          <a:bodyPr/>
          <a:lstStyle/>
          <a:p>
            <a:endParaRPr lang="zh-CN" altLang="en-US"/>
          </a:p>
        </p:txBody>
      </p:sp>
      <p:sp>
        <p:nvSpPr>
          <p:cNvPr id="3" name="Text 1"/>
          <p:cNvSpPr/>
          <p:nvPr/>
        </p:nvSpPr>
        <p:spPr>
          <a:xfrm>
            <a:off x="277813" y="317500"/>
            <a:ext cx="396875" cy="317500"/>
          </a:xfrm>
          <a:prstGeom prst="rect">
            <a:avLst/>
          </a:prstGeom>
          <a:noFill/>
        </p:spPr>
        <p:txBody>
          <a:bodyPr wrap="square" lIns="0" tIns="0" rIns="0" bIns="0" rtlCol="0" anchor="ctr"/>
          <a:lstStyle/>
          <a:p>
            <a:pPr algn="ctr">
              <a:lnSpc>
                <a:spcPct val="120000"/>
              </a:lnSpc>
            </a:pPr>
            <a:r>
              <a:rPr lang="en-US" sz="1250" b="1" dirty="0">
                <a:solidFill>
                  <a:srgbClr val="FFFFFF"/>
                </a:solidFill>
                <a:latin typeface="Oranienbaum" panose="02000506080000020003" pitchFamily="34" charset="0"/>
                <a:ea typeface="Oranienbaum" panose="02000506080000020003" pitchFamily="34" charset="-122"/>
                <a:cs typeface="Oranienbaum" panose="02000506080000020003" pitchFamily="34" charset="-120"/>
              </a:rPr>
              <a:t>B</a:t>
            </a:r>
            <a:endParaRPr lang="en-US" sz="1600" dirty="0"/>
          </a:p>
        </p:txBody>
      </p:sp>
      <p:sp>
        <p:nvSpPr>
          <p:cNvPr id="4" name="Text 2"/>
          <p:cNvSpPr/>
          <p:nvPr/>
        </p:nvSpPr>
        <p:spPr>
          <a:xfrm>
            <a:off x="730250" y="396875"/>
            <a:ext cx="1365250" cy="158750"/>
          </a:xfrm>
          <a:prstGeom prst="rect">
            <a:avLst/>
          </a:prstGeom>
          <a:noFill/>
        </p:spPr>
        <p:txBody>
          <a:bodyPr wrap="square" lIns="0" tIns="0" rIns="0" bIns="0" rtlCol="0" anchor="ctr"/>
          <a:lstStyle/>
          <a:p>
            <a:pPr>
              <a:lnSpc>
                <a:spcPct val="120000"/>
              </a:lnSpc>
            </a:pPr>
            <a:r>
              <a:rPr lang="en-US" sz="875" b="1" kern="0" spc="88" dirty="0">
                <a:solidFill>
                  <a:srgbClr val="C77D4A"/>
                </a:solidFill>
                <a:latin typeface="Quattrocento Sans" panose="020B0502050000020003" pitchFamily="34" charset="0"/>
                <a:ea typeface="Quattrocento Sans" panose="020B0502050000020003" pitchFamily="34" charset="-122"/>
                <a:cs typeface="Quattrocento Sans" panose="020B0502050000020003" pitchFamily="34" charset="-120"/>
              </a:rPr>
              <a:t>READING PASSAGE B</a:t>
            </a:r>
            <a:endParaRPr lang="en-US" sz="1600" dirty="0"/>
          </a:p>
        </p:txBody>
      </p:sp>
      <p:sp>
        <p:nvSpPr>
          <p:cNvPr id="5" name="Text 3"/>
          <p:cNvSpPr/>
          <p:nvPr/>
        </p:nvSpPr>
        <p:spPr>
          <a:xfrm>
            <a:off x="317500" y="698500"/>
            <a:ext cx="11699875" cy="317500"/>
          </a:xfrm>
          <a:prstGeom prst="rect">
            <a:avLst/>
          </a:prstGeom>
          <a:noFill/>
        </p:spPr>
        <p:txBody>
          <a:bodyPr wrap="square" lIns="0" tIns="0" rIns="0" bIns="0" rtlCol="0" anchor="ctr"/>
          <a:lstStyle/>
          <a:p>
            <a:pPr>
              <a:lnSpc>
                <a:spcPct val="90000"/>
              </a:lnSpc>
            </a:pPr>
            <a:r>
              <a:rPr lang="en-US" sz="2250" b="1" dirty="0">
                <a:solidFill>
                  <a:srgbClr val="3A4F41"/>
                </a:solidFill>
                <a:latin typeface="宋体" panose="02010600030101010101" pitchFamily="2" charset="-122"/>
                <a:ea typeface="宋体" panose="02010600030101010101" pitchFamily="2" charset="-122"/>
                <a:cs typeface="Noto Sans SC" pitchFamily="34" charset="-120"/>
              </a:rPr>
              <a:t>火鸡空投行动</a:t>
            </a:r>
            <a:endParaRPr lang="en-US" sz="1600" dirty="0"/>
          </a:p>
        </p:txBody>
      </p:sp>
      <p:sp>
        <p:nvSpPr>
          <p:cNvPr id="6" name="Shape 4"/>
          <p:cNvSpPr/>
          <p:nvPr/>
        </p:nvSpPr>
        <p:spPr>
          <a:xfrm>
            <a:off x="317500" y="1111250"/>
            <a:ext cx="635000" cy="31750"/>
          </a:xfrm>
          <a:custGeom>
            <a:avLst/>
            <a:gdLst/>
            <a:ahLst/>
            <a:cxnLst/>
            <a:rect l="l" t="t" r="r" b="b"/>
            <a:pathLst>
              <a:path w="635000" h="31750">
                <a:moveTo>
                  <a:pt x="0" y="0"/>
                </a:moveTo>
                <a:lnTo>
                  <a:pt x="635000" y="0"/>
                </a:lnTo>
                <a:lnTo>
                  <a:pt x="635000" y="31750"/>
                </a:lnTo>
                <a:lnTo>
                  <a:pt x="0" y="31750"/>
                </a:lnTo>
                <a:lnTo>
                  <a:pt x="0" y="0"/>
                </a:lnTo>
                <a:close/>
              </a:path>
            </a:pathLst>
          </a:custGeom>
          <a:solidFill>
            <a:srgbClr val="C77D4A"/>
          </a:solidFill>
        </p:spPr>
        <p:txBody>
          <a:bodyPr/>
          <a:lstStyle/>
          <a:p>
            <a:endParaRPr lang="zh-CN" altLang="en-US"/>
          </a:p>
        </p:txBody>
      </p:sp>
      <p:sp>
        <p:nvSpPr>
          <p:cNvPr id="7" name="Shape 5"/>
          <p:cNvSpPr/>
          <p:nvPr/>
        </p:nvSpPr>
        <p:spPr>
          <a:xfrm>
            <a:off x="317500" y="1301750"/>
            <a:ext cx="8858250" cy="5332730"/>
          </a:xfrm>
          <a:custGeom>
            <a:avLst/>
            <a:gdLst/>
            <a:ahLst/>
            <a:cxnLst/>
            <a:rect l="l" t="t" r="r" b="b"/>
            <a:pathLst>
              <a:path w="8858250" h="5238750">
                <a:moveTo>
                  <a:pt x="63494" y="0"/>
                </a:moveTo>
                <a:lnTo>
                  <a:pt x="8794756" y="0"/>
                </a:lnTo>
                <a:cubicBezTo>
                  <a:pt x="8829823" y="0"/>
                  <a:pt x="8858250" y="28427"/>
                  <a:pt x="8858250" y="63494"/>
                </a:cubicBezTo>
                <a:lnTo>
                  <a:pt x="8858250" y="5175256"/>
                </a:lnTo>
                <a:cubicBezTo>
                  <a:pt x="8858250" y="5210323"/>
                  <a:pt x="8829823" y="5238750"/>
                  <a:pt x="8794756" y="5238750"/>
                </a:cubicBezTo>
                <a:lnTo>
                  <a:pt x="63494" y="5238750"/>
                </a:lnTo>
                <a:cubicBezTo>
                  <a:pt x="28427" y="5238750"/>
                  <a:pt x="0" y="5210323"/>
                  <a:pt x="0" y="5175256"/>
                </a:cubicBezTo>
                <a:lnTo>
                  <a:pt x="0" y="63494"/>
                </a:lnTo>
                <a:cubicBezTo>
                  <a:pt x="0" y="28451"/>
                  <a:pt x="28451" y="0"/>
                  <a:pt x="63494" y="0"/>
                </a:cubicBezTo>
                <a:close/>
              </a:path>
            </a:pathLst>
          </a:custGeom>
          <a:solidFill>
            <a:srgbClr val="FFFFFF"/>
          </a:solidFill>
          <a:effectLst>
            <a:outerShdw blurRad="23813" dist="7938" dir="5400000" algn="bl" rotWithShape="0">
              <a:srgbClr val="000000">
                <a:alpha val="10196"/>
              </a:srgbClr>
            </a:outerShdw>
          </a:effectLst>
        </p:spPr>
        <p:txBody>
          <a:bodyPr/>
          <a:lstStyle/>
          <a:p>
            <a:endParaRPr lang="zh-CN" altLang="en-US"/>
          </a:p>
        </p:txBody>
      </p:sp>
      <p:sp>
        <p:nvSpPr>
          <p:cNvPr id="8" name="Shape 6"/>
          <p:cNvSpPr/>
          <p:nvPr/>
        </p:nvSpPr>
        <p:spPr>
          <a:xfrm>
            <a:off x="527844" y="1524000"/>
            <a:ext cx="158750" cy="158750"/>
          </a:xfrm>
          <a:custGeom>
            <a:avLst/>
            <a:gdLst/>
            <a:ahLst/>
            <a:cxnLst/>
            <a:rect l="l" t="t" r="r" b="b"/>
            <a:pathLst>
              <a:path w="158750" h="158750">
                <a:moveTo>
                  <a:pt x="79375" y="43811"/>
                </a:moveTo>
                <a:lnTo>
                  <a:pt x="79375" y="139712"/>
                </a:lnTo>
                <a:lnTo>
                  <a:pt x="79530" y="139650"/>
                </a:lnTo>
                <a:cubicBezTo>
                  <a:pt x="96459" y="132612"/>
                  <a:pt x="114629" y="128984"/>
                  <a:pt x="132953" y="128984"/>
                </a:cubicBezTo>
                <a:lnTo>
                  <a:pt x="138906" y="128984"/>
                </a:lnTo>
                <a:lnTo>
                  <a:pt x="138906" y="29766"/>
                </a:lnTo>
                <a:lnTo>
                  <a:pt x="132953" y="29766"/>
                </a:lnTo>
                <a:cubicBezTo>
                  <a:pt x="119869" y="29766"/>
                  <a:pt x="106877" y="32370"/>
                  <a:pt x="94785" y="37393"/>
                </a:cubicBezTo>
                <a:cubicBezTo>
                  <a:pt x="89576" y="39563"/>
                  <a:pt x="84429" y="41703"/>
                  <a:pt x="79375" y="43811"/>
                </a:cubicBezTo>
                <a:close/>
                <a:moveTo>
                  <a:pt x="71593" y="19069"/>
                </a:moveTo>
                <a:lnTo>
                  <a:pt x="79375" y="22324"/>
                </a:lnTo>
                <a:lnTo>
                  <a:pt x="87157" y="19069"/>
                </a:lnTo>
                <a:cubicBezTo>
                  <a:pt x="101668" y="13022"/>
                  <a:pt x="117233" y="9922"/>
                  <a:pt x="132953" y="9922"/>
                </a:cubicBezTo>
                <a:lnTo>
                  <a:pt x="143867" y="9922"/>
                </a:lnTo>
                <a:cubicBezTo>
                  <a:pt x="152084" y="9922"/>
                  <a:pt x="158750" y="16588"/>
                  <a:pt x="158750" y="24805"/>
                </a:cubicBezTo>
                <a:lnTo>
                  <a:pt x="158750" y="133945"/>
                </a:lnTo>
                <a:cubicBezTo>
                  <a:pt x="158750" y="142162"/>
                  <a:pt x="152084" y="148828"/>
                  <a:pt x="143867" y="148828"/>
                </a:cubicBezTo>
                <a:lnTo>
                  <a:pt x="132953" y="148828"/>
                </a:lnTo>
                <a:cubicBezTo>
                  <a:pt x="117233" y="148828"/>
                  <a:pt x="101668" y="151929"/>
                  <a:pt x="87157" y="157975"/>
                </a:cubicBezTo>
                <a:lnTo>
                  <a:pt x="83189" y="159618"/>
                </a:lnTo>
                <a:cubicBezTo>
                  <a:pt x="80739" y="160641"/>
                  <a:pt x="78011" y="160641"/>
                  <a:pt x="75561" y="159618"/>
                </a:cubicBezTo>
                <a:lnTo>
                  <a:pt x="71593" y="157975"/>
                </a:lnTo>
                <a:cubicBezTo>
                  <a:pt x="57082" y="151929"/>
                  <a:pt x="41517" y="148828"/>
                  <a:pt x="25797" y="148828"/>
                </a:cubicBezTo>
                <a:lnTo>
                  <a:pt x="14883" y="148828"/>
                </a:lnTo>
                <a:cubicBezTo>
                  <a:pt x="6666" y="148828"/>
                  <a:pt x="0" y="142162"/>
                  <a:pt x="0" y="133945"/>
                </a:cubicBezTo>
                <a:lnTo>
                  <a:pt x="0" y="24805"/>
                </a:lnTo>
                <a:cubicBezTo>
                  <a:pt x="0" y="16588"/>
                  <a:pt x="6666" y="9922"/>
                  <a:pt x="14883" y="9922"/>
                </a:cubicBezTo>
                <a:lnTo>
                  <a:pt x="25797" y="9922"/>
                </a:lnTo>
                <a:cubicBezTo>
                  <a:pt x="41517" y="9922"/>
                  <a:pt x="57082" y="13022"/>
                  <a:pt x="71593" y="19069"/>
                </a:cubicBezTo>
                <a:close/>
              </a:path>
            </a:pathLst>
          </a:custGeom>
          <a:solidFill>
            <a:srgbClr val="C77D4A"/>
          </a:solidFill>
        </p:spPr>
        <p:txBody>
          <a:bodyPr/>
          <a:lstStyle/>
          <a:p>
            <a:endParaRPr lang="zh-CN" altLang="en-US"/>
          </a:p>
        </p:txBody>
      </p:sp>
      <p:sp>
        <p:nvSpPr>
          <p:cNvPr id="9" name="Text 7"/>
          <p:cNvSpPr/>
          <p:nvPr/>
        </p:nvSpPr>
        <p:spPr>
          <a:xfrm>
            <a:off x="706438" y="1492250"/>
            <a:ext cx="8358188" cy="222250"/>
          </a:xfrm>
          <a:prstGeom prst="rect">
            <a:avLst/>
          </a:prstGeom>
          <a:noFill/>
        </p:spPr>
        <p:txBody>
          <a:bodyPr wrap="square" lIns="0" tIns="0" rIns="0" bIns="0" rtlCol="0" anchor="ctr"/>
          <a:lstStyle/>
          <a:p>
            <a:pPr>
              <a:lnSpc>
                <a:spcPct val="120000"/>
              </a:lnSpc>
            </a:pPr>
            <a:r>
              <a:rPr lang="en-US" sz="1600" b="1" dirty="0">
                <a:solidFill>
                  <a:srgbClr val="3A4F41"/>
                </a:solidFill>
                <a:latin typeface="宋体" panose="02010600030101010101" pitchFamily="2" charset="-122"/>
                <a:ea typeface="宋体" panose="02010600030101010101" pitchFamily="2" charset="-122"/>
                <a:cs typeface="Noto Sans SC" pitchFamily="34" charset="-120"/>
              </a:rPr>
              <a:t>文章导读</a:t>
            </a:r>
            <a:endParaRPr lang="en-US" sz="1600" dirty="0"/>
          </a:p>
        </p:txBody>
      </p:sp>
      <p:sp>
        <p:nvSpPr>
          <p:cNvPr id="10" name="Shape 8"/>
          <p:cNvSpPr/>
          <p:nvPr/>
        </p:nvSpPr>
        <p:spPr>
          <a:xfrm>
            <a:off x="527844" y="1817688"/>
            <a:ext cx="8477250" cy="1365250"/>
          </a:xfrm>
          <a:custGeom>
            <a:avLst/>
            <a:gdLst/>
            <a:ahLst/>
            <a:cxnLst/>
            <a:rect l="l" t="t" r="r" b="b"/>
            <a:pathLst>
              <a:path w="8477250" h="1365250">
                <a:moveTo>
                  <a:pt x="63498" y="0"/>
                </a:moveTo>
                <a:lnTo>
                  <a:pt x="8413752" y="0"/>
                </a:lnTo>
                <a:cubicBezTo>
                  <a:pt x="8448821" y="0"/>
                  <a:pt x="8477250" y="28429"/>
                  <a:pt x="8477250" y="63498"/>
                </a:cubicBezTo>
                <a:lnTo>
                  <a:pt x="8477250" y="1301752"/>
                </a:lnTo>
                <a:cubicBezTo>
                  <a:pt x="8477250" y="1336821"/>
                  <a:pt x="8448821" y="1365250"/>
                  <a:pt x="8413752" y="1365250"/>
                </a:cubicBezTo>
                <a:lnTo>
                  <a:pt x="63498" y="1365250"/>
                </a:lnTo>
                <a:cubicBezTo>
                  <a:pt x="28429" y="1365250"/>
                  <a:pt x="0" y="1336821"/>
                  <a:pt x="0" y="1301752"/>
                </a:cubicBezTo>
                <a:lnTo>
                  <a:pt x="0" y="63498"/>
                </a:lnTo>
                <a:cubicBezTo>
                  <a:pt x="0" y="28452"/>
                  <a:pt x="28452" y="0"/>
                  <a:pt x="63498" y="0"/>
                </a:cubicBezTo>
                <a:close/>
              </a:path>
            </a:pathLst>
          </a:custGeom>
          <a:solidFill>
            <a:srgbClr val="F8F7F4"/>
          </a:solidFill>
        </p:spPr>
        <p:txBody>
          <a:bodyPr/>
          <a:lstStyle/>
          <a:p>
            <a:endParaRPr lang="zh-CN" altLang="en-US" sz="1600"/>
          </a:p>
        </p:txBody>
      </p:sp>
      <p:sp>
        <p:nvSpPr>
          <p:cNvPr id="11" name="Text 9"/>
          <p:cNvSpPr/>
          <p:nvPr/>
        </p:nvSpPr>
        <p:spPr>
          <a:xfrm>
            <a:off x="635000" y="1968500"/>
            <a:ext cx="8286750" cy="206375"/>
          </a:xfrm>
          <a:prstGeom prst="rect">
            <a:avLst/>
          </a:prstGeom>
          <a:noFill/>
        </p:spPr>
        <p:txBody>
          <a:bodyPr wrap="square" lIns="0" tIns="0" rIns="0" bIns="0" rtlCol="0" anchor="ctr"/>
          <a:lstStyle/>
          <a:p>
            <a:r>
              <a:rPr lang="en-US" sz="1500" dirty="0">
                <a:solidFill>
                  <a:srgbClr val="2E2E2E">
                    <a:alpha val="80000"/>
                  </a:srgbClr>
                </a:solidFill>
                <a:latin typeface="宋体" panose="02010600030101010101" pitchFamily="2" charset="-122"/>
                <a:ea typeface="宋体" panose="02010600030101010101" pitchFamily="2" charset="-122"/>
                <a:cs typeface="Noto Sans SC" pitchFamily="34" charset="-120"/>
              </a:rPr>
              <a:t>故事开始于阿拉斯加高耸森林中传来的稳定嗡嗡声——这是一个信号，但无需惊慌。与其说是"趴下躲避"，不如说是"来拿吧！"</a:t>
            </a:r>
            <a:endParaRPr lang="en-US" sz="1500" dirty="0"/>
          </a:p>
        </p:txBody>
      </p:sp>
      <p:sp>
        <p:nvSpPr>
          <p:cNvPr id="12" name="Text 10"/>
          <p:cNvSpPr/>
          <p:nvPr/>
        </p:nvSpPr>
        <p:spPr>
          <a:xfrm>
            <a:off x="603250" y="2381250"/>
            <a:ext cx="8286750" cy="412750"/>
          </a:xfrm>
          <a:prstGeom prst="rect">
            <a:avLst/>
          </a:prstGeom>
          <a:noFill/>
        </p:spPr>
        <p:txBody>
          <a:bodyPr wrap="square" lIns="0" tIns="0" rIns="0" bIns="0" rtlCol="0" anchor="ctr"/>
          <a:lstStyle/>
          <a:p>
            <a:r>
              <a:rPr lang="en-US" sz="1500" dirty="0">
                <a:solidFill>
                  <a:srgbClr val="2E2E2E">
                    <a:alpha val="80000"/>
                  </a:srgbClr>
                </a:solidFill>
                <a:latin typeface="宋体" panose="02010600030101010101" pitchFamily="2" charset="-122"/>
                <a:ea typeface="宋体" panose="02010600030101010101" pitchFamily="2" charset="-122"/>
                <a:cs typeface="Noto Sans SC" pitchFamily="34" charset="-120"/>
              </a:rPr>
              <a:t>当你走出家门，来到道路稀少、邻居更少的地方，你会看到一架单引擎飞机低空飞行，离地面仅几十英尺。飞机的舱门猛地打开，一个黑色包裹被扔了出来，带着黄色的尾巴坠向地面。</a:t>
            </a:r>
            <a:endParaRPr lang="en-US" sz="1500" dirty="0"/>
          </a:p>
        </p:txBody>
      </p:sp>
      <p:sp>
        <p:nvSpPr>
          <p:cNvPr id="13" name="Text 11"/>
          <p:cNvSpPr/>
          <p:nvPr/>
        </p:nvSpPr>
        <p:spPr>
          <a:xfrm>
            <a:off x="635000" y="2878455"/>
            <a:ext cx="8286750" cy="206375"/>
          </a:xfrm>
          <a:prstGeom prst="rect">
            <a:avLst/>
          </a:prstGeom>
          <a:noFill/>
        </p:spPr>
        <p:txBody>
          <a:bodyPr wrap="square" lIns="0" tIns="0" rIns="0" bIns="0" rtlCol="0" anchor="ctr"/>
          <a:lstStyle/>
          <a:p>
            <a:pPr>
              <a:lnSpc>
                <a:spcPct val="140000"/>
              </a:lnSpc>
            </a:pPr>
            <a:r>
              <a:rPr lang="en-US" sz="1500" b="1" dirty="0">
                <a:solidFill>
                  <a:srgbClr val="3A4F41"/>
                </a:solidFill>
                <a:latin typeface="宋体" panose="02010600030101010101" pitchFamily="2" charset="-122"/>
                <a:ea typeface="宋体" panose="02010600030101010101" pitchFamily="2" charset="-122"/>
                <a:cs typeface="Noto Sans SC" pitchFamily="34" charset="-120"/>
              </a:rPr>
              <a:t>恭喜你，你刚刚被"火鸡轰炸"了！</a:t>
            </a:r>
            <a:endParaRPr lang="en-US" sz="1500" dirty="0"/>
          </a:p>
        </p:txBody>
      </p:sp>
      <p:sp>
        <p:nvSpPr>
          <p:cNvPr id="14" name="Shape 12"/>
          <p:cNvSpPr/>
          <p:nvPr/>
        </p:nvSpPr>
        <p:spPr>
          <a:xfrm>
            <a:off x="508000" y="3333750"/>
            <a:ext cx="8477250" cy="1521142"/>
          </a:xfrm>
          <a:custGeom>
            <a:avLst/>
            <a:gdLst/>
            <a:ahLst/>
            <a:cxnLst/>
            <a:rect l="l" t="t" r="r" b="b"/>
            <a:pathLst>
              <a:path w="8477250" h="1270000">
                <a:moveTo>
                  <a:pt x="63500" y="0"/>
                </a:moveTo>
                <a:lnTo>
                  <a:pt x="8413750" y="0"/>
                </a:lnTo>
                <a:cubicBezTo>
                  <a:pt x="8448797" y="0"/>
                  <a:pt x="8477250" y="28453"/>
                  <a:pt x="8477250" y="63500"/>
                </a:cubicBezTo>
                <a:lnTo>
                  <a:pt x="8477250" y="1206500"/>
                </a:lnTo>
                <a:cubicBezTo>
                  <a:pt x="8477250" y="1241547"/>
                  <a:pt x="8448797" y="1270000"/>
                  <a:pt x="8413750" y="1270000"/>
                </a:cubicBezTo>
                <a:lnTo>
                  <a:pt x="63500" y="1270000"/>
                </a:lnTo>
                <a:cubicBezTo>
                  <a:pt x="28453" y="1270000"/>
                  <a:pt x="0" y="1241547"/>
                  <a:pt x="0" y="1206500"/>
                </a:cubicBezTo>
                <a:lnTo>
                  <a:pt x="0" y="63500"/>
                </a:lnTo>
                <a:cubicBezTo>
                  <a:pt x="0" y="28453"/>
                  <a:pt x="28453" y="0"/>
                  <a:pt x="63500" y="0"/>
                </a:cubicBezTo>
                <a:close/>
              </a:path>
            </a:pathLst>
          </a:custGeom>
          <a:solidFill>
            <a:srgbClr val="F8F7F4"/>
          </a:solidFill>
        </p:spPr>
        <p:txBody>
          <a:bodyPr/>
          <a:lstStyle/>
          <a:p>
            <a:endParaRPr lang="zh-CN" altLang="en-US"/>
          </a:p>
        </p:txBody>
      </p:sp>
      <p:sp>
        <p:nvSpPr>
          <p:cNvPr id="15" name="Text 13"/>
          <p:cNvSpPr/>
          <p:nvPr/>
        </p:nvSpPr>
        <p:spPr>
          <a:xfrm>
            <a:off x="635000" y="3477577"/>
            <a:ext cx="8286750" cy="412750"/>
          </a:xfrm>
          <a:prstGeom prst="rect">
            <a:avLst/>
          </a:prstGeom>
          <a:noFill/>
        </p:spPr>
        <p:txBody>
          <a:bodyPr wrap="square" lIns="0" tIns="0" rIns="0" bIns="0" rtlCol="0" anchor="ctr"/>
          <a:lstStyle/>
          <a:p>
            <a:r>
              <a:rPr lang="en-US" sz="1600" dirty="0">
                <a:solidFill>
                  <a:srgbClr val="2E2E2E">
                    <a:alpha val="80000"/>
                  </a:srgbClr>
                </a:solidFill>
                <a:latin typeface="宋体" panose="02010600030101010101" pitchFamily="2" charset="-122"/>
                <a:ea typeface="宋体" panose="02010600030101010101" pitchFamily="2" charset="-122"/>
                <a:cs typeface="Noto Sans SC" pitchFamily="34" charset="-120"/>
              </a:rPr>
              <a:t>这个"炸弹"是一只15磅重的冷冻火鸡，装在垃圾袋里，用黄色警示带系着以便识别。自2021年以来，阿拉斯加原住民Esther Keim一直在通过飞机向偏远地区的阿拉斯加人空投火鸡，否则这些人可能会在感恩节吃松鼠、驼鹿或午餐肉。</a:t>
            </a:r>
            <a:endParaRPr lang="en-US" sz="1600" dirty="0"/>
          </a:p>
        </p:txBody>
      </p:sp>
      <p:sp>
        <p:nvSpPr>
          <p:cNvPr id="16" name="Text 14"/>
          <p:cNvSpPr/>
          <p:nvPr/>
        </p:nvSpPr>
        <p:spPr>
          <a:xfrm>
            <a:off x="635000" y="4262437"/>
            <a:ext cx="8286750" cy="412750"/>
          </a:xfrm>
          <a:prstGeom prst="rect">
            <a:avLst/>
          </a:prstGeom>
          <a:noFill/>
        </p:spPr>
        <p:txBody>
          <a:bodyPr wrap="square" lIns="0" tIns="0" rIns="0" bIns="0" rtlCol="0" anchor="ctr"/>
          <a:lstStyle/>
          <a:p>
            <a:r>
              <a:rPr lang="en-US" sz="1600" dirty="0">
                <a:solidFill>
                  <a:srgbClr val="2E2E2E">
                    <a:alpha val="80000"/>
                  </a:srgbClr>
                </a:solidFill>
                <a:latin typeface="宋体" panose="02010600030101010101" pitchFamily="2" charset="-122"/>
                <a:ea typeface="宋体" panose="02010600030101010101" pitchFamily="2" charset="-122"/>
                <a:cs typeface="Noto Sans SC" pitchFamily="34" charset="-120"/>
              </a:rPr>
              <a:t>感恩节在这个国家的这个地区是一个棘手的时间。河流通常作为阿拉斯加偏远地区的高速公路，但此时河水太冻无法行船，又不够冻可以通车。他们唯一到达"文明世界"的选择是骑雪地摩托七个小时。或者，如果你像Keim一样是飞行员，你可以飞上天空。</a:t>
            </a:r>
            <a:endParaRPr lang="en-US" sz="1600" dirty="0"/>
          </a:p>
        </p:txBody>
      </p:sp>
      <p:sp>
        <p:nvSpPr>
          <p:cNvPr id="17" name="Shape 15"/>
          <p:cNvSpPr/>
          <p:nvPr/>
        </p:nvSpPr>
        <p:spPr>
          <a:xfrm>
            <a:off x="476250" y="4953000"/>
            <a:ext cx="8477250" cy="1174750"/>
          </a:xfrm>
          <a:custGeom>
            <a:avLst/>
            <a:gdLst/>
            <a:ahLst/>
            <a:cxnLst/>
            <a:rect l="l" t="t" r="r" b="b"/>
            <a:pathLst>
              <a:path w="8477250" h="1174750">
                <a:moveTo>
                  <a:pt x="63495" y="0"/>
                </a:moveTo>
                <a:lnTo>
                  <a:pt x="8413755" y="0"/>
                </a:lnTo>
                <a:cubicBezTo>
                  <a:pt x="8448822" y="0"/>
                  <a:pt x="8477250" y="28428"/>
                  <a:pt x="8477250" y="63495"/>
                </a:cubicBezTo>
                <a:lnTo>
                  <a:pt x="8477250" y="1111255"/>
                </a:lnTo>
                <a:cubicBezTo>
                  <a:pt x="8477250" y="1146322"/>
                  <a:pt x="8448822" y="1174750"/>
                  <a:pt x="8413755" y="1174750"/>
                </a:cubicBezTo>
                <a:lnTo>
                  <a:pt x="63495" y="1174750"/>
                </a:lnTo>
                <a:cubicBezTo>
                  <a:pt x="28428" y="1174750"/>
                  <a:pt x="0" y="1146322"/>
                  <a:pt x="0" y="1111255"/>
                </a:cubicBezTo>
                <a:lnTo>
                  <a:pt x="0" y="63495"/>
                </a:lnTo>
                <a:cubicBezTo>
                  <a:pt x="0" y="28428"/>
                  <a:pt x="28428" y="0"/>
                  <a:pt x="63495" y="0"/>
                </a:cubicBezTo>
                <a:close/>
              </a:path>
            </a:pathLst>
          </a:custGeom>
          <a:solidFill>
            <a:srgbClr val="F8F7F4"/>
          </a:solidFill>
        </p:spPr>
        <p:txBody>
          <a:bodyPr/>
          <a:lstStyle/>
          <a:p>
            <a:endParaRPr lang="zh-CN" altLang="en-US" sz="1600"/>
          </a:p>
        </p:txBody>
      </p:sp>
      <p:sp>
        <p:nvSpPr>
          <p:cNvPr id="18" name="Text 16"/>
          <p:cNvSpPr/>
          <p:nvPr/>
        </p:nvSpPr>
        <p:spPr>
          <a:xfrm>
            <a:off x="623094" y="5234305"/>
            <a:ext cx="8286750" cy="412750"/>
          </a:xfrm>
          <a:prstGeom prst="rect">
            <a:avLst/>
          </a:prstGeom>
          <a:noFill/>
        </p:spPr>
        <p:txBody>
          <a:bodyPr wrap="square" lIns="0" tIns="0" rIns="0" bIns="0" rtlCol="0" anchor="ctr"/>
          <a:lstStyle/>
          <a:p>
            <a:pPr>
              <a:lnSpc>
                <a:spcPct val="140000"/>
              </a:lnSpc>
            </a:pPr>
            <a:r>
              <a:rPr lang="en-US" sz="1600" dirty="0">
                <a:solidFill>
                  <a:srgbClr val="2E2E2E">
                    <a:alpha val="80000"/>
                  </a:srgbClr>
                </a:solidFill>
                <a:latin typeface="宋体" panose="02010600030101010101" pitchFamily="2" charset="-122"/>
                <a:ea typeface="宋体" panose="02010600030101010101" pitchFamily="2" charset="-122"/>
                <a:cs typeface="Noto Sans SC" pitchFamily="34" charset="-120"/>
              </a:rPr>
              <a:t>Keim在访问她位于Skwentna（一个偏僻村庄）的家人后开始了她的"火鸡轰炸"飞行。一位邻居提到他猎到的松鼠几乎不够养活他的四口之家。这让Keim想起了她的童年，当时一位家庭朋友每年都会在感恩节时从飞机上向她的家人投放火鸡——有时还会放一盒糖果。</a:t>
            </a:r>
            <a:endParaRPr lang="en-US" sz="1600" dirty="0"/>
          </a:p>
        </p:txBody>
      </p:sp>
      <p:sp>
        <p:nvSpPr>
          <p:cNvPr id="19" name="Text 17"/>
          <p:cNvSpPr/>
          <p:nvPr/>
        </p:nvSpPr>
        <p:spPr>
          <a:xfrm>
            <a:off x="528320" y="6136164"/>
            <a:ext cx="8286750" cy="412750"/>
          </a:xfrm>
          <a:prstGeom prst="rect">
            <a:avLst/>
          </a:prstGeom>
          <a:noFill/>
        </p:spPr>
        <p:txBody>
          <a:bodyPr wrap="square" lIns="0" tIns="0" rIns="0" bIns="0" rtlCol="0" anchor="ctr"/>
          <a:lstStyle/>
          <a:p>
            <a:r>
              <a:rPr lang="en-US" sz="1500" b="1" dirty="0">
                <a:solidFill>
                  <a:srgbClr val="3A4F41"/>
                </a:solidFill>
                <a:latin typeface="宋体" panose="02010600030101010101" pitchFamily="2" charset="-122"/>
                <a:ea typeface="宋体" panose="02010600030101010101" pitchFamily="2" charset="-122"/>
                <a:cs typeface="Noto Sans SC" pitchFamily="34" charset="-120"/>
              </a:rPr>
              <a:t>"我要向没有道路通达的偏远阿拉斯加人投放火鸡，"Keim说。"这不是什么大事，但能像我们曾经被祝福一样去祝福别人，会给我带来很多快乐。"</a:t>
            </a:r>
            <a:endParaRPr lang="en-US" sz="1500" dirty="0"/>
          </a:p>
        </p:txBody>
      </p:sp>
      <p:sp>
        <p:nvSpPr>
          <p:cNvPr id="20" name="Shape 18"/>
          <p:cNvSpPr/>
          <p:nvPr/>
        </p:nvSpPr>
        <p:spPr>
          <a:xfrm>
            <a:off x="9334500" y="1301750"/>
            <a:ext cx="2540000" cy="1587500"/>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B8A99A"/>
          </a:solidFill>
        </p:spPr>
        <p:txBody>
          <a:bodyPr/>
          <a:lstStyle/>
          <a:p>
            <a:endParaRPr lang="zh-CN" altLang="en-US"/>
          </a:p>
        </p:txBody>
      </p:sp>
      <p:sp>
        <p:nvSpPr>
          <p:cNvPr id="21" name="Shape 19"/>
          <p:cNvSpPr/>
          <p:nvPr/>
        </p:nvSpPr>
        <p:spPr>
          <a:xfrm>
            <a:off x="9513094" y="1500188"/>
            <a:ext cx="142875" cy="142875"/>
          </a:xfrm>
          <a:custGeom>
            <a:avLst/>
            <a:gdLst/>
            <a:ahLst/>
            <a:cxnLst/>
            <a:rect l="l" t="t" r="r" b="b"/>
            <a:pathLst>
              <a:path w="142875" h="142875">
                <a:moveTo>
                  <a:pt x="71438" y="142875"/>
                </a:moveTo>
                <a:cubicBezTo>
                  <a:pt x="110865" y="142875"/>
                  <a:pt x="142875" y="110865"/>
                  <a:pt x="142875" y="71438"/>
                </a:cubicBezTo>
                <a:cubicBezTo>
                  <a:pt x="142875" y="32010"/>
                  <a:pt x="110865" y="0"/>
                  <a:pt x="71438" y="0"/>
                </a:cubicBezTo>
                <a:cubicBezTo>
                  <a:pt x="32010" y="0"/>
                  <a:pt x="0" y="32010"/>
                  <a:pt x="0" y="71438"/>
                </a:cubicBezTo>
                <a:cubicBezTo>
                  <a:pt x="0" y="110865"/>
                  <a:pt x="32010" y="142875"/>
                  <a:pt x="71437" y="142875"/>
                </a:cubicBezTo>
                <a:close/>
                <a:moveTo>
                  <a:pt x="62508" y="44648"/>
                </a:moveTo>
                <a:cubicBezTo>
                  <a:pt x="62508" y="39720"/>
                  <a:pt x="66509" y="35719"/>
                  <a:pt x="71438" y="35719"/>
                </a:cubicBezTo>
                <a:cubicBezTo>
                  <a:pt x="76366" y="35719"/>
                  <a:pt x="80367" y="39720"/>
                  <a:pt x="80367" y="44648"/>
                </a:cubicBezTo>
                <a:cubicBezTo>
                  <a:pt x="80367" y="49577"/>
                  <a:pt x="76366" y="53578"/>
                  <a:pt x="71438" y="53578"/>
                </a:cubicBezTo>
                <a:cubicBezTo>
                  <a:pt x="66509" y="53578"/>
                  <a:pt x="62508" y="49577"/>
                  <a:pt x="62508" y="44648"/>
                </a:cubicBezTo>
                <a:close/>
                <a:moveTo>
                  <a:pt x="60275" y="62508"/>
                </a:moveTo>
                <a:lnTo>
                  <a:pt x="73670" y="62508"/>
                </a:lnTo>
                <a:cubicBezTo>
                  <a:pt x="77381" y="62508"/>
                  <a:pt x="80367" y="65494"/>
                  <a:pt x="80367" y="69205"/>
                </a:cubicBezTo>
                <a:lnTo>
                  <a:pt x="80367" y="93762"/>
                </a:lnTo>
                <a:lnTo>
                  <a:pt x="82600" y="93762"/>
                </a:lnTo>
                <a:cubicBezTo>
                  <a:pt x="86311" y="93762"/>
                  <a:pt x="89297" y="96748"/>
                  <a:pt x="89297" y="100459"/>
                </a:cubicBezTo>
                <a:cubicBezTo>
                  <a:pt x="89297" y="104170"/>
                  <a:pt x="86311" y="107156"/>
                  <a:pt x="82600" y="107156"/>
                </a:cubicBezTo>
                <a:lnTo>
                  <a:pt x="60275" y="107156"/>
                </a:lnTo>
                <a:cubicBezTo>
                  <a:pt x="56564" y="107156"/>
                  <a:pt x="53578" y="104170"/>
                  <a:pt x="53578" y="100459"/>
                </a:cubicBezTo>
                <a:cubicBezTo>
                  <a:pt x="53578" y="96748"/>
                  <a:pt x="56564" y="93762"/>
                  <a:pt x="60275" y="93762"/>
                </a:cubicBezTo>
                <a:lnTo>
                  <a:pt x="66973" y="93762"/>
                </a:lnTo>
                <a:lnTo>
                  <a:pt x="66973" y="75902"/>
                </a:lnTo>
                <a:lnTo>
                  <a:pt x="60275" y="75902"/>
                </a:lnTo>
                <a:cubicBezTo>
                  <a:pt x="56564" y="75902"/>
                  <a:pt x="53578" y="72916"/>
                  <a:pt x="53578" y="69205"/>
                </a:cubicBezTo>
                <a:cubicBezTo>
                  <a:pt x="53578" y="65494"/>
                  <a:pt x="56564" y="62508"/>
                  <a:pt x="60275" y="62508"/>
                </a:cubicBezTo>
                <a:close/>
              </a:path>
            </a:pathLst>
          </a:custGeom>
          <a:solidFill>
            <a:srgbClr val="FFFFFF"/>
          </a:solidFill>
        </p:spPr>
        <p:txBody>
          <a:bodyPr/>
          <a:lstStyle/>
          <a:p>
            <a:endParaRPr lang="zh-CN" altLang="en-US"/>
          </a:p>
        </p:txBody>
      </p:sp>
      <p:sp>
        <p:nvSpPr>
          <p:cNvPr id="22" name="Text 20"/>
          <p:cNvSpPr/>
          <p:nvPr/>
        </p:nvSpPr>
        <p:spPr>
          <a:xfrm>
            <a:off x="9675813" y="1460500"/>
            <a:ext cx="2111375" cy="222250"/>
          </a:xfrm>
          <a:prstGeom prst="rect">
            <a:avLst/>
          </a:prstGeom>
          <a:noFill/>
        </p:spPr>
        <p:txBody>
          <a:bodyPr wrap="square" lIns="0" tIns="0" rIns="0" bIns="0" rtlCol="0" anchor="ctr"/>
          <a:lstStyle/>
          <a:p>
            <a:pPr>
              <a:lnSpc>
                <a:spcPct val="130000"/>
              </a:lnSpc>
            </a:pPr>
            <a:r>
              <a:rPr lang="en-US" sz="1500" b="1" dirty="0">
                <a:solidFill>
                  <a:srgbClr val="FFFFFF"/>
                </a:solidFill>
                <a:latin typeface="MiSans" pitchFamily="34" charset="0"/>
                <a:ea typeface="MiSans" pitchFamily="34" charset="-122"/>
                <a:cs typeface="MiSans" pitchFamily="34" charset="-120"/>
              </a:rPr>
              <a:t>语篇信息</a:t>
            </a:r>
            <a:endParaRPr lang="en-US" sz="1500" dirty="0"/>
          </a:p>
        </p:txBody>
      </p:sp>
      <p:sp>
        <p:nvSpPr>
          <p:cNvPr id="23" name="Text 21"/>
          <p:cNvSpPr/>
          <p:nvPr/>
        </p:nvSpPr>
        <p:spPr>
          <a:xfrm>
            <a:off x="9493250" y="177800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体裁:</a:t>
            </a:r>
            <a:endParaRPr lang="en-US" sz="1600" dirty="0"/>
          </a:p>
        </p:txBody>
      </p:sp>
      <p:sp>
        <p:nvSpPr>
          <p:cNvPr id="24" name="Text 22"/>
          <p:cNvSpPr/>
          <p:nvPr/>
        </p:nvSpPr>
        <p:spPr>
          <a:xfrm>
            <a:off x="9852091" y="1778000"/>
            <a:ext cx="444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记叙文</a:t>
            </a:r>
            <a:endParaRPr lang="en-US" sz="1600" dirty="0"/>
          </a:p>
        </p:txBody>
      </p:sp>
      <p:sp>
        <p:nvSpPr>
          <p:cNvPr id="25" name="Text 23"/>
          <p:cNvSpPr/>
          <p:nvPr/>
        </p:nvSpPr>
        <p:spPr>
          <a:xfrm>
            <a:off x="9493250" y="203200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话题:</a:t>
            </a:r>
            <a:endParaRPr lang="en-US" sz="1600" dirty="0"/>
          </a:p>
        </p:txBody>
      </p:sp>
      <p:sp>
        <p:nvSpPr>
          <p:cNvPr id="26" name="Text 24"/>
          <p:cNvSpPr/>
          <p:nvPr/>
        </p:nvSpPr>
        <p:spPr>
          <a:xfrm>
            <a:off x="9852091" y="2032000"/>
            <a:ext cx="952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感恩节火鸡空投</a:t>
            </a:r>
            <a:endParaRPr lang="en-US" sz="1600" dirty="0"/>
          </a:p>
        </p:txBody>
      </p:sp>
      <p:sp>
        <p:nvSpPr>
          <p:cNvPr id="27" name="Text 25"/>
          <p:cNvSpPr/>
          <p:nvPr/>
        </p:nvSpPr>
        <p:spPr>
          <a:xfrm>
            <a:off x="9493250" y="228600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词数:</a:t>
            </a:r>
            <a:endParaRPr lang="en-US" sz="1600" dirty="0"/>
          </a:p>
        </p:txBody>
      </p:sp>
      <p:sp>
        <p:nvSpPr>
          <p:cNvPr id="28" name="Text 26"/>
          <p:cNvSpPr/>
          <p:nvPr/>
        </p:nvSpPr>
        <p:spPr>
          <a:xfrm>
            <a:off x="9852091" y="2286000"/>
            <a:ext cx="531813"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约400词</a:t>
            </a:r>
            <a:endParaRPr lang="en-US" sz="1600" dirty="0"/>
          </a:p>
        </p:txBody>
      </p:sp>
      <p:sp>
        <p:nvSpPr>
          <p:cNvPr id="29" name="Text 27"/>
          <p:cNvSpPr/>
          <p:nvPr/>
        </p:nvSpPr>
        <p:spPr>
          <a:xfrm>
            <a:off x="9493250" y="254000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难度:</a:t>
            </a:r>
            <a:endParaRPr lang="en-US" sz="1600" dirty="0"/>
          </a:p>
        </p:txBody>
      </p:sp>
      <p:sp>
        <p:nvSpPr>
          <p:cNvPr id="30" name="Text 28"/>
          <p:cNvSpPr/>
          <p:nvPr/>
        </p:nvSpPr>
        <p:spPr>
          <a:xfrm>
            <a:off x="9852091" y="2540000"/>
            <a:ext cx="317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中等</a:t>
            </a:r>
            <a:endParaRPr lang="en-US" sz="1600" dirty="0"/>
          </a:p>
        </p:txBody>
      </p:sp>
      <p:sp>
        <p:nvSpPr>
          <p:cNvPr id="31" name="Shape 29"/>
          <p:cNvSpPr/>
          <p:nvPr/>
        </p:nvSpPr>
        <p:spPr>
          <a:xfrm>
            <a:off x="9334500" y="3016250"/>
            <a:ext cx="2540000" cy="1696085"/>
          </a:xfrm>
          <a:custGeom>
            <a:avLst/>
            <a:gdLst/>
            <a:ahLst/>
            <a:cxnLst/>
            <a:rect l="l" t="t" r="r" b="b"/>
            <a:pathLst>
              <a:path w="2540000" h="1254125">
                <a:moveTo>
                  <a:pt x="63496" y="0"/>
                </a:moveTo>
                <a:lnTo>
                  <a:pt x="2476504" y="0"/>
                </a:lnTo>
                <a:cubicBezTo>
                  <a:pt x="2511572" y="0"/>
                  <a:pt x="2540000" y="28428"/>
                  <a:pt x="2540000" y="63496"/>
                </a:cubicBezTo>
                <a:lnTo>
                  <a:pt x="2540000" y="1190629"/>
                </a:lnTo>
                <a:cubicBezTo>
                  <a:pt x="2540000" y="1225697"/>
                  <a:pt x="2511572" y="1254125"/>
                  <a:pt x="2476504" y="1254125"/>
                </a:cubicBezTo>
                <a:lnTo>
                  <a:pt x="63496" y="1254125"/>
                </a:lnTo>
                <a:cubicBezTo>
                  <a:pt x="28428" y="1254125"/>
                  <a:pt x="0" y="1225697"/>
                  <a:pt x="0" y="1190629"/>
                </a:cubicBezTo>
                <a:lnTo>
                  <a:pt x="0" y="63496"/>
                </a:lnTo>
                <a:cubicBezTo>
                  <a:pt x="0" y="28452"/>
                  <a:pt x="28452" y="0"/>
                  <a:pt x="63496" y="0"/>
                </a:cubicBezTo>
                <a:close/>
              </a:path>
            </a:pathLst>
          </a:custGeom>
          <a:solidFill>
            <a:srgbClr val="FFFFFF"/>
          </a:solidFill>
          <a:effectLst>
            <a:outerShdw blurRad="23813" dist="7938" dir="5400000" algn="bl" rotWithShape="0">
              <a:srgbClr val="000000">
                <a:alpha val="10196"/>
              </a:srgbClr>
            </a:outerShdw>
          </a:effectLst>
        </p:spPr>
        <p:txBody>
          <a:bodyPr/>
          <a:lstStyle/>
          <a:p>
            <a:endParaRPr lang="zh-CN" altLang="en-US"/>
          </a:p>
        </p:txBody>
      </p:sp>
      <p:sp>
        <p:nvSpPr>
          <p:cNvPr id="32" name="Shape 30"/>
          <p:cNvSpPr/>
          <p:nvPr/>
        </p:nvSpPr>
        <p:spPr>
          <a:xfrm>
            <a:off x="9513094" y="3214688"/>
            <a:ext cx="142875" cy="142875"/>
          </a:xfrm>
          <a:custGeom>
            <a:avLst/>
            <a:gdLst/>
            <a:ahLst/>
            <a:cxnLst/>
            <a:rect l="l" t="t" r="r" b="b"/>
            <a:pathLst>
              <a:path w="142875" h="142875">
                <a:moveTo>
                  <a:pt x="67252" y="24305"/>
                </a:moveTo>
                <a:lnTo>
                  <a:pt x="71438" y="30082"/>
                </a:lnTo>
                <a:lnTo>
                  <a:pt x="75623" y="24305"/>
                </a:lnTo>
                <a:cubicBezTo>
                  <a:pt x="82600" y="14650"/>
                  <a:pt x="93818" y="8930"/>
                  <a:pt x="105733" y="8930"/>
                </a:cubicBezTo>
                <a:cubicBezTo>
                  <a:pt x="126243" y="8930"/>
                  <a:pt x="142875" y="25561"/>
                  <a:pt x="142875" y="46072"/>
                </a:cubicBezTo>
                <a:lnTo>
                  <a:pt x="142875" y="46797"/>
                </a:lnTo>
                <a:cubicBezTo>
                  <a:pt x="142875" y="78107"/>
                  <a:pt x="103836" y="114467"/>
                  <a:pt x="83465" y="130011"/>
                </a:cubicBezTo>
                <a:cubicBezTo>
                  <a:pt x="80004" y="132634"/>
                  <a:pt x="75763" y="133945"/>
                  <a:pt x="71438" y="133945"/>
                </a:cubicBezTo>
                <a:cubicBezTo>
                  <a:pt x="67112" y="133945"/>
                  <a:pt x="62843" y="132662"/>
                  <a:pt x="59410" y="130011"/>
                </a:cubicBezTo>
                <a:cubicBezTo>
                  <a:pt x="39039" y="114467"/>
                  <a:pt x="0" y="78107"/>
                  <a:pt x="0" y="46797"/>
                </a:cubicBezTo>
                <a:lnTo>
                  <a:pt x="0" y="46072"/>
                </a:lnTo>
                <a:cubicBezTo>
                  <a:pt x="0" y="25561"/>
                  <a:pt x="16632" y="8930"/>
                  <a:pt x="37142" y="8930"/>
                </a:cubicBezTo>
                <a:cubicBezTo>
                  <a:pt x="49057" y="8930"/>
                  <a:pt x="60275" y="14650"/>
                  <a:pt x="67252" y="24305"/>
                </a:cubicBezTo>
                <a:close/>
              </a:path>
            </a:pathLst>
          </a:custGeom>
          <a:solidFill>
            <a:srgbClr val="C77D4A"/>
          </a:solidFill>
        </p:spPr>
        <p:txBody>
          <a:bodyPr/>
          <a:lstStyle/>
          <a:p>
            <a:endParaRPr lang="zh-CN" altLang="en-US"/>
          </a:p>
        </p:txBody>
      </p:sp>
      <p:sp>
        <p:nvSpPr>
          <p:cNvPr id="33" name="Text 31"/>
          <p:cNvSpPr/>
          <p:nvPr/>
        </p:nvSpPr>
        <p:spPr>
          <a:xfrm>
            <a:off x="9675813" y="3175000"/>
            <a:ext cx="2111375" cy="222250"/>
          </a:xfrm>
          <a:prstGeom prst="rect">
            <a:avLst/>
          </a:prstGeom>
          <a:noFill/>
        </p:spPr>
        <p:txBody>
          <a:bodyPr wrap="square" lIns="0" tIns="0" rIns="0" bIns="0" rtlCol="0" anchor="ctr"/>
          <a:lstStyle/>
          <a:p>
            <a:pPr>
              <a:lnSpc>
                <a:spcPct val="130000"/>
              </a:lnSpc>
            </a:pPr>
            <a:r>
              <a:rPr lang="en-US" sz="1500" b="1" dirty="0">
                <a:solidFill>
                  <a:srgbClr val="3A4F41"/>
                </a:solidFill>
                <a:latin typeface="MiSans" pitchFamily="34" charset="0"/>
                <a:ea typeface="MiSans" pitchFamily="34" charset="-122"/>
                <a:cs typeface="MiSans" pitchFamily="34" charset="-120"/>
              </a:rPr>
              <a:t>主题意义</a:t>
            </a:r>
            <a:endParaRPr lang="en-US" sz="1500" dirty="0"/>
          </a:p>
        </p:txBody>
      </p:sp>
      <p:sp>
        <p:nvSpPr>
          <p:cNvPr id="34" name="Text 32"/>
          <p:cNvSpPr/>
          <p:nvPr/>
        </p:nvSpPr>
        <p:spPr>
          <a:xfrm>
            <a:off x="9461500" y="3686809"/>
            <a:ext cx="2286000" cy="619125"/>
          </a:xfrm>
          <a:prstGeom prst="rect">
            <a:avLst/>
          </a:prstGeom>
          <a:noFill/>
        </p:spPr>
        <p:txBody>
          <a:bodyPr wrap="square" lIns="0" tIns="0" rIns="0" bIns="0" rtlCol="0" anchor="ctr"/>
          <a:lstStyle/>
          <a:p>
            <a:pPr>
              <a:lnSpc>
                <a:spcPct val="140000"/>
              </a:lnSpc>
            </a:pPr>
            <a:r>
              <a:rPr lang="en-US" sz="1500" dirty="0">
                <a:solidFill>
                  <a:srgbClr val="2E2E2E">
                    <a:alpha val="80000"/>
                  </a:srgbClr>
                </a:solidFill>
                <a:latin typeface="宋体" panose="02010600030101010101" pitchFamily="2" charset="-122"/>
                <a:ea typeface="宋体" panose="02010600030101010101" pitchFamily="2" charset="-122"/>
                <a:cs typeface="Noto Sans SC" pitchFamily="34" charset="-120"/>
              </a:rPr>
              <a:t>文章通过讲述Esther Keim的感人故事，展现了人性的温暖与善意，传递了"将爱心传递下去"的美好理念。</a:t>
            </a:r>
            <a:endParaRPr lang="en-US" sz="1500" dirty="0"/>
          </a:p>
        </p:txBody>
      </p:sp>
      <p:sp>
        <p:nvSpPr>
          <p:cNvPr id="35" name="Shape 33"/>
          <p:cNvSpPr/>
          <p:nvPr/>
        </p:nvSpPr>
        <p:spPr>
          <a:xfrm>
            <a:off x="9334500" y="5111750"/>
            <a:ext cx="2524125" cy="842010"/>
          </a:xfrm>
          <a:custGeom>
            <a:avLst/>
            <a:gdLst/>
            <a:ahLst/>
            <a:cxnLst/>
            <a:rect l="l" t="t" r="r" b="b"/>
            <a:pathLst>
              <a:path w="2524125" h="460375">
                <a:moveTo>
                  <a:pt x="31750" y="0"/>
                </a:moveTo>
                <a:lnTo>
                  <a:pt x="2460625" y="0"/>
                </a:lnTo>
                <a:cubicBezTo>
                  <a:pt x="2495695" y="0"/>
                  <a:pt x="2524125" y="28430"/>
                  <a:pt x="2524125" y="63500"/>
                </a:cubicBezTo>
                <a:lnTo>
                  <a:pt x="2524125" y="396875"/>
                </a:lnTo>
                <a:cubicBezTo>
                  <a:pt x="2524125" y="431945"/>
                  <a:pt x="2495695" y="460375"/>
                  <a:pt x="2460625" y="460375"/>
                </a:cubicBezTo>
                <a:lnTo>
                  <a:pt x="31750" y="460375"/>
                </a:lnTo>
                <a:cubicBezTo>
                  <a:pt x="14227" y="460375"/>
                  <a:pt x="0" y="446148"/>
                  <a:pt x="0" y="428625"/>
                </a:cubicBezTo>
                <a:lnTo>
                  <a:pt x="0" y="31750"/>
                </a:lnTo>
                <a:cubicBezTo>
                  <a:pt x="0" y="14227"/>
                  <a:pt x="14227" y="0"/>
                  <a:pt x="31750" y="0"/>
                </a:cubicBezTo>
                <a:close/>
              </a:path>
            </a:pathLst>
          </a:custGeom>
          <a:solidFill>
            <a:srgbClr val="C77D4A">
              <a:alpha val="10196"/>
            </a:srgbClr>
          </a:solidFill>
        </p:spPr>
        <p:txBody>
          <a:bodyPr/>
          <a:lstStyle/>
          <a:p>
            <a:endParaRPr lang="zh-CN" altLang="en-US"/>
          </a:p>
        </p:txBody>
      </p:sp>
      <p:sp>
        <p:nvSpPr>
          <p:cNvPr id="36" name="Shape 34"/>
          <p:cNvSpPr/>
          <p:nvPr/>
        </p:nvSpPr>
        <p:spPr>
          <a:xfrm>
            <a:off x="9326562" y="5125085"/>
            <a:ext cx="31750" cy="460375"/>
          </a:xfrm>
          <a:custGeom>
            <a:avLst/>
            <a:gdLst/>
            <a:ahLst/>
            <a:cxnLst/>
            <a:rect l="l" t="t" r="r" b="b"/>
            <a:pathLst>
              <a:path w="31750" h="460375">
                <a:moveTo>
                  <a:pt x="31750" y="0"/>
                </a:moveTo>
                <a:lnTo>
                  <a:pt x="31750" y="0"/>
                </a:lnTo>
                <a:lnTo>
                  <a:pt x="31750" y="460375"/>
                </a:lnTo>
                <a:lnTo>
                  <a:pt x="31750" y="460375"/>
                </a:lnTo>
                <a:cubicBezTo>
                  <a:pt x="14227" y="460375"/>
                  <a:pt x="0" y="446148"/>
                  <a:pt x="0" y="428625"/>
                </a:cubicBezTo>
                <a:lnTo>
                  <a:pt x="0" y="31750"/>
                </a:lnTo>
                <a:cubicBezTo>
                  <a:pt x="0" y="14227"/>
                  <a:pt x="14227" y="0"/>
                  <a:pt x="31750" y="0"/>
                </a:cubicBezTo>
                <a:close/>
              </a:path>
            </a:pathLst>
          </a:custGeom>
          <a:solidFill>
            <a:srgbClr val="C77D4A"/>
          </a:solidFill>
        </p:spPr>
        <p:txBody>
          <a:bodyPr/>
          <a:lstStyle/>
          <a:p>
            <a:endParaRPr lang="zh-CN" altLang="en-US"/>
          </a:p>
        </p:txBody>
      </p:sp>
      <p:sp>
        <p:nvSpPr>
          <p:cNvPr id="37" name="Shape 35"/>
          <p:cNvSpPr/>
          <p:nvPr/>
        </p:nvSpPr>
        <p:spPr>
          <a:xfrm>
            <a:off x="9493250" y="5294420"/>
            <a:ext cx="111125" cy="127000"/>
          </a:xfrm>
          <a:custGeom>
            <a:avLst/>
            <a:gdLst/>
            <a:ahLst/>
            <a:cxnLst/>
            <a:rect l="l" t="t" r="r" b="b"/>
            <a:pathLst>
              <a:path w="111125" h="127000">
                <a:moveTo>
                  <a:pt x="0" y="53578"/>
                </a:moveTo>
                <a:cubicBezTo>
                  <a:pt x="0" y="37133"/>
                  <a:pt x="13320" y="23812"/>
                  <a:pt x="29766" y="23812"/>
                </a:cubicBezTo>
                <a:lnTo>
                  <a:pt x="31750" y="23812"/>
                </a:lnTo>
                <a:cubicBezTo>
                  <a:pt x="36140" y="23812"/>
                  <a:pt x="39688" y="27360"/>
                  <a:pt x="39688" y="31750"/>
                </a:cubicBezTo>
                <a:cubicBezTo>
                  <a:pt x="39688" y="36140"/>
                  <a:pt x="36140" y="39688"/>
                  <a:pt x="31750" y="39688"/>
                </a:cubicBezTo>
                <a:lnTo>
                  <a:pt x="29766" y="39688"/>
                </a:lnTo>
                <a:cubicBezTo>
                  <a:pt x="22101" y="39688"/>
                  <a:pt x="15875" y="45913"/>
                  <a:pt x="15875" y="53578"/>
                </a:cubicBezTo>
                <a:lnTo>
                  <a:pt x="15875" y="55563"/>
                </a:lnTo>
                <a:lnTo>
                  <a:pt x="31750" y="55563"/>
                </a:lnTo>
                <a:cubicBezTo>
                  <a:pt x="40506" y="55563"/>
                  <a:pt x="47625" y="62681"/>
                  <a:pt x="47625" y="71438"/>
                </a:cubicBezTo>
                <a:lnTo>
                  <a:pt x="47625" y="87313"/>
                </a:lnTo>
                <a:cubicBezTo>
                  <a:pt x="47625" y="96069"/>
                  <a:pt x="40506" y="103188"/>
                  <a:pt x="31750" y="103188"/>
                </a:cubicBezTo>
                <a:lnTo>
                  <a:pt x="15875" y="103188"/>
                </a:lnTo>
                <a:cubicBezTo>
                  <a:pt x="7119" y="103188"/>
                  <a:pt x="0" y="96069"/>
                  <a:pt x="0" y="87313"/>
                </a:cubicBezTo>
                <a:lnTo>
                  <a:pt x="0" y="53578"/>
                </a:lnTo>
                <a:close/>
                <a:moveTo>
                  <a:pt x="63500" y="53578"/>
                </a:moveTo>
                <a:cubicBezTo>
                  <a:pt x="63500" y="37133"/>
                  <a:pt x="76820" y="23812"/>
                  <a:pt x="93266" y="23812"/>
                </a:cubicBezTo>
                <a:lnTo>
                  <a:pt x="95250" y="23812"/>
                </a:lnTo>
                <a:cubicBezTo>
                  <a:pt x="99640" y="23812"/>
                  <a:pt x="103188" y="27360"/>
                  <a:pt x="103188" y="31750"/>
                </a:cubicBezTo>
                <a:cubicBezTo>
                  <a:pt x="103188" y="36140"/>
                  <a:pt x="99640" y="39688"/>
                  <a:pt x="95250" y="39688"/>
                </a:cubicBezTo>
                <a:lnTo>
                  <a:pt x="93266" y="39688"/>
                </a:lnTo>
                <a:cubicBezTo>
                  <a:pt x="85601" y="39688"/>
                  <a:pt x="79375" y="45913"/>
                  <a:pt x="79375" y="53578"/>
                </a:cubicBezTo>
                <a:lnTo>
                  <a:pt x="79375" y="55563"/>
                </a:lnTo>
                <a:lnTo>
                  <a:pt x="95250" y="55563"/>
                </a:lnTo>
                <a:cubicBezTo>
                  <a:pt x="104006" y="55563"/>
                  <a:pt x="111125" y="62681"/>
                  <a:pt x="111125" y="71438"/>
                </a:cubicBezTo>
                <a:lnTo>
                  <a:pt x="111125" y="87313"/>
                </a:lnTo>
                <a:cubicBezTo>
                  <a:pt x="111125" y="96069"/>
                  <a:pt x="104006" y="103188"/>
                  <a:pt x="95250" y="103188"/>
                </a:cubicBezTo>
                <a:lnTo>
                  <a:pt x="79375" y="103188"/>
                </a:lnTo>
                <a:cubicBezTo>
                  <a:pt x="70619" y="103188"/>
                  <a:pt x="63500" y="96069"/>
                  <a:pt x="63500" y="87313"/>
                </a:cubicBezTo>
                <a:lnTo>
                  <a:pt x="63500" y="53578"/>
                </a:lnTo>
                <a:close/>
              </a:path>
            </a:pathLst>
          </a:custGeom>
          <a:solidFill>
            <a:srgbClr val="C77D4A"/>
          </a:solidFill>
        </p:spPr>
        <p:txBody>
          <a:bodyPr/>
          <a:lstStyle/>
          <a:p>
            <a:endParaRPr lang="zh-CN" altLang="en-US"/>
          </a:p>
        </p:txBody>
      </p:sp>
      <p:sp>
        <p:nvSpPr>
          <p:cNvPr id="38" name="Text 36"/>
          <p:cNvSpPr/>
          <p:nvPr/>
        </p:nvSpPr>
        <p:spPr>
          <a:xfrm>
            <a:off x="9675813" y="5433060"/>
            <a:ext cx="2119313" cy="206375"/>
          </a:xfrm>
          <a:prstGeom prst="rect">
            <a:avLst/>
          </a:prstGeom>
          <a:noFill/>
        </p:spPr>
        <p:txBody>
          <a:bodyPr wrap="square" lIns="0" tIns="0" rIns="0" bIns="0" rtlCol="0" anchor="ctr"/>
          <a:lstStyle/>
          <a:p>
            <a:pPr>
              <a:lnSpc>
                <a:spcPct val="140000"/>
              </a:lnSpc>
            </a:pPr>
            <a:r>
              <a:rPr lang="en-US" sz="1500" b="1" dirty="0">
                <a:solidFill>
                  <a:srgbClr val="2E2E2E">
                    <a:alpha val="80000"/>
                  </a:srgbClr>
                </a:solidFill>
                <a:latin typeface="宋体" panose="02010600030101010101" pitchFamily="2" charset="-122"/>
                <a:ea typeface="宋体" panose="02010600030101010101" pitchFamily="2" charset="-122"/>
                <a:cs typeface="Noto Sans SC" pitchFamily="34" charset="-120"/>
              </a:rPr>
              <a:t>核心主题：</a:t>
            </a:r>
            <a:r>
              <a:rPr lang="en-US" sz="1500" dirty="0">
                <a:solidFill>
                  <a:srgbClr val="2E2E2E">
                    <a:alpha val="80000"/>
                  </a:srgbClr>
                </a:solidFill>
                <a:latin typeface="宋体" panose="02010600030101010101" pitchFamily="2" charset="-122"/>
                <a:ea typeface="宋体" panose="02010600030101010101" pitchFamily="2" charset="-122"/>
                <a:cs typeface="Noto Sans SC" pitchFamily="34" charset="-120"/>
              </a:rPr>
              <a:t>爱心传递与人性温暖</a:t>
            </a:r>
            <a:endParaRPr lang="en-US" sz="1500" dirty="0"/>
          </a:p>
        </p:txBody>
      </p:sp>
      <p:pic>
        <p:nvPicPr>
          <p:cNvPr id="40" name="图片 39"/>
          <p:cNvPicPr>
            <a:picLocks noChangeAspect="1"/>
          </p:cNvPicPr>
          <p:nvPr/>
        </p:nvPicPr>
        <p:blipFill>
          <a:blip r:embed="rId1"/>
          <a:srcRect t="36317" b="19803"/>
          <a:stretch>
            <a:fillRect/>
          </a:stretch>
        </p:blipFill>
        <p:spPr>
          <a:xfrm>
            <a:off x="114296" y="1049020"/>
            <a:ext cx="9114797" cy="575183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40"/>
                                        </p:tgtEl>
                                      </p:cBhvr>
                                    </p:animEffect>
                                    <p:set>
                                      <p:cBhvr>
                                        <p:cTn id="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t="36590"/>
          <a:stretch>
            <a:fillRect/>
          </a:stretch>
        </p:blipFill>
        <p:spPr>
          <a:xfrm>
            <a:off x="-139066" y="152400"/>
            <a:ext cx="8399146" cy="7659066"/>
          </a:xfrm>
          <a:prstGeom prst="rect">
            <a:avLst/>
          </a:prstGeom>
        </p:spPr>
      </p:pic>
      <p:sp>
        <p:nvSpPr>
          <p:cNvPr id="4" name="Shape 8"/>
          <p:cNvSpPr/>
          <p:nvPr/>
        </p:nvSpPr>
        <p:spPr>
          <a:xfrm>
            <a:off x="8177892" y="388724"/>
            <a:ext cx="2373353" cy="1230627"/>
          </a:xfrm>
          <a:custGeom>
            <a:avLst/>
            <a:gdLst/>
            <a:ahLst/>
            <a:cxnLst/>
            <a:rect l="l" t="t" r="r" b="b"/>
            <a:pathLst>
              <a:path w="2373353" h="1230627">
                <a:moveTo>
                  <a:pt x="70318" y="0"/>
                </a:moveTo>
                <a:lnTo>
                  <a:pt x="2303035" y="0"/>
                </a:lnTo>
                <a:cubicBezTo>
                  <a:pt x="2341870" y="0"/>
                  <a:pt x="2373353" y="31482"/>
                  <a:pt x="2373353" y="70318"/>
                </a:cubicBezTo>
                <a:lnTo>
                  <a:pt x="2373353" y="1160309"/>
                </a:lnTo>
                <a:cubicBezTo>
                  <a:pt x="2373353" y="1199145"/>
                  <a:pt x="2341870" y="1230627"/>
                  <a:pt x="2303035" y="1230627"/>
                </a:cubicBezTo>
                <a:lnTo>
                  <a:pt x="70318" y="1230627"/>
                </a:lnTo>
                <a:cubicBezTo>
                  <a:pt x="31482" y="1230627"/>
                  <a:pt x="0" y="1199145"/>
                  <a:pt x="0" y="1160309"/>
                </a:cubicBezTo>
                <a:lnTo>
                  <a:pt x="0" y="70318"/>
                </a:lnTo>
                <a:cubicBezTo>
                  <a:pt x="0" y="31482"/>
                  <a:pt x="31482" y="0"/>
                  <a:pt x="70318" y="0"/>
                </a:cubicBezTo>
                <a:close/>
              </a:path>
            </a:pathLst>
          </a:custGeom>
          <a:solidFill>
            <a:srgbClr val="3A4F41"/>
          </a:solidFill>
        </p:spPr>
        <p:txBody>
          <a:bodyPr/>
          <a:lstStyle/>
          <a:p>
            <a:endParaRPr lang="zh-CN" altLang="en-US"/>
          </a:p>
        </p:txBody>
      </p:sp>
      <p:sp>
        <p:nvSpPr>
          <p:cNvPr id="5" name="Shape 9"/>
          <p:cNvSpPr/>
          <p:nvPr/>
        </p:nvSpPr>
        <p:spPr>
          <a:xfrm>
            <a:off x="9154336" y="529367"/>
            <a:ext cx="421929" cy="421929"/>
          </a:xfrm>
          <a:custGeom>
            <a:avLst/>
            <a:gdLst/>
            <a:ahLst/>
            <a:cxnLst/>
            <a:rect l="l" t="t" r="r" b="b"/>
            <a:pathLst>
              <a:path w="421929" h="421929">
                <a:moveTo>
                  <a:pt x="210965" y="0"/>
                </a:moveTo>
                <a:lnTo>
                  <a:pt x="210965" y="0"/>
                </a:lnTo>
                <a:cubicBezTo>
                  <a:pt x="327399" y="0"/>
                  <a:pt x="421929" y="94530"/>
                  <a:pt x="421929" y="210965"/>
                </a:cubicBezTo>
                <a:lnTo>
                  <a:pt x="421929" y="210965"/>
                </a:lnTo>
                <a:cubicBezTo>
                  <a:pt x="421929" y="327399"/>
                  <a:pt x="327399" y="421929"/>
                  <a:pt x="210965" y="421929"/>
                </a:cubicBezTo>
                <a:lnTo>
                  <a:pt x="210965" y="421929"/>
                </a:lnTo>
                <a:cubicBezTo>
                  <a:pt x="94530" y="421929"/>
                  <a:pt x="0" y="327399"/>
                  <a:pt x="0" y="210965"/>
                </a:cubicBezTo>
                <a:lnTo>
                  <a:pt x="0" y="210965"/>
                </a:lnTo>
                <a:cubicBezTo>
                  <a:pt x="0" y="94530"/>
                  <a:pt x="94530" y="0"/>
                  <a:pt x="210965" y="0"/>
                </a:cubicBezTo>
                <a:close/>
              </a:path>
            </a:pathLst>
          </a:custGeom>
          <a:solidFill>
            <a:srgbClr val="FFFFFF">
              <a:alpha val="20000"/>
            </a:srgbClr>
          </a:solidFill>
        </p:spPr>
        <p:txBody>
          <a:bodyPr/>
          <a:lstStyle/>
          <a:p>
            <a:endParaRPr lang="zh-CN" altLang="en-US"/>
          </a:p>
        </p:txBody>
      </p:sp>
      <p:sp>
        <p:nvSpPr>
          <p:cNvPr id="6" name="Text 11"/>
          <p:cNvSpPr/>
          <p:nvPr/>
        </p:nvSpPr>
        <p:spPr>
          <a:xfrm>
            <a:off x="8287769" y="959654"/>
            <a:ext cx="2171178" cy="246125"/>
          </a:xfrm>
          <a:prstGeom prst="rect">
            <a:avLst/>
          </a:prstGeom>
          <a:noFill/>
        </p:spPr>
        <p:txBody>
          <a:bodyPr wrap="square" lIns="0" tIns="0" rIns="0" bIns="0" rtlCol="0" anchor="ctr"/>
          <a:lstStyle/>
          <a:p>
            <a:pPr algn="ctr">
              <a:lnSpc>
                <a:spcPct val="130000"/>
              </a:lnSpc>
            </a:pPr>
            <a:r>
              <a:rPr lang="en-US" b="1" dirty="0">
                <a:solidFill>
                  <a:srgbClr val="FFFFFF"/>
                </a:solidFill>
                <a:latin typeface="宋体" panose="02010600030101010101" pitchFamily="2" charset="-122"/>
                <a:ea typeface="宋体" panose="02010600030101010101" pitchFamily="2" charset="-122"/>
                <a:cs typeface="Noto Sans SC" pitchFamily="34" charset="-120"/>
              </a:rPr>
              <a:t>场景引入</a:t>
            </a:r>
            <a:endParaRPr lang="en-US" dirty="0"/>
          </a:p>
        </p:txBody>
      </p:sp>
      <p:sp>
        <p:nvSpPr>
          <p:cNvPr id="7" name="Text 12"/>
          <p:cNvSpPr/>
          <p:nvPr/>
        </p:nvSpPr>
        <p:spPr>
          <a:xfrm>
            <a:off x="8287769" y="1302905"/>
            <a:ext cx="2153598" cy="175804"/>
          </a:xfrm>
          <a:prstGeom prst="rect">
            <a:avLst/>
          </a:prstGeom>
          <a:noFill/>
        </p:spPr>
        <p:txBody>
          <a:bodyPr wrap="square" lIns="0" tIns="0" rIns="0" bIns="0" rtlCol="0" anchor="ctr"/>
          <a:lstStyle/>
          <a:p>
            <a:pPr algn="ctr">
              <a:lnSpc>
                <a:spcPct val="120000"/>
              </a:lnSpc>
            </a:pPr>
            <a:r>
              <a:rPr lang="en-US" dirty="0">
                <a:solidFill>
                  <a:srgbClr val="FFFFFF">
                    <a:alpha val="80000"/>
                  </a:srgbClr>
                </a:solidFill>
                <a:latin typeface="宋体" panose="02010600030101010101" pitchFamily="2" charset="-122"/>
                <a:ea typeface="宋体" panose="02010600030101010101" pitchFamily="2" charset="-122"/>
                <a:cs typeface="Noto Sans SC" pitchFamily="34" charset="-120"/>
              </a:rPr>
              <a:t>火鸡空投的震撼场景</a:t>
            </a:r>
            <a:endParaRPr lang="en-US" dirty="0"/>
          </a:p>
        </p:txBody>
      </p:sp>
      <p:sp>
        <p:nvSpPr>
          <p:cNvPr id="8" name="Shape 10"/>
          <p:cNvSpPr/>
          <p:nvPr/>
        </p:nvSpPr>
        <p:spPr>
          <a:xfrm>
            <a:off x="9245900" y="634848"/>
            <a:ext cx="237335" cy="210965"/>
          </a:xfrm>
          <a:custGeom>
            <a:avLst/>
            <a:gdLst/>
            <a:ahLst/>
            <a:cxnLst/>
            <a:rect l="l" t="t" r="r" b="b"/>
            <a:pathLst>
              <a:path w="237335" h="210965">
                <a:moveTo>
                  <a:pt x="214261" y="82408"/>
                </a:moveTo>
                <a:cubicBezTo>
                  <a:pt x="226993" y="82408"/>
                  <a:pt x="237335" y="92750"/>
                  <a:pt x="237335" y="105482"/>
                </a:cubicBezTo>
                <a:cubicBezTo>
                  <a:pt x="237335" y="118214"/>
                  <a:pt x="226993" y="128557"/>
                  <a:pt x="214261" y="128557"/>
                </a:cubicBezTo>
                <a:lnTo>
                  <a:pt x="161808" y="128557"/>
                </a:lnTo>
                <a:lnTo>
                  <a:pt x="96211" y="200087"/>
                </a:lnTo>
                <a:cubicBezTo>
                  <a:pt x="93698" y="202806"/>
                  <a:pt x="90196" y="204372"/>
                  <a:pt x="86487" y="204372"/>
                </a:cubicBezTo>
                <a:lnTo>
                  <a:pt x="68481" y="204372"/>
                </a:lnTo>
                <a:cubicBezTo>
                  <a:pt x="63990" y="204372"/>
                  <a:pt x="60817" y="199963"/>
                  <a:pt x="62218" y="195678"/>
                </a:cubicBezTo>
                <a:lnTo>
                  <a:pt x="84592" y="128557"/>
                </a:lnTo>
                <a:lnTo>
                  <a:pt x="43511" y="128557"/>
                </a:lnTo>
                <a:lnTo>
                  <a:pt x="21756" y="155751"/>
                </a:lnTo>
                <a:cubicBezTo>
                  <a:pt x="20520" y="157317"/>
                  <a:pt x="18624" y="158224"/>
                  <a:pt x="16605" y="158224"/>
                </a:cubicBezTo>
                <a:lnTo>
                  <a:pt x="8447" y="158224"/>
                </a:lnTo>
                <a:cubicBezTo>
                  <a:pt x="4162" y="158224"/>
                  <a:pt x="1030" y="154186"/>
                  <a:pt x="2060" y="150024"/>
                </a:cubicBezTo>
                <a:lnTo>
                  <a:pt x="13185" y="105482"/>
                </a:lnTo>
                <a:lnTo>
                  <a:pt x="2060" y="60941"/>
                </a:lnTo>
                <a:cubicBezTo>
                  <a:pt x="989" y="56779"/>
                  <a:pt x="4162" y="52741"/>
                  <a:pt x="8447" y="52741"/>
                </a:cubicBezTo>
                <a:lnTo>
                  <a:pt x="16605" y="52741"/>
                </a:lnTo>
                <a:cubicBezTo>
                  <a:pt x="18624" y="52741"/>
                  <a:pt x="20520" y="53648"/>
                  <a:pt x="21756" y="55213"/>
                </a:cubicBezTo>
                <a:lnTo>
                  <a:pt x="43511" y="82408"/>
                </a:lnTo>
                <a:lnTo>
                  <a:pt x="84592" y="82408"/>
                </a:lnTo>
                <a:lnTo>
                  <a:pt x="62218" y="15287"/>
                </a:lnTo>
                <a:cubicBezTo>
                  <a:pt x="60817" y="11001"/>
                  <a:pt x="63990" y="6593"/>
                  <a:pt x="68481" y="6593"/>
                </a:cubicBezTo>
                <a:lnTo>
                  <a:pt x="86487" y="6593"/>
                </a:lnTo>
                <a:cubicBezTo>
                  <a:pt x="90196" y="6593"/>
                  <a:pt x="93698" y="8158"/>
                  <a:pt x="96211" y="10878"/>
                </a:cubicBezTo>
                <a:lnTo>
                  <a:pt x="161808" y="82408"/>
                </a:lnTo>
                <a:lnTo>
                  <a:pt x="214261" y="82408"/>
                </a:lnTo>
                <a:close/>
              </a:path>
            </a:pathLst>
          </a:custGeom>
          <a:solidFill>
            <a:srgbClr val="FFFFFF"/>
          </a:solidFill>
        </p:spPr>
        <p:txBody>
          <a:bodyPr/>
          <a:lstStyle/>
          <a:p>
            <a:endParaRPr lang="zh-CN" altLang="en-US"/>
          </a:p>
        </p:txBody>
      </p:sp>
      <p:sp>
        <p:nvSpPr>
          <p:cNvPr id="9" name="Shape 14"/>
          <p:cNvSpPr/>
          <p:nvPr/>
        </p:nvSpPr>
        <p:spPr>
          <a:xfrm>
            <a:off x="8177892" y="1724832"/>
            <a:ext cx="2373353" cy="1230627"/>
          </a:xfrm>
          <a:custGeom>
            <a:avLst/>
            <a:gdLst/>
            <a:ahLst/>
            <a:cxnLst/>
            <a:rect l="l" t="t" r="r" b="b"/>
            <a:pathLst>
              <a:path w="2373353" h="1230627">
                <a:moveTo>
                  <a:pt x="70318" y="0"/>
                </a:moveTo>
                <a:lnTo>
                  <a:pt x="2303035" y="0"/>
                </a:lnTo>
                <a:cubicBezTo>
                  <a:pt x="2341870" y="0"/>
                  <a:pt x="2373353" y="31482"/>
                  <a:pt x="2373353" y="70318"/>
                </a:cubicBezTo>
                <a:lnTo>
                  <a:pt x="2373353" y="1160309"/>
                </a:lnTo>
                <a:cubicBezTo>
                  <a:pt x="2373353" y="1199145"/>
                  <a:pt x="2341870" y="1230627"/>
                  <a:pt x="2303035" y="1230627"/>
                </a:cubicBezTo>
                <a:lnTo>
                  <a:pt x="70318" y="1230627"/>
                </a:lnTo>
                <a:cubicBezTo>
                  <a:pt x="31482" y="1230627"/>
                  <a:pt x="0" y="1199145"/>
                  <a:pt x="0" y="1160309"/>
                </a:cubicBezTo>
                <a:lnTo>
                  <a:pt x="0" y="70318"/>
                </a:lnTo>
                <a:cubicBezTo>
                  <a:pt x="0" y="31482"/>
                  <a:pt x="31482" y="0"/>
                  <a:pt x="70318" y="0"/>
                </a:cubicBezTo>
                <a:close/>
              </a:path>
            </a:pathLst>
          </a:custGeom>
          <a:solidFill>
            <a:srgbClr val="B8A99A"/>
          </a:solidFill>
        </p:spPr>
        <p:txBody>
          <a:bodyPr/>
          <a:lstStyle/>
          <a:p>
            <a:endParaRPr lang="zh-CN" altLang="en-US"/>
          </a:p>
        </p:txBody>
      </p:sp>
      <p:sp>
        <p:nvSpPr>
          <p:cNvPr id="10" name="Shape 15"/>
          <p:cNvSpPr/>
          <p:nvPr/>
        </p:nvSpPr>
        <p:spPr>
          <a:xfrm>
            <a:off x="9154335" y="1865475"/>
            <a:ext cx="421929" cy="421929"/>
          </a:xfrm>
          <a:custGeom>
            <a:avLst/>
            <a:gdLst/>
            <a:ahLst/>
            <a:cxnLst/>
            <a:rect l="l" t="t" r="r" b="b"/>
            <a:pathLst>
              <a:path w="421929" h="421929">
                <a:moveTo>
                  <a:pt x="210965" y="0"/>
                </a:moveTo>
                <a:lnTo>
                  <a:pt x="210965" y="0"/>
                </a:lnTo>
                <a:cubicBezTo>
                  <a:pt x="327399" y="0"/>
                  <a:pt x="421929" y="94530"/>
                  <a:pt x="421929" y="210965"/>
                </a:cubicBezTo>
                <a:lnTo>
                  <a:pt x="421929" y="210965"/>
                </a:lnTo>
                <a:cubicBezTo>
                  <a:pt x="421929" y="327399"/>
                  <a:pt x="327399" y="421929"/>
                  <a:pt x="210965" y="421929"/>
                </a:cubicBezTo>
                <a:lnTo>
                  <a:pt x="210965" y="421929"/>
                </a:lnTo>
                <a:cubicBezTo>
                  <a:pt x="94530" y="421929"/>
                  <a:pt x="0" y="327399"/>
                  <a:pt x="0" y="210965"/>
                </a:cubicBezTo>
                <a:lnTo>
                  <a:pt x="0" y="210965"/>
                </a:lnTo>
                <a:cubicBezTo>
                  <a:pt x="0" y="94530"/>
                  <a:pt x="94530" y="0"/>
                  <a:pt x="210965" y="0"/>
                </a:cubicBezTo>
                <a:close/>
              </a:path>
            </a:pathLst>
          </a:custGeom>
          <a:solidFill>
            <a:srgbClr val="FFFFFF">
              <a:alpha val="20000"/>
            </a:srgbClr>
          </a:solidFill>
        </p:spPr>
        <p:txBody>
          <a:bodyPr/>
          <a:lstStyle/>
          <a:p>
            <a:endParaRPr lang="zh-CN" altLang="en-US"/>
          </a:p>
        </p:txBody>
      </p:sp>
      <p:sp>
        <p:nvSpPr>
          <p:cNvPr id="11" name="Shape 16"/>
          <p:cNvSpPr/>
          <p:nvPr/>
        </p:nvSpPr>
        <p:spPr>
          <a:xfrm>
            <a:off x="9259818" y="1970958"/>
            <a:ext cx="210965" cy="210965"/>
          </a:xfrm>
          <a:custGeom>
            <a:avLst/>
            <a:gdLst/>
            <a:ahLst/>
            <a:cxnLst/>
            <a:rect l="l" t="t" r="r" b="b"/>
            <a:pathLst>
              <a:path w="210965" h="210965">
                <a:moveTo>
                  <a:pt x="105482" y="210965"/>
                </a:moveTo>
                <a:cubicBezTo>
                  <a:pt x="163700" y="210965"/>
                  <a:pt x="210965" y="163700"/>
                  <a:pt x="210965" y="105482"/>
                </a:cubicBezTo>
                <a:cubicBezTo>
                  <a:pt x="210965" y="47265"/>
                  <a:pt x="163700" y="0"/>
                  <a:pt x="105482" y="0"/>
                </a:cubicBezTo>
                <a:cubicBezTo>
                  <a:pt x="47265" y="0"/>
                  <a:pt x="0" y="47265"/>
                  <a:pt x="0" y="105482"/>
                </a:cubicBezTo>
                <a:cubicBezTo>
                  <a:pt x="0" y="163700"/>
                  <a:pt x="47265" y="210965"/>
                  <a:pt x="105482" y="210965"/>
                </a:cubicBezTo>
                <a:close/>
                <a:moveTo>
                  <a:pt x="105482" y="72519"/>
                </a:moveTo>
                <a:cubicBezTo>
                  <a:pt x="98189" y="72519"/>
                  <a:pt x="92297" y="78411"/>
                  <a:pt x="92297" y="85704"/>
                </a:cubicBezTo>
                <a:cubicBezTo>
                  <a:pt x="92297" y="91185"/>
                  <a:pt x="87888" y="95593"/>
                  <a:pt x="82408" y="95593"/>
                </a:cubicBezTo>
                <a:cubicBezTo>
                  <a:pt x="76928" y="95593"/>
                  <a:pt x="72519" y="91185"/>
                  <a:pt x="72519" y="85704"/>
                </a:cubicBezTo>
                <a:cubicBezTo>
                  <a:pt x="72519" y="67492"/>
                  <a:pt x="87270" y="52741"/>
                  <a:pt x="105482" y="52741"/>
                </a:cubicBezTo>
                <a:cubicBezTo>
                  <a:pt x="123695" y="52741"/>
                  <a:pt x="138446" y="67492"/>
                  <a:pt x="138446" y="85704"/>
                </a:cubicBezTo>
                <a:cubicBezTo>
                  <a:pt x="138446" y="105153"/>
                  <a:pt x="123612" y="113394"/>
                  <a:pt x="115371" y="116401"/>
                </a:cubicBezTo>
                <a:lnTo>
                  <a:pt x="115371" y="117967"/>
                </a:lnTo>
                <a:cubicBezTo>
                  <a:pt x="115371" y="123447"/>
                  <a:pt x="110962" y="127856"/>
                  <a:pt x="105482" y="127856"/>
                </a:cubicBezTo>
                <a:cubicBezTo>
                  <a:pt x="100002" y="127856"/>
                  <a:pt x="95593" y="123447"/>
                  <a:pt x="95593" y="117967"/>
                </a:cubicBezTo>
                <a:lnTo>
                  <a:pt x="95593" y="114630"/>
                </a:lnTo>
                <a:cubicBezTo>
                  <a:pt x="95593" y="106183"/>
                  <a:pt x="101692" y="100126"/>
                  <a:pt x="107996" y="98066"/>
                </a:cubicBezTo>
                <a:cubicBezTo>
                  <a:pt x="110633" y="97200"/>
                  <a:pt x="113435" y="95799"/>
                  <a:pt x="115495" y="93822"/>
                </a:cubicBezTo>
                <a:cubicBezTo>
                  <a:pt x="117267" y="92091"/>
                  <a:pt x="118668" y="89701"/>
                  <a:pt x="118668" y="85746"/>
                </a:cubicBezTo>
                <a:cubicBezTo>
                  <a:pt x="118668" y="78452"/>
                  <a:pt x="112775" y="72560"/>
                  <a:pt x="105482" y="72560"/>
                </a:cubicBezTo>
                <a:close/>
                <a:moveTo>
                  <a:pt x="92297" y="151631"/>
                </a:moveTo>
                <a:cubicBezTo>
                  <a:pt x="92297" y="144354"/>
                  <a:pt x="98205" y="138446"/>
                  <a:pt x="105482" y="138446"/>
                </a:cubicBezTo>
                <a:cubicBezTo>
                  <a:pt x="112759" y="138446"/>
                  <a:pt x="118668" y="144354"/>
                  <a:pt x="118668" y="151631"/>
                </a:cubicBezTo>
                <a:cubicBezTo>
                  <a:pt x="118668" y="158908"/>
                  <a:pt x="112759" y="164816"/>
                  <a:pt x="105482" y="164816"/>
                </a:cubicBezTo>
                <a:cubicBezTo>
                  <a:pt x="98205" y="164816"/>
                  <a:pt x="92297" y="158908"/>
                  <a:pt x="92297" y="151631"/>
                </a:cubicBezTo>
                <a:close/>
              </a:path>
            </a:pathLst>
          </a:custGeom>
          <a:solidFill>
            <a:srgbClr val="FFFFFF"/>
          </a:solidFill>
        </p:spPr>
        <p:txBody>
          <a:bodyPr/>
          <a:lstStyle/>
          <a:p>
            <a:endParaRPr lang="zh-CN" altLang="en-US"/>
          </a:p>
        </p:txBody>
      </p:sp>
      <p:sp>
        <p:nvSpPr>
          <p:cNvPr id="12" name="Text 17"/>
          <p:cNvSpPr/>
          <p:nvPr/>
        </p:nvSpPr>
        <p:spPr>
          <a:xfrm>
            <a:off x="8278979" y="2357726"/>
            <a:ext cx="2171178" cy="246125"/>
          </a:xfrm>
          <a:prstGeom prst="rect">
            <a:avLst/>
          </a:prstGeom>
          <a:noFill/>
        </p:spPr>
        <p:txBody>
          <a:bodyPr wrap="square" lIns="0" tIns="0" rIns="0" bIns="0" rtlCol="0" anchor="ctr"/>
          <a:lstStyle/>
          <a:p>
            <a:pPr algn="ctr">
              <a:lnSpc>
                <a:spcPct val="130000"/>
              </a:lnSpc>
            </a:pPr>
            <a:r>
              <a:rPr lang="en-US" b="1" dirty="0">
                <a:solidFill>
                  <a:srgbClr val="FFFFFF"/>
                </a:solidFill>
                <a:latin typeface="宋体" panose="02010600030101010101" pitchFamily="2" charset="-122"/>
                <a:ea typeface="宋体" panose="02010600030101010101" pitchFamily="2" charset="-122"/>
                <a:cs typeface="Noto Sans SC" pitchFamily="34" charset="-120"/>
              </a:rPr>
              <a:t>背景说明</a:t>
            </a:r>
            <a:endParaRPr lang="en-US" dirty="0"/>
          </a:p>
        </p:txBody>
      </p:sp>
      <p:sp>
        <p:nvSpPr>
          <p:cNvPr id="13" name="Text 18"/>
          <p:cNvSpPr/>
          <p:nvPr/>
        </p:nvSpPr>
        <p:spPr>
          <a:xfrm>
            <a:off x="8287769" y="2639013"/>
            <a:ext cx="2153598" cy="175804"/>
          </a:xfrm>
          <a:prstGeom prst="rect">
            <a:avLst/>
          </a:prstGeom>
          <a:noFill/>
        </p:spPr>
        <p:txBody>
          <a:bodyPr wrap="square" lIns="0" tIns="0" rIns="0" bIns="0" rtlCol="0" anchor="ctr"/>
          <a:lstStyle/>
          <a:p>
            <a:pPr algn="ctr">
              <a:lnSpc>
                <a:spcPct val="120000"/>
              </a:lnSpc>
            </a:pPr>
            <a:r>
              <a:rPr lang="en-US" sz="1600" dirty="0">
                <a:solidFill>
                  <a:srgbClr val="FFFFFF">
                    <a:alpha val="80000"/>
                  </a:srgbClr>
                </a:solidFill>
                <a:latin typeface="宋体" panose="02010600030101010101" pitchFamily="2" charset="-122"/>
                <a:ea typeface="宋体" panose="02010600030101010101" pitchFamily="2" charset="-122"/>
                <a:cs typeface="Noto Sans SC" pitchFamily="34" charset="-120"/>
              </a:rPr>
              <a:t>为什么需要空投火鸡</a:t>
            </a:r>
            <a:endParaRPr lang="en-US" sz="1600" dirty="0"/>
          </a:p>
        </p:txBody>
      </p:sp>
      <p:sp>
        <p:nvSpPr>
          <p:cNvPr id="14" name="Shape 20"/>
          <p:cNvSpPr/>
          <p:nvPr/>
        </p:nvSpPr>
        <p:spPr>
          <a:xfrm>
            <a:off x="8177892" y="3115873"/>
            <a:ext cx="2373353" cy="1230627"/>
          </a:xfrm>
          <a:custGeom>
            <a:avLst/>
            <a:gdLst/>
            <a:ahLst/>
            <a:cxnLst/>
            <a:rect l="l" t="t" r="r" b="b"/>
            <a:pathLst>
              <a:path w="2373353" h="1230627">
                <a:moveTo>
                  <a:pt x="70318" y="0"/>
                </a:moveTo>
                <a:lnTo>
                  <a:pt x="2303035" y="0"/>
                </a:lnTo>
                <a:cubicBezTo>
                  <a:pt x="2341870" y="0"/>
                  <a:pt x="2373353" y="31482"/>
                  <a:pt x="2373353" y="70318"/>
                </a:cubicBezTo>
                <a:lnTo>
                  <a:pt x="2373353" y="1160309"/>
                </a:lnTo>
                <a:cubicBezTo>
                  <a:pt x="2373353" y="1199145"/>
                  <a:pt x="2341870" y="1230627"/>
                  <a:pt x="2303035" y="1230627"/>
                </a:cubicBezTo>
                <a:lnTo>
                  <a:pt x="70318" y="1230627"/>
                </a:lnTo>
                <a:cubicBezTo>
                  <a:pt x="31482" y="1230627"/>
                  <a:pt x="0" y="1199145"/>
                  <a:pt x="0" y="1160309"/>
                </a:cubicBezTo>
                <a:lnTo>
                  <a:pt x="0" y="70318"/>
                </a:lnTo>
                <a:cubicBezTo>
                  <a:pt x="0" y="31482"/>
                  <a:pt x="31482" y="0"/>
                  <a:pt x="70318" y="0"/>
                </a:cubicBezTo>
                <a:close/>
              </a:path>
            </a:pathLst>
          </a:custGeom>
          <a:solidFill>
            <a:srgbClr val="C77D4A"/>
          </a:solidFill>
        </p:spPr>
        <p:txBody>
          <a:bodyPr/>
          <a:lstStyle/>
          <a:p>
            <a:endParaRPr lang="zh-CN" altLang="en-US"/>
          </a:p>
        </p:txBody>
      </p:sp>
      <p:sp>
        <p:nvSpPr>
          <p:cNvPr id="15" name="Shape 21"/>
          <p:cNvSpPr/>
          <p:nvPr/>
        </p:nvSpPr>
        <p:spPr>
          <a:xfrm>
            <a:off x="9154336" y="3256516"/>
            <a:ext cx="421929" cy="421929"/>
          </a:xfrm>
          <a:custGeom>
            <a:avLst/>
            <a:gdLst/>
            <a:ahLst/>
            <a:cxnLst/>
            <a:rect l="l" t="t" r="r" b="b"/>
            <a:pathLst>
              <a:path w="421929" h="421929">
                <a:moveTo>
                  <a:pt x="210965" y="0"/>
                </a:moveTo>
                <a:lnTo>
                  <a:pt x="210965" y="0"/>
                </a:lnTo>
                <a:cubicBezTo>
                  <a:pt x="327399" y="0"/>
                  <a:pt x="421929" y="94530"/>
                  <a:pt x="421929" y="210965"/>
                </a:cubicBezTo>
                <a:lnTo>
                  <a:pt x="421929" y="210965"/>
                </a:lnTo>
                <a:cubicBezTo>
                  <a:pt x="421929" y="327399"/>
                  <a:pt x="327399" y="421929"/>
                  <a:pt x="210965" y="421929"/>
                </a:cubicBezTo>
                <a:lnTo>
                  <a:pt x="210965" y="421929"/>
                </a:lnTo>
                <a:cubicBezTo>
                  <a:pt x="94530" y="421929"/>
                  <a:pt x="0" y="327399"/>
                  <a:pt x="0" y="210965"/>
                </a:cubicBezTo>
                <a:lnTo>
                  <a:pt x="0" y="210965"/>
                </a:lnTo>
                <a:cubicBezTo>
                  <a:pt x="0" y="94530"/>
                  <a:pt x="94530" y="0"/>
                  <a:pt x="210965" y="0"/>
                </a:cubicBezTo>
                <a:close/>
              </a:path>
            </a:pathLst>
          </a:custGeom>
          <a:solidFill>
            <a:srgbClr val="FFFFFF">
              <a:alpha val="20000"/>
            </a:srgbClr>
          </a:solidFill>
        </p:spPr>
        <p:txBody>
          <a:bodyPr/>
          <a:lstStyle/>
          <a:p>
            <a:endParaRPr lang="zh-CN" altLang="en-US"/>
          </a:p>
        </p:txBody>
      </p:sp>
      <p:sp>
        <p:nvSpPr>
          <p:cNvPr id="16" name="Text 23"/>
          <p:cNvSpPr/>
          <p:nvPr/>
        </p:nvSpPr>
        <p:spPr>
          <a:xfrm>
            <a:off x="8278980" y="3748767"/>
            <a:ext cx="2171178" cy="246125"/>
          </a:xfrm>
          <a:prstGeom prst="rect">
            <a:avLst/>
          </a:prstGeom>
          <a:noFill/>
        </p:spPr>
        <p:txBody>
          <a:bodyPr wrap="square" lIns="0" tIns="0" rIns="0" bIns="0" rtlCol="0" anchor="ctr"/>
          <a:lstStyle/>
          <a:p>
            <a:pPr algn="ctr">
              <a:lnSpc>
                <a:spcPct val="130000"/>
              </a:lnSpc>
            </a:pPr>
            <a:r>
              <a:rPr lang="en-US" b="1" dirty="0">
                <a:solidFill>
                  <a:srgbClr val="FFFFFF"/>
                </a:solidFill>
                <a:latin typeface="宋体" panose="02010600030101010101" pitchFamily="2" charset="-122"/>
                <a:ea typeface="宋体" panose="02010600030101010101" pitchFamily="2" charset="-122"/>
                <a:cs typeface="Noto Sans SC" pitchFamily="34" charset="-120"/>
              </a:rPr>
              <a:t>人物介绍</a:t>
            </a:r>
            <a:endParaRPr lang="en-US" dirty="0"/>
          </a:p>
        </p:txBody>
      </p:sp>
      <p:sp>
        <p:nvSpPr>
          <p:cNvPr id="17" name="Text 24"/>
          <p:cNvSpPr/>
          <p:nvPr/>
        </p:nvSpPr>
        <p:spPr>
          <a:xfrm>
            <a:off x="8287770" y="4030054"/>
            <a:ext cx="2153598" cy="175804"/>
          </a:xfrm>
          <a:prstGeom prst="rect">
            <a:avLst/>
          </a:prstGeom>
          <a:noFill/>
        </p:spPr>
        <p:txBody>
          <a:bodyPr wrap="square" lIns="0" tIns="0" rIns="0" bIns="0" rtlCol="0" anchor="ctr"/>
          <a:lstStyle/>
          <a:p>
            <a:pPr algn="ctr">
              <a:lnSpc>
                <a:spcPct val="120000"/>
              </a:lnSpc>
            </a:pPr>
            <a:r>
              <a:rPr lang="en-US" sz="1600" dirty="0">
                <a:solidFill>
                  <a:srgbClr val="FFFFFF">
                    <a:alpha val="80000"/>
                  </a:srgbClr>
                </a:solidFill>
                <a:latin typeface="+mj-lt"/>
                <a:ea typeface="宋体" panose="02010600030101010101" pitchFamily="2" charset="-122"/>
                <a:cs typeface="Noto Sans SC" pitchFamily="34" charset="-120"/>
              </a:rPr>
              <a:t>Esther Keim的故事</a:t>
            </a:r>
            <a:endParaRPr lang="en-US" sz="1600" dirty="0">
              <a:latin typeface="+mj-lt"/>
            </a:endParaRPr>
          </a:p>
        </p:txBody>
      </p:sp>
      <p:sp>
        <p:nvSpPr>
          <p:cNvPr id="18" name="Shape 22"/>
          <p:cNvSpPr/>
          <p:nvPr/>
        </p:nvSpPr>
        <p:spPr>
          <a:xfrm>
            <a:off x="7462143" y="2250290"/>
            <a:ext cx="184594" cy="210965"/>
          </a:xfrm>
          <a:custGeom>
            <a:avLst/>
            <a:gdLst/>
            <a:ahLst/>
            <a:cxnLst/>
            <a:rect l="l" t="t" r="r" b="b"/>
            <a:pathLst>
              <a:path w="184594" h="210965">
                <a:moveTo>
                  <a:pt x="92297" y="102186"/>
                </a:moveTo>
                <a:cubicBezTo>
                  <a:pt x="119586" y="102186"/>
                  <a:pt x="141742" y="80031"/>
                  <a:pt x="141742" y="52741"/>
                </a:cubicBezTo>
                <a:cubicBezTo>
                  <a:pt x="141742" y="25452"/>
                  <a:pt x="119586" y="3296"/>
                  <a:pt x="92297" y="3296"/>
                </a:cubicBezTo>
                <a:cubicBezTo>
                  <a:pt x="65008" y="3296"/>
                  <a:pt x="42852" y="25452"/>
                  <a:pt x="42852" y="52741"/>
                </a:cubicBezTo>
                <a:cubicBezTo>
                  <a:pt x="42852" y="80031"/>
                  <a:pt x="65008" y="102186"/>
                  <a:pt x="92297" y="102186"/>
                </a:cubicBezTo>
                <a:close/>
                <a:moveTo>
                  <a:pt x="80059" y="125260"/>
                </a:moveTo>
                <a:cubicBezTo>
                  <a:pt x="39473" y="125260"/>
                  <a:pt x="6593" y="158141"/>
                  <a:pt x="6593" y="198727"/>
                </a:cubicBezTo>
                <a:cubicBezTo>
                  <a:pt x="6593" y="205485"/>
                  <a:pt x="12073" y="210965"/>
                  <a:pt x="18830" y="210965"/>
                </a:cubicBezTo>
                <a:lnTo>
                  <a:pt x="165764" y="210965"/>
                </a:lnTo>
                <a:cubicBezTo>
                  <a:pt x="172521" y="210965"/>
                  <a:pt x="178001" y="205485"/>
                  <a:pt x="178001" y="198727"/>
                </a:cubicBezTo>
                <a:cubicBezTo>
                  <a:pt x="178001" y="158141"/>
                  <a:pt x="145121" y="125260"/>
                  <a:pt x="104535" y="125260"/>
                </a:cubicBezTo>
                <a:lnTo>
                  <a:pt x="80059" y="125260"/>
                </a:lnTo>
                <a:close/>
              </a:path>
            </a:pathLst>
          </a:custGeom>
          <a:solidFill>
            <a:srgbClr val="FFFFFF"/>
          </a:solidFill>
        </p:spPr>
        <p:txBody>
          <a:bodyPr/>
          <a:lstStyle/>
          <a:p>
            <a:endParaRPr lang="zh-CN" altLang="en-US"/>
          </a:p>
        </p:txBody>
      </p:sp>
      <p:sp>
        <p:nvSpPr>
          <p:cNvPr id="19" name="Shape 22"/>
          <p:cNvSpPr/>
          <p:nvPr/>
        </p:nvSpPr>
        <p:spPr>
          <a:xfrm>
            <a:off x="9272270" y="3326838"/>
            <a:ext cx="184594" cy="210965"/>
          </a:xfrm>
          <a:custGeom>
            <a:avLst/>
            <a:gdLst/>
            <a:ahLst/>
            <a:cxnLst/>
            <a:rect l="l" t="t" r="r" b="b"/>
            <a:pathLst>
              <a:path w="184594" h="210965">
                <a:moveTo>
                  <a:pt x="92297" y="102186"/>
                </a:moveTo>
                <a:cubicBezTo>
                  <a:pt x="119586" y="102186"/>
                  <a:pt x="141742" y="80031"/>
                  <a:pt x="141742" y="52741"/>
                </a:cubicBezTo>
                <a:cubicBezTo>
                  <a:pt x="141742" y="25452"/>
                  <a:pt x="119586" y="3296"/>
                  <a:pt x="92297" y="3296"/>
                </a:cubicBezTo>
                <a:cubicBezTo>
                  <a:pt x="65008" y="3296"/>
                  <a:pt x="42852" y="25452"/>
                  <a:pt x="42852" y="52741"/>
                </a:cubicBezTo>
                <a:cubicBezTo>
                  <a:pt x="42852" y="80031"/>
                  <a:pt x="65008" y="102186"/>
                  <a:pt x="92297" y="102186"/>
                </a:cubicBezTo>
                <a:close/>
                <a:moveTo>
                  <a:pt x="80059" y="125260"/>
                </a:moveTo>
                <a:cubicBezTo>
                  <a:pt x="39473" y="125260"/>
                  <a:pt x="6593" y="158141"/>
                  <a:pt x="6593" y="198727"/>
                </a:cubicBezTo>
                <a:cubicBezTo>
                  <a:pt x="6593" y="205485"/>
                  <a:pt x="12073" y="210965"/>
                  <a:pt x="18830" y="210965"/>
                </a:cubicBezTo>
                <a:lnTo>
                  <a:pt x="165764" y="210965"/>
                </a:lnTo>
                <a:cubicBezTo>
                  <a:pt x="172521" y="210965"/>
                  <a:pt x="178001" y="205485"/>
                  <a:pt x="178001" y="198727"/>
                </a:cubicBezTo>
                <a:cubicBezTo>
                  <a:pt x="178001" y="158141"/>
                  <a:pt x="145121" y="125260"/>
                  <a:pt x="104535" y="125260"/>
                </a:cubicBezTo>
                <a:lnTo>
                  <a:pt x="80059" y="125260"/>
                </a:lnTo>
                <a:close/>
              </a:path>
            </a:pathLst>
          </a:custGeom>
          <a:solidFill>
            <a:srgbClr val="FFFFFF"/>
          </a:solidFill>
        </p:spPr>
        <p:txBody>
          <a:bodyPr/>
          <a:lstStyle/>
          <a:p>
            <a:endParaRPr lang="zh-CN" altLang="en-US"/>
          </a:p>
        </p:txBody>
      </p:sp>
      <p:sp>
        <p:nvSpPr>
          <p:cNvPr id="20" name="Shape 26"/>
          <p:cNvSpPr/>
          <p:nvPr/>
        </p:nvSpPr>
        <p:spPr>
          <a:xfrm>
            <a:off x="8177892" y="4442072"/>
            <a:ext cx="2373353" cy="1230627"/>
          </a:xfrm>
          <a:custGeom>
            <a:avLst/>
            <a:gdLst/>
            <a:ahLst/>
            <a:cxnLst/>
            <a:rect l="l" t="t" r="r" b="b"/>
            <a:pathLst>
              <a:path w="2373353" h="1230627">
                <a:moveTo>
                  <a:pt x="70318" y="0"/>
                </a:moveTo>
                <a:lnTo>
                  <a:pt x="2303035" y="0"/>
                </a:lnTo>
                <a:cubicBezTo>
                  <a:pt x="2341870" y="0"/>
                  <a:pt x="2373353" y="31482"/>
                  <a:pt x="2373353" y="70318"/>
                </a:cubicBezTo>
                <a:lnTo>
                  <a:pt x="2373353" y="1160309"/>
                </a:lnTo>
                <a:cubicBezTo>
                  <a:pt x="2373353" y="1199145"/>
                  <a:pt x="2341870" y="1230627"/>
                  <a:pt x="2303035" y="1230627"/>
                </a:cubicBezTo>
                <a:lnTo>
                  <a:pt x="70318" y="1230627"/>
                </a:lnTo>
                <a:cubicBezTo>
                  <a:pt x="31482" y="1230627"/>
                  <a:pt x="0" y="1199145"/>
                  <a:pt x="0" y="1160309"/>
                </a:cubicBezTo>
                <a:lnTo>
                  <a:pt x="0" y="70318"/>
                </a:lnTo>
                <a:cubicBezTo>
                  <a:pt x="0" y="31482"/>
                  <a:pt x="31482" y="0"/>
                  <a:pt x="70318" y="0"/>
                </a:cubicBezTo>
                <a:close/>
              </a:path>
            </a:pathLst>
          </a:custGeom>
          <a:solidFill>
            <a:srgbClr val="3A4F41"/>
          </a:solidFill>
        </p:spPr>
        <p:txBody>
          <a:bodyPr/>
          <a:lstStyle/>
          <a:p>
            <a:endParaRPr lang="zh-CN" altLang="en-US"/>
          </a:p>
        </p:txBody>
      </p:sp>
      <p:sp>
        <p:nvSpPr>
          <p:cNvPr id="21" name="Shape 27"/>
          <p:cNvSpPr/>
          <p:nvPr/>
        </p:nvSpPr>
        <p:spPr>
          <a:xfrm>
            <a:off x="9154336" y="4582715"/>
            <a:ext cx="421929" cy="421929"/>
          </a:xfrm>
          <a:custGeom>
            <a:avLst/>
            <a:gdLst/>
            <a:ahLst/>
            <a:cxnLst/>
            <a:rect l="l" t="t" r="r" b="b"/>
            <a:pathLst>
              <a:path w="421929" h="421929">
                <a:moveTo>
                  <a:pt x="210965" y="0"/>
                </a:moveTo>
                <a:lnTo>
                  <a:pt x="210965" y="0"/>
                </a:lnTo>
                <a:cubicBezTo>
                  <a:pt x="327399" y="0"/>
                  <a:pt x="421929" y="94530"/>
                  <a:pt x="421929" y="210965"/>
                </a:cubicBezTo>
                <a:lnTo>
                  <a:pt x="421929" y="210965"/>
                </a:lnTo>
                <a:cubicBezTo>
                  <a:pt x="421929" y="327399"/>
                  <a:pt x="327399" y="421929"/>
                  <a:pt x="210965" y="421929"/>
                </a:cubicBezTo>
                <a:lnTo>
                  <a:pt x="210965" y="421929"/>
                </a:lnTo>
                <a:cubicBezTo>
                  <a:pt x="94530" y="421929"/>
                  <a:pt x="0" y="327399"/>
                  <a:pt x="0" y="210965"/>
                </a:cubicBezTo>
                <a:lnTo>
                  <a:pt x="0" y="210965"/>
                </a:lnTo>
                <a:cubicBezTo>
                  <a:pt x="0" y="94530"/>
                  <a:pt x="94530" y="0"/>
                  <a:pt x="210965" y="0"/>
                </a:cubicBezTo>
                <a:close/>
              </a:path>
            </a:pathLst>
          </a:custGeom>
          <a:solidFill>
            <a:srgbClr val="FFFFFF">
              <a:alpha val="20000"/>
            </a:srgbClr>
          </a:solidFill>
        </p:spPr>
        <p:txBody>
          <a:bodyPr/>
          <a:lstStyle/>
          <a:p>
            <a:endParaRPr lang="zh-CN" altLang="en-US"/>
          </a:p>
        </p:txBody>
      </p:sp>
      <p:sp>
        <p:nvSpPr>
          <p:cNvPr id="22" name="Shape 28"/>
          <p:cNvSpPr/>
          <p:nvPr/>
        </p:nvSpPr>
        <p:spPr>
          <a:xfrm>
            <a:off x="9259818" y="4688198"/>
            <a:ext cx="210965" cy="210965"/>
          </a:xfrm>
          <a:custGeom>
            <a:avLst/>
            <a:gdLst/>
            <a:ahLst/>
            <a:cxnLst/>
            <a:rect l="l" t="t" r="r" b="b"/>
            <a:pathLst>
              <a:path w="210965" h="210965">
                <a:moveTo>
                  <a:pt x="99302" y="35889"/>
                </a:moveTo>
                <a:lnTo>
                  <a:pt x="105482" y="44418"/>
                </a:lnTo>
                <a:lnTo>
                  <a:pt x="111663" y="35889"/>
                </a:lnTo>
                <a:cubicBezTo>
                  <a:pt x="121964" y="21632"/>
                  <a:pt x="138528" y="13185"/>
                  <a:pt x="156122" y="13185"/>
                </a:cubicBezTo>
                <a:cubicBezTo>
                  <a:pt x="186407" y="13185"/>
                  <a:pt x="210965" y="37743"/>
                  <a:pt x="210965" y="68028"/>
                </a:cubicBezTo>
                <a:lnTo>
                  <a:pt x="210965" y="69099"/>
                </a:lnTo>
                <a:cubicBezTo>
                  <a:pt x="210965" y="115330"/>
                  <a:pt x="153320" y="169019"/>
                  <a:pt x="123241" y="191970"/>
                </a:cubicBezTo>
                <a:cubicBezTo>
                  <a:pt x="118132" y="195843"/>
                  <a:pt x="111869" y="197779"/>
                  <a:pt x="105482" y="197779"/>
                </a:cubicBezTo>
                <a:cubicBezTo>
                  <a:pt x="99096" y="197779"/>
                  <a:pt x="92791" y="195884"/>
                  <a:pt x="87723" y="191970"/>
                </a:cubicBezTo>
                <a:cubicBezTo>
                  <a:pt x="57644" y="169019"/>
                  <a:pt x="0" y="115330"/>
                  <a:pt x="0" y="69099"/>
                </a:cubicBezTo>
                <a:lnTo>
                  <a:pt x="0" y="68028"/>
                </a:lnTo>
                <a:cubicBezTo>
                  <a:pt x="0" y="37743"/>
                  <a:pt x="24558" y="13185"/>
                  <a:pt x="54843" y="13185"/>
                </a:cubicBezTo>
                <a:cubicBezTo>
                  <a:pt x="72437" y="13185"/>
                  <a:pt x="89001" y="21632"/>
                  <a:pt x="99302" y="35889"/>
                </a:cubicBezTo>
                <a:close/>
              </a:path>
            </a:pathLst>
          </a:custGeom>
          <a:solidFill>
            <a:srgbClr val="FFFFFF"/>
          </a:solidFill>
        </p:spPr>
        <p:txBody>
          <a:bodyPr/>
          <a:lstStyle/>
          <a:p>
            <a:endParaRPr lang="zh-CN" altLang="en-US"/>
          </a:p>
        </p:txBody>
      </p:sp>
      <p:sp>
        <p:nvSpPr>
          <p:cNvPr id="23" name="Text 29"/>
          <p:cNvSpPr/>
          <p:nvPr/>
        </p:nvSpPr>
        <p:spPr>
          <a:xfrm>
            <a:off x="8278979" y="5074966"/>
            <a:ext cx="2171178" cy="246125"/>
          </a:xfrm>
          <a:prstGeom prst="rect">
            <a:avLst/>
          </a:prstGeom>
          <a:noFill/>
        </p:spPr>
        <p:txBody>
          <a:bodyPr wrap="square" lIns="0" tIns="0" rIns="0" bIns="0" rtlCol="0" anchor="ctr"/>
          <a:lstStyle/>
          <a:p>
            <a:pPr algn="ctr">
              <a:lnSpc>
                <a:spcPct val="130000"/>
              </a:lnSpc>
            </a:pPr>
            <a:r>
              <a:rPr lang="en-US" b="1" dirty="0">
                <a:solidFill>
                  <a:srgbClr val="FFFFFF"/>
                </a:solidFill>
                <a:latin typeface="宋体" panose="02010600030101010101" pitchFamily="2" charset="-122"/>
                <a:ea typeface="宋体" panose="02010600030101010101" pitchFamily="2" charset="-122"/>
                <a:cs typeface="Noto Sans SC" pitchFamily="34" charset="-120"/>
              </a:rPr>
              <a:t>情感升华</a:t>
            </a:r>
            <a:endParaRPr lang="en-US" dirty="0"/>
          </a:p>
        </p:txBody>
      </p:sp>
      <p:sp>
        <p:nvSpPr>
          <p:cNvPr id="24" name="Text 30"/>
          <p:cNvSpPr/>
          <p:nvPr/>
        </p:nvSpPr>
        <p:spPr>
          <a:xfrm>
            <a:off x="8287769" y="5356253"/>
            <a:ext cx="2153598" cy="175804"/>
          </a:xfrm>
          <a:prstGeom prst="rect">
            <a:avLst/>
          </a:prstGeom>
          <a:noFill/>
        </p:spPr>
        <p:txBody>
          <a:bodyPr wrap="square" lIns="0" tIns="0" rIns="0" bIns="0" rtlCol="0" anchor="ctr"/>
          <a:lstStyle/>
          <a:p>
            <a:pPr algn="ctr">
              <a:lnSpc>
                <a:spcPct val="120000"/>
              </a:lnSpc>
            </a:pPr>
            <a:r>
              <a:rPr lang="en-US" sz="1600" dirty="0">
                <a:solidFill>
                  <a:srgbClr val="FFFFFF">
                    <a:alpha val="80000"/>
                  </a:srgbClr>
                </a:solidFill>
                <a:latin typeface="宋体" panose="02010600030101010101" pitchFamily="2" charset="-122"/>
                <a:ea typeface="宋体" panose="02010600030101010101" pitchFamily="2" charset="-122"/>
                <a:cs typeface="Noto Sans SC" pitchFamily="34" charset="-120"/>
              </a:rPr>
              <a:t>爱心传递的意义</a:t>
            </a:r>
            <a:endParaRPr lang="en-US" sz="1600" dirty="0"/>
          </a:p>
        </p:txBody>
      </p:sp>
      <p:sp>
        <p:nvSpPr>
          <p:cNvPr id="25" name="矩形 24"/>
          <p:cNvSpPr/>
          <p:nvPr/>
        </p:nvSpPr>
        <p:spPr>
          <a:xfrm>
            <a:off x="3105429" y="1468196"/>
            <a:ext cx="1171931" cy="225678"/>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26" name="矩形 25"/>
          <p:cNvSpPr/>
          <p:nvPr/>
        </p:nvSpPr>
        <p:spPr>
          <a:xfrm>
            <a:off x="717829" y="1652382"/>
            <a:ext cx="7074891" cy="225678"/>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27" name="矩形 26"/>
          <p:cNvSpPr/>
          <p:nvPr/>
        </p:nvSpPr>
        <p:spPr>
          <a:xfrm>
            <a:off x="646709" y="5852733"/>
            <a:ext cx="3630651" cy="225678"/>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28" name="矩形 27"/>
          <p:cNvSpPr/>
          <p:nvPr/>
        </p:nvSpPr>
        <p:spPr>
          <a:xfrm>
            <a:off x="437546" y="2596052"/>
            <a:ext cx="7355174" cy="413618"/>
          </a:xfrm>
          <a:prstGeom prst="rect">
            <a:avLst/>
          </a:prstGeom>
          <a:solidFill>
            <a:srgbClr val="A8EDE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29" name="矩形 28"/>
          <p:cNvSpPr/>
          <p:nvPr/>
        </p:nvSpPr>
        <p:spPr>
          <a:xfrm>
            <a:off x="4359306" y="6516404"/>
            <a:ext cx="3433414" cy="270476"/>
          </a:xfrm>
          <a:prstGeom prst="rect">
            <a:avLst/>
          </a:prstGeom>
          <a:solidFill>
            <a:srgbClr val="A8EDE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pic>
        <p:nvPicPr>
          <p:cNvPr id="31" name="图片 30"/>
          <p:cNvPicPr>
            <a:picLocks noChangeAspect="1"/>
          </p:cNvPicPr>
          <p:nvPr/>
        </p:nvPicPr>
        <p:blipFill>
          <a:blip r:embed="rId2"/>
          <a:srcRect t="9313" r="12088" b="79961"/>
          <a:stretch>
            <a:fillRect/>
          </a:stretch>
        </p:blipFill>
        <p:spPr>
          <a:xfrm>
            <a:off x="145865" y="5453322"/>
            <a:ext cx="7922149" cy="1333558"/>
          </a:xfrm>
          <a:prstGeom prst="rect">
            <a:avLst/>
          </a:prstGeom>
        </p:spPr>
      </p:pic>
      <p:sp>
        <p:nvSpPr>
          <p:cNvPr id="32" name="矩形 31"/>
          <p:cNvSpPr/>
          <p:nvPr/>
        </p:nvSpPr>
        <p:spPr>
          <a:xfrm>
            <a:off x="331268" y="3452766"/>
            <a:ext cx="7552891" cy="684759"/>
          </a:xfrm>
          <a:prstGeom prst="rect">
            <a:avLst/>
          </a:prstGeom>
          <a:solidFill>
            <a:schemeClr val="accent5">
              <a:alpha val="2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33" name="矩形 32"/>
          <p:cNvSpPr/>
          <p:nvPr/>
        </p:nvSpPr>
        <p:spPr>
          <a:xfrm>
            <a:off x="699940" y="5913189"/>
            <a:ext cx="3770460" cy="225678"/>
          </a:xfrm>
          <a:prstGeom prst="rect">
            <a:avLst/>
          </a:prstGeom>
          <a:solidFill>
            <a:schemeClr val="accent5">
              <a:alpha val="2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34" name="矩形 33"/>
          <p:cNvSpPr/>
          <p:nvPr/>
        </p:nvSpPr>
        <p:spPr>
          <a:xfrm>
            <a:off x="4470400" y="6403565"/>
            <a:ext cx="3322320"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35" name="矩形 34"/>
          <p:cNvSpPr/>
          <p:nvPr/>
        </p:nvSpPr>
        <p:spPr>
          <a:xfrm>
            <a:off x="2616199" y="4979042"/>
            <a:ext cx="5267959"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36" name="矩形 35"/>
          <p:cNvSpPr/>
          <p:nvPr/>
        </p:nvSpPr>
        <p:spPr>
          <a:xfrm>
            <a:off x="437546" y="5214880"/>
            <a:ext cx="4774534" cy="238442"/>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grpSp>
        <p:nvGrpSpPr>
          <p:cNvPr id="40" name="组合 39"/>
          <p:cNvGrpSpPr/>
          <p:nvPr/>
        </p:nvGrpSpPr>
        <p:grpSpPr>
          <a:xfrm>
            <a:off x="8158485" y="330775"/>
            <a:ext cx="3832085" cy="6303708"/>
            <a:chOff x="8158485" y="330775"/>
            <a:chExt cx="3832085" cy="6303708"/>
          </a:xfrm>
        </p:grpSpPr>
        <p:sp>
          <p:nvSpPr>
            <p:cNvPr id="37" name="Shape 21"/>
            <p:cNvSpPr/>
            <p:nvPr/>
          </p:nvSpPr>
          <p:spPr>
            <a:xfrm>
              <a:off x="8158485" y="330775"/>
              <a:ext cx="3832085" cy="6303708"/>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3A4F41"/>
            </a:solidFill>
          </p:spPr>
          <p:txBody>
            <a:bodyPr/>
            <a:lstStyle/>
            <a:p>
              <a:endParaRPr lang="zh-CN" altLang="en-US">
                <a:latin typeface="+mj-lt"/>
              </a:endParaRPr>
            </a:p>
          </p:txBody>
        </p:sp>
        <p:sp>
          <p:nvSpPr>
            <p:cNvPr id="38" name="Shape 62"/>
            <p:cNvSpPr/>
            <p:nvPr/>
          </p:nvSpPr>
          <p:spPr>
            <a:xfrm>
              <a:off x="8377457" y="443914"/>
              <a:ext cx="3475414" cy="374617"/>
            </a:xfrm>
            <a:custGeom>
              <a:avLst/>
              <a:gdLst/>
              <a:ahLst/>
              <a:cxnLst/>
              <a:rect l="l" t="t" r="r" b="b"/>
              <a:pathLst>
                <a:path w="1261241" h="517432">
                  <a:moveTo>
                    <a:pt x="32340" y="0"/>
                  </a:moveTo>
                  <a:lnTo>
                    <a:pt x="1228902" y="0"/>
                  </a:lnTo>
                  <a:cubicBezTo>
                    <a:pt x="1246762" y="0"/>
                    <a:pt x="1261241" y="14479"/>
                    <a:pt x="1261241" y="32340"/>
                  </a:cubicBezTo>
                  <a:lnTo>
                    <a:pt x="1261241" y="485093"/>
                  </a:lnTo>
                  <a:cubicBezTo>
                    <a:pt x="1261241" y="502953"/>
                    <a:pt x="1246762" y="517432"/>
                    <a:pt x="1228902" y="517432"/>
                  </a:cubicBezTo>
                  <a:lnTo>
                    <a:pt x="32340" y="517432"/>
                  </a:lnTo>
                  <a:cubicBezTo>
                    <a:pt x="14479" y="517432"/>
                    <a:pt x="0" y="502953"/>
                    <a:pt x="0" y="485093"/>
                  </a:cubicBezTo>
                  <a:lnTo>
                    <a:pt x="0" y="32340"/>
                  </a:lnTo>
                  <a:cubicBezTo>
                    <a:pt x="0" y="14491"/>
                    <a:pt x="14491" y="0"/>
                    <a:pt x="32340" y="0"/>
                  </a:cubicBezTo>
                  <a:close/>
                </a:path>
              </a:pathLst>
            </a:custGeom>
            <a:solidFill>
              <a:srgbClr val="FFFFFF">
                <a:alpha val="20000"/>
              </a:srgbClr>
            </a:solidFill>
          </p:spPr>
          <p:txBody>
            <a:bodyPr/>
            <a:lstStyle/>
            <a:p>
              <a:r>
                <a:rPr lang="en-US" altLang="zh-CN" dirty="0">
                  <a:solidFill>
                    <a:schemeClr val="bg1"/>
                  </a:solidFill>
                </a:rPr>
                <a:t>Words</a:t>
              </a:r>
              <a:r>
                <a:rPr lang="zh-CN" altLang="en-US" dirty="0">
                  <a:solidFill>
                    <a:schemeClr val="bg1"/>
                  </a:solidFill>
                </a:rPr>
                <a:t> </a:t>
              </a:r>
              <a:r>
                <a:rPr lang="en-US" altLang="zh-CN" dirty="0">
                  <a:solidFill>
                    <a:schemeClr val="bg1"/>
                  </a:solidFill>
                </a:rPr>
                <a:t>and</a:t>
              </a:r>
              <a:r>
                <a:rPr lang="zh-CN" altLang="en-US" dirty="0">
                  <a:solidFill>
                    <a:schemeClr val="bg1"/>
                  </a:solidFill>
                </a:rPr>
                <a:t> </a:t>
              </a:r>
              <a:r>
                <a:rPr lang="en-US" altLang="zh-CN" dirty="0">
                  <a:solidFill>
                    <a:schemeClr val="bg1"/>
                  </a:solidFill>
                </a:rPr>
                <a:t>expressions</a:t>
              </a:r>
              <a:r>
                <a:rPr lang="zh-CN" altLang="en-US" dirty="0">
                  <a:solidFill>
                    <a:schemeClr val="bg1"/>
                  </a:solidFill>
                </a:rPr>
                <a:t> </a:t>
              </a:r>
              <a:endParaRPr lang="zh-CN" altLang="en-US" dirty="0">
                <a:solidFill>
                  <a:schemeClr val="bg1"/>
                </a:solidFill>
              </a:endParaRPr>
            </a:p>
          </p:txBody>
        </p:sp>
        <p:sp>
          <p:nvSpPr>
            <p:cNvPr id="39" name="Shape 62"/>
            <p:cNvSpPr/>
            <p:nvPr/>
          </p:nvSpPr>
          <p:spPr>
            <a:xfrm>
              <a:off x="8364517" y="931669"/>
              <a:ext cx="3475414" cy="5589199"/>
            </a:xfrm>
            <a:custGeom>
              <a:avLst/>
              <a:gdLst/>
              <a:ahLst/>
              <a:cxnLst/>
              <a:rect l="l" t="t" r="r" b="b"/>
              <a:pathLst>
                <a:path w="1261241" h="517432">
                  <a:moveTo>
                    <a:pt x="32340" y="0"/>
                  </a:moveTo>
                  <a:lnTo>
                    <a:pt x="1228902" y="0"/>
                  </a:lnTo>
                  <a:cubicBezTo>
                    <a:pt x="1246762" y="0"/>
                    <a:pt x="1261241" y="14479"/>
                    <a:pt x="1261241" y="32340"/>
                  </a:cubicBezTo>
                  <a:lnTo>
                    <a:pt x="1261241" y="485093"/>
                  </a:lnTo>
                  <a:cubicBezTo>
                    <a:pt x="1261241" y="502953"/>
                    <a:pt x="1246762" y="517432"/>
                    <a:pt x="1228902" y="517432"/>
                  </a:cubicBezTo>
                  <a:lnTo>
                    <a:pt x="32340" y="517432"/>
                  </a:lnTo>
                  <a:cubicBezTo>
                    <a:pt x="14479" y="517432"/>
                    <a:pt x="0" y="502953"/>
                    <a:pt x="0" y="485093"/>
                  </a:cubicBezTo>
                  <a:lnTo>
                    <a:pt x="0" y="32340"/>
                  </a:lnTo>
                  <a:cubicBezTo>
                    <a:pt x="0" y="14491"/>
                    <a:pt x="14491" y="0"/>
                    <a:pt x="32340" y="0"/>
                  </a:cubicBezTo>
                  <a:close/>
                </a:path>
              </a:pathLst>
            </a:custGeom>
            <a:solidFill>
              <a:srgbClr val="FFFFFF">
                <a:alpha val="20000"/>
              </a:srgbClr>
            </a:solidFill>
          </p:spPr>
          <p:txBody>
            <a:bodyPr/>
            <a:lstStyle/>
            <a:p>
              <a:pPr marL="285750" indent="-285750">
                <a:lnSpc>
                  <a:spcPts val="2300"/>
                </a:lnSpc>
                <a:buFont typeface="Arial" panose="020B0604020202020204" pitchFamily="34" charset="0"/>
                <a:buChar char="•"/>
              </a:pPr>
              <a:r>
                <a:rPr lang="en-US" altLang="zh-CN" dirty="0">
                  <a:solidFill>
                    <a:schemeClr val="bg1"/>
                  </a:solidFill>
                  <a:latin typeface="+mj-lt"/>
                </a:rPr>
                <a:t>a steady buzz </a:t>
              </a:r>
              <a:r>
                <a:rPr lang="zh-CN" altLang="en-US" dirty="0">
                  <a:solidFill>
                    <a:schemeClr val="bg1"/>
                  </a:solidFill>
                  <a:latin typeface="+mj-lt"/>
                </a:rPr>
                <a:t>持续的嗡嗡声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towering forests  </a:t>
              </a:r>
              <a:r>
                <a:rPr lang="zh-CN" altLang="en-US" dirty="0">
                  <a:solidFill>
                    <a:schemeClr val="bg1"/>
                  </a:solidFill>
                  <a:latin typeface="+mj-lt"/>
                </a:rPr>
                <a:t>高耸的森林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plummet to earth </a:t>
              </a:r>
              <a:r>
                <a:rPr lang="zh-CN" altLang="en-US" dirty="0">
                  <a:solidFill>
                    <a:schemeClr val="bg1"/>
                  </a:solidFill>
                  <a:latin typeface="+mj-lt"/>
                </a:rPr>
                <a:t>猛降落到地面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be stuffed into</a:t>
              </a:r>
              <a:r>
                <a:rPr lang="zh-CN" altLang="en-US" dirty="0">
                  <a:solidFill>
                    <a:schemeClr val="bg1"/>
                  </a:solidFill>
                  <a:latin typeface="+mj-lt"/>
                </a:rPr>
                <a:t>被塞进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be tied with</a:t>
              </a:r>
              <a:r>
                <a:rPr lang="zh-CN" altLang="en-US" dirty="0">
                  <a:solidFill>
                    <a:schemeClr val="bg1"/>
                  </a:solidFill>
                  <a:latin typeface="+mj-lt"/>
                </a:rPr>
                <a:t>用</a:t>
              </a:r>
              <a:r>
                <a:rPr lang="en-US" altLang="zh-CN" dirty="0">
                  <a:solidFill>
                    <a:schemeClr val="bg1"/>
                  </a:solidFill>
                  <a:latin typeface="+mj-lt"/>
                </a:rPr>
                <a:t>…… </a:t>
              </a:r>
              <a:r>
                <a:rPr lang="zh-CN" altLang="en-US" dirty="0">
                  <a:solidFill>
                    <a:schemeClr val="bg1"/>
                  </a:solidFill>
                  <a:latin typeface="+mj-lt"/>
                </a:rPr>
                <a:t>系着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caution tape  </a:t>
              </a:r>
              <a:r>
                <a:rPr lang="zh-CN" altLang="en-US" dirty="0">
                  <a:solidFill>
                    <a:schemeClr val="bg1"/>
                  </a:solidFill>
                  <a:latin typeface="+mj-lt"/>
                </a:rPr>
                <a:t>警示带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visibility</a:t>
              </a:r>
              <a:r>
                <a:rPr lang="zh-CN" altLang="en-US" dirty="0">
                  <a:solidFill>
                    <a:schemeClr val="bg1"/>
                  </a:solidFill>
                  <a:latin typeface="+mj-lt"/>
                </a:rPr>
                <a:t>可见度；能见度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fall at </a:t>
              </a:r>
              <a:r>
                <a:rPr lang="zh-CN" altLang="en-US" dirty="0">
                  <a:solidFill>
                    <a:schemeClr val="bg1"/>
                  </a:solidFill>
                  <a:latin typeface="+mj-lt"/>
                </a:rPr>
                <a:t>落在（某时间）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isolated</a:t>
              </a:r>
              <a:r>
                <a:rPr lang="zh-CN" altLang="en-US" dirty="0">
                  <a:solidFill>
                    <a:schemeClr val="bg1"/>
                  </a:solidFill>
                  <a:latin typeface="+mj-lt"/>
                </a:rPr>
                <a:t>偏远的；孤立的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soar</a:t>
              </a:r>
              <a:r>
                <a:rPr lang="zh-CN" altLang="en-US" dirty="0">
                  <a:solidFill>
                    <a:schemeClr val="bg1"/>
                  </a:solidFill>
                  <a:latin typeface="+mj-lt"/>
                </a:rPr>
                <a:t>高飞；翱翔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a dangerous explosive</a:t>
              </a:r>
              <a:endParaRPr lang="en-US" altLang="zh-CN" dirty="0">
                <a:solidFill>
                  <a:schemeClr val="bg1"/>
                </a:solidFill>
                <a:latin typeface="+mj-lt"/>
              </a:endParaRPr>
            </a:p>
            <a:p>
              <a:pPr>
                <a:lnSpc>
                  <a:spcPts val="2300"/>
                </a:lnSpc>
              </a:pPr>
              <a:r>
                <a:rPr lang="en-US" altLang="zh-CN" dirty="0">
                  <a:solidFill>
                    <a:schemeClr val="bg1"/>
                  </a:solidFill>
                  <a:latin typeface="+mj-lt"/>
                </a:rPr>
                <a:t>     </a:t>
              </a:r>
              <a:r>
                <a:rPr lang="zh-CN" altLang="en-US" dirty="0">
                  <a:solidFill>
                    <a:schemeClr val="bg1"/>
                  </a:solidFill>
                  <a:latin typeface="+mj-lt"/>
                </a:rPr>
                <a:t>危险的爆炸物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be blocked by</a:t>
              </a:r>
              <a:r>
                <a:rPr lang="zh-CN" altLang="en-US" dirty="0">
                  <a:solidFill>
                    <a:schemeClr val="bg1"/>
                  </a:solidFill>
                  <a:latin typeface="+mj-lt"/>
                </a:rPr>
                <a:t>被</a:t>
              </a:r>
              <a:r>
                <a:rPr lang="en-US" altLang="zh-CN" dirty="0">
                  <a:solidFill>
                    <a:schemeClr val="bg1"/>
                  </a:solidFill>
                  <a:latin typeface="+mj-lt"/>
                </a:rPr>
                <a:t>…… </a:t>
              </a:r>
              <a:r>
                <a:rPr lang="zh-CN" altLang="en-US" dirty="0">
                  <a:solidFill>
                    <a:schemeClr val="bg1"/>
                  </a:solidFill>
                  <a:latin typeface="+mj-lt"/>
                </a:rPr>
                <a:t>堵塞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nonprofit projects</a:t>
              </a:r>
              <a:r>
                <a:rPr lang="zh-CN" altLang="en-US" dirty="0">
                  <a:solidFill>
                    <a:schemeClr val="bg1"/>
                  </a:solidFill>
                  <a:latin typeface="+mj-lt"/>
                </a:rPr>
                <a:t>非营利项目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childhood favor</a:t>
              </a:r>
              <a:r>
                <a:rPr lang="zh-CN" altLang="en-US" dirty="0">
                  <a:solidFill>
                    <a:schemeClr val="bg1"/>
                  </a:solidFill>
                  <a:latin typeface="+mj-lt"/>
                </a:rPr>
                <a:t>童年时的恩惠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inquiring  </a:t>
              </a:r>
              <a:r>
                <a:rPr lang="zh-CN" altLang="en-US" dirty="0">
                  <a:solidFill>
                    <a:schemeClr val="bg1"/>
                  </a:solidFill>
                  <a:latin typeface="+mj-lt"/>
                </a:rPr>
                <a:t>好问的；求知的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sympathetic  </a:t>
              </a:r>
              <a:r>
                <a:rPr lang="zh-CN" altLang="en-US" dirty="0">
                  <a:solidFill>
                    <a:schemeClr val="bg1"/>
                  </a:solidFill>
                  <a:latin typeface="+mj-lt"/>
                </a:rPr>
                <a:t>有同情心的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decisive</a:t>
              </a:r>
              <a:r>
                <a:rPr lang="zh-CN" altLang="en-US" dirty="0">
                  <a:solidFill>
                    <a:schemeClr val="bg1"/>
                  </a:solidFill>
                  <a:latin typeface="+mj-lt"/>
                </a:rPr>
                <a:t>果断的 </a:t>
              </a:r>
              <a:endParaRPr lang="zh-CN" altLang="en-US" dirty="0">
                <a:solidFill>
                  <a:schemeClr val="bg1"/>
                </a:solidFill>
                <a:latin typeface="+mj-lt"/>
              </a:endParaRPr>
            </a:p>
            <a:p>
              <a:pPr marL="285750" indent="-285750">
                <a:lnSpc>
                  <a:spcPts val="2300"/>
                </a:lnSpc>
                <a:buFont typeface="Arial" panose="020B0604020202020204" pitchFamily="34" charset="0"/>
                <a:buChar char="•"/>
              </a:pPr>
              <a:r>
                <a:rPr lang="en-US" altLang="zh-CN" dirty="0">
                  <a:solidFill>
                    <a:schemeClr val="bg1"/>
                  </a:solidFill>
                  <a:latin typeface="+mj-lt"/>
                </a:rPr>
                <a:t>tolerant</a:t>
              </a:r>
              <a:r>
                <a:rPr lang="zh-CN" altLang="en-US" dirty="0">
                  <a:solidFill>
                    <a:schemeClr val="bg1"/>
                  </a:solidFill>
                  <a:latin typeface="+mj-lt"/>
                </a:rPr>
                <a:t>宽容的；包容的</a:t>
              </a:r>
              <a:endParaRPr lang="zh-CN" altLang="en-US" dirty="0">
                <a:solidFill>
                  <a:schemeClr val="bg1"/>
                </a:solidFill>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arn(inVertic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arn(inVertic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barn(inVertical)">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arn(inVertical)">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barn(inVertical)">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barn(inVertical)">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barn(inVertical)">
                                      <p:cBhvr>
                                        <p:cTn id="52" dur="500"/>
                                        <p:tgtEl>
                                          <p:spTgt spid="3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barn(inVertical)">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barn(inVertical)">
                                      <p:cBhvr>
                                        <p:cTn id="6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2" grpId="0" animBg="1"/>
      <p:bldP spid="33" grpId="0" animBg="1"/>
      <p:bldP spid="34" grpId="0" animBg="1"/>
      <p:bldP spid="35" grpId="0" animBg="1"/>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7F4"/>
        </a:solidFill>
        <a:effectLst/>
      </p:bgPr>
    </p:bg>
    <p:spTree>
      <p:nvGrpSpPr>
        <p:cNvPr id="1" name=""/>
        <p:cNvGrpSpPr/>
        <p:nvPr/>
      </p:nvGrpSpPr>
      <p:grpSpPr>
        <a:xfrm>
          <a:off x="0" y="0"/>
          <a:ext cx="0" cy="0"/>
          <a:chOff x="0" y="0"/>
          <a:chExt cx="0" cy="0"/>
        </a:xfrm>
      </p:grpSpPr>
      <p:sp>
        <p:nvSpPr>
          <p:cNvPr id="6" name="Shape 4"/>
          <p:cNvSpPr/>
          <p:nvPr/>
        </p:nvSpPr>
        <p:spPr>
          <a:xfrm>
            <a:off x="317500" y="1111250"/>
            <a:ext cx="635000" cy="31750"/>
          </a:xfrm>
          <a:custGeom>
            <a:avLst/>
            <a:gdLst/>
            <a:ahLst/>
            <a:cxnLst/>
            <a:rect l="l" t="t" r="r" b="b"/>
            <a:pathLst>
              <a:path w="635000" h="31750">
                <a:moveTo>
                  <a:pt x="0" y="0"/>
                </a:moveTo>
                <a:lnTo>
                  <a:pt x="635000" y="0"/>
                </a:lnTo>
                <a:lnTo>
                  <a:pt x="635000" y="31750"/>
                </a:lnTo>
                <a:lnTo>
                  <a:pt x="0" y="31750"/>
                </a:lnTo>
                <a:lnTo>
                  <a:pt x="0" y="0"/>
                </a:lnTo>
                <a:close/>
              </a:path>
            </a:pathLst>
          </a:custGeom>
          <a:solidFill>
            <a:srgbClr val="C77D4A"/>
          </a:solidFill>
        </p:spPr>
        <p:txBody>
          <a:bodyPr/>
          <a:lstStyle/>
          <a:p>
            <a:endParaRPr lang="zh-CN" altLang="en-US"/>
          </a:p>
        </p:txBody>
      </p:sp>
      <p:sp>
        <p:nvSpPr>
          <p:cNvPr id="8" name="Shape 6"/>
          <p:cNvSpPr/>
          <p:nvPr/>
        </p:nvSpPr>
        <p:spPr>
          <a:xfrm>
            <a:off x="527844" y="1524000"/>
            <a:ext cx="158750" cy="158750"/>
          </a:xfrm>
          <a:custGeom>
            <a:avLst/>
            <a:gdLst/>
            <a:ahLst/>
            <a:cxnLst/>
            <a:rect l="l" t="t" r="r" b="b"/>
            <a:pathLst>
              <a:path w="158750" h="158750">
                <a:moveTo>
                  <a:pt x="79375" y="43811"/>
                </a:moveTo>
                <a:lnTo>
                  <a:pt x="79375" y="139712"/>
                </a:lnTo>
                <a:lnTo>
                  <a:pt x="79530" y="139650"/>
                </a:lnTo>
                <a:cubicBezTo>
                  <a:pt x="96459" y="132612"/>
                  <a:pt x="114629" y="128984"/>
                  <a:pt x="132953" y="128984"/>
                </a:cubicBezTo>
                <a:lnTo>
                  <a:pt x="138906" y="128984"/>
                </a:lnTo>
                <a:lnTo>
                  <a:pt x="138906" y="29766"/>
                </a:lnTo>
                <a:lnTo>
                  <a:pt x="132953" y="29766"/>
                </a:lnTo>
                <a:cubicBezTo>
                  <a:pt x="119869" y="29766"/>
                  <a:pt x="106877" y="32370"/>
                  <a:pt x="94785" y="37393"/>
                </a:cubicBezTo>
                <a:cubicBezTo>
                  <a:pt x="89576" y="39563"/>
                  <a:pt x="84429" y="41703"/>
                  <a:pt x="79375" y="43811"/>
                </a:cubicBezTo>
                <a:close/>
                <a:moveTo>
                  <a:pt x="71593" y="19069"/>
                </a:moveTo>
                <a:lnTo>
                  <a:pt x="79375" y="22324"/>
                </a:lnTo>
                <a:lnTo>
                  <a:pt x="87157" y="19069"/>
                </a:lnTo>
                <a:cubicBezTo>
                  <a:pt x="101668" y="13022"/>
                  <a:pt x="117233" y="9922"/>
                  <a:pt x="132953" y="9922"/>
                </a:cubicBezTo>
                <a:lnTo>
                  <a:pt x="143867" y="9922"/>
                </a:lnTo>
                <a:cubicBezTo>
                  <a:pt x="152084" y="9922"/>
                  <a:pt x="158750" y="16588"/>
                  <a:pt x="158750" y="24805"/>
                </a:cubicBezTo>
                <a:lnTo>
                  <a:pt x="158750" y="133945"/>
                </a:lnTo>
                <a:cubicBezTo>
                  <a:pt x="158750" y="142162"/>
                  <a:pt x="152084" y="148828"/>
                  <a:pt x="143867" y="148828"/>
                </a:cubicBezTo>
                <a:lnTo>
                  <a:pt x="132953" y="148828"/>
                </a:lnTo>
                <a:cubicBezTo>
                  <a:pt x="117233" y="148828"/>
                  <a:pt x="101668" y="151929"/>
                  <a:pt x="87157" y="157975"/>
                </a:cubicBezTo>
                <a:lnTo>
                  <a:pt x="83189" y="159618"/>
                </a:lnTo>
                <a:cubicBezTo>
                  <a:pt x="80739" y="160641"/>
                  <a:pt x="78011" y="160641"/>
                  <a:pt x="75561" y="159618"/>
                </a:cubicBezTo>
                <a:lnTo>
                  <a:pt x="71593" y="157975"/>
                </a:lnTo>
                <a:cubicBezTo>
                  <a:pt x="57082" y="151929"/>
                  <a:pt x="41517" y="148828"/>
                  <a:pt x="25797" y="148828"/>
                </a:cubicBezTo>
                <a:lnTo>
                  <a:pt x="14883" y="148828"/>
                </a:lnTo>
                <a:cubicBezTo>
                  <a:pt x="6666" y="148828"/>
                  <a:pt x="0" y="142162"/>
                  <a:pt x="0" y="133945"/>
                </a:cubicBezTo>
                <a:lnTo>
                  <a:pt x="0" y="24805"/>
                </a:lnTo>
                <a:cubicBezTo>
                  <a:pt x="0" y="16588"/>
                  <a:pt x="6666" y="9922"/>
                  <a:pt x="14883" y="9922"/>
                </a:cubicBezTo>
                <a:lnTo>
                  <a:pt x="25797" y="9922"/>
                </a:lnTo>
                <a:cubicBezTo>
                  <a:pt x="41517" y="9922"/>
                  <a:pt x="57082" y="13022"/>
                  <a:pt x="71593" y="19069"/>
                </a:cubicBezTo>
                <a:close/>
              </a:path>
            </a:pathLst>
          </a:custGeom>
          <a:solidFill>
            <a:srgbClr val="C77D4A"/>
          </a:solidFill>
        </p:spPr>
        <p:txBody>
          <a:bodyPr/>
          <a:lstStyle/>
          <a:p>
            <a:endParaRPr lang="zh-CN" altLang="en-US"/>
          </a:p>
        </p:txBody>
      </p:sp>
      <p:sp>
        <p:nvSpPr>
          <p:cNvPr id="12" name="Shape 10"/>
          <p:cNvSpPr/>
          <p:nvPr/>
        </p:nvSpPr>
        <p:spPr>
          <a:xfrm>
            <a:off x="508000" y="2730500"/>
            <a:ext cx="8477250" cy="1000125"/>
          </a:xfrm>
          <a:custGeom>
            <a:avLst/>
            <a:gdLst/>
            <a:ahLst/>
            <a:cxnLst/>
            <a:rect l="l" t="t" r="r" b="b"/>
            <a:pathLst>
              <a:path w="8477250" h="1000125">
                <a:moveTo>
                  <a:pt x="63498" y="0"/>
                </a:moveTo>
                <a:lnTo>
                  <a:pt x="8413752" y="0"/>
                </a:lnTo>
                <a:cubicBezTo>
                  <a:pt x="8448821" y="0"/>
                  <a:pt x="8477250" y="28429"/>
                  <a:pt x="8477250" y="63498"/>
                </a:cubicBezTo>
                <a:lnTo>
                  <a:pt x="8477250" y="936627"/>
                </a:lnTo>
                <a:cubicBezTo>
                  <a:pt x="8477250" y="971696"/>
                  <a:pt x="8448821" y="1000125"/>
                  <a:pt x="8413752" y="1000125"/>
                </a:cubicBezTo>
                <a:lnTo>
                  <a:pt x="63498" y="1000125"/>
                </a:lnTo>
                <a:cubicBezTo>
                  <a:pt x="28429" y="1000125"/>
                  <a:pt x="0" y="971696"/>
                  <a:pt x="0" y="936627"/>
                </a:cubicBezTo>
                <a:lnTo>
                  <a:pt x="0" y="63498"/>
                </a:lnTo>
                <a:cubicBezTo>
                  <a:pt x="0" y="28452"/>
                  <a:pt x="28452" y="0"/>
                  <a:pt x="63498" y="0"/>
                </a:cubicBezTo>
                <a:close/>
              </a:path>
            </a:pathLst>
          </a:custGeom>
          <a:solidFill>
            <a:srgbClr val="F8F7F4"/>
          </a:solidFill>
        </p:spPr>
        <p:txBody>
          <a:bodyPr/>
          <a:lstStyle/>
          <a:p>
            <a:endParaRPr lang="zh-CN" altLang="en-US"/>
          </a:p>
        </p:txBody>
      </p:sp>
      <p:sp>
        <p:nvSpPr>
          <p:cNvPr id="15" name="Shape 13"/>
          <p:cNvSpPr/>
          <p:nvPr/>
        </p:nvSpPr>
        <p:spPr>
          <a:xfrm>
            <a:off x="508000" y="3857625"/>
            <a:ext cx="8477250" cy="1000125"/>
          </a:xfrm>
          <a:custGeom>
            <a:avLst/>
            <a:gdLst/>
            <a:ahLst/>
            <a:cxnLst/>
            <a:rect l="l" t="t" r="r" b="b"/>
            <a:pathLst>
              <a:path w="8477250" h="1000125">
                <a:moveTo>
                  <a:pt x="63498" y="0"/>
                </a:moveTo>
                <a:lnTo>
                  <a:pt x="8413752" y="0"/>
                </a:lnTo>
                <a:cubicBezTo>
                  <a:pt x="8448821" y="0"/>
                  <a:pt x="8477250" y="28429"/>
                  <a:pt x="8477250" y="63498"/>
                </a:cubicBezTo>
                <a:lnTo>
                  <a:pt x="8477250" y="936627"/>
                </a:lnTo>
                <a:cubicBezTo>
                  <a:pt x="8477250" y="971696"/>
                  <a:pt x="8448821" y="1000125"/>
                  <a:pt x="8413752" y="1000125"/>
                </a:cubicBezTo>
                <a:lnTo>
                  <a:pt x="63498" y="1000125"/>
                </a:lnTo>
                <a:cubicBezTo>
                  <a:pt x="28429" y="1000125"/>
                  <a:pt x="0" y="971696"/>
                  <a:pt x="0" y="936627"/>
                </a:cubicBezTo>
                <a:lnTo>
                  <a:pt x="0" y="63498"/>
                </a:lnTo>
                <a:cubicBezTo>
                  <a:pt x="0" y="28452"/>
                  <a:pt x="28452" y="0"/>
                  <a:pt x="63498" y="0"/>
                </a:cubicBezTo>
                <a:close/>
              </a:path>
            </a:pathLst>
          </a:custGeom>
          <a:solidFill>
            <a:srgbClr val="F8F7F4"/>
          </a:solidFill>
        </p:spPr>
        <p:txBody>
          <a:bodyPr/>
          <a:lstStyle/>
          <a:p>
            <a:endParaRPr lang="zh-CN" altLang="en-US"/>
          </a:p>
        </p:txBody>
      </p:sp>
      <p:sp>
        <p:nvSpPr>
          <p:cNvPr id="18" name="Shape 16"/>
          <p:cNvSpPr/>
          <p:nvPr/>
        </p:nvSpPr>
        <p:spPr>
          <a:xfrm>
            <a:off x="508000" y="4984750"/>
            <a:ext cx="8477250" cy="793750"/>
          </a:xfrm>
          <a:custGeom>
            <a:avLst/>
            <a:gdLst/>
            <a:ahLst/>
            <a:cxnLst/>
            <a:rect l="l" t="t" r="r" b="b"/>
            <a:pathLst>
              <a:path w="8477250" h="793750">
                <a:moveTo>
                  <a:pt x="63500" y="0"/>
                </a:moveTo>
                <a:lnTo>
                  <a:pt x="8413750" y="0"/>
                </a:lnTo>
                <a:cubicBezTo>
                  <a:pt x="8448797" y="0"/>
                  <a:pt x="8477250" y="28453"/>
                  <a:pt x="8477250" y="63500"/>
                </a:cubicBezTo>
                <a:lnTo>
                  <a:pt x="8477250" y="730250"/>
                </a:lnTo>
                <a:cubicBezTo>
                  <a:pt x="8477250" y="765297"/>
                  <a:pt x="8448797" y="793750"/>
                  <a:pt x="8413750" y="793750"/>
                </a:cubicBezTo>
                <a:lnTo>
                  <a:pt x="63500" y="793750"/>
                </a:lnTo>
                <a:cubicBezTo>
                  <a:pt x="28453" y="793750"/>
                  <a:pt x="0" y="765297"/>
                  <a:pt x="0" y="730250"/>
                </a:cubicBezTo>
                <a:lnTo>
                  <a:pt x="0" y="63500"/>
                </a:lnTo>
                <a:cubicBezTo>
                  <a:pt x="0" y="28453"/>
                  <a:pt x="28453" y="0"/>
                  <a:pt x="63500" y="0"/>
                </a:cubicBezTo>
                <a:close/>
              </a:path>
            </a:pathLst>
          </a:custGeom>
          <a:solidFill>
            <a:srgbClr val="F8F7F4"/>
          </a:solidFill>
        </p:spPr>
        <p:txBody>
          <a:bodyPr/>
          <a:lstStyle/>
          <a:p>
            <a:endParaRPr lang="zh-CN" altLang="en-US"/>
          </a:p>
        </p:txBody>
      </p:sp>
      <p:sp>
        <p:nvSpPr>
          <p:cNvPr id="21" name="Shape 19"/>
          <p:cNvSpPr/>
          <p:nvPr/>
        </p:nvSpPr>
        <p:spPr>
          <a:xfrm>
            <a:off x="508000" y="5905500"/>
            <a:ext cx="8477250" cy="936625"/>
          </a:xfrm>
          <a:custGeom>
            <a:avLst/>
            <a:gdLst/>
            <a:ahLst/>
            <a:cxnLst/>
            <a:rect l="l" t="t" r="r" b="b"/>
            <a:pathLst>
              <a:path w="8477250" h="936625">
                <a:moveTo>
                  <a:pt x="63503" y="0"/>
                </a:moveTo>
                <a:lnTo>
                  <a:pt x="8413747" y="0"/>
                </a:lnTo>
                <a:cubicBezTo>
                  <a:pt x="8448819" y="0"/>
                  <a:pt x="8477250" y="28431"/>
                  <a:pt x="8477250" y="63503"/>
                </a:cubicBezTo>
                <a:lnTo>
                  <a:pt x="8477250" y="873122"/>
                </a:lnTo>
                <a:cubicBezTo>
                  <a:pt x="8477250" y="908194"/>
                  <a:pt x="8448819" y="936625"/>
                  <a:pt x="8413747" y="936625"/>
                </a:cubicBezTo>
                <a:lnTo>
                  <a:pt x="63503" y="936625"/>
                </a:lnTo>
                <a:cubicBezTo>
                  <a:pt x="28431" y="936625"/>
                  <a:pt x="0" y="908194"/>
                  <a:pt x="0" y="873122"/>
                </a:cubicBezTo>
                <a:lnTo>
                  <a:pt x="0" y="63503"/>
                </a:lnTo>
                <a:cubicBezTo>
                  <a:pt x="0" y="28431"/>
                  <a:pt x="28431" y="0"/>
                  <a:pt x="63503" y="0"/>
                </a:cubicBezTo>
                <a:close/>
              </a:path>
            </a:pathLst>
          </a:custGeom>
          <a:solidFill>
            <a:srgbClr val="F8F7F4"/>
          </a:solidFill>
        </p:spPr>
        <p:txBody>
          <a:bodyPr/>
          <a:lstStyle/>
          <a:p>
            <a:endParaRPr lang="zh-CN" altLang="en-US"/>
          </a:p>
        </p:txBody>
      </p:sp>
      <p:sp>
        <p:nvSpPr>
          <p:cNvPr id="24" name="Shape 22"/>
          <p:cNvSpPr/>
          <p:nvPr/>
        </p:nvSpPr>
        <p:spPr>
          <a:xfrm>
            <a:off x="9334500" y="1301750"/>
            <a:ext cx="2540000" cy="1587500"/>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C77D4A"/>
          </a:solidFill>
        </p:spPr>
        <p:txBody>
          <a:bodyPr/>
          <a:lstStyle/>
          <a:p>
            <a:endParaRPr lang="zh-CN" altLang="en-US"/>
          </a:p>
        </p:txBody>
      </p:sp>
      <p:sp>
        <p:nvSpPr>
          <p:cNvPr id="25" name="Shape 23"/>
          <p:cNvSpPr/>
          <p:nvPr/>
        </p:nvSpPr>
        <p:spPr>
          <a:xfrm>
            <a:off x="9513094" y="1500188"/>
            <a:ext cx="142875" cy="142875"/>
          </a:xfrm>
          <a:custGeom>
            <a:avLst/>
            <a:gdLst/>
            <a:ahLst/>
            <a:cxnLst/>
            <a:rect l="l" t="t" r="r" b="b"/>
            <a:pathLst>
              <a:path w="142875" h="142875">
                <a:moveTo>
                  <a:pt x="71438" y="142875"/>
                </a:moveTo>
                <a:cubicBezTo>
                  <a:pt x="110865" y="142875"/>
                  <a:pt x="142875" y="110865"/>
                  <a:pt x="142875" y="71438"/>
                </a:cubicBezTo>
                <a:cubicBezTo>
                  <a:pt x="142875" y="32010"/>
                  <a:pt x="110865" y="0"/>
                  <a:pt x="71438" y="0"/>
                </a:cubicBezTo>
                <a:cubicBezTo>
                  <a:pt x="32010" y="0"/>
                  <a:pt x="0" y="32010"/>
                  <a:pt x="0" y="71438"/>
                </a:cubicBezTo>
                <a:cubicBezTo>
                  <a:pt x="0" y="110865"/>
                  <a:pt x="32010" y="142875"/>
                  <a:pt x="71437" y="142875"/>
                </a:cubicBezTo>
                <a:close/>
                <a:moveTo>
                  <a:pt x="62508" y="44648"/>
                </a:moveTo>
                <a:cubicBezTo>
                  <a:pt x="62508" y="39720"/>
                  <a:pt x="66509" y="35719"/>
                  <a:pt x="71438" y="35719"/>
                </a:cubicBezTo>
                <a:cubicBezTo>
                  <a:pt x="76366" y="35719"/>
                  <a:pt x="80367" y="39720"/>
                  <a:pt x="80367" y="44648"/>
                </a:cubicBezTo>
                <a:cubicBezTo>
                  <a:pt x="80367" y="49577"/>
                  <a:pt x="76366" y="53578"/>
                  <a:pt x="71438" y="53578"/>
                </a:cubicBezTo>
                <a:cubicBezTo>
                  <a:pt x="66509" y="53578"/>
                  <a:pt x="62508" y="49577"/>
                  <a:pt x="62508" y="44648"/>
                </a:cubicBezTo>
                <a:close/>
                <a:moveTo>
                  <a:pt x="60275" y="62508"/>
                </a:moveTo>
                <a:lnTo>
                  <a:pt x="73670" y="62508"/>
                </a:lnTo>
                <a:cubicBezTo>
                  <a:pt x="77381" y="62508"/>
                  <a:pt x="80367" y="65494"/>
                  <a:pt x="80367" y="69205"/>
                </a:cubicBezTo>
                <a:lnTo>
                  <a:pt x="80367" y="93762"/>
                </a:lnTo>
                <a:lnTo>
                  <a:pt x="82600" y="93762"/>
                </a:lnTo>
                <a:cubicBezTo>
                  <a:pt x="86311" y="93762"/>
                  <a:pt x="89297" y="96748"/>
                  <a:pt x="89297" y="100459"/>
                </a:cubicBezTo>
                <a:cubicBezTo>
                  <a:pt x="89297" y="104170"/>
                  <a:pt x="86311" y="107156"/>
                  <a:pt x="82600" y="107156"/>
                </a:cubicBezTo>
                <a:lnTo>
                  <a:pt x="60275" y="107156"/>
                </a:lnTo>
                <a:cubicBezTo>
                  <a:pt x="56564" y="107156"/>
                  <a:pt x="53578" y="104170"/>
                  <a:pt x="53578" y="100459"/>
                </a:cubicBezTo>
                <a:cubicBezTo>
                  <a:pt x="53578" y="96748"/>
                  <a:pt x="56564" y="93762"/>
                  <a:pt x="60275" y="93762"/>
                </a:cubicBezTo>
                <a:lnTo>
                  <a:pt x="66973" y="93762"/>
                </a:lnTo>
                <a:lnTo>
                  <a:pt x="66973" y="75902"/>
                </a:lnTo>
                <a:lnTo>
                  <a:pt x="60275" y="75902"/>
                </a:lnTo>
                <a:cubicBezTo>
                  <a:pt x="56564" y="75902"/>
                  <a:pt x="53578" y="72916"/>
                  <a:pt x="53578" y="69205"/>
                </a:cubicBezTo>
                <a:cubicBezTo>
                  <a:pt x="53578" y="65494"/>
                  <a:pt x="56564" y="62508"/>
                  <a:pt x="60275" y="62508"/>
                </a:cubicBezTo>
                <a:close/>
              </a:path>
            </a:pathLst>
          </a:custGeom>
          <a:solidFill>
            <a:srgbClr val="FFFFFF"/>
          </a:solidFill>
        </p:spPr>
        <p:txBody>
          <a:bodyPr/>
          <a:lstStyle/>
          <a:p>
            <a:endParaRPr lang="zh-CN" altLang="en-US"/>
          </a:p>
        </p:txBody>
      </p:sp>
      <p:sp>
        <p:nvSpPr>
          <p:cNvPr id="26" name="Text 24"/>
          <p:cNvSpPr/>
          <p:nvPr/>
        </p:nvSpPr>
        <p:spPr>
          <a:xfrm>
            <a:off x="9675813" y="1460500"/>
            <a:ext cx="2111375" cy="222250"/>
          </a:xfrm>
          <a:prstGeom prst="rect">
            <a:avLst/>
          </a:prstGeom>
          <a:noFill/>
        </p:spPr>
        <p:txBody>
          <a:bodyPr wrap="square" lIns="0" tIns="0" rIns="0" bIns="0" rtlCol="0" anchor="ctr"/>
          <a:lstStyle/>
          <a:p>
            <a:pPr>
              <a:lnSpc>
                <a:spcPct val="130000"/>
              </a:lnSpc>
            </a:pPr>
            <a:r>
              <a:rPr lang="en-US" sz="1125" b="1" dirty="0">
                <a:solidFill>
                  <a:srgbClr val="FFFFFF"/>
                </a:solidFill>
                <a:latin typeface="MiSans" pitchFamily="34" charset="0"/>
                <a:ea typeface="MiSans" pitchFamily="34" charset="-122"/>
                <a:cs typeface="MiSans" pitchFamily="34" charset="-120"/>
              </a:rPr>
              <a:t>语篇信息</a:t>
            </a:r>
            <a:endParaRPr lang="en-US" sz="1600" dirty="0"/>
          </a:p>
        </p:txBody>
      </p:sp>
      <p:sp>
        <p:nvSpPr>
          <p:cNvPr id="27" name="Text 25"/>
          <p:cNvSpPr/>
          <p:nvPr/>
        </p:nvSpPr>
        <p:spPr>
          <a:xfrm>
            <a:off x="9493250" y="177800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体裁:</a:t>
            </a:r>
            <a:endParaRPr lang="en-US" sz="1600" dirty="0"/>
          </a:p>
        </p:txBody>
      </p:sp>
      <p:sp>
        <p:nvSpPr>
          <p:cNvPr id="28" name="Text 26"/>
          <p:cNvSpPr/>
          <p:nvPr/>
        </p:nvSpPr>
        <p:spPr>
          <a:xfrm>
            <a:off x="9852091" y="1778000"/>
            <a:ext cx="444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说明文</a:t>
            </a:r>
            <a:endParaRPr lang="en-US" sz="1600" dirty="0"/>
          </a:p>
        </p:txBody>
      </p:sp>
      <p:sp>
        <p:nvSpPr>
          <p:cNvPr id="29" name="Text 27"/>
          <p:cNvSpPr/>
          <p:nvPr/>
        </p:nvSpPr>
        <p:spPr>
          <a:xfrm>
            <a:off x="9493250" y="203200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话题:</a:t>
            </a:r>
            <a:endParaRPr lang="en-US" sz="1600" dirty="0"/>
          </a:p>
        </p:txBody>
      </p:sp>
      <p:sp>
        <p:nvSpPr>
          <p:cNvPr id="30" name="Text 28"/>
          <p:cNvSpPr/>
          <p:nvPr/>
        </p:nvSpPr>
        <p:spPr>
          <a:xfrm>
            <a:off x="9852091" y="2032000"/>
            <a:ext cx="1252789" cy="190500"/>
          </a:xfrm>
          <a:prstGeom prst="rect">
            <a:avLst/>
          </a:prstGeom>
          <a:noFill/>
        </p:spPr>
        <p:txBody>
          <a:bodyPr wrap="square" lIns="0" tIns="0" rIns="0" bIns="0" rtlCol="0" anchor="ctr"/>
          <a:lstStyle/>
          <a:p>
            <a:pPr>
              <a:lnSpc>
                <a:spcPct val="130000"/>
              </a:lnSpc>
            </a:pPr>
            <a:r>
              <a:rPr lang="zh-CN" alt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多米尼加珊瑚保护</a:t>
            </a:r>
            <a:endParaRPr lang="zh-CN" alt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endParaRPr>
          </a:p>
        </p:txBody>
      </p:sp>
      <p:sp>
        <p:nvSpPr>
          <p:cNvPr id="31" name="Text 29"/>
          <p:cNvSpPr/>
          <p:nvPr/>
        </p:nvSpPr>
        <p:spPr>
          <a:xfrm>
            <a:off x="9493250" y="228600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词数:</a:t>
            </a:r>
            <a:endParaRPr lang="en-US" sz="1600" dirty="0"/>
          </a:p>
        </p:txBody>
      </p:sp>
      <p:sp>
        <p:nvSpPr>
          <p:cNvPr id="32" name="Text 30"/>
          <p:cNvSpPr/>
          <p:nvPr/>
        </p:nvSpPr>
        <p:spPr>
          <a:xfrm>
            <a:off x="9852091" y="2286000"/>
            <a:ext cx="531813"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约380词</a:t>
            </a:r>
            <a:endParaRPr lang="en-US" sz="1600" dirty="0"/>
          </a:p>
        </p:txBody>
      </p:sp>
      <p:sp>
        <p:nvSpPr>
          <p:cNvPr id="33" name="Text 31"/>
          <p:cNvSpPr/>
          <p:nvPr/>
        </p:nvSpPr>
        <p:spPr>
          <a:xfrm>
            <a:off x="9493250" y="2540000"/>
            <a:ext cx="357188" cy="190500"/>
          </a:xfrm>
          <a:prstGeom prst="rect">
            <a:avLst/>
          </a:prstGeom>
          <a:noFill/>
        </p:spPr>
        <p:txBody>
          <a:bodyPr wrap="square" lIns="0" tIns="0" rIns="0" bIns="0" rtlCol="0" anchor="ctr"/>
          <a:lstStyle/>
          <a:p>
            <a:pPr>
              <a:lnSpc>
                <a:spcPct val="130000"/>
              </a:lnSpc>
            </a:pPr>
            <a:r>
              <a:rPr lang="en-US" sz="1000" b="1" dirty="0">
                <a:solidFill>
                  <a:srgbClr val="F8F7F4"/>
                </a:solidFill>
                <a:latin typeface="宋体" panose="02010600030101010101" pitchFamily="2" charset="-122"/>
                <a:ea typeface="宋体" panose="02010600030101010101" pitchFamily="2" charset="-122"/>
                <a:cs typeface="Noto Sans SC" pitchFamily="34" charset="-120"/>
              </a:rPr>
              <a:t>难度:</a:t>
            </a:r>
            <a:endParaRPr lang="en-US" sz="1600" dirty="0"/>
          </a:p>
        </p:txBody>
      </p:sp>
      <p:sp>
        <p:nvSpPr>
          <p:cNvPr id="34" name="Text 32"/>
          <p:cNvSpPr/>
          <p:nvPr/>
        </p:nvSpPr>
        <p:spPr>
          <a:xfrm>
            <a:off x="9852091" y="2540000"/>
            <a:ext cx="571500" cy="190500"/>
          </a:xfrm>
          <a:prstGeom prst="rect">
            <a:avLst/>
          </a:prstGeom>
          <a:noFill/>
        </p:spPr>
        <p:txBody>
          <a:bodyPr wrap="square" lIns="0" tIns="0" rIns="0" bIns="0" rtlCol="0" anchor="ctr"/>
          <a:lstStyle/>
          <a:p>
            <a:pPr>
              <a:lnSpc>
                <a:spcPct val="130000"/>
              </a:lnSpc>
            </a:pPr>
            <a:r>
              <a:rPr lang="en-US" sz="1000" dirty="0">
                <a:solidFill>
                  <a:srgbClr val="FFFFFF">
                    <a:alpha val="90000"/>
                  </a:srgbClr>
                </a:solidFill>
                <a:latin typeface="宋体" panose="02010600030101010101" pitchFamily="2" charset="-122"/>
                <a:ea typeface="宋体" panose="02010600030101010101" pitchFamily="2" charset="-122"/>
                <a:cs typeface="Noto Sans SC" pitchFamily="34" charset="-120"/>
              </a:rPr>
              <a:t>中等偏难</a:t>
            </a:r>
            <a:endParaRPr lang="en-US" sz="1600" dirty="0"/>
          </a:p>
        </p:txBody>
      </p:sp>
      <p:sp>
        <p:nvSpPr>
          <p:cNvPr id="35" name="Shape 33"/>
          <p:cNvSpPr/>
          <p:nvPr/>
        </p:nvSpPr>
        <p:spPr>
          <a:xfrm>
            <a:off x="9334500" y="3016250"/>
            <a:ext cx="2540000" cy="1587500"/>
          </a:xfrm>
          <a:custGeom>
            <a:avLst/>
            <a:gdLst/>
            <a:ahLst/>
            <a:cxnLst/>
            <a:rect l="l" t="t" r="r" b="b"/>
            <a:pathLst>
              <a:path w="2540000" h="1587500">
                <a:moveTo>
                  <a:pt x="63500" y="0"/>
                </a:moveTo>
                <a:lnTo>
                  <a:pt x="2476500" y="0"/>
                </a:lnTo>
                <a:cubicBezTo>
                  <a:pt x="2511547" y="0"/>
                  <a:pt x="2540000" y="28453"/>
                  <a:pt x="2540000" y="63500"/>
                </a:cubicBezTo>
                <a:lnTo>
                  <a:pt x="2540000" y="1524000"/>
                </a:lnTo>
                <a:cubicBezTo>
                  <a:pt x="2540000" y="1559047"/>
                  <a:pt x="2511547" y="1587500"/>
                  <a:pt x="2476500" y="1587500"/>
                </a:cubicBezTo>
                <a:lnTo>
                  <a:pt x="63500" y="1587500"/>
                </a:lnTo>
                <a:cubicBezTo>
                  <a:pt x="28453" y="1587500"/>
                  <a:pt x="0" y="1559047"/>
                  <a:pt x="0" y="1524000"/>
                </a:cubicBezTo>
                <a:lnTo>
                  <a:pt x="0" y="63500"/>
                </a:lnTo>
                <a:cubicBezTo>
                  <a:pt x="0" y="28453"/>
                  <a:pt x="28453" y="0"/>
                  <a:pt x="63500" y="0"/>
                </a:cubicBezTo>
                <a:close/>
              </a:path>
            </a:pathLst>
          </a:custGeom>
          <a:solidFill>
            <a:srgbClr val="FFFFFF"/>
          </a:solidFill>
          <a:effectLst>
            <a:outerShdw blurRad="23813" dist="7938" dir="5400000" algn="bl" rotWithShape="0">
              <a:srgbClr val="000000">
                <a:alpha val="10196"/>
              </a:srgbClr>
            </a:outerShdw>
          </a:effectLst>
        </p:spPr>
        <p:txBody>
          <a:bodyPr/>
          <a:lstStyle/>
          <a:p>
            <a:endParaRPr lang="zh-CN" altLang="en-US"/>
          </a:p>
        </p:txBody>
      </p:sp>
      <p:sp>
        <p:nvSpPr>
          <p:cNvPr id="36" name="Shape 34"/>
          <p:cNvSpPr/>
          <p:nvPr/>
        </p:nvSpPr>
        <p:spPr>
          <a:xfrm>
            <a:off x="9495234" y="3214688"/>
            <a:ext cx="178594" cy="142875"/>
          </a:xfrm>
          <a:custGeom>
            <a:avLst/>
            <a:gdLst/>
            <a:ahLst/>
            <a:cxnLst/>
            <a:rect l="l" t="t" r="r" b="b"/>
            <a:pathLst>
              <a:path w="178594" h="142875">
                <a:moveTo>
                  <a:pt x="98227" y="0"/>
                </a:moveTo>
                <a:cubicBezTo>
                  <a:pt x="98227" y="-4939"/>
                  <a:pt x="94236" y="-8930"/>
                  <a:pt x="89297" y="-8930"/>
                </a:cubicBezTo>
                <a:cubicBezTo>
                  <a:pt x="84358" y="-8930"/>
                  <a:pt x="80367" y="-4939"/>
                  <a:pt x="80367" y="0"/>
                </a:cubicBezTo>
                <a:lnTo>
                  <a:pt x="80367" y="17859"/>
                </a:lnTo>
                <a:lnTo>
                  <a:pt x="53578" y="17859"/>
                </a:lnTo>
                <a:cubicBezTo>
                  <a:pt x="38788" y="17859"/>
                  <a:pt x="26789" y="29859"/>
                  <a:pt x="26789" y="44648"/>
                </a:cubicBezTo>
                <a:lnTo>
                  <a:pt x="26789" y="107156"/>
                </a:lnTo>
                <a:cubicBezTo>
                  <a:pt x="26789" y="121946"/>
                  <a:pt x="38788" y="133945"/>
                  <a:pt x="53578" y="133945"/>
                </a:cubicBezTo>
                <a:lnTo>
                  <a:pt x="125016" y="133945"/>
                </a:lnTo>
                <a:cubicBezTo>
                  <a:pt x="139805" y="133945"/>
                  <a:pt x="151805" y="121946"/>
                  <a:pt x="151805" y="107156"/>
                </a:cubicBezTo>
                <a:lnTo>
                  <a:pt x="151805" y="44648"/>
                </a:lnTo>
                <a:cubicBezTo>
                  <a:pt x="151805" y="29859"/>
                  <a:pt x="139805" y="17859"/>
                  <a:pt x="125016" y="17859"/>
                </a:cubicBezTo>
                <a:lnTo>
                  <a:pt x="98227" y="17859"/>
                </a:lnTo>
                <a:lnTo>
                  <a:pt x="98227" y="0"/>
                </a:lnTo>
                <a:close/>
                <a:moveTo>
                  <a:pt x="44648" y="102691"/>
                </a:moveTo>
                <a:cubicBezTo>
                  <a:pt x="44648" y="98980"/>
                  <a:pt x="47634" y="95994"/>
                  <a:pt x="51346" y="95994"/>
                </a:cubicBezTo>
                <a:lnTo>
                  <a:pt x="60275" y="95994"/>
                </a:lnTo>
                <a:cubicBezTo>
                  <a:pt x="63987" y="95994"/>
                  <a:pt x="66973" y="98980"/>
                  <a:pt x="66973" y="102691"/>
                </a:cubicBezTo>
                <a:cubicBezTo>
                  <a:pt x="66973" y="106403"/>
                  <a:pt x="63987" y="109389"/>
                  <a:pt x="60275" y="109389"/>
                </a:cubicBezTo>
                <a:lnTo>
                  <a:pt x="51346" y="109389"/>
                </a:lnTo>
                <a:cubicBezTo>
                  <a:pt x="47634" y="109389"/>
                  <a:pt x="44648" y="106403"/>
                  <a:pt x="44648" y="102691"/>
                </a:cubicBezTo>
                <a:close/>
                <a:moveTo>
                  <a:pt x="78135" y="102691"/>
                </a:moveTo>
                <a:cubicBezTo>
                  <a:pt x="78135" y="98980"/>
                  <a:pt x="81121" y="95994"/>
                  <a:pt x="84832" y="95994"/>
                </a:cubicBezTo>
                <a:lnTo>
                  <a:pt x="93762" y="95994"/>
                </a:lnTo>
                <a:cubicBezTo>
                  <a:pt x="97473" y="95994"/>
                  <a:pt x="100459" y="98980"/>
                  <a:pt x="100459" y="102691"/>
                </a:cubicBezTo>
                <a:cubicBezTo>
                  <a:pt x="100459" y="106403"/>
                  <a:pt x="97473" y="109389"/>
                  <a:pt x="93762" y="109389"/>
                </a:cubicBezTo>
                <a:lnTo>
                  <a:pt x="84832" y="109389"/>
                </a:lnTo>
                <a:cubicBezTo>
                  <a:pt x="81121" y="109389"/>
                  <a:pt x="78135" y="106403"/>
                  <a:pt x="78135" y="102691"/>
                </a:cubicBezTo>
                <a:close/>
                <a:moveTo>
                  <a:pt x="111621" y="102691"/>
                </a:moveTo>
                <a:cubicBezTo>
                  <a:pt x="111621" y="98980"/>
                  <a:pt x="114607" y="95994"/>
                  <a:pt x="118318" y="95994"/>
                </a:cubicBezTo>
                <a:lnTo>
                  <a:pt x="127248" y="95994"/>
                </a:lnTo>
                <a:cubicBezTo>
                  <a:pt x="130959" y="95994"/>
                  <a:pt x="133945" y="98980"/>
                  <a:pt x="133945" y="102691"/>
                </a:cubicBezTo>
                <a:cubicBezTo>
                  <a:pt x="133945" y="106403"/>
                  <a:pt x="130959" y="109389"/>
                  <a:pt x="127248" y="109389"/>
                </a:cubicBezTo>
                <a:lnTo>
                  <a:pt x="118318" y="109389"/>
                </a:lnTo>
                <a:cubicBezTo>
                  <a:pt x="114607" y="109389"/>
                  <a:pt x="111621" y="106403"/>
                  <a:pt x="111621" y="102691"/>
                </a:cubicBezTo>
                <a:close/>
                <a:moveTo>
                  <a:pt x="62508" y="49113"/>
                </a:moveTo>
                <a:cubicBezTo>
                  <a:pt x="69900" y="49113"/>
                  <a:pt x="75902" y="55115"/>
                  <a:pt x="75902" y="62508"/>
                </a:cubicBezTo>
                <a:cubicBezTo>
                  <a:pt x="75902" y="69900"/>
                  <a:pt x="69900" y="75902"/>
                  <a:pt x="62508" y="75902"/>
                </a:cubicBezTo>
                <a:cubicBezTo>
                  <a:pt x="55115" y="75902"/>
                  <a:pt x="49113" y="69900"/>
                  <a:pt x="49113" y="62508"/>
                </a:cubicBezTo>
                <a:cubicBezTo>
                  <a:pt x="49113" y="55115"/>
                  <a:pt x="55115" y="49113"/>
                  <a:pt x="62508" y="49113"/>
                </a:cubicBezTo>
                <a:close/>
                <a:moveTo>
                  <a:pt x="102691" y="62508"/>
                </a:moveTo>
                <a:cubicBezTo>
                  <a:pt x="102691" y="55115"/>
                  <a:pt x="108693" y="49113"/>
                  <a:pt x="116086" y="49113"/>
                </a:cubicBezTo>
                <a:cubicBezTo>
                  <a:pt x="123479" y="49113"/>
                  <a:pt x="129480" y="55115"/>
                  <a:pt x="129480" y="62508"/>
                </a:cubicBezTo>
                <a:cubicBezTo>
                  <a:pt x="129480" y="69900"/>
                  <a:pt x="123479" y="75902"/>
                  <a:pt x="116086" y="75902"/>
                </a:cubicBezTo>
                <a:cubicBezTo>
                  <a:pt x="108693" y="75902"/>
                  <a:pt x="102691" y="69900"/>
                  <a:pt x="102691" y="62508"/>
                </a:cubicBezTo>
                <a:close/>
                <a:moveTo>
                  <a:pt x="17859" y="62508"/>
                </a:moveTo>
                <a:cubicBezTo>
                  <a:pt x="17859" y="57569"/>
                  <a:pt x="13869" y="53578"/>
                  <a:pt x="8930" y="53578"/>
                </a:cubicBezTo>
                <a:cubicBezTo>
                  <a:pt x="3990" y="53578"/>
                  <a:pt x="0" y="57569"/>
                  <a:pt x="0" y="62508"/>
                </a:cubicBezTo>
                <a:lnTo>
                  <a:pt x="0" y="89297"/>
                </a:lnTo>
                <a:cubicBezTo>
                  <a:pt x="0" y="94236"/>
                  <a:pt x="3990" y="98227"/>
                  <a:pt x="8930" y="98227"/>
                </a:cubicBezTo>
                <a:cubicBezTo>
                  <a:pt x="13869" y="98227"/>
                  <a:pt x="17859" y="94236"/>
                  <a:pt x="17859" y="89297"/>
                </a:cubicBezTo>
                <a:lnTo>
                  <a:pt x="17859" y="62508"/>
                </a:lnTo>
                <a:close/>
                <a:moveTo>
                  <a:pt x="169664" y="53578"/>
                </a:moveTo>
                <a:cubicBezTo>
                  <a:pt x="164725" y="53578"/>
                  <a:pt x="160734" y="57569"/>
                  <a:pt x="160734" y="62508"/>
                </a:cubicBezTo>
                <a:lnTo>
                  <a:pt x="160734" y="89297"/>
                </a:lnTo>
                <a:cubicBezTo>
                  <a:pt x="160734" y="94236"/>
                  <a:pt x="164725" y="98227"/>
                  <a:pt x="169664" y="98227"/>
                </a:cubicBezTo>
                <a:cubicBezTo>
                  <a:pt x="174603" y="98227"/>
                  <a:pt x="178594" y="94236"/>
                  <a:pt x="178594" y="89297"/>
                </a:cubicBezTo>
                <a:lnTo>
                  <a:pt x="178594" y="62508"/>
                </a:lnTo>
                <a:cubicBezTo>
                  <a:pt x="178594" y="57569"/>
                  <a:pt x="174603" y="53578"/>
                  <a:pt x="169664" y="53578"/>
                </a:cubicBezTo>
                <a:close/>
              </a:path>
            </a:pathLst>
          </a:custGeom>
          <a:solidFill>
            <a:srgbClr val="C77D4A"/>
          </a:solidFill>
        </p:spPr>
        <p:txBody>
          <a:bodyPr/>
          <a:lstStyle/>
          <a:p>
            <a:endParaRPr lang="zh-CN" altLang="en-US"/>
          </a:p>
        </p:txBody>
      </p:sp>
      <p:sp>
        <p:nvSpPr>
          <p:cNvPr id="37" name="Text 35"/>
          <p:cNvSpPr/>
          <p:nvPr/>
        </p:nvSpPr>
        <p:spPr>
          <a:xfrm>
            <a:off x="9675813" y="3153980"/>
            <a:ext cx="2111375" cy="222250"/>
          </a:xfrm>
          <a:prstGeom prst="rect">
            <a:avLst/>
          </a:prstGeom>
          <a:noFill/>
        </p:spPr>
        <p:txBody>
          <a:bodyPr wrap="square" lIns="0" tIns="0" rIns="0" bIns="0" rtlCol="0" anchor="ctr"/>
          <a:lstStyle/>
          <a:p>
            <a:pPr>
              <a:lnSpc>
                <a:spcPct val="130000"/>
              </a:lnSpc>
            </a:pPr>
            <a:r>
              <a:rPr lang="zh-CN" altLang="en-US" sz="1400" b="1" dirty="0">
                <a:solidFill>
                  <a:srgbClr val="3A4F41"/>
                </a:solidFill>
                <a:latin typeface="+mj-ea"/>
                <a:ea typeface="+mj-ea"/>
                <a:cs typeface="MiSans" pitchFamily="34" charset="-120"/>
              </a:rPr>
              <a:t>核心内容</a:t>
            </a:r>
            <a:endParaRPr lang="en-US" sz="1400" dirty="0">
              <a:latin typeface="+mj-ea"/>
              <a:ea typeface="+mj-ea"/>
            </a:endParaRPr>
          </a:p>
        </p:txBody>
      </p:sp>
      <p:sp>
        <p:nvSpPr>
          <p:cNvPr id="38" name="Text 36"/>
          <p:cNvSpPr/>
          <p:nvPr/>
        </p:nvSpPr>
        <p:spPr>
          <a:xfrm>
            <a:off x="9493250" y="3492500"/>
            <a:ext cx="190500" cy="190500"/>
          </a:xfrm>
          <a:prstGeom prst="rect">
            <a:avLst/>
          </a:prstGeom>
          <a:noFill/>
        </p:spPr>
        <p:txBody>
          <a:bodyPr wrap="square" lIns="0" tIns="0" rIns="0" bIns="0" rtlCol="0" anchor="ctr"/>
          <a:lstStyle/>
          <a:p>
            <a:pPr>
              <a:lnSpc>
                <a:spcPct val="130000"/>
              </a:lnSpc>
            </a:pPr>
            <a:r>
              <a:rPr lang="en-US" sz="1000" dirty="0">
                <a:solidFill>
                  <a:srgbClr val="C77D4A"/>
                </a:solidFill>
                <a:latin typeface="宋体" panose="02010600030101010101" pitchFamily="2" charset="-122"/>
                <a:ea typeface="宋体" panose="02010600030101010101" pitchFamily="2" charset="-122"/>
                <a:cs typeface="Noto Sans SC" pitchFamily="34" charset="-120"/>
              </a:rPr>
              <a:t>•</a:t>
            </a:r>
            <a:endParaRPr lang="en-US" sz="1600" dirty="0"/>
          </a:p>
        </p:txBody>
      </p:sp>
      <p:sp>
        <p:nvSpPr>
          <p:cNvPr id="39" name="Text 37"/>
          <p:cNvSpPr/>
          <p:nvPr/>
        </p:nvSpPr>
        <p:spPr>
          <a:xfrm>
            <a:off x="9628188" y="3714750"/>
            <a:ext cx="2159000" cy="508000"/>
          </a:xfrm>
          <a:prstGeom prst="rect">
            <a:avLst/>
          </a:prstGeom>
          <a:noFill/>
        </p:spPr>
        <p:txBody>
          <a:bodyPr wrap="square" lIns="0" tIns="0" rIns="0" bIns="0" rtlCol="0" anchor="ctr"/>
          <a:lstStyle/>
          <a:p>
            <a:pPr>
              <a:lnSpc>
                <a:spcPct val="130000"/>
              </a:lnSpc>
            </a:pPr>
            <a:r>
              <a:rPr lang="zh-CN" altLang="en-US" sz="1400" dirty="0">
                <a:solidFill>
                  <a:srgbClr val="2E2E2E">
                    <a:alpha val="80000"/>
                  </a:srgbClr>
                </a:solidFill>
                <a:latin typeface="宋体" panose="02010600030101010101" pitchFamily="2" charset="-122"/>
                <a:ea typeface="宋体" panose="02010600030101010101" pitchFamily="2" charset="-122"/>
                <a:cs typeface="Noto Sans SC" pitchFamily="34" charset="-120"/>
              </a:rPr>
              <a:t>人工辅助珊瑚受精技术为全球衰退珊瑚礁提供修复希望，同时凸显气候变暖是珊瑚保护的根本性挑战。</a:t>
            </a:r>
            <a:endParaRPr lang="en-US" sz="1400" dirty="0"/>
          </a:p>
        </p:txBody>
      </p:sp>
      <p:sp>
        <p:nvSpPr>
          <p:cNvPr id="40" name="Text 38"/>
          <p:cNvSpPr/>
          <p:nvPr/>
        </p:nvSpPr>
        <p:spPr>
          <a:xfrm>
            <a:off x="9493250" y="3746500"/>
            <a:ext cx="190500" cy="190500"/>
          </a:xfrm>
          <a:prstGeom prst="rect">
            <a:avLst/>
          </a:prstGeom>
          <a:noFill/>
        </p:spPr>
        <p:txBody>
          <a:bodyPr wrap="square" lIns="0" tIns="0" rIns="0" bIns="0" rtlCol="0" anchor="ctr"/>
          <a:lstStyle/>
          <a:p>
            <a:pPr>
              <a:lnSpc>
                <a:spcPct val="130000"/>
              </a:lnSpc>
            </a:pPr>
            <a:r>
              <a:rPr lang="en-US" sz="1000" dirty="0">
                <a:solidFill>
                  <a:srgbClr val="C77D4A"/>
                </a:solidFill>
                <a:latin typeface="宋体" panose="02010600030101010101" pitchFamily="2" charset="-122"/>
                <a:ea typeface="宋体" panose="02010600030101010101" pitchFamily="2" charset="-122"/>
                <a:cs typeface="Noto Sans SC" pitchFamily="34" charset="-120"/>
              </a:rPr>
              <a:t>•</a:t>
            </a:r>
            <a:endParaRPr lang="en-US" sz="1600" dirty="0"/>
          </a:p>
        </p:txBody>
      </p:sp>
      <p:sp>
        <p:nvSpPr>
          <p:cNvPr id="42" name="Text 40"/>
          <p:cNvSpPr/>
          <p:nvPr/>
        </p:nvSpPr>
        <p:spPr>
          <a:xfrm>
            <a:off x="9493250" y="4000500"/>
            <a:ext cx="190500" cy="190500"/>
          </a:xfrm>
          <a:prstGeom prst="rect">
            <a:avLst/>
          </a:prstGeom>
          <a:noFill/>
        </p:spPr>
        <p:txBody>
          <a:bodyPr wrap="square" lIns="0" tIns="0" rIns="0" bIns="0" rtlCol="0" anchor="ctr"/>
          <a:lstStyle/>
          <a:p>
            <a:pPr>
              <a:lnSpc>
                <a:spcPct val="130000"/>
              </a:lnSpc>
            </a:pPr>
            <a:r>
              <a:rPr lang="en-US" sz="1000" dirty="0">
                <a:solidFill>
                  <a:srgbClr val="C77D4A"/>
                </a:solidFill>
                <a:latin typeface="宋体" panose="02010600030101010101" pitchFamily="2" charset="-122"/>
                <a:ea typeface="宋体" panose="02010600030101010101" pitchFamily="2" charset="-122"/>
                <a:cs typeface="Noto Sans SC" pitchFamily="34" charset="-120"/>
              </a:rPr>
              <a:t>•</a:t>
            </a:r>
            <a:endParaRPr lang="en-US" sz="1600" dirty="0"/>
          </a:p>
        </p:txBody>
      </p:sp>
      <p:sp>
        <p:nvSpPr>
          <p:cNvPr id="44" name="Text 42"/>
          <p:cNvSpPr/>
          <p:nvPr/>
        </p:nvSpPr>
        <p:spPr>
          <a:xfrm>
            <a:off x="9493250" y="4254500"/>
            <a:ext cx="190500" cy="190500"/>
          </a:xfrm>
          <a:prstGeom prst="rect">
            <a:avLst/>
          </a:prstGeom>
          <a:noFill/>
        </p:spPr>
        <p:txBody>
          <a:bodyPr wrap="square" lIns="0" tIns="0" rIns="0" bIns="0" rtlCol="0" anchor="ctr"/>
          <a:lstStyle/>
          <a:p>
            <a:pPr>
              <a:lnSpc>
                <a:spcPct val="130000"/>
              </a:lnSpc>
            </a:pPr>
            <a:r>
              <a:rPr lang="en-US" sz="1000" dirty="0">
                <a:solidFill>
                  <a:srgbClr val="C77D4A"/>
                </a:solidFill>
                <a:latin typeface="宋体" panose="02010600030101010101" pitchFamily="2" charset="-122"/>
                <a:ea typeface="宋体" panose="02010600030101010101" pitchFamily="2" charset="-122"/>
                <a:cs typeface="Noto Sans SC" pitchFamily="34" charset="-120"/>
              </a:rPr>
              <a:t>•</a:t>
            </a:r>
            <a:endParaRPr lang="en-US" sz="1600" dirty="0"/>
          </a:p>
        </p:txBody>
      </p:sp>
      <p:sp>
        <p:nvSpPr>
          <p:cNvPr id="46" name="Shape 44"/>
          <p:cNvSpPr/>
          <p:nvPr/>
        </p:nvSpPr>
        <p:spPr>
          <a:xfrm>
            <a:off x="9334446" y="4944972"/>
            <a:ext cx="2524125" cy="923816"/>
          </a:xfrm>
          <a:custGeom>
            <a:avLst/>
            <a:gdLst/>
            <a:ahLst/>
            <a:cxnLst/>
            <a:rect l="l" t="t" r="r" b="b"/>
            <a:pathLst>
              <a:path w="2524125" h="666750">
                <a:moveTo>
                  <a:pt x="31750" y="0"/>
                </a:moveTo>
                <a:lnTo>
                  <a:pt x="2460624" y="0"/>
                </a:lnTo>
                <a:cubicBezTo>
                  <a:pt x="2495695" y="0"/>
                  <a:pt x="2524125" y="28430"/>
                  <a:pt x="2524125" y="63501"/>
                </a:cubicBezTo>
                <a:lnTo>
                  <a:pt x="2524125" y="603249"/>
                </a:lnTo>
                <a:cubicBezTo>
                  <a:pt x="2524125" y="638320"/>
                  <a:pt x="2495695" y="666750"/>
                  <a:pt x="2460624" y="666750"/>
                </a:cubicBezTo>
                <a:lnTo>
                  <a:pt x="31750" y="666750"/>
                </a:lnTo>
                <a:cubicBezTo>
                  <a:pt x="14215" y="666750"/>
                  <a:pt x="0" y="652535"/>
                  <a:pt x="0" y="635000"/>
                </a:cubicBezTo>
                <a:lnTo>
                  <a:pt x="0" y="31750"/>
                </a:lnTo>
                <a:cubicBezTo>
                  <a:pt x="0" y="14227"/>
                  <a:pt x="14227" y="0"/>
                  <a:pt x="31750" y="0"/>
                </a:cubicBezTo>
                <a:close/>
              </a:path>
            </a:pathLst>
          </a:custGeom>
          <a:solidFill>
            <a:srgbClr val="C77D4A">
              <a:alpha val="10196"/>
            </a:srgbClr>
          </a:solidFill>
        </p:spPr>
        <p:txBody>
          <a:bodyPr/>
          <a:lstStyle/>
          <a:p>
            <a:endParaRPr lang="zh-CN" altLang="en-US"/>
          </a:p>
        </p:txBody>
      </p:sp>
      <p:sp>
        <p:nvSpPr>
          <p:cNvPr id="47" name="Shape 45"/>
          <p:cNvSpPr/>
          <p:nvPr/>
        </p:nvSpPr>
        <p:spPr>
          <a:xfrm>
            <a:off x="9350375" y="4982994"/>
            <a:ext cx="31750" cy="666750"/>
          </a:xfrm>
          <a:custGeom>
            <a:avLst/>
            <a:gdLst/>
            <a:ahLst/>
            <a:cxnLst/>
            <a:rect l="l" t="t" r="r" b="b"/>
            <a:pathLst>
              <a:path w="31750" h="666750">
                <a:moveTo>
                  <a:pt x="31750" y="0"/>
                </a:moveTo>
                <a:lnTo>
                  <a:pt x="31750" y="0"/>
                </a:lnTo>
                <a:lnTo>
                  <a:pt x="31750" y="666750"/>
                </a:lnTo>
                <a:lnTo>
                  <a:pt x="31750" y="666750"/>
                </a:lnTo>
                <a:cubicBezTo>
                  <a:pt x="14227" y="666750"/>
                  <a:pt x="0" y="652523"/>
                  <a:pt x="0" y="635000"/>
                </a:cubicBezTo>
                <a:lnTo>
                  <a:pt x="0" y="31750"/>
                </a:lnTo>
                <a:cubicBezTo>
                  <a:pt x="0" y="14227"/>
                  <a:pt x="14227" y="0"/>
                  <a:pt x="31750" y="0"/>
                </a:cubicBezTo>
                <a:close/>
              </a:path>
            </a:pathLst>
          </a:custGeom>
          <a:solidFill>
            <a:srgbClr val="C77D4A"/>
          </a:solidFill>
        </p:spPr>
        <p:txBody>
          <a:bodyPr/>
          <a:lstStyle/>
          <a:p>
            <a:endParaRPr lang="zh-CN" altLang="en-US"/>
          </a:p>
        </p:txBody>
      </p:sp>
      <p:sp>
        <p:nvSpPr>
          <p:cNvPr id="48" name="Shape 46"/>
          <p:cNvSpPr/>
          <p:nvPr/>
        </p:nvSpPr>
        <p:spPr>
          <a:xfrm>
            <a:off x="9528968" y="5027085"/>
            <a:ext cx="111125" cy="127000"/>
          </a:xfrm>
          <a:custGeom>
            <a:avLst/>
            <a:gdLst/>
            <a:ahLst/>
            <a:cxnLst/>
            <a:rect l="l" t="t" r="r" b="b"/>
            <a:pathLst>
              <a:path w="111125" h="127000">
                <a:moveTo>
                  <a:pt x="0" y="53578"/>
                </a:moveTo>
                <a:cubicBezTo>
                  <a:pt x="0" y="37133"/>
                  <a:pt x="13320" y="23812"/>
                  <a:pt x="29766" y="23812"/>
                </a:cubicBezTo>
                <a:lnTo>
                  <a:pt x="31750" y="23812"/>
                </a:lnTo>
                <a:cubicBezTo>
                  <a:pt x="36140" y="23812"/>
                  <a:pt x="39688" y="27360"/>
                  <a:pt x="39688" y="31750"/>
                </a:cubicBezTo>
                <a:cubicBezTo>
                  <a:pt x="39688" y="36140"/>
                  <a:pt x="36140" y="39688"/>
                  <a:pt x="31750" y="39688"/>
                </a:cubicBezTo>
                <a:lnTo>
                  <a:pt x="29766" y="39688"/>
                </a:lnTo>
                <a:cubicBezTo>
                  <a:pt x="22101" y="39688"/>
                  <a:pt x="15875" y="45913"/>
                  <a:pt x="15875" y="53578"/>
                </a:cubicBezTo>
                <a:lnTo>
                  <a:pt x="15875" y="55563"/>
                </a:lnTo>
                <a:lnTo>
                  <a:pt x="31750" y="55563"/>
                </a:lnTo>
                <a:cubicBezTo>
                  <a:pt x="40506" y="55563"/>
                  <a:pt x="47625" y="62681"/>
                  <a:pt x="47625" y="71438"/>
                </a:cubicBezTo>
                <a:lnTo>
                  <a:pt x="47625" y="87313"/>
                </a:lnTo>
                <a:cubicBezTo>
                  <a:pt x="47625" y="96069"/>
                  <a:pt x="40506" y="103188"/>
                  <a:pt x="31750" y="103188"/>
                </a:cubicBezTo>
                <a:lnTo>
                  <a:pt x="15875" y="103188"/>
                </a:lnTo>
                <a:cubicBezTo>
                  <a:pt x="7119" y="103188"/>
                  <a:pt x="0" y="96069"/>
                  <a:pt x="0" y="87313"/>
                </a:cubicBezTo>
                <a:lnTo>
                  <a:pt x="0" y="53578"/>
                </a:lnTo>
                <a:close/>
                <a:moveTo>
                  <a:pt x="63500" y="53578"/>
                </a:moveTo>
                <a:cubicBezTo>
                  <a:pt x="63500" y="37133"/>
                  <a:pt x="76820" y="23812"/>
                  <a:pt x="93266" y="23812"/>
                </a:cubicBezTo>
                <a:lnTo>
                  <a:pt x="95250" y="23812"/>
                </a:lnTo>
                <a:cubicBezTo>
                  <a:pt x="99640" y="23812"/>
                  <a:pt x="103188" y="27360"/>
                  <a:pt x="103188" y="31750"/>
                </a:cubicBezTo>
                <a:cubicBezTo>
                  <a:pt x="103188" y="36140"/>
                  <a:pt x="99640" y="39688"/>
                  <a:pt x="95250" y="39688"/>
                </a:cubicBezTo>
                <a:lnTo>
                  <a:pt x="93266" y="39688"/>
                </a:lnTo>
                <a:cubicBezTo>
                  <a:pt x="85601" y="39688"/>
                  <a:pt x="79375" y="45913"/>
                  <a:pt x="79375" y="53578"/>
                </a:cubicBezTo>
                <a:lnTo>
                  <a:pt x="79375" y="55563"/>
                </a:lnTo>
                <a:lnTo>
                  <a:pt x="95250" y="55563"/>
                </a:lnTo>
                <a:cubicBezTo>
                  <a:pt x="104006" y="55563"/>
                  <a:pt x="111125" y="62681"/>
                  <a:pt x="111125" y="71438"/>
                </a:cubicBezTo>
                <a:lnTo>
                  <a:pt x="111125" y="87313"/>
                </a:lnTo>
                <a:cubicBezTo>
                  <a:pt x="111125" y="96069"/>
                  <a:pt x="104006" y="103188"/>
                  <a:pt x="95250" y="103188"/>
                </a:cubicBezTo>
                <a:lnTo>
                  <a:pt x="79375" y="103188"/>
                </a:lnTo>
                <a:cubicBezTo>
                  <a:pt x="70619" y="103188"/>
                  <a:pt x="63500" y="96069"/>
                  <a:pt x="63500" y="87313"/>
                </a:cubicBezTo>
                <a:lnTo>
                  <a:pt x="63500" y="53578"/>
                </a:lnTo>
                <a:close/>
              </a:path>
            </a:pathLst>
          </a:custGeom>
          <a:solidFill>
            <a:srgbClr val="C77D4A"/>
          </a:solidFill>
        </p:spPr>
        <p:txBody>
          <a:bodyPr/>
          <a:lstStyle/>
          <a:p>
            <a:endParaRPr lang="zh-CN" altLang="en-US"/>
          </a:p>
        </p:txBody>
      </p:sp>
      <p:sp>
        <p:nvSpPr>
          <p:cNvPr id="49" name="Text 47"/>
          <p:cNvSpPr/>
          <p:nvPr/>
        </p:nvSpPr>
        <p:spPr>
          <a:xfrm>
            <a:off x="9673828" y="5225577"/>
            <a:ext cx="2119313" cy="412750"/>
          </a:xfrm>
          <a:prstGeom prst="rect">
            <a:avLst/>
          </a:prstGeom>
          <a:noFill/>
        </p:spPr>
        <p:txBody>
          <a:bodyPr wrap="square" lIns="0" tIns="0" rIns="0" bIns="0" rtlCol="0" anchor="ctr"/>
          <a:lstStyle/>
          <a:p>
            <a:pPr>
              <a:lnSpc>
                <a:spcPct val="140000"/>
              </a:lnSpc>
            </a:pPr>
            <a:r>
              <a:rPr lang="en-US" sz="1400" b="1" dirty="0" err="1">
                <a:solidFill>
                  <a:srgbClr val="2E2E2E">
                    <a:alpha val="80000"/>
                  </a:srgbClr>
                </a:solidFill>
                <a:latin typeface="宋体" panose="02010600030101010101" pitchFamily="2" charset="-122"/>
                <a:ea typeface="宋体" panose="02010600030101010101" pitchFamily="2" charset="-122"/>
                <a:cs typeface="Noto Sans SC" pitchFamily="34" charset="-120"/>
              </a:rPr>
              <a:t>核心主题</a:t>
            </a:r>
            <a:r>
              <a:rPr lang="en-US" sz="1400" b="1" dirty="0">
                <a:solidFill>
                  <a:srgbClr val="2E2E2E">
                    <a:alpha val="80000"/>
                  </a:srgbClr>
                </a:solidFill>
                <a:latin typeface="宋体" panose="02010600030101010101" pitchFamily="2" charset="-122"/>
                <a:ea typeface="宋体" panose="02010600030101010101" pitchFamily="2" charset="-122"/>
                <a:cs typeface="Noto Sans SC" pitchFamily="34" charset="-120"/>
              </a:rPr>
              <a:t>：</a:t>
            </a:r>
            <a:r>
              <a:rPr lang="zh-CN" altLang="en-US" sz="1400" dirty="0">
                <a:solidFill>
                  <a:srgbClr val="2E2E2E">
                    <a:alpha val="80000"/>
                  </a:srgbClr>
                </a:solidFill>
                <a:latin typeface="宋体" panose="02010600030101010101" pitchFamily="2" charset="-122"/>
                <a:ea typeface="宋体" panose="02010600030101010101" pitchFamily="2" charset="-122"/>
                <a:cs typeface="Noto Sans SC" pitchFamily="34" charset="-120"/>
              </a:rPr>
              <a:t>珊瑚人工授精修复，气候变暖仍为核心阻因</a:t>
            </a:r>
            <a:endParaRPr lang="en-US" sz="1400" dirty="0"/>
          </a:p>
        </p:txBody>
      </p:sp>
      <p:pic>
        <p:nvPicPr>
          <p:cNvPr id="51" name="图片 50"/>
          <p:cNvPicPr>
            <a:picLocks noChangeAspect="1"/>
          </p:cNvPicPr>
          <p:nvPr/>
        </p:nvPicPr>
        <p:blipFill>
          <a:blip r:embed="rId1"/>
          <a:srcRect t="20133" r="6253" b="31556"/>
          <a:stretch>
            <a:fillRect/>
          </a:stretch>
        </p:blipFill>
        <p:spPr>
          <a:xfrm>
            <a:off x="154781" y="353060"/>
            <a:ext cx="9044781" cy="6445250"/>
          </a:xfrm>
          <a:prstGeom prst="rect">
            <a:avLst/>
          </a:prstGeom>
        </p:spPr>
      </p:pic>
      <p:sp>
        <p:nvSpPr>
          <p:cNvPr id="5" name="Text 3"/>
          <p:cNvSpPr/>
          <p:nvPr/>
        </p:nvSpPr>
        <p:spPr>
          <a:xfrm>
            <a:off x="9382125" y="777875"/>
            <a:ext cx="11699875" cy="317500"/>
          </a:xfrm>
          <a:prstGeom prst="rect">
            <a:avLst/>
          </a:prstGeom>
          <a:noFill/>
        </p:spPr>
        <p:txBody>
          <a:bodyPr wrap="square" lIns="0" tIns="0" rIns="0" bIns="0" rtlCol="0" anchor="ctr"/>
          <a:lstStyle/>
          <a:p>
            <a:pPr>
              <a:lnSpc>
                <a:spcPct val="90000"/>
              </a:lnSpc>
            </a:pPr>
            <a:r>
              <a:rPr lang="zh-CN" altLang="en-US" sz="2250" b="1" dirty="0">
                <a:solidFill>
                  <a:srgbClr val="3A4F41"/>
                </a:solidFill>
                <a:latin typeface="宋体" panose="02010600030101010101" pitchFamily="2" charset="-122"/>
                <a:ea typeface="宋体" panose="02010600030101010101" pitchFamily="2" charset="-122"/>
                <a:cs typeface="Noto Sans SC" pitchFamily="34" charset="-120"/>
              </a:rPr>
              <a:t>多米尼加珊瑚保护</a:t>
            </a:r>
            <a:endParaRPr lang="zh-CN" altLang="en-US" sz="2250" b="1" dirty="0">
              <a:solidFill>
                <a:srgbClr val="3A4F41"/>
              </a:solidFill>
              <a:latin typeface="宋体" panose="02010600030101010101" pitchFamily="2" charset="-122"/>
              <a:ea typeface="宋体" panose="02010600030101010101" pitchFamily="2" charset="-122"/>
              <a:cs typeface="Noto Sans SC" pitchFamily="34" charset="-120"/>
            </a:endParaRPr>
          </a:p>
        </p:txBody>
      </p:sp>
      <p:sp>
        <p:nvSpPr>
          <p:cNvPr id="2" name="Shape 0"/>
          <p:cNvSpPr/>
          <p:nvPr/>
        </p:nvSpPr>
        <p:spPr>
          <a:xfrm>
            <a:off x="317500" y="317500"/>
            <a:ext cx="317500" cy="317500"/>
          </a:xfrm>
          <a:custGeom>
            <a:avLst/>
            <a:gdLst/>
            <a:ahLst/>
            <a:cxnLst/>
            <a:rect l="l" t="t" r="r" b="b"/>
            <a:pathLst>
              <a:path w="317500" h="317500">
                <a:moveTo>
                  <a:pt x="63500" y="0"/>
                </a:moveTo>
                <a:lnTo>
                  <a:pt x="254000" y="0"/>
                </a:lnTo>
                <a:cubicBezTo>
                  <a:pt x="289047" y="0"/>
                  <a:pt x="317500" y="28453"/>
                  <a:pt x="317500" y="63500"/>
                </a:cubicBezTo>
                <a:lnTo>
                  <a:pt x="317500" y="254000"/>
                </a:lnTo>
                <a:cubicBezTo>
                  <a:pt x="317500" y="289047"/>
                  <a:pt x="289047" y="317500"/>
                  <a:pt x="254000" y="317500"/>
                </a:cubicBezTo>
                <a:lnTo>
                  <a:pt x="63500" y="317500"/>
                </a:lnTo>
                <a:cubicBezTo>
                  <a:pt x="28453" y="317500"/>
                  <a:pt x="0" y="289047"/>
                  <a:pt x="0" y="254000"/>
                </a:cubicBezTo>
                <a:lnTo>
                  <a:pt x="0" y="63500"/>
                </a:lnTo>
                <a:cubicBezTo>
                  <a:pt x="0" y="28453"/>
                  <a:pt x="28453" y="0"/>
                  <a:pt x="63500" y="0"/>
                </a:cubicBezTo>
                <a:close/>
              </a:path>
            </a:pathLst>
          </a:custGeom>
          <a:solidFill>
            <a:srgbClr val="C77D4A"/>
          </a:solidFill>
        </p:spPr>
        <p:txBody>
          <a:bodyPr/>
          <a:lstStyle/>
          <a:p>
            <a:endParaRPr lang="zh-CN" altLang="en-US"/>
          </a:p>
        </p:txBody>
      </p:sp>
      <p:sp>
        <p:nvSpPr>
          <p:cNvPr id="3" name="Text 1"/>
          <p:cNvSpPr/>
          <p:nvPr/>
        </p:nvSpPr>
        <p:spPr>
          <a:xfrm>
            <a:off x="277813" y="317500"/>
            <a:ext cx="396875" cy="317500"/>
          </a:xfrm>
          <a:prstGeom prst="rect">
            <a:avLst/>
          </a:prstGeom>
          <a:noFill/>
        </p:spPr>
        <p:txBody>
          <a:bodyPr wrap="square" lIns="0" tIns="0" rIns="0" bIns="0" rtlCol="0" anchor="ctr"/>
          <a:lstStyle/>
          <a:p>
            <a:pPr algn="ctr">
              <a:lnSpc>
                <a:spcPct val="120000"/>
              </a:lnSpc>
            </a:pPr>
            <a:r>
              <a:rPr lang="en-US" sz="1250" b="1" dirty="0">
                <a:solidFill>
                  <a:srgbClr val="FFFFFF"/>
                </a:solidFill>
                <a:latin typeface="Oranienbaum" panose="02000506080000020003" pitchFamily="34" charset="0"/>
                <a:ea typeface="Oranienbaum" panose="02000506080000020003" pitchFamily="34" charset="-122"/>
                <a:cs typeface="Oranienbaum" panose="02000506080000020003" pitchFamily="34" charset="-120"/>
              </a:rPr>
              <a:t>C</a:t>
            </a:r>
            <a:endParaRPr lang="en-US" sz="1600" dirty="0"/>
          </a:p>
        </p:txBody>
      </p:sp>
      <p:sp>
        <p:nvSpPr>
          <p:cNvPr id="4" name="Text 2"/>
          <p:cNvSpPr/>
          <p:nvPr/>
        </p:nvSpPr>
        <p:spPr>
          <a:xfrm>
            <a:off x="730250" y="396875"/>
            <a:ext cx="1365250" cy="158750"/>
          </a:xfrm>
          <a:prstGeom prst="rect">
            <a:avLst/>
          </a:prstGeom>
          <a:noFill/>
        </p:spPr>
        <p:txBody>
          <a:bodyPr wrap="square" lIns="0" tIns="0" rIns="0" bIns="0" rtlCol="0" anchor="ctr"/>
          <a:lstStyle/>
          <a:p>
            <a:pPr>
              <a:lnSpc>
                <a:spcPct val="120000"/>
              </a:lnSpc>
            </a:pPr>
            <a:r>
              <a:rPr lang="en-US" sz="875" b="1" kern="0" spc="88" dirty="0">
                <a:solidFill>
                  <a:srgbClr val="C77D4A"/>
                </a:solidFill>
                <a:latin typeface="Quattrocento Sans" panose="020B0502050000020003" pitchFamily="34" charset="0"/>
                <a:ea typeface="Quattrocento Sans" panose="020B0502050000020003" pitchFamily="34" charset="-122"/>
                <a:cs typeface="Quattrocento Sans" panose="020B0502050000020003" pitchFamily="34" charset="-120"/>
              </a:rPr>
              <a:t>READING PASSAGE C</a:t>
            </a:r>
            <a:endParaRPr lang="en-US" sz="1600" dirty="0"/>
          </a:p>
        </p:txBody>
      </p:sp>
      <p:sp>
        <p:nvSpPr>
          <p:cNvPr id="52" name="矩形 51"/>
          <p:cNvSpPr/>
          <p:nvPr/>
        </p:nvSpPr>
        <p:spPr>
          <a:xfrm>
            <a:off x="3836276" y="710947"/>
            <a:ext cx="4893703"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3" name="矩形 52"/>
          <p:cNvSpPr/>
          <p:nvPr/>
        </p:nvSpPr>
        <p:spPr>
          <a:xfrm>
            <a:off x="527844" y="918744"/>
            <a:ext cx="6514087"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4" name="矩形 53"/>
          <p:cNvSpPr/>
          <p:nvPr/>
        </p:nvSpPr>
        <p:spPr>
          <a:xfrm>
            <a:off x="2700282" y="1148438"/>
            <a:ext cx="4893703"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5" name="矩形 54"/>
          <p:cNvSpPr/>
          <p:nvPr/>
        </p:nvSpPr>
        <p:spPr>
          <a:xfrm>
            <a:off x="5129048" y="1682750"/>
            <a:ext cx="3600931"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6" name="矩形 55"/>
          <p:cNvSpPr/>
          <p:nvPr/>
        </p:nvSpPr>
        <p:spPr>
          <a:xfrm>
            <a:off x="476250" y="1908427"/>
            <a:ext cx="8247380" cy="233275"/>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7" name="矩形 56"/>
          <p:cNvSpPr/>
          <p:nvPr/>
        </p:nvSpPr>
        <p:spPr>
          <a:xfrm>
            <a:off x="476250" y="2132471"/>
            <a:ext cx="963667"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8" name="矩形 57"/>
          <p:cNvSpPr/>
          <p:nvPr/>
        </p:nvSpPr>
        <p:spPr>
          <a:xfrm>
            <a:off x="4172607" y="2617660"/>
            <a:ext cx="4551023" cy="233275"/>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59" name="矩形 58"/>
          <p:cNvSpPr/>
          <p:nvPr/>
        </p:nvSpPr>
        <p:spPr>
          <a:xfrm>
            <a:off x="508000" y="2899601"/>
            <a:ext cx="3233683"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0" name="矩形 59"/>
          <p:cNvSpPr/>
          <p:nvPr/>
        </p:nvSpPr>
        <p:spPr>
          <a:xfrm>
            <a:off x="4382814" y="4576239"/>
            <a:ext cx="4340816" cy="225678"/>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1" name="矩形 60"/>
          <p:cNvSpPr/>
          <p:nvPr/>
        </p:nvSpPr>
        <p:spPr>
          <a:xfrm>
            <a:off x="476251" y="4826444"/>
            <a:ext cx="4957598" cy="200641"/>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2" name="矩形 61"/>
          <p:cNvSpPr/>
          <p:nvPr/>
        </p:nvSpPr>
        <p:spPr>
          <a:xfrm>
            <a:off x="1661555" y="5318951"/>
            <a:ext cx="4182198" cy="200641"/>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3" name="矩形 62"/>
          <p:cNvSpPr/>
          <p:nvPr/>
        </p:nvSpPr>
        <p:spPr>
          <a:xfrm>
            <a:off x="5318234" y="6277403"/>
            <a:ext cx="1723697" cy="225679"/>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4" name="矩形 63"/>
          <p:cNvSpPr/>
          <p:nvPr/>
        </p:nvSpPr>
        <p:spPr>
          <a:xfrm>
            <a:off x="752215" y="1374116"/>
            <a:ext cx="5343785" cy="233275"/>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5" name="矩形 64"/>
          <p:cNvSpPr/>
          <p:nvPr/>
        </p:nvSpPr>
        <p:spPr>
          <a:xfrm>
            <a:off x="815109" y="2627042"/>
            <a:ext cx="3021167" cy="217123"/>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6" name="矩形 65"/>
          <p:cNvSpPr/>
          <p:nvPr/>
        </p:nvSpPr>
        <p:spPr>
          <a:xfrm>
            <a:off x="815109" y="4080394"/>
            <a:ext cx="5922022" cy="200617"/>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7" name="矩形 66"/>
          <p:cNvSpPr/>
          <p:nvPr/>
        </p:nvSpPr>
        <p:spPr>
          <a:xfrm>
            <a:off x="3424107" y="4595396"/>
            <a:ext cx="958707" cy="187233"/>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8" name="矩形 67"/>
          <p:cNvSpPr/>
          <p:nvPr/>
        </p:nvSpPr>
        <p:spPr>
          <a:xfrm>
            <a:off x="836298" y="5332789"/>
            <a:ext cx="759828" cy="200641"/>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9" name="矩形 68"/>
          <p:cNvSpPr/>
          <p:nvPr/>
        </p:nvSpPr>
        <p:spPr>
          <a:xfrm>
            <a:off x="1797994" y="6047577"/>
            <a:ext cx="1817565" cy="233275"/>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0" name="矩形 69"/>
          <p:cNvSpPr/>
          <p:nvPr/>
        </p:nvSpPr>
        <p:spPr>
          <a:xfrm>
            <a:off x="3691157" y="6260841"/>
            <a:ext cx="1627077" cy="298073"/>
          </a:xfrm>
          <a:prstGeom prst="rect">
            <a:avLst/>
          </a:prstGeom>
          <a:solidFill>
            <a:srgbClr val="FFFF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71" name="Shape 8"/>
          <p:cNvSpPr/>
          <p:nvPr/>
        </p:nvSpPr>
        <p:spPr>
          <a:xfrm>
            <a:off x="9115345" y="702949"/>
            <a:ext cx="2769002" cy="5960610"/>
          </a:xfrm>
          <a:custGeom>
            <a:avLst/>
            <a:gdLst/>
            <a:ahLst/>
            <a:cxnLst/>
            <a:rect l="l" t="t" r="r" b="b"/>
            <a:pathLst>
              <a:path w="2373353" h="1230627">
                <a:moveTo>
                  <a:pt x="70318" y="0"/>
                </a:moveTo>
                <a:lnTo>
                  <a:pt x="2303035" y="0"/>
                </a:lnTo>
                <a:cubicBezTo>
                  <a:pt x="2341870" y="0"/>
                  <a:pt x="2373353" y="31482"/>
                  <a:pt x="2373353" y="70318"/>
                </a:cubicBezTo>
                <a:lnTo>
                  <a:pt x="2373353" y="1160309"/>
                </a:lnTo>
                <a:cubicBezTo>
                  <a:pt x="2373353" y="1199145"/>
                  <a:pt x="2341870" y="1230627"/>
                  <a:pt x="2303035" y="1230627"/>
                </a:cubicBezTo>
                <a:lnTo>
                  <a:pt x="70318" y="1230627"/>
                </a:lnTo>
                <a:cubicBezTo>
                  <a:pt x="31482" y="1230627"/>
                  <a:pt x="0" y="1199145"/>
                  <a:pt x="0" y="1160309"/>
                </a:cubicBezTo>
                <a:lnTo>
                  <a:pt x="0" y="70318"/>
                </a:lnTo>
                <a:cubicBezTo>
                  <a:pt x="0" y="31482"/>
                  <a:pt x="31482" y="0"/>
                  <a:pt x="70318" y="0"/>
                </a:cubicBezTo>
                <a:close/>
              </a:path>
            </a:pathLst>
          </a:custGeom>
          <a:solidFill>
            <a:srgbClr val="3A4F41"/>
          </a:solidFill>
        </p:spPr>
        <p:txBody>
          <a:bodyPr/>
          <a:lstStyle/>
          <a:p>
            <a:r>
              <a:rPr lang="en-US" altLang="zh-CN" dirty="0">
                <a:solidFill>
                  <a:schemeClr val="bg1"/>
                </a:solidFill>
              </a:rPr>
              <a:t>1.</a:t>
            </a:r>
            <a:r>
              <a:rPr lang="en-US" altLang="zh-CN" dirty="0">
                <a:highlight>
                  <a:srgbClr val="FFFF00"/>
                </a:highlight>
              </a:rPr>
              <a:t>Introduce the topic</a:t>
            </a:r>
            <a:r>
              <a:rPr lang="zh-CN" altLang="en-US" dirty="0">
                <a:solidFill>
                  <a:schemeClr val="bg1"/>
                </a:solidFill>
              </a:rPr>
              <a:t>：</a:t>
            </a:r>
            <a:r>
              <a:rPr lang="en-US" altLang="zh-CN" dirty="0">
                <a:solidFill>
                  <a:schemeClr val="bg1"/>
                </a:solidFill>
              </a:rPr>
              <a:t> coral protection in the Dominican Republic.</a:t>
            </a:r>
            <a:endParaRPr lang="en-US" altLang="zh-CN" dirty="0">
              <a:solidFill>
                <a:schemeClr val="bg1"/>
              </a:solidFill>
            </a:endParaRPr>
          </a:p>
          <a:p>
            <a:r>
              <a:rPr lang="en-US" altLang="zh-CN" dirty="0">
                <a:solidFill>
                  <a:schemeClr val="bg1"/>
                </a:solidFill>
              </a:rPr>
              <a:t>2. </a:t>
            </a:r>
            <a:r>
              <a:rPr lang="en-US" altLang="zh-CN" dirty="0">
                <a:highlight>
                  <a:srgbClr val="FFFF00"/>
                </a:highlight>
              </a:rPr>
              <a:t>Present the problem </a:t>
            </a:r>
            <a:r>
              <a:rPr lang="en-US" altLang="zh-CN" dirty="0">
                <a:solidFill>
                  <a:schemeClr val="bg1"/>
                </a:solidFill>
              </a:rPr>
              <a:t>coral reefs are severely damaged.</a:t>
            </a:r>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3. </a:t>
            </a:r>
            <a:r>
              <a:rPr lang="en-US" altLang="zh-CN" dirty="0">
                <a:highlight>
                  <a:srgbClr val="FFFF00"/>
                </a:highlight>
              </a:rPr>
              <a:t>Explain the solution</a:t>
            </a:r>
            <a:r>
              <a:rPr lang="en-US" altLang="zh-CN" dirty="0">
                <a:solidFill>
                  <a:schemeClr val="bg1"/>
                </a:solidFill>
              </a:rPr>
              <a:t>: artificial assisted fertilization.</a:t>
            </a:r>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4. </a:t>
            </a:r>
            <a:r>
              <a:rPr lang="en-US" altLang="zh-CN" dirty="0">
                <a:highlight>
                  <a:srgbClr val="FFFF00"/>
                </a:highlight>
              </a:rPr>
              <a:t>Show its advantages</a:t>
            </a:r>
            <a:r>
              <a:rPr lang="en-US" altLang="zh-CN" dirty="0">
                <a:solidFill>
                  <a:schemeClr val="bg1"/>
                </a:solidFill>
              </a:rPr>
              <a:t>.</a:t>
            </a:r>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5. </a:t>
            </a:r>
            <a:r>
              <a:rPr lang="en-US" altLang="zh-CN" dirty="0">
                <a:highlight>
                  <a:srgbClr val="FFFF00"/>
                </a:highlight>
              </a:rPr>
              <a:t>Point out the challenge and conclude.</a:t>
            </a:r>
            <a:endParaRPr lang="zh-CN" altLang="en-US" dirty="0">
              <a:highlight>
                <a:srgbClr val="FFFF00"/>
              </a:highlight>
            </a:endParaRPr>
          </a:p>
        </p:txBody>
      </p:sp>
      <p:pic>
        <p:nvPicPr>
          <p:cNvPr id="76" name="图片 75"/>
          <p:cNvPicPr>
            <a:picLocks noChangeAspect="1"/>
          </p:cNvPicPr>
          <p:nvPr/>
        </p:nvPicPr>
        <p:blipFill>
          <a:blip r:embed="rId2"/>
          <a:stretch>
            <a:fillRect/>
          </a:stretch>
        </p:blipFill>
        <p:spPr>
          <a:xfrm>
            <a:off x="484794" y="1471755"/>
            <a:ext cx="8258680" cy="806161"/>
          </a:xfrm>
          <a:prstGeom prst="rect">
            <a:avLst/>
          </a:prstGeom>
          <a:ln w="127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77" name="矩形 76"/>
          <p:cNvSpPr/>
          <p:nvPr/>
        </p:nvSpPr>
        <p:spPr>
          <a:xfrm>
            <a:off x="815109" y="2044233"/>
            <a:ext cx="3567705" cy="21712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pic>
        <p:nvPicPr>
          <p:cNvPr id="79" name="图片 78"/>
          <p:cNvPicPr>
            <a:picLocks noChangeAspect="1"/>
          </p:cNvPicPr>
          <p:nvPr/>
        </p:nvPicPr>
        <p:blipFill>
          <a:blip r:embed="rId3"/>
          <a:stretch>
            <a:fillRect/>
          </a:stretch>
        </p:blipFill>
        <p:spPr>
          <a:xfrm>
            <a:off x="476250" y="2414238"/>
            <a:ext cx="8247379" cy="739742"/>
          </a:xfrm>
          <a:prstGeom prst="rect">
            <a:avLst/>
          </a:prstGeom>
          <a:ln w="1905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80" name="矩形 79"/>
          <p:cNvSpPr/>
          <p:nvPr/>
        </p:nvSpPr>
        <p:spPr>
          <a:xfrm>
            <a:off x="5036882" y="2911468"/>
            <a:ext cx="3567705" cy="21712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pic>
        <p:nvPicPr>
          <p:cNvPr id="82" name="图片 81"/>
          <p:cNvPicPr>
            <a:picLocks noChangeAspect="1"/>
          </p:cNvPicPr>
          <p:nvPr/>
        </p:nvPicPr>
        <p:blipFill>
          <a:blip r:embed="rId4"/>
          <a:stretch>
            <a:fillRect/>
          </a:stretch>
        </p:blipFill>
        <p:spPr>
          <a:xfrm>
            <a:off x="1113509" y="3526241"/>
            <a:ext cx="7599611" cy="881114"/>
          </a:xfrm>
          <a:prstGeom prst="rect">
            <a:avLst/>
          </a:prstGeom>
          <a:ln w="1905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83" name="矩形 82"/>
          <p:cNvSpPr/>
          <p:nvPr/>
        </p:nvSpPr>
        <p:spPr>
          <a:xfrm>
            <a:off x="1497877" y="4124911"/>
            <a:ext cx="3567705" cy="217123"/>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pic>
        <p:nvPicPr>
          <p:cNvPr id="85" name="图片 84"/>
          <p:cNvPicPr>
            <a:picLocks noChangeAspect="1"/>
          </p:cNvPicPr>
          <p:nvPr/>
        </p:nvPicPr>
        <p:blipFill>
          <a:blip r:embed="rId5"/>
          <a:stretch>
            <a:fillRect/>
          </a:stretch>
        </p:blipFill>
        <p:spPr>
          <a:xfrm>
            <a:off x="2385848" y="5070900"/>
            <a:ext cx="6327272" cy="882575"/>
          </a:xfrm>
          <a:prstGeom prst="rect">
            <a:avLst/>
          </a:prstGeom>
          <a:ln w="1905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86" name="矩形 85"/>
          <p:cNvSpPr/>
          <p:nvPr/>
        </p:nvSpPr>
        <p:spPr>
          <a:xfrm>
            <a:off x="6884276" y="5674843"/>
            <a:ext cx="1749011" cy="174826"/>
          </a:xfrm>
          <a:prstGeom prst="rect">
            <a:avLst/>
          </a:prstGeom>
          <a:solidFill>
            <a:srgbClr val="00B0F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87" name="矩形 86"/>
          <p:cNvSpPr/>
          <p:nvPr/>
        </p:nvSpPr>
        <p:spPr>
          <a:xfrm>
            <a:off x="457787" y="6530673"/>
            <a:ext cx="7340889" cy="225679"/>
          </a:xfrm>
          <a:prstGeom prst="rect">
            <a:avLst/>
          </a:prstGeom>
          <a:solidFill>
            <a:srgbClr val="FF0000">
              <a:alpha val="25000"/>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89" name="文本框 88"/>
          <p:cNvSpPr txBox="1"/>
          <p:nvPr/>
        </p:nvSpPr>
        <p:spPr>
          <a:xfrm>
            <a:off x="4654510" y="1422725"/>
            <a:ext cx="1056700" cy="369332"/>
          </a:xfrm>
          <a:prstGeom prst="rect">
            <a:avLst/>
          </a:prstGeom>
          <a:noFill/>
        </p:spPr>
        <p:txBody>
          <a:bodyPr wrap="none" rtlCol="0">
            <a:spAutoFit/>
          </a:bodyPr>
          <a:lstStyle/>
          <a:p>
            <a:r>
              <a:rPr lang="en-US" altLang="zh-CN" dirty="0">
                <a:highlight>
                  <a:srgbClr val="FFFF00"/>
                </a:highlight>
              </a:rPr>
              <a:t>the topic</a:t>
            </a:r>
            <a:endParaRPr lang="zh-CN" altLang="en-US" dirty="0">
              <a:highlight>
                <a:srgbClr val="FFFF00"/>
              </a:highlight>
            </a:endParaRPr>
          </a:p>
        </p:txBody>
      </p:sp>
      <p:sp>
        <p:nvSpPr>
          <p:cNvPr id="90" name="文本框 89"/>
          <p:cNvSpPr txBox="1"/>
          <p:nvPr/>
        </p:nvSpPr>
        <p:spPr>
          <a:xfrm>
            <a:off x="6293620" y="2363952"/>
            <a:ext cx="1402948" cy="369332"/>
          </a:xfrm>
          <a:prstGeom prst="rect">
            <a:avLst/>
          </a:prstGeom>
          <a:noFill/>
        </p:spPr>
        <p:txBody>
          <a:bodyPr wrap="none" rtlCol="0">
            <a:spAutoFit/>
          </a:bodyPr>
          <a:lstStyle/>
          <a:p>
            <a:r>
              <a:rPr lang="en-US" altLang="zh-CN" dirty="0">
                <a:highlight>
                  <a:srgbClr val="FFFF00"/>
                </a:highlight>
              </a:rPr>
              <a:t>the problem</a:t>
            </a:r>
            <a:endParaRPr lang="zh-CN" altLang="en-US" dirty="0">
              <a:highlight>
                <a:srgbClr val="FFFF00"/>
              </a:highlight>
            </a:endParaRPr>
          </a:p>
        </p:txBody>
      </p:sp>
      <p:sp>
        <p:nvSpPr>
          <p:cNvPr id="91" name="文本框 90"/>
          <p:cNvSpPr txBox="1"/>
          <p:nvPr/>
        </p:nvSpPr>
        <p:spPr>
          <a:xfrm>
            <a:off x="6333112" y="3492500"/>
            <a:ext cx="1646605" cy="369332"/>
          </a:xfrm>
          <a:prstGeom prst="rect">
            <a:avLst/>
          </a:prstGeom>
          <a:noFill/>
        </p:spPr>
        <p:txBody>
          <a:bodyPr wrap="none" rtlCol="0">
            <a:spAutoFit/>
          </a:bodyPr>
          <a:lstStyle/>
          <a:p>
            <a:r>
              <a:rPr lang="en-US" altLang="zh-CN" dirty="0">
                <a:highlight>
                  <a:srgbClr val="FFFF00"/>
                </a:highlight>
              </a:rPr>
              <a:t>the advantage</a:t>
            </a:r>
            <a:endParaRPr lang="zh-CN" altLang="en-US" dirty="0">
              <a:highlight>
                <a:srgbClr val="FFFF00"/>
              </a:highlight>
            </a:endParaRPr>
          </a:p>
        </p:txBody>
      </p:sp>
      <p:sp>
        <p:nvSpPr>
          <p:cNvPr id="92" name="文本框 88"/>
          <p:cNvSpPr txBox="1"/>
          <p:nvPr/>
        </p:nvSpPr>
        <p:spPr>
          <a:xfrm>
            <a:off x="7089287" y="5040911"/>
            <a:ext cx="1780859"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highlight>
                  <a:srgbClr val="FFFF00"/>
                </a:highlight>
              </a:rPr>
              <a:t>The conclusion</a:t>
            </a:r>
            <a:endParaRPr lang="zh-CN" altLang="en-US" dirty="0">
              <a:highlight>
                <a:srgbClr val="FFFF00"/>
              </a:highligh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barn(inVertical)">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barn(inVertical)">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barn(inVertical)">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barn(inVertical)">
                                      <p:cBhvr>
                                        <p:cTn id="27" dur="500"/>
                                        <p:tgtEl>
                                          <p:spTgt spid="5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barn(inVertical)">
                                      <p:cBhvr>
                                        <p:cTn id="32" dur="500"/>
                                        <p:tgtEl>
                                          <p:spTgt spid="5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barn(inVertical)">
                                      <p:cBhvr>
                                        <p:cTn id="37" dur="500"/>
                                        <p:tgtEl>
                                          <p:spTgt spid="5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barn(inVertical)">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barn(inVertical)">
                                      <p:cBhvr>
                                        <p:cTn id="47" dur="500"/>
                                        <p:tgtEl>
                                          <p:spTgt spid="60"/>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barn(inVertical)">
                                      <p:cBhvr>
                                        <p:cTn id="52" dur="500"/>
                                        <p:tgtEl>
                                          <p:spTgt spid="6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barn(inVertical)">
                                      <p:cBhvr>
                                        <p:cTn id="57" dur="500"/>
                                        <p:tgtEl>
                                          <p:spTgt spid="62"/>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barn(inVertical)">
                                      <p:cBhvr>
                                        <p:cTn id="62" dur="500"/>
                                        <p:tgtEl>
                                          <p:spTgt spid="63"/>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barn(inVertical)">
                                      <p:cBhvr>
                                        <p:cTn id="67" dur="500"/>
                                        <p:tgtEl>
                                          <p:spTgt spid="87"/>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barn(inVertical)">
                                      <p:cBhvr>
                                        <p:cTn id="72" dur="500"/>
                                        <p:tgtEl>
                                          <p:spTgt spid="64"/>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barn(inVertical)">
                                      <p:cBhvr>
                                        <p:cTn id="77" dur="500"/>
                                        <p:tgtEl>
                                          <p:spTgt spid="65"/>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barn(inVertical)">
                                      <p:cBhvr>
                                        <p:cTn id="82" dur="500"/>
                                        <p:tgtEl>
                                          <p:spTgt spid="66"/>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barn(inVertical)">
                                      <p:cBhvr>
                                        <p:cTn id="87" dur="500"/>
                                        <p:tgtEl>
                                          <p:spTgt spid="67"/>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barn(inVertical)">
                                      <p:cBhvr>
                                        <p:cTn id="92" dur="500"/>
                                        <p:tgtEl>
                                          <p:spTgt spid="68"/>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grpId="0" nodeType="click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barn(inVertical)">
                                      <p:cBhvr>
                                        <p:cTn id="97" dur="500"/>
                                        <p:tgtEl>
                                          <p:spTgt spid="69"/>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barn(inVertical)">
                                      <p:cBhvr>
                                        <p:cTn id="102" dur="500"/>
                                        <p:tgtEl>
                                          <p:spTgt spid="70"/>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grpId="0" nodeType="click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barn(inVertical)">
                                      <p:cBhvr>
                                        <p:cTn id="107" dur="500"/>
                                        <p:tgtEl>
                                          <p:spTgt spid="71"/>
                                        </p:tgtEl>
                                      </p:cBhvr>
                                    </p:animEffect>
                                  </p:childTnLst>
                                </p:cTn>
                              </p:par>
                            </p:childTnLst>
                          </p:cTn>
                        </p:par>
                      </p:childTnLst>
                    </p:cTn>
                  </p:par>
                  <p:par>
                    <p:cTn id="108" fill="hold">
                      <p:stCondLst>
                        <p:cond delay="indefinite"/>
                      </p:stCondLst>
                      <p:childTnLst>
                        <p:par>
                          <p:cTn id="109" fill="hold">
                            <p:stCondLst>
                              <p:cond delay="0"/>
                            </p:stCondLst>
                            <p:childTnLst>
                              <p:par>
                                <p:cTn id="110" presetID="16" presetClass="entr" presetSubtype="21" fill="hold" nodeType="clickEffect">
                                  <p:stCondLst>
                                    <p:cond delay="0"/>
                                  </p:stCondLst>
                                  <p:childTnLst>
                                    <p:set>
                                      <p:cBhvr>
                                        <p:cTn id="111" dur="1" fill="hold">
                                          <p:stCondLst>
                                            <p:cond delay="0"/>
                                          </p:stCondLst>
                                        </p:cTn>
                                        <p:tgtEl>
                                          <p:spTgt spid="76"/>
                                        </p:tgtEl>
                                        <p:attrNameLst>
                                          <p:attrName>style.visibility</p:attrName>
                                        </p:attrNameLst>
                                      </p:cBhvr>
                                      <p:to>
                                        <p:strVal val="visible"/>
                                      </p:to>
                                    </p:set>
                                    <p:animEffect transition="in" filter="barn(inVertical)">
                                      <p:cBhvr>
                                        <p:cTn id="112" dur="500"/>
                                        <p:tgtEl>
                                          <p:spTgt spid="76"/>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barn(inVertical)">
                                      <p:cBhvr>
                                        <p:cTn id="117" dur="500"/>
                                        <p:tgtEl>
                                          <p:spTgt spid="77"/>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xit" presetSubtype="10" fill="hold" nodeType="clickEffect">
                                  <p:stCondLst>
                                    <p:cond delay="0"/>
                                  </p:stCondLst>
                                  <p:childTnLst>
                                    <p:animEffect transition="out" filter="blinds(horizontal)">
                                      <p:cBhvr>
                                        <p:cTn id="121" dur="500"/>
                                        <p:tgtEl>
                                          <p:spTgt spid="76"/>
                                        </p:tgtEl>
                                      </p:cBhvr>
                                    </p:animEffect>
                                    <p:set>
                                      <p:cBhvr>
                                        <p:cTn id="122" dur="1" fill="hold">
                                          <p:stCondLst>
                                            <p:cond delay="499"/>
                                          </p:stCondLst>
                                        </p:cTn>
                                        <p:tgtEl>
                                          <p:spTgt spid="76"/>
                                        </p:tgtEl>
                                        <p:attrNameLst>
                                          <p:attrName>style.visibility</p:attrName>
                                        </p:attrNameLst>
                                      </p:cBhvr>
                                      <p:to>
                                        <p:strVal val="hidden"/>
                                      </p:to>
                                    </p:set>
                                  </p:childTnLst>
                                </p:cTn>
                              </p:par>
                              <p:par>
                                <p:cTn id="123" presetID="3" presetClass="exit" presetSubtype="10" fill="hold" grpId="1" nodeType="withEffect">
                                  <p:stCondLst>
                                    <p:cond delay="0"/>
                                  </p:stCondLst>
                                  <p:childTnLst>
                                    <p:animEffect transition="out" filter="blinds(horizontal)">
                                      <p:cBhvr>
                                        <p:cTn id="124" dur="500"/>
                                        <p:tgtEl>
                                          <p:spTgt spid="77"/>
                                        </p:tgtEl>
                                      </p:cBhvr>
                                    </p:animEffect>
                                    <p:set>
                                      <p:cBhvr>
                                        <p:cTn id="125" dur="1" fill="hold">
                                          <p:stCondLst>
                                            <p:cond delay="499"/>
                                          </p:stCondLst>
                                        </p:cTn>
                                        <p:tgtEl>
                                          <p:spTgt spid="77"/>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6" presetClass="entr" presetSubtype="21" fill="hold" nodeType="clickEffect">
                                  <p:stCondLst>
                                    <p:cond delay="0"/>
                                  </p:stCondLst>
                                  <p:childTnLst>
                                    <p:set>
                                      <p:cBhvr>
                                        <p:cTn id="129" dur="1" fill="hold">
                                          <p:stCondLst>
                                            <p:cond delay="0"/>
                                          </p:stCondLst>
                                        </p:cTn>
                                        <p:tgtEl>
                                          <p:spTgt spid="79"/>
                                        </p:tgtEl>
                                        <p:attrNameLst>
                                          <p:attrName>style.visibility</p:attrName>
                                        </p:attrNameLst>
                                      </p:cBhvr>
                                      <p:to>
                                        <p:strVal val="visible"/>
                                      </p:to>
                                    </p:set>
                                    <p:animEffect transition="in" filter="barn(inVertical)">
                                      <p:cBhvr>
                                        <p:cTn id="130" dur="500"/>
                                        <p:tgtEl>
                                          <p:spTgt spid="79"/>
                                        </p:tgtEl>
                                      </p:cBhvr>
                                    </p:animEffect>
                                  </p:childTnLst>
                                </p:cTn>
                              </p:par>
                            </p:childTnLst>
                          </p:cTn>
                        </p:par>
                      </p:childTnLst>
                    </p:cTn>
                  </p:par>
                  <p:par>
                    <p:cTn id="131" fill="hold">
                      <p:stCondLst>
                        <p:cond delay="indefinite"/>
                      </p:stCondLst>
                      <p:childTnLst>
                        <p:par>
                          <p:cTn id="132" fill="hold">
                            <p:stCondLst>
                              <p:cond delay="0"/>
                            </p:stCondLst>
                            <p:childTnLst>
                              <p:par>
                                <p:cTn id="133" presetID="16" presetClass="entr" presetSubtype="21" fill="hold" grpId="0" nodeType="click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barn(inVertical)">
                                      <p:cBhvr>
                                        <p:cTn id="135" dur="500"/>
                                        <p:tgtEl>
                                          <p:spTgt spid="80"/>
                                        </p:tgtEl>
                                      </p:cBhvr>
                                    </p:animEffect>
                                  </p:childTnLst>
                                </p:cTn>
                              </p:par>
                            </p:childTnLst>
                          </p:cTn>
                        </p:par>
                      </p:childTnLst>
                    </p:cTn>
                  </p:par>
                  <p:par>
                    <p:cTn id="136" fill="hold">
                      <p:stCondLst>
                        <p:cond delay="indefinite"/>
                      </p:stCondLst>
                      <p:childTnLst>
                        <p:par>
                          <p:cTn id="137" fill="hold">
                            <p:stCondLst>
                              <p:cond delay="0"/>
                            </p:stCondLst>
                            <p:childTnLst>
                              <p:par>
                                <p:cTn id="138" presetID="16" presetClass="entr" presetSubtype="21" fill="hold" nodeType="clickEffect">
                                  <p:stCondLst>
                                    <p:cond delay="0"/>
                                  </p:stCondLst>
                                  <p:childTnLst>
                                    <p:set>
                                      <p:cBhvr>
                                        <p:cTn id="139" dur="1" fill="hold">
                                          <p:stCondLst>
                                            <p:cond delay="0"/>
                                          </p:stCondLst>
                                        </p:cTn>
                                        <p:tgtEl>
                                          <p:spTgt spid="82"/>
                                        </p:tgtEl>
                                        <p:attrNameLst>
                                          <p:attrName>style.visibility</p:attrName>
                                        </p:attrNameLst>
                                      </p:cBhvr>
                                      <p:to>
                                        <p:strVal val="visible"/>
                                      </p:to>
                                    </p:set>
                                    <p:animEffect transition="in" filter="barn(inVertical)">
                                      <p:cBhvr>
                                        <p:cTn id="140" dur="500"/>
                                        <p:tgtEl>
                                          <p:spTgt spid="82"/>
                                        </p:tgtEl>
                                      </p:cBhvr>
                                    </p:animEffect>
                                  </p:childTnLst>
                                </p:cTn>
                              </p:par>
                            </p:childTnLst>
                          </p:cTn>
                        </p:par>
                      </p:childTnLst>
                    </p:cTn>
                  </p:par>
                  <p:par>
                    <p:cTn id="141" fill="hold">
                      <p:stCondLst>
                        <p:cond delay="indefinite"/>
                      </p:stCondLst>
                      <p:childTnLst>
                        <p:par>
                          <p:cTn id="142" fill="hold">
                            <p:stCondLst>
                              <p:cond delay="0"/>
                            </p:stCondLst>
                            <p:childTnLst>
                              <p:par>
                                <p:cTn id="143" presetID="16" presetClass="entr" presetSubtype="21" fill="hold" grpId="0" nodeType="clickEffect">
                                  <p:stCondLst>
                                    <p:cond delay="0"/>
                                  </p:stCondLst>
                                  <p:childTnLst>
                                    <p:set>
                                      <p:cBhvr>
                                        <p:cTn id="144" dur="1" fill="hold">
                                          <p:stCondLst>
                                            <p:cond delay="0"/>
                                          </p:stCondLst>
                                        </p:cTn>
                                        <p:tgtEl>
                                          <p:spTgt spid="83"/>
                                        </p:tgtEl>
                                        <p:attrNameLst>
                                          <p:attrName>style.visibility</p:attrName>
                                        </p:attrNameLst>
                                      </p:cBhvr>
                                      <p:to>
                                        <p:strVal val="visible"/>
                                      </p:to>
                                    </p:set>
                                    <p:animEffect transition="in" filter="barn(inVertical)">
                                      <p:cBhvr>
                                        <p:cTn id="145" dur="500"/>
                                        <p:tgtEl>
                                          <p:spTgt spid="83"/>
                                        </p:tgtEl>
                                      </p:cBhvr>
                                    </p:animEffect>
                                  </p:childTnLst>
                                </p:cTn>
                              </p:par>
                            </p:childTnLst>
                          </p:cTn>
                        </p:par>
                      </p:childTnLst>
                    </p:cTn>
                  </p:par>
                  <p:par>
                    <p:cTn id="146" fill="hold">
                      <p:stCondLst>
                        <p:cond delay="indefinite"/>
                      </p:stCondLst>
                      <p:childTnLst>
                        <p:par>
                          <p:cTn id="147" fill="hold">
                            <p:stCondLst>
                              <p:cond delay="0"/>
                            </p:stCondLst>
                            <p:childTnLst>
                              <p:par>
                                <p:cTn id="148" presetID="16" presetClass="entr" presetSubtype="21" fill="hold" nodeType="clickEffect">
                                  <p:stCondLst>
                                    <p:cond delay="0"/>
                                  </p:stCondLst>
                                  <p:childTnLst>
                                    <p:set>
                                      <p:cBhvr>
                                        <p:cTn id="149" dur="1" fill="hold">
                                          <p:stCondLst>
                                            <p:cond delay="0"/>
                                          </p:stCondLst>
                                        </p:cTn>
                                        <p:tgtEl>
                                          <p:spTgt spid="85"/>
                                        </p:tgtEl>
                                        <p:attrNameLst>
                                          <p:attrName>style.visibility</p:attrName>
                                        </p:attrNameLst>
                                      </p:cBhvr>
                                      <p:to>
                                        <p:strVal val="visible"/>
                                      </p:to>
                                    </p:set>
                                    <p:animEffect transition="in" filter="barn(inVertical)">
                                      <p:cBhvr>
                                        <p:cTn id="150" dur="500"/>
                                        <p:tgtEl>
                                          <p:spTgt spid="85"/>
                                        </p:tgtEl>
                                      </p:cBhvr>
                                    </p:animEffect>
                                  </p:childTnLst>
                                </p:cTn>
                              </p:par>
                            </p:childTnLst>
                          </p:cTn>
                        </p:par>
                      </p:childTnLst>
                    </p:cTn>
                  </p:par>
                  <p:par>
                    <p:cTn id="151" fill="hold">
                      <p:stCondLst>
                        <p:cond delay="indefinite"/>
                      </p:stCondLst>
                      <p:childTnLst>
                        <p:par>
                          <p:cTn id="152" fill="hold">
                            <p:stCondLst>
                              <p:cond delay="0"/>
                            </p:stCondLst>
                            <p:childTnLst>
                              <p:par>
                                <p:cTn id="153" presetID="16" presetClass="entr" presetSubtype="21" fill="hold" grpId="0" nodeType="clickEffect">
                                  <p:stCondLst>
                                    <p:cond delay="0"/>
                                  </p:stCondLst>
                                  <p:childTnLst>
                                    <p:set>
                                      <p:cBhvr>
                                        <p:cTn id="154" dur="1" fill="hold">
                                          <p:stCondLst>
                                            <p:cond delay="0"/>
                                          </p:stCondLst>
                                        </p:cTn>
                                        <p:tgtEl>
                                          <p:spTgt spid="86"/>
                                        </p:tgtEl>
                                        <p:attrNameLst>
                                          <p:attrName>style.visibility</p:attrName>
                                        </p:attrNameLst>
                                      </p:cBhvr>
                                      <p:to>
                                        <p:strVal val="visible"/>
                                      </p:to>
                                    </p:set>
                                    <p:animEffect transition="in" filter="barn(inVertical)">
                                      <p:cBhvr>
                                        <p:cTn id="155" dur="500"/>
                                        <p:tgtEl>
                                          <p:spTgt spid="86"/>
                                        </p:tgtEl>
                                      </p:cBhvr>
                                    </p:animEffect>
                                  </p:childTnLst>
                                </p:cTn>
                              </p:par>
                            </p:childTnLst>
                          </p:cTn>
                        </p:par>
                      </p:childTnLst>
                    </p:cTn>
                  </p:par>
                  <p:par>
                    <p:cTn id="156" fill="hold">
                      <p:stCondLst>
                        <p:cond delay="indefinite"/>
                      </p:stCondLst>
                      <p:childTnLst>
                        <p:par>
                          <p:cTn id="157" fill="hold">
                            <p:stCondLst>
                              <p:cond delay="0"/>
                            </p:stCondLst>
                            <p:childTnLst>
                              <p:par>
                                <p:cTn id="158" presetID="42" presetClass="entr" presetSubtype="0" fill="hold" nodeType="clickEffect">
                                  <p:stCondLst>
                                    <p:cond delay="0"/>
                                  </p:stCondLst>
                                  <p:childTnLst>
                                    <p:set>
                                      <p:cBhvr>
                                        <p:cTn id="159" dur="1" fill="hold">
                                          <p:stCondLst>
                                            <p:cond delay="0"/>
                                          </p:stCondLst>
                                        </p:cTn>
                                        <p:tgtEl>
                                          <p:spTgt spid="76"/>
                                        </p:tgtEl>
                                        <p:attrNameLst>
                                          <p:attrName>style.visibility</p:attrName>
                                        </p:attrNameLst>
                                      </p:cBhvr>
                                      <p:to>
                                        <p:strVal val="visible"/>
                                      </p:to>
                                    </p:set>
                                    <p:animEffect transition="in" filter="fade">
                                      <p:cBhvr>
                                        <p:cTn id="160" dur="1000"/>
                                        <p:tgtEl>
                                          <p:spTgt spid="76"/>
                                        </p:tgtEl>
                                      </p:cBhvr>
                                    </p:animEffect>
                                    <p:anim calcmode="lin" valueType="num">
                                      <p:cBhvr>
                                        <p:cTn id="161" dur="1000" fill="hold"/>
                                        <p:tgtEl>
                                          <p:spTgt spid="76"/>
                                        </p:tgtEl>
                                        <p:attrNameLst>
                                          <p:attrName>ppt_x</p:attrName>
                                        </p:attrNameLst>
                                      </p:cBhvr>
                                      <p:tavLst>
                                        <p:tav tm="0">
                                          <p:val>
                                            <p:strVal val="#ppt_x"/>
                                          </p:val>
                                        </p:tav>
                                        <p:tav tm="100000">
                                          <p:val>
                                            <p:strVal val="#ppt_x"/>
                                          </p:val>
                                        </p:tav>
                                      </p:tavLst>
                                    </p:anim>
                                    <p:anim calcmode="lin" valueType="num">
                                      <p:cBhvr>
                                        <p:cTn id="162" dur="1000" fill="hold"/>
                                        <p:tgtEl>
                                          <p:spTgt spid="76"/>
                                        </p:tgtEl>
                                        <p:attrNameLst>
                                          <p:attrName>ppt_y</p:attrName>
                                        </p:attrNameLst>
                                      </p:cBhvr>
                                      <p:tavLst>
                                        <p:tav tm="0">
                                          <p:val>
                                            <p:strVal val="#ppt_y+.1"/>
                                          </p:val>
                                        </p:tav>
                                        <p:tav tm="100000">
                                          <p:val>
                                            <p:strVal val="#ppt_y"/>
                                          </p:val>
                                        </p:tav>
                                      </p:tavLst>
                                    </p:anim>
                                  </p:childTnLst>
                                </p:cTn>
                              </p:par>
                              <p:par>
                                <p:cTn id="163" presetID="42" presetClass="entr" presetSubtype="0" fill="hold" grpId="2" nodeType="withEffect">
                                  <p:stCondLst>
                                    <p:cond delay="0"/>
                                  </p:stCondLst>
                                  <p:childTnLst>
                                    <p:set>
                                      <p:cBhvr>
                                        <p:cTn id="164" dur="1" fill="hold">
                                          <p:stCondLst>
                                            <p:cond delay="0"/>
                                          </p:stCondLst>
                                        </p:cTn>
                                        <p:tgtEl>
                                          <p:spTgt spid="77"/>
                                        </p:tgtEl>
                                        <p:attrNameLst>
                                          <p:attrName>style.visibility</p:attrName>
                                        </p:attrNameLst>
                                      </p:cBhvr>
                                      <p:to>
                                        <p:strVal val="visible"/>
                                      </p:to>
                                    </p:set>
                                    <p:animEffect transition="in" filter="fade">
                                      <p:cBhvr>
                                        <p:cTn id="165" dur="1000"/>
                                        <p:tgtEl>
                                          <p:spTgt spid="77"/>
                                        </p:tgtEl>
                                      </p:cBhvr>
                                    </p:animEffect>
                                    <p:anim calcmode="lin" valueType="num">
                                      <p:cBhvr>
                                        <p:cTn id="166" dur="1000" fill="hold"/>
                                        <p:tgtEl>
                                          <p:spTgt spid="77"/>
                                        </p:tgtEl>
                                        <p:attrNameLst>
                                          <p:attrName>ppt_x</p:attrName>
                                        </p:attrNameLst>
                                      </p:cBhvr>
                                      <p:tavLst>
                                        <p:tav tm="0">
                                          <p:val>
                                            <p:strVal val="#ppt_x"/>
                                          </p:val>
                                        </p:tav>
                                        <p:tav tm="100000">
                                          <p:val>
                                            <p:strVal val="#ppt_x"/>
                                          </p:val>
                                        </p:tav>
                                      </p:tavLst>
                                    </p:anim>
                                    <p:anim calcmode="lin" valueType="num">
                                      <p:cBhvr>
                                        <p:cTn id="167"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16" presetClass="entr" presetSubtype="21" fill="hold" grpId="0" nodeType="clickEffect">
                                  <p:stCondLst>
                                    <p:cond delay="0"/>
                                  </p:stCondLst>
                                  <p:childTnLst>
                                    <p:set>
                                      <p:cBhvr>
                                        <p:cTn id="171" dur="1" fill="hold">
                                          <p:stCondLst>
                                            <p:cond delay="0"/>
                                          </p:stCondLst>
                                        </p:cTn>
                                        <p:tgtEl>
                                          <p:spTgt spid="89"/>
                                        </p:tgtEl>
                                        <p:attrNameLst>
                                          <p:attrName>style.visibility</p:attrName>
                                        </p:attrNameLst>
                                      </p:cBhvr>
                                      <p:to>
                                        <p:strVal val="visible"/>
                                      </p:to>
                                    </p:set>
                                    <p:animEffect transition="in" filter="barn(inVertical)">
                                      <p:cBhvr>
                                        <p:cTn id="172" dur="500"/>
                                        <p:tgtEl>
                                          <p:spTgt spid="89"/>
                                        </p:tgtEl>
                                      </p:cBhvr>
                                    </p:animEffect>
                                  </p:childTnLst>
                                </p:cTn>
                              </p:par>
                            </p:childTnLst>
                          </p:cTn>
                        </p:par>
                      </p:childTnLst>
                    </p:cTn>
                  </p:par>
                  <p:par>
                    <p:cTn id="173" fill="hold">
                      <p:stCondLst>
                        <p:cond delay="indefinite"/>
                      </p:stCondLst>
                      <p:childTnLst>
                        <p:par>
                          <p:cTn id="174" fill="hold">
                            <p:stCondLst>
                              <p:cond delay="0"/>
                            </p:stCondLst>
                            <p:childTnLst>
                              <p:par>
                                <p:cTn id="175" presetID="16" presetClass="entr" presetSubtype="21" fill="hold" grpId="0" nodeType="clickEffect">
                                  <p:stCondLst>
                                    <p:cond delay="0"/>
                                  </p:stCondLst>
                                  <p:childTnLst>
                                    <p:set>
                                      <p:cBhvr>
                                        <p:cTn id="176" dur="1" fill="hold">
                                          <p:stCondLst>
                                            <p:cond delay="0"/>
                                          </p:stCondLst>
                                        </p:cTn>
                                        <p:tgtEl>
                                          <p:spTgt spid="90"/>
                                        </p:tgtEl>
                                        <p:attrNameLst>
                                          <p:attrName>style.visibility</p:attrName>
                                        </p:attrNameLst>
                                      </p:cBhvr>
                                      <p:to>
                                        <p:strVal val="visible"/>
                                      </p:to>
                                    </p:set>
                                    <p:animEffect transition="in" filter="barn(inVertical)">
                                      <p:cBhvr>
                                        <p:cTn id="177" dur="500"/>
                                        <p:tgtEl>
                                          <p:spTgt spid="90"/>
                                        </p:tgtEl>
                                      </p:cBhvr>
                                    </p:animEffect>
                                  </p:childTnLst>
                                </p:cTn>
                              </p:par>
                            </p:childTnLst>
                          </p:cTn>
                        </p:par>
                      </p:childTnLst>
                    </p:cTn>
                  </p:par>
                  <p:par>
                    <p:cTn id="178" fill="hold">
                      <p:stCondLst>
                        <p:cond delay="indefinite"/>
                      </p:stCondLst>
                      <p:childTnLst>
                        <p:par>
                          <p:cTn id="179" fill="hold">
                            <p:stCondLst>
                              <p:cond delay="0"/>
                            </p:stCondLst>
                            <p:childTnLst>
                              <p:par>
                                <p:cTn id="180" presetID="16" presetClass="entr" presetSubtype="21" fill="hold" grpId="0" nodeType="clickEffect">
                                  <p:stCondLst>
                                    <p:cond delay="0"/>
                                  </p:stCondLst>
                                  <p:childTnLst>
                                    <p:set>
                                      <p:cBhvr>
                                        <p:cTn id="181" dur="1" fill="hold">
                                          <p:stCondLst>
                                            <p:cond delay="0"/>
                                          </p:stCondLst>
                                        </p:cTn>
                                        <p:tgtEl>
                                          <p:spTgt spid="91"/>
                                        </p:tgtEl>
                                        <p:attrNameLst>
                                          <p:attrName>style.visibility</p:attrName>
                                        </p:attrNameLst>
                                      </p:cBhvr>
                                      <p:to>
                                        <p:strVal val="visible"/>
                                      </p:to>
                                    </p:set>
                                    <p:animEffect transition="in" filter="barn(inVertical)">
                                      <p:cBhvr>
                                        <p:cTn id="182" dur="500"/>
                                        <p:tgtEl>
                                          <p:spTgt spid="91"/>
                                        </p:tgtEl>
                                      </p:cBhvr>
                                    </p:animEffect>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92"/>
                                        </p:tgtEl>
                                        <p:attrNameLst>
                                          <p:attrName>style.visibility</p:attrName>
                                        </p:attrNameLst>
                                      </p:cBhvr>
                                      <p:to>
                                        <p:strVal val="visible"/>
                                      </p:to>
                                    </p:set>
                                    <p:animEffect transition="in" filter="barn(inVertical)">
                                      <p:cBhvr>
                                        <p:cTn id="187"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7" grpId="0" animBg="1"/>
      <p:bldP spid="77" grpId="1" animBg="1"/>
      <p:bldP spid="77" grpId="2" animBg="1"/>
      <p:bldP spid="80" grpId="0" animBg="1"/>
      <p:bldP spid="83" grpId="0" animBg="1"/>
      <p:bldP spid="86" grpId="0" animBg="1"/>
      <p:bldP spid="87" grpId="0" animBg="1"/>
      <p:bldP spid="89" grpId="0"/>
      <p:bldP spid="90" grpId="0"/>
      <p:bldP spid="91" grpId="0"/>
      <p:bldP spid="92" grpId="0"/>
    </p:bldLst>
  </p:timing>
</p:sld>
</file>

<file path=ppt/theme/theme1.xml><?xml version="1.0" encoding="utf-8"?>
<a:theme xmlns:a="http://schemas.openxmlformats.org/drawingml/2006/main" name="Custom Theme">
  <a:themeElements>
    <a:clrScheme name="Custom">
      <a:dk1>
        <a:srgbClr val="000000"/>
      </a:dk1>
      <a:lt1>
        <a:srgbClr val="FFFFFF"/>
      </a:lt1>
      <a:dk2>
        <a:srgbClr val="333333"/>
      </a:dk2>
      <a:lt2>
        <a:srgbClr val="EEEEEE"/>
      </a:lt2>
      <a:accent1>
        <a:srgbClr val="8DAAC2"/>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8861</Words>
  <Application>WPS 演示</Application>
  <PresentationFormat>宽屏</PresentationFormat>
  <Paragraphs>977</Paragraphs>
  <Slides>18</Slides>
  <Notes>12</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18</vt:i4>
      </vt:variant>
    </vt:vector>
  </HeadingPairs>
  <TitlesOfParts>
    <vt:vector size="43" baseType="lpstr">
      <vt:lpstr>Arial</vt:lpstr>
      <vt:lpstr>宋体</vt:lpstr>
      <vt:lpstr>Wingdings</vt:lpstr>
      <vt:lpstr>Quattrocento Sans</vt:lpstr>
      <vt:lpstr>Quattrocento Sans</vt:lpstr>
      <vt:lpstr>Quattrocento Sans</vt:lpstr>
      <vt:lpstr>Noto Sans SC</vt:lpstr>
      <vt:lpstr>Times New Roman</vt:lpstr>
      <vt:lpstr>Oranienbaum</vt:lpstr>
      <vt:lpstr>MiSans</vt:lpstr>
      <vt:lpstr>MiSans</vt:lpstr>
      <vt:lpstr>Oranienbaum</vt:lpstr>
      <vt:lpstr>Oranienbaum</vt:lpstr>
      <vt:lpstr>MiSans</vt:lpstr>
      <vt:lpstr>Arial</vt:lpstr>
      <vt:lpstr>黑体</vt:lpstr>
      <vt:lpstr>Times New Roman</vt:lpstr>
      <vt:lpstr>等线</vt:lpstr>
      <vt:lpstr>微软雅黑</vt:lpstr>
      <vt:lpstr>Arial Unicode MS</vt:lpstr>
      <vt:lpstr>HelveticaNeue</vt:lpstr>
      <vt:lpstr>华文新魏</vt:lpstr>
      <vt:lpstr>Segoe Print</vt:lpstr>
      <vt:lpstr>MingLiU-ExtB</vt:lpstr>
      <vt:lpstr>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Moonshot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新阵地联考试卷分析</dc:title>
  <dc:creator>Kimi</dc:creator>
  <dc:subject>新阵地联考试卷分析</dc:subject>
  <cp:lastModifiedBy>Administrator</cp:lastModifiedBy>
  <cp:revision>12</cp:revision>
  <dcterms:created xsi:type="dcterms:W3CDTF">2026-03-07T00:25:00Z</dcterms:created>
  <dcterms:modified xsi:type="dcterms:W3CDTF">2026-03-09T02:46:37Z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{"Label":"新阵地联考试卷分析","ContentProducer":"001191110108MACG2KBH8F10000","ProduceID":"19cc0eea-0842-8a43-8000-0000ae8a3bb1","ReservedCode1":"","ContentPropagator":"001191110108MACG2KBH8F20000","PropagateID":"19cc0eea-0842-8a43-8000-0000ae8a3bb1","ReservedCode2":""}</vt:lpwstr>
  </property>
  <property fmtid="{D5CDD505-2E9C-101B-9397-08002B2CF9AE}" pid="3" name="KSOProductBuildVer">
    <vt:lpwstr>2052-11.8.2.7978</vt:lpwstr>
  </property>
</Properties>
</file>