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05" r:id="rId3"/>
    <p:sldId id="256" r:id="rId4"/>
    <p:sldId id="258" r:id="rId6"/>
    <p:sldId id="259" r:id="rId7"/>
    <p:sldId id="283" r:id="rId8"/>
    <p:sldId id="284" r:id="rId9"/>
    <p:sldId id="260" r:id="rId10"/>
    <p:sldId id="285" r:id="rId11"/>
    <p:sldId id="286" r:id="rId12"/>
    <p:sldId id="265" r:id="rId13"/>
    <p:sldId id="262" r:id="rId14"/>
    <p:sldId id="266" r:id="rId15"/>
    <p:sldId id="288" r:id="rId16"/>
    <p:sldId id="287" r:id="rId17"/>
    <p:sldId id="294" r:id="rId18"/>
    <p:sldId id="295" r:id="rId19"/>
    <p:sldId id="296" r:id="rId20"/>
    <p:sldId id="297" r:id="rId21"/>
    <p:sldId id="268" r:id="rId22"/>
    <p:sldId id="269" r:id="rId23"/>
    <p:sldId id="289" r:id="rId24"/>
    <p:sldId id="290" r:id="rId25"/>
    <p:sldId id="291" r:id="rId26"/>
    <p:sldId id="293" r:id="rId27"/>
    <p:sldId id="29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 y="57"/>
      </p:cViewPr>
      <p:guideLst/>
    </p:cSldViewPr>
  </p:slideViewPr>
  <p:notesTextViewPr>
    <p:cViewPr>
      <p:scale>
        <a:sx n="1" d="1"/>
        <a:sy n="1" d="1"/>
      </p:scale>
      <p:origin x="0" y="0"/>
    </p:cViewPr>
  </p:notesTextViewPr>
  <p:sorterViewPr>
    <p:cViewPr>
      <p:scale>
        <a:sx n="100" d="100"/>
        <a:sy n="100" d="100"/>
      </p:scale>
      <p:origin x="0" y="-579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713C1F-7319-46F7-9D3A-AABAE08404D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57F838-0CA0-430D-96F5-F3A22687D3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57F838-0CA0-430D-96F5-F3A22687D3A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57F838-0CA0-430D-96F5-F3A22687D3A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7F78457-D58C-4FEA-8AC8-20F82CE784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B1DC87-9D22-4106-8DC5-710DB6B0ADE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F78457-D58C-4FEA-8AC8-20F82CE7846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B1DC87-9D22-4106-8DC5-710DB6B0ADEF}"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5485" y="892284"/>
          <a:ext cx="11445059" cy="5659596"/>
        </p:xfrm>
        <a:graphic>
          <a:graphicData uri="http://schemas.openxmlformats.org/drawingml/2006/table">
            <a:tbl>
              <a:tblPr/>
              <a:tblGrid>
                <a:gridCol w="2670728"/>
                <a:gridCol w="2498666"/>
                <a:gridCol w="6275665"/>
              </a:tblGrid>
              <a:tr h="305590">
                <a:tc>
                  <a:txBody>
                    <a:bodyPr/>
                    <a:lstStyle/>
                    <a:p>
                      <a:pPr algn="l">
                        <a:lnSpc>
                          <a:spcPts val="18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维度</a:t>
                      </a:r>
                      <a:endParaRPr lang="zh-CN" altLang="en-US" sz="2000" b="1" dirty="0">
                        <a:solidFill>
                          <a:srgbClr val="000000"/>
                        </a:solidFill>
                        <a:effectLst/>
                        <a:latin typeface="Times New Roman" panose="02020603050405020304" pitchFamily="18" charset="0"/>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常用表达（中文）</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常用表达（英文）</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11385">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维度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：基础态度</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热爱动物</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善待所有生命</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对动物有同理心</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love animals sincerely</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be kind to all living things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have compassion for animals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99356">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维度 </a:t>
                      </a:r>
                      <a:r>
                        <a:rPr lang="en-US" altLang="zh-CN" sz="2000" b="0" kern="1200">
                          <a:solidFill>
                            <a:srgbClr val="000000"/>
                          </a:solidFill>
                          <a:effectLst/>
                          <a:latin typeface="Times New Roman" panose="02020603050405020304" pitchFamily="18" charset="0"/>
                          <a:ea typeface="+mn-ea"/>
                          <a:cs typeface="Times New Roman" panose="02020603050405020304" pitchFamily="18" charset="0"/>
                        </a:rPr>
                        <a:t>2</a:t>
                      </a: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：核心能力</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简单照顾动物</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基本沟通能力</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基础动物护理知识</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擅长活动记录</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be able to take simple care of animals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have basic communication skills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have a little knowledge of animal care</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be good at keeping activity records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02289">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维度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3</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：行为素养</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有责任心、守时</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善于团队协作</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遵守中心规则</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be responsible and punctual</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be good at working with teammates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follow the rules of the center</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02289">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维度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4</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：时间保障</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有空闲时间</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参与常规志愿活动</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have spare time</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take part in our regular volunteer activities (on weekends or after school)</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54270" marR="54270" marT="27135" marB="271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文本框 3"/>
          <p:cNvSpPr txBox="1"/>
          <p:nvPr/>
        </p:nvSpPr>
        <p:spPr>
          <a:xfrm>
            <a:off x="277424" y="75839"/>
            <a:ext cx="7003158" cy="461665"/>
          </a:xfrm>
          <a:prstGeom prst="rect">
            <a:avLst/>
          </a:prstGeom>
          <a:solidFill>
            <a:schemeClr val="accent1">
              <a:lumMod val="20000"/>
              <a:lumOff val="80000"/>
            </a:schemeClr>
          </a:solidFill>
        </p:spPr>
        <p:txBody>
          <a:bodyPr wrap="square">
            <a:spAutoFit/>
          </a:bodyPr>
          <a:lstStyle/>
          <a:p>
            <a:r>
              <a:rPr lang="en-US" altLang="zh-CN" sz="2400" b="1" dirty="0"/>
              <a:t>P2</a:t>
            </a:r>
            <a:r>
              <a:rPr lang="zh-CN" altLang="en-US" sz="2400" b="1" dirty="0"/>
              <a:t>：成员要求 （思维</a:t>
            </a:r>
            <a:r>
              <a:rPr lang="en-US" altLang="zh-CN" sz="2400" b="1" dirty="0"/>
              <a:t>+</a:t>
            </a:r>
            <a:r>
              <a:rPr lang="zh-CN" altLang="en-US" sz="2400" b="1" dirty="0"/>
              <a:t>词汇）</a:t>
            </a:r>
            <a:endParaRPr lang="zh-CN" altLang="en-US" sz="24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89213" y="168500"/>
            <a:ext cx="8086782" cy="369332"/>
          </a:xfrm>
          <a:prstGeom prst="rect">
            <a:avLst/>
          </a:prstGeom>
          <a:solidFill>
            <a:schemeClr val="accent6">
              <a:lumMod val="20000"/>
              <a:lumOff val="80000"/>
            </a:schemeClr>
          </a:solidFill>
        </p:spPr>
        <p:txBody>
          <a:bodyPr wrap="square">
            <a:spAutoFit/>
          </a:bodyPr>
          <a:lstStyle/>
          <a:p>
            <a:r>
              <a:rPr lang="zh-CN" altLang="en-US" b="1" dirty="0">
                <a:highlight>
                  <a:srgbClr val="00FF00"/>
                </a:highlight>
              </a:rPr>
              <a:t>设计尾段总复习</a:t>
            </a:r>
            <a:r>
              <a:rPr lang="zh-CN" altLang="en-US" b="1" dirty="0"/>
              <a:t>：呼吁参加 </a:t>
            </a:r>
            <a:r>
              <a:rPr lang="en-US" altLang="zh-CN" b="1" dirty="0"/>
              <a:t>+ </a:t>
            </a:r>
            <a:r>
              <a:rPr lang="zh-CN" altLang="en-US" b="1" dirty="0"/>
              <a:t>拓展：所有文体结尾段写作技巧</a:t>
            </a:r>
            <a:endParaRPr lang="zh-CN" altLang="en-US" b="1" dirty="0"/>
          </a:p>
        </p:txBody>
      </p:sp>
      <p:graphicFrame>
        <p:nvGraphicFramePr>
          <p:cNvPr id="6" name="表格 5"/>
          <p:cNvGraphicFramePr>
            <a:graphicFrameLocks noGrp="1"/>
          </p:cNvGraphicFramePr>
          <p:nvPr/>
        </p:nvGraphicFramePr>
        <p:xfrm>
          <a:off x="224494" y="728235"/>
          <a:ext cx="11859822" cy="6055849"/>
        </p:xfrm>
        <a:graphic>
          <a:graphicData uri="http://schemas.openxmlformats.org/drawingml/2006/table">
            <a:tbl>
              <a:tblPr/>
              <a:tblGrid>
                <a:gridCol w="1840113"/>
                <a:gridCol w="10019709"/>
              </a:tblGrid>
              <a:tr h="340228">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文体类型</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结尾段写作模板 </a:t>
                      </a:r>
                      <a:r>
                        <a:rPr lang="en-US" altLang="zh-CN" sz="2000" b="1">
                          <a:solidFill>
                            <a:srgbClr val="000000"/>
                          </a:solidFill>
                          <a:effectLst/>
                          <a:latin typeface="Times New Roman" panose="02020603050405020304" pitchFamily="18" charset="0"/>
                          <a:cs typeface="Times New Roman" panose="02020603050405020304" pitchFamily="18" charset="0"/>
                        </a:rPr>
                        <a:t>&amp; </a:t>
                      </a:r>
                      <a:r>
                        <a:rPr lang="zh-CN" altLang="en-US" sz="2000" b="1">
                          <a:solidFill>
                            <a:srgbClr val="000000"/>
                          </a:solidFill>
                          <a:effectLst/>
                          <a:latin typeface="Times New Roman" panose="02020603050405020304" pitchFamily="18" charset="0"/>
                          <a:cs typeface="Times New Roman" panose="02020603050405020304" pitchFamily="18" charset="0"/>
                        </a:rPr>
                        <a:t>例句</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招募启事</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呼吁报名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联系方式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截止时间</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1" dirty="0">
                          <a:solidFill>
                            <a:srgbClr val="0070C0"/>
                          </a:solidFill>
                          <a:effectLst/>
                          <a:latin typeface="Times New Roman" panose="02020603050405020304" pitchFamily="18" charset="0"/>
                          <a:cs typeface="Times New Roman" panose="02020603050405020304" pitchFamily="18" charset="0"/>
                        </a:rPr>
                        <a:t>Don’t hesitate to join us! If you are interested, please send your application to our email (xxx@163.com) by next Friday.</a:t>
                      </a:r>
                      <a:endParaRPr lang="en-US" sz="2000" b="1" dirty="0">
                        <a:solidFill>
                          <a:srgbClr val="0070C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建议性书信</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期待采纳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感谢</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I hope you will find my suggestions useful. Thank you for your time and consideration.</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求助性书信</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恳请帮助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再次感谢</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I would be greatly grateful if you could offer me a hand. Looking forward to your reply.</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7075">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告知性书信</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希望知晓 </a:t>
                      </a:r>
                      <a:r>
                        <a:rPr lang="en-US" altLang="zh-CN" sz="2000" b="0">
                          <a:solidFill>
                            <a:srgbClr val="000000"/>
                          </a:solidFill>
                          <a:effectLst/>
                          <a:latin typeface="Times New Roman" panose="02020603050405020304" pitchFamily="18" charset="0"/>
                          <a:cs typeface="Times New Roman" panose="02020603050405020304" pitchFamily="18" charset="0"/>
                        </a:rPr>
                        <a:t>+ </a:t>
                      </a:r>
                      <a:r>
                        <a:rPr lang="zh-CN" altLang="en-US" sz="2000" b="0">
                          <a:solidFill>
                            <a:srgbClr val="000000"/>
                          </a:solidFill>
                          <a:effectLst/>
                          <a:latin typeface="Times New Roman" panose="02020603050405020304" pitchFamily="18" charset="0"/>
                          <a:cs typeface="Times New Roman" panose="02020603050405020304" pitchFamily="18" charset="0"/>
                        </a:rPr>
                        <a:t>祝福</a:t>
                      </a:r>
                      <a:endParaRPr lang="zh-CN" altLang="en-US" sz="20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 </a:t>
                      </a:r>
                      <a:r>
                        <a:rPr lang="en-US" sz="2000" b="0">
                          <a:solidFill>
                            <a:srgbClr val="000000"/>
                          </a:solidFill>
                          <a:effectLst/>
                          <a:latin typeface="Times New Roman" panose="02020603050405020304" pitchFamily="18" charset="0"/>
                          <a:cs typeface="Times New Roman" panose="02020603050405020304" pitchFamily="18" charset="0"/>
                        </a:rPr>
                        <a:t>I hope this letter can keep you informed of our plan. Wish you a nice day!</a:t>
                      </a:r>
                      <a:endParaRPr 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新闻报道</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总结影响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展望</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This event has made a great difference to our campus. We believe that more students will take part in such meaningful activities in the future.</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投稿</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期待采纳 </a:t>
                      </a:r>
                      <a:r>
                        <a:rPr lang="en-US" altLang="zh-CN" sz="2000" b="0">
                          <a:solidFill>
                            <a:srgbClr val="000000"/>
                          </a:solidFill>
                          <a:effectLst/>
                          <a:latin typeface="Times New Roman" panose="02020603050405020304" pitchFamily="18" charset="0"/>
                          <a:cs typeface="Times New Roman" panose="02020603050405020304" pitchFamily="18" charset="0"/>
                        </a:rPr>
                        <a:t>+ </a:t>
                      </a:r>
                      <a:r>
                        <a:rPr lang="zh-CN" altLang="en-US" sz="2000" b="0">
                          <a:solidFill>
                            <a:srgbClr val="000000"/>
                          </a:solidFill>
                          <a:effectLst/>
                          <a:latin typeface="Times New Roman" panose="02020603050405020304" pitchFamily="18" charset="0"/>
                          <a:cs typeface="Times New Roman" panose="02020603050405020304" pitchFamily="18" charset="0"/>
                        </a:rPr>
                        <a:t>感谢</a:t>
                      </a:r>
                      <a:endParaRPr lang="zh-CN" altLang="en-US" sz="20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 </a:t>
                      </a:r>
                      <a:r>
                        <a:rPr lang="en-US" sz="2000" b="0">
                          <a:solidFill>
                            <a:srgbClr val="000000"/>
                          </a:solidFill>
                          <a:effectLst/>
                          <a:latin typeface="Times New Roman" panose="02020603050405020304" pitchFamily="18" charset="0"/>
                          <a:cs typeface="Times New Roman" panose="02020603050405020304" pitchFamily="18" charset="0"/>
                        </a:rPr>
                        <a:t>I sincerely hope my article can be published in your newspaper. Thank you for your consideration.</a:t>
                      </a:r>
                      <a:endParaRPr 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演讲稿</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呼吁行动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升华主题</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Let’s take action to protect animals from now on! Together, we can make the world a better place for all living things!</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213543" y="1034860"/>
          <a:ext cx="11549546" cy="4307925"/>
        </p:xfrm>
        <a:graphic>
          <a:graphicData uri="http://schemas.openxmlformats.org/drawingml/2006/table">
            <a:tbl>
              <a:tblPr/>
              <a:tblGrid>
                <a:gridCol w="2187744"/>
                <a:gridCol w="3973983"/>
                <a:gridCol w="5387819"/>
              </a:tblGrid>
              <a:tr h="826793">
                <a:tc>
                  <a:txBody>
                    <a:bodyPr/>
                    <a:lstStyle/>
                    <a:p>
                      <a:pPr algn="ctr">
                        <a:lnSpc>
                          <a:spcPts val="1800"/>
                        </a:lnSpc>
                        <a:buNone/>
                      </a:pPr>
                      <a:r>
                        <a:rPr lang="zh-CN" altLang="en-US" sz="2800" b="1">
                          <a:solidFill>
                            <a:srgbClr val="000000"/>
                          </a:solidFill>
                          <a:effectLst/>
                          <a:latin typeface="Times New Roman" panose="02020603050405020304" pitchFamily="18" charset="0"/>
                          <a:cs typeface="Times New Roman" panose="02020603050405020304" pitchFamily="18" charset="0"/>
                        </a:rPr>
                        <a:t>类别</a:t>
                      </a:r>
                      <a:endParaRPr lang="zh-CN" altLang="en-US" sz="28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2800" b="1" dirty="0">
                          <a:solidFill>
                            <a:srgbClr val="000000"/>
                          </a:solidFill>
                          <a:effectLst/>
                          <a:latin typeface="Times New Roman" panose="02020603050405020304" pitchFamily="18" charset="0"/>
                          <a:cs typeface="Times New Roman" panose="02020603050405020304" pitchFamily="18" charset="0"/>
                        </a:rPr>
                        <a:t>核心词汇</a:t>
                      </a:r>
                      <a:endParaRPr lang="zh-CN" altLang="en-US" sz="2800"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2800" b="1" dirty="0">
                          <a:solidFill>
                            <a:srgbClr val="000000"/>
                          </a:solidFill>
                          <a:effectLst/>
                          <a:latin typeface="Times New Roman" panose="02020603050405020304" pitchFamily="18" charset="0"/>
                          <a:cs typeface="Times New Roman" panose="02020603050405020304" pitchFamily="18" charset="0"/>
                        </a:rPr>
                        <a:t>加分词汇</a:t>
                      </a:r>
                      <a:endParaRPr lang="zh-CN" altLang="en-US" sz="2800"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93648">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情感唤起</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warm, kind, heart, love, care</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warm-hearted, enthusiastic, passionate</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3742">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行动引导</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join, take part in, come, join in</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sign up, take action, be part of</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3742">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价值体现</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meaningful, happy, valuable, great</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rewarding, unforgettable, precious</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文本框 1"/>
          <p:cNvSpPr txBox="1"/>
          <p:nvPr/>
        </p:nvSpPr>
        <p:spPr>
          <a:xfrm>
            <a:off x="277424" y="75839"/>
            <a:ext cx="11549546" cy="461665"/>
          </a:xfrm>
          <a:prstGeom prst="rect">
            <a:avLst/>
          </a:prstGeom>
          <a:solidFill>
            <a:schemeClr val="accent1">
              <a:lumMod val="20000"/>
              <a:lumOff val="80000"/>
            </a:schemeClr>
          </a:solidFill>
        </p:spPr>
        <p:txBody>
          <a:bodyPr wrap="square">
            <a:spAutoFit/>
          </a:bodyPr>
          <a:lstStyle/>
          <a:p>
            <a:r>
              <a:rPr lang="en-US" altLang="zh-CN" sz="2400" b="1" dirty="0"/>
              <a:t>P3</a:t>
            </a:r>
            <a:r>
              <a:rPr lang="zh-CN" altLang="en-US" sz="2400" b="1" dirty="0"/>
              <a:t>：</a:t>
            </a:r>
            <a:r>
              <a:rPr lang="zh-CN" altLang="en-US" sz="2400" b="1" dirty="0">
                <a:solidFill>
                  <a:srgbClr val="000000"/>
                </a:solidFill>
                <a:latin typeface="ui-sans-serif"/>
              </a:rPr>
              <a:t>呼吁参加</a:t>
            </a:r>
            <a:r>
              <a:rPr lang="zh-CN" altLang="en-US" sz="2400" b="1" dirty="0"/>
              <a:t>（思维</a:t>
            </a:r>
            <a:r>
              <a:rPr lang="en-US" altLang="zh-CN" sz="2400" b="1" dirty="0"/>
              <a:t>+</a:t>
            </a:r>
            <a:r>
              <a:rPr lang="zh-CN" altLang="en-US" sz="2400" b="1" dirty="0"/>
              <a:t>词汇）</a:t>
            </a:r>
            <a:endParaRPr lang="zh-CN" altLang="en-US" sz="2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25935" y="372331"/>
          <a:ext cx="11969331" cy="6220110"/>
        </p:xfrm>
        <a:graphic>
          <a:graphicData uri="http://schemas.openxmlformats.org/drawingml/2006/table">
            <a:tbl>
              <a:tblPr/>
              <a:tblGrid>
                <a:gridCol w="334183"/>
                <a:gridCol w="3185880"/>
                <a:gridCol w="4840948"/>
                <a:gridCol w="3608320"/>
              </a:tblGrid>
              <a:tr h="522319">
                <a:tc>
                  <a:txBody>
                    <a:bodyPr/>
                    <a:lstStyle/>
                    <a:p>
                      <a:pPr algn="l">
                        <a:lnSpc>
                          <a:spcPts val="1800"/>
                        </a:lnSpc>
                        <a:buNone/>
                      </a:pPr>
                      <a:r>
                        <a:rPr lang="zh-CN" altLang="en-US" sz="1200" b="1" dirty="0">
                          <a:solidFill>
                            <a:srgbClr val="000000"/>
                          </a:solidFill>
                          <a:effectLst/>
                          <a:latin typeface="ui-sans-serif"/>
                        </a:rPr>
                        <a:t>类型</a:t>
                      </a:r>
                      <a:endParaRPr lang="zh-CN" altLang="en-US" sz="1200" b="1" dirty="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中文句子</a:t>
                      </a:r>
                      <a:endParaRPr lang="zh-CN" altLang="en-US" sz="1400" b="1">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100" b="1">
                          <a:solidFill>
                            <a:srgbClr val="000000"/>
                          </a:solidFill>
                          <a:effectLst/>
                          <a:latin typeface="ui-sans-serif"/>
                        </a:rPr>
                        <a:t>英文句子</a:t>
                      </a:r>
                      <a:endParaRPr lang="zh-CN" altLang="en-US" sz="1100" b="1">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100" b="1">
                          <a:solidFill>
                            <a:srgbClr val="000000"/>
                          </a:solidFill>
                          <a:effectLst/>
                          <a:latin typeface="ui-sans-serif"/>
                        </a:rPr>
                        <a:t>核心句型（中 </a:t>
                      </a:r>
                      <a:r>
                        <a:rPr lang="en-US" altLang="zh-CN" sz="1100" b="1">
                          <a:solidFill>
                            <a:srgbClr val="000000"/>
                          </a:solidFill>
                          <a:effectLst/>
                          <a:latin typeface="ui-sans-serif"/>
                        </a:rPr>
                        <a:t>/ </a:t>
                      </a:r>
                      <a:r>
                        <a:rPr lang="zh-CN" altLang="en-US" sz="1100" b="1">
                          <a:solidFill>
                            <a:srgbClr val="000000"/>
                          </a:solidFill>
                          <a:effectLst/>
                          <a:latin typeface="ui-sans-serif"/>
                        </a:rPr>
                        <a:t>英）</a:t>
                      </a:r>
                      <a:endParaRPr lang="zh-CN" altLang="en-US" sz="1100" b="1">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83692">
                <a:tc>
                  <a:txBody>
                    <a:bodyPr/>
                    <a:lstStyle/>
                    <a:p>
                      <a:pPr algn="l">
                        <a:lnSpc>
                          <a:spcPts val="1800"/>
                        </a:lnSpc>
                        <a:buNone/>
                      </a:pPr>
                      <a:r>
                        <a:rPr lang="zh-CN" altLang="en-US" sz="1200" b="1">
                          <a:solidFill>
                            <a:srgbClr val="000000"/>
                          </a:solidFill>
                          <a:effectLst/>
                          <a:latin typeface="ui-sans-serif"/>
                        </a:rPr>
                        <a:t>基础版</a:t>
                      </a:r>
                      <a:endParaRPr lang="zh-CN" altLang="en-US" sz="1200" b="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快来加入我们吧！让我们一起帮助可爱的动物朋友们。</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我们诚挚欢迎所有热爱动物的人加入我校动物救助中心！</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3.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如果你热爱动物，别犹豫，加入我们吧！</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1. Come and join us! Let’s work together to help our lovely animal friends.</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2. We sincerely welcome all animal-lovers to join our Animal Rescue Center!</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3. If you love animals, don’t hesitate to join us!</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祈使句：</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Let’s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让我们一起做某事）</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主谓宾结构：</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We welcome sb. to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我们欢迎某人做某事）</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3.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条件状语从句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祈使句：</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If..., don’t hesitate to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如果</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，别犹豫做某事）</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4099">
                <a:tc>
                  <a:txBody>
                    <a:bodyPr/>
                    <a:lstStyle/>
                    <a:p>
                      <a:pPr algn="l">
                        <a:lnSpc>
                          <a:spcPts val="1800"/>
                        </a:lnSpc>
                        <a:buNone/>
                      </a:pPr>
                      <a:r>
                        <a:rPr lang="zh-CN" altLang="en-US" sz="1200" b="1">
                          <a:solidFill>
                            <a:srgbClr val="000000"/>
                          </a:solidFill>
                          <a:effectLst/>
                          <a:latin typeface="ui-sans-serif"/>
                        </a:rPr>
                        <a:t>进阶版</a:t>
                      </a:r>
                      <a:endParaRPr lang="zh-CN" altLang="en-US" sz="1200" b="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你的善意与付出会给流浪动物带去温暖。欢迎加入我们这个大家庭！</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这是一个表达你对动物的爱心的有意义的机会。快来加入我们的志愿者团队吧！</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3.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每一个微小的关爱举动对动物来说都意义非凡。让我们行动起来，加入我们！</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1. Your kindness and effort will bring warmth to stray animals. Welcome to be part of our big family!</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2. It’s a meaningful chance to show your love for animals. Come and join our volunteer team!</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3. Every small act of care matters for animals. Let’s take action and join us now!</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主谓宾结构：主语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will bring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to sb. （……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会给</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带去</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形式主语句型：</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It’s a chance to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这是一个做某事的机会）</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3.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主谓结构：</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Every act matters.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每个举动都很重要）</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圆角 1"/>
          <p:cNvSpPr/>
          <p:nvPr/>
        </p:nvSpPr>
        <p:spPr>
          <a:xfrm>
            <a:off x="3657601" y="1281255"/>
            <a:ext cx="4429638" cy="651580"/>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p:nvSpPr>
        <p:spPr>
          <a:xfrm>
            <a:off x="3612884" y="1932835"/>
            <a:ext cx="4813831" cy="651580"/>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3612885" y="2584415"/>
            <a:ext cx="4737176" cy="651580"/>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3553566" y="3996165"/>
            <a:ext cx="4966233" cy="651580"/>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3612885" y="4855810"/>
            <a:ext cx="4737176" cy="651580"/>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3612885" y="5733705"/>
            <a:ext cx="4906914" cy="651580"/>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77807" y="1030753"/>
          <a:ext cx="11766740" cy="4796493"/>
        </p:xfrm>
        <a:graphic>
          <a:graphicData uri="http://schemas.openxmlformats.org/drawingml/2006/table">
            <a:tbl>
              <a:tblPr/>
              <a:tblGrid>
                <a:gridCol w="328527"/>
                <a:gridCol w="2858184"/>
                <a:gridCol w="5638343"/>
                <a:gridCol w="2941686"/>
              </a:tblGrid>
              <a:tr h="959922">
                <a:tc>
                  <a:txBody>
                    <a:bodyPr/>
                    <a:lstStyle/>
                    <a:p>
                      <a:pPr algn="l">
                        <a:lnSpc>
                          <a:spcPts val="1800"/>
                        </a:lnSpc>
                        <a:buNone/>
                      </a:pPr>
                      <a:r>
                        <a:rPr lang="zh-CN" altLang="en-US" sz="2000" b="1" dirty="0">
                          <a:solidFill>
                            <a:srgbClr val="000000"/>
                          </a:solidFill>
                          <a:effectLst/>
                          <a:latin typeface="ui-sans-serif"/>
                        </a:rPr>
                        <a:t>类型</a:t>
                      </a:r>
                      <a:endParaRPr lang="zh-CN" altLang="en-US" sz="2000" b="1" dirty="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a:solidFill>
                            <a:srgbClr val="000000"/>
                          </a:solidFill>
                          <a:effectLst/>
                          <a:latin typeface="ui-sans-serif"/>
                        </a:rPr>
                        <a:t>中文句子</a:t>
                      </a:r>
                      <a:endParaRPr lang="zh-CN" altLang="en-US" sz="2000" b="1">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dirty="0">
                          <a:solidFill>
                            <a:srgbClr val="000000"/>
                          </a:solidFill>
                          <a:effectLst/>
                          <a:latin typeface="ui-sans-serif"/>
                        </a:rPr>
                        <a:t>英文句子</a:t>
                      </a:r>
                      <a:endParaRPr lang="zh-CN" altLang="en-US" sz="2000" b="1" dirty="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dirty="0">
                          <a:solidFill>
                            <a:srgbClr val="000000"/>
                          </a:solidFill>
                          <a:effectLst/>
                          <a:latin typeface="ui-sans-serif"/>
                        </a:rPr>
                        <a:t>句型</a:t>
                      </a:r>
                      <a:endParaRPr lang="zh-CN" altLang="en-US" sz="2000" b="1" dirty="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6571">
                <a:tc>
                  <a:txBody>
                    <a:bodyPr/>
                    <a:lstStyle/>
                    <a:p>
                      <a:pPr algn="l">
                        <a:lnSpc>
                          <a:spcPts val="1800"/>
                        </a:lnSpc>
                        <a:buNone/>
                      </a:pPr>
                      <a:r>
                        <a:rPr lang="zh-CN" altLang="en-US" sz="1200" b="1">
                          <a:solidFill>
                            <a:srgbClr val="000000"/>
                          </a:solidFill>
                          <a:effectLst/>
                          <a:latin typeface="ui-sans-serif"/>
                        </a:rPr>
                        <a:t>结尾带联系方式版</a:t>
                      </a:r>
                      <a:endParaRPr lang="zh-CN" altLang="en-US" sz="1200" b="0">
                        <a:solidFill>
                          <a:srgbClr val="000000"/>
                        </a:solidFill>
                        <a:effectLst/>
                        <a:latin typeface="ui-sans-serif"/>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如果你感兴趣，请到学生会办公室报名或拨打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12345678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联系我们。我们等你来！</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想要加入的同学，请于周五前将一段简短的自我介绍发送至我们的邮箱（</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arc@school.com</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）。欢迎加入！</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1. If you are interested, please sign up at the Student Union office or contact us at 12345678. We are waiting for you!</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2. For those who want to join, please send a short introduction to our email (arc@school.com) before Friday. Welcome aboard!</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1.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条件状语从句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祈使句：</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If..., please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or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如果</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，请做某事或做某事）</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2.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介词短语作状语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祈使句：</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For those who..., please do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sth</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对于</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的人，请做某事）</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37302" marR="37302" marT="18651" marB="186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2" name="图片 1"/>
          <p:cNvPicPr>
            <a:picLocks noChangeAspect="1"/>
          </p:cNvPicPr>
          <p:nvPr/>
        </p:nvPicPr>
        <p:blipFill>
          <a:blip r:embed="rId1"/>
          <a:stretch>
            <a:fillRect/>
          </a:stretch>
        </p:blipFill>
        <p:spPr>
          <a:xfrm>
            <a:off x="3605518" y="2237092"/>
            <a:ext cx="5467301" cy="1699755"/>
          </a:xfrm>
          <a:prstGeom prst="rect">
            <a:avLst/>
          </a:prstGeom>
        </p:spPr>
      </p:pic>
      <p:sp>
        <p:nvSpPr>
          <p:cNvPr id="3" name="矩形: 圆角 2"/>
          <p:cNvSpPr/>
          <p:nvPr/>
        </p:nvSpPr>
        <p:spPr>
          <a:xfrm>
            <a:off x="3531665" y="4008027"/>
            <a:ext cx="5541154" cy="1631685"/>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46319" y="1253331"/>
            <a:ext cx="3893044" cy="4351338"/>
          </a:xfrm>
          <a:solidFill>
            <a:schemeClr val="accent4">
              <a:lumMod val="20000"/>
              <a:lumOff val="80000"/>
            </a:schemeClr>
          </a:solidFill>
        </p:spPr>
        <p:txBody>
          <a:bodyPr>
            <a:normAutofit fontScale="92500" lnSpcReduction="10000"/>
          </a:bodyPr>
          <a:lstStyle/>
          <a:p>
            <a:r>
              <a:rPr lang="en-US" altLang="zh-CN" dirty="0"/>
              <a:t>1</a:t>
            </a:r>
            <a:r>
              <a:rPr lang="zh-CN" altLang="en-US" dirty="0"/>
              <a:t>文体风格不符：开头 “</a:t>
            </a:r>
            <a:r>
              <a:rPr lang="en-US" altLang="zh-CN" dirty="0"/>
              <a:t>Hello everyone” </a:t>
            </a:r>
            <a:r>
              <a:rPr lang="zh-CN" altLang="en-US" dirty="0"/>
              <a:t>是演讲稿的口语化问候，招募启事属于公告类应用文，无需此类问候，应直接切入主题，风格更正式简洁。</a:t>
            </a:r>
            <a:endParaRPr lang="en-US" altLang="zh-CN" dirty="0"/>
          </a:p>
          <a:p>
            <a:r>
              <a:rPr lang="en-US" altLang="zh-CN" dirty="0"/>
              <a:t>2 </a:t>
            </a:r>
            <a:r>
              <a:rPr lang="zh-CN" altLang="en-US" dirty="0"/>
              <a:t>联系方式不完整：结尾 “</a:t>
            </a:r>
            <a:r>
              <a:rPr lang="en-US" altLang="zh-CN" dirty="0"/>
              <a:t>email” </a:t>
            </a:r>
            <a:r>
              <a:rPr lang="zh-CN" altLang="en-US" dirty="0"/>
              <a:t>未补充具体邮箱地址，招募启事的联系方式需明确有效信息，否则不具备实操性。</a:t>
            </a:r>
            <a:endParaRPr lang="zh-CN" altLang="en-US" dirty="0"/>
          </a:p>
        </p:txBody>
      </p:sp>
      <p:pic>
        <p:nvPicPr>
          <p:cNvPr id="4" name="图片 3"/>
          <p:cNvPicPr>
            <a:picLocks noChangeAspect="1"/>
          </p:cNvPicPr>
          <p:nvPr/>
        </p:nvPicPr>
        <p:blipFill>
          <a:blip r:embed="rId1"/>
          <a:srcRect t="32814" b="24551"/>
          <a:stretch>
            <a:fillRect/>
          </a:stretch>
        </p:blipFill>
        <p:spPr>
          <a:xfrm>
            <a:off x="597279" y="1604307"/>
            <a:ext cx="6940055" cy="3761633"/>
          </a:xfrm>
          <a:prstGeom prst="rect">
            <a:avLst/>
          </a:prstGeom>
        </p:spPr>
      </p:pic>
      <p:sp>
        <p:nvSpPr>
          <p:cNvPr id="5" name="文本框 4"/>
          <p:cNvSpPr txBox="1"/>
          <p:nvPr/>
        </p:nvSpPr>
        <p:spPr>
          <a:xfrm>
            <a:off x="277424" y="75839"/>
            <a:ext cx="5641536" cy="461665"/>
          </a:xfrm>
          <a:prstGeom prst="rect">
            <a:avLst/>
          </a:prstGeom>
          <a:solidFill>
            <a:schemeClr val="accent1">
              <a:lumMod val="20000"/>
              <a:lumOff val="80000"/>
            </a:schemeClr>
          </a:solidFill>
        </p:spPr>
        <p:txBody>
          <a:bodyPr wrap="square">
            <a:spAutoFit/>
          </a:bodyPr>
          <a:lstStyle/>
          <a:p>
            <a:r>
              <a:rPr lang="zh-CN" altLang="en-US" sz="2400" b="1" dirty="0"/>
              <a:t>问题作文</a:t>
            </a:r>
            <a:r>
              <a:rPr lang="en-US" altLang="zh-CN" sz="2400" b="1" dirty="0"/>
              <a:t>1</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t="19960" b="11696"/>
          <a:stretch>
            <a:fillRect/>
          </a:stretch>
        </p:blipFill>
        <p:spPr>
          <a:xfrm>
            <a:off x="654277" y="685800"/>
            <a:ext cx="5830457" cy="5486400"/>
          </a:xfrm>
          <a:prstGeom prst="rect">
            <a:avLst/>
          </a:prstGeom>
        </p:spPr>
      </p:pic>
      <p:sp>
        <p:nvSpPr>
          <p:cNvPr id="6" name="文本框 5"/>
          <p:cNvSpPr txBox="1"/>
          <p:nvPr/>
        </p:nvSpPr>
        <p:spPr>
          <a:xfrm>
            <a:off x="277424" y="75839"/>
            <a:ext cx="5641536" cy="461665"/>
          </a:xfrm>
          <a:prstGeom prst="rect">
            <a:avLst/>
          </a:prstGeom>
          <a:solidFill>
            <a:schemeClr val="accent1">
              <a:lumMod val="20000"/>
              <a:lumOff val="80000"/>
            </a:schemeClr>
          </a:solidFill>
        </p:spPr>
        <p:txBody>
          <a:bodyPr wrap="square">
            <a:spAutoFit/>
          </a:bodyPr>
          <a:lstStyle/>
          <a:p>
            <a:r>
              <a:rPr lang="zh-CN" altLang="en-US" sz="2400" b="1" dirty="0"/>
              <a:t>问题作文</a:t>
            </a:r>
            <a:r>
              <a:rPr lang="en-US" altLang="zh-CN" sz="2400" b="1" dirty="0"/>
              <a:t>2</a:t>
            </a:r>
            <a:r>
              <a:rPr lang="zh-CN" altLang="en-US" sz="2400" b="1" dirty="0"/>
              <a:t>：</a:t>
            </a:r>
            <a:endParaRPr lang="zh-CN" altLang="en-US" sz="2400" b="1" dirty="0"/>
          </a:p>
        </p:txBody>
      </p:sp>
      <p:sp>
        <p:nvSpPr>
          <p:cNvPr id="8" name="文本框 7"/>
          <p:cNvSpPr txBox="1"/>
          <p:nvPr/>
        </p:nvSpPr>
        <p:spPr>
          <a:xfrm>
            <a:off x="6619817" y="2140298"/>
            <a:ext cx="4856723" cy="2677656"/>
          </a:xfrm>
          <a:prstGeom prst="rect">
            <a:avLst/>
          </a:prstGeom>
          <a:solidFill>
            <a:schemeClr val="accent4">
              <a:lumMod val="20000"/>
              <a:lumOff val="80000"/>
            </a:schemeClr>
          </a:solidFill>
        </p:spPr>
        <p:txBody>
          <a:bodyPr wrap="square">
            <a:spAutoFit/>
          </a:bodyPr>
          <a:lstStyle/>
          <a:p>
            <a:r>
              <a:rPr lang="zh-CN" altLang="en-US" sz="2400" dirty="0"/>
              <a:t>考场中的招新启事类应用文，通常需要以三段式的完整段落来组织内容，但这篇将 “成员要参与的工作”“招募要求” 都拆分成了祈使句引导的条目式罗列，这种形式会让内容显得零散，缺少段落应有的逻辑连贯性。</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t="34331" r="8910"/>
          <a:stretch>
            <a:fillRect/>
          </a:stretch>
        </p:blipFill>
        <p:spPr>
          <a:xfrm>
            <a:off x="322476" y="525641"/>
            <a:ext cx="6397924" cy="6127029"/>
          </a:xfrm>
          <a:prstGeom prst="rect">
            <a:avLst/>
          </a:prstGeom>
        </p:spPr>
      </p:pic>
      <p:sp>
        <p:nvSpPr>
          <p:cNvPr id="6" name="文本框 5"/>
          <p:cNvSpPr txBox="1"/>
          <p:nvPr/>
        </p:nvSpPr>
        <p:spPr>
          <a:xfrm>
            <a:off x="277424" y="75839"/>
            <a:ext cx="5641536" cy="461665"/>
          </a:xfrm>
          <a:prstGeom prst="rect">
            <a:avLst/>
          </a:prstGeom>
          <a:solidFill>
            <a:schemeClr val="accent1">
              <a:lumMod val="20000"/>
              <a:lumOff val="80000"/>
            </a:schemeClr>
          </a:solidFill>
        </p:spPr>
        <p:txBody>
          <a:bodyPr wrap="square">
            <a:spAutoFit/>
          </a:bodyPr>
          <a:lstStyle/>
          <a:p>
            <a:r>
              <a:rPr lang="zh-CN" altLang="en-US" sz="2400" b="1" dirty="0"/>
              <a:t>优秀作文赏析</a:t>
            </a:r>
            <a:r>
              <a:rPr lang="en-US" altLang="zh-CN" sz="2400" b="1" dirty="0"/>
              <a:t>1</a:t>
            </a:r>
            <a:r>
              <a:rPr lang="zh-CN" altLang="en-US" sz="2400" b="1" dirty="0"/>
              <a:t>：</a:t>
            </a:r>
            <a:endParaRPr lang="zh-CN" altLang="en-US" sz="2400" b="1" dirty="0"/>
          </a:p>
        </p:txBody>
      </p:sp>
      <p:sp>
        <p:nvSpPr>
          <p:cNvPr id="8" name="文本框 7"/>
          <p:cNvSpPr txBox="1"/>
          <p:nvPr/>
        </p:nvSpPr>
        <p:spPr>
          <a:xfrm>
            <a:off x="6765452" y="1905456"/>
            <a:ext cx="4015706" cy="3139321"/>
          </a:xfrm>
          <a:prstGeom prst="rect">
            <a:avLst/>
          </a:prstGeom>
          <a:solidFill>
            <a:schemeClr val="accent4">
              <a:lumMod val="20000"/>
              <a:lumOff val="80000"/>
            </a:schemeClr>
          </a:solidFill>
          <a:ln>
            <a:solidFill>
              <a:schemeClr val="accent4">
                <a:lumMod val="20000"/>
                <a:lumOff val="80000"/>
              </a:schemeClr>
            </a:solidFill>
          </a:ln>
        </p:spPr>
        <p:txBody>
          <a:bodyPr wrap="square">
            <a:spAutoFit/>
          </a:bodyPr>
          <a:lstStyle/>
          <a:p>
            <a:r>
              <a:rPr lang="zh-CN" altLang="en-US" dirty="0"/>
              <a:t>优势：</a:t>
            </a:r>
            <a:endParaRPr lang="en-US" altLang="zh-CN" dirty="0"/>
          </a:p>
          <a:p>
            <a:r>
              <a:rPr lang="en-US" altLang="zh-CN" dirty="0"/>
              <a:t>1 </a:t>
            </a:r>
            <a:r>
              <a:rPr lang="zh-CN" altLang="en-US" dirty="0"/>
              <a:t>结构完整：覆盖 “招募需求 </a:t>
            </a:r>
            <a:r>
              <a:rPr lang="en-US" altLang="zh-CN" dirty="0"/>
              <a:t>+ </a:t>
            </a:r>
            <a:r>
              <a:rPr lang="zh-CN" altLang="en-US" dirty="0"/>
              <a:t>中心介绍 </a:t>
            </a:r>
            <a:r>
              <a:rPr lang="en-US" altLang="zh-CN" dirty="0"/>
              <a:t>+ </a:t>
            </a:r>
            <a:r>
              <a:rPr lang="zh-CN" altLang="en-US" dirty="0"/>
              <a:t>成员要求 </a:t>
            </a:r>
            <a:r>
              <a:rPr lang="en-US" altLang="zh-CN" dirty="0"/>
              <a:t>+ </a:t>
            </a:r>
            <a:r>
              <a:rPr lang="zh-CN" altLang="en-US" dirty="0"/>
              <a:t>呼吁报名” 的招募启事核心模块，逻辑清晰。</a:t>
            </a:r>
            <a:endParaRPr lang="en-US" altLang="zh-CN" dirty="0"/>
          </a:p>
          <a:p>
            <a:r>
              <a:rPr lang="en-US" altLang="zh-CN" dirty="0"/>
              <a:t>2 </a:t>
            </a:r>
            <a:r>
              <a:rPr lang="zh-CN" altLang="en-US" dirty="0"/>
              <a:t>内容具象：补充了中心位置、具体工作（校园巡查、救助受伤动物），还加入 “动物眼神里的感激” 的情感细节，既贴合救助实际，也易引发共鸣。</a:t>
            </a:r>
            <a:endParaRPr lang="en-US" altLang="zh-CN" dirty="0"/>
          </a:p>
          <a:p>
            <a:r>
              <a:rPr lang="en-US" altLang="zh-CN" dirty="0"/>
              <a:t>3 </a:t>
            </a:r>
            <a:r>
              <a:rPr lang="zh-CN" altLang="en-US" dirty="0"/>
              <a:t>要求精准：结合救助工作（处理伤口），提出 “细心、掌握基础医疗知识” 的要求，紧扣主题，不泛化。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t="18523" b="22954"/>
          <a:stretch>
            <a:fillRect/>
          </a:stretch>
        </p:blipFill>
        <p:spPr>
          <a:xfrm>
            <a:off x="460799" y="700856"/>
            <a:ext cx="7067618" cy="5103119"/>
          </a:xfrm>
          <a:prstGeom prst="rect">
            <a:avLst/>
          </a:prstGeom>
        </p:spPr>
      </p:pic>
      <p:sp>
        <p:nvSpPr>
          <p:cNvPr id="6" name="文本框 5"/>
          <p:cNvSpPr txBox="1"/>
          <p:nvPr/>
        </p:nvSpPr>
        <p:spPr>
          <a:xfrm>
            <a:off x="7528417" y="1267256"/>
            <a:ext cx="4008030" cy="3970318"/>
          </a:xfrm>
          <a:prstGeom prst="rect">
            <a:avLst/>
          </a:prstGeom>
          <a:solidFill>
            <a:schemeClr val="accent4">
              <a:lumMod val="20000"/>
              <a:lumOff val="80000"/>
            </a:schemeClr>
          </a:solidFill>
        </p:spPr>
        <p:txBody>
          <a:bodyPr wrap="square">
            <a:spAutoFit/>
          </a:bodyPr>
          <a:lstStyle/>
          <a:p>
            <a:r>
              <a:rPr lang="zh-CN" altLang="en-US" dirty="0"/>
              <a:t>优点：</a:t>
            </a:r>
            <a:endParaRPr lang="en-US" altLang="zh-CN" dirty="0"/>
          </a:p>
          <a:p>
            <a:r>
              <a:rPr lang="en-US" altLang="zh-CN" dirty="0"/>
              <a:t>1 </a:t>
            </a:r>
            <a:r>
              <a:rPr lang="zh-CN" altLang="en-US" dirty="0"/>
              <a:t>文体 </a:t>
            </a:r>
            <a:r>
              <a:rPr lang="en-US" altLang="zh-CN" dirty="0"/>
              <a:t>&amp; </a:t>
            </a:r>
            <a:r>
              <a:rPr lang="zh-CN" altLang="en-US" dirty="0"/>
              <a:t>结构达标：符合招募启事格式（有标题），清晰覆盖 “中心介绍 </a:t>
            </a:r>
            <a:r>
              <a:rPr lang="en-US" altLang="zh-CN" dirty="0"/>
              <a:t>+ </a:t>
            </a:r>
            <a:r>
              <a:rPr lang="zh-CN" altLang="en-US" dirty="0"/>
              <a:t>成员要求 </a:t>
            </a:r>
            <a:r>
              <a:rPr lang="en-US" altLang="zh-CN" dirty="0"/>
              <a:t>+ </a:t>
            </a:r>
            <a:r>
              <a:rPr lang="zh-CN" altLang="en-US" dirty="0"/>
              <a:t>呼吁参加” 核心要点，结构完整。</a:t>
            </a:r>
            <a:endParaRPr lang="en-US" altLang="zh-CN" dirty="0"/>
          </a:p>
          <a:p>
            <a:r>
              <a:rPr lang="en-US" altLang="zh-CN" dirty="0"/>
              <a:t>2 </a:t>
            </a:r>
            <a:r>
              <a:rPr lang="zh-CN" altLang="en-US" dirty="0"/>
              <a:t>表达有亮点：用了定语从句（“</a:t>
            </a:r>
            <a:r>
              <a:rPr lang="en-US" altLang="zh-CN" dirty="0"/>
              <a:t>which was founded three years ago”</a:t>
            </a:r>
            <a:r>
              <a:rPr lang="zh-CN" altLang="en-US" dirty="0"/>
              <a:t>）、强调句（“</a:t>
            </a:r>
            <a:r>
              <a:rPr lang="en-US" altLang="zh-CN" dirty="0"/>
              <a:t>It is our teamwork that...”</a:t>
            </a:r>
            <a:r>
              <a:rPr lang="zh-CN" altLang="en-US" dirty="0"/>
              <a:t>），句式不单调；补充了中心成立时间，内容更具体。</a:t>
            </a:r>
            <a:endParaRPr lang="en-US" altLang="zh-CN" dirty="0"/>
          </a:p>
          <a:p>
            <a:r>
              <a:rPr lang="en-US" altLang="zh-CN" dirty="0"/>
              <a:t>3 </a:t>
            </a:r>
            <a:r>
              <a:rPr lang="zh-CN" altLang="en-US" dirty="0"/>
              <a:t>成员要求实用：考虑到 “有无经验” 的不同情况（无经验提供培训），细节贴心，贴合招募实际。</a:t>
            </a:r>
            <a:endParaRPr lang="en-US" altLang="zh-CN" dirty="0"/>
          </a:p>
          <a:p>
            <a:r>
              <a:rPr lang="zh-CN" altLang="en-US" b="1" dirty="0"/>
              <a:t>有个别语言错误</a:t>
            </a:r>
            <a:endParaRPr lang="zh-CN" altLang="en-US" b="1" dirty="0"/>
          </a:p>
        </p:txBody>
      </p:sp>
      <p:sp>
        <p:nvSpPr>
          <p:cNvPr id="7" name="文本框 6"/>
          <p:cNvSpPr txBox="1"/>
          <p:nvPr/>
        </p:nvSpPr>
        <p:spPr>
          <a:xfrm>
            <a:off x="277424" y="75839"/>
            <a:ext cx="5641536" cy="461665"/>
          </a:xfrm>
          <a:prstGeom prst="rect">
            <a:avLst/>
          </a:prstGeom>
          <a:solidFill>
            <a:schemeClr val="accent1">
              <a:lumMod val="20000"/>
              <a:lumOff val="80000"/>
            </a:schemeClr>
          </a:solidFill>
        </p:spPr>
        <p:txBody>
          <a:bodyPr wrap="square">
            <a:spAutoFit/>
          </a:bodyPr>
          <a:lstStyle/>
          <a:p>
            <a:r>
              <a:rPr lang="zh-CN" altLang="en-US" sz="2400" b="1" dirty="0"/>
              <a:t>优秀作文赏析</a:t>
            </a:r>
            <a:r>
              <a:rPr lang="en-US" altLang="zh-CN" sz="2400" b="1" dirty="0"/>
              <a:t>2</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625" y="854170"/>
            <a:ext cx="11438214" cy="5913486"/>
          </a:xfrm>
          <a:solidFill>
            <a:schemeClr val="accent3">
              <a:lumMod val="20000"/>
              <a:lumOff val="80000"/>
            </a:schemeClr>
          </a:solidFill>
        </p:spPr>
        <p:txBody>
          <a:bodyPr>
            <a:normAutofit fontScale="92500" lnSpcReduction="10000"/>
          </a:bodyPr>
          <a:lstStyle/>
          <a:p>
            <a:pPr marL="0" indent="0" algn="l">
              <a:lnSpc>
                <a:spcPct val="100000"/>
              </a:lnSpc>
              <a:spcBef>
                <a:spcPts val="0"/>
              </a:spcBef>
              <a:buNone/>
            </a:pPr>
            <a:r>
              <a:rPr lang="en-US" altLang="zh-CN" b="0" dirty="0">
                <a:solidFill>
                  <a:srgbClr val="000000"/>
                </a:solidFill>
                <a:effectLst/>
                <a:latin typeface="ui-sans-serif"/>
              </a:rPr>
              <a:t>                                            </a:t>
            </a:r>
            <a:r>
              <a:rPr lang="en-US" altLang="zh-CN" b="0" dirty="0">
                <a:solidFill>
                  <a:srgbClr val="000000"/>
                </a:solidFill>
                <a:effectLst/>
                <a:latin typeface="Times New Roman" panose="02020603050405020304" pitchFamily="18" charset="0"/>
                <a:cs typeface="Times New Roman" panose="02020603050405020304" pitchFamily="18" charset="0"/>
              </a:rPr>
              <a:t>New Members Wanted</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     Are you an animal-lover? Our school’s Animal Rescue Center is now looking for new members! Our center is a warm student team. We mainly rescue and care for stray and injured small animals in our campus, like feeding them, cleaning their living places and taking them to the vet when needed. It’s a meaningful place where you can show your love and help lovely animal friends.</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       We hope our new members are warm-hearted and kind to all animals. Besides, you need to be responsible and good at working with teammates. What’s more, you should have spare time to join our after-school or weekend activities. If you don’t have animal care knowledge, it doesn’t matter—we will teach you!</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     Your kindness can make a big difference to stray animals. This is a great chance to make friends and have a meaningful school life. If you are interested, please sign up at our center (Room 203, Student Building) before next Monday.</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Come and join us! Let’s build a warmer home for small animals together!</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                                                                                            The Animal Rescue Center</a:t>
            </a:r>
            <a:endParaRPr lang="en-US" altLang="zh-CN" b="0"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
        <p:nvSpPr>
          <p:cNvPr id="2" name="文本框 1"/>
          <p:cNvSpPr txBox="1"/>
          <p:nvPr/>
        </p:nvSpPr>
        <p:spPr>
          <a:xfrm>
            <a:off x="277424" y="75839"/>
            <a:ext cx="2268660" cy="461665"/>
          </a:xfrm>
          <a:prstGeom prst="rect">
            <a:avLst/>
          </a:prstGeom>
          <a:solidFill>
            <a:schemeClr val="accent1">
              <a:lumMod val="20000"/>
              <a:lumOff val="80000"/>
            </a:schemeClr>
          </a:solidFill>
        </p:spPr>
        <p:txBody>
          <a:bodyPr wrap="square">
            <a:spAutoFit/>
          </a:bodyPr>
          <a:lstStyle/>
          <a:p>
            <a:r>
              <a:rPr lang="zh-CN" altLang="en-US" sz="2400" b="1" dirty="0"/>
              <a:t>下水作文</a:t>
            </a:r>
            <a:endParaRPr lang="zh-CN" altLang="en-US"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35612" y="167655"/>
            <a:ext cx="4532732" cy="584775"/>
          </a:xfrm>
        </p:spPr>
        <p:txBody>
          <a:bodyPr>
            <a:normAutofit lnSpcReduction="10000"/>
          </a:bodyPr>
          <a:lstStyle/>
          <a:p>
            <a:pPr algn="l"/>
            <a:r>
              <a:rPr lang="ja-JP" altLang="en-US" sz="4000" dirty="0">
                <a:highlight>
                  <a:srgbClr val="FFFF00"/>
                </a:highlight>
                <a:latin typeface="楷体" panose="02010609060101010101" pitchFamily="49" charset="-122"/>
                <a:ea typeface="楷体" panose="02010609060101010101" pitchFamily="49" charset="-122"/>
              </a:rPr>
              <a:t>审题・结构・表达</a:t>
            </a:r>
            <a:r>
              <a:rPr lang="zh-CN" altLang="en-US" sz="4000" dirty="0">
                <a:highlight>
                  <a:srgbClr val="FFFF00"/>
                </a:highlight>
                <a:latin typeface="楷体" panose="02010609060101010101" pitchFamily="49" charset="-122"/>
                <a:ea typeface="楷体" panose="02010609060101010101" pitchFamily="49" charset="-122"/>
              </a:rPr>
              <a:t>：</a:t>
            </a:r>
            <a:endParaRPr lang="zh-CN" altLang="en-US" sz="4000" dirty="0">
              <a:highlight>
                <a:srgbClr val="FFFF00"/>
              </a:highlight>
              <a:latin typeface="楷体" panose="02010609060101010101" pitchFamily="49" charset="-122"/>
              <a:ea typeface="楷体" panose="02010609060101010101" pitchFamily="49" charset="-122"/>
            </a:endParaRPr>
          </a:p>
        </p:txBody>
      </p:sp>
      <p:sp>
        <p:nvSpPr>
          <p:cNvPr id="4" name="文本框 3"/>
          <p:cNvSpPr txBox="1"/>
          <p:nvPr/>
        </p:nvSpPr>
        <p:spPr>
          <a:xfrm>
            <a:off x="5683239" y="5548249"/>
            <a:ext cx="5022430" cy="707886"/>
          </a:xfrm>
          <a:prstGeom prst="rect">
            <a:avLst/>
          </a:prstGeom>
          <a:solidFill>
            <a:schemeClr val="accent1">
              <a:lumMod val="20000"/>
              <a:lumOff val="80000"/>
            </a:schemeClr>
          </a:solidFill>
        </p:spPr>
        <p:txBody>
          <a:bodyPr wrap="square">
            <a:spAutoFit/>
          </a:bodyPr>
          <a:lstStyle/>
          <a:p>
            <a:r>
              <a:rPr lang="zh-CN" altLang="en-US" sz="2000" b="1" dirty="0"/>
              <a:t>              以动物救助中心招新启事为例</a:t>
            </a:r>
            <a:endParaRPr lang="en-US" altLang="zh-CN" sz="2000" b="1" dirty="0"/>
          </a:p>
          <a:p>
            <a:r>
              <a:rPr lang="en-US" altLang="zh-CN" sz="2000" b="1" dirty="0"/>
              <a:t>                                                 </a:t>
            </a:r>
            <a:r>
              <a:rPr lang="zh-CN" altLang="en-US" sz="2000" b="1" dirty="0"/>
              <a:t>刘艳  </a:t>
            </a:r>
            <a:endParaRPr lang="zh-CN" altLang="en-US" sz="2000" b="1" dirty="0"/>
          </a:p>
        </p:txBody>
      </p:sp>
      <p:sp>
        <p:nvSpPr>
          <p:cNvPr id="5" name="文本框 4"/>
          <p:cNvSpPr txBox="1"/>
          <p:nvPr/>
        </p:nvSpPr>
        <p:spPr>
          <a:xfrm>
            <a:off x="5145998" y="138966"/>
            <a:ext cx="6096912" cy="584775"/>
          </a:xfrm>
          <a:prstGeom prst="rect">
            <a:avLst/>
          </a:prstGeom>
          <a:solidFill>
            <a:schemeClr val="accent2">
              <a:lumMod val="20000"/>
              <a:lumOff val="80000"/>
            </a:schemeClr>
          </a:solidFill>
        </p:spPr>
        <p:txBody>
          <a:bodyPr wrap="square">
            <a:spAutoFit/>
          </a:bodyPr>
          <a:lstStyle/>
          <a:p>
            <a:r>
              <a:rPr lang="zh-CN" altLang="en-US" sz="3200" b="1" dirty="0"/>
              <a:t>文体梳理 </a:t>
            </a:r>
            <a:r>
              <a:rPr lang="en-US" altLang="zh-CN" sz="3200" b="1" dirty="0"/>
              <a:t>+ </a:t>
            </a:r>
            <a:r>
              <a:rPr lang="zh-CN" altLang="en-US" sz="3200" b="1" dirty="0"/>
              <a:t>思维拓展 </a:t>
            </a:r>
            <a:r>
              <a:rPr lang="en-US" altLang="zh-CN" sz="3200" b="1" dirty="0"/>
              <a:t>+ </a:t>
            </a:r>
            <a:r>
              <a:rPr lang="zh-CN" altLang="en-US" sz="3200" b="1" dirty="0"/>
              <a:t>句型模板</a:t>
            </a:r>
            <a:endParaRPr lang="zh-CN" altLang="en-US" sz="3200" b="1" dirty="0"/>
          </a:p>
        </p:txBody>
      </p:sp>
      <p:pic>
        <p:nvPicPr>
          <p:cNvPr id="7" name="图片 6"/>
          <p:cNvPicPr>
            <a:picLocks noChangeAspect="1"/>
          </p:cNvPicPr>
          <p:nvPr/>
        </p:nvPicPr>
        <p:blipFill>
          <a:blip r:embed="rId1"/>
          <a:srcRect b="8566"/>
          <a:stretch>
            <a:fillRect/>
          </a:stretch>
        </p:blipFill>
        <p:spPr>
          <a:xfrm>
            <a:off x="1521067" y="752430"/>
            <a:ext cx="8974900" cy="461406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5838" y="949553"/>
            <a:ext cx="10977819" cy="4351338"/>
          </a:xfrm>
          <a:solidFill>
            <a:schemeClr val="bg2"/>
          </a:solidFill>
        </p:spPr>
        <p:txBody>
          <a:bodyPr>
            <a:normAutofit/>
          </a:bodyPr>
          <a:lstStyle/>
          <a:p>
            <a:pPr marL="0" indent="0">
              <a:spcBef>
                <a:spcPts val="0"/>
              </a:spcBef>
              <a:buNone/>
            </a:pPr>
            <a:r>
              <a:rPr lang="en-US" altLang="zh-CN" sz="2600" dirty="0">
                <a:solidFill>
                  <a:srgbClr val="000000"/>
                </a:solidFill>
                <a:latin typeface="ui-sans-serif"/>
              </a:rPr>
              <a:t>                        </a:t>
            </a:r>
            <a:r>
              <a:rPr lang="en-US" altLang="zh-CN" sz="2600" dirty="0">
                <a:solidFill>
                  <a:srgbClr val="000000"/>
                </a:solidFill>
                <a:latin typeface="Times New Roman" panose="02020603050405020304" pitchFamily="18" charset="0"/>
                <a:cs typeface="Times New Roman" panose="02020603050405020304" pitchFamily="18" charset="0"/>
              </a:rPr>
              <a:t>          New Members Wanted</a:t>
            </a:r>
            <a:endParaRPr lang="en-US" altLang="zh-CN" sz="2600" dirty="0">
              <a:solidFill>
                <a:srgbClr val="000000"/>
              </a:solidFill>
              <a:latin typeface="Times New Roman" panose="02020603050405020304" pitchFamily="18" charset="0"/>
              <a:cs typeface="Times New Roman" panose="02020603050405020304" pitchFamily="18" charset="0"/>
            </a:endParaRPr>
          </a:p>
          <a:p>
            <a:pPr marL="0" indent="0">
              <a:spcBef>
                <a:spcPts val="0"/>
              </a:spcBef>
              <a:buNone/>
            </a:pPr>
            <a:r>
              <a:rPr lang="en-US" altLang="zh-CN" sz="2600" dirty="0">
                <a:solidFill>
                  <a:srgbClr val="000000"/>
                </a:solidFill>
                <a:latin typeface="Times New Roman" panose="02020603050405020304" pitchFamily="18" charset="0"/>
                <a:cs typeface="Times New Roman" panose="02020603050405020304" pitchFamily="18" charset="0"/>
              </a:rPr>
              <a:t>     Do you love animals? Are you passionate about caring for animals? Our Animal Rescue Center is the right place for you.</a:t>
            </a:r>
            <a:endParaRPr lang="en-US" altLang="zh-CN" sz="2600" dirty="0">
              <a:solidFill>
                <a:srgbClr val="000000"/>
              </a:solidFill>
              <a:latin typeface="Times New Roman" panose="02020603050405020304" pitchFamily="18" charset="0"/>
              <a:cs typeface="Times New Roman" panose="02020603050405020304" pitchFamily="18" charset="0"/>
            </a:endParaRPr>
          </a:p>
          <a:p>
            <a:pPr marL="0" indent="0">
              <a:spcBef>
                <a:spcPts val="0"/>
              </a:spcBef>
              <a:buNone/>
            </a:pPr>
            <a:r>
              <a:rPr lang="en-US" altLang="zh-CN" sz="2600" dirty="0">
                <a:solidFill>
                  <a:srgbClr val="000000"/>
                </a:solidFill>
                <a:latin typeface="Times New Roman" panose="02020603050405020304" pitchFamily="18" charset="0"/>
                <a:cs typeface="Times New Roman" panose="02020603050405020304" pitchFamily="18" charset="0"/>
              </a:rPr>
              <a:t>    Our center involves a wide range of activities, from rescuing abandoned animals, providing them with medical care to finding loving homes for them. Additionally, we sometimes make posters to raise awareness of animal protection. Whoever has a deep love for animals and is responsible enough will be highly welcomed</a:t>
            </a:r>
            <a:endParaRPr lang="en-US" altLang="zh-CN" sz="2600" dirty="0">
              <a:solidFill>
                <a:srgbClr val="000000"/>
              </a:solidFill>
              <a:latin typeface="Times New Roman" panose="02020603050405020304" pitchFamily="18" charset="0"/>
              <a:cs typeface="Times New Roman" panose="02020603050405020304" pitchFamily="18" charset="0"/>
            </a:endParaRPr>
          </a:p>
          <a:p>
            <a:pPr marL="0" indent="0">
              <a:spcBef>
                <a:spcPts val="0"/>
              </a:spcBef>
              <a:buNone/>
            </a:pPr>
            <a:r>
              <a:rPr lang="en-US" altLang="zh-CN" sz="2600" dirty="0">
                <a:solidFill>
                  <a:srgbClr val="000000"/>
                </a:solidFill>
                <a:latin typeface="Times New Roman" panose="02020603050405020304" pitchFamily="18" charset="0"/>
                <a:cs typeface="Times New Roman" panose="02020603050405020304" pitchFamily="18" charset="0"/>
              </a:rPr>
              <a:t>      If you are interested in making a real difference to the lives of animal, don‘t hesitate to join us! You can contact us by phoning this number 2389999.</a:t>
            </a:r>
            <a:endParaRPr lang="en-US" altLang="zh-CN" sz="2600" dirty="0">
              <a:solidFill>
                <a:srgbClr val="000000"/>
              </a:solidFill>
              <a:latin typeface="Times New Roman" panose="02020603050405020304" pitchFamily="18" charset="0"/>
              <a:cs typeface="Times New Roman" panose="02020603050405020304" pitchFamily="18" charset="0"/>
            </a:endParaRPr>
          </a:p>
          <a:p>
            <a:pPr marL="0" indent="0">
              <a:spcBef>
                <a:spcPts val="0"/>
              </a:spcBef>
              <a:buNone/>
            </a:pPr>
            <a:r>
              <a:rPr lang="zh-CN" altLang="en-US" sz="2600" dirty="0">
                <a:solidFill>
                  <a:srgbClr val="000000"/>
                </a:solidFill>
                <a:latin typeface="ui-sans-serif"/>
              </a:rPr>
              <a:t>                                                                                          </a:t>
            </a:r>
            <a:r>
              <a:rPr lang="en-US" altLang="zh-CN" sz="2600" dirty="0">
                <a:solidFill>
                  <a:srgbClr val="000000"/>
                </a:solidFill>
                <a:latin typeface="Times New Roman" panose="02020603050405020304" pitchFamily="18" charset="0"/>
                <a:cs typeface="Times New Roman" panose="02020603050405020304" pitchFamily="18" charset="0"/>
              </a:rPr>
              <a:t>The Animal Rescue Center</a:t>
            </a:r>
            <a:endParaRPr lang="zh-CN" altLang="en-US" sz="2600" dirty="0">
              <a:solidFill>
                <a:srgbClr val="00000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277424" y="75839"/>
            <a:ext cx="2241283" cy="461665"/>
          </a:xfrm>
          <a:prstGeom prst="rect">
            <a:avLst/>
          </a:prstGeom>
          <a:solidFill>
            <a:schemeClr val="accent1">
              <a:lumMod val="20000"/>
              <a:lumOff val="80000"/>
            </a:schemeClr>
          </a:solidFill>
        </p:spPr>
        <p:txBody>
          <a:bodyPr wrap="square">
            <a:spAutoFit/>
          </a:bodyPr>
          <a:lstStyle/>
          <a:p>
            <a:r>
              <a:rPr lang="zh-CN" altLang="en-US" sz="2400" b="1" dirty="0"/>
              <a:t>官方范文：</a:t>
            </a:r>
            <a:endParaRPr lang="zh-CN" altLang="en-US" sz="24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50957" y="500623"/>
          <a:ext cx="11690085" cy="6357377"/>
        </p:xfrm>
        <a:graphic>
          <a:graphicData uri="http://schemas.openxmlformats.org/drawingml/2006/table">
            <a:tbl>
              <a:tblPr/>
              <a:tblGrid>
                <a:gridCol w="1281256"/>
                <a:gridCol w="3800874"/>
                <a:gridCol w="2162803"/>
                <a:gridCol w="3252417"/>
                <a:gridCol w="1192735"/>
              </a:tblGrid>
              <a:tr h="291910">
                <a:tc>
                  <a:txBody>
                    <a:bodyPr/>
                    <a:lstStyle/>
                    <a:p>
                      <a:pPr algn="l">
                        <a:lnSpc>
                          <a:spcPts val="1800"/>
                        </a:lnSpc>
                        <a:buNone/>
                      </a:pPr>
                      <a:r>
                        <a:rPr lang="zh-CN" altLang="en-US" sz="1400" b="1">
                          <a:solidFill>
                            <a:srgbClr val="000000"/>
                          </a:solidFill>
                          <a:effectLst/>
                          <a:latin typeface="ui-sans-serif"/>
                        </a:rPr>
                        <a:t>文体类型</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格式要求</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常用时态</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三段式结构安排</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dirty="0">
                          <a:solidFill>
                            <a:srgbClr val="000000"/>
                          </a:solidFill>
                          <a:effectLst/>
                          <a:latin typeface="ui-sans-serif"/>
                        </a:rPr>
                        <a:t>语气特点</a:t>
                      </a:r>
                      <a:endParaRPr lang="zh-CN" altLang="en-US" sz="1400" b="1"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dirty="0">
                          <a:solidFill>
                            <a:srgbClr val="000000"/>
                          </a:solidFill>
                          <a:effectLst/>
                          <a:latin typeface="ui-sans-serif"/>
                        </a:rPr>
                        <a:t>招募启事</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标题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正文（介绍 </a:t>
                      </a:r>
                      <a:r>
                        <a:rPr lang="en-US" altLang="zh-CN" sz="1600" b="0" dirty="0">
                          <a:solidFill>
                            <a:srgbClr val="000000"/>
                          </a:solidFill>
                          <a:effectLst/>
                          <a:latin typeface="ui-sans-serif"/>
                        </a:rPr>
                        <a:t>/ </a:t>
                      </a:r>
                      <a:r>
                        <a:rPr lang="zh-CN" altLang="en-US" sz="1600" b="0" dirty="0">
                          <a:solidFill>
                            <a:srgbClr val="000000"/>
                          </a:solidFill>
                          <a:effectLst/>
                          <a:latin typeface="ui-sans-serif"/>
                        </a:rPr>
                        <a:t>要求 </a:t>
                      </a:r>
                      <a:r>
                        <a:rPr lang="en-US" altLang="zh-CN" sz="1600" b="0" dirty="0">
                          <a:solidFill>
                            <a:srgbClr val="000000"/>
                          </a:solidFill>
                          <a:effectLst/>
                          <a:latin typeface="ui-sans-serif"/>
                        </a:rPr>
                        <a:t>/ </a:t>
                      </a:r>
                      <a:r>
                        <a:rPr lang="zh-CN" altLang="en-US" sz="1600" b="0" dirty="0">
                          <a:solidFill>
                            <a:srgbClr val="000000"/>
                          </a:solidFill>
                          <a:effectLst/>
                          <a:latin typeface="ui-sans-serif"/>
                        </a:rPr>
                        <a:t>呼吁）</a:t>
                      </a:r>
                      <a:r>
                        <a:rPr lang="en-US" altLang="zh-CN" sz="1600" b="0" dirty="0">
                          <a:solidFill>
                            <a:srgbClr val="000000"/>
                          </a:solidFill>
                          <a:effectLst/>
                          <a:latin typeface="ui-sans-serif"/>
                        </a:rPr>
                        <a:t>+ </a:t>
                      </a:r>
                      <a:r>
                        <a:rPr lang="zh-CN" altLang="en-US" sz="1600" b="1" dirty="0">
                          <a:solidFill>
                            <a:srgbClr val="FF0000"/>
                          </a:solidFill>
                          <a:effectLst/>
                          <a:latin typeface="ui-sans-serif"/>
                        </a:rPr>
                        <a:t>落款</a:t>
                      </a:r>
                      <a:endParaRPr lang="zh-CN" altLang="en-US" sz="1600" b="1" dirty="0">
                        <a:solidFill>
                          <a:srgbClr val="FF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dirty="0">
                          <a:solidFill>
                            <a:srgbClr val="000000"/>
                          </a:solidFill>
                          <a:effectLst/>
                          <a:highlight>
                            <a:srgbClr val="FFFF00"/>
                          </a:highlight>
                          <a:latin typeface="ui-sans-serif"/>
                        </a:rPr>
                        <a:t>① 介绍招募主体</a:t>
                      </a:r>
                      <a:endParaRPr lang="zh-CN" altLang="en-US" sz="1800" b="1" dirty="0">
                        <a:solidFill>
                          <a:srgbClr val="000000"/>
                        </a:solidFill>
                        <a:effectLst/>
                        <a:highlight>
                          <a:srgbClr val="FFFF00"/>
                        </a:highlight>
                        <a:latin typeface="ui-sans-serif"/>
                      </a:endParaRPr>
                    </a:p>
                    <a:p>
                      <a:pPr algn="l">
                        <a:lnSpc>
                          <a:spcPts val="1800"/>
                        </a:lnSpc>
                        <a:buNone/>
                      </a:pPr>
                      <a:r>
                        <a:rPr lang="zh-CN" altLang="en-US" sz="1800" b="1" dirty="0">
                          <a:solidFill>
                            <a:srgbClr val="000000"/>
                          </a:solidFill>
                          <a:effectLst/>
                          <a:highlight>
                            <a:srgbClr val="FFFF00"/>
                          </a:highlight>
                          <a:latin typeface="ui-sans-serif"/>
                        </a:rPr>
                        <a:t>② 列出具体要求</a:t>
                      </a:r>
                      <a:endParaRPr lang="zh-CN" altLang="en-US" sz="1800" b="1" dirty="0">
                        <a:solidFill>
                          <a:srgbClr val="000000"/>
                        </a:solidFill>
                        <a:effectLst/>
                        <a:highlight>
                          <a:srgbClr val="FFFF00"/>
                        </a:highlight>
                        <a:latin typeface="ui-sans-serif"/>
                      </a:endParaRPr>
                    </a:p>
                    <a:p>
                      <a:pPr algn="l">
                        <a:lnSpc>
                          <a:spcPts val="1800"/>
                        </a:lnSpc>
                        <a:buNone/>
                      </a:pPr>
                      <a:r>
                        <a:rPr lang="zh-CN" altLang="en-US" sz="1800" b="1" dirty="0">
                          <a:solidFill>
                            <a:srgbClr val="000000"/>
                          </a:solidFill>
                          <a:effectLst/>
                          <a:highlight>
                            <a:srgbClr val="FFFF00"/>
                          </a:highlight>
                          <a:latin typeface="ui-sans-serif"/>
                        </a:rPr>
                        <a:t>③ 呼吁报名 </a:t>
                      </a:r>
                      <a:r>
                        <a:rPr lang="en-US" altLang="zh-CN" sz="1800" b="1" dirty="0">
                          <a:solidFill>
                            <a:srgbClr val="000000"/>
                          </a:solidFill>
                          <a:effectLst/>
                          <a:highlight>
                            <a:srgbClr val="FFFF00"/>
                          </a:highlight>
                          <a:latin typeface="ui-sans-serif"/>
                        </a:rPr>
                        <a:t>+ </a:t>
                      </a:r>
                      <a:r>
                        <a:rPr lang="zh-CN" altLang="en-US" sz="1800" b="1" dirty="0">
                          <a:solidFill>
                            <a:srgbClr val="000000"/>
                          </a:solidFill>
                          <a:effectLst/>
                          <a:highlight>
                            <a:srgbClr val="FFFF00"/>
                          </a:highlight>
                          <a:latin typeface="ui-sans-serif"/>
                        </a:rPr>
                        <a:t>联系方式</a:t>
                      </a:r>
                      <a:endParaRPr lang="zh-CN" altLang="en-US" sz="1800" b="1" dirty="0">
                        <a:solidFill>
                          <a:srgbClr val="000000"/>
                        </a:solidFill>
                        <a:effectLst/>
                        <a:highlight>
                          <a:srgbClr val="FFFF00"/>
                        </a:highligh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正式、简洁、客观</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建议性书信</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7030A0"/>
                          </a:solidFill>
                          <a:effectLst/>
                          <a:latin typeface="ui-sans-serif"/>
                        </a:rPr>
                        <a:t>称呼 </a:t>
                      </a:r>
                      <a:r>
                        <a:rPr lang="en-US" altLang="zh-CN" sz="1600" b="1" dirty="0">
                          <a:solidFill>
                            <a:srgbClr val="7030A0"/>
                          </a:solidFill>
                          <a:effectLst/>
                          <a:latin typeface="ui-sans-serif"/>
                        </a:rPr>
                        <a:t>+ </a:t>
                      </a:r>
                      <a:r>
                        <a:rPr lang="zh-CN" altLang="en-US" sz="1600" b="1" dirty="0">
                          <a:solidFill>
                            <a:srgbClr val="7030A0"/>
                          </a:solidFill>
                          <a:effectLst/>
                          <a:latin typeface="ui-sans-serif"/>
                        </a:rPr>
                        <a:t>正文 </a:t>
                      </a:r>
                      <a:r>
                        <a:rPr lang="en-US" altLang="zh-CN" sz="1600" b="1" dirty="0">
                          <a:solidFill>
                            <a:srgbClr val="7030A0"/>
                          </a:solidFill>
                          <a:effectLst/>
                          <a:latin typeface="ui-sans-serif"/>
                        </a:rPr>
                        <a:t>+ </a:t>
                      </a:r>
                      <a:r>
                        <a:rPr lang="zh-CN" altLang="en-US" sz="1600" b="1" dirty="0">
                          <a:solidFill>
                            <a:srgbClr val="7030A0"/>
                          </a:solidFill>
                          <a:effectLst/>
                          <a:latin typeface="ui-sans-serif"/>
                        </a:rPr>
                        <a:t>结束语 </a:t>
                      </a:r>
                      <a:r>
                        <a:rPr lang="en-US" altLang="zh-CN" sz="1600" b="1" dirty="0">
                          <a:solidFill>
                            <a:srgbClr val="7030A0"/>
                          </a:solidFill>
                          <a:effectLst/>
                          <a:latin typeface="ui-sans-serif"/>
                        </a:rPr>
                        <a:t>+ </a:t>
                      </a:r>
                      <a:r>
                        <a:rPr lang="zh-CN" altLang="en-US" sz="1600" b="1" dirty="0">
                          <a:solidFill>
                            <a:srgbClr val="7030A0"/>
                          </a:solidFill>
                          <a:effectLst/>
                          <a:latin typeface="ui-sans-serif"/>
                        </a:rPr>
                        <a:t>署名 </a:t>
                      </a:r>
                      <a:r>
                        <a:rPr lang="en-US" altLang="zh-CN" sz="1600" b="1" dirty="0">
                          <a:solidFill>
                            <a:srgbClr val="7030A0"/>
                          </a:solidFill>
                          <a:effectLst/>
                          <a:latin typeface="ui-sans-serif"/>
                        </a:rPr>
                        <a:t>+ </a:t>
                      </a:r>
                      <a:r>
                        <a:rPr lang="zh-CN" altLang="en-US" sz="1600" b="1" dirty="0">
                          <a:solidFill>
                            <a:srgbClr val="7030A0"/>
                          </a:solidFill>
                          <a:effectLst/>
                          <a:latin typeface="ui-sans-serif"/>
                        </a:rPr>
                        <a:t>日期</a:t>
                      </a:r>
                      <a:endParaRPr lang="zh-CN" altLang="en-US" sz="1600" b="1" dirty="0">
                        <a:solidFill>
                          <a:srgbClr val="7030A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① 点明建议目的</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② 分点给出建议</a:t>
                      </a:r>
                      <a:endParaRPr lang="zh-CN" altLang="en-US" sz="1800" b="0" dirty="0">
                        <a:solidFill>
                          <a:srgbClr val="000000"/>
                        </a:solidFill>
                        <a:effectLst/>
                        <a:latin typeface="ui-sans-serif"/>
                      </a:endParaRPr>
                    </a:p>
                    <a:p>
                      <a:pPr algn="l">
                        <a:lnSpc>
                          <a:spcPts val="1800"/>
                        </a:lnSpc>
                        <a:buNone/>
                      </a:pPr>
                      <a:r>
                        <a:rPr lang="zh-CN" altLang="en-US" sz="1800" b="1" dirty="0">
                          <a:solidFill>
                            <a:srgbClr val="0070C0"/>
                          </a:solidFill>
                          <a:effectLst/>
                          <a:latin typeface="ui-sans-serif"/>
                        </a:rPr>
                        <a:t>③ 期待对方采纳 </a:t>
                      </a:r>
                      <a:r>
                        <a:rPr lang="en-US" altLang="zh-CN" sz="1800" b="1" dirty="0">
                          <a:solidFill>
                            <a:srgbClr val="0070C0"/>
                          </a:solidFill>
                          <a:effectLst/>
                          <a:latin typeface="ui-sans-serif"/>
                        </a:rPr>
                        <a:t>+ </a:t>
                      </a:r>
                      <a:r>
                        <a:rPr lang="zh-CN" altLang="en-US" sz="1800" b="1" dirty="0">
                          <a:solidFill>
                            <a:srgbClr val="0070C0"/>
                          </a:solidFill>
                          <a:effectLst/>
                          <a:latin typeface="ui-sans-serif"/>
                        </a:rPr>
                        <a:t>感谢</a:t>
                      </a:r>
                      <a:endParaRPr lang="zh-CN" altLang="en-US" sz="1800" b="1" dirty="0">
                        <a:solidFill>
                          <a:srgbClr val="0070C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礼貌、委婉、诚恳</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求助性书信</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7030A0"/>
                          </a:solidFill>
                          <a:effectLst/>
                          <a:latin typeface="ui-sans-serif"/>
                        </a:rPr>
                        <a:t>称呼 </a:t>
                      </a:r>
                      <a:r>
                        <a:rPr lang="en-US" altLang="zh-CN" sz="1600" b="1" dirty="0">
                          <a:solidFill>
                            <a:srgbClr val="7030A0"/>
                          </a:solidFill>
                          <a:effectLst/>
                          <a:latin typeface="ui-sans-serif"/>
                        </a:rPr>
                        <a:t>+ </a:t>
                      </a:r>
                      <a:r>
                        <a:rPr lang="zh-CN" altLang="en-US" sz="1600" b="1" dirty="0">
                          <a:solidFill>
                            <a:srgbClr val="7030A0"/>
                          </a:solidFill>
                          <a:effectLst/>
                          <a:latin typeface="ui-sans-serif"/>
                        </a:rPr>
                        <a:t>正文 </a:t>
                      </a:r>
                      <a:r>
                        <a:rPr lang="en-US" altLang="zh-CN" sz="1600" b="1" dirty="0">
                          <a:solidFill>
                            <a:srgbClr val="7030A0"/>
                          </a:solidFill>
                          <a:effectLst/>
                          <a:latin typeface="ui-sans-serif"/>
                        </a:rPr>
                        <a:t>+ </a:t>
                      </a:r>
                      <a:r>
                        <a:rPr lang="zh-CN" altLang="en-US" sz="1600" b="1" dirty="0">
                          <a:solidFill>
                            <a:srgbClr val="7030A0"/>
                          </a:solidFill>
                          <a:effectLst/>
                          <a:latin typeface="ui-sans-serif"/>
                        </a:rPr>
                        <a:t>结束语 </a:t>
                      </a:r>
                      <a:r>
                        <a:rPr lang="en-US" altLang="zh-CN" sz="1600" b="1" dirty="0">
                          <a:solidFill>
                            <a:srgbClr val="7030A0"/>
                          </a:solidFill>
                          <a:effectLst/>
                          <a:latin typeface="ui-sans-serif"/>
                        </a:rPr>
                        <a:t>+ </a:t>
                      </a:r>
                      <a:r>
                        <a:rPr lang="zh-CN" altLang="en-US" sz="1600" b="1" dirty="0">
                          <a:solidFill>
                            <a:srgbClr val="7030A0"/>
                          </a:solidFill>
                          <a:effectLst/>
                          <a:latin typeface="ui-sans-serif"/>
                        </a:rPr>
                        <a:t>署名 </a:t>
                      </a:r>
                      <a:r>
                        <a:rPr lang="en-US" altLang="zh-CN" sz="1600" b="1" dirty="0">
                          <a:solidFill>
                            <a:srgbClr val="7030A0"/>
                          </a:solidFill>
                          <a:effectLst/>
                          <a:latin typeface="ui-sans-serif"/>
                        </a:rPr>
                        <a:t>+ </a:t>
                      </a:r>
                      <a:r>
                        <a:rPr lang="zh-CN" altLang="en-US" sz="1600" b="1" dirty="0">
                          <a:solidFill>
                            <a:srgbClr val="7030A0"/>
                          </a:solidFill>
                          <a:effectLst/>
                          <a:latin typeface="ui-sans-serif"/>
                        </a:rPr>
                        <a:t>日期</a:t>
                      </a:r>
                      <a:endParaRPr lang="zh-CN" altLang="en-US" sz="1600" b="1" dirty="0">
                        <a:solidFill>
                          <a:srgbClr val="7030A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一般现在 </a:t>
                      </a:r>
                      <a:r>
                        <a:rPr lang="en-US" altLang="zh-CN" sz="1600" b="0" dirty="0">
                          <a:solidFill>
                            <a:srgbClr val="000000"/>
                          </a:solidFill>
                          <a:effectLst/>
                          <a:latin typeface="ui-sans-serif"/>
                        </a:rPr>
                        <a:t>/ </a:t>
                      </a:r>
                      <a:r>
                        <a:rPr lang="zh-CN" altLang="en-US" sz="1600" b="0" dirty="0">
                          <a:solidFill>
                            <a:srgbClr val="000000"/>
                          </a:solidFill>
                          <a:effectLst/>
                          <a:latin typeface="ui-sans-serif"/>
                        </a:rPr>
                        <a:t>过去时</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① 说明求助事由</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② 阐述困难细节</a:t>
                      </a:r>
                      <a:endParaRPr lang="zh-CN" altLang="en-US" sz="1800" b="0" dirty="0">
                        <a:solidFill>
                          <a:srgbClr val="000000"/>
                        </a:solidFill>
                        <a:effectLst/>
                        <a:latin typeface="ui-sans-serif"/>
                      </a:endParaRPr>
                    </a:p>
                    <a:p>
                      <a:pPr algn="l">
                        <a:lnSpc>
                          <a:spcPts val="1800"/>
                        </a:lnSpc>
                        <a:buNone/>
                      </a:pPr>
                      <a:r>
                        <a:rPr lang="zh-CN" altLang="en-US" sz="1800" b="1" dirty="0">
                          <a:solidFill>
                            <a:srgbClr val="0070C0"/>
                          </a:solidFill>
                          <a:effectLst/>
                          <a:latin typeface="ui-sans-serif"/>
                        </a:rPr>
                        <a:t>③ 恳请帮助 </a:t>
                      </a:r>
                      <a:r>
                        <a:rPr lang="en-US" altLang="zh-CN" sz="1800" b="1" dirty="0">
                          <a:solidFill>
                            <a:srgbClr val="0070C0"/>
                          </a:solidFill>
                          <a:effectLst/>
                          <a:latin typeface="ui-sans-serif"/>
                        </a:rPr>
                        <a:t>+ </a:t>
                      </a:r>
                      <a:r>
                        <a:rPr lang="zh-CN" altLang="en-US" sz="1800" b="1" dirty="0">
                          <a:solidFill>
                            <a:srgbClr val="0070C0"/>
                          </a:solidFill>
                          <a:effectLst/>
                          <a:latin typeface="ui-sans-serif"/>
                        </a:rPr>
                        <a:t>感谢</a:t>
                      </a:r>
                      <a:endParaRPr lang="zh-CN" altLang="en-US" sz="1800" b="1" dirty="0">
                        <a:solidFill>
                          <a:srgbClr val="0070C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恳切、礼貌</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告知性书信</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7030A0"/>
                          </a:solidFill>
                          <a:effectLst/>
                          <a:latin typeface="ui-sans-serif"/>
                        </a:rPr>
                        <a:t>称呼 </a:t>
                      </a:r>
                      <a:r>
                        <a:rPr lang="en-US" altLang="zh-CN" sz="1600" b="1" dirty="0">
                          <a:solidFill>
                            <a:srgbClr val="7030A0"/>
                          </a:solidFill>
                          <a:effectLst/>
                          <a:latin typeface="ui-sans-serif"/>
                        </a:rPr>
                        <a:t>+ </a:t>
                      </a:r>
                      <a:r>
                        <a:rPr lang="zh-CN" altLang="en-US" sz="1600" b="1" dirty="0">
                          <a:solidFill>
                            <a:srgbClr val="7030A0"/>
                          </a:solidFill>
                          <a:effectLst/>
                          <a:latin typeface="ui-sans-serif"/>
                        </a:rPr>
                        <a:t>正文 </a:t>
                      </a:r>
                      <a:r>
                        <a:rPr lang="en-US" altLang="zh-CN" sz="1600" b="1" dirty="0">
                          <a:solidFill>
                            <a:srgbClr val="7030A0"/>
                          </a:solidFill>
                          <a:effectLst/>
                          <a:latin typeface="ui-sans-serif"/>
                        </a:rPr>
                        <a:t>+ </a:t>
                      </a:r>
                      <a:r>
                        <a:rPr lang="zh-CN" altLang="en-US" sz="1600" b="1" dirty="0">
                          <a:solidFill>
                            <a:srgbClr val="7030A0"/>
                          </a:solidFill>
                          <a:effectLst/>
                          <a:latin typeface="ui-sans-serif"/>
                        </a:rPr>
                        <a:t>结束语 </a:t>
                      </a:r>
                      <a:r>
                        <a:rPr lang="en-US" altLang="zh-CN" sz="1600" b="1" dirty="0">
                          <a:solidFill>
                            <a:srgbClr val="7030A0"/>
                          </a:solidFill>
                          <a:effectLst/>
                          <a:latin typeface="ui-sans-serif"/>
                        </a:rPr>
                        <a:t>+ </a:t>
                      </a:r>
                      <a:r>
                        <a:rPr lang="zh-CN" altLang="en-US" sz="1600" b="1" dirty="0">
                          <a:solidFill>
                            <a:srgbClr val="7030A0"/>
                          </a:solidFill>
                          <a:effectLst/>
                          <a:latin typeface="ui-sans-serif"/>
                        </a:rPr>
                        <a:t>署名 </a:t>
                      </a:r>
                      <a:r>
                        <a:rPr lang="en-US" altLang="zh-CN" sz="1600" b="1" dirty="0">
                          <a:solidFill>
                            <a:srgbClr val="7030A0"/>
                          </a:solidFill>
                          <a:effectLst/>
                          <a:latin typeface="ui-sans-serif"/>
                        </a:rPr>
                        <a:t>+ </a:t>
                      </a:r>
                      <a:r>
                        <a:rPr lang="zh-CN" altLang="en-US" sz="1600" b="1" dirty="0">
                          <a:solidFill>
                            <a:srgbClr val="7030A0"/>
                          </a:solidFill>
                          <a:effectLst/>
                          <a:latin typeface="ui-sans-serif"/>
                        </a:rPr>
                        <a:t>日期</a:t>
                      </a:r>
                      <a:endParaRPr lang="zh-CN" altLang="en-US" sz="1600" b="1" dirty="0">
                        <a:solidFill>
                          <a:srgbClr val="7030A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 </a:t>
                      </a:r>
                      <a:r>
                        <a:rPr lang="en-US" altLang="zh-CN" sz="1600" b="0">
                          <a:solidFill>
                            <a:srgbClr val="000000"/>
                          </a:solidFill>
                          <a:effectLst/>
                          <a:latin typeface="ui-sans-serif"/>
                        </a:rPr>
                        <a:t>/ </a:t>
                      </a:r>
                      <a:r>
                        <a:rPr lang="zh-CN" altLang="en-US" sz="1600" b="0">
                          <a:solidFill>
                            <a:srgbClr val="000000"/>
                          </a:solidFill>
                          <a:effectLst/>
                          <a:latin typeface="ui-sans-serif"/>
                        </a:rPr>
                        <a:t>过去时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ui-sans-serif"/>
                        </a:rPr>
                        <a:t>① 点明告知事项</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② 详述事件内容</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③ 希望对方知晓 </a:t>
                      </a:r>
                      <a:r>
                        <a:rPr lang="en-US" altLang="zh-CN" sz="1800" b="0">
                          <a:solidFill>
                            <a:srgbClr val="000000"/>
                          </a:solidFill>
                          <a:effectLst/>
                          <a:latin typeface="ui-sans-serif"/>
                        </a:rPr>
                        <a:t>+ </a:t>
                      </a:r>
                      <a:r>
                        <a:rPr lang="zh-CN" altLang="en-US" sz="1800" b="0">
                          <a:solidFill>
                            <a:srgbClr val="000000"/>
                          </a:solidFill>
                          <a:effectLst/>
                          <a:latin typeface="ui-sans-serif"/>
                        </a:rPr>
                        <a:t>祝福</a:t>
                      </a:r>
                      <a:endParaRPr lang="zh-CN" altLang="en-US" sz="18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正式、清晰</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78332">
                <a:tc>
                  <a:txBody>
                    <a:bodyPr/>
                    <a:lstStyle/>
                    <a:p>
                      <a:pPr algn="l">
                        <a:lnSpc>
                          <a:spcPts val="1800"/>
                        </a:lnSpc>
                        <a:buNone/>
                      </a:pPr>
                      <a:r>
                        <a:rPr lang="zh-CN" altLang="en-US" sz="1600" b="1">
                          <a:solidFill>
                            <a:srgbClr val="000000"/>
                          </a:solidFill>
                          <a:effectLst/>
                          <a:latin typeface="ui-sans-serif"/>
                        </a:rPr>
                        <a:t>新闻报道</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标题 </a:t>
                      </a:r>
                      <a:r>
                        <a:rPr lang="en-US" altLang="zh-CN" sz="1600" b="0" dirty="0">
                          <a:solidFill>
                            <a:srgbClr val="000000"/>
                          </a:solidFill>
                          <a:effectLst/>
                          <a:latin typeface="ui-sans-serif"/>
                        </a:rPr>
                        <a:t>+ </a:t>
                      </a:r>
                      <a:r>
                        <a:rPr lang="zh-CN" altLang="en-US" sz="2000" b="1" dirty="0">
                          <a:solidFill>
                            <a:srgbClr val="C00000"/>
                          </a:solidFill>
                          <a:effectLst/>
                          <a:latin typeface="ui-sans-serif"/>
                        </a:rPr>
                        <a:t>导语</a:t>
                      </a:r>
                      <a:r>
                        <a:rPr lang="zh-CN" altLang="en-US" sz="1600" b="0" dirty="0">
                          <a:solidFill>
                            <a:srgbClr val="000000"/>
                          </a:solidFill>
                          <a:effectLst/>
                          <a:latin typeface="ui-sans-serif"/>
                        </a:rPr>
                        <a:t>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 </a:t>
                      </a:r>
                      <a:r>
                        <a:rPr lang="en-US" altLang="zh-CN" sz="1600" b="0" dirty="0">
                          <a:solidFill>
                            <a:srgbClr val="000000"/>
                          </a:solidFill>
                          <a:effectLst/>
                          <a:latin typeface="ui-sans-serif"/>
                        </a:rPr>
                        <a:t>+ </a:t>
                      </a:r>
                      <a:r>
                        <a:rPr lang="zh-CN" altLang="en-US" sz="1600" b="0" dirty="0">
                          <a:solidFill>
                            <a:srgbClr val="000000"/>
                          </a:solidFill>
                          <a:effectLst/>
                          <a:latin typeface="ui-sans-serif"/>
                        </a:rPr>
                        <a:t>结尾</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一般过去时（事件）</a:t>
                      </a:r>
                      <a:endParaRPr lang="zh-CN" altLang="en-US" sz="1600" b="0" dirty="0">
                        <a:solidFill>
                          <a:srgbClr val="000000"/>
                        </a:solidFill>
                        <a:effectLst/>
                        <a:latin typeface="ui-sans-serif"/>
                      </a:endParaRPr>
                    </a:p>
                    <a:p>
                      <a:pPr algn="l">
                        <a:lnSpc>
                          <a:spcPts val="1800"/>
                        </a:lnSpc>
                        <a:buNone/>
                      </a:pPr>
                      <a:r>
                        <a:rPr lang="zh-CN" altLang="en-US" sz="1600" b="0" dirty="0">
                          <a:solidFill>
                            <a:srgbClr val="000000"/>
                          </a:solidFill>
                          <a:effectLst/>
                          <a:latin typeface="ui-sans-serif"/>
                        </a:rPr>
                        <a:t>一般现在时（影响）</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dirty="0">
                          <a:solidFill>
                            <a:srgbClr val="000000"/>
                          </a:solidFill>
                          <a:effectLst/>
                          <a:highlight>
                            <a:srgbClr val="00FFFF"/>
                          </a:highlight>
                          <a:latin typeface="ui-sans-serif"/>
                        </a:rPr>
                        <a:t>① 导语（</a:t>
                      </a:r>
                      <a:r>
                        <a:rPr lang="en-US" altLang="zh-CN" sz="1800" b="1" dirty="0">
                          <a:solidFill>
                            <a:srgbClr val="000000"/>
                          </a:solidFill>
                          <a:effectLst/>
                          <a:highlight>
                            <a:srgbClr val="00FFFF"/>
                          </a:highlight>
                          <a:latin typeface="ui-sans-serif"/>
                        </a:rPr>
                        <a:t>5W1H</a:t>
                      </a:r>
                      <a:r>
                        <a:rPr lang="zh-CN" altLang="en-US" sz="1800" b="1" dirty="0">
                          <a:solidFill>
                            <a:srgbClr val="000000"/>
                          </a:solidFill>
                          <a:effectLst/>
                          <a:highlight>
                            <a:srgbClr val="00FFFF"/>
                          </a:highlight>
                          <a:latin typeface="ui-sans-serif"/>
                        </a:rPr>
                        <a:t>：时间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地点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人物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事件等）</a:t>
                      </a:r>
                      <a:endParaRPr lang="zh-CN" altLang="en-US" sz="1800" b="1" dirty="0">
                        <a:solidFill>
                          <a:srgbClr val="000000"/>
                        </a:solidFill>
                        <a:effectLst/>
                        <a:highlight>
                          <a:srgbClr val="00FFFF"/>
                        </a:highlight>
                        <a:latin typeface="ui-sans-serif"/>
                      </a:endParaRPr>
                    </a:p>
                    <a:p>
                      <a:pPr algn="l">
                        <a:lnSpc>
                          <a:spcPts val="1800"/>
                        </a:lnSpc>
                        <a:buNone/>
                      </a:pPr>
                      <a:r>
                        <a:rPr lang="zh-CN" altLang="en-US" sz="1800" b="1" dirty="0">
                          <a:solidFill>
                            <a:srgbClr val="000000"/>
                          </a:solidFill>
                          <a:effectLst/>
                          <a:highlight>
                            <a:srgbClr val="00FFFF"/>
                          </a:highlight>
                          <a:latin typeface="ui-sans-serif"/>
                        </a:rPr>
                        <a:t>② 事件详情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多方描述</a:t>
                      </a:r>
                      <a:endParaRPr lang="zh-CN" altLang="en-US" sz="1800" b="1" dirty="0">
                        <a:solidFill>
                          <a:srgbClr val="000000"/>
                        </a:solidFill>
                        <a:effectLst/>
                        <a:highlight>
                          <a:srgbClr val="00FFFF"/>
                        </a:highlight>
                        <a:latin typeface="ui-sans-serif"/>
                      </a:endParaRPr>
                    </a:p>
                    <a:p>
                      <a:pPr algn="l">
                        <a:lnSpc>
                          <a:spcPts val="1800"/>
                        </a:lnSpc>
                        <a:buNone/>
                      </a:pPr>
                      <a:r>
                        <a:rPr lang="zh-CN" altLang="en-US" sz="1800" b="1" dirty="0">
                          <a:solidFill>
                            <a:srgbClr val="000000"/>
                          </a:solidFill>
                          <a:effectLst/>
                          <a:highlight>
                            <a:srgbClr val="00FFFF"/>
                          </a:highlight>
                          <a:latin typeface="ui-sans-serif"/>
                        </a:rPr>
                        <a:t>③ 总结影响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展望</a:t>
                      </a:r>
                      <a:endParaRPr lang="zh-CN" altLang="en-US" sz="1800" b="1" dirty="0">
                        <a:solidFill>
                          <a:srgbClr val="000000"/>
                        </a:solidFill>
                        <a:effectLst/>
                        <a:highlight>
                          <a:srgbClr val="00FFFF"/>
                        </a:highligh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客观、中立、严谨</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投稿</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标题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 </a:t>
                      </a:r>
                      <a:r>
                        <a:rPr lang="en-US" altLang="zh-CN" sz="1600" b="0">
                          <a:solidFill>
                            <a:srgbClr val="000000"/>
                          </a:solidFill>
                          <a:effectLst/>
                          <a:latin typeface="ui-sans-serif"/>
                        </a:rPr>
                        <a:t>/ </a:t>
                      </a:r>
                      <a:r>
                        <a:rPr lang="zh-CN" altLang="en-US" sz="1600" b="0">
                          <a:solidFill>
                            <a:srgbClr val="000000"/>
                          </a:solidFill>
                          <a:effectLst/>
                          <a:latin typeface="ui-sans-serif"/>
                        </a:rPr>
                        <a:t>过去时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highlight>
                            <a:srgbClr val="00FF00"/>
                          </a:highlight>
                          <a:latin typeface="ui-sans-serif"/>
                        </a:rPr>
                        <a:t>① 引出投稿主题</a:t>
                      </a:r>
                      <a:endParaRPr lang="zh-CN" altLang="en-US" sz="1800" b="0" dirty="0">
                        <a:solidFill>
                          <a:srgbClr val="000000"/>
                        </a:solidFill>
                        <a:effectLst/>
                        <a:highlight>
                          <a:srgbClr val="00FF00"/>
                        </a:highlight>
                        <a:latin typeface="ui-sans-serif"/>
                      </a:endParaRPr>
                    </a:p>
                    <a:p>
                      <a:pPr algn="l">
                        <a:lnSpc>
                          <a:spcPts val="1800"/>
                        </a:lnSpc>
                        <a:buNone/>
                      </a:pPr>
                      <a:r>
                        <a:rPr lang="zh-CN" altLang="en-US" sz="1800" b="0" dirty="0">
                          <a:solidFill>
                            <a:srgbClr val="000000"/>
                          </a:solidFill>
                          <a:effectLst/>
                          <a:highlight>
                            <a:srgbClr val="00FF00"/>
                          </a:highlight>
                          <a:latin typeface="ui-sans-serif"/>
                        </a:rPr>
                        <a:t>② 具体内容（故事 </a:t>
                      </a:r>
                      <a:r>
                        <a:rPr lang="en-US" altLang="zh-CN" sz="1800" b="0" dirty="0">
                          <a:solidFill>
                            <a:srgbClr val="000000"/>
                          </a:solidFill>
                          <a:effectLst/>
                          <a:highlight>
                            <a:srgbClr val="00FF00"/>
                          </a:highlight>
                          <a:latin typeface="ui-sans-serif"/>
                        </a:rPr>
                        <a:t>/ </a:t>
                      </a:r>
                      <a:r>
                        <a:rPr lang="zh-CN" altLang="en-US" sz="1800" b="0" dirty="0">
                          <a:solidFill>
                            <a:srgbClr val="000000"/>
                          </a:solidFill>
                          <a:effectLst/>
                          <a:highlight>
                            <a:srgbClr val="00FF00"/>
                          </a:highlight>
                          <a:latin typeface="ui-sans-serif"/>
                        </a:rPr>
                        <a:t>观点）</a:t>
                      </a:r>
                      <a:endParaRPr lang="zh-CN" altLang="en-US" sz="1800" b="0" dirty="0">
                        <a:solidFill>
                          <a:srgbClr val="000000"/>
                        </a:solidFill>
                        <a:effectLst/>
                        <a:highlight>
                          <a:srgbClr val="00FF00"/>
                        </a:highlight>
                        <a:latin typeface="ui-sans-serif"/>
                      </a:endParaRPr>
                    </a:p>
                    <a:p>
                      <a:pPr algn="l">
                        <a:lnSpc>
                          <a:spcPts val="1800"/>
                        </a:lnSpc>
                        <a:buNone/>
                      </a:pPr>
                      <a:r>
                        <a:rPr lang="zh-CN" altLang="en-US" sz="1800" b="0" dirty="0">
                          <a:solidFill>
                            <a:srgbClr val="000000"/>
                          </a:solidFill>
                          <a:effectLst/>
                          <a:highlight>
                            <a:srgbClr val="00FF00"/>
                          </a:highlight>
                          <a:latin typeface="ui-sans-serif"/>
                        </a:rPr>
                        <a:t>③ 表达投稿意愿</a:t>
                      </a:r>
                      <a:endParaRPr lang="zh-CN" altLang="en-US" sz="1800" b="0" dirty="0">
                        <a:solidFill>
                          <a:srgbClr val="000000"/>
                        </a:solidFill>
                        <a:effectLst/>
                        <a:highlight>
                          <a:srgbClr val="00FF00"/>
                        </a:highligh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真诚、得体、贴合主题</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6180">
                <a:tc>
                  <a:txBody>
                    <a:bodyPr/>
                    <a:lstStyle/>
                    <a:p>
                      <a:pPr algn="l">
                        <a:lnSpc>
                          <a:spcPts val="1800"/>
                        </a:lnSpc>
                        <a:buNone/>
                      </a:pPr>
                      <a:r>
                        <a:rPr lang="zh-CN" altLang="en-US" sz="1600" b="1">
                          <a:solidFill>
                            <a:srgbClr val="000000"/>
                          </a:solidFill>
                          <a:effectLst/>
                          <a:latin typeface="ui-sans-serif"/>
                        </a:rPr>
                        <a:t>演讲稿</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C00000"/>
                          </a:solidFill>
                          <a:effectLst/>
                          <a:latin typeface="ui-sans-serif"/>
                        </a:rPr>
                        <a:t>称呼</a:t>
                      </a:r>
                      <a:r>
                        <a:rPr lang="zh-CN" altLang="en-US" sz="1600" b="0" dirty="0">
                          <a:solidFill>
                            <a:srgbClr val="000000"/>
                          </a:solidFill>
                          <a:effectLst/>
                          <a:latin typeface="ui-sans-serif"/>
                        </a:rPr>
                        <a:t> </a:t>
                      </a:r>
                      <a:r>
                        <a:rPr lang="en-US" altLang="zh-CN" sz="1600" b="0" dirty="0">
                          <a:solidFill>
                            <a:srgbClr val="000000"/>
                          </a:solidFill>
                          <a:effectLst/>
                          <a:latin typeface="ui-sans-serif"/>
                        </a:rPr>
                        <a:t>+ </a:t>
                      </a:r>
                      <a:r>
                        <a:rPr lang="zh-CN" altLang="en-US" sz="2400" b="1" dirty="0">
                          <a:solidFill>
                            <a:srgbClr val="C00000"/>
                          </a:solidFill>
                          <a:effectLst/>
                          <a:latin typeface="ui-sans-serif"/>
                        </a:rPr>
                        <a:t>开场白</a:t>
                      </a:r>
                      <a:r>
                        <a:rPr lang="zh-CN" altLang="en-US" sz="1600" b="0" dirty="0">
                          <a:solidFill>
                            <a:srgbClr val="000000"/>
                          </a:solidFill>
                          <a:effectLst/>
                          <a:latin typeface="ui-sans-serif"/>
                        </a:rPr>
                        <a:t>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 </a:t>
                      </a:r>
                      <a:r>
                        <a:rPr lang="en-US" altLang="zh-CN" sz="1600" b="0" dirty="0">
                          <a:solidFill>
                            <a:srgbClr val="000000"/>
                          </a:solidFill>
                          <a:effectLst/>
                          <a:latin typeface="ui-sans-serif"/>
                        </a:rPr>
                        <a:t>+ </a:t>
                      </a:r>
                      <a:endParaRPr lang="en-US" altLang="zh-CN" sz="1600" b="0" dirty="0">
                        <a:solidFill>
                          <a:srgbClr val="000000"/>
                        </a:solidFill>
                        <a:effectLst/>
                        <a:latin typeface="ui-sans-serif"/>
                      </a:endParaRPr>
                    </a:p>
                    <a:p>
                      <a:pPr algn="l">
                        <a:lnSpc>
                          <a:spcPts val="1800"/>
                        </a:lnSpc>
                        <a:buNone/>
                      </a:pPr>
                      <a:r>
                        <a:rPr lang="zh-CN" altLang="en-US" sz="1600" b="1" dirty="0">
                          <a:solidFill>
                            <a:srgbClr val="C00000"/>
                          </a:solidFill>
                          <a:effectLst/>
                          <a:latin typeface="ui-sans-serif"/>
                        </a:rPr>
                        <a:t>呼吁或感谢结尾</a:t>
                      </a:r>
                      <a:endParaRPr lang="zh-CN" altLang="en-US" sz="1600" b="1" dirty="0">
                        <a:solidFill>
                          <a:srgbClr val="C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一般现在时</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① </a:t>
                      </a:r>
                      <a:r>
                        <a:rPr lang="zh-CN" altLang="en-US" sz="1800" b="1" dirty="0">
                          <a:solidFill>
                            <a:srgbClr val="C00000"/>
                          </a:solidFill>
                          <a:effectLst/>
                          <a:latin typeface="ui-sans-serif"/>
                        </a:rPr>
                        <a:t>问候听众 </a:t>
                      </a:r>
                      <a:r>
                        <a:rPr lang="en-US" altLang="zh-CN" sz="1800" b="0" dirty="0">
                          <a:solidFill>
                            <a:srgbClr val="000000"/>
                          </a:solidFill>
                          <a:effectLst/>
                          <a:latin typeface="ui-sans-serif"/>
                        </a:rPr>
                        <a:t>+ </a:t>
                      </a:r>
                      <a:r>
                        <a:rPr lang="zh-CN" altLang="en-US" sz="1800" b="0" dirty="0">
                          <a:solidFill>
                            <a:srgbClr val="000000"/>
                          </a:solidFill>
                          <a:effectLst/>
                          <a:latin typeface="ui-sans-serif"/>
                        </a:rPr>
                        <a:t>点明主题</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② 论述观点 </a:t>
                      </a:r>
                      <a:r>
                        <a:rPr lang="en-US" altLang="zh-CN" sz="1800" b="0" dirty="0">
                          <a:solidFill>
                            <a:srgbClr val="000000"/>
                          </a:solidFill>
                          <a:effectLst/>
                          <a:latin typeface="ui-sans-serif"/>
                        </a:rPr>
                        <a:t>/ </a:t>
                      </a:r>
                      <a:r>
                        <a:rPr lang="zh-CN" altLang="en-US" sz="1800" b="0" dirty="0">
                          <a:solidFill>
                            <a:srgbClr val="000000"/>
                          </a:solidFill>
                          <a:effectLst/>
                          <a:latin typeface="ui-sans-serif"/>
                        </a:rPr>
                        <a:t>分享故事</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③ </a:t>
                      </a:r>
                      <a:r>
                        <a:rPr lang="zh-CN" altLang="en-US" sz="1800" b="1" dirty="0">
                          <a:solidFill>
                            <a:srgbClr val="C00000"/>
                          </a:solidFill>
                          <a:effectLst/>
                          <a:latin typeface="ui-sans-serif"/>
                        </a:rPr>
                        <a:t>呼吁行动 </a:t>
                      </a:r>
                      <a:r>
                        <a:rPr lang="en-US" altLang="zh-CN" sz="1800" b="1" dirty="0">
                          <a:solidFill>
                            <a:srgbClr val="C00000"/>
                          </a:solidFill>
                          <a:effectLst/>
                          <a:latin typeface="ui-sans-serif"/>
                        </a:rPr>
                        <a:t>/ </a:t>
                      </a:r>
                      <a:r>
                        <a:rPr lang="zh-CN" altLang="en-US" sz="1800" b="1" dirty="0">
                          <a:solidFill>
                            <a:srgbClr val="C00000"/>
                          </a:solidFill>
                          <a:effectLst/>
                          <a:latin typeface="ui-sans-serif"/>
                        </a:rPr>
                        <a:t>升华主旨</a:t>
                      </a:r>
                      <a:endParaRPr lang="zh-CN" altLang="en-US" sz="1800" b="1" dirty="0">
                        <a:solidFill>
                          <a:srgbClr val="C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热情、激昂、有感染力</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131411" y="51896"/>
            <a:ext cx="6096912" cy="369332"/>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charset="-122"/>
                <a:ea typeface="等线" panose="02010600030101010101" charset="-122"/>
                <a:cs typeface="+mn-cs"/>
              </a:rPr>
              <a:t>审文体总复习</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：对比梳理表</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9474" y="163024"/>
            <a:ext cx="8086782" cy="369332"/>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charset="-122"/>
                <a:ea typeface="等线" panose="02010600030101010101" charset="-122"/>
                <a:cs typeface="+mn-cs"/>
              </a:rPr>
              <a:t>设计首段总复习</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：其他类</a:t>
            </a:r>
            <a:endPar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5" name="表格 4"/>
          <p:cNvGraphicFramePr>
            <a:graphicFrameLocks noGrp="1"/>
          </p:cNvGraphicFramePr>
          <p:nvPr/>
        </p:nvGraphicFramePr>
        <p:xfrm>
          <a:off x="219474" y="624201"/>
          <a:ext cx="11782708" cy="6012043"/>
        </p:xfrm>
        <a:graphic>
          <a:graphicData uri="http://schemas.openxmlformats.org/drawingml/2006/table">
            <a:tbl>
              <a:tblPr/>
              <a:tblGrid>
                <a:gridCol w="1062967"/>
                <a:gridCol w="1838565"/>
                <a:gridCol w="3241466"/>
                <a:gridCol w="5639710"/>
              </a:tblGrid>
              <a:tr h="418851">
                <a:tc>
                  <a:txBody>
                    <a:bodyPr/>
                    <a:lstStyle/>
                    <a:p>
                      <a:pPr algn="l">
                        <a:lnSpc>
                          <a:spcPts val="1800"/>
                        </a:lnSpc>
                        <a:buNone/>
                      </a:pPr>
                      <a:r>
                        <a:rPr lang="zh-CN" altLang="en-US" sz="1600" b="1">
                          <a:solidFill>
                            <a:srgbClr val="000000"/>
                          </a:solidFill>
                          <a:effectLst/>
                          <a:latin typeface="ui-sans-serif"/>
                        </a:rPr>
                        <a:t>文体类型</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ui-sans-serif"/>
                        </a:rPr>
                        <a:t>开头思维方式</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ui-sans-serif"/>
                        </a:rPr>
                        <a:t>中文句型</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ui-sans-serif"/>
                        </a:rPr>
                        <a:t>英文句型</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6623">
                <a:tc>
                  <a:txBody>
                    <a:bodyPr/>
                    <a:lstStyle/>
                    <a:p>
                      <a:pPr algn="l">
                        <a:lnSpc>
                          <a:spcPts val="1800"/>
                        </a:lnSpc>
                        <a:buNone/>
                      </a:pPr>
                      <a:r>
                        <a:rPr lang="zh-CN" altLang="en-US" sz="1800" b="1" dirty="0">
                          <a:solidFill>
                            <a:srgbClr val="000000"/>
                          </a:solidFill>
                          <a:effectLst/>
                          <a:latin typeface="Times New Roman" panose="02020603050405020304" pitchFamily="18" charset="0"/>
                          <a:cs typeface="Times New Roman" panose="02020603050405020304" pitchFamily="18" charset="0"/>
                        </a:rPr>
                        <a:t>演讲稿</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问候听众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点明主题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引出下文</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尊敬的老师、亲爱的同学们，大家好！今天我演讲的主题是</a:t>
                      </a:r>
                      <a:r>
                        <a:rPr lang="en-US" altLang="zh-CN" sz="1800" b="0">
                          <a:solidFill>
                            <a:srgbClr val="000000"/>
                          </a:solidFill>
                          <a:effectLst/>
                          <a:latin typeface="Times New Roman" panose="02020603050405020304" pitchFamily="18" charset="0"/>
                          <a:cs typeface="Times New Roman" panose="02020603050405020304" pitchFamily="18" charset="0"/>
                        </a:rPr>
                        <a:t>……</a:t>
                      </a:r>
                      <a:endParaRPr lang="en-US" altLang="zh-CN"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很高兴站在这里，和大家聊聊关于</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的话题</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a:t>
                      </a:r>
                      <a:r>
                        <a:rPr lang="en-US" sz="1800" b="1" dirty="0">
                          <a:solidFill>
                            <a:srgbClr val="FF0000"/>
                          </a:solidFill>
                          <a:effectLst/>
                          <a:latin typeface="Times New Roman" panose="02020603050405020304" pitchFamily="18" charset="0"/>
                          <a:cs typeface="Times New Roman" panose="02020603050405020304" pitchFamily="18" charset="0"/>
                        </a:rPr>
                        <a:t>Honorable teachers and dear classmates, good morning! The topic of my speech today is...</a:t>
                      </a:r>
                      <a:endParaRPr lang="en-US" sz="1800" b="1" dirty="0">
                        <a:solidFill>
                          <a:srgbClr val="FF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en-US" sz="1800" b="1" dirty="0">
                          <a:solidFill>
                            <a:srgbClr val="FF0000"/>
                          </a:solidFill>
                          <a:effectLst/>
                          <a:latin typeface="Times New Roman" panose="02020603050405020304" pitchFamily="18" charset="0"/>
                          <a:cs typeface="Times New Roman" panose="02020603050405020304" pitchFamily="18" charset="0"/>
                        </a:rPr>
                        <a:t>It’s my great honor to stand here and talk about... with you</a:t>
                      </a:r>
                      <a:endParaRPr lang="en-US" sz="1800" b="1" dirty="0">
                        <a:solidFill>
                          <a:srgbClr val="FF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00671">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投稿</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直奔主题</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a:t>
                      </a:r>
                      <a:r>
                        <a:rPr lang="zh-CN" altLang="en-US" sz="1800" b="0" dirty="0">
                          <a:solidFill>
                            <a:srgbClr val="000000"/>
                          </a:solidFill>
                          <a:effectLst/>
                          <a:latin typeface="Times New Roman" panose="02020603050405020304" pitchFamily="18" charset="0"/>
                          <a:cs typeface="Times New Roman" panose="02020603050405020304" pitchFamily="18" charset="0"/>
                        </a:rPr>
                        <a:t>关于</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这一话题，我有许多话想诉说。</a:t>
                      </a:r>
                      <a:endParaRPr lang="en-US" altLang="zh-CN"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以下是我对</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的理解与思考。</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lnSpc>
                          <a:spcPts val="1800"/>
                        </a:lnSpc>
                        <a:buAutoNum type="arabicPeriod"/>
                      </a:pPr>
                      <a:r>
                        <a:rPr lang="en-US" sz="1800" b="0" dirty="0">
                          <a:solidFill>
                            <a:srgbClr val="FF0000"/>
                          </a:solidFill>
                          <a:effectLst/>
                          <a:latin typeface="Times New Roman" panose="02020603050405020304" pitchFamily="18" charset="0"/>
                          <a:cs typeface="Times New Roman" panose="02020603050405020304" pitchFamily="18" charset="0"/>
                        </a:rPr>
                        <a:t>When it comes to the topic of..., </a:t>
                      </a:r>
                      <a:r>
                        <a:rPr lang="en-US" sz="1800" b="0" dirty="0">
                          <a:solidFill>
                            <a:srgbClr val="000000"/>
                          </a:solidFill>
                          <a:effectLst/>
                          <a:latin typeface="Times New Roman" panose="02020603050405020304" pitchFamily="18" charset="0"/>
                          <a:cs typeface="Times New Roman" panose="02020603050405020304" pitchFamily="18" charset="0"/>
                        </a:rPr>
                        <a:t>I have a lot to say.</a:t>
                      </a:r>
                      <a:endParaRPr lang="en-US" sz="1800" b="0" dirty="0">
                        <a:solidFill>
                          <a:srgbClr val="000000"/>
                        </a:solidFill>
                        <a:effectLst/>
                        <a:latin typeface="Times New Roman" panose="02020603050405020304" pitchFamily="18" charset="0"/>
                        <a:cs typeface="Times New Roman" panose="02020603050405020304" pitchFamily="18" charset="0"/>
                      </a:endParaRPr>
                    </a:p>
                    <a:p>
                      <a:pPr marL="342900" indent="-342900" algn="l">
                        <a:lnSpc>
                          <a:spcPts val="1800"/>
                        </a:lnSpc>
                        <a:buAutoNum type="arabicPeriod"/>
                      </a:pPr>
                      <a:r>
                        <a:rPr lang="en-US" sz="1800" b="0" dirty="0">
                          <a:solidFill>
                            <a:srgbClr val="000000"/>
                          </a:solidFill>
                          <a:effectLst/>
                          <a:latin typeface="Times New Roman" panose="02020603050405020304" pitchFamily="18" charset="0"/>
                          <a:cs typeface="Times New Roman" panose="02020603050405020304" pitchFamily="18" charset="0"/>
                        </a:rPr>
                        <a:t>The following is my understanding and reflection on...</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6623">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新闻报道</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导语呈现 </a:t>
                      </a:r>
                      <a:r>
                        <a:rPr lang="en-US" altLang="zh-CN" sz="1800" b="0">
                          <a:solidFill>
                            <a:srgbClr val="000000"/>
                          </a:solidFill>
                          <a:effectLst/>
                          <a:latin typeface="Times New Roman" panose="02020603050405020304" pitchFamily="18" charset="0"/>
                          <a:cs typeface="Times New Roman" panose="02020603050405020304" pitchFamily="18" charset="0"/>
                        </a:rPr>
                        <a:t>5W1H</a:t>
                      </a:r>
                      <a:r>
                        <a:rPr lang="zh-CN" altLang="en-US" sz="1800" b="0">
                          <a:solidFill>
                            <a:srgbClr val="000000"/>
                          </a:solidFill>
                          <a:effectLst/>
                          <a:latin typeface="Times New Roman" panose="02020603050405020304" pitchFamily="18" charset="0"/>
                          <a:cs typeface="Times New Roman" panose="02020603050405020304" pitchFamily="18" charset="0"/>
                        </a:rPr>
                        <a:t>（时间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地点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人物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事件）</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北京时间</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，我校在</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成功举办了</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活动</a:t>
                      </a:r>
                      <a:endParaRPr lang="zh-CN" altLang="en-US"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近日，一场</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活动在我校顺利开展，吸引了众多师生参与</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At Beijing time..., our school successfully held... in...</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Recently, an activity of... was carried out in our school, attracting many teachers and students</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19275">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招募启事</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点明招募主体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招募目的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引出要求</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我校动物救助中心现面向全校招募新成员，旨在</a:t>
                      </a:r>
                      <a:r>
                        <a:rPr lang="en-US" altLang="zh-CN" sz="1800" b="0">
                          <a:solidFill>
                            <a:srgbClr val="000000"/>
                          </a:solidFill>
                          <a:effectLst/>
                          <a:latin typeface="Times New Roman" panose="02020603050405020304" pitchFamily="18" charset="0"/>
                          <a:cs typeface="Times New Roman" panose="02020603050405020304" pitchFamily="18" charset="0"/>
                        </a:rPr>
                        <a:t>……</a:t>
                      </a:r>
                      <a:endParaRPr lang="en-US" altLang="zh-CN"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为进一步发展</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，我校</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决定招募一批新成员</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The Animal Rescue Centre of our school is recruiting new members to all students, aiming to...</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To further develop..., ... of our school has decided to recruit some new members</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9474" y="163024"/>
            <a:ext cx="8086782" cy="369332"/>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charset="-122"/>
                <a:ea typeface="等线" panose="02010600030101010101" charset="-122"/>
                <a:cs typeface="+mn-cs"/>
              </a:rPr>
              <a:t>设计</a:t>
            </a:r>
            <a:r>
              <a:rPr kumimoji="0" lang="en-US" altLang="zh-CN" sz="1800" b="1" i="0" u="none" strike="noStrike" kern="1200" cap="none" spc="0" normalizeH="0" baseline="0" noProof="0" dirty="0">
                <a:ln>
                  <a:noFill/>
                </a:ln>
                <a:solidFill>
                  <a:prstClr val="black"/>
                </a:solidFill>
                <a:effectLst/>
                <a:highlight>
                  <a:srgbClr val="00FF00"/>
                </a:highlight>
                <a:uLnTx/>
                <a:uFillTx/>
                <a:latin typeface="等线" panose="02010600030101010101" charset="-122"/>
                <a:ea typeface="等线" panose="02010600030101010101" charset="-122"/>
                <a:cs typeface="+mn-cs"/>
              </a:rPr>
              <a:t>body</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charset="-122"/>
                <a:ea typeface="等线" panose="02010600030101010101" charset="-122"/>
                <a:cs typeface="+mn-cs"/>
              </a:rPr>
              <a:t>总复习</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5" name="表格 4"/>
          <p:cNvGraphicFramePr>
            <a:graphicFrameLocks noGrp="1"/>
          </p:cNvGraphicFramePr>
          <p:nvPr/>
        </p:nvGraphicFramePr>
        <p:xfrm>
          <a:off x="219474" y="635153"/>
          <a:ext cx="11842939" cy="5908008"/>
        </p:xfrm>
        <a:graphic>
          <a:graphicData uri="http://schemas.openxmlformats.org/drawingml/2006/table">
            <a:tbl>
              <a:tblPr/>
              <a:tblGrid>
                <a:gridCol w="432104"/>
                <a:gridCol w="1730242"/>
                <a:gridCol w="3350975"/>
                <a:gridCol w="6329618"/>
              </a:tblGrid>
              <a:tr h="281706">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分类</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活动形式</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写作思维方式</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典型例句</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84424">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活动类</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讲座、志愿活动、比赛、校园活动、慈善筹款</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拆解活动具体流程和内容</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说明活动的环节设计和参与价值</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3. </a:t>
                      </a:r>
                      <a:r>
                        <a:rPr lang="zh-CN" altLang="en-US" sz="1800" b="0" dirty="0">
                          <a:solidFill>
                            <a:srgbClr val="000000"/>
                          </a:solidFill>
                          <a:effectLst/>
                          <a:latin typeface="Times New Roman" panose="02020603050405020304" pitchFamily="18" charset="0"/>
                          <a:cs typeface="Times New Roman" panose="02020603050405020304" pitchFamily="18" charset="0"/>
                        </a:rPr>
                        <a:t>强调活动的意义和收获</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本次活动将分为三个环节：首先是专家讲座，然后是小组讨论，最后是实践体验。</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The activity will be divided into three sessions: first a lecture by experts, then group discussions, and finally practical experience.</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参与者不仅能学习实用技能，还能结识志同道合的朋友。</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Participants can not only learn practical skills but also meet like-minded friends.</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76384">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人物类</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招募成员、竞选职位、介绍榜样</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从</a:t>
                      </a:r>
                      <a:r>
                        <a:rPr lang="zh-CN" altLang="en-US" sz="1800" b="1" dirty="0">
                          <a:solidFill>
                            <a:srgbClr val="000000"/>
                          </a:solidFill>
                          <a:effectLst/>
                          <a:latin typeface="Times New Roman" panose="02020603050405020304" pitchFamily="18" charset="0"/>
                          <a:cs typeface="Times New Roman" panose="02020603050405020304" pitchFamily="18" charset="0"/>
                        </a:rPr>
                        <a:t>品质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能力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条件</a:t>
                      </a:r>
                      <a:r>
                        <a:rPr lang="zh-CN" altLang="en-US" sz="1800" b="0" dirty="0">
                          <a:solidFill>
                            <a:srgbClr val="000000"/>
                          </a:solidFill>
                          <a:effectLst/>
                          <a:latin typeface="Times New Roman" panose="02020603050405020304" pitchFamily="18" charset="0"/>
                          <a:cs typeface="Times New Roman" panose="02020603050405020304" pitchFamily="18" charset="0"/>
                        </a:rPr>
                        <a:t>三个维度描述</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明确提出要求或突出人物优势</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3. </a:t>
                      </a:r>
                      <a:r>
                        <a:rPr lang="zh-CN" altLang="en-US" sz="1800" b="0" dirty="0">
                          <a:solidFill>
                            <a:srgbClr val="000000"/>
                          </a:solidFill>
                          <a:effectLst/>
                          <a:latin typeface="Times New Roman" panose="02020603050405020304" pitchFamily="18" charset="0"/>
                          <a:cs typeface="Times New Roman" panose="02020603050405020304" pitchFamily="18" charset="0"/>
                        </a:rPr>
                        <a:t>强调匹配度和责任感</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申请者需热心公益，有责任心，且每周能抽出至少两小时参与活动。</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1" dirty="0">
                          <a:solidFill>
                            <a:srgbClr val="0070C0"/>
                          </a:solidFill>
                          <a:effectLst/>
                          <a:latin typeface="Times New Roman" panose="02020603050405020304" pitchFamily="18" charset="0"/>
                          <a:cs typeface="Times New Roman" panose="02020603050405020304" pitchFamily="18" charset="0"/>
                        </a:rPr>
                        <a:t>Applicants are required to </a:t>
                      </a:r>
                      <a:r>
                        <a:rPr lang="en-US" sz="1800" b="0" dirty="0">
                          <a:solidFill>
                            <a:srgbClr val="000000"/>
                          </a:solidFill>
                          <a:effectLst/>
                          <a:latin typeface="Times New Roman" panose="02020603050405020304" pitchFamily="18" charset="0"/>
                          <a:cs typeface="Times New Roman" panose="02020603050405020304" pitchFamily="18" charset="0"/>
                        </a:rPr>
                        <a:t>be public-spirited, responsible and spare at least two hours a week for activities.</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有动物护理经验者将被优先考虑。</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1" dirty="0">
                          <a:solidFill>
                            <a:srgbClr val="0070C0"/>
                          </a:solidFill>
                          <a:effectLst/>
                          <a:latin typeface="Times New Roman" panose="02020603050405020304" pitchFamily="18" charset="0"/>
                          <a:cs typeface="Times New Roman" panose="02020603050405020304" pitchFamily="18" charset="0"/>
                        </a:rPr>
                        <a:t>Those</a:t>
                      </a:r>
                      <a:r>
                        <a:rPr lang="en-US" sz="1800" b="0" dirty="0">
                          <a:solidFill>
                            <a:srgbClr val="000000"/>
                          </a:solidFill>
                          <a:effectLst/>
                          <a:latin typeface="Times New Roman" panose="02020603050405020304" pitchFamily="18" charset="0"/>
                          <a:cs typeface="Times New Roman" panose="02020603050405020304" pitchFamily="18" charset="0"/>
                        </a:rPr>
                        <a:t> with experience in animal care </a:t>
                      </a:r>
                      <a:r>
                        <a:rPr lang="en-US" sz="1800" b="1" dirty="0">
                          <a:solidFill>
                            <a:srgbClr val="0070C0"/>
                          </a:solidFill>
                          <a:effectLst/>
                          <a:latin typeface="Times New Roman" panose="02020603050405020304" pitchFamily="18" charset="0"/>
                          <a:cs typeface="Times New Roman" panose="02020603050405020304" pitchFamily="18" charset="0"/>
                        </a:rPr>
                        <a:t>will be given priority.</a:t>
                      </a:r>
                      <a:endParaRPr lang="en-US" sz="1800" b="1" dirty="0">
                        <a:solidFill>
                          <a:srgbClr val="0070C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65494">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文化类</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节日介绍、文化习俗、文化交流活动</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介绍文化的</a:t>
                      </a:r>
                      <a:r>
                        <a:rPr lang="zh-CN" altLang="en-US" sz="1800" b="1" dirty="0">
                          <a:solidFill>
                            <a:srgbClr val="000000"/>
                          </a:solidFill>
                          <a:effectLst/>
                          <a:latin typeface="Times New Roman" panose="02020603050405020304" pitchFamily="18" charset="0"/>
                          <a:cs typeface="Times New Roman" panose="02020603050405020304" pitchFamily="18" charset="0"/>
                        </a:rPr>
                        <a:t>起源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特点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意义</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对比中西方文化差异（可选）</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3. </a:t>
                      </a:r>
                      <a:r>
                        <a:rPr lang="zh-CN" altLang="en-US" sz="1800" b="0" dirty="0">
                          <a:solidFill>
                            <a:srgbClr val="000000"/>
                          </a:solidFill>
                          <a:effectLst/>
                          <a:latin typeface="Times New Roman" panose="02020603050405020304" pitchFamily="18" charset="0"/>
                          <a:cs typeface="Times New Roman" panose="02020603050405020304" pitchFamily="18" charset="0"/>
                        </a:rPr>
                        <a:t>强调文化传承或交流价值</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春节是中国最重要的传统节日，象征着团圆与新生。</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The Spring Festival is China’s most important traditional festival, symbolizing reunion and new beginnings.</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举办这个文化节有助于促进中外学生之间的相互理解。</a:t>
                      </a:r>
                      <a:endParaRPr lang="en-US" altLang="zh-CN"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Hosting this cultural festival helps promote mutual understanding between Chinese and foreign students.</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圆角 1"/>
          <p:cNvSpPr/>
          <p:nvPr/>
        </p:nvSpPr>
        <p:spPr>
          <a:xfrm>
            <a:off x="5787550" y="171929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圆角 2"/>
          <p:cNvSpPr/>
          <p:nvPr/>
        </p:nvSpPr>
        <p:spPr>
          <a:xfrm>
            <a:off x="5731883" y="241376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矩形: 圆角 5"/>
          <p:cNvSpPr/>
          <p:nvPr/>
        </p:nvSpPr>
        <p:spPr>
          <a:xfrm>
            <a:off x="5787550" y="3809087"/>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圆角 6"/>
          <p:cNvSpPr/>
          <p:nvPr/>
        </p:nvSpPr>
        <p:spPr>
          <a:xfrm>
            <a:off x="5712946" y="447846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矩形: 圆角 7"/>
          <p:cNvSpPr/>
          <p:nvPr/>
        </p:nvSpPr>
        <p:spPr>
          <a:xfrm>
            <a:off x="5736673" y="527742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圆角 8"/>
          <p:cNvSpPr/>
          <p:nvPr/>
        </p:nvSpPr>
        <p:spPr>
          <a:xfrm>
            <a:off x="5671653" y="602208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89213" y="168500"/>
            <a:ext cx="8086782" cy="369332"/>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charset="-122"/>
                <a:ea typeface="等线" panose="02010600030101010101" charset="-122"/>
                <a:cs typeface="+mn-cs"/>
              </a:rPr>
              <a:t>设计尾段总复习</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：呼吁参加 </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拓展：所有文体结尾段写作技巧</a:t>
            </a:r>
            <a:endPar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6" name="表格 5"/>
          <p:cNvGraphicFramePr>
            <a:graphicFrameLocks noGrp="1"/>
          </p:cNvGraphicFramePr>
          <p:nvPr/>
        </p:nvGraphicFramePr>
        <p:xfrm>
          <a:off x="224494" y="728235"/>
          <a:ext cx="11859822" cy="6055849"/>
        </p:xfrm>
        <a:graphic>
          <a:graphicData uri="http://schemas.openxmlformats.org/drawingml/2006/table">
            <a:tbl>
              <a:tblPr/>
              <a:tblGrid>
                <a:gridCol w="1840113"/>
                <a:gridCol w="10019709"/>
              </a:tblGrid>
              <a:tr h="340228">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文体类型</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结尾段写作模板 </a:t>
                      </a:r>
                      <a:r>
                        <a:rPr lang="en-US" altLang="zh-CN" sz="2000" b="1">
                          <a:solidFill>
                            <a:srgbClr val="000000"/>
                          </a:solidFill>
                          <a:effectLst/>
                          <a:latin typeface="Times New Roman" panose="02020603050405020304" pitchFamily="18" charset="0"/>
                          <a:cs typeface="Times New Roman" panose="02020603050405020304" pitchFamily="18" charset="0"/>
                        </a:rPr>
                        <a:t>&amp; </a:t>
                      </a:r>
                      <a:r>
                        <a:rPr lang="zh-CN" altLang="en-US" sz="2000" b="1">
                          <a:solidFill>
                            <a:srgbClr val="000000"/>
                          </a:solidFill>
                          <a:effectLst/>
                          <a:latin typeface="Times New Roman" panose="02020603050405020304" pitchFamily="18" charset="0"/>
                          <a:cs typeface="Times New Roman" panose="02020603050405020304" pitchFamily="18" charset="0"/>
                        </a:rPr>
                        <a:t>例句</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招募启事</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呼吁报名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联系方式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截止时间</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1" dirty="0">
                          <a:solidFill>
                            <a:srgbClr val="0070C0"/>
                          </a:solidFill>
                          <a:effectLst/>
                          <a:latin typeface="Times New Roman" panose="02020603050405020304" pitchFamily="18" charset="0"/>
                          <a:cs typeface="Times New Roman" panose="02020603050405020304" pitchFamily="18" charset="0"/>
                        </a:rPr>
                        <a:t>Don’t hesitate to join us! If you are interested, please send your application to our email (xxx@163.com) by next Friday.</a:t>
                      </a:r>
                      <a:endParaRPr lang="en-US" sz="2000" b="1" dirty="0">
                        <a:solidFill>
                          <a:srgbClr val="0070C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建议性书信</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期待采纳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感谢</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I hope you will find my suggestions useful. Thank you for your time and consideration.</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求助性书信</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恳请帮助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再次感谢</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I would be greatly grateful if you could offer me a hand. Looking forward to your reply.</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7075">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告知性书信</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希望知晓 </a:t>
                      </a:r>
                      <a:r>
                        <a:rPr lang="en-US" altLang="zh-CN" sz="2000" b="0">
                          <a:solidFill>
                            <a:srgbClr val="000000"/>
                          </a:solidFill>
                          <a:effectLst/>
                          <a:latin typeface="Times New Roman" panose="02020603050405020304" pitchFamily="18" charset="0"/>
                          <a:cs typeface="Times New Roman" panose="02020603050405020304" pitchFamily="18" charset="0"/>
                        </a:rPr>
                        <a:t>+ </a:t>
                      </a:r>
                      <a:r>
                        <a:rPr lang="zh-CN" altLang="en-US" sz="2000" b="0">
                          <a:solidFill>
                            <a:srgbClr val="000000"/>
                          </a:solidFill>
                          <a:effectLst/>
                          <a:latin typeface="Times New Roman" panose="02020603050405020304" pitchFamily="18" charset="0"/>
                          <a:cs typeface="Times New Roman" panose="02020603050405020304" pitchFamily="18" charset="0"/>
                        </a:rPr>
                        <a:t>祝福</a:t>
                      </a:r>
                      <a:endParaRPr lang="zh-CN" altLang="en-US" sz="20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 </a:t>
                      </a:r>
                      <a:r>
                        <a:rPr lang="en-US" sz="2000" b="0">
                          <a:solidFill>
                            <a:srgbClr val="000000"/>
                          </a:solidFill>
                          <a:effectLst/>
                          <a:latin typeface="Times New Roman" panose="02020603050405020304" pitchFamily="18" charset="0"/>
                          <a:cs typeface="Times New Roman" panose="02020603050405020304" pitchFamily="18" charset="0"/>
                        </a:rPr>
                        <a:t>I hope this letter can keep you informed of our plan. Wish you a nice day!</a:t>
                      </a:r>
                      <a:endParaRPr 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新闻报道</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总结影响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展望</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This event has made a great difference to our campus. We believe that more students will take part in such meaningful activities in the future.</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投稿</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期待采纳 </a:t>
                      </a:r>
                      <a:r>
                        <a:rPr lang="en-US" altLang="zh-CN" sz="2000" b="0">
                          <a:solidFill>
                            <a:srgbClr val="000000"/>
                          </a:solidFill>
                          <a:effectLst/>
                          <a:latin typeface="Times New Roman" panose="02020603050405020304" pitchFamily="18" charset="0"/>
                          <a:cs typeface="Times New Roman" panose="02020603050405020304" pitchFamily="18" charset="0"/>
                        </a:rPr>
                        <a:t>+ </a:t>
                      </a:r>
                      <a:r>
                        <a:rPr lang="zh-CN" altLang="en-US" sz="2000" b="0">
                          <a:solidFill>
                            <a:srgbClr val="000000"/>
                          </a:solidFill>
                          <a:effectLst/>
                          <a:latin typeface="Times New Roman" panose="02020603050405020304" pitchFamily="18" charset="0"/>
                          <a:cs typeface="Times New Roman" panose="02020603050405020304" pitchFamily="18" charset="0"/>
                        </a:rPr>
                        <a:t>感谢</a:t>
                      </a:r>
                      <a:endParaRPr lang="zh-CN" altLang="en-US" sz="20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 </a:t>
                      </a:r>
                      <a:r>
                        <a:rPr lang="en-US" sz="2000" b="0">
                          <a:solidFill>
                            <a:srgbClr val="000000"/>
                          </a:solidFill>
                          <a:effectLst/>
                          <a:latin typeface="Times New Roman" panose="02020603050405020304" pitchFamily="18" charset="0"/>
                          <a:cs typeface="Times New Roman" panose="02020603050405020304" pitchFamily="18" charset="0"/>
                        </a:rPr>
                        <a:t>I sincerely hope my article can be published in your newspaper. Thank you for your consideration.</a:t>
                      </a:r>
                      <a:endParaRPr 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091">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演讲稿</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呼吁行动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升华主题</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 </a:t>
                      </a:r>
                      <a:r>
                        <a:rPr lang="en-US" sz="2000" b="0" dirty="0">
                          <a:solidFill>
                            <a:srgbClr val="000000"/>
                          </a:solidFill>
                          <a:effectLst/>
                          <a:latin typeface="Times New Roman" panose="02020603050405020304" pitchFamily="18" charset="0"/>
                          <a:cs typeface="Times New Roman" panose="02020603050405020304" pitchFamily="18" charset="0"/>
                        </a:rPr>
                        <a:t>Let’s take action to protect animals from now on! Together, we can make the world a better place for all living things!</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61473" marR="61473" marT="30737" marB="307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b="8566"/>
          <a:stretch>
            <a:fillRect/>
          </a:stretch>
        </p:blipFill>
        <p:spPr>
          <a:xfrm>
            <a:off x="1000900" y="626494"/>
            <a:ext cx="8974900" cy="4614061"/>
          </a:xfrm>
          <a:prstGeom prst="rect">
            <a:avLst/>
          </a:prstGeom>
        </p:spPr>
      </p:pic>
      <p:sp>
        <p:nvSpPr>
          <p:cNvPr id="5" name="文本框 4"/>
          <p:cNvSpPr txBox="1"/>
          <p:nvPr/>
        </p:nvSpPr>
        <p:spPr>
          <a:xfrm>
            <a:off x="8119814" y="5471592"/>
            <a:ext cx="2957020" cy="400110"/>
          </a:xfrm>
          <a:prstGeom prst="rect">
            <a:avLst/>
          </a:prstGeom>
          <a:solidFill>
            <a:schemeClr val="accent1">
              <a:lumMod val="20000"/>
              <a:lumOff val="80000"/>
            </a:schemeClr>
          </a:solidFill>
        </p:spPr>
        <p:txBody>
          <a:bodyPr wrap="square">
            <a:spAutoFit/>
          </a:bodyPr>
          <a:lstStyle/>
          <a:p>
            <a:r>
              <a:rPr lang="en-US" altLang="zh-CN" sz="2000" b="1" dirty="0"/>
              <a:t>Thanks for listening!</a:t>
            </a:r>
            <a:endParaRPr lang="zh-CN" altLang="en-US" sz="20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1151" y="1045812"/>
            <a:ext cx="5229054" cy="3909470"/>
          </a:xfrm>
          <a:solidFill>
            <a:schemeClr val="accent5">
              <a:lumMod val="20000"/>
              <a:lumOff val="80000"/>
            </a:schemeClr>
          </a:solidFill>
        </p:spPr>
        <p:txBody>
          <a:bodyPr/>
          <a:lstStyle/>
          <a:p>
            <a:r>
              <a:rPr lang="zh-CN" altLang="en-US" dirty="0">
                <a:latin typeface="隶书" panose="02010509060101010101" pitchFamily="49" charset="-122"/>
                <a:ea typeface="隶书" panose="02010509060101010101" pitchFamily="49" charset="-122"/>
              </a:rPr>
              <a:t>假定你是李华，你校动物救助中心 </a:t>
            </a:r>
            <a:r>
              <a:rPr lang="en-US" altLang="zh-CN" dirty="0">
                <a:latin typeface="隶书" panose="02010509060101010101" pitchFamily="49" charset="-122"/>
                <a:ea typeface="隶书" panose="02010509060101010101" pitchFamily="49" charset="-122"/>
              </a:rPr>
              <a:t>(Animal Rescue Centre) </a:t>
            </a:r>
            <a:r>
              <a:rPr lang="zh-CN" altLang="en-US" dirty="0">
                <a:latin typeface="隶书" panose="02010509060101010101" pitchFamily="49" charset="-122"/>
                <a:ea typeface="隶书" panose="02010509060101010101" pitchFamily="49" charset="-122"/>
              </a:rPr>
              <a:t>的负责人，现向全校学生 招募新成员。请在校英文报上登一则招新启示，内容包括</a:t>
            </a:r>
            <a:r>
              <a:rPr lang="en-US" altLang="zh-CN" dirty="0">
                <a:latin typeface="隶书" panose="02010509060101010101" pitchFamily="49" charset="-122"/>
                <a:ea typeface="隶书" panose="02010509060101010101" pitchFamily="49" charset="-122"/>
              </a:rPr>
              <a:t>:</a:t>
            </a:r>
            <a:endParaRPr lang="en-US" altLang="zh-CN"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中心介绍；</a:t>
            </a:r>
            <a:endParaRPr lang="en-US" altLang="zh-CN"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成员要求；</a:t>
            </a:r>
            <a:endParaRPr lang="en-US" altLang="zh-CN"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呼吁参加。</a:t>
            </a:r>
            <a:endParaRPr lang="zh-CN" altLang="en-US" dirty="0">
              <a:latin typeface="隶书" panose="02010509060101010101" pitchFamily="49" charset="-122"/>
              <a:ea typeface="隶书" panose="02010509060101010101" pitchFamily="49" charset="-122"/>
            </a:endParaRPr>
          </a:p>
        </p:txBody>
      </p:sp>
      <p:graphicFrame>
        <p:nvGraphicFramePr>
          <p:cNvPr id="2" name="表格 1"/>
          <p:cNvGraphicFramePr>
            <a:graphicFrameLocks noGrp="1"/>
          </p:cNvGraphicFramePr>
          <p:nvPr/>
        </p:nvGraphicFramePr>
        <p:xfrm>
          <a:off x="6022994" y="366855"/>
          <a:ext cx="5721844" cy="6286003"/>
        </p:xfrm>
        <a:graphic>
          <a:graphicData uri="http://schemas.openxmlformats.org/drawingml/2006/table">
            <a:tbl>
              <a:tblPr/>
              <a:tblGrid>
                <a:gridCol w="1759982"/>
                <a:gridCol w="3961862"/>
              </a:tblGrid>
              <a:tr h="487288">
                <a:tc>
                  <a:txBody>
                    <a:bodyPr/>
                    <a:lstStyle/>
                    <a:p>
                      <a:pPr algn="l">
                        <a:lnSpc>
                          <a:spcPts val="1800"/>
                        </a:lnSpc>
                        <a:buNone/>
                      </a:pPr>
                      <a:r>
                        <a:rPr lang="zh-CN" altLang="en-US" b="1">
                          <a:solidFill>
                            <a:srgbClr val="000000"/>
                          </a:solidFill>
                          <a:effectLst/>
                          <a:latin typeface="ui-sans-serif"/>
                        </a:rPr>
                        <a:t>审题维度</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1">
                          <a:solidFill>
                            <a:srgbClr val="000000"/>
                          </a:solidFill>
                          <a:effectLst/>
                          <a:latin typeface="ui-sans-serif"/>
                        </a:rPr>
                        <a:t>具体内容</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1323">
                <a:tc>
                  <a:txBody>
                    <a:bodyPr/>
                    <a:lstStyle/>
                    <a:p>
                      <a:pPr algn="l">
                        <a:lnSpc>
                          <a:spcPts val="1800"/>
                        </a:lnSpc>
                        <a:buNone/>
                      </a:pPr>
                      <a:r>
                        <a:rPr lang="zh-CN" altLang="en-US" b="1" dirty="0">
                          <a:solidFill>
                            <a:srgbClr val="000000"/>
                          </a:solidFill>
                          <a:effectLst/>
                          <a:latin typeface="ui-sans-serif"/>
                        </a:rPr>
                        <a:t>文体</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招募启事（通知类应用文），需包含标题、正文、落款</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1323">
                <a:tc>
                  <a:txBody>
                    <a:bodyPr/>
                    <a:lstStyle/>
                    <a:p>
                      <a:pPr algn="l">
                        <a:lnSpc>
                          <a:spcPts val="1800"/>
                        </a:lnSpc>
                        <a:buNone/>
                      </a:pPr>
                      <a:r>
                        <a:rPr lang="zh-CN" altLang="en-US" b="1" dirty="0">
                          <a:solidFill>
                            <a:srgbClr val="000000"/>
                          </a:solidFill>
                          <a:effectLst/>
                          <a:latin typeface="ui-sans-serif"/>
                        </a:rPr>
                        <a:t>人称</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第一人称（</a:t>
                      </a:r>
                      <a:r>
                        <a:rPr lang="zh-CN" altLang="en-US" b="1" dirty="0">
                          <a:solidFill>
                            <a:srgbClr val="FF0000"/>
                          </a:solidFill>
                          <a:effectLst/>
                          <a:latin typeface="ui-sans-serif"/>
                        </a:rPr>
                        <a:t>以负责人李华的身份，用 </a:t>
                      </a:r>
                      <a:r>
                        <a:rPr lang="en-US" b="1" dirty="0">
                          <a:solidFill>
                            <a:srgbClr val="FF0000"/>
                          </a:solidFill>
                          <a:effectLst/>
                          <a:latin typeface="ui-sans-serif"/>
                        </a:rPr>
                        <a:t>we/our </a:t>
                      </a:r>
                      <a:r>
                        <a:rPr lang="zh-CN" altLang="en-US" b="1" dirty="0">
                          <a:solidFill>
                            <a:srgbClr val="FF0000"/>
                          </a:solidFill>
                          <a:effectLst/>
                          <a:latin typeface="ui-sans-serif"/>
                        </a:rPr>
                        <a:t>行文</a:t>
                      </a:r>
                      <a:r>
                        <a:rPr lang="zh-CN" altLang="en-US" b="0" dirty="0">
                          <a:solidFill>
                            <a:srgbClr val="000000"/>
                          </a:solidFill>
                          <a:effectLst/>
                          <a:latin typeface="ui-sans-serif"/>
                        </a:rPr>
                        <a:t>）</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1323">
                <a:tc>
                  <a:txBody>
                    <a:bodyPr/>
                    <a:lstStyle/>
                    <a:p>
                      <a:pPr algn="l">
                        <a:lnSpc>
                          <a:spcPts val="1800"/>
                        </a:lnSpc>
                        <a:buNone/>
                      </a:pPr>
                      <a:r>
                        <a:rPr lang="zh-CN" altLang="en-US" b="1">
                          <a:solidFill>
                            <a:srgbClr val="000000"/>
                          </a:solidFill>
                          <a:effectLst/>
                          <a:latin typeface="ui-sans-serif"/>
                        </a:rPr>
                        <a:t>时态</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以</a:t>
                      </a:r>
                      <a:r>
                        <a:rPr lang="zh-CN" altLang="en-US" b="1" dirty="0">
                          <a:solidFill>
                            <a:srgbClr val="000000"/>
                          </a:solidFill>
                          <a:effectLst/>
                          <a:highlight>
                            <a:srgbClr val="00FF00"/>
                          </a:highlight>
                          <a:latin typeface="ui-sans-serif"/>
                        </a:rPr>
                        <a:t>一般现在时</a:t>
                      </a:r>
                      <a:r>
                        <a:rPr lang="zh-CN" altLang="en-US" b="0" dirty="0">
                          <a:solidFill>
                            <a:srgbClr val="000000"/>
                          </a:solidFill>
                          <a:effectLst/>
                          <a:latin typeface="ui-sans-serif"/>
                        </a:rPr>
                        <a:t>为主；</a:t>
                      </a:r>
                      <a:endParaRPr lang="en-US" altLang="zh-CN" b="0" dirty="0">
                        <a:solidFill>
                          <a:srgbClr val="000000"/>
                        </a:solidFill>
                        <a:effectLst/>
                        <a:latin typeface="ui-sans-serif"/>
                      </a:endParaRPr>
                    </a:p>
                    <a:p>
                      <a:pPr algn="l">
                        <a:lnSpc>
                          <a:spcPts val="1800"/>
                        </a:lnSpc>
                        <a:buNone/>
                      </a:pPr>
                      <a:r>
                        <a:rPr lang="zh-CN" altLang="en-US" b="1" dirty="0">
                          <a:solidFill>
                            <a:srgbClr val="0070C0"/>
                          </a:solidFill>
                          <a:effectLst/>
                          <a:latin typeface="ui-sans-serif"/>
                        </a:rPr>
                        <a:t>提及中心过往成果可使用</a:t>
                      </a:r>
                      <a:r>
                        <a:rPr lang="zh-CN" altLang="en-US" b="1" dirty="0">
                          <a:solidFill>
                            <a:srgbClr val="0070C0"/>
                          </a:solidFill>
                          <a:effectLst/>
                          <a:highlight>
                            <a:srgbClr val="00FF00"/>
                          </a:highlight>
                          <a:latin typeface="ui-sans-serif"/>
                        </a:rPr>
                        <a:t>现在完成时</a:t>
                      </a:r>
                      <a:endParaRPr lang="zh-CN" altLang="en-US" b="1" dirty="0">
                        <a:solidFill>
                          <a:srgbClr val="0070C0"/>
                        </a:solidFill>
                        <a:effectLst/>
                        <a:highlight>
                          <a:srgbClr val="00FF00"/>
                        </a:highligh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3423">
                <a:tc>
                  <a:txBody>
                    <a:bodyPr/>
                    <a:lstStyle/>
                    <a:p>
                      <a:pPr algn="l">
                        <a:lnSpc>
                          <a:spcPts val="1800"/>
                        </a:lnSpc>
                        <a:buNone/>
                      </a:pPr>
                      <a:r>
                        <a:rPr lang="zh-CN" altLang="en-US" b="1" dirty="0">
                          <a:solidFill>
                            <a:srgbClr val="000000"/>
                          </a:solidFill>
                          <a:effectLst/>
                          <a:latin typeface="ui-sans-serif"/>
                        </a:rPr>
                        <a:t>核心要点</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buNone/>
                      </a:pPr>
                      <a:r>
                        <a:rPr lang="en-US" altLang="zh-CN" sz="2400" b="1" dirty="0">
                          <a:solidFill>
                            <a:srgbClr val="000000"/>
                          </a:solidFill>
                          <a:effectLst/>
                          <a:latin typeface="ui-sans-serif"/>
                        </a:rPr>
                        <a:t>1. </a:t>
                      </a:r>
                      <a:r>
                        <a:rPr lang="zh-CN" altLang="en-US" sz="2400" b="1" dirty="0">
                          <a:solidFill>
                            <a:srgbClr val="000000"/>
                          </a:solidFill>
                          <a:effectLst/>
                          <a:latin typeface="ui-sans-serif"/>
                        </a:rPr>
                        <a:t>中心介绍（组织性质、核心职能）</a:t>
                      </a:r>
                      <a:endParaRPr lang="zh-CN" altLang="en-US" sz="2400" b="1" dirty="0">
                        <a:solidFill>
                          <a:srgbClr val="000000"/>
                        </a:solidFill>
                        <a:effectLst/>
                        <a:latin typeface="ui-sans-serif"/>
                      </a:endParaRPr>
                    </a:p>
                    <a:p>
                      <a:pPr algn="l">
                        <a:lnSpc>
                          <a:spcPct val="100000"/>
                        </a:lnSpc>
                        <a:buNone/>
                      </a:pPr>
                      <a:r>
                        <a:rPr lang="en-US" altLang="zh-CN" sz="2400" b="1" dirty="0">
                          <a:solidFill>
                            <a:srgbClr val="000000"/>
                          </a:solidFill>
                          <a:effectLst/>
                          <a:latin typeface="ui-sans-serif"/>
                        </a:rPr>
                        <a:t>2. </a:t>
                      </a:r>
                      <a:r>
                        <a:rPr lang="zh-CN" altLang="en-US" sz="2400" b="1" dirty="0">
                          <a:solidFill>
                            <a:srgbClr val="000000"/>
                          </a:solidFill>
                          <a:effectLst/>
                          <a:latin typeface="ui-sans-serif"/>
                        </a:rPr>
                        <a:t>成员要求（品质、能力、时间）</a:t>
                      </a:r>
                      <a:endParaRPr lang="zh-CN" altLang="en-US" sz="2400" b="1" dirty="0">
                        <a:solidFill>
                          <a:srgbClr val="000000"/>
                        </a:solidFill>
                        <a:effectLst/>
                        <a:latin typeface="ui-sans-serif"/>
                      </a:endParaRPr>
                    </a:p>
                    <a:p>
                      <a:pPr algn="l">
                        <a:lnSpc>
                          <a:spcPct val="100000"/>
                        </a:lnSpc>
                        <a:buNone/>
                      </a:pPr>
                      <a:r>
                        <a:rPr lang="en-US" altLang="zh-CN" sz="2400" b="1" dirty="0">
                          <a:solidFill>
                            <a:srgbClr val="000000"/>
                          </a:solidFill>
                          <a:effectLst/>
                          <a:latin typeface="ui-sans-serif"/>
                        </a:rPr>
                        <a:t>3. </a:t>
                      </a:r>
                      <a:r>
                        <a:rPr lang="zh-CN" altLang="en-US" sz="2400" b="1" dirty="0">
                          <a:solidFill>
                            <a:srgbClr val="000000"/>
                          </a:solidFill>
                          <a:effectLst/>
                          <a:latin typeface="ui-sans-serif"/>
                        </a:rPr>
                        <a:t>呼吁参加（号召 </a:t>
                      </a:r>
                      <a:r>
                        <a:rPr lang="en-US" altLang="zh-CN" sz="2400" b="1" dirty="0">
                          <a:solidFill>
                            <a:srgbClr val="000000"/>
                          </a:solidFill>
                          <a:effectLst/>
                          <a:latin typeface="ui-sans-serif"/>
                        </a:rPr>
                        <a:t>+ </a:t>
                      </a:r>
                      <a:r>
                        <a:rPr lang="zh-CN" altLang="en-US" sz="2400" b="1" dirty="0">
                          <a:solidFill>
                            <a:srgbClr val="000000"/>
                          </a:solidFill>
                          <a:effectLst/>
                          <a:latin typeface="ui-sans-serif"/>
                        </a:rPr>
                        <a:t>报名方式 </a:t>
                      </a:r>
                      <a:r>
                        <a:rPr lang="en-US" altLang="zh-CN" sz="2400" b="1" dirty="0">
                          <a:solidFill>
                            <a:srgbClr val="000000"/>
                          </a:solidFill>
                          <a:effectLst/>
                          <a:latin typeface="ui-sans-serif"/>
                        </a:rPr>
                        <a:t>/ </a:t>
                      </a:r>
                      <a:r>
                        <a:rPr lang="zh-CN" altLang="en-US" sz="2400" b="1" dirty="0">
                          <a:solidFill>
                            <a:srgbClr val="000000"/>
                          </a:solidFill>
                          <a:effectLst/>
                          <a:latin typeface="ui-sans-serif"/>
                        </a:rPr>
                        <a:t>截止时间）</a:t>
                      </a:r>
                      <a:endParaRPr lang="zh-CN" altLang="en-US" sz="2400"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1323">
                <a:tc>
                  <a:txBody>
                    <a:bodyPr/>
                    <a:lstStyle/>
                    <a:p>
                      <a:pPr algn="l">
                        <a:lnSpc>
                          <a:spcPts val="1800"/>
                        </a:lnSpc>
                        <a:buNone/>
                      </a:pPr>
                      <a:r>
                        <a:rPr lang="zh-CN" altLang="en-US" b="1">
                          <a:solidFill>
                            <a:srgbClr val="000000"/>
                          </a:solidFill>
                          <a:effectLst/>
                          <a:latin typeface="ui-sans-serif"/>
                        </a:rPr>
                        <a:t>口吻</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正式、简洁、诚恳，兼具号召力，符合校园公告的语境</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文本框 3"/>
          <p:cNvSpPr txBox="1"/>
          <p:nvPr/>
        </p:nvSpPr>
        <p:spPr>
          <a:xfrm>
            <a:off x="558497" y="276390"/>
            <a:ext cx="3049824" cy="584775"/>
          </a:xfrm>
          <a:prstGeom prst="rect">
            <a:avLst/>
          </a:prstGeom>
          <a:solidFill>
            <a:schemeClr val="accent6">
              <a:lumMod val="20000"/>
              <a:lumOff val="80000"/>
            </a:schemeClr>
          </a:solidFill>
        </p:spPr>
        <p:txBody>
          <a:bodyPr wrap="square">
            <a:spAutoFit/>
          </a:bodyPr>
          <a:lstStyle/>
          <a:p>
            <a:r>
              <a:rPr lang="en-US" altLang="zh-CN" sz="3200" b="1" dirty="0">
                <a:solidFill>
                  <a:srgbClr val="7030A0"/>
                </a:solidFill>
                <a:latin typeface="隶书" panose="02010509060101010101" pitchFamily="49" charset="-122"/>
                <a:ea typeface="隶书" panose="02010509060101010101" pitchFamily="49" charset="-122"/>
              </a:rPr>
              <a:t>1 </a:t>
            </a:r>
            <a:r>
              <a:rPr lang="zh-CN" altLang="en-US" sz="3200" b="1" dirty="0">
                <a:solidFill>
                  <a:srgbClr val="7030A0"/>
                </a:solidFill>
                <a:latin typeface="隶书" panose="02010509060101010101" pitchFamily="49" charset="-122"/>
                <a:ea typeface="隶书" panose="02010509060101010101" pitchFamily="49" charset="-122"/>
              </a:rPr>
              <a:t>审题</a:t>
            </a:r>
            <a:endParaRPr lang="zh-CN" altLang="en-US" sz="3200" b="1" dirty="0">
              <a:solidFill>
                <a:srgbClr val="7030A0"/>
              </a:solidFill>
              <a:latin typeface="隶书" panose="02010509060101010101" pitchFamily="49" charset="-122"/>
              <a:ea typeface="隶书" panose="02010509060101010101" pitchFamily="49" charset="-122"/>
            </a:endParaRPr>
          </a:p>
        </p:txBody>
      </p:sp>
      <p:sp>
        <p:nvSpPr>
          <p:cNvPr id="5" name="文本框 4"/>
          <p:cNvSpPr txBox="1"/>
          <p:nvPr/>
        </p:nvSpPr>
        <p:spPr>
          <a:xfrm>
            <a:off x="310276" y="5379924"/>
            <a:ext cx="5229054" cy="954107"/>
          </a:xfrm>
          <a:prstGeom prst="rect">
            <a:avLst/>
          </a:prstGeom>
          <a:solidFill>
            <a:schemeClr val="accent4">
              <a:lumMod val="40000"/>
              <a:lumOff val="60000"/>
            </a:schemeClr>
          </a:solidFill>
        </p:spPr>
        <p:txBody>
          <a:bodyPr wrap="square">
            <a:spAutoFit/>
          </a:bodyPr>
          <a:lstStyle/>
          <a:p>
            <a:r>
              <a:rPr lang="en-US" altLang="zh-CN" sz="2800" b="1" dirty="0"/>
              <a:t>1</a:t>
            </a:r>
            <a:r>
              <a:rPr lang="zh-CN" altLang="en-US" sz="2800" b="1" dirty="0"/>
              <a:t>关注要点的</a:t>
            </a:r>
            <a:r>
              <a:rPr lang="zh-CN" altLang="en-US" sz="2800" b="1" dirty="0">
                <a:highlight>
                  <a:srgbClr val="FFFF00"/>
                </a:highlight>
              </a:rPr>
              <a:t>深度挖掘</a:t>
            </a:r>
            <a:endParaRPr lang="en-US" altLang="zh-CN" sz="2800" b="1" dirty="0">
              <a:highlight>
                <a:srgbClr val="FFFF00"/>
              </a:highlight>
            </a:endParaRPr>
          </a:p>
          <a:p>
            <a:r>
              <a:rPr lang="en-US" altLang="zh-CN" sz="2800" b="1" dirty="0"/>
              <a:t>2 </a:t>
            </a:r>
            <a:r>
              <a:rPr lang="zh-CN" altLang="en-US" sz="2800" b="1" dirty="0"/>
              <a:t>要点拓展和挖掘的</a:t>
            </a:r>
            <a:r>
              <a:rPr lang="zh-CN" altLang="en-US" sz="2800" b="1" dirty="0">
                <a:highlight>
                  <a:srgbClr val="FFFF00"/>
                </a:highlight>
              </a:rPr>
              <a:t>思维方式</a:t>
            </a:r>
            <a:endParaRPr lang="zh-CN" altLang="en-US" sz="2800" b="1" dirty="0">
              <a:highlight>
                <a:srgbClr val="FFFF00"/>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50957" y="500623"/>
          <a:ext cx="11690085" cy="6357377"/>
        </p:xfrm>
        <a:graphic>
          <a:graphicData uri="http://schemas.openxmlformats.org/drawingml/2006/table">
            <a:tbl>
              <a:tblPr/>
              <a:tblGrid>
                <a:gridCol w="1281256"/>
                <a:gridCol w="3800874"/>
                <a:gridCol w="2162803"/>
                <a:gridCol w="3252417"/>
                <a:gridCol w="1192735"/>
              </a:tblGrid>
              <a:tr h="291910">
                <a:tc>
                  <a:txBody>
                    <a:bodyPr/>
                    <a:lstStyle/>
                    <a:p>
                      <a:pPr algn="l">
                        <a:lnSpc>
                          <a:spcPts val="1800"/>
                        </a:lnSpc>
                        <a:buNone/>
                      </a:pPr>
                      <a:r>
                        <a:rPr lang="zh-CN" altLang="en-US" sz="1400" b="1">
                          <a:solidFill>
                            <a:srgbClr val="000000"/>
                          </a:solidFill>
                          <a:effectLst/>
                          <a:latin typeface="ui-sans-serif"/>
                        </a:rPr>
                        <a:t>文体类型</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格式要求</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常用时态</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ui-sans-serif"/>
                        </a:rPr>
                        <a:t>三段式结构安排</a:t>
                      </a:r>
                      <a:endParaRPr lang="zh-CN" altLang="en-US" sz="1400" b="1">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dirty="0">
                          <a:solidFill>
                            <a:srgbClr val="000000"/>
                          </a:solidFill>
                          <a:effectLst/>
                          <a:latin typeface="ui-sans-serif"/>
                        </a:rPr>
                        <a:t>语气特点</a:t>
                      </a:r>
                      <a:endParaRPr lang="zh-CN" altLang="en-US" sz="1400" b="1"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dirty="0">
                          <a:solidFill>
                            <a:srgbClr val="000000"/>
                          </a:solidFill>
                          <a:effectLst/>
                          <a:latin typeface="ui-sans-serif"/>
                        </a:rPr>
                        <a:t>招募启事</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标题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正文（介绍 </a:t>
                      </a:r>
                      <a:r>
                        <a:rPr lang="en-US" altLang="zh-CN" sz="1600" b="0" dirty="0">
                          <a:solidFill>
                            <a:srgbClr val="000000"/>
                          </a:solidFill>
                          <a:effectLst/>
                          <a:latin typeface="ui-sans-serif"/>
                        </a:rPr>
                        <a:t>/ </a:t>
                      </a:r>
                      <a:r>
                        <a:rPr lang="zh-CN" altLang="en-US" sz="1600" b="0" dirty="0">
                          <a:solidFill>
                            <a:srgbClr val="000000"/>
                          </a:solidFill>
                          <a:effectLst/>
                          <a:latin typeface="ui-sans-serif"/>
                        </a:rPr>
                        <a:t>要求 </a:t>
                      </a:r>
                      <a:r>
                        <a:rPr lang="en-US" altLang="zh-CN" sz="1600" b="0" dirty="0">
                          <a:solidFill>
                            <a:srgbClr val="000000"/>
                          </a:solidFill>
                          <a:effectLst/>
                          <a:latin typeface="ui-sans-serif"/>
                        </a:rPr>
                        <a:t>/ </a:t>
                      </a:r>
                      <a:r>
                        <a:rPr lang="zh-CN" altLang="en-US" sz="1600" b="0" dirty="0">
                          <a:solidFill>
                            <a:srgbClr val="000000"/>
                          </a:solidFill>
                          <a:effectLst/>
                          <a:latin typeface="ui-sans-serif"/>
                        </a:rPr>
                        <a:t>呼吁）</a:t>
                      </a:r>
                      <a:r>
                        <a:rPr lang="en-US" altLang="zh-CN" sz="1600" b="0" dirty="0">
                          <a:solidFill>
                            <a:srgbClr val="000000"/>
                          </a:solidFill>
                          <a:effectLst/>
                          <a:latin typeface="ui-sans-serif"/>
                        </a:rPr>
                        <a:t>+ </a:t>
                      </a:r>
                      <a:r>
                        <a:rPr lang="zh-CN" altLang="en-US" sz="1600" b="1" dirty="0">
                          <a:solidFill>
                            <a:srgbClr val="FF0000"/>
                          </a:solidFill>
                          <a:effectLst/>
                          <a:latin typeface="ui-sans-serif"/>
                        </a:rPr>
                        <a:t>落款</a:t>
                      </a:r>
                      <a:endParaRPr lang="zh-CN" altLang="en-US" sz="1600" b="1" dirty="0">
                        <a:solidFill>
                          <a:srgbClr val="FF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dirty="0">
                          <a:solidFill>
                            <a:srgbClr val="000000"/>
                          </a:solidFill>
                          <a:effectLst/>
                          <a:highlight>
                            <a:srgbClr val="FFFF00"/>
                          </a:highlight>
                          <a:latin typeface="ui-sans-serif"/>
                        </a:rPr>
                        <a:t>① 介绍招募主体</a:t>
                      </a:r>
                      <a:endParaRPr lang="zh-CN" altLang="en-US" sz="1800" b="1" dirty="0">
                        <a:solidFill>
                          <a:srgbClr val="000000"/>
                        </a:solidFill>
                        <a:effectLst/>
                        <a:highlight>
                          <a:srgbClr val="FFFF00"/>
                        </a:highlight>
                        <a:latin typeface="ui-sans-serif"/>
                      </a:endParaRPr>
                    </a:p>
                    <a:p>
                      <a:pPr algn="l">
                        <a:lnSpc>
                          <a:spcPts val="1800"/>
                        </a:lnSpc>
                        <a:buNone/>
                      </a:pPr>
                      <a:r>
                        <a:rPr lang="zh-CN" altLang="en-US" sz="1800" b="1" dirty="0">
                          <a:solidFill>
                            <a:srgbClr val="000000"/>
                          </a:solidFill>
                          <a:effectLst/>
                          <a:highlight>
                            <a:srgbClr val="FFFF00"/>
                          </a:highlight>
                          <a:latin typeface="ui-sans-serif"/>
                        </a:rPr>
                        <a:t>② 列出具体要求</a:t>
                      </a:r>
                      <a:endParaRPr lang="zh-CN" altLang="en-US" sz="1800" b="1" dirty="0">
                        <a:solidFill>
                          <a:srgbClr val="000000"/>
                        </a:solidFill>
                        <a:effectLst/>
                        <a:highlight>
                          <a:srgbClr val="FFFF00"/>
                        </a:highlight>
                        <a:latin typeface="ui-sans-serif"/>
                      </a:endParaRPr>
                    </a:p>
                    <a:p>
                      <a:pPr algn="l">
                        <a:lnSpc>
                          <a:spcPts val="1800"/>
                        </a:lnSpc>
                        <a:buNone/>
                      </a:pPr>
                      <a:r>
                        <a:rPr lang="zh-CN" altLang="en-US" sz="1800" b="1" dirty="0">
                          <a:solidFill>
                            <a:srgbClr val="000000"/>
                          </a:solidFill>
                          <a:effectLst/>
                          <a:highlight>
                            <a:srgbClr val="FFFF00"/>
                          </a:highlight>
                          <a:latin typeface="ui-sans-serif"/>
                        </a:rPr>
                        <a:t>③ 呼吁报名 </a:t>
                      </a:r>
                      <a:r>
                        <a:rPr lang="en-US" altLang="zh-CN" sz="1800" b="1" dirty="0">
                          <a:solidFill>
                            <a:srgbClr val="000000"/>
                          </a:solidFill>
                          <a:effectLst/>
                          <a:highlight>
                            <a:srgbClr val="FFFF00"/>
                          </a:highlight>
                          <a:latin typeface="ui-sans-serif"/>
                        </a:rPr>
                        <a:t>+ </a:t>
                      </a:r>
                      <a:r>
                        <a:rPr lang="zh-CN" altLang="en-US" sz="1800" b="1" dirty="0">
                          <a:solidFill>
                            <a:srgbClr val="000000"/>
                          </a:solidFill>
                          <a:effectLst/>
                          <a:highlight>
                            <a:srgbClr val="FFFF00"/>
                          </a:highlight>
                          <a:latin typeface="ui-sans-serif"/>
                        </a:rPr>
                        <a:t>联系方式</a:t>
                      </a:r>
                      <a:endParaRPr lang="zh-CN" altLang="en-US" sz="1800" b="1" dirty="0">
                        <a:solidFill>
                          <a:srgbClr val="000000"/>
                        </a:solidFill>
                        <a:effectLst/>
                        <a:highlight>
                          <a:srgbClr val="FFFF00"/>
                        </a:highligh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正式、简洁、客观</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建议性书信</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7030A0"/>
                          </a:solidFill>
                          <a:effectLst/>
                          <a:latin typeface="ui-sans-serif"/>
                        </a:rPr>
                        <a:t>称呼 </a:t>
                      </a:r>
                      <a:r>
                        <a:rPr lang="en-US" altLang="zh-CN" sz="1600" b="1" dirty="0">
                          <a:solidFill>
                            <a:srgbClr val="7030A0"/>
                          </a:solidFill>
                          <a:effectLst/>
                          <a:latin typeface="ui-sans-serif"/>
                        </a:rPr>
                        <a:t>+ </a:t>
                      </a:r>
                      <a:r>
                        <a:rPr lang="zh-CN" altLang="en-US" sz="1600" b="1" dirty="0">
                          <a:solidFill>
                            <a:srgbClr val="7030A0"/>
                          </a:solidFill>
                          <a:effectLst/>
                          <a:latin typeface="ui-sans-serif"/>
                        </a:rPr>
                        <a:t>正文 </a:t>
                      </a:r>
                      <a:r>
                        <a:rPr lang="en-US" altLang="zh-CN" sz="1600" b="1" dirty="0">
                          <a:solidFill>
                            <a:srgbClr val="7030A0"/>
                          </a:solidFill>
                          <a:effectLst/>
                          <a:latin typeface="ui-sans-serif"/>
                        </a:rPr>
                        <a:t>+ </a:t>
                      </a:r>
                      <a:r>
                        <a:rPr lang="zh-CN" altLang="en-US" sz="1600" b="1" dirty="0">
                          <a:solidFill>
                            <a:srgbClr val="7030A0"/>
                          </a:solidFill>
                          <a:effectLst/>
                          <a:latin typeface="ui-sans-serif"/>
                        </a:rPr>
                        <a:t>结束语 </a:t>
                      </a:r>
                      <a:r>
                        <a:rPr lang="en-US" altLang="zh-CN" sz="1600" b="1" dirty="0">
                          <a:solidFill>
                            <a:srgbClr val="7030A0"/>
                          </a:solidFill>
                          <a:effectLst/>
                          <a:latin typeface="ui-sans-serif"/>
                        </a:rPr>
                        <a:t>+ </a:t>
                      </a:r>
                      <a:r>
                        <a:rPr lang="zh-CN" altLang="en-US" sz="1600" b="1" dirty="0">
                          <a:solidFill>
                            <a:srgbClr val="7030A0"/>
                          </a:solidFill>
                          <a:effectLst/>
                          <a:latin typeface="ui-sans-serif"/>
                        </a:rPr>
                        <a:t>署名 </a:t>
                      </a:r>
                      <a:r>
                        <a:rPr lang="en-US" altLang="zh-CN" sz="1600" b="1" dirty="0">
                          <a:solidFill>
                            <a:srgbClr val="7030A0"/>
                          </a:solidFill>
                          <a:effectLst/>
                          <a:latin typeface="ui-sans-serif"/>
                        </a:rPr>
                        <a:t>+ </a:t>
                      </a:r>
                      <a:r>
                        <a:rPr lang="zh-CN" altLang="en-US" sz="1600" b="1" dirty="0">
                          <a:solidFill>
                            <a:srgbClr val="7030A0"/>
                          </a:solidFill>
                          <a:effectLst/>
                          <a:latin typeface="ui-sans-serif"/>
                        </a:rPr>
                        <a:t>日期</a:t>
                      </a:r>
                      <a:endParaRPr lang="zh-CN" altLang="en-US" sz="1600" b="1" dirty="0">
                        <a:solidFill>
                          <a:srgbClr val="7030A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① 点明建议目的</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② 分点给出建议</a:t>
                      </a:r>
                      <a:endParaRPr lang="zh-CN" altLang="en-US" sz="1800" b="0" dirty="0">
                        <a:solidFill>
                          <a:srgbClr val="000000"/>
                        </a:solidFill>
                        <a:effectLst/>
                        <a:latin typeface="ui-sans-serif"/>
                      </a:endParaRPr>
                    </a:p>
                    <a:p>
                      <a:pPr algn="l">
                        <a:lnSpc>
                          <a:spcPts val="1800"/>
                        </a:lnSpc>
                        <a:buNone/>
                      </a:pPr>
                      <a:r>
                        <a:rPr lang="zh-CN" altLang="en-US" sz="1800" b="1" dirty="0">
                          <a:solidFill>
                            <a:srgbClr val="0070C0"/>
                          </a:solidFill>
                          <a:effectLst/>
                          <a:latin typeface="ui-sans-serif"/>
                        </a:rPr>
                        <a:t>③ 期待对方采纳 </a:t>
                      </a:r>
                      <a:r>
                        <a:rPr lang="en-US" altLang="zh-CN" sz="1800" b="1" dirty="0">
                          <a:solidFill>
                            <a:srgbClr val="0070C0"/>
                          </a:solidFill>
                          <a:effectLst/>
                          <a:latin typeface="ui-sans-serif"/>
                        </a:rPr>
                        <a:t>+ </a:t>
                      </a:r>
                      <a:r>
                        <a:rPr lang="zh-CN" altLang="en-US" sz="1800" b="1" dirty="0">
                          <a:solidFill>
                            <a:srgbClr val="0070C0"/>
                          </a:solidFill>
                          <a:effectLst/>
                          <a:latin typeface="ui-sans-serif"/>
                        </a:rPr>
                        <a:t>感谢</a:t>
                      </a:r>
                      <a:endParaRPr lang="zh-CN" altLang="en-US" sz="1800" b="1" dirty="0">
                        <a:solidFill>
                          <a:srgbClr val="0070C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礼貌、委婉、诚恳</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求助性书信</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7030A0"/>
                          </a:solidFill>
                          <a:effectLst/>
                          <a:latin typeface="ui-sans-serif"/>
                        </a:rPr>
                        <a:t>称呼 </a:t>
                      </a:r>
                      <a:r>
                        <a:rPr lang="en-US" altLang="zh-CN" sz="1600" b="1" dirty="0">
                          <a:solidFill>
                            <a:srgbClr val="7030A0"/>
                          </a:solidFill>
                          <a:effectLst/>
                          <a:latin typeface="ui-sans-serif"/>
                        </a:rPr>
                        <a:t>+ </a:t>
                      </a:r>
                      <a:r>
                        <a:rPr lang="zh-CN" altLang="en-US" sz="1600" b="1" dirty="0">
                          <a:solidFill>
                            <a:srgbClr val="7030A0"/>
                          </a:solidFill>
                          <a:effectLst/>
                          <a:latin typeface="ui-sans-serif"/>
                        </a:rPr>
                        <a:t>正文 </a:t>
                      </a:r>
                      <a:r>
                        <a:rPr lang="en-US" altLang="zh-CN" sz="1600" b="1" dirty="0">
                          <a:solidFill>
                            <a:srgbClr val="7030A0"/>
                          </a:solidFill>
                          <a:effectLst/>
                          <a:latin typeface="ui-sans-serif"/>
                        </a:rPr>
                        <a:t>+ </a:t>
                      </a:r>
                      <a:r>
                        <a:rPr lang="zh-CN" altLang="en-US" sz="1600" b="1" dirty="0">
                          <a:solidFill>
                            <a:srgbClr val="7030A0"/>
                          </a:solidFill>
                          <a:effectLst/>
                          <a:latin typeface="ui-sans-serif"/>
                        </a:rPr>
                        <a:t>结束语 </a:t>
                      </a:r>
                      <a:r>
                        <a:rPr lang="en-US" altLang="zh-CN" sz="1600" b="1" dirty="0">
                          <a:solidFill>
                            <a:srgbClr val="7030A0"/>
                          </a:solidFill>
                          <a:effectLst/>
                          <a:latin typeface="ui-sans-serif"/>
                        </a:rPr>
                        <a:t>+ </a:t>
                      </a:r>
                      <a:r>
                        <a:rPr lang="zh-CN" altLang="en-US" sz="1600" b="1" dirty="0">
                          <a:solidFill>
                            <a:srgbClr val="7030A0"/>
                          </a:solidFill>
                          <a:effectLst/>
                          <a:latin typeface="ui-sans-serif"/>
                        </a:rPr>
                        <a:t>署名 </a:t>
                      </a:r>
                      <a:r>
                        <a:rPr lang="en-US" altLang="zh-CN" sz="1600" b="1" dirty="0">
                          <a:solidFill>
                            <a:srgbClr val="7030A0"/>
                          </a:solidFill>
                          <a:effectLst/>
                          <a:latin typeface="ui-sans-serif"/>
                        </a:rPr>
                        <a:t>+ </a:t>
                      </a:r>
                      <a:r>
                        <a:rPr lang="zh-CN" altLang="en-US" sz="1600" b="1" dirty="0">
                          <a:solidFill>
                            <a:srgbClr val="7030A0"/>
                          </a:solidFill>
                          <a:effectLst/>
                          <a:latin typeface="ui-sans-serif"/>
                        </a:rPr>
                        <a:t>日期</a:t>
                      </a:r>
                      <a:endParaRPr lang="zh-CN" altLang="en-US" sz="1600" b="1" dirty="0">
                        <a:solidFill>
                          <a:srgbClr val="7030A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一般现在 </a:t>
                      </a:r>
                      <a:r>
                        <a:rPr lang="en-US" altLang="zh-CN" sz="1600" b="0" dirty="0">
                          <a:solidFill>
                            <a:srgbClr val="000000"/>
                          </a:solidFill>
                          <a:effectLst/>
                          <a:latin typeface="ui-sans-serif"/>
                        </a:rPr>
                        <a:t>/ </a:t>
                      </a:r>
                      <a:r>
                        <a:rPr lang="zh-CN" altLang="en-US" sz="1600" b="0" dirty="0">
                          <a:solidFill>
                            <a:srgbClr val="000000"/>
                          </a:solidFill>
                          <a:effectLst/>
                          <a:latin typeface="ui-sans-serif"/>
                        </a:rPr>
                        <a:t>过去时</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① 说明求助事由</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② 阐述困难细节</a:t>
                      </a:r>
                      <a:endParaRPr lang="zh-CN" altLang="en-US" sz="1800" b="0" dirty="0">
                        <a:solidFill>
                          <a:srgbClr val="000000"/>
                        </a:solidFill>
                        <a:effectLst/>
                        <a:latin typeface="ui-sans-serif"/>
                      </a:endParaRPr>
                    </a:p>
                    <a:p>
                      <a:pPr algn="l">
                        <a:lnSpc>
                          <a:spcPts val="1800"/>
                        </a:lnSpc>
                        <a:buNone/>
                      </a:pPr>
                      <a:r>
                        <a:rPr lang="zh-CN" altLang="en-US" sz="1800" b="1" dirty="0">
                          <a:solidFill>
                            <a:srgbClr val="0070C0"/>
                          </a:solidFill>
                          <a:effectLst/>
                          <a:latin typeface="ui-sans-serif"/>
                        </a:rPr>
                        <a:t>③ 恳请帮助 </a:t>
                      </a:r>
                      <a:r>
                        <a:rPr lang="en-US" altLang="zh-CN" sz="1800" b="1" dirty="0">
                          <a:solidFill>
                            <a:srgbClr val="0070C0"/>
                          </a:solidFill>
                          <a:effectLst/>
                          <a:latin typeface="ui-sans-serif"/>
                        </a:rPr>
                        <a:t>+ </a:t>
                      </a:r>
                      <a:r>
                        <a:rPr lang="zh-CN" altLang="en-US" sz="1800" b="1" dirty="0">
                          <a:solidFill>
                            <a:srgbClr val="0070C0"/>
                          </a:solidFill>
                          <a:effectLst/>
                          <a:latin typeface="ui-sans-serif"/>
                        </a:rPr>
                        <a:t>感谢</a:t>
                      </a:r>
                      <a:endParaRPr lang="zh-CN" altLang="en-US" sz="1800" b="1" dirty="0">
                        <a:solidFill>
                          <a:srgbClr val="0070C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恳切、礼貌</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告知性书信</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7030A0"/>
                          </a:solidFill>
                          <a:effectLst/>
                          <a:latin typeface="ui-sans-serif"/>
                        </a:rPr>
                        <a:t>称呼 </a:t>
                      </a:r>
                      <a:r>
                        <a:rPr lang="en-US" altLang="zh-CN" sz="1600" b="1" dirty="0">
                          <a:solidFill>
                            <a:srgbClr val="7030A0"/>
                          </a:solidFill>
                          <a:effectLst/>
                          <a:latin typeface="ui-sans-serif"/>
                        </a:rPr>
                        <a:t>+ </a:t>
                      </a:r>
                      <a:r>
                        <a:rPr lang="zh-CN" altLang="en-US" sz="1600" b="1" dirty="0">
                          <a:solidFill>
                            <a:srgbClr val="7030A0"/>
                          </a:solidFill>
                          <a:effectLst/>
                          <a:latin typeface="ui-sans-serif"/>
                        </a:rPr>
                        <a:t>正文 </a:t>
                      </a:r>
                      <a:r>
                        <a:rPr lang="en-US" altLang="zh-CN" sz="1600" b="1" dirty="0">
                          <a:solidFill>
                            <a:srgbClr val="7030A0"/>
                          </a:solidFill>
                          <a:effectLst/>
                          <a:latin typeface="ui-sans-serif"/>
                        </a:rPr>
                        <a:t>+ </a:t>
                      </a:r>
                      <a:r>
                        <a:rPr lang="zh-CN" altLang="en-US" sz="1600" b="1" dirty="0">
                          <a:solidFill>
                            <a:srgbClr val="7030A0"/>
                          </a:solidFill>
                          <a:effectLst/>
                          <a:latin typeface="ui-sans-serif"/>
                        </a:rPr>
                        <a:t>结束语 </a:t>
                      </a:r>
                      <a:r>
                        <a:rPr lang="en-US" altLang="zh-CN" sz="1600" b="1" dirty="0">
                          <a:solidFill>
                            <a:srgbClr val="7030A0"/>
                          </a:solidFill>
                          <a:effectLst/>
                          <a:latin typeface="ui-sans-serif"/>
                        </a:rPr>
                        <a:t>+ </a:t>
                      </a:r>
                      <a:r>
                        <a:rPr lang="zh-CN" altLang="en-US" sz="1600" b="1" dirty="0">
                          <a:solidFill>
                            <a:srgbClr val="7030A0"/>
                          </a:solidFill>
                          <a:effectLst/>
                          <a:latin typeface="ui-sans-serif"/>
                        </a:rPr>
                        <a:t>署名 </a:t>
                      </a:r>
                      <a:r>
                        <a:rPr lang="en-US" altLang="zh-CN" sz="1600" b="1" dirty="0">
                          <a:solidFill>
                            <a:srgbClr val="7030A0"/>
                          </a:solidFill>
                          <a:effectLst/>
                          <a:latin typeface="ui-sans-serif"/>
                        </a:rPr>
                        <a:t>+ </a:t>
                      </a:r>
                      <a:r>
                        <a:rPr lang="zh-CN" altLang="en-US" sz="1600" b="1" dirty="0">
                          <a:solidFill>
                            <a:srgbClr val="7030A0"/>
                          </a:solidFill>
                          <a:effectLst/>
                          <a:latin typeface="ui-sans-serif"/>
                        </a:rPr>
                        <a:t>日期</a:t>
                      </a:r>
                      <a:endParaRPr lang="zh-CN" altLang="en-US" sz="1600" b="1" dirty="0">
                        <a:solidFill>
                          <a:srgbClr val="7030A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 </a:t>
                      </a:r>
                      <a:r>
                        <a:rPr lang="en-US" altLang="zh-CN" sz="1600" b="0">
                          <a:solidFill>
                            <a:srgbClr val="000000"/>
                          </a:solidFill>
                          <a:effectLst/>
                          <a:latin typeface="ui-sans-serif"/>
                        </a:rPr>
                        <a:t>/ </a:t>
                      </a:r>
                      <a:r>
                        <a:rPr lang="zh-CN" altLang="en-US" sz="1600" b="0">
                          <a:solidFill>
                            <a:srgbClr val="000000"/>
                          </a:solidFill>
                          <a:effectLst/>
                          <a:latin typeface="ui-sans-serif"/>
                        </a:rPr>
                        <a:t>过去时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ui-sans-serif"/>
                        </a:rPr>
                        <a:t>① 点明告知事项</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② 详述事件内容</a:t>
                      </a:r>
                      <a:endParaRPr lang="zh-CN" altLang="en-US" sz="1800" b="0">
                        <a:solidFill>
                          <a:srgbClr val="000000"/>
                        </a:solidFill>
                        <a:effectLst/>
                        <a:latin typeface="ui-sans-serif"/>
                      </a:endParaRPr>
                    </a:p>
                    <a:p>
                      <a:pPr algn="l">
                        <a:lnSpc>
                          <a:spcPts val="1800"/>
                        </a:lnSpc>
                        <a:buNone/>
                      </a:pPr>
                      <a:r>
                        <a:rPr lang="zh-CN" altLang="en-US" sz="1800" b="0">
                          <a:solidFill>
                            <a:srgbClr val="000000"/>
                          </a:solidFill>
                          <a:effectLst/>
                          <a:latin typeface="ui-sans-serif"/>
                        </a:rPr>
                        <a:t>③ 希望对方知晓 </a:t>
                      </a:r>
                      <a:r>
                        <a:rPr lang="en-US" altLang="zh-CN" sz="1800" b="0">
                          <a:solidFill>
                            <a:srgbClr val="000000"/>
                          </a:solidFill>
                          <a:effectLst/>
                          <a:latin typeface="ui-sans-serif"/>
                        </a:rPr>
                        <a:t>+ </a:t>
                      </a:r>
                      <a:r>
                        <a:rPr lang="zh-CN" altLang="en-US" sz="1800" b="0">
                          <a:solidFill>
                            <a:srgbClr val="000000"/>
                          </a:solidFill>
                          <a:effectLst/>
                          <a:latin typeface="ui-sans-serif"/>
                        </a:rPr>
                        <a:t>祝福</a:t>
                      </a:r>
                      <a:endParaRPr lang="zh-CN" altLang="en-US" sz="18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正式、清晰</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78332">
                <a:tc>
                  <a:txBody>
                    <a:bodyPr/>
                    <a:lstStyle/>
                    <a:p>
                      <a:pPr algn="l">
                        <a:lnSpc>
                          <a:spcPts val="1800"/>
                        </a:lnSpc>
                        <a:buNone/>
                      </a:pPr>
                      <a:r>
                        <a:rPr lang="zh-CN" altLang="en-US" sz="1600" b="1">
                          <a:solidFill>
                            <a:srgbClr val="000000"/>
                          </a:solidFill>
                          <a:effectLst/>
                          <a:latin typeface="ui-sans-serif"/>
                        </a:rPr>
                        <a:t>新闻报道</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标题 </a:t>
                      </a:r>
                      <a:r>
                        <a:rPr lang="en-US" altLang="zh-CN" sz="1600" b="0" dirty="0">
                          <a:solidFill>
                            <a:srgbClr val="000000"/>
                          </a:solidFill>
                          <a:effectLst/>
                          <a:latin typeface="ui-sans-serif"/>
                        </a:rPr>
                        <a:t>+ </a:t>
                      </a:r>
                      <a:r>
                        <a:rPr lang="zh-CN" altLang="en-US" sz="2000" b="1" dirty="0">
                          <a:solidFill>
                            <a:srgbClr val="C00000"/>
                          </a:solidFill>
                          <a:effectLst/>
                          <a:latin typeface="ui-sans-serif"/>
                        </a:rPr>
                        <a:t>导语</a:t>
                      </a:r>
                      <a:r>
                        <a:rPr lang="zh-CN" altLang="en-US" sz="1600" b="0" dirty="0">
                          <a:solidFill>
                            <a:srgbClr val="000000"/>
                          </a:solidFill>
                          <a:effectLst/>
                          <a:latin typeface="ui-sans-serif"/>
                        </a:rPr>
                        <a:t>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 </a:t>
                      </a:r>
                      <a:r>
                        <a:rPr lang="en-US" altLang="zh-CN" sz="1600" b="0" dirty="0">
                          <a:solidFill>
                            <a:srgbClr val="000000"/>
                          </a:solidFill>
                          <a:effectLst/>
                          <a:latin typeface="ui-sans-serif"/>
                        </a:rPr>
                        <a:t>+ </a:t>
                      </a:r>
                      <a:r>
                        <a:rPr lang="zh-CN" altLang="en-US" sz="1600" b="0" dirty="0">
                          <a:solidFill>
                            <a:srgbClr val="000000"/>
                          </a:solidFill>
                          <a:effectLst/>
                          <a:latin typeface="ui-sans-serif"/>
                        </a:rPr>
                        <a:t>结尾</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一般过去时（事件）</a:t>
                      </a:r>
                      <a:endParaRPr lang="zh-CN" altLang="en-US" sz="1600" b="0" dirty="0">
                        <a:solidFill>
                          <a:srgbClr val="000000"/>
                        </a:solidFill>
                        <a:effectLst/>
                        <a:latin typeface="ui-sans-serif"/>
                      </a:endParaRPr>
                    </a:p>
                    <a:p>
                      <a:pPr algn="l">
                        <a:lnSpc>
                          <a:spcPts val="1800"/>
                        </a:lnSpc>
                        <a:buNone/>
                      </a:pPr>
                      <a:r>
                        <a:rPr lang="zh-CN" altLang="en-US" sz="1600" b="0" dirty="0">
                          <a:solidFill>
                            <a:srgbClr val="000000"/>
                          </a:solidFill>
                          <a:effectLst/>
                          <a:latin typeface="ui-sans-serif"/>
                        </a:rPr>
                        <a:t>一般现在时（影响）</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dirty="0">
                          <a:solidFill>
                            <a:srgbClr val="000000"/>
                          </a:solidFill>
                          <a:effectLst/>
                          <a:highlight>
                            <a:srgbClr val="00FFFF"/>
                          </a:highlight>
                          <a:latin typeface="ui-sans-serif"/>
                        </a:rPr>
                        <a:t>① 导语（</a:t>
                      </a:r>
                      <a:r>
                        <a:rPr lang="en-US" altLang="zh-CN" sz="1800" b="1" dirty="0">
                          <a:solidFill>
                            <a:srgbClr val="000000"/>
                          </a:solidFill>
                          <a:effectLst/>
                          <a:highlight>
                            <a:srgbClr val="00FFFF"/>
                          </a:highlight>
                          <a:latin typeface="ui-sans-serif"/>
                        </a:rPr>
                        <a:t>5W1H</a:t>
                      </a:r>
                      <a:r>
                        <a:rPr lang="zh-CN" altLang="en-US" sz="1800" b="1" dirty="0">
                          <a:solidFill>
                            <a:srgbClr val="000000"/>
                          </a:solidFill>
                          <a:effectLst/>
                          <a:highlight>
                            <a:srgbClr val="00FFFF"/>
                          </a:highlight>
                          <a:latin typeface="ui-sans-serif"/>
                        </a:rPr>
                        <a:t>：时间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地点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人物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事件等）</a:t>
                      </a:r>
                      <a:endParaRPr lang="zh-CN" altLang="en-US" sz="1800" b="1" dirty="0">
                        <a:solidFill>
                          <a:srgbClr val="000000"/>
                        </a:solidFill>
                        <a:effectLst/>
                        <a:highlight>
                          <a:srgbClr val="00FFFF"/>
                        </a:highlight>
                        <a:latin typeface="ui-sans-serif"/>
                      </a:endParaRPr>
                    </a:p>
                    <a:p>
                      <a:pPr algn="l">
                        <a:lnSpc>
                          <a:spcPts val="1800"/>
                        </a:lnSpc>
                        <a:buNone/>
                      </a:pPr>
                      <a:r>
                        <a:rPr lang="zh-CN" altLang="en-US" sz="1800" b="1" dirty="0">
                          <a:solidFill>
                            <a:srgbClr val="000000"/>
                          </a:solidFill>
                          <a:effectLst/>
                          <a:highlight>
                            <a:srgbClr val="00FFFF"/>
                          </a:highlight>
                          <a:latin typeface="ui-sans-serif"/>
                        </a:rPr>
                        <a:t>② 事件详情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多方描述</a:t>
                      </a:r>
                      <a:endParaRPr lang="zh-CN" altLang="en-US" sz="1800" b="1" dirty="0">
                        <a:solidFill>
                          <a:srgbClr val="000000"/>
                        </a:solidFill>
                        <a:effectLst/>
                        <a:highlight>
                          <a:srgbClr val="00FFFF"/>
                        </a:highlight>
                        <a:latin typeface="ui-sans-serif"/>
                      </a:endParaRPr>
                    </a:p>
                    <a:p>
                      <a:pPr algn="l">
                        <a:lnSpc>
                          <a:spcPts val="1800"/>
                        </a:lnSpc>
                        <a:buNone/>
                      </a:pPr>
                      <a:r>
                        <a:rPr lang="zh-CN" altLang="en-US" sz="1800" b="1" dirty="0">
                          <a:solidFill>
                            <a:srgbClr val="000000"/>
                          </a:solidFill>
                          <a:effectLst/>
                          <a:highlight>
                            <a:srgbClr val="00FFFF"/>
                          </a:highlight>
                          <a:latin typeface="ui-sans-serif"/>
                        </a:rPr>
                        <a:t>③ 总结影响 </a:t>
                      </a:r>
                      <a:r>
                        <a:rPr lang="en-US" altLang="zh-CN" sz="1800" b="1" dirty="0">
                          <a:solidFill>
                            <a:srgbClr val="000000"/>
                          </a:solidFill>
                          <a:effectLst/>
                          <a:highlight>
                            <a:srgbClr val="00FFFF"/>
                          </a:highlight>
                          <a:latin typeface="ui-sans-serif"/>
                        </a:rPr>
                        <a:t>/ </a:t>
                      </a:r>
                      <a:r>
                        <a:rPr lang="zh-CN" altLang="en-US" sz="1800" b="1" dirty="0">
                          <a:solidFill>
                            <a:srgbClr val="000000"/>
                          </a:solidFill>
                          <a:effectLst/>
                          <a:highlight>
                            <a:srgbClr val="00FFFF"/>
                          </a:highlight>
                          <a:latin typeface="ui-sans-serif"/>
                        </a:rPr>
                        <a:t>展望</a:t>
                      </a:r>
                      <a:endParaRPr lang="zh-CN" altLang="en-US" sz="1800" b="1" dirty="0">
                        <a:solidFill>
                          <a:srgbClr val="000000"/>
                        </a:solidFill>
                        <a:effectLst/>
                        <a:highlight>
                          <a:srgbClr val="00FFFF"/>
                        </a:highligh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客观、中立、严谨</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16191">
                <a:tc>
                  <a:txBody>
                    <a:bodyPr/>
                    <a:lstStyle/>
                    <a:p>
                      <a:pPr algn="l">
                        <a:lnSpc>
                          <a:spcPts val="1800"/>
                        </a:lnSpc>
                        <a:buNone/>
                      </a:pPr>
                      <a:r>
                        <a:rPr lang="zh-CN" altLang="en-US" sz="1600" b="1">
                          <a:solidFill>
                            <a:srgbClr val="000000"/>
                          </a:solidFill>
                          <a:effectLst/>
                          <a:latin typeface="ui-sans-serif"/>
                        </a:rPr>
                        <a:t>投稿</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标题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a:solidFill>
                            <a:srgbClr val="000000"/>
                          </a:solidFill>
                          <a:effectLst/>
                          <a:latin typeface="ui-sans-serif"/>
                        </a:rPr>
                        <a:t>一般现在 </a:t>
                      </a:r>
                      <a:r>
                        <a:rPr lang="en-US" altLang="zh-CN" sz="1600" b="0">
                          <a:solidFill>
                            <a:srgbClr val="000000"/>
                          </a:solidFill>
                          <a:effectLst/>
                          <a:latin typeface="ui-sans-serif"/>
                        </a:rPr>
                        <a:t>/ </a:t>
                      </a:r>
                      <a:r>
                        <a:rPr lang="zh-CN" altLang="en-US" sz="1600" b="0">
                          <a:solidFill>
                            <a:srgbClr val="000000"/>
                          </a:solidFill>
                          <a:effectLst/>
                          <a:latin typeface="ui-sans-serif"/>
                        </a:rPr>
                        <a:t>过去时</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highlight>
                            <a:srgbClr val="00FF00"/>
                          </a:highlight>
                          <a:latin typeface="ui-sans-serif"/>
                        </a:rPr>
                        <a:t>① 引出投稿主题</a:t>
                      </a:r>
                      <a:endParaRPr lang="zh-CN" altLang="en-US" sz="1800" b="0" dirty="0">
                        <a:solidFill>
                          <a:srgbClr val="000000"/>
                        </a:solidFill>
                        <a:effectLst/>
                        <a:highlight>
                          <a:srgbClr val="00FF00"/>
                        </a:highlight>
                        <a:latin typeface="ui-sans-serif"/>
                      </a:endParaRPr>
                    </a:p>
                    <a:p>
                      <a:pPr algn="l">
                        <a:lnSpc>
                          <a:spcPts val="1800"/>
                        </a:lnSpc>
                        <a:buNone/>
                      </a:pPr>
                      <a:r>
                        <a:rPr lang="zh-CN" altLang="en-US" sz="1800" b="0" dirty="0">
                          <a:solidFill>
                            <a:srgbClr val="000000"/>
                          </a:solidFill>
                          <a:effectLst/>
                          <a:highlight>
                            <a:srgbClr val="00FF00"/>
                          </a:highlight>
                          <a:latin typeface="ui-sans-serif"/>
                        </a:rPr>
                        <a:t>② 具体内容（故事 </a:t>
                      </a:r>
                      <a:r>
                        <a:rPr lang="en-US" altLang="zh-CN" sz="1800" b="0" dirty="0">
                          <a:solidFill>
                            <a:srgbClr val="000000"/>
                          </a:solidFill>
                          <a:effectLst/>
                          <a:highlight>
                            <a:srgbClr val="00FF00"/>
                          </a:highlight>
                          <a:latin typeface="ui-sans-serif"/>
                        </a:rPr>
                        <a:t>/ </a:t>
                      </a:r>
                      <a:r>
                        <a:rPr lang="zh-CN" altLang="en-US" sz="1800" b="0" dirty="0">
                          <a:solidFill>
                            <a:srgbClr val="000000"/>
                          </a:solidFill>
                          <a:effectLst/>
                          <a:highlight>
                            <a:srgbClr val="00FF00"/>
                          </a:highlight>
                          <a:latin typeface="ui-sans-serif"/>
                        </a:rPr>
                        <a:t>观点）</a:t>
                      </a:r>
                      <a:endParaRPr lang="zh-CN" altLang="en-US" sz="1800" b="0" dirty="0">
                        <a:solidFill>
                          <a:srgbClr val="000000"/>
                        </a:solidFill>
                        <a:effectLst/>
                        <a:highlight>
                          <a:srgbClr val="00FF00"/>
                        </a:highlight>
                        <a:latin typeface="ui-sans-serif"/>
                      </a:endParaRPr>
                    </a:p>
                    <a:p>
                      <a:pPr algn="l">
                        <a:lnSpc>
                          <a:spcPts val="1800"/>
                        </a:lnSpc>
                        <a:buNone/>
                      </a:pPr>
                      <a:r>
                        <a:rPr lang="zh-CN" altLang="en-US" sz="1800" b="0" dirty="0">
                          <a:solidFill>
                            <a:srgbClr val="000000"/>
                          </a:solidFill>
                          <a:effectLst/>
                          <a:highlight>
                            <a:srgbClr val="00FF00"/>
                          </a:highlight>
                          <a:latin typeface="ui-sans-serif"/>
                        </a:rPr>
                        <a:t>③ 表达投稿意愿</a:t>
                      </a:r>
                      <a:endParaRPr lang="zh-CN" altLang="en-US" sz="1800" b="0" dirty="0">
                        <a:solidFill>
                          <a:srgbClr val="000000"/>
                        </a:solidFill>
                        <a:effectLst/>
                        <a:highlight>
                          <a:srgbClr val="00FF00"/>
                        </a:highligh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真诚、得体、贴合主题</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6180">
                <a:tc>
                  <a:txBody>
                    <a:bodyPr/>
                    <a:lstStyle/>
                    <a:p>
                      <a:pPr algn="l">
                        <a:lnSpc>
                          <a:spcPts val="1800"/>
                        </a:lnSpc>
                        <a:buNone/>
                      </a:pPr>
                      <a:r>
                        <a:rPr lang="zh-CN" altLang="en-US" sz="1600" b="1">
                          <a:solidFill>
                            <a:srgbClr val="000000"/>
                          </a:solidFill>
                          <a:effectLst/>
                          <a:latin typeface="ui-sans-serif"/>
                        </a:rPr>
                        <a:t>演讲稿</a:t>
                      </a:r>
                      <a:endParaRPr lang="zh-CN" altLang="en-US" sz="1600" b="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C00000"/>
                          </a:solidFill>
                          <a:effectLst/>
                          <a:latin typeface="ui-sans-serif"/>
                        </a:rPr>
                        <a:t>称呼</a:t>
                      </a:r>
                      <a:r>
                        <a:rPr lang="zh-CN" altLang="en-US" sz="1600" b="0" dirty="0">
                          <a:solidFill>
                            <a:srgbClr val="000000"/>
                          </a:solidFill>
                          <a:effectLst/>
                          <a:latin typeface="ui-sans-serif"/>
                        </a:rPr>
                        <a:t> </a:t>
                      </a:r>
                      <a:r>
                        <a:rPr lang="en-US" altLang="zh-CN" sz="1600" b="0" dirty="0">
                          <a:solidFill>
                            <a:srgbClr val="000000"/>
                          </a:solidFill>
                          <a:effectLst/>
                          <a:latin typeface="ui-sans-serif"/>
                        </a:rPr>
                        <a:t>+ </a:t>
                      </a:r>
                      <a:r>
                        <a:rPr lang="zh-CN" altLang="en-US" sz="2400" b="1" dirty="0">
                          <a:solidFill>
                            <a:srgbClr val="C00000"/>
                          </a:solidFill>
                          <a:effectLst/>
                          <a:latin typeface="ui-sans-serif"/>
                        </a:rPr>
                        <a:t>开场白</a:t>
                      </a:r>
                      <a:r>
                        <a:rPr lang="zh-CN" altLang="en-US" sz="1600" b="0" dirty="0">
                          <a:solidFill>
                            <a:srgbClr val="000000"/>
                          </a:solidFill>
                          <a:effectLst/>
                          <a:latin typeface="ui-sans-serif"/>
                        </a:rPr>
                        <a:t> </a:t>
                      </a:r>
                      <a:r>
                        <a:rPr lang="en-US" altLang="zh-CN" sz="1600" b="0" dirty="0">
                          <a:solidFill>
                            <a:srgbClr val="000000"/>
                          </a:solidFill>
                          <a:effectLst/>
                          <a:latin typeface="ui-sans-serif"/>
                        </a:rPr>
                        <a:t>+ </a:t>
                      </a:r>
                      <a:r>
                        <a:rPr lang="zh-CN" altLang="en-US" sz="1600" b="0" dirty="0">
                          <a:solidFill>
                            <a:srgbClr val="000000"/>
                          </a:solidFill>
                          <a:effectLst/>
                          <a:latin typeface="ui-sans-serif"/>
                        </a:rPr>
                        <a:t>正文 </a:t>
                      </a:r>
                      <a:r>
                        <a:rPr lang="en-US" altLang="zh-CN" sz="1600" b="0" dirty="0">
                          <a:solidFill>
                            <a:srgbClr val="000000"/>
                          </a:solidFill>
                          <a:effectLst/>
                          <a:latin typeface="ui-sans-serif"/>
                        </a:rPr>
                        <a:t>+ </a:t>
                      </a:r>
                      <a:endParaRPr lang="en-US" altLang="zh-CN" sz="1600" b="0" dirty="0">
                        <a:solidFill>
                          <a:srgbClr val="000000"/>
                        </a:solidFill>
                        <a:effectLst/>
                        <a:latin typeface="ui-sans-serif"/>
                      </a:endParaRPr>
                    </a:p>
                    <a:p>
                      <a:pPr algn="l">
                        <a:lnSpc>
                          <a:spcPts val="1800"/>
                        </a:lnSpc>
                        <a:buNone/>
                      </a:pPr>
                      <a:r>
                        <a:rPr lang="zh-CN" altLang="en-US" sz="1600" b="1" dirty="0">
                          <a:solidFill>
                            <a:srgbClr val="C00000"/>
                          </a:solidFill>
                          <a:effectLst/>
                          <a:latin typeface="ui-sans-serif"/>
                        </a:rPr>
                        <a:t>呼吁或感谢结尾</a:t>
                      </a:r>
                      <a:endParaRPr lang="zh-CN" altLang="en-US" sz="1600" b="1" dirty="0">
                        <a:solidFill>
                          <a:srgbClr val="C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一般现在时</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ui-sans-serif"/>
                        </a:rPr>
                        <a:t>① </a:t>
                      </a:r>
                      <a:r>
                        <a:rPr lang="zh-CN" altLang="en-US" sz="1800" b="1" dirty="0">
                          <a:solidFill>
                            <a:srgbClr val="C00000"/>
                          </a:solidFill>
                          <a:effectLst/>
                          <a:latin typeface="ui-sans-serif"/>
                        </a:rPr>
                        <a:t>问候听众 </a:t>
                      </a:r>
                      <a:r>
                        <a:rPr lang="en-US" altLang="zh-CN" sz="1800" b="0" dirty="0">
                          <a:solidFill>
                            <a:srgbClr val="000000"/>
                          </a:solidFill>
                          <a:effectLst/>
                          <a:latin typeface="ui-sans-serif"/>
                        </a:rPr>
                        <a:t>+ </a:t>
                      </a:r>
                      <a:r>
                        <a:rPr lang="zh-CN" altLang="en-US" sz="1800" b="0" dirty="0">
                          <a:solidFill>
                            <a:srgbClr val="000000"/>
                          </a:solidFill>
                          <a:effectLst/>
                          <a:latin typeface="ui-sans-serif"/>
                        </a:rPr>
                        <a:t>点明主题</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② 论述观点 </a:t>
                      </a:r>
                      <a:r>
                        <a:rPr lang="en-US" altLang="zh-CN" sz="1800" b="0" dirty="0">
                          <a:solidFill>
                            <a:srgbClr val="000000"/>
                          </a:solidFill>
                          <a:effectLst/>
                          <a:latin typeface="ui-sans-serif"/>
                        </a:rPr>
                        <a:t>/ </a:t>
                      </a:r>
                      <a:r>
                        <a:rPr lang="zh-CN" altLang="en-US" sz="1800" b="0" dirty="0">
                          <a:solidFill>
                            <a:srgbClr val="000000"/>
                          </a:solidFill>
                          <a:effectLst/>
                          <a:latin typeface="ui-sans-serif"/>
                        </a:rPr>
                        <a:t>分享故事</a:t>
                      </a:r>
                      <a:endParaRPr lang="zh-CN" altLang="en-US" sz="1800" b="0" dirty="0">
                        <a:solidFill>
                          <a:srgbClr val="000000"/>
                        </a:solidFill>
                        <a:effectLst/>
                        <a:latin typeface="ui-sans-serif"/>
                      </a:endParaRPr>
                    </a:p>
                    <a:p>
                      <a:pPr algn="l">
                        <a:lnSpc>
                          <a:spcPts val="1800"/>
                        </a:lnSpc>
                        <a:buNone/>
                      </a:pPr>
                      <a:r>
                        <a:rPr lang="zh-CN" altLang="en-US" sz="1800" b="0" dirty="0">
                          <a:solidFill>
                            <a:srgbClr val="000000"/>
                          </a:solidFill>
                          <a:effectLst/>
                          <a:latin typeface="ui-sans-serif"/>
                        </a:rPr>
                        <a:t>③ </a:t>
                      </a:r>
                      <a:r>
                        <a:rPr lang="zh-CN" altLang="en-US" sz="1800" b="1" dirty="0">
                          <a:solidFill>
                            <a:srgbClr val="C00000"/>
                          </a:solidFill>
                          <a:effectLst/>
                          <a:latin typeface="ui-sans-serif"/>
                        </a:rPr>
                        <a:t>呼吁行动 </a:t>
                      </a:r>
                      <a:r>
                        <a:rPr lang="en-US" altLang="zh-CN" sz="1800" b="1" dirty="0">
                          <a:solidFill>
                            <a:srgbClr val="C00000"/>
                          </a:solidFill>
                          <a:effectLst/>
                          <a:latin typeface="ui-sans-serif"/>
                        </a:rPr>
                        <a:t>/ </a:t>
                      </a:r>
                      <a:r>
                        <a:rPr lang="zh-CN" altLang="en-US" sz="1800" b="1" dirty="0">
                          <a:solidFill>
                            <a:srgbClr val="C00000"/>
                          </a:solidFill>
                          <a:effectLst/>
                          <a:latin typeface="ui-sans-serif"/>
                        </a:rPr>
                        <a:t>升华主旨</a:t>
                      </a:r>
                      <a:endParaRPr lang="zh-CN" altLang="en-US" sz="1800" b="1" dirty="0">
                        <a:solidFill>
                          <a:srgbClr val="C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ui-sans-serif"/>
                        </a:rPr>
                        <a:t>热情、激昂、有感染力</a:t>
                      </a:r>
                      <a:endParaRPr lang="zh-CN" altLang="en-US" sz="1600" b="0" dirty="0">
                        <a:solidFill>
                          <a:srgbClr val="000000"/>
                        </a:solidFill>
                        <a:effectLst/>
                        <a:latin typeface="ui-sans-serif"/>
                      </a:endParaRPr>
                    </a:p>
                  </a:txBody>
                  <a:tcPr marL="49263" marR="49263" marT="24632" marB="24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131411" y="51896"/>
            <a:ext cx="6096912" cy="369332"/>
          </a:xfrm>
          <a:prstGeom prst="rect">
            <a:avLst/>
          </a:prstGeom>
          <a:solidFill>
            <a:schemeClr val="accent6">
              <a:lumMod val="20000"/>
              <a:lumOff val="80000"/>
            </a:schemeClr>
          </a:solidFill>
        </p:spPr>
        <p:txBody>
          <a:bodyPr wrap="square">
            <a:spAutoFit/>
          </a:bodyPr>
          <a:lstStyle/>
          <a:p>
            <a:r>
              <a:rPr lang="zh-CN" altLang="en-US" b="1" dirty="0"/>
              <a:t> </a:t>
            </a:r>
            <a:r>
              <a:rPr lang="zh-CN" altLang="en-US" b="1" dirty="0">
                <a:highlight>
                  <a:srgbClr val="00FF00"/>
                </a:highlight>
              </a:rPr>
              <a:t>审文体总复习</a:t>
            </a:r>
            <a:r>
              <a:rPr lang="zh-CN" altLang="en-US" b="1" dirty="0"/>
              <a:t>：对比梳理表</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9474" y="163024"/>
            <a:ext cx="8086782" cy="369332"/>
          </a:xfrm>
          <a:prstGeom prst="rect">
            <a:avLst/>
          </a:prstGeom>
          <a:solidFill>
            <a:schemeClr val="accent6">
              <a:lumMod val="20000"/>
              <a:lumOff val="80000"/>
            </a:schemeClr>
          </a:solidFill>
        </p:spPr>
        <p:txBody>
          <a:bodyPr wrap="square">
            <a:spAutoFit/>
          </a:bodyPr>
          <a:lstStyle/>
          <a:p>
            <a:r>
              <a:rPr lang="zh-CN" altLang="en-US" b="1" dirty="0">
                <a:highlight>
                  <a:srgbClr val="00FF00"/>
                </a:highlight>
              </a:rPr>
              <a:t>设计首段总复习</a:t>
            </a:r>
            <a:r>
              <a:rPr lang="zh-CN" altLang="en-US" b="1" dirty="0"/>
              <a:t>：书信类</a:t>
            </a:r>
            <a:endParaRPr lang="zh-CN" altLang="en-US" b="1" dirty="0"/>
          </a:p>
        </p:txBody>
      </p:sp>
      <p:graphicFrame>
        <p:nvGraphicFramePr>
          <p:cNvPr id="5" name="表格 4"/>
          <p:cNvGraphicFramePr>
            <a:graphicFrameLocks noGrp="1"/>
          </p:cNvGraphicFramePr>
          <p:nvPr/>
        </p:nvGraphicFramePr>
        <p:xfrm>
          <a:off x="191641" y="799416"/>
          <a:ext cx="11766741" cy="5670846"/>
        </p:xfrm>
        <a:graphic>
          <a:graphicData uri="http://schemas.openxmlformats.org/drawingml/2006/table">
            <a:tbl>
              <a:tblPr/>
              <a:tblGrid>
                <a:gridCol w="903374"/>
                <a:gridCol w="2727277"/>
                <a:gridCol w="2907035"/>
                <a:gridCol w="5229055"/>
              </a:tblGrid>
              <a:tr h="352742">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文体类型</a:t>
                      </a:r>
                      <a:endParaRPr lang="zh-CN" altLang="en-US" sz="1800" b="1">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开头思维方式</a:t>
                      </a:r>
                      <a:endParaRPr lang="zh-CN" altLang="en-US" sz="1800" b="1">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中文句型</a:t>
                      </a:r>
                      <a:endParaRPr lang="zh-CN" altLang="en-US" sz="1800" b="1">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英文句型</a:t>
                      </a:r>
                      <a:endParaRPr lang="zh-CN" altLang="en-US" sz="1800" b="1">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38181">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建议信</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点明身份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说明写信目的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引出建议</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我是</a:t>
                      </a:r>
                      <a:r>
                        <a:rPr lang="en-US" altLang="zh-CN" sz="1800" b="0" dirty="0">
                          <a:solidFill>
                            <a:srgbClr val="000000"/>
                          </a:solidFill>
                          <a:effectLst/>
                          <a:latin typeface="Times New Roman" panose="02020603050405020304" pitchFamily="18" charset="0"/>
                          <a:cs typeface="Times New Roman" panose="02020603050405020304" pitchFamily="18" charset="0"/>
                        </a:rPr>
                        <a:t>……</a:t>
                      </a:r>
                      <a:r>
                        <a:rPr lang="zh-CN" altLang="en-US" sz="1800" b="0" dirty="0">
                          <a:solidFill>
                            <a:srgbClr val="000000"/>
                          </a:solidFill>
                          <a:effectLst/>
                          <a:latin typeface="Times New Roman" panose="02020603050405020304" pitchFamily="18" charset="0"/>
                          <a:cs typeface="Times New Roman" panose="02020603050405020304" pitchFamily="18" charset="0"/>
                        </a:rPr>
                        <a:t>，写这封信是想给你一些关于</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的建议</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得知你在</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方面有困惑，我想分享几点建议</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I’m..., and </a:t>
                      </a:r>
                      <a:r>
                        <a:rPr lang="en-US" sz="1800" b="1" dirty="0">
                          <a:solidFill>
                            <a:srgbClr val="000000"/>
                          </a:solidFill>
                          <a:effectLst/>
                          <a:latin typeface="Times New Roman" panose="02020603050405020304" pitchFamily="18" charset="0"/>
                          <a:cs typeface="Times New Roman" panose="02020603050405020304" pitchFamily="18" charset="0"/>
                        </a:rPr>
                        <a:t>I’m writing to give you some suggestions on...</a:t>
                      </a:r>
                      <a:endParaRPr lang="en-US" sz="1800" b="1"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Learning that you have trouble with..., </a:t>
                      </a:r>
                      <a:r>
                        <a:rPr lang="en-US" sz="1800" b="1" dirty="0">
                          <a:solidFill>
                            <a:srgbClr val="FF0000"/>
                          </a:solidFill>
                          <a:effectLst/>
                          <a:latin typeface="Times New Roman" panose="02020603050405020304" pitchFamily="18" charset="0"/>
                          <a:cs typeface="Times New Roman" panose="02020603050405020304" pitchFamily="18" charset="0"/>
                        </a:rPr>
                        <a:t>I’d like to share a few suggestions</a:t>
                      </a:r>
                      <a:endParaRPr lang="en-US" sz="1800" b="1" dirty="0">
                        <a:solidFill>
                          <a:srgbClr val="FF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38703">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求助信</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自我介绍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说明困境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请求帮助</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我是</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，冒昧写信是想请你帮我解决</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的问题</a:t>
                      </a:r>
                      <a:endParaRPr lang="zh-CN" altLang="en-US"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目前我在</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方面遇到困难，希望能得到你的帮助</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I’m..., and </a:t>
                      </a:r>
                      <a:r>
                        <a:rPr lang="en-US" sz="1800" b="1" dirty="0">
                          <a:solidFill>
                            <a:srgbClr val="FF0000"/>
                          </a:solidFill>
                          <a:effectLst/>
                          <a:latin typeface="Times New Roman" panose="02020603050405020304" pitchFamily="18" charset="0"/>
                          <a:cs typeface="Times New Roman" panose="02020603050405020304" pitchFamily="18" charset="0"/>
                        </a:rPr>
                        <a:t>I’m writing to ask for your help with...</a:t>
                      </a:r>
                      <a:endParaRPr lang="en-US" sz="1800" b="1" dirty="0">
                        <a:solidFill>
                          <a:srgbClr val="FF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I’m now facing difficulty in..., and </a:t>
                      </a:r>
                      <a:r>
                        <a:rPr lang="en-US" sz="1800" b="1" dirty="0">
                          <a:solidFill>
                            <a:srgbClr val="FF0000"/>
                          </a:solidFill>
                          <a:effectLst/>
                          <a:latin typeface="Times New Roman" panose="02020603050405020304" pitchFamily="18" charset="0"/>
                          <a:cs typeface="Times New Roman" panose="02020603050405020304" pitchFamily="18" charset="0"/>
                        </a:rPr>
                        <a:t>I hope you can give me a hand</a:t>
                      </a:r>
                      <a:endParaRPr lang="en-US" sz="1800" b="1" dirty="0">
                        <a:solidFill>
                          <a:srgbClr val="FF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9543">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告知信</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表明身份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点明告知事项</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我写这封信是为了告知你</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的相关情况</a:t>
                      </a:r>
                      <a:endParaRPr lang="zh-CN" altLang="en-US"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特此写信通知你，我校将举办</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活动</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I’m </a:t>
                      </a:r>
                      <a:r>
                        <a:rPr lang="en-US" sz="1800" b="1" dirty="0">
                          <a:solidFill>
                            <a:srgbClr val="FF0000"/>
                          </a:solidFill>
                          <a:effectLst/>
                          <a:latin typeface="Times New Roman" panose="02020603050405020304" pitchFamily="18" charset="0"/>
                          <a:cs typeface="Times New Roman" panose="02020603050405020304" pitchFamily="18" charset="0"/>
                        </a:rPr>
                        <a:t>writing to inform you of something about</a:t>
                      </a:r>
                      <a:r>
                        <a:rPr lang="en-US" sz="1800" b="0" dirty="0">
                          <a:solidFill>
                            <a:srgbClr val="000000"/>
                          </a:solidFill>
                          <a:effectLst/>
                          <a:latin typeface="Times New Roman" panose="02020603050405020304" pitchFamily="18" charset="0"/>
                          <a:cs typeface="Times New Roman" panose="02020603050405020304" pitchFamily="18" charset="0"/>
                        </a:rPr>
                        <a:t>...</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I’m </a:t>
                      </a:r>
                      <a:r>
                        <a:rPr lang="en-US" sz="1800" b="1" dirty="0">
                          <a:solidFill>
                            <a:srgbClr val="FF0000"/>
                          </a:solidFill>
                          <a:effectLst/>
                          <a:latin typeface="Times New Roman" panose="02020603050405020304" pitchFamily="18" charset="0"/>
                          <a:cs typeface="Times New Roman" panose="02020603050405020304" pitchFamily="18" charset="0"/>
                        </a:rPr>
                        <a:t>writing to tell you that </a:t>
                      </a:r>
                      <a:r>
                        <a:rPr lang="en-US" sz="1800" b="0" dirty="0">
                          <a:solidFill>
                            <a:srgbClr val="000000"/>
                          </a:solidFill>
                          <a:effectLst/>
                          <a:latin typeface="Times New Roman" panose="02020603050405020304" pitchFamily="18" charset="0"/>
                          <a:cs typeface="Times New Roman" panose="02020603050405020304" pitchFamily="18" charset="0"/>
                        </a:rPr>
                        <a:t>our school will hold an activity of...</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38181">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邀请信</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自我介绍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说明邀请事由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发出邀请</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我是</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，诚挚邀请你参加我校举办的</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活动</a:t>
                      </a:r>
                      <a:endParaRPr lang="zh-CN" altLang="en-US"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为了</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，我们将举办</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，期待你的到来</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I’m..., and </a:t>
                      </a:r>
                      <a:r>
                        <a:rPr lang="en-US" sz="1800" b="1" dirty="0">
                          <a:solidFill>
                            <a:srgbClr val="FF0000"/>
                          </a:solidFill>
                          <a:effectLst/>
                          <a:latin typeface="Times New Roman" panose="02020603050405020304" pitchFamily="18" charset="0"/>
                          <a:cs typeface="Times New Roman" panose="02020603050405020304" pitchFamily="18" charset="0"/>
                        </a:rPr>
                        <a:t>I sincerely invite you to take part in</a:t>
                      </a:r>
                      <a:r>
                        <a:rPr lang="en-US" sz="1800" b="0" dirty="0">
                          <a:solidFill>
                            <a:srgbClr val="000000"/>
                          </a:solidFill>
                          <a:effectLst/>
                          <a:latin typeface="Times New Roman" panose="02020603050405020304" pitchFamily="18" charset="0"/>
                          <a:cs typeface="Times New Roman" panose="02020603050405020304" pitchFamily="18" charset="0"/>
                        </a:rPr>
                        <a:t>... held by our school</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To..., </a:t>
                      </a:r>
                      <a:r>
                        <a:rPr lang="en-US" sz="1800" b="1" dirty="0">
                          <a:solidFill>
                            <a:srgbClr val="FF0000"/>
                          </a:solidFill>
                          <a:effectLst/>
                          <a:latin typeface="Times New Roman" panose="02020603050405020304" pitchFamily="18" charset="0"/>
                          <a:cs typeface="Times New Roman" panose="02020603050405020304" pitchFamily="18" charset="0"/>
                        </a:rPr>
                        <a:t>we will hold..., and we are looking forward to your coming</a:t>
                      </a:r>
                      <a:endParaRPr lang="en-US" sz="1800" b="1" dirty="0">
                        <a:solidFill>
                          <a:srgbClr val="FF0000"/>
                        </a:solidFill>
                        <a:effectLst/>
                        <a:latin typeface="Times New Roman" panose="02020603050405020304" pitchFamily="18" charset="0"/>
                        <a:cs typeface="Times New Roman" panose="02020603050405020304" pitchFamily="18" charset="0"/>
                      </a:endParaRPr>
                    </a:p>
                  </a:txBody>
                  <a:tcPr marL="66753" marR="66753" marT="33376" marB="3337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9474" y="163024"/>
            <a:ext cx="8086782" cy="369332"/>
          </a:xfrm>
          <a:prstGeom prst="rect">
            <a:avLst/>
          </a:prstGeom>
          <a:solidFill>
            <a:schemeClr val="accent6">
              <a:lumMod val="20000"/>
              <a:lumOff val="80000"/>
            </a:schemeClr>
          </a:solidFill>
        </p:spPr>
        <p:txBody>
          <a:bodyPr wrap="square">
            <a:spAutoFit/>
          </a:bodyPr>
          <a:lstStyle/>
          <a:p>
            <a:r>
              <a:rPr lang="zh-CN" altLang="en-US" b="1" dirty="0">
                <a:highlight>
                  <a:srgbClr val="00FF00"/>
                </a:highlight>
              </a:rPr>
              <a:t>设计首段总复习</a:t>
            </a:r>
            <a:r>
              <a:rPr lang="zh-CN" altLang="en-US" b="1" dirty="0"/>
              <a:t>：其他类</a:t>
            </a:r>
            <a:endParaRPr lang="zh-CN" altLang="en-US" b="1" dirty="0"/>
          </a:p>
        </p:txBody>
      </p:sp>
      <p:graphicFrame>
        <p:nvGraphicFramePr>
          <p:cNvPr id="5" name="表格 4"/>
          <p:cNvGraphicFramePr>
            <a:graphicFrameLocks noGrp="1"/>
          </p:cNvGraphicFramePr>
          <p:nvPr/>
        </p:nvGraphicFramePr>
        <p:xfrm>
          <a:off x="219474" y="624201"/>
          <a:ext cx="11782708" cy="6012043"/>
        </p:xfrm>
        <a:graphic>
          <a:graphicData uri="http://schemas.openxmlformats.org/drawingml/2006/table">
            <a:tbl>
              <a:tblPr/>
              <a:tblGrid>
                <a:gridCol w="1062967"/>
                <a:gridCol w="1838565"/>
                <a:gridCol w="3241466"/>
                <a:gridCol w="5639710"/>
              </a:tblGrid>
              <a:tr h="418851">
                <a:tc>
                  <a:txBody>
                    <a:bodyPr/>
                    <a:lstStyle/>
                    <a:p>
                      <a:pPr algn="l">
                        <a:lnSpc>
                          <a:spcPts val="1800"/>
                        </a:lnSpc>
                        <a:buNone/>
                      </a:pPr>
                      <a:r>
                        <a:rPr lang="zh-CN" altLang="en-US" sz="1600" b="1">
                          <a:solidFill>
                            <a:srgbClr val="000000"/>
                          </a:solidFill>
                          <a:effectLst/>
                          <a:latin typeface="ui-sans-serif"/>
                        </a:rPr>
                        <a:t>文体类型</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ui-sans-serif"/>
                        </a:rPr>
                        <a:t>开头思维方式</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ui-sans-serif"/>
                        </a:rPr>
                        <a:t>中文句型</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ui-sans-serif"/>
                        </a:rPr>
                        <a:t>英文句型</a:t>
                      </a:r>
                      <a:endParaRPr lang="zh-CN" altLang="en-US" sz="1600" b="1">
                        <a:solidFill>
                          <a:srgbClr val="000000"/>
                        </a:solidFill>
                        <a:effectLst/>
                        <a:latin typeface="ui-sans-serif"/>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6623">
                <a:tc>
                  <a:txBody>
                    <a:bodyPr/>
                    <a:lstStyle/>
                    <a:p>
                      <a:pPr algn="l">
                        <a:lnSpc>
                          <a:spcPts val="1800"/>
                        </a:lnSpc>
                        <a:buNone/>
                      </a:pPr>
                      <a:r>
                        <a:rPr lang="zh-CN" altLang="en-US" sz="1800" b="1" dirty="0">
                          <a:solidFill>
                            <a:srgbClr val="000000"/>
                          </a:solidFill>
                          <a:effectLst/>
                          <a:latin typeface="Times New Roman" panose="02020603050405020304" pitchFamily="18" charset="0"/>
                          <a:cs typeface="Times New Roman" panose="02020603050405020304" pitchFamily="18" charset="0"/>
                        </a:rPr>
                        <a:t>演讲稿</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问候听众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点明主题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引出下文</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尊敬的老师、亲爱的同学们，大家好！今天我演讲的主题是</a:t>
                      </a:r>
                      <a:r>
                        <a:rPr lang="en-US" altLang="zh-CN" sz="1800" b="0">
                          <a:solidFill>
                            <a:srgbClr val="000000"/>
                          </a:solidFill>
                          <a:effectLst/>
                          <a:latin typeface="Times New Roman" panose="02020603050405020304" pitchFamily="18" charset="0"/>
                          <a:cs typeface="Times New Roman" panose="02020603050405020304" pitchFamily="18" charset="0"/>
                        </a:rPr>
                        <a:t>……</a:t>
                      </a:r>
                      <a:endParaRPr lang="en-US" altLang="zh-CN"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很高兴站在这里，和大家聊聊关于</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的话题</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a:t>
                      </a:r>
                      <a:r>
                        <a:rPr lang="en-US" sz="1800" b="1" dirty="0">
                          <a:solidFill>
                            <a:srgbClr val="FF0000"/>
                          </a:solidFill>
                          <a:effectLst/>
                          <a:latin typeface="Times New Roman" panose="02020603050405020304" pitchFamily="18" charset="0"/>
                          <a:cs typeface="Times New Roman" panose="02020603050405020304" pitchFamily="18" charset="0"/>
                        </a:rPr>
                        <a:t>Honorable teachers and dear classmates, good morning! The topic of my speech today is...</a:t>
                      </a:r>
                      <a:endParaRPr lang="en-US" sz="1800" b="1" dirty="0">
                        <a:solidFill>
                          <a:srgbClr val="FF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en-US" sz="1800" b="1" dirty="0">
                          <a:solidFill>
                            <a:srgbClr val="FF0000"/>
                          </a:solidFill>
                          <a:effectLst/>
                          <a:latin typeface="Times New Roman" panose="02020603050405020304" pitchFamily="18" charset="0"/>
                          <a:cs typeface="Times New Roman" panose="02020603050405020304" pitchFamily="18" charset="0"/>
                        </a:rPr>
                        <a:t>It’s my great honor to stand here and talk about... with you</a:t>
                      </a:r>
                      <a:endParaRPr lang="en-US" sz="1800" b="1" dirty="0">
                        <a:solidFill>
                          <a:srgbClr val="FF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00671">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投稿</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直奔主题</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a:t>
                      </a:r>
                      <a:r>
                        <a:rPr lang="zh-CN" altLang="en-US" sz="1800" b="0" dirty="0">
                          <a:solidFill>
                            <a:srgbClr val="000000"/>
                          </a:solidFill>
                          <a:effectLst/>
                          <a:latin typeface="Times New Roman" panose="02020603050405020304" pitchFamily="18" charset="0"/>
                          <a:cs typeface="Times New Roman" panose="02020603050405020304" pitchFamily="18" charset="0"/>
                        </a:rPr>
                        <a:t>关于</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这一话题，我有许多话想诉说。</a:t>
                      </a:r>
                      <a:endParaRPr lang="en-US" altLang="zh-CN"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以下是我对</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的理解与思考。</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lnSpc>
                          <a:spcPts val="1800"/>
                        </a:lnSpc>
                        <a:buAutoNum type="arabicPeriod"/>
                      </a:pPr>
                      <a:r>
                        <a:rPr lang="en-US" sz="1800" b="0" dirty="0">
                          <a:solidFill>
                            <a:srgbClr val="FF0000"/>
                          </a:solidFill>
                          <a:effectLst/>
                          <a:latin typeface="Times New Roman" panose="02020603050405020304" pitchFamily="18" charset="0"/>
                          <a:cs typeface="Times New Roman" panose="02020603050405020304" pitchFamily="18" charset="0"/>
                        </a:rPr>
                        <a:t>When it comes to the topic of..., </a:t>
                      </a:r>
                      <a:r>
                        <a:rPr lang="en-US" sz="1800" b="0" dirty="0">
                          <a:solidFill>
                            <a:srgbClr val="000000"/>
                          </a:solidFill>
                          <a:effectLst/>
                          <a:latin typeface="Times New Roman" panose="02020603050405020304" pitchFamily="18" charset="0"/>
                          <a:cs typeface="Times New Roman" panose="02020603050405020304" pitchFamily="18" charset="0"/>
                        </a:rPr>
                        <a:t>I have a lot to say.</a:t>
                      </a:r>
                      <a:endParaRPr lang="en-US" sz="1800" b="0" dirty="0">
                        <a:solidFill>
                          <a:srgbClr val="000000"/>
                        </a:solidFill>
                        <a:effectLst/>
                        <a:latin typeface="Times New Roman" panose="02020603050405020304" pitchFamily="18" charset="0"/>
                        <a:cs typeface="Times New Roman" panose="02020603050405020304" pitchFamily="18" charset="0"/>
                      </a:endParaRPr>
                    </a:p>
                    <a:p>
                      <a:pPr marL="342900" indent="-342900" algn="l">
                        <a:lnSpc>
                          <a:spcPts val="1800"/>
                        </a:lnSpc>
                        <a:buAutoNum type="arabicPeriod"/>
                      </a:pPr>
                      <a:r>
                        <a:rPr lang="en-US" sz="1800" b="0" dirty="0">
                          <a:solidFill>
                            <a:srgbClr val="000000"/>
                          </a:solidFill>
                          <a:effectLst/>
                          <a:latin typeface="Times New Roman" panose="02020603050405020304" pitchFamily="18" charset="0"/>
                          <a:cs typeface="Times New Roman" panose="02020603050405020304" pitchFamily="18" charset="0"/>
                        </a:rPr>
                        <a:t>The following is my understanding and reflection on...</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6623">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新闻报道</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导语呈现 </a:t>
                      </a:r>
                      <a:r>
                        <a:rPr lang="en-US" altLang="zh-CN" sz="1800" b="0">
                          <a:solidFill>
                            <a:srgbClr val="000000"/>
                          </a:solidFill>
                          <a:effectLst/>
                          <a:latin typeface="Times New Roman" panose="02020603050405020304" pitchFamily="18" charset="0"/>
                          <a:cs typeface="Times New Roman" panose="02020603050405020304" pitchFamily="18" charset="0"/>
                        </a:rPr>
                        <a:t>5W1H</a:t>
                      </a:r>
                      <a:r>
                        <a:rPr lang="zh-CN" altLang="en-US" sz="1800" b="0">
                          <a:solidFill>
                            <a:srgbClr val="000000"/>
                          </a:solidFill>
                          <a:effectLst/>
                          <a:latin typeface="Times New Roman" panose="02020603050405020304" pitchFamily="18" charset="0"/>
                          <a:cs typeface="Times New Roman" panose="02020603050405020304" pitchFamily="18" charset="0"/>
                        </a:rPr>
                        <a:t>（时间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地点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人物 </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事件）</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北京时间</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，我校在</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成功举办了</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活动</a:t>
                      </a:r>
                      <a:endParaRPr lang="zh-CN" altLang="en-US"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近日，一场</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活动在我校顺利开展，吸引了众多师生参与</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At Beijing time..., our school successfully held... in...</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Recently, an activity of... was carried out in our school, attracting many teachers and students</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19275">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招募启事</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点明招募主体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招募目的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引出要求</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1. </a:t>
                      </a:r>
                      <a:r>
                        <a:rPr lang="zh-CN" altLang="en-US" sz="1800" b="0">
                          <a:solidFill>
                            <a:srgbClr val="000000"/>
                          </a:solidFill>
                          <a:effectLst/>
                          <a:latin typeface="Times New Roman" panose="02020603050405020304" pitchFamily="18" charset="0"/>
                          <a:cs typeface="Times New Roman" panose="02020603050405020304" pitchFamily="18" charset="0"/>
                        </a:rPr>
                        <a:t>我校动物救助中心现面向全校招募新成员，旨在</a:t>
                      </a:r>
                      <a:r>
                        <a:rPr lang="en-US" altLang="zh-CN" sz="1800" b="0">
                          <a:solidFill>
                            <a:srgbClr val="000000"/>
                          </a:solidFill>
                          <a:effectLst/>
                          <a:latin typeface="Times New Roman" panose="02020603050405020304" pitchFamily="18" charset="0"/>
                          <a:cs typeface="Times New Roman" panose="02020603050405020304" pitchFamily="18" charset="0"/>
                        </a:rPr>
                        <a:t>……</a:t>
                      </a:r>
                      <a:endParaRPr lang="en-US" altLang="zh-CN" sz="1800" b="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a:solidFill>
                            <a:srgbClr val="000000"/>
                          </a:solidFill>
                          <a:effectLst/>
                          <a:latin typeface="Times New Roman" panose="02020603050405020304" pitchFamily="18" charset="0"/>
                          <a:cs typeface="Times New Roman" panose="02020603050405020304" pitchFamily="18" charset="0"/>
                        </a:rPr>
                        <a:t>2. </a:t>
                      </a:r>
                      <a:r>
                        <a:rPr lang="zh-CN" altLang="en-US" sz="1800" b="0">
                          <a:solidFill>
                            <a:srgbClr val="000000"/>
                          </a:solidFill>
                          <a:effectLst/>
                          <a:latin typeface="Times New Roman" panose="02020603050405020304" pitchFamily="18" charset="0"/>
                          <a:cs typeface="Times New Roman" panose="02020603050405020304" pitchFamily="18" charset="0"/>
                        </a:rPr>
                        <a:t>为进一步发展</a:t>
                      </a:r>
                      <a:r>
                        <a:rPr lang="en-US" altLang="zh-CN" sz="1800" b="0">
                          <a:solidFill>
                            <a:srgbClr val="000000"/>
                          </a:solidFill>
                          <a:effectLst/>
                          <a:latin typeface="Times New Roman" panose="02020603050405020304" pitchFamily="18" charset="0"/>
                          <a:cs typeface="Times New Roman" panose="02020603050405020304" pitchFamily="18" charset="0"/>
                        </a:rPr>
                        <a:t>……</a:t>
                      </a:r>
                      <a:r>
                        <a:rPr lang="zh-CN" altLang="en-US" sz="1800" b="0">
                          <a:solidFill>
                            <a:srgbClr val="000000"/>
                          </a:solidFill>
                          <a:effectLst/>
                          <a:latin typeface="Times New Roman" panose="02020603050405020304" pitchFamily="18" charset="0"/>
                          <a:cs typeface="Times New Roman" panose="02020603050405020304" pitchFamily="18" charset="0"/>
                        </a:rPr>
                        <a:t>，我校</a:t>
                      </a:r>
                      <a:r>
                        <a:rPr lang="en-US" altLang="zh-CN" sz="1800" b="0">
                          <a:solidFill>
                            <a:srgbClr val="000000"/>
                          </a:solidFill>
                          <a:effectLst/>
                          <a:latin typeface="Times New Roman" panose="02020603050405020304" pitchFamily="18" charset="0"/>
                          <a:cs typeface="Times New Roman" panose="02020603050405020304" pitchFamily="18" charset="0"/>
                        </a:rPr>
                        <a:t>…… </a:t>
                      </a:r>
                      <a:r>
                        <a:rPr lang="zh-CN" altLang="en-US" sz="1800" b="0">
                          <a:solidFill>
                            <a:srgbClr val="000000"/>
                          </a:solidFill>
                          <a:effectLst/>
                          <a:latin typeface="Times New Roman" panose="02020603050405020304" pitchFamily="18" charset="0"/>
                          <a:cs typeface="Times New Roman" panose="02020603050405020304" pitchFamily="18" charset="0"/>
                        </a:rPr>
                        <a:t>决定招募一批新成员</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1. The Animal Rescue Centre of our school is recruiting new members to all students, aiming to...</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To further develop..., ... of our school has decided to recruit some new members</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29140" marR="29140" marT="14570" marB="145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0354" y="695382"/>
            <a:ext cx="11338064" cy="1105369"/>
          </a:xfrm>
          <a:solidFill>
            <a:schemeClr val="bg2"/>
          </a:solidFill>
        </p:spPr>
        <p:txBody>
          <a:bodyPr>
            <a:normAutofit/>
          </a:bodyPr>
          <a:lstStyle/>
          <a:p>
            <a:pPr indent="0" algn="l">
              <a:lnSpc>
                <a:spcPct val="100000"/>
              </a:lnSpc>
              <a:buFont typeface="+mj-lt"/>
              <a:buAutoNum type="arabicPeriod"/>
            </a:pPr>
            <a:r>
              <a:rPr lang="zh-CN" altLang="en-US" sz="2000" b="0" dirty="0">
                <a:solidFill>
                  <a:srgbClr val="000000"/>
                </a:solidFill>
                <a:effectLst/>
                <a:highlight>
                  <a:srgbClr val="00FFFF"/>
                </a:highlight>
                <a:latin typeface="Times New Roman" panose="02020603050405020304" pitchFamily="18" charset="0"/>
                <a:cs typeface="Times New Roman" panose="02020603050405020304" pitchFamily="18" charset="0"/>
              </a:rPr>
              <a:t>采用 </a:t>
            </a:r>
            <a:r>
              <a:rPr lang="zh-CN" altLang="en-US" sz="2000" b="1" dirty="0">
                <a:solidFill>
                  <a:srgbClr val="000000"/>
                </a:solidFill>
                <a:effectLst/>
                <a:highlight>
                  <a:srgbClr val="00FFFF"/>
                </a:highlight>
                <a:latin typeface="Times New Roman" panose="02020603050405020304" pitchFamily="18" charset="0"/>
                <a:cs typeface="Times New Roman" panose="02020603050405020304" pitchFamily="18" charset="0"/>
              </a:rPr>
              <a:t>“</a:t>
            </a:r>
            <a:r>
              <a:rPr lang="zh-CN" altLang="en-US" sz="2000" b="1" dirty="0">
                <a:solidFill>
                  <a:srgbClr val="C00000"/>
                </a:solidFill>
                <a:effectLst/>
                <a:highlight>
                  <a:srgbClr val="00FFFF"/>
                </a:highlight>
                <a:latin typeface="Times New Roman" panose="02020603050405020304" pitchFamily="18" charset="0"/>
                <a:cs typeface="Times New Roman" panose="02020603050405020304" pitchFamily="18" charset="0"/>
              </a:rPr>
              <a:t>功能定位 </a:t>
            </a:r>
            <a:r>
              <a:rPr lang="en-US" altLang="zh-CN" sz="2000" b="1" dirty="0">
                <a:solidFill>
                  <a:srgbClr val="C00000"/>
                </a:solidFill>
                <a:effectLst/>
                <a:highlight>
                  <a:srgbClr val="00FFFF"/>
                </a:highlight>
                <a:latin typeface="Times New Roman" panose="02020603050405020304" pitchFamily="18" charset="0"/>
                <a:cs typeface="Times New Roman" panose="02020603050405020304" pitchFamily="18" charset="0"/>
              </a:rPr>
              <a:t>+ </a:t>
            </a:r>
            <a:r>
              <a:rPr lang="zh-CN" altLang="en-US" sz="2000" b="1" dirty="0">
                <a:solidFill>
                  <a:srgbClr val="C00000"/>
                </a:solidFill>
                <a:effectLst/>
                <a:highlight>
                  <a:srgbClr val="00FFFF"/>
                </a:highlight>
                <a:latin typeface="Times New Roman" panose="02020603050405020304" pitchFamily="18" charset="0"/>
                <a:cs typeface="Times New Roman" panose="02020603050405020304" pitchFamily="18" charset="0"/>
              </a:rPr>
              <a:t>核心价值</a:t>
            </a:r>
            <a:r>
              <a:rPr lang="zh-CN" altLang="en-US" sz="2000" b="1" dirty="0">
                <a:solidFill>
                  <a:srgbClr val="000000"/>
                </a:solidFill>
                <a:effectLst/>
                <a:highlight>
                  <a:srgbClr val="00FFFF"/>
                </a:highlight>
                <a:latin typeface="Times New Roman" panose="02020603050405020304" pitchFamily="18" charset="0"/>
                <a:cs typeface="Times New Roman" panose="02020603050405020304" pitchFamily="18" charset="0"/>
              </a:rPr>
              <a:t>”</a:t>
            </a:r>
            <a:r>
              <a:rPr lang="zh-CN" altLang="en-US" sz="2000" b="0" dirty="0">
                <a:solidFill>
                  <a:srgbClr val="000000"/>
                </a:solidFill>
                <a:effectLst/>
                <a:highlight>
                  <a:srgbClr val="00FFFF"/>
                </a:highlight>
                <a:latin typeface="Times New Roman" panose="02020603050405020304" pitchFamily="18" charset="0"/>
                <a:cs typeface="Times New Roman" panose="02020603050405020304" pitchFamily="18" charset="0"/>
              </a:rPr>
              <a:t> 双线思维</a:t>
            </a:r>
            <a:r>
              <a:rPr lang="zh-CN" altLang="en-US" sz="2000" b="0" dirty="0">
                <a:solidFill>
                  <a:srgbClr val="000000"/>
                </a:solidFill>
                <a:effectLst/>
                <a:latin typeface="Times New Roman" panose="02020603050405020304" pitchFamily="18" charset="0"/>
                <a:cs typeface="Times New Roman" panose="02020603050405020304" pitchFamily="18" charset="0"/>
              </a:rPr>
              <a:t>，先说明中心是什么，再说明它能做什么、有什么意义。</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marL="742950" lvl="1" indent="0" algn="l">
              <a:lnSpc>
                <a:spcPct val="100000"/>
              </a:lnSpc>
              <a:buFont typeface="+mj-lt"/>
              <a:buAutoNum type="arabicPeriod"/>
            </a:pPr>
            <a:r>
              <a:rPr lang="zh-CN" altLang="en-US" sz="1800" b="0" dirty="0">
                <a:solidFill>
                  <a:srgbClr val="000000"/>
                </a:solidFill>
                <a:effectLst/>
                <a:latin typeface="Times New Roman" panose="02020603050405020304" pitchFamily="18" charset="0"/>
                <a:cs typeface="Times New Roman" panose="02020603050405020304" pitchFamily="18" charset="0"/>
              </a:rPr>
              <a:t>基础版：说明组织性质和日常工作</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marL="742950" lvl="1" indent="0" algn="l">
              <a:lnSpc>
                <a:spcPct val="100000"/>
              </a:lnSpc>
              <a:buFont typeface="+mj-lt"/>
              <a:buAutoNum type="arabicPeriod"/>
            </a:pPr>
            <a:r>
              <a:rPr lang="zh-CN" altLang="en-US" sz="1800" b="0" dirty="0">
                <a:solidFill>
                  <a:srgbClr val="000000"/>
                </a:solidFill>
                <a:effectLst/>
                <a:latin typeface="Times New Roman" panose="02020603050405020304" pitchFamily="18" charset="0"/>
                <a:cs typeface="Times New Roman" panose="02020603050405020304" pitchFamily="18" charset="0"/>
              </a:rPr>
              <a:t>升级版：加入中心成果，增强吸引力</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p:txBody>
      </p:sp>
      <p:sp>
        <p:nvSpPr>
          <p:cNvPr id="5" name="文本框 4"/>
          <p:cNvSpPr txBox="1"/>
          <p:nvPr/>
        </p:nvSpPr>
        <p:spPr>
          <a:xfrm>
            <a:off x="310276" y="5379924"/>
            <a:ext cx="11231970" cy="1200329"/>
          </a:xfrm>
          <a:prstGeom prst="rect">
            <a:avLst/>
          </a:prstGeom>
          <a:solidFill>
            <a:schemeClr val="accent1">
              <a:lumMod val="20000"/>
              <a:lumOff val="80000"/>
            </a:schemeClr>
          </a:solidFill>
        </p:spPr>
        <p:txBody>
          <a:bodyPr wrap="square">
            <a:spAutoFit/>
          </a:bodyPr>
          <a:lstStyle/>
          <a:p>
            <a:r>
              <a:rPr lang="zh-CN" altLang="en-US" sz="2400" b="1" dirty="0"/>
              <a:t>时态 </a:t>
            </a:r>
            <a:r>
              <a:rPr lang="en-US" altLang="zh-CN" sz="2400" b="1" dirty="0"/>
              <a:t>&amp; </a:t>
            </a:r>
            <a:r>
              <a:rPr lang="zh-CN" altLang="en-US" sz="2400" b="1" dirty="0"/>
              <a:t>注意事项时态：</a:t>
            </a:r>
            <a:r>
              <a:rPr lang="zh-CN" altLang="en-US" sz="2400" b="1" dirty="0">
                <a:solidFill>
                  <a:srgbClr val="0070C0"/>
                </a:solidFill>
              </a:rPr>
              <a:t>全程用 一般现在时</a:t>
            </a:r>
            <a:r>
              <a:rPr lang="zh-CN" altLang="en-US" sz="2400" b="1" dirty="0"/>
              <a:t>，描述常态化功能；</a:t>
            </a:r>
            <a:r>
              <a:rPr lang="zh-CN" altLang="en-US" sz="2400" b="1" dirty="0">
                <a:solidFill>
                  <a:srgbClr val="0070C0"/>
                </a:solidFill>
              </a:rPr>
              <a:t>提及成果时可用现在完成时</a:t>
            </a:r>
            <a:r>
              <a:rPr lang="zh-CN" altLang="en-US" sz="2400" b="1" dirty="0"/>
              <a:t>。注意事项：</a:t>
            </a:r>
            <a:r>
              <a:rPr lang="zh-CN" altLang="en-US" sz="2400" b="1" dirty="0">
                <a:highlight>
                  <a:srgbClr val="FFFF00"/>
                </a:highlight>
              </a:rPr>
              <a:t>语言简洁客观，避免口语化表达</a:t>
            </a:r>
            <a:r>
              <a:rPr lang="zh-CN" altLang="en-US" sz="2400" b="1" dirty="0"/>
              <a:t>；不堆砌无关细节，突出 “救助” 和 “公益” 两大核心。</a:t>
            </a:r>
            <a:endParaRPr lang="zh-CN" altLang="en-US" sz="2400" b="1" dirty="0"/>
          </a:p>
        </p:txBody>
      </p:sp>
      <p:sp>
        <p:nvSpPr>
          <p:cNvPr id="4" name="文本框 3"/>
          <p:cNvSpPr txBox="1"/>
          <p:nvPr/>
        </p:nvSpPr>
        <p:spPr>
          <a:xfrm>
            <a:off x="310276" y="180403"/>
            <a:ext cx="7003158" cy="461665"/>
          </a:xfrm>
          <a:prstGeom prst="rect">
            <a:avLst/>
          </a:prstGeom>
          <a:solidFill>
            <a:schemeClr val="accent1">
              <a:lumMod val="20000"/>
              <a:lumOff val="80000"/>
            </a:schemeClr>
          </a:solidFill>
        </p:spPr>
        <p:txBody>
          <a:bodyPr wrap="square">
            <a:spAutoFit/>
          </a:bodyPr>
          <a:lstStyle/>
          <a:p>
            <a:r>
              <a:rPr lang="en-US" altLang="zh-CN" dirty="0"/>
              <a:t>P1</a:t>
            </a:r>
            <a:r>
              <a:rPr lang="zh-CN" altLang="en-US" dirty="0"/>
              <a:t>：</a:t>
            </a:r>
            <a:r>
              <a:rPr lang="zh-CN" altLang="en-US" sz="2400" b="1" dirty="0"/>
              <a:t>动物救助中心介绍</a:t>
            </a:r>
            <a:r>
              <a:rPr lang="zh-CN" altLang="en-US" dirty="0"/>
              <a:t>（说明类写作）</a:t>
            </a:r>
            <a:r>
              <a:rPr lang="zh-CN" altLang="en-US" b="1" dirty="0">
                <a:highlight>
                  <a:srgbClr val="00FF00"/>
                </a:highlight>
              </a:rPr>
              <a:t>词汇</a:t>
            </a:r>
            <a:r>
              <a:rPr lang="zh-CN" altLang="en-US" b="1" dirty="0"/>
              <a:t>和</a:t>
            </a:r>
            <a:r>
              <a:rPr lang="zh-CN" altLang="en-US" b="1" dirty="0">
                <a:highlight>
                  <a:srgbClr val="00FFFF"/>
                </a:highlight>
              </a:rPr>
              <a:t>思维</a:t>
            </a:r>
            <a:endParaRPr lang="zh-CN" altLang="en-US" b="1" dirty="0">
              <a:highlight>
                <a:srgbClr val="00FFFF"/>
              </a:highlight>
            </a:endParaRPr>
          </a:p>
        </p:txBody>
      </p:sp>
      <p:graphicFrame>
        <p:nvGraphicFramePr>
          <p:cNvPr id="6" name="表格 5"/>
          <p:cNvGraphicFramePr>
            <a:graphicFrameLocks noGrp="1"/>
          </p:cNvGraphicFramePr>
          <p:nvPr/>
        </p:nvGraphicFramePr>
        <p:xfrm>
          <a:off x="430174" y="2369045"/>
          <a:ext cx="11159705" cy="2908366"/>
        </p:xfrm>
        <a:graphic>
          <a:graphicData uri="http://schemas.openxmlformats.org/drawingml/2006/table">
            <a:tbl>
              <a:tblPr/>
              <a:tblGrid>
                <a:gridCol w="1975679"/>
                <a:gridCol w="4353975"/>
                <a:gridCol w="4830051"/>
              </a:tblGrid>
              <a:tr h="287633">
                <a:tc>
                  <a:txBody>
                    <a:bodyPr/>
                    <a:lstStyle/>
                    <a:p>
                      <a:pPr algn="ctr">
                        <a:lnSpc>
                          <a:spcPts val="1800"/>
                        </a:lnSpc>
                        <a:buNone/>
                      </a:pPr>
                      <a:r>
                        <a:rPr lang="zh-CN" altLang="en-US" b="1" dirty="0">
                          <a:solidFill>
                            <a:srgbClr val="000000"/>
                          </a:solidFill>
                          <a:effectLst/>
                          <a:latin typeface="Times New Roman" panose="02020603050405020304" pitchFamily="18" charset="0"/>
                          <a:cs typeface="Times New Roman" panose="02020603050405020304" pitchFamily="18" charset="0"/>
                        </a:rPr>
                        <a:t>类别</a:t>
                      </a:r>
                      <a:endParaRPr lang="zh-CN" altLang="en-US"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dirty="0">
                          <a:solidFill>
                            <a:srgbClr val="000000"/>
                          </a:solidFill>
                          <a:effectLst/>
                          <a:latin typeface="Times New Roman" panose="02020603050405020304" pitchFamily="18" charset="0"/>
                          <a:cs typeface="Times New Roman" panose="02020603050405020304" pitchFamily="18" charset="0"/>
                        </a:rPr>
                        <a:t>核心词汇（高一必备）</a:t>
                      </a:r>
                      <a:endParaRPr lang="zh-CN" altLang="en-US"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Times New Roman" panose="02020603050405020304" pitchFamily="18" charset="0"/>
                          <a:cs typeface="Times New Roman" panose="02020603050405020304" pitchFamily="18" charset="0"/>
                        </a:rPr>
                        <a:t>拓展词汇（加分）</a:t>
                      </a:r>
                      <a:endParaRPr lang="zh-CN" alt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0199">
                <a:tc>
                  <a:txBody>
                    <a:bodyPr/>
                    <a:lstStyle/>
                    <a:p>
                      <a:pPr algn="l">
                        <a:lnSpc>
                          <a:spcPts val="1800"/>
                        </a:lnSpc>
                        <a:buNone/>
                      </a:pPr>
                      <a:r>
                        <a:rPr lang="zh-CN" altLang="en-US" b="0" dirty="0">
                          <a:solidFill>
                            <a:srgbClr val="000000"/>
                          </a:solidFill>
                          <a:effectLst/>
                          <a:latin typeface="Times New Roman" panose="02020603050405020304" pitchFamily="18" charset="0"/>
                          <a:cs typeface="Times New Roman" panose="02020603050405020304" pitchFamily="18" charset="0"/>
                        </a:rPr>
                        <a:t>功能动作</a:t>
                      </a:r>
                      <a:endParaRPr lang="zh-CN" alt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rescue, care for, help, feed, treat</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rescue, look after, nurse back to health</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0199">
                <a:tc>
                  <a:txBody>
                    <a:bodyPr/>
                    <a:lstStyle/>
                    <a:p>
                      <a:pPr algn="l">
                        <a:lnSpc>
                          <a:spcPts val="1800"/>
                        </a:lnSpc>
                        <a:buNone/>
                      </a:pPr>
                      <a:r>
                        <a:rPr lang="zh-CN" altLang="en-US" b="0" dirty="0">
                          <a:solidFill>
                            <a:srgbClr val="000000"/>
                          </a:solidFill>
                          <a:effectLst/>
                          <a:latin typeface="Times New Roman" panose="02020603050405020304" pitchFamily="18" charset="0"/>
                          <a:cs typeface="Times New Roman" panose="02020603050405020304" pitchFamily="18" charset="0"/>
                        </a:rPr>
                        <a:t>服务对象</a:t>
                      </a:r>
                      <a:endParaRPr lang="zh-CN" alt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injured animals, stray pets, small animals</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abandoned pets, homeless animals</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7633">
                <a:tc>
                  <a:txBody>
                    <a:bodyPr/>
                    <a:lstStyle/>
                    <a:p>
                      <a:pPr algn="l">
                        <a:lnSpc>
                          <a:spcPts val="1800"/>
                        </a:lnSpc>
                        <a:buNone/>
                      </a:pPr>
                      <a:r>
                        <a:rPr lang="zh-CN" altLang="en-US" b="0">
                          <a:solidFill>
                            <a:srgbClr val="000000"/>
                          </a:solidFill>
                          <a:effectLst/>
                          <a:latin typeface="Times New Roman" panose="02020603050405020304" pitchFamily="18" charset="0"/>
                          <a:cs typeface="Times New Roman" panose="02020603050405020304" pitchFamily="18" charset="0"/>
                        </a:rPr>
                        <a:t>核心价值</a:t>
                      </a:r>
                      <a:endParaRPr lang="zh-CN" alt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love, kindness, responsibility</a:t>
                      </a:r>
                      <a:endParaRPr 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compassion, mercy, warmth</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0199">
                <a:tc>
                  <a:txBody>
                    <a:bodyPr/>
                    <a:lstStyle/>
                    <a:p>
                      <a:pPr algn="l">
                        <a:lnSpc>
                          <a:spcPts val="1800"/>
                        </a:lnSpc>
                        <a:buNone/>
                      </a:pPr>
                      <a:r>
                        <a:rPr lang="zh-CN" altLang="en-US" b="0" dirty="0">
                          <a:solidFill>
                            <a:srgbClr val="000000"/>
                          </a:solidFill>
                          <a:effectLst/>
                          <a:latin typeface="Times New Roman" panose="02020603050405020304" pitchFamily="18" charset="0"/>
                          <a:cs typeface="Times New Roman" panose="02020603050405020304" pitchFamily="18" charset="0"/>
                        </a:rPr>
                        <a:t>活动形式</a:t>
                      </a:r>
                      <a:endParaRPr lang="zh-CN" alt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activity, volunteer work, project</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regular volunteer service, themed activity</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0199">
                <a:tc>
                  <a:txBody>
                    <a:bodyPr/>
                    <a:lstStyle/>
                    <a:p>
                      <a:pPr algn="l">
                        <a:lnSpc>
                          <a:spcPts val="1800"/>
                        </a:lnSpc>
                        <a:buNone/>
                      </a:pPr>
                      <a:r>
                        <a:rPr lang="zh-CN" altLang="en-US" b="0" dirty="0">
                          <a:solidFill>
                            <a:srgbClr val="000000"/>
                          </a:solidFill>
                          <a:effectLst/>
                          <a:latin typeface="Times New Roman" panose="02020603050405020304" pitchFamily="18" charset="0"/>
                          <a:cs typeface="Times New Roman" panose="02020603050405020304" pitchFamily="18" charset="0"/>
                        </a:rPr>
                        <a:t>校园意义</a:t>
                      </a:r>
                      <a:endParaRPr lang="zh-CN" alt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colorful, meaningful, valuable</a:t>
                      </a:r>
                      <a:endParaRPr 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enrich school life, build a warm campus</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文本框 6"/>
          <p:cNvSpPr txBox="1"/>
          <p:nvPr/>
        </p:nvSpPr>
        <p:spPr>
          <a:xfrm>
            <a:off x="310276" y="1877656"/>
            <a:ext cx="6138919" cy="369332"/>
          </a:xfrm>
          <a:prstGeom prst="rect">
            <a:avLst/>
          </a:prstGeom>
          <a:solidFill>
            <a:schemeClr val="bg2"/>
          </a:solidFill>
        </p:spPr>
        <p:txBody>
          <a:bodyPr wrap="square">
            <a:spAutoFit/>
          </a:bodyPr>
          <a:lstStyle/>
          <a:p>
            <a:r>
              <a:rPr lang="en-US" altLang="zh-CN" b="1" dirty="0">
                <a:highlight>
                  <a:srgbClr val="00FF00"/>
                </a:highlight>
              </a:rPr>
              <a:t>2 </a:t>
            </a:r>
            <a:r>
              <a:rPr lang="zh-CN" altLang="en-US" b="1" dirty="0">
                <a:highlight>
                  <a:srgbClr val="00FF00"/>
                </a:highlight>
              </a:rPr>
              <a:t>词汇</a:t>
            </a:r>
            <a:endParaRPr lang="zh-CN" altLang="en-US" b="1" dirty="0">
              <a:highlight>
                <a:srgbClr val="00FF00"/>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4723" y="668006"/>
          <a:ext cx="11317755" cy="5765646"/>
        </p:xfrm>
        <a:graphic>
          <a:graphicData uri="http://schemas.openxmlformats.org/drawingml/2006/table">
            <a:tbl>
              <a:tblPr/>
              <a:tblGrid>
                <a:gridCol w="2032639"/>
                <a:gridCol w="3256394"/>
                <a:gridCol w="6028722"/>
              </a:tblGrid>
              <a:tr h="620464">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分类</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中文表达</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英文表达</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94417">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组织性质</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a:solidFill>
                            <a:srgbClr val="000000"/>
                          </a:solidFill>
                          <a:effectLst/>
                          <a:latin typeface="Times New Roman" panose="02020603050405020304" pitchFamily="18" charset="0"/>
                          <a:ea typeface="+mn-ea"/>
                          <a:cs typeface="Times New Roman" panose="02020603050405020304" pitchFamily="18" charset="0"/>
                        </a:rPr>
                        <a:t>我们的动物救助中心是一个致力于帮助流浪动物的校园组织</a:t>
                      </a:r>
                      <a:endParaRPr lang="zh-CN" alt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Our Animal Rescue Centre is a campus organization </a:t>
                      </a:r>
                      <a:r>
                        <a:rPr lang="en-US" sz="2400" b="0" kern="1200" dirty="0">
                          <a:solidFill>
                            <a:srgbClr val="0070C0"/>
                          </a:solidFill>
                          <a:effectLst/>
                          <a:latin typeface="Times New Roman" panose="02020603050405020304" pitchFamily="18" charset="0"/>
                          <a:ea typeface="+mn-ea"/>
                          <a:cs typeface="Times New Roman" panose="02020603050405020304" pitchFamily="18" charset="0"/>
                        </a:rPr>
                        <a:t>devoted to helping stray animals</a:t>
                      </a:r>
                      <a:endParaRPr lang="en-US" sz="2400" b="0" kern="1200" dirty="0">
                        <a:solidFill>
                          <a:srgbClr val="0070C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61931">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组织性质</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作为一个学生运营的团体，我们旨在为社区里无家可归的猫狗提供温暖的庇护所</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70C0"/>
                          </a:solidFill>
                          <a:effectLst/>
                          <a:latin typeface="Times New Roman" panose="02020603050405020304" pitchFamily="18" charset="0"/>
                          <a:ea typeface="+mn-ea"/>
                          <a:cs typeface="Times New Roman" panose="02020603050405020304" pitchFamily="18" charset="0"/>
                        </a:rPr>
                        <a:t>As a student-run group, </a:t>
                      </a: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we </a:t>
                      </a:r>
                      <a:r>
                        <a:rPr lang="en-US" sz="2400" b="0" kern="1200" dirty="0">
                          <a:solidFill>
                            <a:srgbClr val="0070C0"/>
                          </a:solidFill>
                          <a:effectLst/>
                          <a:latin typeface="Times New Roman" panose="02020603050405020304" pitchFamily="18" charset="0"/>
                          <a:ea typeface="+mn-ea"/>
                          <a:cs typeface="Times New Roman" panose="02020603050405020304" pitchFamily="18" charset="0"/>
                        </a:rPr>
                        <a:t>aim to provide a warm shelter </a:t>
                      </a: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for homeless cats and dogs in our community</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94417">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核心价值</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我们还开展各类活动，以提高学生们的动物保护意识</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We </a:t>
                      </a:r>
                      <a:r>
                        <a:rPr lang="en-US" sz="2400" b="0" kern="1200" dirty="0">
                          <a:solidFill>
                            <a:srgbClr val="0070C0"/>
                          </a:solidFill>
                          <a:effectLst/>
                          <a:latin typeface="Times New Roman" panose="02020603050405020304" pitchFamily="18" charset="0"/>
                          <a:ea typeface="+mn-ea"/>
                          <a:cs typeface="Times New Roman" panose="02020603050405020304" pitchFamily="18" charset="0"/>
                        </a:rPr>
                        <a:t>also launch various campaigns </a:t>
                      </a: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to </a:t>
                      </a:r>
                      <a:r>
                        <a:rPr lang="en-US" sz="2400" b="0" kern="1200" dirty="0">
                          <a:solidFill>
                            <a:srgbClr val="0070C0"/>
                          </a:solidFill>
                          <a:effectLst/>
                          <a:latin typeface="Times New Roman" panose="02020603050405020304" pitchFamily="18" charset="0"/>
                          <a:ea typeface="+mn-ea"/>
                          <a:cs typeface="Times New Roman" panose="02020603050405020304" pitchFamily="18" charset="0"/>
                        </a:rPr>
                        <a:t>raise students’ awareness of </a:t>
                      </a: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animal protection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94417">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核心价值</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到目前为止，我们已经帮助超过 </a:t>
                      </a:r>
                      <a:r>
                        <a:rPr lang="en-US" altLang="zh-CN" sz="2400" b="0" kern="1200" dirty="0">
                          <a:solidFill>
                            <a:srgbClr val="000000"/>
                          </a:solidFill>
                          <a:effectLst/>
                          <a:latin typeface="Times New Roman" panose="02020603050405020304" pitchFamily="18" charset="0"/>
                          <a:ea typeface="+mn-ea"/>
                          <a:cs typeface="Times New Roman" panose="02020603050405020304" pitchFamily="18" charset="0"/>
                        </a:rPr>
                        <a:t>50 </a:t>
                      </a:r>
                      <a:r>
                        <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rPr>
                        <a:t>只动物找到了新家</a:t>
                      </a:r>
                      <a:endParaRPr lang="zh-CN" alt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Up to now, we </a:t>
                      </a:r>
                      <a:r>
                        <a:rPr lang="en-US" sz="24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have helped </a:t>
                      </a: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over 50 animals find their new homes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圆角 1"/>
          <p:cNvSpPr/>
          <p:nvPr/>
        </p:nvSpPr>
        <p:spPr>
          <a:xfrm>
            <a:off x="5672565" y="1483847"/>
            <a:ext cx="5929913" cy="815842"/>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p:nvSpPr>
        <p:spPr>
          <a:xfrm>
            <a:off x="5584045" y="2802516"/>
            <a:ext cx="5929913" cy="103029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5584044" y="4317390"/>
            <a:ext cx="5929913" cy="815842"/>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5501914" y="5452178"/>
            <a:ext cx="5929913" cy="815842"/>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9474" y="163024"/>
            <a:ext cx="8086782" cy="369332"/>
          </a:xfrm>
          <a:prstGeom prst="rect">
            <a:avLst/>
          </a:prstGeom>
          <a:solidFill>
            <a:schemeClr val="accent6">
              <a:lumMod val="20000"/>
              <a:lumOff val="80000"/>
            </a:schemeClr>
          </a:solidFill>
        </p:spPr>
        <p:txBody>
          <a:bodyPr wrap="square">
            <a:spAutoFit/>
          </a:bodyPr>
          <a:lstStyle/>
          <a:p>
            <a:r>
              <a:rPr lang="zh-CN" altLang="en-US" b="1" dirty="0">
                <a:highlight>
                  <a:srgbClr val="00FF00"/>
                </a:highlight>
              </a:rPr>
              <a:t>设计</a:t>
            </a:r>
            <a:r>
              <a:rPr lang="en-US" altLang="zh-CN" b="1" dirty="0">
                <a:highlight>
                  <a:srgbClr val="00FF00"/>
                </a:highlight>
              </a:rPr>
              <a:t>body</a:t>
            </a:r>
            <a:r>
              <a:rPr lang="zh-CN" altLang="en-US" b="1" dirty="0">
                <a:highlight>
                  <a:srgbClr val="00FF00"/>
                </a:highlight>
              </a:rPr>
              <a:t>总复习</a:t>
            </a:r>
            <a:r>
              <a:rPr lang="zh-CN" altLang="en-US" b="1" dirty="0"/>
              <a:t>：</a:t>
            </a:r>
            <a:endParaRPr lang="zh-CN" altLang="en-US" b="1" dirty="0"/>
          </a:p>
        </p:txBody>
      </p:sp>
      <p:graphicFrame>
        <p:nvGraphicFramePr>
          <p:cNvPr id="5" name="表格 4"/>
          <p:cNvGraphicFramePr>
            <a:graphicFrameLocks noGrp="1"/>
          </p:cNvGraphicFramePr>
          <p:nvPr/>
        </p:nvGraphicFramePr>
        <p:xfrm>
          <a:off x="219474" y="635153"/>
          <a:ext cx="11842939" cy="5908008"/>
        </p:xfrm>
        <a:graphic>
          <a:graphicData uri="http://schemas.openxmlformats.org/drawingml/2006/table">
            <a:tbl>
              <a:tblPr/>
              <a:tblGrid>
                <a:gridCol w="432104"/>
                <a:gridCol w="1730242"/>
                <a:gridCol w="3350975"/>
                <a:gridCol w="6329618"/>
              </a:tblGrid>
              <a:tr h="281706">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分类</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活动形式</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写作思维方式</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典型例句</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84424">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活动类</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讲座、志愿活动、比赛、校园活动、慈善筹款</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拆解活动具体流程和内容</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说明活动的环节设计和参与价值</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3. </a:t>
                      </a:r>
                      <a:r>
                        <a:rPr lang="zh-CN" altLang="en-US" sz="1800" b="0" dirty="0">
                          <a:solidFill>
                            <a:srgbClr val="000000"/>
                          </a:solidFill>
                          <a:effectLst/>
                          <a:latin typeface="Times New Roman" panose="02020603050405020304" pitchFamily="18" charset="0"/>
                          <a:cs typeface="Times New Roman" panose="02020603050405020304" pitchFamily="18" charset="0"/>
                        </a:rPr>
                        <a:t>强调活动的意义和收获</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本次活动将分为三个环节：首先是专家讲座，然后是小组讨论，最后是实践体验。</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The activity will be divided into three sessions: first a lecture by experts, then group discussions, and finally practical experience.</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参与者不仅能学习实用技能，还能结识志同道合的朋友。</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Participants can not only learn practical skills but also meet like-minded friends.</a:t>
                      </a:r>
                      <a:endParaRPr 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76384">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人物类</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招募成员、竞选职位、介绍榜样</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从</a:t>
                      </a:r>
                      <a:r>
                        <a:rPr lang="zh-CN" altLang="en-US" sz="1800" b="1" dirty="0">
                          <a:solidFill>
                            <a:srgbClr val="000000"/>
                          </a:solidFill>
                          <a:effectLst/>
                          <a:latin typeface="Times New Roman" panose="02020603050405020304" pitchFamily="18" charset="0"/>
                          <a:cs typeface="Times New Roman" panose="02020603050405020304" pitchFamily="18" charset="0"/>
                        </a:rPr>
                        <a:t>品质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能力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条件</a:t>
                      </a:r>
                      <a:r>
                        <a:rPr lang="zh-CN" altLang="en-US" sz="1800" b="0" dirty="0">
                          <a:solidFill>
                            <a:srgbClr val="000000"/>
                          </a:solidFill>
                          <a:effectLst/>
                          <a:latin typeface="Times New Roman" panose="02020603050405020304" pitchFamily="18" charset="0"/>
                          <a:cs typeface="Times New Roman" panose="02020603050405020304" pitchFamily="18" charset="0"/>
                        </a:rPr>
                        <a:t>三个维度描述</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明确提出要求或突出人物优势</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3. </a:t>
                      </a:r>
                      <a:r>
                        <a:rPr lang="zh-CN" altLang="en-US" sz="1800" b="0" dirty="0">
                          <a:solidFill>
                            <a:srgbClr val="000000"/>
                          </a:solidFill>
                          <a:effectLst/>
                          <a:latin typeface="Times New Roman" panose="02020603050405020304" pitchFamily="18" charset="0"/>
                          <a:cs typeface="Times New Roman" panose="02020603050405020304" pitchFamily="18" charset="0"/>
                        </a:rPr>
                        <a:t>强调匹配度和责任感</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申请者需热心公益，有责任心，且每周能抽出至少两小时参与活动。</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1" dirty="0">
                          <a:solidFill>
                            <a:srgbClr val="0070C0"/>
                          </a:solidFill>
                          <a:effectLst/>
                          <a:latin typeface="Times New Roman" panose="02020603050405020304" pitchFamily="18" charset="0"/>
                          <a:cs typeface="Times New Roman" panose="02020603050405020304" pitchFamily="18" charset="0"/>
                        </a:rPr>
                        <a:t>Applicants are required to </a:t>
                      </a:r>
                      <a:r>
                        <a:rPr lang="en-US" sz="1800" b="0" dirty="0">
                          <a:solidFill>
                            <a:srgbClr val="000000"/>
                          </a:solidFill>
                          <a:effectLst/>
                          <a:latin typeface="Times New Roman" panose="02020603050405020304" pitchFamily="18" charset="0"/>
                          <a:cs typeface="Times New Roman" panose="02020603050405020304" pitchFamily="18" charset="0"/>
                        </a:rPr>
                        <a:t>be public-spirited, responsible and spare at least two hours a week for activities.</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有动物护理经验者将被优先考虑。</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1" dirty="0">
                          <a:solidFill>
                            <a:srgbClr val="0070C0"/>
                          </a:solidFill>
                          <a:effectLst/>
                          <a:latin typeface="Times New Roman" panose="02020603050405020304" pitchFamily="18" charset="0"/>
                          <a:cs typeface="Times New Roman" panose="02020603050405020304" pitchFamily="18" charset="0"/>
                        </a:rPr>
                        <a:t>Those</a:t>
                      </a:r>
                      <a:r>
                        <a:rPr lang="en-US" sz="1800" b="0" dirty="0">
                          <a:solidFill>
                            <a:srgbClr val="000000"/>
                          </a:solidFill>
                          <a:effectLst/>
                          <a:latin typeface="Times New Roman" panose="02020603050405020304" pitchFamily="18" charset="0"/>
                          <a:cs typeface="Times New Roman" panose="02020603050405020304" pitchFamily="18" charset="0"/>
                        </a:rPr>
                        <a:t> with experience in animal care </a:t>
                      </a:r>
                      <a:r>
                        <a:rPr lang="en-US" sz="1800" b="1" dirty="0">
                          <a:solidFill>
                            <a:srgbClr val="0070C0"/>
                          </a:solidFill>
                          <a:effectLst/>
                          <a:latin typeface="Times New Roman" panose="02020603050405020304" pitchFamily="18" charset="0"/>
                          <a:cs typeface="Times New Roman" panose="02020603050405020304" pitchFamily="18" charset="0"/>
                        </a:rPr>
                        <a:t>will be given priority.</a:t>
                      </a:r>
                      <a:endParaRPr lang="en-US" sz="1800" b="1" dirty="0">
                        <a:solidFill>
                          <a:srgbClr val="0070C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65494">
                <a:tc>
                  <a:txBody>
                    <a:bodyPr/>
                    <a:lstStyle/>
                    <a:p>
                      <a:pPr algn="l">
                        <a:lnSpc>
                          <a:spcPts val="1800"/>
                        </a:lnSpc>
                        <a:buNone/>
                      </a:pPr>
                      <a:r>
                        <a:rPr lang="zh-CN" altLang="en-US" sz="1800" b="1">
                          <a:solidFill>
                            <a:srgbClr val="000000"/>
                          </a:solidFill>
                          <a:effectLst/>
                          <a:latin typeface="Times New Roman" panose="02020603050405020304" pitchFamily="18" charset="0"/>
                          <a:cs typeface="Times New Roman" panose="02020603050405020304" pitchFamily="18" charset="0"/>
                        </a:rPr>
                        <a:t>文化类</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节日介绍、文化习俗、文化交流活动</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介绍文化的</a:t>
                      </a:r>
                      <a:r>
                        <a:rPr lang="zh-CN" altLang="en-US" sz="1800" b="1" dirty="0">
                          <a:solidFill>
                            <a:srgbClr val="000000"/>
                          </a:solidFill>
                          <a:effectLst/>
                          <a:latin typeface="Times New Roman" panose="02020603050405020304" pitchFamily="18" charset="0"/>
                          <a:cs typeface="Times New Roman" panose="02020603050405020304" pitchFamily="18" charset="0"/>
                        </a:rPr>
                        <a:t>起源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特点 </a:t>
                      </a:r>
                      <a:r>
                        <a:rPr lang="en-US" altLang="zh-CN" sz="1800" b="1" dirty="0">
                          <a:solidFill>
                            <a:srgbClr val="000000"/>
                          </a:solidFill>
                          <a:effectLst/>
                          <a:latin typeface="Times New Roman" panose="02020603050405020304" pitchFamily="18" charset="0"/>
                          <a:cs typeface="Times New Roman" panose="02020603050405020304" pitchFamily="18" charset="0"/>
                        </a:rPr>
                        <a:t>+ </a:t>
                      </a:r>
                      <a:r>
                        <a:rPr lang="zh-CN" altLang="en-US" sz="1800" b="1" dirty="0">
                          <a:solidFill>
                            <a:srgbClr val="000000"/>
                          </a:solidFill>
                          <a:effectLst/>
                          <a:latin typeface="Times New Roman" panose="02020603050405020304" pitchFamily="18" charset="0"/>
                          <a:cs typeface="Times New Roman" panose="02020603050405020304" pitchFamily="18" charset="0"/>
                        </a:rPr>
                        <a:t>意义</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对比中西方文化差异（可选）</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3. </a:t>
                      </a:r>
                      <a:r>
                        <a:rPr lang="zh-CN" altLang="en-US" sz="1800" b="0" dirty="0">
                          <a:solidFill>
                            <a:srgbClr val="000000"/>
                          </a:solidFill>
                          <a:effectLst/>
                          <a:latin typeface="Times New Roman" panose="02020603050405020304" pitchFamily="18" charset="0"/>
                          <a:cs typeface="Times New Roman" panose="02020603050405020304" pitchFamily="18" charset="0"/>
                        </a:rPr>
                        <a:t>强调文化传承或交流价值</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1. </a:t>
                      </a:r>
                      <a:r>
                        <a:rPr lang="zh-CN" altLang="en-US" sz="1800" b="0" dirty="0">
                          <a:solidFill>
                            <a:srgbClr val="000000"/>
                          </a:solidFill>
                          <a:effectLst/>
                          <a:latin typeface="Times New Roman" panose="02020603050405020304" pitchFamily="18" charset="0"/>
                          <a:cs typeface="Times New Roman" panose="02020603050405020304" pitchFamily="18" charset="0"/>
                        </a:rPr>
                        <a:t>春节是中国最重要的传统节日，象征着团圆与新生。</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The Spring Festival is China’s most important traditional festival, symbolizing reunion and new beginnings.</a:t>
                      </a:r>
                      <a:endParaRPr lang="en-US"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1800" b="0" dirty="0">
                          <a:solidFill>
                            <a:srgbClr val="000000"/>
                          </a:solidFill>
                          <a:effectLst/>
                          <a:latin typeface="Times New Roman" panose="02020603050405020304" pitchFamily="18" charset="0"/>
                          <a:cs typeface="Times New Roman" panose="02020603050405020304" pitchFamily="18" charset="0"/>
                        </a:rPr>
                        <a:t>2. </a:t>
                      </a:r>
                      <a:r>
                        <a:rPr lang="zh-CN" altLang="en-US" sz="1800" b="0" dirty="0">
                          <a:solidFill>
                            <a:srgbClr val="000000"/>
                          </a:solidFill>
                          <a:effectLst/>
                          <a:latin typeface="Times New Roman" panose="02020603050405020304" pitchFamily="18" charset="0"/>
                          <a:cs typeface="Times New Roman" panose="02020603050405020304" pitchFamily="18" charset="0"/>
                        </a:rPr>
                        <a:t>举办这个文化节有助于促进中外学生之间的相互理解。</a:t>
                      </a:r>
                      <a:endParaRPr lang="en-US" altLang="zh-CN" sz="18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sz="1800" b="0" dirty="0">
                          <a:solidFill>
                            <a:srgbClr val="000000"/>
                          </a:solidFill>
                          <a:effectLst/>
                          <a:latin typeface="Times New Roman" panose="02020603050405020304" pitchFamily="18" charset="0"/>
                          <a:cs typeface="Times New Roman" panose="02020603050405020304" pitchFamily="18" charset="0"/>
                        </a:rPr>
                        <a:t>Hosting this cultural festival helps promote mutual understanding between Chinese and foreign students.</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33052" marR="33052" marT="16526" marB="165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圆角 1"/>
          <p:cNvSpPr/>
          <p:nvPr/>
        </p:nvSpPr>
        <p:spPr>
          <a:xfrm>
            <a:off x="5787550" y="171929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p:nvSpPr>
        <p:spPr>
          <a:xfrm>
            <a:off x="5731883" y="241376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5787550" y="3809087"/>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5712946" y="447846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5736673" y="527742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671653" y="6022080"/>
            <a:ext cx="5929913" cy="317577"/>
          </a:xfrm>
          <a:prstGeom prst="roundRect">
            <a:avLst/>
          </a:prstGeom>
          <a:solidFill>
            <a:srgbClr val="4472C4">
              <a:alpha val="7490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13939</Words>
  <Application>WPS 演示</Application>
  <PresentationFormat>宽屏</PresentationFormat>
  <Paragraphs>826</Paragraphs>
  <Slides>25</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vt:lpstr>
      <vt:lpstr>宋体</vt:lpstr>
      <vt:lpstr>Wingdings</vt:lpstr>
      <vt:lpstr>楷体</vt:lpstr>
      <vt:lpstr>隶书</vt:lpstr>
      <vt:lpstr>ui-sans-serif</vt:lpstr>
      <vt:lpstr>Times New Roman</vt:lpstr>
      <vt:lpstr>MS PGothic</vt:lpstr>
      <vt:lpstr>等线</vt:lpstr>
      <vt:lpstr>微软雅黑</vt:lpstr>
      <vt:lpstr>Arial Unicode MS</vt:lpstr>
      <vt:lpstr>等线 Light</vt:lpstr>
      <vt:lpstr>Segoe Print</vt:lpstr>
      <vt:lpstr>HelveticaNeue</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17</cp:revision>
  <dcterms:created xsi:type="dcterms:W3CDTF">2026-01-26T01:01:00Z</dcterms:created>
  <dcterms:modified xsi:type="dcterms:W3CDTF">2026-01-26T07:43:02Z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