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0"/>
  </p:handoutMasterIdLst>
  <p:sldIdLst>
    <p:sldId id="354" r:id="rId3"/>
    <p:sldId id="256" r:id="rId4"/>
    <p:sldId id="258" r:id="rId5"/>
    <p:sldId id="289" r:id="rId6"/>
    <p:sldId id="327" r:id="rId7"/>
    <p:sldId id="267" r:id="rId8"/>
    <p:sldId id="330" r:id="rId9"/>
    <p:sldId id="331" r:id="rId10"/>
    <p:sldId id="335" r:id="rId12"/>
    <p:sldId id="332" r:id="rId13"/>
    <p:sldId id="334" r:id="rId14"/>
    <p:sldId id="336" r:id="rId15"/>
    <p:sldId id="337" r:id="rId16"/>
    <p:sldId id="338" r:id="rId17"/>
    <p:sldId id="339" r:id="rId18"/>
    <p:sldId id="264" r:id="rId19"/>
    <p:sldId id="341" r:id="rId20"/>
    <p:sldId id="342" r:id="rId21"/>
    <p:sldId id="328" r:id="rId22"/>
    <p:sldId id="343" r:id="rId23"/>
    <p:sldId id="348" r:id="rId24"/>
    <p:sldId id="347" r:id="rId25"/>
    <p:sldId id="344" r:id="rId26"/>
    <p:sldId id="345" r:id="rId27"/>
    <p:sldId id="346" r:id="rId28"/>
    <p:sldId id="28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24F"/>
    <a:srgbClr val="113946"/>
    <a:srgbClr val="4FA3A7"/>
    <a:srgbClr val="357D99"/>
    <a:srgbClr val="F0F7FA"/>
    <a:srgbClr val="D0E8F0"/>
    <a:srgbClr val="1B45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28187" y="361950"/>
            <a:ext cx="11335625" cy="6134100"/>
          </a:xfrm>
          <a:prstGeom prst="rect">
            <a:avLst/>
          </a:prstGeom>
          <a:solidFill>
            <a:srgbClr val="F0F7FA"/>
          </a:solidFill>
          <a:ln>
            <a:noFill/>
          </a:ln>
          <a:effectLst>
            <a:outerShdw blurRad="1524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句组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55" y="3281680"/>
            <a:ext cx="3576320" cy="3576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1342390"/>
            <a:ext cx="1053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方法一：词语复现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" y="2035810"/>
            <a:ext cx="1095121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When I was young, I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25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speech therapy techniques, but I was comfortable in my own mind. When I couldn't avoid speaking, my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26 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was </a:t>
            </a:r>
            <a:r>
              <a:rPr lang="en-US" altLang="zh-CN" sz="28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to replace words with synonyms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. Then I fell in love with science, where precision really mattered. So, while in graduate school, I </a:t>
            </a:r>
            <a:r>
              <a:rPr lang="en-US" altLang="zh-CN" sz="280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restarted</a:t>
            </a:r>
            <a:r>
              <a:rPr lang="en-US" altLang="zh-CN" sz="28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speech therapy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, and worked on </a:t>
            </a:r>
            <a:r>
              <a:rPr lang="en-US" altLang="zh-CN" sz="28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new strategies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25. A. learned B. evaluated C. modified D. taught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26. A. purpose B. topic C. type D. strategy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855" y="5745480"/>
            <a:ext cx="8075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27. A    28. D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0685" y="643890"/>
            <a:ext cx="477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7030A0"/>
                </a:solidFill>
              </a:rPr>
              <a:t>(</a:t>
            </a:r>
            <a:r>
              <a:rPr lang="zh-CN" altLang="en-US" sz="2400" b="1">
                <a:solidFill>
                  <a:srgbClr val="7030A0"/>
                </a:solidFill>
              </a:rPr>
              <a:t>根据前后句群信息解题</a:t>
            </a:r>
            <a:r>
              <a:rPr lang="en-US" altLang="zh-CN" sz="2400" b="1">
                <a:solidFill>
                  <a:srgbClr val="7030A0"/>
                </a:solidFill>
              </a:rPr>
              <a:t>)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2" grpId="0"/>
      <p:bldP spid="7" grpId="0"/>
      <p:bldP spid="2" grpId="1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句组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55" y="3281680"/>
            <a:ext cx="3576320" cy="3576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1329690"/>
            <a:ext cx="1053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方法二：瞻前顾后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" y="2035810"/>
            <a:ext cx="1095121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I thought I had my stutter under control. However, when I became an assistant professor, facing the inevitable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28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of starting a research group, my speech was regressing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退化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28. A. lessons B. challenges C. designs D. cases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205" y="5791200"/>
            <a:ext cx="2283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8205" y="4375785"/>
            <a:ext cx="58153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前文：以为口吃已受控制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后文：言语能力退化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瞻前顾后：创建研究组必然面临挑战</a:t>
            </a:r>
            <a:endParaRPr lang="zh-CN" altLang="en-US" sz="24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语篇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4162425"/>
            <a:ext cx="2695575" cy="2695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2940" y="1118870"/>
            <a:ext cx="354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方法一：首尾呼应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515" y="1683385"/>
            <a:ext cx="1110424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首段：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As an enthusiastic rock climber, Sam was used to occasional minor injuries. But the fall he took last year was different. Halfway up a difficult route, he slipped and badly broke his ankle.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尾段：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His ultimate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32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came six months later, facing the same route where he fell. Fear threatened to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33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, but Sam took a deep breath and began... He defeated his self-doubt and reclaimed his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35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32. A. test B. order C. victory D. solution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33. A. slip away B. turn off C. take over D. cool down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35. A. passion B. integrity C. reputation D. sympathy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940" y="6083300"/>
            <a:ext cx="3689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32. A    33. C   35. 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4165" y="615950"/>
            <a:ext cx="477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7030A0"/>
                </a:solidFill>
              </a:rPr>
              <a:t>(</a:t>
            </a:r>
            <a:r>
              <a:rPr lang="zh-CN" altLang="en-US" sz="2400" b="1">
                <a:solidFill>
                  <a:srgbClr val="7030A0"/>
                </a:solidFill>
              </a:rPr>
              <a:t>全文理解</a:t>
            </a:r>
            <a:r>
              <a:rPr lang="en-US" altLang="zh-CN" sz="2400" b="1">
                <a:solidFill>
                  <a:srgbClr val="7030A0"/>
                </a:solidFill>
              </a:rPr>
              <a:t>)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2" grpId="0"/>
      <p:bldP spid="7" grpId="0"/>
      <p:bldP spid="2" grpId="1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语篇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4162425"/>
            <a:ext cx="2695575" cy="2695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6305" y="622935"/>
            <a:ext cx="354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方法一：首尾呼应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3"/>
            </p:custDataLst>
          </p:nvPr>
        </p:nvGraphicFramePr>
        <p:xfrm>
          <a:off x="1020445" y="1603375"/>
          <a:ext cx="8233606" cy="246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8495"/>
                <a:gridCol w="3425825"/>
                <a:gridCol w="2879286"/>
              </a:tblGrid>
              <a:tr h="3886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类型</a:t>
                      </a:r>
                      <a:endParaRPr lang="zh-CN" altLang="en-US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特点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示例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状态对比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开头困境</a:t>
                      </a: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 vs 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结尾突破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受伤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重拾热情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88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场景重现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同一场景前后不同结果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摔倒的路线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20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成功登顶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788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情感变化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负面情绪</a:t>
                      </a: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en-US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→</a:t>
                      </a: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正面升华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自我怀疑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20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战胜自我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20445" y="4422775"/>
            <a:ext cx="5822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7030A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解题要点</a:t>
            </a:r>
            <a:endParaRPr lang="zh-CN" altLang="en-US" sz="2400" b="1">
              <a:solidFill>
                <a:srgbClr val="7030A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回头看：做完最后一题前，务必回看首段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找对比：关注开头和结尾的变化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抓主题：结尾往往升华主旨，与开头呼应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语篇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4162425"/>
            <a:ext cx="2695575" cy="2695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6305" y="622935"/>
            <a:ext cx="4313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方法二：发展脉络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2940" y="1367790"/>
            <a:ext cx="1110424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   Understanding and respecting others' point of view is a rare quality. But so often we are caught up in our own way of seeing things that we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21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at least I have — that there is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22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another point of view.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21. A. doubt B. expect C. understand D. forget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22. A. always B. surprisingly C. seldom D. currently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940" y="5956935"/>
            <a:ext cx="3689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21. D    22. 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8370" y="3946525"/>
            <a:ext cx="86290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【发展脉络】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</a:t>
            </a:r>
            <a:r>
              <a:rPr lang="zh-CN" altLang="en-US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提出：我们常陷入自己的视角</a:t>
            </a:r>
            <a:endParaRPr lang="zh-CN" altLang="en-US" sz="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↓</a:t>
            </a:r>
            <a:endParaRPr lang="en-US" altLang="zh-CN" sz="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作者自省：至少我忘记了总有另一个视角</a:t>
            </a:r>
            <a:endParaRPr lang="zh-CN" altLang="en-US" sz="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↓</a:t>
            </a:r>
            <a:endParaRPr lang="en-US" altLang="zh-CN" sz="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</a:t>
            </a:r>
            <a:r>
              <a:rPr lang="zh-CN" altLang="en-US" sz="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说明：祖父的故事</a:t>
            </a:r>
            <a:endParaRPr lang="zh-CN" altLang="en-US" sz="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9090" y="365760"/>
            <a:ext cx="5708015" cy="6127115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482782" y="1135380"/>
            <a:ext cx="2784475" cy="2538095"/>
            <a:chOff x="3525" y="3790"/>
            <a:chExt cx="4385" cy="39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142" y="3790"/>
              <a:ext cx="3768" cy="3769"/>
              <a:chOff x="4014" y="3940"/>
              <a:chExt cx="3768" cy="376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014" y="3940"/>
                <a:ext cx="3768" cy="3769"/>
                <a:chOff x="7590" y="2002"/>
                <a:chExt cx="4021" cy="665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7803" y="2349"/>
                  <a:ext cx="3596" cy="5964"/>
                </a:xfrm>
                <a:prstGeom prst="rect">
                  <a:avLst/>
                </a:prstGeom>
                <a:noFill/>
                <a:ln w="66675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590" y="2002"/>
                  <a:ext cx="4021" cy="6658"/>
                </a:xfrm>
                <a:prstGeom prst="rect">
                  <a:avLst/>
                </a:prstGeom>
                <a:noFill/>
                <a:ln w="25400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758" y="4619"/>
                <a:ext cx="2224" cy="23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823" y="5025"/>
                <a:ext cx="193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rgbClr val="113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义启紫水晶体" panose="02010601030101010101" charset="-128"/>
                    <a:ea typeface="义启紫水晶体" panose="02010601030101010101" charset="-128"/>
                  </a:rPr>
                  <a:t>03</a:t>
                </a:r>
                <a:endParaRPr lang="en-US" altLang="zh-CN" sz="5400" b="1" dirty="0">
                  <a:solidFill>
                    <a:srgbClr val="113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义启紫水晶体" panose="02010601030101010101" charset="-128"/>
                  <a:ea typeface="义启紫水晶体" panose="02010601030101010101" charset="-128"/>
                </a:endParaRPr>
              </a:p>
            </p:txBody>
          </p:sp>
        </p:grpSp>
        <p:pic>
          <p:nvPicPr>
            <p:cNvPr id="33" name="图片 32" descr="嗯嗯嗯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5" y="6555"/>
              <a:ext cx="1894" cy="12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387725" y="4064635"/>
            <a:ext cx="5056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</a:rPr>
              <a:t>小结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78815"/>
            <a:ext cx="1035685" cy="7931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4517390"/>
            <a:ext cx="2487295" cy="248729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305300" y="574040"/>
            <a:ext cx="3616960" cy="521970"/>
          </a:xfrm>
          <a:prstGeom prst="rect">
            <a:avLst/>
          </a:prstGeom>
          <a:solidFill>
            <a:srgbClr val="357D99"/>
          </a:solidFill>
          <a:ln>
            <a:solidFill>
              <a:srgbClr val="357D99"/>
            </a:solidFill>
          </a:ln>
        </p:spPr>
        <p:txBody>
          <a:bodyPr vert="horz"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华康少女文字W3" panose="040F0309000000000000" charset="-122"/>
                <a:ea typeface="华康少女文字W3" panose="040F0309000000000000" charset="-122"/>
              </a:rPr>
              <a:t>完形填空三层次突破</a:t>
            </a:r>
            <a:endParaRPr lang="zh-CN" altLang="en-US" sz="2800" b="1">
              <a:solidFill>
                <a:schemeClr val="bg1"/>
              </a:solidFill>
              <a:latin typeface="华康少女文字W3" panose="040F0309000000000000" charset="-122"/>
              <a:ea typeface="华康少女文字W3" panose="040F0309000000000000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3"/>
            </p:custDataLst>
          </p:nvPr>
        </p:nvGraphicFramePr>
        <p:xfrm>
          <a:off x="3220085" y="1249045"/>
          <a:ext cx="5472430" cy="282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8170"/>
                <a:gridCol w="3604260"/>
              </a:tblGrid>
              <a:tr h="4813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层次</a:t>
                      </a:r>
                      <a:endParaRPr lang="zh-CN" altLang="en-US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方法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句内层次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语境暗示、逻辑关系、固定搭配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句组层次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词语复现、瞻前顾后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语篇层次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首尾呼应、发展脉络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78045" y="4196080"/>
            <a:ext cx="2060575" cy="521970"/>
          </a:xfrm>
          <a:prstGeom prst="rect">
            <a:avLst/>
          </a:prstGeom>
          <a:solidFill>
            <a:srgbClr val="357D99"/>
          </a:solidFill>
          <a:ln>
            <a:solidFill>
              <a:srgbClr val="357D99"/>
            </a:solidFill>
          </a:ln>
        </p:spPr>
        <p:txBody>
          <a:bodyPr vert="horz"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华康少女文字W3" panose="040F0309000000000000" charset="-122"/>
                <a:ea typeface="华康少女文字W3" panose="040F0309000000000000" charset="-122"/>
              </a:rPr>
              <a:t>解题步骤</a:t>
            </a:r>
            <a:endParaRPr lang="zh-CN" altLang="en-US" sz="2800" b="1">
              <a:solidFill>
                <a:schemeClr val="bg1"/>
              </a:solidFill>
              <a:latin typeface="华康少女文字W3" panose="040F0309000000000000" charset="-122"/>
              <a:ea typeface="华康少女文字W3" panose="040F03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4770" y="4902200"/>
            <a:ext cx="444309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第一步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通览全文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，了解大意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↓</a:t>
            </a:r>
            <a:endParaRPr lang="en-US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第二步：综合考虑，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逐项填空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↓</a:t>
            </a:r>
            <a:endParaRPr lang="en-US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第三步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复读检验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，以防疏漏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" grpId="1" animBg="1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9090" y="365760"/>
            <a:ext cx="5708015" cy="6127115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482782" y="1135380"/>
            <a:ext cx="2784475" cy="2538095"/>
            <a:chOff x="3525" y="3790"/>
            <a:chExt cx="4385" cy="39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142" y="3790"/>
              <a:ext cx="3768" cy="3769"/>
              <a:chOff x="4014" y="3940"/>
              <a:chExt cx="3768" cy="376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014" y="3940"/>
                <a:ext cx="3768" cy="3769"/>
                <a:chOff x="7590" y="2002"/>
                <a:chExt cx="4021" cy="665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7803" y="2349"/>
                  <a:ext cx="3596" cy="5964"/>
                </a:xfrm>
                <a:prstGeom prst="rect">
                  <a:avLst/>
                </a:prstGeom>
                <a:noFill/>
                <a:ln w="66675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590" y="2002"/>
                  <a:ext cx="4021" cy="6658"/>
                </a:xfrm>
                <a:prstGeom prst="rect">
                  <a:avLst/>
                </a:prstGeom>
                <a:noFill/>
                <a:ln w="25400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758" y="4619"/>
                <a:ext cx="2224" cy="23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823" y="5025"/>
                <a:ext cx="193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rgbClr val="113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义启紫水晶体" panose="02010601030101010101" charset="-128"/>
                    <a:ea typeface="义启紫水晶体" panose="02010601030101010101" charset="-128"/>
                  </a:rPr>
                  <a:t>04</a:t>
                </a:r>
                <a:endParaRPr lang="en-US" altLang="zh-CN" sz="5400" b="1" dirty="0">
                  <a:solidFill>
                    <a:srgbClr val="113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义启紫水晶体" panose="02010601030101010101" charset="-128"/>
                  <a:ea typeface="义启紫水晶体" panose="02010601030101010101" charset="-128"/>
                </a:endParaRPr>
              </a:p>
            </p:txBody>
          </p:sp>
        </p:grpSp>
        <p:pic>
          <p:nvPicPr>
            <p:cNvPr id="33" name="图片 32" descr="嗯嗯嗯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5" y="6555"/>
              <a:ext cx="1894" cy="12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387725" y="4064635"/>
            <a:ext cx="5056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</a:rPr>
              <a:t>练一练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5135" y="382905"/>
            <a:ext cx="1131125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2026 </a:t>
            </a:r>
            <a:r>
              <a:rPr lang="zh-CN" altLang="en-US"/>
              <a:t>届广东茂名市高三上学期高三第一次综合测试英语试题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2000"/>
              <a:t>    In June, 11-year-old JoJo Zager from Macomb County in Michigan took on a huge challenge. This young determined </a:t>
            </a:r>
            <a:r>
              <a:rPr lang="en-US" altLang="zh-CN" sz="2000" u="sng"/>
              <a:t>  21  </a:t>
            </a:r>
            <a:r>
              <a:rPr lang="en-US" altLang="zh-CN" sz="2000"/>
              <a:t> of the county launched an ambitious yet incredible county-wide food drive, intending to  </a:t>
            </a:r>
            <a:r>
              <a:rPr lang="en-US" altLang="zh-CN" sz="2000" u="sng"/>
              <a:t>  22  </a:t>
            </a:r>
            <a:r>
              <a:rPr lang="en-US" altLang="zh-CN" sz="2000"/>
              <a:t> 10,000 pounds of food items — all in just 10 days.</a:t>
            </a:r>
            <a:endParaRPr lang="en-US" altLang="zh-CN" sz="2000"/>
          </a:p>
          <a:p>
            <a:r>
              <a:rPr lang="en-US" altLang="zh-CN" sz="2000"/>
              <a:t>    To learn about how it </a:t>
            </a:r>
            <a:r>
              <a:rPr lang="en-US" altLang="zh-CN" sz="2000" u="sng"/>
              <a:t>  23  </a:t>
            </a:r>
            <a:r>
              <a:rPr lang="en-US" altLang="zh-CN" sz="2000"/>
              <a:t>, JoJo started by contacting the food bank. Next, he </a:t>
            </a:r>
            <a:r>
              <a:rPr lang="en-US" altLang="zh-CN" sz="2000" u="sng"/>
              <a:t>  24  </a:t>
            </a:r>
            <a:r>
              <a:rPr lang="en-US" altLang="zh-CN" sz="2000"/>
              <a:t> to nearby libraries and arranged to set up donation drop-off boxes. His mom, Jennifer, helped him </a:t>
            </a:r>
            <a:r>
              <a:rPr lang="en-US" altLang="zh-CN" sz="2000" u="sng"/>
              <a:t>  25  </a:t>
            </a:r>
            <a:r>
              <a:rPr lang="en-US" altLang="zh-CN" sz="2000"/>
              <a:t> information on social media to attract more attention. After a local newspaper </a:t>
            </a:r>
            <a:r>
              <a:rPr lang="en-US" altLang="zh-CN" sz="2000" u="sng"/>
              <a:t>  26  </a:t>
            </a:r>
            <a:r>
              <a:rPr lang="en-US" altLang="zh-CN" sz="2000"/>
              <a:t> a story about the drive, donation boxes started filling up with foods, such as cereal (</a:t>
            </a:r>
            <a:r>
              <a:rPr lang="zh-CN" altLang="en-US" sz="2000"/>
              <a:t>谷类食物</a:t>
            </a:r>
            <a:r>
              <a:rPr lang="en-US" altLang="zh-CN" sz="2000"/>
              <a:t>) and canned soup and fish. JoJo and his mom did pickups every other day, and </a:t>
            </a:r>
            <a:r>
              <a:rPr lang="en-US" altLang="zh-CN" sz="2000" u="sng"/>
              <a:t>  27  </a:t>
            </a:r>
            <a:r>
              <a:rPr lang="en-US" altLang="zh-CN" sz="2000"/>
              <a:t> donations to the food bank’s warehouse (</a:t>
            </a:r>
            <a:r>
              <a:rPr lang="zh-CN" altLang="en-US" sz="2000"/>
              <a:t>仓库</a:t>
            </a:r>
            <a:r>
              <a:rPr lang="en-US" altLang="zh-CN" sz="2000"/>
              <a:t>).</a:t>
            </a:r>
            <a:endParaRPr lang="en-US" altLang="zh-CN" sz="2000"/>
          </a:p>
          <a:p>
            <a:r>
              <a:rPr lang="en-US" altLang="zh-CN" sz="2000"/>
              <a:t>    </a:t>
            </a:r>
            <a:r>
              <a:rPr lang="en-US" altLang="zh-CN" sz="2000">
                <a:sym typeface="+mn-ea"/>
              </a:rPr>
              <a:t>In the United States, more than 47 million people experienced food </a:t>
            </a:r>
            <a:r>
              <a:rPr lang="en-US" altLang="zh-CN" sz="2000" u="sng">
                <a:sym typeface="+mn-ea"/>
              </a:rPr>
              <a:t>  28  </a:t>
            </a:r>
            <a:r>
              <a:rPr lang="en-US" altLang="zh-CN" sz="2000">
                <a:sym typeface="+mn-ea"/>
              </a:rPr>
              <a:t> in 2023 for different reasons like lost job. When times are </a:t>
            </a:r>
            <a:r>
              <a:rPr lang="en-US" altLang="zh-CN" sz="2000" u="sng">
                <a:sym typeface="+mn-ea"/>
              </a:rPr>
              <a:t>  29  </a:t>
            </a:r>
            <a:r>
              <a:rPr lang="en-US" altLang="zh-CN" sz="2000">
                <a:sym typeface="+mn-ea"/>
              </a:rPr>
              <a:t>, food banks can help out. JoJo says he chose to support the Macomb County food bank.</a:t>
            </a:r>
            <a:endParaRPr lang="en-US" altLang="zh-CN" sz="2000"/>
          </a:p>
          <a:p>
            <a:r>
              <a:rPr lang="en-US" altLang="zh-CN" sz="2000">
                <a:sym typeface="+mn-ea"/>
              </a:rPr>
              <a:t>    When asked why he’s taking on this food drive at the age of 11, his </a:t>
            </a:r>
            <a:r>
              <a:rPr lang="en-US" altLang="zh-CN" sz="2000" u="sng">
                <a:sym typeface="+mn-ea"/>
              </a:rPr>
              <a:t>  30  </a:t>
            </a:r>
            <a:r>
              <a:rPr lang="en-US" altLang="zh-CN" sz="2000">
                <a:sym typeface="+mn-ea"/>
              </a:rPr>
              <a:t> was simple yet powerful: “No one deserves to be </a:t>
            </a:r>
            <a:r>
              <a:rPr lang="en-US" altLang="zh-CN" sz="2000" u="sng">
                <a:sym typeface="+mn-ea"/>
              </a:rPr>
              <a:t>  31  </a:t>
            </a:r>
            <a:r>
              <a:rPr lang="en-US" altLang="zh-CN" sz="2000">
                <a:sym typeface="+mn-ea"/>
              </a:rPr>
              <a:t>.” If people need food, he wants to make sure they get it.</a:t>
            </a:r>
            <a:endParaRPr lang="en-US" altLang="zh-CN" sz="2000"/>
          </a:p>
          <a:p>
            <a:r>
              <a:rPr lang="en-US" altLang="zh-CN" sz="2000">
                <a:sym typeface="+mn-ea"/>
              </a:rPr>
              <a:t>    What makes this effort even more </a:t>
            </a:r>
            <a:r>
              <a:rPr lang="en-US" altLang="zh-CN" sz="2000" u="sng">
                <a:sym typeface="+mn-ea"/>
              </a:rPr>
              <a:t>  32  </a:t>
            </a:r>
            <a:r>
              <a:rPr lang="en-US" altLang="zh-CN" sz="2000">
                <a:sym typeface="+mn-ea"/>
              </a:rPr>
              <a:t> inspiring is that JoJo is not stopping with this food drive. It just serves as the </a:t>
            </a:r>
            <a:r>
              <a:rPr lang="en-US" altLang="zh-CN" sz="2000" u="sng">
                <a:sym typeface="+mn-ea"/>
              </a:rPr>
              <a:t>  33  </a:t>
            </a:r>
            <a:r>
              <a:rPr lang="en-US" altLang="zh-CN" sz="2000">
                <a:sym typeface="+mn-ea"/>
              </a:rPr>
              <a:t> of a lifelong commitment to helping others, proving that age is no </a:t>
            </a:r>
            <a:r>
              <a:rPr lang="en-US" altLang="zh-CN" sz="2000" u="sng">
                <a:sym typeface="+mn-ea"/>
              </a:rPr>
              <a:t>  34  </a:t>
            </a:r>
            <a:r>
              <a:rPr lang="en-US" altLang="zh-CN" sz="2000">
                <a:sym typeface="+mn-ea"/>
              </a:rPr>
              <a:t> to making a real difference. His story reminds everyone that empathy (</a:t>
            </a:r>
            <a:r>
              <a:rPr lang="zh-CN" altLang="en-US" sz="2000">
                <a:sym typeface="+mn-ea"/>
              </a:rPr>
              <a:t>同理心</a:t>
            </a:r>
            <a:r>
              <a:rPr lang="en-US" altLang="zh-CN" sz="2000">
                <a:sym typeface="+mn-ea"/>
              </a:rPr>
              <a:t>) and action can </a:t>
            </a:r>
            <a:r>
              <a:rPr lang="en-US" altLang="zh-CN" sz="2000" u="sng">
                <a:sym typeface="+mn-ea"/>
              </a:rPr>
              <a:t>  35  </a:t>
            </a:r>
            <a:r>
              <a:rPr lang="en-US" altLang="zh-CN" sz="2000">
                <a:sym typeface="+mn-ea"/>
              </a:rPr>
              <a:t> change a community.</a:t>
            </a:r>
            <a:endParaRPr lang="en-US" altLang="zh-CN" sz="2000"/>
          </a:p>
        </p:txBody>
      </p:sp>
      <p:sp>
        <p:nvSpPr>
          <p:cNvPr id="3" name="文本框 2"/>
          <p:cNvSpPr txBox="1"/>
          <p:nvPr/>
        </p:nvSpPr>
        <p:spPr>
          <a:xfrm>
            <a:off x="6570980" y="559435"/>
            <a:ext cx="4951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岁少年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JoJo Zager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发起全县食物募捐活动，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天内筹集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万磅食物，展现少年担当与同理心。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8655" y="613410"/>
            <a:ext cx="80073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21. A. resident B. visitor C. official D. director</a:t>
            </a:r>
            <a:endParaRPr lang="en-US" altLang="zh-CN" sz="2400"/>
          </a:p>
          <a:p>
            <a:r>
              <a:rPr lang="en-US" altLang="zh-CN" sz="2400"/>
              <a:t>22. A. produce B. consume C. purchase D. collect</a:t>
            </a:r>
            <a:endParaRPr lang="en-US" altLang="zh-CN" sz="2400"/>
          </a:p>
          <a:p>
            <a:r>
              <a:rPr lang="en-US" altLang="zh-CN" sz="2400"/>
              <a:t>23. A. succeeded B. worked C. existed D. opened</a:t>
            </a:r>
            <a:endParaRPr lang="en-US" altLang="zh-CN" sz="2400"/>
          </a:p>
          <a:p>
            <a:r>
              <a:rPr lang="en-US" altLang="zh-CN" sz="2400"/>
              <a:t>24. A. got back B. wandered over C. reached out D. moved up</a:t>
            </a:r>
            <a:endParaRPr lang="en-US" altLang="zh-CN" sz="2400"/>
          </a:p>
          <a:p>
            <a:r>
              <a:rPr lang="en-US" altLang="zh-CN" sz="2400"/>
              <a:t>25. A. skim B. share C. gather D. identify</a:t>
            </a:r>
            <a:endParaRPr lang="en-US" altLang="zh-CN" sz="2400"/>
          </a:p>
          <a:p>
            <a:r>
              <a:rPr lang="en-US" altLang="zh-CN" sz="2400"/>
              <a:t>26. A. heard B. adapted C. ran D. believed</a:t>
            </a:r>
            <a:endParaRPr lang="en-US" altLang="zh-CN" sz="2400"/>
          </a:p>
          <a:p>
            <a:r>
              <a:rPr lang="en-US" altLang="zh-CN" sz="2400"/>
              <a:t>27. A. made B. offered C. submitted D. delivered</a:t>
            </a:r>
            <a:endParaRPr lang="en-US" altLang="zh-CN" sz="2400"/>
          </a:p>
          <a:p>
            <a:r>
              <a:rPr lang="en-US" altLang="zh-CN" sz="2400"/>
              <a:t>28. A. insecurity B. unawareness C. waste D. quality</a:t>
            </a:r>
            <a:endParaRPr lang="en-US" altLang="zh-CN" sz="2400"/>
          </a:p>
          <a:p>
            <a:r>
              <a:rPr lang="en-US" altLang="zh-CN" sz="2400"/>
              <a:t>29. A. limited B. precious C. tough D. proper</a:t>
            </a:r>
            <a:endParaRPr lang="en-US" altLang="zh-CN" sz="2400"/>
          </a:p>
          <a:p>
            <a:r>
              <a:rPr lang="en-US" altLang="zh-CN" sz="2400"/>
              <a:t>30. A. target B. response C. ambition D. determination</a:t>
            </a:r>
            <a:endParaRPr lang="en-US" altLang="zh-CN" sz="2400"/>
          </a:p>
          <a:p>
            <a:r>
              <a:rPr lang="en-US" altLang="zh-CN" sz="2400"/>
              <a:t>31. A. hungry B. lonely C. cold D. anxious</a:t>
            </a:r>
            <a:endParaRPr lang="en-US" altLang="zh-CN" sz="2400"/>
          </a:p>
          <a:p>
            <a:r>
              <a:rPr lang="en-US" altLang="zh-CN" sz="2400"/>
              <a:t>32. A. challenging B. confusing C. inspiring D. tiring</a:t>
            </a:r>
            <a:endParaRPr lang="en-US" altLang="zh-CN" sz="2400"/>
          </a:p>
          <a:p>
            <a:r>
              <a:rPr lang="en-US" altLang="zh-CN" sz="2400"/>
              <a:t>33. A. anticipation B. beginning C. record D. memory</a:t>
            </a:r>
            <a:endParaRPr lang="en-US" altLang="zh-CN" sz="2400"/>
          </a:p>
          <a:p>
            <a:r>
              <a:rPr lang="en-US" altLang="zh-CN" sz="2400"/>
              <a:t>34. A. commitment B. contribution C. excuse D. barrier</a:t>
            </a:r>
            <a:endParaRPr lang="en-US" altLang="zh-CN" sz="2400"/>
          </a:p>
          <a:p>
            <a:r>
              <a:rPr lang="en-US" altLang="zh-CN" sz="2400"/>
              <a:t>35. A. slightly B. hardly C. nearly D. truly</a:t>
            </a:r>
            <a:endParaRPr lang="en-US" altLang="zh-CN" sz="2400"/>
          </a:p>
        </p:txBody>
      </p:sp>
      <p:sp>
        <p:nvSpPr>
          <p:cNvPr id="3" name="文本框 2"/>
          <p:cNvSpPr txBox="1"/>
          <p:nvPr/>
        </p:nvSpPr>
        <p:spPr>
          <a:xfrm>
            <a:off x="8335645" y="2428875"/>
            <a:ext cx="30810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21.-25. ADBCB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26.-30. CDACB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31.-35. ACBDD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472714" y="0"/>
            <a:ext cx="3193143" cy="6858000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89720" y="461010"/>
            <a:ext cx="734060" cy="5123815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pPr algn="l"/>
            <a:r>
              <a:rPr lang="zh-CN" altLang="en-US" sz="3600" spc="3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高考英语</a:t>
            </a:r>
            <a:r>
              <a:rPr lang="zh-CN" altLang="en-US" sz="3600" spc="3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完形填空</a:t>
            </a:r>
            <a:r>
              <a:rPr lang="zh-CN" altLang="en-US" sz="3600" spc="3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复习</a:t>
            </a:r>
            <a:endParaRPr lang="zh-CN" altLang="en-US" sz="3200" spc="3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endParaRPr lang="zh-CN" altLang="en-US" sz="3200" spc="3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89235" y="1165225"/>
            <a:ext cx="5124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spc="3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句内</a:t>
            </a:r>
            <a:r>
              <a:rPr lang="en-US" altLang="zh-CN" sz="2800" spc="3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 spc="3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句组</a:t>
            </a:r>
            <a:r>
              <a:rPr lang="en-US" altLang="zh-CN" sz="2800" spc="3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 spc="3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语篇</a:t>
            </a:r>
            <a:r>
              <a:rPr lang="zh-CN" altLang="en-US" sz="2800" spc="3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三层次突破</a:t>
            </a:r>
            <a:endParaRPr lang="zh-CN" altLang="en-US"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835" y="405765"/>
            <a:ext cx="3938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7030A0"/>
                </a:solidFill>
              </a:rPr>
              <a:t>句内层次：</a:t>
            </a:r>
            <a:r>
              <a:rPr lang="en-US" altLang="zh-CN" sz="2400" b="1">
                <a:solidFill>
                  <a:srgbClr val="7030A0"/>
                </a:solidFill>
              </a:rPr>
              <a:t>22, 26, 30, 31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675" y="911860"/>
            <a:ext cx="1085342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This young determined 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21. resident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of the county launched an ambitious yet incredible county-wide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food drive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, intending to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   22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10,000 pounds of food items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— all in just 10 days.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22. A. produce B. consume C. purchase D. collect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/>
          </a:p>
          <a:p>
            <a:r>
              <a:rPr lang="zh-CN" altLang="en-US" sz="2000"/>
              <a:t>解析：</a:t>
            </a:r>
            <a:r>
              <a:rPr lang="en-US" altLang="zh-CN" sz="2000"/>
              <a:t>food drive</a:t>
            </a:r>
            <a:r>
              <a:rPr lang="zh-CN" altLang="en-US" sz="2000"/>
              <a:t>是</a:t>
            </a:r>
            <a:r>
              <a:rPr lang="en-US" altLang="zh-CN" sz="2000"/>
              <a:t>"</a:t>
            </a:r>
            <a:r>
              <a:rPr lang="zh-CN" altLang="en-US" sz="2000"/>
              <a:t>食物募捐活动</a:t>
            </a:r>
            <a:r>
              <a:rPr lang="en-US" altLang="zh-CN" sz="2000"/>
              <a:t>"</a:t>
            </a:r>
            <a:r>
              <a:rPr lang="zh-CN" altLang="en-US" sz="2000"/>
              <a:t>，目的是收集（</a:t>
            </a:r>
            <a:r>
              <a:rPr lang="en-US" altLang="zh-CN" sz="2000"/>
              <a:t>collect</a:t>
            </a:r>
            <a:r>
              <a:rPr lang="zh-CN" altLang="en-US" sz="2000"/>
              <a:t>）食物，而非生产（</a:t>
            </a:r>
            <a:r>
              <a:rPr lang="en-US" altLang="zh-CN" sz="2000"/>
              <a:t>produce</a:t>
            </a:r>
            <a:r>
              <a:rPr lang="zh-CN" altLang="en-US" sz="2000"/>
              <a:t>）、消耗（</a:t>
            </a:r>
            <a:r>
              <a:rPr lang="en-US" altLang="zh-CN" sz="2000"/>
              <a:t>consume</a:t>
            </a:r>
            <a:r>
              <a:rPr lang="zh-CN" altLang="en-US" sz="2000"/>
              <a:t>）或购买（</a:t>
            </a:r>
            <a:r>
              <a:rPr lang="en-US" altLang="zh-CN" sz="2000"/>
              <a:t>purchase</a:t>
            </a:r>
            <a:r>
              <a:rPr lang="zh-CN" altLang="en-US" sz="2000"/>
              <a:t>）。答案：</a:t>
            </a:r>
            <a:r>
              <a:rPr lang="en-US" altLang="zh-CN" sz="2000"/>
              <a:t>D</a:t>
            </a:r>
            <a:endParaRPr lang="en-US" altLang="zh-CN" sz="2000"/>
          </a:p>
        </p:txBody>
      </p:sp>
      <p:sp>
        <p:nvSpPr>
          <p:cNvPr id="6" name="文本框 5"/>
          <p:cNvSpPr txBox="1"/>
          <p:nvPr/>
        </p:nvSpPr>
        <p:spPr>
          <a:xfrm>
            <a:off x="574675" y="3880485"/>
            <a:ext cx="99834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After a local newspaper ___ a story about the drive, donation boxes started filling up with foods...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26. A. heard B. adapted C. ran D. believed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0720" y="5215890"/>
            <a:ext cx="104425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ym typeface="+mn-ea"/>
              </a:rPr>
              <a:t>解析：报纸刊登（</a:t>
            </a:r>
            <a:r>
              <a:rPr lang="en-US" altLang="zh-CN" sz="2000">
                <a:sym typeface="+mn-ea"/>
              </a:rPr>
              <a:t>ran</a:t>
            </a:r>
            <a:r>
              <a:rPr lang="zh-CN" altLang="en-US" sz="2000">
                <a:sym typeface="+mn-ea"/>
              </a:rPr>
              <a:t>）报道后，捐赠箱开始装满，前后构成因果关系。</a:t>
            </a:r>
            <a:r>
              <a:rPr lang="en-US" altLang="zh-CN" sz="2000">
                <a:sym typeface="+mn-ea"/>
              </a:rPr>
              <a:t>run a story</a:t>
            </a:r>
            <a:r>
              <a:rPr lang="zh-CN" altLang="en-US" sz="2000">
                <a:sym typeface="+mn-ea"/>
              </a:rPr>
              <a:t>为固定搭配，意为</a:t>
            </a:r>
            <a:r>
              <a:rPr lang="en-US" altLang="zh-CN" sz="2000">
                <a:sym typeface="+mn-ea"/>
              </a:rPr>
              <a:t>"</a:t>
            </a:r>
            <a:r>
              <a:rPr lang="zh-CN" altLang="en-US" sz="2000">
                <a:sym typeface="+mn-ea"/>
              </a:rPr>
              <a:t>刊登报道</a:t>
            </a:r>
            <a:r>
              <a:rPr lang="en-US" altLang="zh-CN" sz="2000">
                <a:sym typeface="+mn-ea"/>
              </a:rPr>
              <a:t>"</a:t>
            </a:r>
            <a:r>
              <a:rPr lang="zh-CN" altLang="en-US" sz="2000">
                <a:sym typeface="+mn-ea"/>
              </a:rPr>
              <a:t>。答案：</a:t>
            </a:r>
            <a:r>
              <a:rPr lang="en-US" altLang="zh-CN" sz="2000">
                <a:sym typeface="+mn-ea"/>
              </a:rPr>
              <a:t>C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835" y="405765"/>
            <a:ext cx="3938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7030A0"/>
                </a:solidFill>
              </a:rPr>
              <a:t>句内层次：</a:t>
            </a:r>
            <a:r>
              <a:rPr lang="en-US" altLang="zh-CN" sz="2400" b="1">
                <a:solidFill>
                  <a:srgbClr val="7030A0"/>
                </a:solidFill>
              </a:rPr>
              <a:t>22, 26, 30, 31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675" y="1390015"/>
            <a:ext cx="10852785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When asked why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he’s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taking on this food drive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at the age of 11, his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  30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was simple yet powerful: “No one deserves to be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  31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.”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30. A. target B. response C. ambition D. determination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31. A. hungry B. lonely C. cold D. anxious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675" y="3173730"/>
            <a:ext cx="11242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解析：被问问题，后面接的是他的回答（</a:t>
            </a:r>
            <a:r>
              <a:rPr lang="en-US" altLang="zh-CN" sz="2000"/>
              <a:t>response</a:t>
            </a:r>
            <a:r>
              <a:rPr lang="zh-CN" altLang="en-US" sz="2000"/>
              <a:t>）。而非</a:t>
            </a:r>
            <a:r>
              <a:rPr lang="en-US" altLang="zh-CN" sz="2000"/>
              <a:t>target</a:t>
            </a:r>
            <a:r>
              <a:rPr lang="zh-CN" altLang="en-US" sz="2000"/>
              <a:t>（目标）、</a:t>
            </a:r>
            <a:r>
              <a:rPr lang="en-US" altLang="zh-CN" sz="2000"/>
              <a:t>ambition</a:t>
            </a:r>
            <a:r>
              <a:rPr lang="zh-CN" altLang="en-US" sz="2000"/>
              <a:t>（雄心）、</a:t>
            </a:r>
            <a:r>
              <a:rPr lang="en-US" altLang="zh-CN" sz="2000"/>
              <a:t>determination</a:t>
            </a:r>
            <a:r>
              <a:rPr lang="zh-CN" altLang="en-US" sz="2000"/>
              <a:t>（决心）。前文提到食物募捐活动，他发起的目的是帮助挨饿</a:t>
            </a: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hungry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/>
              <a:t>的人。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835" y="405765"/>
            <a:ext cx="3938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7030A0"/>
                </a:solidFill>
              </a:rPr>
              <a:t>语篇层次：</a:t>
            </a:r>
            <a:r>
              <a:rPr lang="en-US" altLang="zh-CN" sz="2400" b="1">
                <a:solidFill>
                  <a:srgbClr val="7030A0"/>
                </a:solidFill>
              </a:rPr>
              <a:t>34, 35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35" y="995045"/>
            <a:ext cx="11335385" cy="2153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It just serves as the </a:t>
            </a:r>
            <a:r>
              <a:rPr lang="en-US" altLang="zh-CN" sz="2400" u="sng">
                <a:sym typeface="+mn-ea"/>
              </a:rPr>
              <a:t>33. beginning </a:t>
            </a:r>
            <a:r>
              <a:rPr lang="en-US" altLang="zh-CN" sz="2400">
                <a:sym typeface="+mn-ea"/>
              </a:rPr>
              <a:t> of a lifelong commitment to helping others, proving that age is no </a:t>
            </a:r>
            <a:r>
              <a:rPr lang="en-US" altLang="zh-CN" sz="2400" u="sng">
                <a:sym typeface="+mn-ea"/>
              </a:rPr>
              <a:t>  34  </a:t>
            </a:r>
            <a:r>
              <a:rPr lang="en-US" altLang="zh-CN" sz="2400">
                <a:sym typeface="+mn-ea"/>
              </a:rPr>
              <a:t> to making a real difference. His story reminds everyone that empathy (</a:t>
            </a:r>
            <a:r>
              <a:rPr lang="zh-CN" altLang="en-US" sz="2400">
                <a:sym typeface="+mn-ea"/>
              </a:rPr>
              <a:t>同理心</a:t>
            </a:r>
            <a:r>
              <a:rPr lang="en-US" altLang="zh-CN" sz="2400">
                <a:sym typeface="+mn-ea"/>
              </a:rPr>
              <a:t>) and action can </a:t>
            </a:r>
            <a:r>
              <a:rPr lang="en-US" altLang="zh-CN" sz="2400" u="sng">
                <a:sym typeface="+mn-ea"/>
              </a:rPr>
              <a:t>  35  </a:t>
            </a:r>
            <a:r>
              <a:rPr lang="en-US" altLang="zh-CN" sz="2400">
                <a:sym typeface="+mn-ea"/>
              </a:rPr>
              <a:t> change a community.</a:t>
            </a:r>
            <a:endParaRPr lang="en-US" altLang="zh-CN" sz="1400"/>
          </a:p>
          <a:p>
            <a:endParaRPr lang="zh-CN" altLang="en-US" sz="1400"/>
          </a:p>
          <a:p>
            <a:r>
              <a:rPr lang="en-US" altLang="zh-CN" sz="2400"/>
              <a:t>34. A. commitment B. contribution C. excuse D. barrier</a:t>
            </a:r>
            <a:endParaRPr lang="en-US" altLang="zh-CN" sz="2400"/>
          </a:p>
          <a:p>
            <a:r>
              <a:rPr lang="en-US" altLang="zh-CN" sz="2400"/>
              <a:t>35. A. slightly B. hardly C. nearly D. truly</a:t>
            </a:r>
            <a:endParaRPr lang="en-US" altLang="zh-CN" sz="2400"/>
          </a:p>
        </p:txBody>
      </p:sp>
      <p:sp>
        <p:nvSpPr>
          <p:cNvPr id="4" name="文本框 3"/>
          <p:cNvSpPr txBox="1"/>
          <p:nvPr/>
        </p:nvSpPr>
        <p:spPr>
          <a:xfrm>
            <a:off x="457835" y="3410585"/>
            <a:ext cx="113353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34. </a:t>
            </a:r>
            <a:r>
              <a:rPr lang="zh-CN" altLang="en-US" sz="2000"/>
              <a:t>首段：</a:t>
            </a:r>
            <a:r>
              <a:rPr lang="en-US" altLang="zh-CN" sz="2000"/>
              <a:t>11</a:t>
            </a:r>
            <a:r>
              <a:rPr lang="zh-CN" altLang="en-US" sz="2000"/>
              <a:t>岁少年发起全县募捐；中间：他成功收集</a:t>
            </a:r>
            <a:r>
              <a:rPr lang="en-US" altLang="zh-CN" sz="2000"/>
              <a:t>1</a:t>
            </a:r>
            <a:r>
              <a:rPr lang="zh-CN" altLang="en-US" sz="2000"/>
              <a:t>万磅食物；尾段：证明年龄不是做出改变的障碍（</a:t>
            </a:r>
            <a:r>
              <a:rPr lang="en-US" altLang="zh-CN" sz="2000"/>
              <a:t>barrier</a:t>
            </a:r>
            <a:r>
              <a:rPr lang="zh-CN" altLang="en-US" sz="2000"/>
              <a:t>）。</a:t>
            </a:r>
            <a:endParaRPr lang="zh-CN" altLang="en-US" sz="2000"/>
          </a:p>
          <a:p>
            <a:r>
              <a:rPr lang="zh-CN" altLang="en-US" sz="2000"/>
              <a:t>全文都在强调</a:t>
            </a:r>
            <a:r>
              <a:rPr lang="en-US" altLang="zh-CN" sz="2000"/>
              <a:t>"</a:t>
            </a:r>
            <a:r>
              <a:rPr lang="zh-CN" altLang="en-US" sz="2000"/>
              <a:t>年龄小也能做成大事</a:t>
            </a:r>
            <a:r>
              <a:rPr lang="en-US" altLang="zh-CN" sz="2000"/>
              <a:t>"</a:t>
            </a:r>
            <a:r>
              <a:rPr lang="zh-CN" altLang="en-US" sz="2000"/>
              <a:t>，</a:t>
            </a:r>
            <a:r>
              <a:rPr lang="en-US" altLang="zh-CN" sz="2000"/>
              <a:t>barrier</a:t>
            </a:r>
            <a:r>
              <a:rPr lang="zh-CN" altLang="en-US" sz="2000"/>
              <a:t>（障碍）与主题呼应。</a:t>
            </a:r>
            <a:r>
              <a:rPr lang="en-US" altLang="zh-CN" sz="2000"/>
              <a:t>commitment</a:t>
            </a:r>
            <a:r>
              <a:rPr lang="zh-CN" altLang="en-US" sz="2000"/>
              <a:t>（承诺）、</a:t>
            </a:r>
            <a:r>
              <a:rPr lang="en-US" altLang="zh-CN" sz="2000"/>
              <a:t>contribution</a:t>
            </a:r>
            <a:r>
              <a:rPr lang="zh-CN" altLang="en-US" sz="2000"/>
              <a:t>（贡献）、</a:t>
            </a:r>
            <a:r>
              <a:rPr lang="en-US" altLang="zh-CN" sz="2000"/>
              <a:t>excuse</a:t>
            </a:r>
            <a:r>
              <a:rPr lang="zh-CN" altLang="en-US" sz="2000"/>
              <a:t>（借口）均不准确。答案：</a:t>
            </a:r>
            <a:r>
              <a:rPr lang="en-US" altLang="zh-CN" sz="2000"/>
              <a:t>D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457835" y="4994910"/>
            <a:ext cx="112534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35. </a:t>
            </a:r>
            <a:r>
              <a:rPr lang="zh-CN" altLang="en-US" sz="2000"/>
              <a:t>开头：</a:t>
            </a:r>
            <a:r>
              <a:rPr lang="en-US" altLang="zh-CN" sz="2000"/>
              <a:t>JoJo</a:t>
            </a:r>
            <a:r>
              <a:rPr lang="zh-CN" altLang="en-US" sz="2000"/>
              <a:t>发起募捐；结尾：他的故事证明同理心和行动真正（</a:t>
            </a:r>
            <a:r>
              <a:rPr lang="en-US" altLang="zh-CN" sz="2000"/>
              <a:t>truly</a:t>
            </a:r>
            <a:r>
              <a:rPr lang="zh-CN" altLang="en-US" sz="2000"/>
              <a:t>）能改变社区。</a:t>
            </a:r>
            <a:endParaRPr lang="zh-CN" altLang="en-US" sz="2000"/>
          </a:p>
          <a:p>
            <a:r>
              <a:rPr lang="zh-CN" altLang="en-US" sz="2000"/>
              <a:t>全文通过具体事例证明了这个道理，</a:t>
            </a:r>
            <a:r>
              <a:rPr lang="en-US" altLang="zh-CN" sz="2000"/>
              <a:t>truly</a:t>
            </a:r>
            <a:r>
              <a:rPr lang="zh-CN" altLang="en-US" sz="2000"/>
              <a:t>（真正地）是对全文主题的总结升华。</a:t>
            </a:r>
            <a:r>
              <a:rPr lang="en-US" altLang="zh-CN" sz="2000"/>
              <a:t>slightly</a:t>
            </a:r>
            <a:r>
              <a:rPr lang="zh-CN" altLang="en-US" sz="2000"/>
              <a:t>（稍微）、</a:t>
            </a:r>
            <a:r>
              <a:rPr lang="en-US" altLang="zh-CN" sz="2000"/>
              <a:t>hardly</a:t>
            </a:r>
            <a:r>
              <a:rPr lang="zh-CN" altLang="en-US" sz="2000"/>
              <a:t>（几乎不）、</a:t>
            </a:r>
            <a:r>
              <a:rPr lang="en-US" altLang="zh-CN" sz="2000"/>
              <a:t>nearly</a:t>
            </a:r>
            <a:r>
              <a:rPr lang="zh-CN" altLang="en-US" sz="2000"/>
              <a:t>（几乎）均与主题相悖。答案：</a:t>
            </a:r>
            <a:r>
              <a:rPr lang="en-US" altLang="zh-CN" sz="2000"/>
              <a:t>D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835" y="405765"/>
            <a:ext cx="6819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7030A0"/>
                </a:solidFill>
              </a:rPr>
              <a:t>句组层次：</a:t>
            </a:r>
            <a:r>
              <a:rPr lang="en-US" altLang="zh-CN" sz="2400" b="1">
                <a:solidFill>
                  <a:srgbClr val="7030A0"/>
                </a:solidFill>
              </a:rPr>
              <a:t>21</a:t>
            </a:r>
            <a:r>
              <a:rPr lang="en-US" sz="2400" b="1">
                <a:solidFill>
                  <a:srgbClr val="7030A0"/>
                </a:solidFill>
              </a:rPr>
              <a:t>, 23, 24, 25, 27, 28, 29, 32, 33</a:t>
            </a:r>
            <a:endParaRPr lang="en-US" sz="2400" b="1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610" y="866140"/>
            <a:ext cx="1092454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In June, 11-year-old JoJo Zager from Macomb County in Michigan took on a huge challenge. This young determined ___ of the county launched an ambitious yet incredible county-wide food drive...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21. A. resident B. visitor C. official D. director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/>
          </a:p>
          <a:p>
            <a:r>
              <a:rPr lang="zh-CN" altLang="en-US" sz="2000"/>
              <a:t>解析：根据前文</a:t>
            </a:r>
            <a:r>
              <a:rPr lang="en-US" altLang="zh-CN" sz="2000"/>
              <a:t>"11-year-old JoJo Zager from Macomb County in Michigan"</a:t>
            </a:r>
            <a:r>
              <a:rPr lang="zh-CN" altLang="en-US" sz="2000"/>
              <a:t>可知，</a:t>
            </a:r>
            <a:r>
              <a:rPr lang="en-US" altLang="zh-CN" sz="2000"/>
              <a:t>JoJo</a:t>
            </a:r>
            <a:r>
              <a:rPr lang="zh-CN" altLang="en-US" sz="2000"/>
              <a:t>是这个县的居民（</a:t>
            </a:r>
            <a:r>
              <a:rPr lang="en-US" altLang="zh-CN" sz="2000"/>
              <a:t>resident</a:t>
            </a:r>
            <a:r>
              <a:rPr lang="zh-CN" altLang="en-US" sz="2000"/>
              <a:t>），</a:t>
            </a:r>
            <a:r>
              <a:rPr lang="en-US" altLang="zh-CN" sz="2000"/>
              <a:t>visitor</a:t>
            </a:r>
            <a:r>
              <a:rPr lang="zh-CN" altLang="en-US" sz="2000"/>
              <a:t>（访客）、</a:t>
            </a:r>
            <a:r>
              <a:rPr lang="en-US" altLang="zh-CN" sz="2000"/>
              <a:t>official</a:t>
            </a:r>
            <a:r>
              <a:rPr lang="zh-CN" altLang="en-US" sz="2000"/>
              <a:t>（官员）、</a:t>
            </a:r>
            <a:r>
              <a:rPr lang="en-US" altLang="zh-CN" sz="2000"/>
              <a:t>director</a:t>
            </a:r>
            <a:r>
              <a:rPr lang="zh-CN" altLang="en-US" sz="2000"/>
              <a:t>（主管）均不符合语境。答案：</a:t>
            </a:r>
            <a:r>
              <a:rPr lang="en-US" altLang="zh-CN" sz="2000"/>
              <a:t>A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562610" y="3481070"/>
            <a:ext cx="1092454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To learn about how it ___ , JoJo started by contacting the food bank. Next, he ___ to nearby libraries and arranged to set up donation drop-off boxes.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23. A. succeeded B. worked C. existed D. opened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24. A. got back B. wandered over C. reached out D. moved up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/>
          </a:p>
          <a:p>
            <a:r>
              <a:rPr lang="zh-CN" altLang="en-US" sz="2000"/>
              <a:t>解析：联系食物银行的目的是了解募捐活动如何运作（</a:t>
            </a:r>
            <a:r>
              <a:rPr lang="en-US" altLang="zh-CN" sz="2000"/>
              <a:t>worked</a:t>
            </a:r>
            <a:r>
              <a:rPr lang="zh-CN" altLang="en-US" sz="2000"/>
              <a:t>）。</a:t>
            </a:r>
            <a:r>
              <a:rPr lang="en-US" altLang="zh-CN" sz="2000"/>
              <a:t>succeeded</a:t>
            </a:r>
            <a:r>
              <a:rPr lang="zh-CN" altLang="en-US" sz="2000"/>
              <a:t>（成功）是结果，不是了解的对象；</a:t>
            </a:r>
            <a:r>
              <a:rPr lang="en-US" altLang="zh-CN" sz="2000"/>
              <a:t>existed</a:t>
            </a:r>
            <a:r>
              <a:rPr lang="zh-CN" altLang="en-US" sz="2000"/>
              <a:t>（存在）、</a:t>
            </a:r>
            <a:r>
              <a:rPr lang="en-US" altLang="zh-CN" sz="2000"/>
              <a:t>opened</a:t>
            </a:r>
            <a:r>
              <a:rPr lang="zh-CN" altLang="en-US" sz="2000"/>
              <a:t>（开放）不合逻辑。答案：</a:t>
            </a:r>
            <a:r>
              <a:rPr lang="en-US" altLang="zh-CN" sz="2000"/>
              <a:t>B</a:t>
            </a:r>
            <a:endParaRPr lang="en-US" altLang="zh-CN" sz="2000"/>
          </a:p>
          <a:p>
            <a:r>
              <a:rPr lang="zh-CN" altLang="en-US" sz="2000"/>
              <a:t>他主动联系（</a:t>
            </a:r>
            <a:r>
              <a:rPr lang="en-US" altLang="zh-CN" sz="2000"/>
              <a:t>reached out to</a:t>
            </a:r>
            <a:r>
              <a:rPr lang="zh-CN" altLang="en-US" sz="2000"/>
              <a:t>）图书馆安排设置捐赠箱。答案：</a:t>
            </a:r>
            <a:r>
              <a:rPr lang="en-US" altLang="zh-CN" sz="2000"/>
              <a:t>C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98475" y="488315"/>
            <a:ext cx="1119441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His mom, Jennifer, helped him ___ information on social media to attract more attention.</a:t>
            </a:r>
            <a:endParaRPr lang="en-US" altLang="zh-CN" sz="2400"/>
          </a:p>
          <a:p>
            <a:r>
              <a:rPr lang="en-US" altLang="zh-CN" sz="2400"/>
              <a:t>25. A. skim B. share C. gather D. identify</a:t>
            </a:r>
            <a:endParaRPr lang="en-US" altLang="zh-CN" sz="1400"/>
          </a:p>
          <a:p>
            <a:endParaRPr lang="en-US" altLang="zh-CN" sz="1400"/>
          </a:p>
          <a:p>
            <a:r>
              <a:rPr lang="zh-CN" altLang="en-US" sz="2000"/>
              <a:t>解析：在社交媒体上分享（</a:t>
            </a:r>
            <a:r>
              <a:rPr lang="en-US" altLang="zh-CN" sz="2000"/>
              <a:t>share</a:t>
            </a:r>
            <a:r>
              <a:rPr lang="zh-CN" altLang="en-US" sz="2000"/>
              <a:t>）信息才能吸引更多关注。</a:t>
            </a:r>
            <a:r>
              <a:rPr lang="en-US" altLang="zh-CN" sz="2000"/>
              <a:t>skim</a:t>
            </a:r>
            <a:r>
              <a:rPr lang="zh-CN" altLang="en-US" sz="2000"/>
              <a:t>（浏览）、</a:t>
            </a:r>
            <a:r>
              <a:rPr lang="en-US" altLang="zh-CN" sz="2000"/>
              <a:t>gather</a:t>
            </a:r>
            <a:r>
              <a:rPr lang="zh-CN" altLang="en-US" sz="2000"/>
              <a:t>（收集）、</a:t>
            </a:r>
            <a:r>
              <a:rPr lang="en-US" altLang="zh-CN" sz="2000"/>
              <a:t>identify</a:t>
            </a:r>
            <a:r>
              <a:rPr lang="zh-CN" altLang="en-US" sz="2000"/>
              <a:t>（识别）均不符合社交媒体传播信息的语境。答案：</a:t>
            </a:r>
            <a:r>
              <a:rPr lang="en-US" altLang="zh-CN" sz="2000"/>
              <a:t>B</a:t>
            </a:r>
            <a:endParaRPr lang="en-US" altLang="zh-CN" sz="2000"/>
          </a:p>
          <a:p>
            <a:endParaRPr lang="en-US" altLang="zh-CN" sz="2400"/>
          </a:p>
          <a:p>
            <a:r>
              <a:rPr lang="en-US" altLang="zh-CN" sz="2400"/>
              <a:t>JoJo and his mom did pickups every other day, and ___ donations to the food bank's warehouse.</a:t>
            </a:r>
            <a:endParaRPr lang="en-US" altLang="zh-CN" sz="2400"/>
          </a:p>
          <a:p>
            <a:r>
              <a:rPr lang="en-US" altLang="zh-CN" sz="2400"/>
              <a:t>27. A. offered B. made C. submitted D. delivered</a:t>
            </a:r>
            <a:endParaRPr lang="en-US" altLang="zh-CN" sz="1400"/>
          </a:p>
          <a:p>
            <a:endParaRPr lang="en-US" altLang="zh-CN" sz="1400"/>
          </a:p>
          <a:p>
            <a:r>
              <a:rPr lang="zh-CN" altLang="en-US" sz="2000"/>
              <a:t>解析：取了捐赠物后，需要运送（</a:t>
            </a:r>
            <a:r>
              <a:rPr lang="en-US" altLang="zh-CN" sz="2000"/>
              <a:t>delivered</a:t>
            </a:r>
            <a:r>
              <a:rPr lang="zh-CN" altLang="en-US" sz="2000"/>
              <a:t>）到食物银行仓库。</a:t>
            </a:r>
            <a:r>
              <a:rPr lang="en-US" altLang="zh-CN" sz="2000"/>
              <a:t>offered</a:t>
            </a:r>
            <a:r>
              <a:rPr lang="zh-CN" altLang="en-US" sz="2000"/>
              <a:t>（提供）、</a:t>
            </a:r>
            <a:r>
              <a:rPr lang="en-US" altLang="zh-CN" sz="2000"/>
              <a:t>made</a:t>
            </a:r>
            <a:r>
              <a:rPr lang="zh-CN" altLang="en-US" sz="2000"/>
              <a:t>（制作）、</a:t>
            </a:r>
            <a:r>
              <a:rPr lang="en-US" altLang="zh-CN" sz="2000"/>
              <a:t>submitted</a:t>
            </a:r>
            <a:r>
              <a:rPr lang="zh-CN" altLang="en-US" sz="2000"/>
              <a:t>（提交）均不匹配</a:t>
            </a:r>
            <a:r>
              <a:rPr lang="en-US" altLang="zh-CN" sz="2000"/>
              <a:t>"</a:t>
            </a:r>
            <a:r>
              <a:rPr lang="zh-CN" altLang="en-US" sz="2000"/>
              <a:t>取货</a:t>
            </a:r>
            <a:r>
              <a:rPr lang="en-US" altLang="en-US" sz="2000"/>
              <a:t>→</a:t>
            </a:r>
            <a:r>
              <a:rPr lang="zh-CN" altLang="en-US" sz="2000"/>
              <a:t>运送</a:t>
            </a:r>
            <a:r>
              <a:rPr lang="en-US" altLang="zh-CN" sz="2000"/>
              <a:t>"</a:t>
            </a:r>
            <a:r>
              <a:rPr lang="zh-CN" altLang="en-US" sz="2000"/>
              <a:t>的动作链。答案：</a:t>
            </a:r>
            <a:r>
              <a:rPr lang="en-US" altLang="zh-CN" sz="2000"/>
              <a:t>D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400"/>
              <a:t>In the United States, more than 47 million people experienced food ___ in 2023...</a:t>
            </a:r>
            <a:endParaRPr lang="en-US" altLang="zh-CN" sz="2400"/>
          </a:p>
          <a:p>
            <a:r>
              <a:rPr lang="en-US" altLang="zh-CN" sz="2400"/>
              <a:t>28. A. insecurity B. unawareness C. waste D. quality</a:t>
            </a:r>
            <a:endParaRPr lang="en-US" altLang="zh-CN" sz="1400"/>
          </a:p>
          <a:p>
            <a:endParaRPr lang="en-US" altLang="zh-CN" sz="1400"/>
          </a:p>
          <a:p>
            <a:r>
              <a:rPr lang="zh-CN" altLang="en-US" sz="2000"/>
              <a:t>解析：失业等原因导致人们经历食物短缺</a:t>
            </a:r>
            <a:r>
              <a:rPr lang="en-US" altLang="zh-CN" sz="2000"/>
              <a:t>/</a:t>
            </a:r>
            <a:r>
              <a:rPr lang="zh-CN" altLang="en-US" sz="2000"/>
              <a:t>无保障（</a:t>
            </a:r>
            <a:r>
              <a:rPr lang="en-US" altLang="zh-CN" sz="2000"/>
              <a:t>insecurity</a:t>
            </a:r>
            <a:r>
              <a:rPr lang="zh-CN" altLang="en-US" sz="2000"/>
              <a:t>）。</a:t>
            </a:r>
            <a:r>
              <a:rPr lang="en-US" altLang="zh-CN" sz="2000"/>
              <a:t>food insecurity</a:t>
            </a:r>
            <a:r>
              <a:rPr lang="zh-CN" altLang="en-US" sz="2000"/>
              <a:t>为固定搭配，意为</a:t>
            </a:r>
            <a:r>
              <a:rPr lang="en-US" altLang="zh-CN" sz="2000"/>
              <a:t>"</a:t>
            </a:r>
            <a:r>
              <a:rPr lang="zh-CN" altLang="en-US" sz="2000"/>
              <a:t>食物不足</a:t>
            </a:r>
            <a:r>
              <a:rPr lang="en-US" altLang="zh-CN" sz="2000"/>
              <a:t>"</a:t>
            </a:r>
            <a:r>
              <a:rPr lang="zh-CN" altLang="en-US" sz="2000"/>
              <a:t>。</a:t>
            </a:r>
            <a:r>
              <a:rPr lang="en-US" altLang="zh-CN" sz="2000"/>
              <a:t>unawareness</a:t>
            </a:r>
            <a:r>
              <a:rPr lang="zh-CN" altLang="en-US" sz="2000"/>
              <a:t>（无意识）、</a:t>
            </a:r>
            <a:r>
              <a:rPr lang="en-US" altLang="zh-CN" sz="2000"/>
              <a:t>waste</a:t>
            </a:r>
            <a:r>
              <a:rPr lang="zh-CN" altLang="en-US" sz="2000"/>
              <a:t>（浪费）、</a:t>
            </a:r>
            <a:r>
              <a:rPr lang="en-US" altLang="zh-CN" sz="2000"/>
              <a:t>quality</a:t>
            </a:r>
            <a:r>
              <a:rPr lang="zh-CN" altLang="en-US" sz="2000"/>
              <a:t>（质量）均不符合语境。答案：</a:t>
            </a:r>
            <a:r>
              <a:rPr lang="en-US" altLang="zh-CN" sz="2000"/>
              <a:t>A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1330" y="440690"/>
            <a:ext cx="1125220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When times are ___ , food banks can help out.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29. A. limited B. precious C. tough D. proper</a:t>
            </a:r>
            <a:endParaRPr lang="en-US" altLang="zh-CN" sz="1400">
              <a:sym typeface="+mn-ea"/>
            </a:endParaRPr>
          </a:p>
          <a:p>
            <a:endParaRPr lang="en-US" altLang="zh-CN" sz="1400"/>
          </a:p>
          <a:p>
            <a:r>
              <a:rPr lang="zh-CN" altLang="en-US" sz="2400">
                <a:sym typeface="+mn-ea"/>
              </a:rPr>
              <a:t>解析：失业意味着生活艰难（</a:t>
            </a:r>
            <a:r>
              <a:rPr lang="en-US" altLang="zh-CN" sz="2400">
                <a:sym typeface="+mn-ea"/>
              </a:rPr>
              <a:t>tough</a:t>
            </a:r>
            <a:r>
              <a:rPr lang="zh-CN" altLang="en-US" sz="2400">
                <a:sym typeface="+mn-ea"/>
              </a:rPr>
              <a:t>），此时食物银行可以提供帮助。</a:t>
            </a:r>
            <a:r>
              <a:rPr lang="en-US" altLang="zh-CN" sz="2400">
                <a:sym typeface="+mn-ea"/>
              </a:rPr>
              <a:t>limited</a:t>
            </a:r>
            <a:r>
              <a:rPr lang="zh-CN" altLang="en-US" sz="2400">
                <a:sym typeface="+mn-ea"/>
              </a:rPr>
              <a:t>（有限的）、</a:t>
            </a:r>
            <a:r>
              <a:rPr lang="en-US" altLang="zh-CN" sz="2400">
                <a:sym typeface="+mn-ea"/>
              </a:rPr>
              <a:t>precious</a:t>
            </a:r>
            <a:r>
              <a:rPr lang="zh-CN" altLang="en-US" sz="2400">
                <a:sym typeface="+mn-ea"/>
              </a:rPr>
              <a:t>（珍贵的）、</a:t>
            </a:r>
            <a:r>
              <a:rPr lang="en-US" altLang="zh-CN" sz="2400">
                <a:sym typeface="+mn-ea"/>
              </a:rPr>
              <a:t>proper</a:t>
            </a:r>
            <a:r>
              <a:rPr lang="zh-CN" altLang="en-US" sz="2400">
                <a:sym typeface="+mn-ea"/>
              </a:rPr>
              <a:t>（合适的）均不匹配语境。答案：</a:t>
            </a:r>
            <a:r>
              <a:rPr lang="en-US" altLang="zh-CN" sz="2400">
                <a:sym typeface="+mn-ea"/>
              </a:rPr>
              <a:t>C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>
                <a:sym typeface="+mn-ea"/>
              </a:rPr>
              <a:t>What makes this effort even more ___ is that JoJo is not stopping with this food drive.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32. A. challenging B. confusing C. inspiring D. tiring</a:t>
            </a:r>
            <a:endParaRPr lang="en-US" altLang="zh-CN" sz="1400">
              <a:sym typeface="+mn-ea"/>
            </a:endParaRPr>
          </a:p>
          <a:p>
            <a:endParaRPr lang="en-US" altLang="zh-CN" sz="1400"/>
          </a:p>
          <a:p>
            <a:r>
              <a:rPr lang="zh-CN" altLang="en-US" sz="2400">
                <a:sym typeface="+mn-ea"/>
              </a:rPr>
              <a:t>解析：</a:t>
            </a:r>
            <a:r>
              <a:rPr lang="en-US" altLang="zh-CN" sz="2400">
                <a:sym typeface="+mn-ea"/>
              </a:rPr>
              <a:t>11</a:t>
            </a:r>
            <a:r>
              <a:rPr lang="zh-CN" altLang="en-US" sz="2400">
                <a:sym typeface="+mn-ea"/>
              </a:rPr>
              <a:t>岁少年发起募捐已很了不起，更令人鼓舞（</a:t>
            </a:r>
            <a:r>
              <a:rPr lang="en-US" altLang="zh-CN" sz="2400">
                <a:sym typeface="+mn-ea"/>
              </a:rPr>
              <a:t>inspiring</a:t>
            </a:r>
            <a:r>
              <a:rPr lang="zh-CN" altLang="en-US" sz="2400">
                <a:sym typeface="+mn-ea"/>
              </a:rPr>
              <a:t>）的是他不止步于此。</a:t>
            </a:r>
            <a:r>
              <a:rPr lang="en-US" altLang="zh-CN" sz="2400">
                <a:sym typeface="+mn-ea"/>
              </a:rPr>
              <a:t>challenging</a:t>
            </a:r>
            <a:r>
              <a:rPr lang="zh-CN" altLang="en-US" sz="2400">
                <a:sym typeface="+mn-ea"/>
              </a:rPr>
              <a:t>（有挑战的）、</a:t>
            </a:r>
            <a:r>
              <a:rPr lang="en-US" altLang="zh-CN" sz="2400">
                <a:sym typeface="+mn-ea"/>
              </a:rPr>
              <a:t>confusing</a:t>
            </a:r>
            <a:r>
              <a:rPr lang="zh-CN" altLang="en-US" sz="2400">
                <a:sym typeface="+mn-ea"/>
              </a:rPr>
              <a:t>（令人困惑的）、</a:t>
            </a:r>
            <a:r>
              <a:rPr lang="en-US" altLang="zh-CN" sz="2400">
                <a:sym typeface="+mn-ea"/>
              </a:rPr>
              <a:t>tiring</a:t>
            </a:r>
            <a:r>
              <a:rPr lang="zh-CN" altLang="en-US" sz="2400">
                <a:sym typeface="+mn-ea"/>
              </a:rPr>
              <a:t>（令人疲惫的）均不符合感情色彩。答案：</a:t>
            </a:r>
            <a:r>
              <a:rPr lang="en-US" altLang="zh-CN" sz="2400">
                <a:sym typeface="+mn-ea"/>
              </a:rPr>
              <a:t>C</a:t>
            </a:r>
            <a:endParaRPr lang="en-US" altLang="zh-CN" sz="1400"/>
          </a:p>
          <a:p>
            <a:endParaRPr lang="en-US" altLang="zh-CN" sz="1400"/>
          </a:p>
          <a:p>
            <a:r>
              <a:rPr lang="en-US" altLang="zh-CN" sz="2400">
                <a:sym typeface="+mn-ea"/>
              </a:rPr>
              <a:t>It just serves as the ___ of a lifelong commitment to helping others...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33. A. anticipation B. beginning C. record D. memory</a:t>
            </a:r>
            <a:endParaRPr lang="en-US" altLang="zh-CN" sz="2400"/>
          </a:p>
          <a:p>
            <a:r>
              <a:rPr lang="zh-CN" altLang="en-US" sz="2400">
                <a:sym typeface="+mn-ea"/>
              </a:rPr>
              <a:t>解析：这次活动只是终身助人承诺的开始（</a:t>
            </a:r>
            <a:r>
              <a:rPr lang="en-US" altLang="zh-CN" sz="2400">
                <a:sym typeface="+mn-ea"/>
              </a:rPr>
              <a:t>beginning</a:t>
            </a:r>
            <a:r>
              <a:rPr lang="zh-CN" altLang="en-US" sz="2400">
                <a:sym typeface="+mn-ea"/>
              </a:rPr>
              <a:t>）。</a:t>
            </a:r>
            <a:r>
              <a:rPr lang="en-US" altLang="zh-CN" sz="2400">
                <a:sym typeface="+mn-ea"/>
              </a:rPr>
              <a:t>anticipation</a:t>
            </a:r>
            <a:r>
              <a:rPr lang="zh-CN" altLang="en-US" sz="2400">
                <a:sym typeface="+mn-ea"/>
              </a:rPr>
              <a:t>（期待）、</a:t>
            </a:r>
            <a:r>
              <a:rPr lang="en-US" altLang="zh-CN" sz="2400">
                <a:sym typeface="+mn-ea"/>
              </a:rPr>
              <a:t>record</a:t>
            </a:r>
            <a:r>
              <a:rPr lang="zh-CN" altLang="en-US" sz="2400">
                <a:sym typeface="+mn-ea"/>
              </a:rPr>
              <a:t>（记录）、</a:t>
            </a:r>
            <a:r>
              <a:rPr lang="en-US" altLang="zh-CN" sz="2400">
                <a:sym typeface="+mn-ea"/>
              </a:rPr>
              <a:t>memory</a:t>
            </a:r>
            <a:r>
              <a:rPr lang="zh-CN" altLang="en-US" sz="2400">
                <a:sym typeface="+mn-ea"/>
              </a:rPr>
              <a:t>（记忆）均不符合</a:t>
            </a:r>
            <a:r>
              <a:rPr lang="en-US" altLang="zh-CN" sz="2400">
                <a:sym typeface="+mn-ea"/>
              </a:rPr>
              <a:t>"</a:t>
            </a:r>
            <a:r>
              <a:rPr lang="zh-CN" altLang="en-US" sz="2400">
                <a:sym typeface="+mn-ea"/>
              </a:rPr>
              <a:t>不止步</a:t>
            </a:r>
            <a:r>
              <a:rPr lang="en-US" altLang="en-US" sz="2400">
                <a:sym typeface="+mn-ea"/>
              </a:rPr>
              <a:t>→</a:t>
            </a:r>
            <a:r>
              <a:rPr lang="zh-CN" altLang="en-US" sz="2400">
                <a:sym typeface="+mn-ea"/>
              </a:rPr>
              <a:t>开始</a:t>
            </a:r>
            <a:r>
              <a:rPr lang="en-US" altLang="zh-CN" sz="2400">
                <a:sym typeface="+mn-ea"/>
              </a:rPr>
              <a:t>"</a:t>
            </a:r>
            <a:r>
              <a:rPr lang="zh-CN" altLang="en-US" sz="2400">
                <a:sym typeface="+mn-ea"/>
              </a:rPr>
              <a:t>的逻辑。答案：</a:t>
            </a:r>
            <a:r>
              <a:rPr lang="en-US" altLang="zh-CN" sz="2400">
                <a:sym typeface="+mn-ea"/>
              </a:rPr>
              <a:t>B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472714" y="0"/>
            <a:ext cx="3193143" cy="6858000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钟齐志莽行书" panose="02010600030101010101" pitchFamily="2" charset="-122"/>
              <a:ea typeface="钟齐志莽行书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9516367" y="2564760"/>
            <a:ext cx="1106170" cy="2606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少女文字W3" panose="040F0309000000000000" charset="-122"/>
                <a:ea typeface="华康少女文字W3" panose="040F0309000000000000" charset="-122"/>
                <a:cs typeface="Gen Jyuu Gothic Heavy" panose="020B0702020203020207" pitchFamily="34" charset="-128"/>
              </a:rPr>
              <a:t>Thanks</a:t>
            </a:r>
            <a:endParaRPr kumimoji="0" lang="en-US" altLang="zh-CN" sz="60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少女文字W3" panose="040F0309000000000000" charset="-122"/>
              <a:ea typeface="华康少女文字W3" panose="040F0309000000000000" charset="-122"/>
              <a:cs typeface="Gen Jyuu Gothic Heavy" panose="020B0702020203020207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1810" y="0"/>
            <a:ext cx="5707854" cy="6858000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482782" y="1135380"/>
            <a:ext cx="2784475" cy="2538095"/>
            <a:chOff x="3525" y="3790"/>
            <a:chExt cx="4385" cy="39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142" y="3790"/>
              <a:ext cx="3768" cy="3769"/>
              <a:chOff x="4014" y="3940"/>
              <a:chExt cx="3768" cy="376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014" y="3940"/>
                <a:ext cx="3768" cy="3769"/>
                <a:chOff x="7590" y="2002"/>
                <a:chExt cx="4021" cy="665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7803" y="2349"/>
                  <a:ext cx="3596" cy="5964"/>
                </a:xfrm>
                <a:prstGeom prst="rect">
                  <a:avLst/>
                </a:prstGeom>
                <a:noFill/>
                <a:ln w="66675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590" y="2002"/>
                  <a:ext cx="4021" cy="6658"/>
                </a:xfrm>
                <a:prstGeom prst="rect">
                  <a:avLst/>
                </a:prstGeom>
                <a:noFill/>
                <a:ln w="25400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758" y="4619"/>
                <a:ext cx="2224" cy="23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823" y="5025"/>
                <a:ext cx="193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rgbClr val="113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义启紫水晶体" panose="02010601030101010101" charset="-128"/>
                    <a:ea typeface="义启紫水晶体" panose="02010601030101010101" charset="-128"/>
                  </a:rPr>
                  <a:t>01</a:t>
                </a:r>
                <a:endParaRPr lang="en-US" altLang="zh-CN" sz="5400" b="1" dirty="0">
                  <a:solidFill>
                    <a:srgbClr val="113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义启紫水晶体" panose="02010601030101010101" charset="-128"/>
                  <a:ea typeface="义启紫水晶体" panose="02010601030101010101" charset="-128"/>
                </a:endParaRPr>
              </a:p>
            </p:txBody>
          </p:sp>
        </p:grpSp>
        <p:pic>
          <p:nvPicPr>
            <p:cNvPr id="33" name="图片 32" descr="嗯嗯嗯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5" y="6555"/>
              <a:ext cx="1894" cy="12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246120" y="4037330"/>
            <a:ext cx="55137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</a:rPr>
              <a:t>三年高考命题研究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98145" y="760095"/>
          <a:ext cx="11390082" cy="5823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/>
                <a:gridCol w="1518920"/>
                <a:gridCol w="2384812"/>
                <a:gridCol w="642620"/>
                <a:gridCol w="1390166"/>
                <a:gridCol w="875214"/>
                <a:gridCol w="890905"/>
                <a:gridCol w="1388745"/>
              </a:tblGrid>
              <a:tr h="64706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卷别</a:t>
                      </a:r>
                      <a:endParaRPr lang="zh-CN" altLang="en-US"/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体裁</a:t>
                      </a:r>
                      <a:endParaRPr lang="zh-CN" altLang="en-US"/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主题</a:t>
                      </a:r>
                      <a:endParaRPr lang="zh-CN" altLang="en-US"/>
                    </a:p>
                  </a:txBody>
                  <a:tcPr anchor="ctr" anchorCtr="0"/>
                </a:tc>
                <a:tc gridSpan="5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考点分布</a:t>
                      </a:r>
                      <a:endParaRPr lang="zh-CN" altLang="en-US"/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7065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名词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动词（短语）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形容词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副词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介词（短语）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</a:t>
                      </a:r>
                      <a:r>
                        <a:rPr lang="zh-CN" altLang="en-US"/>
                        <a:t>年</a:t>
                      </a:r>
                      <a:r>
                        <a:rPr lang="en-US" altLang="zh-CN"/>
                        <a:t>1</a:t>
                      </a:r>
                      <a:r>
                        <a:rPr lang="zh-CN" altLang="en-US"/>
                        <a:t>月浙江卷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返乡创业发展农业旅游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5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8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2025</a:t>
                      </a:r>
                      <a:r>
                        <a:rPr lang="zh-CN" altLang="en-US"/>
                        <a:t>年新高考</a:t>
                      </a:r>
                      <a:r>
                        <a:rPr lang="en-US" altLang="en-US"/>
                        <a:t>Ⅰ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搬家免费赠送旧物获得快乐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7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7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2025</a:t>
                      </a:r>
                      <a:r>
                        <a:rPr lang="zh-CN" altLang="en-US"/>
                        <a:t>年新高考</a:t>
                      </a:r>
                      <a:r>
                        <a:rPr lang="en-US" altLang="en-US"/>
                        <a:t>Ⅱ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老奶奶坚持健身消除网络质疑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8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2024 </a:t>
                      </a:r>
                      <a:r>
                        <a:rPr lang="zh-CN" altLang="en-US"/>
                        <a:t>年新课标</a:t>
                      </a:r>
                      <a:r>
                        <a:rPr lang="en-US" altLang="zh-CN"/>
                        <a:t> </a:t>
                      </a:r>
                      <a:r>
                        <a:rPr lang="en-US" altLang="en-US"/>
                        <a:t>Ⅰ</a:t>
                      </a:r>
                      <a:r>
                        <a:rPr lang="en-US" altLang="zh-CN"/>
                        <a:t> 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夹叙夹议文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跑步感悟：目标要量力而行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5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8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2024 </a:t>
                      </a:r>
                      <a:r>
                        <a:rPr lang="zh-CN" altLang="en-US"/>
                        <a:t>年新课标</a:t>
                      </a:r>
                      <a:r>
                        <a:rPr lang="en-US" altLang="zh-CN"/>
                        <a:t> </a:t>
                      </a:r>
                      <a:r>
                        <a:rPr lang="en-US" altLang="en-US"/>
                        <a:t>Ⅱ</a:t>
                      </a:r>
                      <a:r>
                        <a:rPr lang="en-US" altLang="zh-CN"/>
                        <a:t> 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选择在意大利定居的原因：友善与美食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5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2023 </a:t>
                      </a:r>
                      <a:r>
                        <a:rPr lang="zh-CN" altLang="en-US"/>
                        <a:t>年新课标</a:t>
                      </a:r>
                      <a:r>
                        <a:rPr lang="en-US" altLang="zh-CN"/>
                        <a:t> </a:t>
                      </a:r>
                      <a:r>
                        <a:rPr lang="en-US" altLang="en-US"/>
                        <a:t>Ⅰ</a:t>
                      </a:r>
                      <a:r>
                        <a:rPr lang="en-US" altLang="zh-CN"/>
                        <a:t> 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越野赛背受伤选手到终点的义举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7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6470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2023 </a:t>
                      </a:r>
                      <a:r>
                        <a:rPr lang="zh-CN" altLang="en-US"/>
                        <a:t>年新课标</a:t>
                      </a:r>
                      <a:r>
                        <a:rPr lang="en-US" altLang="zh-CN"/>
                        <a:t> </a:t>
                      </a:r>
                      <a:r>
                        <a:rPr lang="en-US" altLang="en-US"/>
                        <a:t>Ⅱ</a:t>
                      </a:r>
                      <a:r>
                        <a:rPr lang="en-US" altLang="zh-CN"/>
                        <a:t> </a:t>
                      </a:r>
                      <a:r>
                        <a:rPr lang="zh-CN" altLang="en-US"/>
                        <a:t>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记叙文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飞行员帮助流浪狗与主人团聚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6628765" y="1434465"/>
            <a:ext cx="2016125" cy="513524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9090" y="365760"/>
            <a:ext cx="5708015" cy="6127115"/>
          </a:xfrm>
          <a:prstGeom prst="rect">
            <a:avLst/>
          </a:prstGeom>
          <a:solidFill>
            <a:srgbClr val="1139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482782" y="1135380"/>
            <a:ext cx="2784475" cy="2538095"/>
            <a:chOff x="3525" y="3790"/>
            <a:chExt cx="4385" cy="39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142" y="3790"/>
              <a:ext cx="3768" cy="3769"/>
              <a:chOff x="4014" y="3940"/>
              <a:chExt cx="3768" cy="376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014" y="3940"/>
                <a:ext cx="3768" cy="3769"/>
                <a:chOff x="7590" y="2002"/>
                <a:chExt cx="4021" cy="665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7803" y="2349"/>
                  <a:ext cx="3596" cy="5964"/>
                </a:xfrm>
                <a:prstGeom prst="rect">
                  <a:avLst/>
                </a:prstGeom>
                <a:noFill/>
                <a:ln w="66675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590" y="2002"/>
                  <a:ext cx="4021" cy="6658"/>
                </a:xfrm>
                <a:prstGeom prst="rect">
                  <a:avLst/>
                </a:prstGeom>
                <a:noFill/>
                <a:ln w="25400"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D7F5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758" y="4619"/>
                <a:ext cx="2224" cy="23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823" y="5025"/>
                <a:ext cx="193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rgbClr val="113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义启紫水晶体" panose="02010601030101010101" charset="-128"/>
                    <a:ea typeface="义启紫水晶体" panose="02010601030101010101" charset="-128"/>
                  </a:rPr>
                  <a:t>02</a:t>
                </a:r>
                <a:endParaRPr lang="en-US" altLang="zh-CN" sz="5400" b="1" dirty="0">
                  <a:solidFill>
                    <a:srgbClr val="113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义启紫水晶体" panose="02010601030101010101" charset="-128"/>
                  <a:ea typeface="义启紫水晶体" panose="02010601030101010101" charset="-128"/>
                </a:endParaRPr>
              </a:p>
            </p:txBody>
          </p:sp>
        </p:grpSp>
        <p:pic>
          <p:nvPicPr>
            <p:cNvPr id="33" name="图片 32" descr="嗯嗯嗯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5" y="6555"/>
              <a:ext cx="1894" cy="12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387725" y="4064635"/>
            <a:ext cx="5056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</a:rPr>
              <a:t>解题技巧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4117340" cy="793226"/>
            <a:chOff x="564434" y="457200"/>
            <a:chExt cx="4117340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119" y="561340"/>
              <a:ext cx="308165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句内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420" y="3032125"/>
            <a:ext cx="3576320" cy="3576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1342390"/>
            <a:ext cx="634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1 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语境暗示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" y="2035810"/>
            <a:ext cx="109512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"My name is..." The words stuck in my throat as I shook a stranger's hand. I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21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to say my name, "Pheeeeeetttt!"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21. A. refused B. decided C. planned D. managed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855" y="4018280"/>
            <a:ext cx="8075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managed to do sth.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设法做成某事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0685" y="643890"/>
            <a:ext cx="477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7030A0"/>
                </a:solidFill>
              </a:rPr>
              <a:t>(</a:t>
            </a:r>
            <a:r>
              <a:rPr lang="zh-CN" altLang="en-US" sz="2400" b="1">
                <a:solidFill>
                  <a:srgbClr val="7030A0"/>
                </a:solidFill>
              </a:rPr>
              <a:t>根据本句信息即可解题</a:t>
            </a:r>
            <a:r>
              <a:rPr lang="en-US" altLang="zh-CN" sz="2400" b="1">
                <a:solidFill>
                  <a:srgbClr val="7030A0"/>
                </a:solidFill>
              </a:rPr>
              <a:t>)</a:t>
            </a:r>
            <a:endParaRPr lang="en-US" altLang="zh-CN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7" grpId="0"/>
      <p:bldP spid="2" grpId="1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句内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630" y="3745230"/>
            <a:ext cx="2863215" cy="2863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1250315"/>
            <a:ext cx="634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逻辑关系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" y="1877695"/>
            <a:ext cx="109512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"Well, yes. I don't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27. deny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the achievement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," he hesitated. "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But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to be honest, it was a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28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day for me when men landed on the moon."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28. A. sad B. typical C. unusual D. remarkable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855" y="3524250"/>
            <a:ext cx="8075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230" y="4237355"/>
            <a:ext cx="8754110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 feeling of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29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remained,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contradictory to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my self-image as a </a:t>
            </a:r>
            <a:r>
              <a:rPr lang="en-US" altLang="zh-CN" sz="28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capable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scientist.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29. A. shame B. joy C. envy D. surprise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855" y="5836920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9390" y="5077460"/>
            <a:ext cx="1994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句内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420" y="3032125"/>
            <a:ext cx="3576320" cy="3576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51680" y="622935"/>
            <a:ext cx="634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句内逻辑关系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3"/>
            </p:custDataLst>
          </p:nvPr>
        </p:nvGraphicFramePr>
        <p:xfrm>
          <a:off x="664210" y="1250315"/>
          <a:ext cx="7314565" cy="5094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1815"/>
                <a:gridCol w="1363980"/>
                <a:gridCol w="2858770"/>
              </a:tblGrid>
              <a:tr h="3886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逻辑关系词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功能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解题要点</a:t>
                      </a:r>
                      <a:endParaRPr lang="zh-CN" sz="20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but, however, yet</a:t>
                      </a:r>
                      <a:endParaRPr 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转折</a:t>
                      </a:r>
                      <a:endParaRPr lang="zh-CN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前后语义相反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88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and</a:t>
                      </a:r>
                      <a:endParaRPr 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并列</a:t>
                      </a: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递进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前后同类或递进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595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so, therefore, thus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因果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前因后果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63373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because, since, as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因果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前果后因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4549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though, although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让步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主句与从句相反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7815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or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选择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二选一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2326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instead of, rather than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对比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取此舍彼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822700" y="1734820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2700" y="2426335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22700" y="3049270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2700" y="3743325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22700" y="4437380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22700" y="5060315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22700" y="5683250"/>
            <a:ext cx="3974465" cy="5645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434" y="457200"/>
            <a:ext cx="5856633" cy="793226"/>
            <a:chOff x="564434" y="457200"/>
            <a:chExt cx="5856633" cy="7932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34" y="457200"/>
              <a:ext cx="1035766" cy="79322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0200" y="561425"/>
              <a:ext cx="482086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句内</a:t>
              </a:r>
              <a:r>
                <a:rPr lang="zh-CN" altLang="en-US" sz="3200" b="1">
                  <a:solidFill>
                    <a:srgbClr val="11394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en-US" sz="3200" b="1">
                <a:solidFill>
                  <a:srgbClr val="11394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630" y="3745230"/>
            <a:ext cx="2863215" cy="2863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1250315"/>
            <a:ext cx="634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固定搭配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" y="1877695"/>
            <a:ext cx="109512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Later, worried about a conference introduction, I eventually </a:t>
            </a:r>
            <a:r>
              <a:rPr lang="en-US" altLang="zh-CN" sz="2800" u="sng">
                <a:latin typeface="Times New Roman" panose="02020603050405020304" charset="0"/>
                <a:cs typeface="Times New Roman" panose="02020603050405020304" charset="0"/>
              </a:rPr>
              <a:t>  31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a realization: I would never be free of my shutter.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31. A. looked into B. called on C. came to D. took on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9390" y="5077460"/>
            <a:ext cx="1994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744855" y="4485640"/>
            <a:ext cx="8075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come to a realisation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意识到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TABLE_ENDDRAG_ORIGIN_RECT" val="891*458"/>
  <p:tag name="TABLE_ENDDRAG_RECT" val="34*59*891*458"/>
</p:tagLst>
</file>

<file path=ppt/tags/tag2.xml><?xml version="1.0" encoding="utf-8"?>
<p:tagLst xmlns:p="http://schemas.openxmlformats.org/presentationml/2006/main">
  <p:tag name="KSO_WM_UNIT_TABLE_BEAUTIFY" val="smartTable{487dda12-2ec7-491f-b6c0-f2f98a656541}"/>
</p:tagLst>
</file>

<file path=ppt/tags/tag3.xml><?xml version="1.0" encoding="utf-8"?>
<p:tagLst xmlns:p="http://schemas.openxmlformats.org/presentationml/2006/main">
  <p:tag name="KSO_WM_UNIT_TABLE_BEAUTIFY" val="smartTable{3b9f448f-1320-4204-b9c6-f8bf93a45b56}"/>
</p:tagLst>
</file>

<file path=ppt/tags/tag4.xml><?xml version="1.0" encoding="utf-8"?>
<p:tagLst xmlns:p="http://schemas.openxmlformats.org/presentationml/2006/main">
  <p:tag name="TABLE_ENDDRAG_ORIGIN_RECT" val="430*204"/>
  <p:tag name="TABLE_ENDDRAG_RECT" val="253*101*430*20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9338</Words>
  <Application>WPS 演示</Application>
  <PresentationFormat>宽屏</PresentationFormat>
  <Paragraphs>497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钟齐志莽行书</vt:lpstr>
      <vt:lpstr>楷体</vt:lpstr>
      <vt:lpstr>义启紫水晶体</vt:lpstr>
      <vt:lpstr>微软雅黑</vt:lpstr>
      <vt:lpstr>Times New Roman</vt:lpstr>
      <vt:lpstr>Calibri</vt:lpstr>
      <vt:lpstr>Arial Unicode MS</vt:lpstr>
      <vt:lpstr>华康少女文字W3</vt:lpstr>
      <vt:lpstr>黑体</vt:lpstr>
      <vt:lpstr>Gen Jyuu Gothic Heavy</vt:lpstr>
      <vt:lpstr>Yu Gothic UI</vt:lpstr>
      <vt:lpstr>HelveticaNeue</vt:lpstr>
      <vt:lpstr>华文新魏</vt:lpstr>
      <vt:lpstr>Segoe Print</vt:lpstr>
      <vt:lpstr>Yu Gothic UI Semibold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67</cp:revision>
  <dcterms:created xsi:type="dcterms:W3CDTF">2019-04-16T06:38:00Z</dcterms:created>
  <dcterms:modified xsi:type="dcterms:W3CDTF">2026-03-20T08:10:42Z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84DA42EEEF1D457CB7B19FD29F0F82EE</vt:lpwstr>
  </property>
</Properties>
</file>