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0" r:id="rId3"/>
    <p:sldId id="267" r:id="rId4"/>
    <p:sldId id="282" r:id="rId5"/>
    <p:sldId id="283" r:id="rId6"/>
    <p:sldId id="284" r:id="rId7"/>
    <p:sldId id="271" r:id="rId8"/>
    <p:sldId id="272" r:id="rId9"/>
    <p:sldId id="268" r:id="rId10"/>
    <p:sldId id="273" r:id="rId11"/>
    <p:sldId id="274" r:id="rId12"/>
    <p:sldId id="269" r:id="rId13"/>
    <p:sldId id="280" r:id="rId14"/>
    <p:sldId id="281" r:id="rId15"/>
    <p:sldId id="270" r:id="rId16"/>
    <p:sldId id="285" r:id="rId17"/>
    <p:sldId id="275" r:id="rId18"/>
    <p:sldId id="276" r:id="rId19"/>
    <p:sldId id="277" r:id="rId20"/>
    <p:sldId id="278" r:id="rId21"/>
    <p:sldId id="27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EAE815C-AD0E-41A5-A540-4508258EE5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4BC1A-3F47-4A99-919F-E02BEF92E6F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AE815C-AD0E-41A5-A540-4508258EE5F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4BC1A-3F47-4A99-919F-E02BEF92E6FA}"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62820" y="501292"/>
          <a:ext cx="11202768" cy="5943312"/>
        </p:xfrm>
        <a:graphic>
          <a:graphicData uri="http://schemas.openxmlformats.org/drawingml/2006/table">
            <a:tbl>
              <a:tblPr/>
              <a:tblGrid>
                <a:gridCol w="804187"/>
                <a:gridCol w="1479927"/>
                <a:gridCol w="1167188"/>
                <a:gridCol w="1725650"/>
                <a:gridCol w="2012314"/>
                <a:gridCol w="4013502"/>
              </a:tblGrid>
              <a:tr h="581812">
                <a:tc>
                  <a:txBody>
                    <a:bodyPr/>
                    <a:lstStyle/>
                    <a:p>
                      <a:pPr algn="l">
                        <a:lnSpc>
                          <a:spcPts val="1800"/>
                        </a:lnSpc>
                        <a:buNone/>
                      </a:pPr>
                      <a:r>
                        <a:rPr lang="zh-CN" altLang="en-US" sz="1200" b="1" dirty="0">
                          <a:solidFill>
                            <a:srgbClr val="000000"/>
                          </a:solidFill>
                          <a:effectLst/>
                          <a:latin typeface="Times New Roman" panose="02020603050405020304" pitchFamily="18" charset="0"/>
                          <a:cs typeface="Times New Roman" panose="02020603050405020304" pitchFamily="18" charset="0"/>
                        </a:rPr>
                        <a:t>思维方向</a:t>
                      </a:r>
                      <a:endParaRPr lang="zh-CN" altLang="en-US" sz="1200" b="1"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核心技巧（五感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细节）</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基础表达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中文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基础表达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英文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进阶表达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中文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dirty="0">
                          <a:solidFill>
                            <a:srgbClr val="000000"/>
                          </a:solidFill>
                          <a:effectLst/>
                          <a:latin typeface="Times New Roman" panose="02020603050405020304" pitchFamily="18" charset="0"/>
                          <a:cs typeface="Times New Roman" panose="02020603050405020304" pitchFamily="18" charset="0"/>
                        </a:rPr>
                        <a:t>进阶表达 </a:t>
                      </a:r>
                      <a:r>
                        <a:rPr lang="en-US" altLang="zh-CN" sz="1200" b="1" dirty="0">
                          <a:solidFill>
                            <a:srgbClr val="000000"/>
                          </a:solidFill>
                          <a:effectLst/>
                          <a:latin typeface="Times New Roman" panose="02020603050405020304" pitchFamily="18" charset="0"/>
                          <a:cs typeface="Times New Roman" panose="02020603050405020304" pitchFamily="18" charset="0"/>
                        </a:rPr>
                        <a:t>- </a:t>
                      </a:r>
                      <a:r>
                        <a:rPr lang="zh-CN" altLang="en-US" sz="1200" b="1" dirty="0">
                          <a:solidFill>
                            <a:srgbClr val="000000"/>
                          </a:solidFill>
                          <a:effectLst/>
                          <a:latin typeface="Times New Roman" panose="02020603050405020304" pitchFamily="18" charset="0"/>
                          <a:cs typeface="Times New Roman" panose="02020603050405020304" pitchFamily="18" charset="0"/>
                        </a:rPr>
                        <a:t>英文</a:t>
                      </a:r>
                      <a:endParaRPr lang="zh-CN" altLang="en-US" sz="1200" b="1"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09979">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我的感动与愧疚</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心理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视觉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身体反应</a:t>
                      </a:r>
                      <a:endPar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endParaRPr>
                    </a:p>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（内心感受 </a:t>
                      </a:r>
                      <a:r>
                        <a:rPr lang="en-US" altLang="zh-CN" sz="1800" b="0" dirty="0">
                          <a:solidFill>
                            <a:srgbClr val="000000"/>
                          </a:solidFill>
                          <a:effectLst/>
                          <a:latin typeface="Times New Roman" panose="02020603050405020304" pitchFamily="18" charset="0"/>
                          <a:cs typeface="Times New Roman" panose="02020603050405020304" pitchFamily="18" charset="0"/>
                        </a:rPr>
                        <a:t>+ </a:t>
                      </a:r>
                      <a:r>
                        <a:rPr lang="zh-CN" altLang="en-US" sz="1800" b="0" dirty="0">
                          <a:solidFill>
                            <a:srgbClr val="000000"/>
                          </a:solidFill>
                          <a:effectLst/>
                          <a:latin typeface="Times New Roman" panose="02020603050405020304" pitchFamily="18" charset="0"/>
                          <a:cs typeface="Times New Roman" panose="02020603050405020304" pitchFamily="18" charset="0"/>
                        </a:rPr>
                        <a:t>眼眶湿润）</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我看到他这样，特别感动，也觉得很愧疚</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Seeing him like this, I was very moved and felt quite guilty.</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（心理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视觉）望着他汗湿的脸庞和依旧明亮的眼睛，我的鼻子猛地一酸，眼眶瞬间发热，泪水在眼底打转，满心的愧疚和感动翻涌，千言万语到嘴边，只剩一遍遍的 “谢谢”</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Looking at his sweat-soaked face and still bright eyes, my nose stung sharply, my eyes warmed instantly, and tears welled up in them. Guilt and gratitude surged in my heart, and all the words I wanted to say turned into repeated "thank </a:t>
                      </a:r>
                      <a:r>
                        <a:rPr lang="en-US" sz="2000" b="0" kern="1200" dirty="0" err="1">
                          <a:solidFill>
                            <a:srgbClr val="000000"/>
                          </a:solidFill>
                          <a:effectLst/>
                          <a:latin typeface="Times New Roman" panose="02020603050405020304" pitchFamily="18" charset="0"/>
                          <a:ea typeface="+mn-ea"/>
                          <a:cs typeface="Times New Roman" panose="02020603050405020304" pitchFamily="18" charset="0"/>
                        </a:rPr>
                        <a:t>you"s</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1521">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少年拒绝感谢</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动作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神态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听觉</a:t>
                      </a:r>
                      <a:endPar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endParaRPr>
                    </a:p>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（看动作、听语气）</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我想给他钱感谢他，他拒绝了，骑车走了</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wanted to give him some money to thank him, but he refused and rode away.</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（动作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神态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听觉）我慌忙掏出钱包想给他些钱，他却使劲摇着头，摆着手笑着说 “不用不用，一点小事而已”，声音带着刚骑车后的沙哑，说完便蹬起自行车，朝我挥了挥手，红色车影慢慢消失在路的尽头</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hurriedly took out my wallet to give him some money, but he shook his head vigorously and waved his hand with a smile, saying "No, no, it’s just a small favor". His voice was hoarse from the ride. After that, he pedaled the bike again, waved at me, and his red figure slowly disappeared at the end of the road.</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68296" y="402734"/>
          <a:ext cx="11323228" cy="5822852"/>
        </p:xfrm>
        <a:graphic>
          <a:graphicData uri="http://schemas.openxmlformats.org/drawingml/2006/table">
            <a:tbl>
              <a:tblPr/>
              <a:tblGrid>
                <a:gridCol w="812834"/>
                <a:gridCol w="1495840"/>
                <a:gridCol w="1179738"/>
                <a:gridCol w="1744206"/>
                <a:gridCol w="2827985"/>
                <a:gridCol w="3262625"/>
              </a:tblGrid>
              <a:tr h="942743">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思维方向</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核心技巧（五感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细节）</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基础表达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中文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基础表达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英文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进阶表达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中文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进阶表达 </a:t>
                      </a:r>
                      <a:r>
                        <a:rPr lang="en-US" altLang="zh-CN" sz="1600" b="1" dirty="0">
                          <a:solidFill>
                            <a:srgbClr val="000000"/>
                          </a:solidFill>
                          <a:effectLst/>
                          <a:latin typeface="Times New Roman" panose="02020603050405020304" pitchFamily="18" charset="0"/>
                          <a:cs typeface="Times New Roman" panose="02020603050405020304" pitchFamily="18" charset="0"/>
                        </a:rPr>
                        <a:t>- </a:t>
                      </a:r>
                      <a:r>
                        <a:rPr lang="zh-CN" altLang="en-US" sz="1600" b="1" dirty="0">
                          <a:solidFill>
                            <a:srgbClr val="000000"/>
                          </a:solidFill>
                          <a:effectLst/>
                          <a:latin typeface="Times New Roman" panose="02020603050405020304" pitchFamily="18" charset="0"/>
                          <a:cs typeface="Times New Roman" panose="02020603050405020304" pitchFamily="18" charset="0"/>
                        </a:rPr>
                        <a:t>英文</a:t>
                      </a:r>
                      <a:endParaRPr lang="zh-CN" altLang="en-US" sz="1600" b="1"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80109">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主题升华</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心理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视觉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感悟</a:t>
                      </a:r>
                      <a:endPar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（看场景、内心悟善意）</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这件事让我知道，陌生人的善意很温暖</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This thing made me know that the kindness of a stranger is very warm.</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（心理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视觉）我站在原地，望着少年远去的方向，午后的阳光重新变得温暖，洒在身上暖洋洋的。那一刻我忽然明白，陌生人的小小善意，就像一束光，能驱散所有不安，而这份温暖，值得我们一直传递下去</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stood there, watching the boy ride away. The afternoon sun turned warm again, shining on me with a cozy heat. At that moment, I suddenly realized that a small act of kindness from a stranger is like a beam of light, dispelling all unease. And this warmth is worth passing on forever.</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97112" y="438035"/>
          <a:ext cx="11651759" cy="6471982"/>
        </p:xfrm>
        <a:graphic>
          <a:graphicData uri="http://schemas.openxmlformats.org/drawingml/2006/table">
            <a:tbl>
              <a:tblPr/>
              <a:tblGrid>
                <a:gridCol w="1175177"/>
                <a:gridCol w="1531486"/>
                <a:gridCol w="1881697"/>
                <a:gridCol w="2239529"/>
                <a:gridCol w="2027674"/>
                <a:gridCol w="2796196"/>
              </a:tblGrid>
              <a:tr h="931884">
                <a:tc>
                  <a:txBody>
                    <a:bodyPr/>
                    <a:lstStyle/>
                    <a:p>
                      <a:pPr algn="l">
                        <a:lnSpc>
                          <a:spcPts val="18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升华方式</a:t>
                      </a:r>
                      <a:endParaRPr lang="zh-CN" altLang="en-US" sz="2000" b="1" dirty="0">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核心思路（融入怀疑→信任）</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基础表达 </a:t>
                      </a:r>
                      <a:r>
                        <a:rPr lang="en-US" altLang="zh-CN" sz="2000" b="1">
                          <a:solidFill>
                            <a:srgbClr val="000000"/>
                          </a:solidFill>
                          <a:effectLst/>
                          <a:latin typeface="Times New Roman" panose="02020603050405020304" pitchFamily="18" charset="0"/>
                          <a:cs typeface="Times New Roman" panose="02020603050405020304" pitchFamily="18" charset="0"/>
                        </a:rPr>
                        <a:t>- </a:t>
                      </a:r>
                      <a:r>
                        <a:rPr lang="zh-CN" altLang="en-US" sz="2000" b="1">
                          <a:solidFill>
                            <a:srgbClr val="000000"/>
                          </a:solidFill>
                          <a:effectLst/>
                          <a:latin typeface="Times New Roman" panose="02020603050405020304" pitchFamily="18" charset="0"/>
                          <a:cs typeface="Times New Roman" panose="02020603050405020304" pitchFamily="18" charset="0"/>
                        </a:rPr>
                        <a:t>中文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基础表达 </a:t>
                      </a:r>
                      <a:r>
                        <a:rPr lang="en-US" altLang="zh-CN" sz="2000" b="1">
                          <a:solidFill>
                            <a:srgbClr val="000000"/>
                          </a:solidFill>
                          <a:effectLst/>
                          <a:latin typeface="Times New Roman" panose="02020603050405020304" pitchFamily="18" charset="0"/>
                          <a:cs typeface="Times New Roman" panose="02020603050405020304" pitchFamily="18" charset="0"/>
                        </a:rPr>
                        <a:t>- </a:t>
                      </a:r>
                      <a:r>
                        <a:rPr lang="zh-CN" altLang="en-US" sz="2000" b="1">
                          <a:solidFill>
                            <a:srgbClr val="000000"/>
                          </a:solidFill>
                          <a:effectLst/>
                          <a:latin typeface="Times New Roman" panose="02020603050405020304" pitchFamily="18" charset="0"/>
                          <a:cs typeface="Times New Roman" panose="02020603050405020304" pitchFamily="18" charset="0"/>
                        </a:rPr>
                        <a:t>英文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进阶表达 </a:t>
                      </a:r>
                      <a:r>
                        <a:rPr lang="en-US" altLang="zh-CN" sz="2000" b="1">
                          <a:solidFill>
                            <a:srgbClr val="000000"/>
                          </a:solidFill>
                          <a:effectLst/>
                          <a:latin typeface="Times New Roman" panose="02020603050405020304" pitchFamily="18" charset="0"/>
                          <a:cs typeface="Times New Roman" panose="02020603050405020304" pitchFamily="18" charset="0"/>
                        </a:rPr>
                        <a:t>- </a:t>
                      </a:r>
                      <a:r>
                        <a:rPr lang="zh-CN" altLang="en-US" sz="2000" b="1">
                          <a:solidFill>
                            <a:srgbClr val="000000"/>
                          </a:solidFill>
                          <a:effectLst/>
                          <a:latin typeface="Times New Roman" panose="02020603050405020304" pitchFamily="18" charset="0"/>
                          <a:cs typeface="Times New Roman" panose="02020603050405020304" pitchFamily="18" charset="0"/>
                        </a:rPr>
                        <a:t>中文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2000" b="1">
                          <a:solidFill>
                            <a:srgbClr val="000000"/>
                          </a:solidFill>
                          <a:effectLst/>
                          <a:latin typeface="Times New Roman" panose="02020603050405020304" pitchFamily="18" charset="0"/>
                          <a:cs typeface="Times New Roman" panose="02020603050405020304" pitchFamily="18" charset="0"/>
                        </a:rPr>
                        <a:t>进阶表达 </a:t>
                      </a:r>
                      <a:r>
                        <a:rPr lang="en-US" altLang="zh-CN" sz="2000" b="1">
                          <a:solidFill>
                            <a:srgbClr val="000000"/>
                          </a:solidFill>
                          <a:effectLst/>
                          <a:latin typeface="Times New Roman" panose="02020603050405020304" pitchFamily="18" charset="0"/>
                          <a:cs typeface="Times New Roman" panose="02020603050405020304" pitchFamily="18" charset="0"/>
                        </a:rPr>
                        <a:t>- </a:t>
                      </a:r>
                      <a:r>
                        <a:rPr lang="zh-CN" altLang="en-US" sz="2000" b="1">
                          <a:solidFill>
                            <a:srgbClr val="000000"/>
                          </a:solidFill>
                          <a:effectLst/>
                          <a:latin typeface="Times New Roman" panose="02020603050405020304" pitchFamily="18" charset="0"/>
                          <a:cs typeface="Times New Roman" panose="02020603050405020304" pitchFamily="18" charset="0"/>
                        </a:rPr>
                        <a:t>英文</a:t>
                      </a:r>
                      <a:endParaRPr lang="zh-CN" altLang="en-US" sz="20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70049">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自身感悟式</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直接抒发「从怀疑到被温暖」的体会，点明善意能消解隔阂</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一开始我还怀疑过，没想到少年真的帮了我，陌生人的善意很温暖</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doubted it at first, but the boy really helped me. A stranger's kindness is so warm.</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想起最初的迟疑与顾虑，再念起少年汗湿的笑容，我才懂，陌生人的善意从不会辜负信任</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Thinking of my initial hesitation and worries, and then his sweat-soaked smile, I finally understand that a stranger's kindness never lets trust down.</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70049">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场景呼应式</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结合前文环境 </a:t>
                      </a:r>
                      <a:r>
                        <a:rPr lang="en-US" altLang="zh-CN" sz="2000" b="0" kern="120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细节（阳光、红车、掌心温度），呼应「怀疑消散、温暖留存」</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午后的阳光照在身上，最初的怀疑都没了，只剩这份善意的温暖</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The afternoon sun shone on me, and all my initial doubts were gone, leaving only the warmth of this kindness.</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暖光重新铺满街道，那抹红色车影虽远，却吹散了我对陌生人的迟疑，让温暖留在了心底</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Warm light spread over the street again. Though the red bike was far away, it blew away my hesitation towards strangers and left warmth deep in my heart.</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31792" y="199854"/>
          <a:ext cx="11728415" cy="6658146"/>
        </p:xfrm>
        <a:graphic>
          <a:graphicData uri="http://schemas.openxmlformats.org/drawingml/2006/table">
            <a:tbl>
              <a:tblPr/>
              <a:tblGrid>
                <a:gridCol w="1182908"/>
                <a:gridCol w="1541560"/>
                <a:gridCol w="1801296"/>
                <a:gridCol w="1865883"/>
                <a:gridCol w="2257209"/>
                <a:gridCol w="3079559"/>
              </a:tblGrid>
              <a:tr h="637328">
                <a:tc>
                  <a:txBody>
                    <a:bodyPr/>
                    <a:lstStyle/>
                    <a:p>
                      <a:pPr algn="l">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升华方式</a:t>
                      </a:r>
                      <a:endParaRPr lang="zh-CN" altLang="en-US" sz="1600" b="1" dirty="0">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核心思路（融入怀疑→信任）</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基础表达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中文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基础表达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英文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1600" b="1">
                          <a:solidFill>
                            <a:srgbClr val="000000"/>
                          </a:solidFill>
                          <a:effectLst/>
                          <a:latin typeface="Times New Roman" panose="02020603050405020304" pitchFamily="18" charset="0"/>
                          <a:cs typeface="Times New Roman" panose="02020603050405020304" pitchFamily="18" charset="0"/>
                        </a:rPr>
                        <a:t>进阶表达 </a:t>
                      </a:r>
                      <a:r>
                        <a:rPr lang="en-US" altLang="zh-CN" sz="1600" b="1">
                          <a:solidFill>
                            <a:srgbClr val="000000"/>
                          </a:solidFill>
                          <a:effectLst/>
                          <a:latin typeface="Times New Roman" panose="02020603050405020304" pitchFamily="18" charset="0"/>
                          <a:cs typeface="Times New Roman" panose="02020603050405020304" pitchFamily="18" charset="0"/>
                        </a:rPr>
                        <a:t>- </a:t>
                      </a:r>
                      <a:r>
                        <a:rPr lang="zh-CN" altLang="en-US" sz="1600" b="1">
                          <a:solidFill>
                            <a:srgbClr val="000000"/>
                          </a:solidFill>
                          <a:effectLst/>
                          <a:latin typeface="Times New Roman" panose="02020603050405020304" pitchFamily="18" charset="0"/>
                          <a:cs typeface="Times New Roman" panose="02020603050405020304" pitchFamily="18" charset="0"/>
                        </a:rPr>
                        <a:t>中文</a:t>
                      </a:r>
                      <a:endParaRPr lang="zh-CN" altLang="en-US" sz="1600" b="1">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800"/>
                        </a:lnSpc>
                        <a:buNone/>
                      </a:pPr>
                      <a:r>
                        <a:rPr lang="zh-CN" altLang="en-US" sz="1600" b="1" dirty="0">
                          <a:solidFill>
                            <a:srgbClr val="000000"/>
                          </a:solidFill>
                          <a:effectLst/>
                          <a:latin typeface="Times New Roman" panose="02020603050405020304" pitchFamily="18" charset="0"/>
                          <a:cs typeface="Times New Roman" panose="02020603050405020304" pitchFamily="18" charset="0"/>
                        </a:rPr>
                        <a:t>进阶表达 </a:t>
                      </a:r>
                      <a:r>
                        <a:rPr lang="en-US" altLang="zh-CN" sz="1600" b="1" dirty="0">
                          <a:solidFill>
                            <a:srgbClr val="000000"/>
                          </a:solidFill>
                          <a:effectLst/>
                          <a:latin typeface="Times New Roman" panose="02020603050405020304" pitchFamily="18" charset="0"/>
                          <a:cs typeface="Times New Roman" panose="02020603050405020304" pitchFamily="18" charset="0"/>
                        </a:rPr>
                        <a:t>- </a:t>
                      </a:r>
                      <a:r>
                        <a:rPr lang="zh-CN" altLang="en-US" sz="1600" b="1" dirty="0">
                          <a:solidFill>
                            <a:srgbClr val="000000"/>
                          </a:solidFill>
                          <a:effectLst/>
                          <a:latin typeface="Times New Roman" panose="02020603050405020304" pitchFamily="18" charset="0"/>
                          <a:cs typeface="Times New Roman" panose="02020603050405020304" pitchFamily="18" charset="0"/>
                        </a:rPr>
                        <a:t>英文</a:t>
                      </a:r>
                      <a:endParaRPr lang="zh-CN" altLang="en-US" sz="1600" b="1" dirty="0">
                        <a:solidFill>
                          <a:srgbClr val="000000"/>
                        </a:solidFill>
                        <a:effectLst/>
                        <a:latin typeface="Times New Roman" panose="02020603050405020304" pitchFamily="18" charset="0"/>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83361">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行动决心式</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从「被温暖消解怀疑」到「想传递善意、主动信任他人」，体现双重成长</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少年的善意打消了我的怀疑，以后我不仅要传递善意，也愿意相信别人</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The boy's kindness dispelled my doubts. I will not only pass on kindness but also be willing to trust others in the future.</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这份不期而遇的善意，消解了我心底对陌生人的迟疑，更让我决心，以善意待他人，以信任迎温暖</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This unexpected kindness dispelled the hesitation in my heart towards strangers, and made me determined to treat others with kindness and meet warmth with trust.</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637457">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价值思考式</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拔高「善意与信任」的价值，点明「怀疑是墙，善意是桥」的内涵，引发共鸣</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原来一点小小的善意，就能打破对陌生人的怀疑，带来温暖</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It turns out that a little kindness can break the doubt towards strangers and bring warmth.</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曾以为陌生人之间隔着一层怀疑的墙，而少年的小小善举让我明白，善意本就是连接彼此的桥，简单又珍贵</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once thought there was a wall of doubt between strangers, but the boy's small act of kindness made me realize that kindness is a bridge connecting each other—simple and precious.</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897" marR="21897" marT="10949" marB="109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101" y="334002"/>
            <a:ext cx="11503918" cy="6231061"/>
          </a:xfrm>
        </p:spPr>
        <p:txBody>
          <a:bodyPr>
            <a:normAutofit fontScale="92500" lnSpcReduction="20000"/>
          </a:bodyPr>
          <a:lstStyle/>
          <a:p>
            <a:r>
              <a:rPr lang="zh-CN" altLang="en-US" dirty="0">
                <a:latin typeface="Times New Roman" panose="02020603050405020304" pitchFamily="18" charset="0"/>
                <a:cs typeface="Times New Roman" panose="02020603050405020304" pitchFamily="18" charset="0"/>
              </a:rPr>
              <a:t>第二段完整段落整合</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基础版</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An hour later, as I saw the boy cycling toward me, my worries were gone. The boy cycled toward me, sweating all over and gasping for breath. He stopped, handed me the key, and didn’t ask for anything. Seeing him like this, I was very moved and felt quite guilty. I wanted to give him some money to thank him, but he refused and rode away. This thing made me know that the kindness of a stranger is very warm.</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进阶版（五感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细节联动）</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An hour later, as I saw the boy cycling toward me, my worries were gone. The familiar red bike appeared at the intersection—he rode slowly over, hunched over, his T-shirt completely soaked with sweat and clinging to his back, gasping for breath with a smile still on his face. He stopped steadily and held out the key to me, and my fingers touched the warm, sweaty palm of his hand. Looking at his bright eyes, my nose stung and tears welled up in my eyes, guilt and gratitude filling my heart. I hurried to take out my wallet, but he shook his head and smiled, saying it was just a small favor, his voice a little hoarse. Then he pedaled away, waving at me. Standing there as his figure faded, the warm sun shone on me, and I suddenly understood: a small act of kindness from a stranger is like a beam of light, and this precious warmth is worth passing on to everyone around us.</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2822" y="722759"/>
            <a:ext cx="11216914" cy="5733452"/>
          </a:xfrm>
        </p:spPr>
        <p:txBody>
          <a:bodyPr>
            <a:normAutofit/>
          </a:bodyPr>
          <a:lstStyle/>
          <a:p>
            <a:r>
              <a:rPr lang="en-US" altLang="zh-CN" dirty="0">
                <a:latin typeface="Times New Roman" panose="02020603050405020304" pitchFamily="18" charset="0"/>
                <a:cs typeface="Times New Roman" panose="02020603050405020304" pitchFamily="18" charset="0"/>
              </a:rPr>
              <a:t>As soon as I hung up, the boy wasted no time. He jumped onto his bike, gave me a quick nod, and pedaled away quickly. I stood there, watching as he disappeared in the distance, feeling both thankful and worried. What if he got lost on the way? What if something happened to him on the road? The ride was long, and I couldn't help but feel guilty for putting him through all that trouble. Time ticking by, I paced nervously by my car, hoping he would return safe and sound.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An hour later, as I saw the boy cycling toward me, my worries were gone. He waved the key in the air, his eyes bright with pride. As he pulled up beside me and handed over the key, I thanked him again and again. I reached into my wallet to offer him some money for his trouble. “It’s no problem,” he said. Before I could say more, he got on his bike and rode off into the sunset, leaving me struck by his act of kindness. How lucky I was to have met someone so willing to lend a helping hand.</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531119" y="306625"/>
            <a:ext cx="2787003" cy="369332"/>
          </a:xfrm>
          <a:prstGeom prst="rect">
            <a:avLst/>
          </a:prstGeom>
          <a:solidFill>
            <a:schemeClr val="accent2">
              <a:lumMod val="60000"/>
              <a:lumOff val="4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rPr>
              <a:t>官方范文：</a:t>
            </a:r>
            <a:endParaRPr kumimoji="0" lang="zh-CN" altLang="zh-CN" sz="18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10659" y="991056"/>
          <a:ext cx="11273949" cy="4708888"/>
        </p:xfrm>
        <a:graphic>
          <a:graphicData uri="http://schemas.openxmlformats.org/drawingml/2006/table">
            <a:tbl>
              <a:tblPr/>
              <a:tblGrid>
                <a:gridCol w="1437071"/>
                <a:gridCol w="6078895"/>
                <a:gridCol w="3757983"/>
              </a:tblGrid>
              <a:tr h="661541">
                <a:tc>
                  <a:txBody>
                    <a:bodyPr/>
                    <a:lstStyle/>
                    <a:p>
                      <a:pPr algn="l">
                        <a:lnSpc>
                          <a:spcPts val="1800"/>
                        </a:lnSpc>
                        <a:buNone/>
                      </a:pPr>
                      <a:r>
                        <a:rPr lang="zh-CN" altLang="en-US" b="1" dirty="0">
                          <a:solidFill>
                            <a:srgbClr val="000000"/>
                          </a:solidFill>
                          <a:effectLst/>
                          <a:latin typeface="ui-sans-serif"/>
                        </a:rPr>
                        <a:t>感官</a:t>
                      </a:r>
                      <a:endParaRPr lang="zh-CN" altLang="en-US" b="1"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1">
                          <a:solidFill>
                            <a:srgbClr val="000000"/>
                          </a:solidFill>
                          <a:effectLst/>
                          <a:latin typeface="ui-sans-serif"/>
                        </a:rPr>
                        <a:t>描写角度</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1">
                          <a:solidFill>
                            <a:srgbClr val="000000"/>
                          </a:solidFill>
                          <a:effectLst/>
                          <a:latin typeface="ui-sans-serif"/>
                        </a:rPr>
                        <a:t>适用场景</a:t>
                      </a:r>
                      <a:endParaRPr lang="zh-CN" altLang="en-US" b="1">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8602">
                <a:tc>
                  <a:txBody>
                    <a:bodyPr/>
                    <a:lstStyle/>
                    <a:p>
                      <a:pPr algn="l">
                        <a:lnSpc>
                          <a:spcPts val="1800"/>
                        </a:lnSpc>
                        <a:buNone/>
                      </a:pPr>
                      <a:r>
                        <a:rPr lang="zh-CN" altLang="en-US" b="0">
                          <a:solidFill>
                            <a:srgbClr val="000000"/>
                          </a:solidFill>
                          <a:effectLst/>
                          <a:latin typeface="ui-sans-serif"/>
                        </a:rPr>
                        <a:t>视觉</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外貌、动作、环境色彩 </a:t>
                      </a:r>
                      <a:r>
                        <a:rPr lang="en-US" altLang="zh-CN" b="0">
                          <a:solidFill>
                            <a:srgbClr val="000000"/>
                          </a:solidFill>
                          <a:effectLst/>
                          <a:latin typeface="ui-sans-serif"/>
                        </a:rPr>
                        <a:t>/ </a:t>
                      </a:r>
                      <a:r>
                        <a:rPr lang="zh-CN" altLang="en-US" b="0">
                          <a:solidFill>
                            <a:srgbClr val="000000"/>
                          </a:solidFill>
                          <a:effectLst/>
                          <a:latin typeface="ui-sans-serif"/>
                        </a:rPr>
                        <a:t>光影 </a:t>
                      </a:r>
                      <a:r>
                        <a:rPr lang="en-US" altLang="zh-CN" b="0">
                          <a:solidFill>
                            <a:srgbClr val="000000"/>
                          </a:solidFill>
                          <a:effectLst/>
                          <a:latin typeface="ui-sans-serif"/>
                        </a:rPr>
                        <a:t>/ </a:t>
                      </a:r>
                      <a:r>
                        <a:rPr lang="zh-CN" altLang="en-US" b="0">
                          <a:solidFill>
                            <a:srgbClr val="000000"/>
                          </a:solidFill>
                          <a:effectLst/>
                          <a:latin typeface="ui-sans-serif"/>
                        </a:rPr>
                        <a:t>状态</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人物出场、环境烘托</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8602">
                <a:tc>
                  <a:txBody>
                    <a:bodyPr/>
                    <a:lstStyle/>
                    <a:p>
                      <a:pPr algn="l">
                        <a:lnSpc>
                          <a:spcPts val="1800"/>
                        </a:lnSpc>
                        <a:buNone/>
                      </a:pPr>
                      <a:r>
                        <a:rPr lang="zh-CN" altLang="en-US" b="0">
                          <a:solidFill>
                            <a:srgbClr val="000000"/>
                          </a:solidFill>
                          <a:effectLst/>
                          <a:latin typeface="ui-sans-serif"/>
                        </a:rPr>
                        <a:t>听觉</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声音（风声、蝉鸣、呼吸声、骑车声）</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环境氛围、人物状态</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8602">
                <a:tc>
                  <a:txBody>
                    <a:bodyPr/>
                    <a:lstStyle/>
                    <a:p>
                      <a:pPr algn="l">
                        <a:lnSpc>
                          <a:spcPts val="1800"/>
                        </a:lnSpc>
                        <a:buNone/>
                      </a:pPr>
                      <a:r>
                        <a:rPr lang="zh-CN" altLang="en-US" b="0">
                          <a:solidFill>
                            <a:srgbClr val="000000"/>
                          </a:solidFill>
                          <a:effectLst/>
                          <a:latin typeface="ui-sans-serif"/>
                        </a:rPr>
                        <a:t>触觉</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温度（掌心、金属、阳光）、触感（布料、汗水）</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动作互动、心理烘托</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1541">
                <a:tc>
                  <a:txBody>
                    <a:bodyPr/>
                    <a:lstStyle/>
                    <a:p>
                      <a:pPr algn="l">
                        <a:lnSpc>
                          <a:spcPts val="1800"/>
                        </a:lnSpc>
                        <a:buNone/>
                      </a:pPr>
                      <a:r>
                        <a:rPr lang="zh-CN" altLang="en-US" b="0" dirty="0">
                          <a:solidFill>
                            <a:srgbClr val="000000"/>
                          </a:solidFill>
                          <a:effectLst/>
                          <a:latin typeface="ui-sans-serif"/>
                        </a:rPr>
                        <a:t>内心感受</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a:solidFill>
                            <a:srgbClr val="000000"/>
                          </a:solidFill>
                          <a:effectLst/>
                          <a:latin typeface="ui-sans-serif"/>
                        </a:rPr>
                        <a:t>焦虑、愧疚、感动、豁然开朗</a:t>
                      </a:r>
                      <a:endParaRPr lang="zh-CN" altLang="en-US" b="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b="0" dirty="0">
                          <a:solidFill>
                            <a:srgbClr val="000000"/>
                          </a:solidFill>
                          <a:effectLst/>
                          <a:latin typeface="ui-sans-serif"/>
                        </a:rPr>
                        <a:t>人物心理变化</a:t>
                      </a:r>
                      <a:endParaRPr lang="zh-CN" altLang="en-US" b="0" dirty="0">
                        <a:solidFill>
                          <a:srgbClr val="000000"/>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本框 6"/>
          <p:cNvSpPr txBox="1"/>
          <p:nvPr/>
        </p:nvSpPr>
        <p:spPr>
          <a:xfrm>
            <a:off x="531119" y="306625"/>
            <a:ext cx="7031711" cy="369332"/>
          </a:xfrm>
          <a:prstGeom prst="rect">
            <a:avLst/>
          </a:prstGeom>
          <a:solidFill>
            <a:schemeClr val="accent2">
              <a:lumMod val="60000"/>
              <a:lumOff val="4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rPr>
              <a:t>细节刻画核心技巧（五感联动）</a:t>
            </a:r>
            <a:endParaRPr kumimoji="0" lang="zh-CN" altLang="zh-CN" sz="18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1056760" y="559864"/>
          <a:ext cx="9111148" cy="6298136"/>
        </p:xfrm>
        <a:graphic>
          <a:graphicData uri="http://schemas.openxmlformats.org/drawingml/2006/table">
            <a:tbl>
              <a:tblPr/>
              <a:tblGrid>
                <a:gridCol w="4555574"/>
                <a:gridCol w="4555574"/>
              </a:tblGrid>
              <a:tr h="387388">
                <a:tc>
                  <a:txBody>
                    <a:bodyPr/>
                    <a:lstStyle/>
                    <a:p>
                      <a:pPr algn="l">
                        <a:lnSpc>
                          <a:spcPts val="1800"/>
                        </a:lnSpc>
                        <a:buNone/>
                      </a:pPr>
                      <a:r>
                        <a:rPr lang="zh-CN" altLang="en-US" sz="2400" b="1" dirty="0">
                          <a:solidFill>
                            <a:srgbClr val="000000"/>
                          </a:solidFill>
                          <a:effectLst/>
                          <a:latin typeface="Times New Roman" panose="02020603050405020304" pitchFamily="18" charset="0"/>
                          <a:cs typeface="Times New Roman" panose="02020603050405020304" pitchFamily="18" charset="0"/>
                        </a:rPr>
                        <a:t>中文词汇</a:t>
                      </a:r>
                      <a:endParaRPr lang="zh-CN" altLang="en-US" sz="2400" b="1" dirty="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英文词汇</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塞</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stuff</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攥</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clench/hold</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dirty="0">
                          <a:solidFill>
                            <a:srgbClr val="000000"/>
                          </a:solidFill>
                          <a:effectLst/>
                          <a:latin typeface="Times New Roman" panose="02020603050405020304" pitchFamily="18" charset="0"/>
                          <a:cs typeface="Times New Roman" panose="02020603050405020304" pitchFamily="18" charset="0"/>
                        </a:rPr>
                        <a:t>撑</a:t>
                      </a:r>
                      <a:endParaRPr lang="zh-CN" altLang="en-US" sz="2400" b="0" dirty="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prop</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7316">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蹬</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pedal</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纵身跳上</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hop on</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疾驰而去</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speed away</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弓着背</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hunch over</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扬着嘴角</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wear a smile</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抠着</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dig into</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蹭着</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rub</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挥着手</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wave one’s hand</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抹（额角）</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wipe</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伸（手）</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hold out/reach out</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掏（钱包）</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take out</a:t>
                      </a:r>
                      <a:endParaRPr 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738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摇（头）</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shake one’s head</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marL="76803" marR="76803" marT="38402" marB="384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文本框 1"/>
          <p:cNvSpPr txBox="1"/>
          <p:nvPr/>
        </p:nvSpPr>
        <p:spPr>
          <a:xfrm>
            <a:off x="273772" y="43804"/>
            <a:ext cx="6068166" cy="369332"/>
          </a:xfrm>
          <a:prstGeom prst="rect">
            <a:avLst/>
          </a:prstGeom>
          <a:solidFill>
            <a:schemeClr val="accent2">
              <a:lumMod val="60000"/>
              <a:lumOff val="4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语言积累：</a:t>
            </a:r>
            <a:r>
              <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pitchFamily="2" charset="-122"/>
                <a:ea typeface="等线" panose="02010600030101010101" pitchFamily="2" charset="-122"/>
                <a:cs typeface="+mn-cs"/>
              </a:rPr>
              <a:t>大动作</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，动作链主要词汇</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7618" y="311705"/>
            <a:ext cx="6096912" cy="369332"/>
          </a:xfrm>
          <a:prstGeom prst="rect">
            <a:avLst/>
          </a:prstGeom>
          <a:solidFill>
            <a:schemeClr val="accent2">
              <a:lumMod val="60000"/>
              <a:lumOff val="4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语言积累：负面心理（焦急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担忧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愧疚）</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aphicFrame>
        <p:nvGraphicFramePr>
          <p:cNvPr id="6" name="表格 5"/>
          <p:cNvGraphicFramePr>
            <a:graphicFrameLocks noGrp="1"/>
          </p:cNvGraphicFramePr>
          <p:nvPr/>
        </p:nvGraphicFramePr>
        <p:xfrm>
          <a:off x="447617" y="1242927"/>
          <a:ext cx="11127480" cy="4949806"/>
        </p:xfrm>
        <a:graphic>
          <a:graphicData uri="http://schemas.openxmlformats.org/drawingml/2006/table">
            <a:tbl>
              <a:tblPr/>
              <a:tblGrid>
                <a:gridCol w="2043712"/>
                <a:gridCol w="5004561"/>
                <a:gridCol w="4079207"/>
              </a:tblGrid>
              <a:tr h="625570">
                <a:tc>
                  <a:txBody>
                    <a:bodyPr/>
                    <a:lstStyle/>
                    <a:p>
                      <a:pPr algn="l">
                        <a:lnSpc>
                          <a:spcPts val="1800"/>
                        </a:lnSpc>
                        <a:buNone/>
                      </a:pPr>
                      <a:r>
                        <a:rPr lang="zh-CN" altLang="en-US" sz="2800" b="1" dirty="0">
                          <a:solidFill>
                            <a:srgbClr val="000000"/>
                          </a:solidFill>
                          <a:effectLst/>
                          <a:latin typeface="Times New Roman" panose="02020603050405020304" pitchFamily="18" charset="0"/>
                          <a:cs typeface="Times New Roman" panose="02020603050405020304" pitchFamily="18" charset="0"/>
                        </a:rPr>
                        <a:t>中文</a:t>
                      </a:r>
                      <a:endParaRPr lang="zh-CN" altLang="en-US" sz="28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800" b="1">
                          <a:solidFill>
                            <a:srgbClr val="000000"/>
                          </a:solidFill>
                          <a:effectLst/>
                          <a:latin typeface="Times New Roman" panose="02020603050405020304" pitchFamily="18" charset="0"/>
                          <a:cs typeface="Times New Roman" panose="02020603050405020304" pitchFamily="18" charset="0"/>
                        </a:rPr>
                        <a:t>英文词汇 </a:t>
                      </a:r>
                      <a:r>
                        <a:rPr lang="en-US" altLang="zh-CN" sz="2800" b="1">
                          <a:solidFill>
                            <a:srgbClr val="000000"/>
                          </a:solidFill>
                          <a:effectLst/>
                          <a:latin typeface="Times New Roman" panose="02020603050405020304" pitchFamily="18" charset="0"/>
                          <a:cs typeface="Times New Roman" panose="02020603050405020304" pitchFamily="18" charset="0"/>
                        </a:rPr>
                        <a:t>/ </a:t>
                      </a:r>
                      <a:r>
                        <a:rPr lang="zh-CN" altLang="en-US" sz="2800" b="1">
                          <a:solidFill>
                            <a:srgbClr val="000000"/>
                          </a:solidFill>
                          <a:effectLst/>
                          <a:latin typeface="Times New Roman" panose="02020603050405020304" pitchFamily="18" charset="0"/>
                          <a:cs typeface="Times New Roman" panose="02020603050405020304" pitchFamily="18" charset="0"/>
                        </a:rPr>
                        <a:t>短语</a:t>
                      </a:r>
                      <a:endParaRPr lang="zh-CN" altLang="en-US" sz="28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适用场景</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心揪紧</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heart clench</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看着少年独自骑车离开时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胃里打结</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a knot in one’s stomach</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担忧少年路途安全时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慌 </a:t>
                      </a:r>
                      <a:r>
                        <a:rPr lang="en-US" altLang="zh-CN" sz="2800" b="0">
                          <a:solidFill>
                            <a:srgbClr val="000000"/>
                          </a:solidFill>
                          <a:effectLst/>
                          <a:latin typeface="Times New Roman" panose="02020603050405020304" pitchFamily="18" charset="0"/>
                          <a:cs typeface="Times New Roman" panose="02020603050405020304" pitchFamily="18" charset="0"/>
                        </a:rPr>
                        <a:t>/ </a:t>
                      </a:r>
                      <a:r>
                        <a:rPr lang="zh-CN" altLang="en-US" sz="2800" b="0">
                          <a:solidFill>
                            <a:srgbClr val="000000"/>
                          </a:solidFill>
                          <a:effectLst/>
                          <a:latin typeface="Times New Roman" panose="02020603050405020304" pitchFamily="18" charset="0"/>
                          <a:cs typeface="Times New Roman" panose="02020603050405020304" pitchFamily="18" charset="0"/>
                        </a:rPr>
                        <a:t>慌乱</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dirty="0">
                          <a:solidFill>
                            <a:srgbClr val="000000"/>
                          </a:solidFill>
                          <a:effectLst/>
                          <a:latin typeface="Times New Roman" panose="02020603050405020304" pitchFamily="18" charset="0"/>
                          <a:cs typeface="Times New Roman" panose="02020603050405020304" pitchFamily="18" charset="0"/>
                        </a:rPr>
                        <a:t>flustered/panicked</a:t>
                      </a:r>
                      <a:endParaRPr lang="en-US" sz="28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反复想少年可能遇到的意外时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愧疚</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dirty="0">
                          <a:solidFill>
                            <a:srgbClr val="000000"/>
                          </a:solidFill>
                          <a:effectLst/>
                          <a:latin typeface="Times New Roman" panose="02020603050405020304" pitchFamily="18" charset="0"/>
                          <a:cs typeface="Times New Roman" panose="02020603050405020304" pitchFamily="18" charset="0"/>
                        </a:rPr>
                        <a:t>guilty</a:t>
                      </a:r>
                      <a:endParaRPr lang="en-US" sz="28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见到少年汗流浃背归来时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懊悔 </a:t>
                      </a:r>
                      <a:r>
                        <a:rPr lang="en-US" altLang="zh-CN" sz="2800" b="0">
                          <a:solidFill>
                            <a:srgbClr val="000000"/>
                          </a:solidFill>
                          <a:effectLst/>
                          <a:latin typeface="Times New Roman" panose="02020603050405020304" pitchFamily="18" charset="0"/>
                          <a:cs typeface="Times New Roman" panose="02020603050405020304" pitchFamily="18" charset="0"/>
                        </a:rPr>
                        <a:t>/ </a:t>
                      </a:r>
                      <a:r>
                        <a:rPr lang="zh-CN" altLang="en-US" sz="2800" b="0">
                          <a:solidFill>
                            <a:srgbClr val="000000"/>
                          </a:solidFill>
                          <a:effectLst/>
                          <a:latin typeface="Times New Roman" panose="02020603050405020304" pitchFamily="18" charset="0"/>
                          <a:cs typeface="Times New Roman" panose="02020603050405020304" pitchFamily="18" charset="0"/>
                        </a:rPr>
                        <a:t>后悔</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regret/overwhelmed with regret</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自责让少年跑远路时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5570">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不安</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uneasy/anxious</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漫长等待少年归来的过程中</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0816">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忐忑</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perturbed</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dirty="0">
                          <a:solidFill>
                            <a:srgbClr val="000000"/>
                          </a:solidFill>
                          <a:effectLst/>
                          <a:latin typeface="Times New Roman" panose="02020603050405020304" pitchFamily="18" charset="0"/>
                          <a:cs typeface="Times New Roman" panose="02020603050405020304" pitchFamily="18" charset="0"/>
                        </a:rPr>
                        <a:t>目光盯着路口，等少年出现时</a:t>
                      </a:r>
                      <a:endParaRPr lang="zh-CN" alt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6145" y="256108"/>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语言积累：正面心理（感动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释然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感悟）</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aphicFrame>
        <p:nvGraphicFramePr>
          <p:cNvPr id="6" name="表格 5"/>
          <p:cNvGraphicFramePr>
            <a:graphicFrameLocks noGrp="1"/>
          </p:cNvGraphicFramePr>
          <p:nvPr/>
        </p:nvGraphicFramePr>
        <p:xfrm>
          <a:off x="235444" y="1029384"/>
          <a:ext cx="11728413" cy="4549855"/>
        </p:xfrm>
        <a:graphic>
          <a:graphicData uri="http://schemas.openxmlformats.org/drawingml/2006/table">
            <a:tbl>
              <a:tblPr/>
              <a:tblGrid>
                <a:gridCol w="1927358"/>
                <a:gridCol w="4029931"/>
                <a:gridCol w="5771124"/>
              </a:tblGrid>
              <a:tr h="552340">
                <a:tc>
                  <a:txBody>
                    <a:bodyPr/>
                    <a:lstStyle/>
                    <a:p>
                      <a:pPr algn="l">
                        <a:lnSpc>
                          <a:spcPts val="1800"/>
                        </a:lnSpc>
                        <a:buNone/>
                      </a:pPr>
                      <a:r>
                        <a:rPr lang="zh-CN" altLang="en-US" sz="2800" b="1" dirty="0">
                          <a:solidFill>
                            <a:srgbClr val="000000"/>
                          </a:solidFill>
                          <a:effectLst/>
                          <a:latin typeface="Times New Roman" panose="02020603050405020304" pitchFamily="18" charset="0"/>
                          <a:cs typeface="Times New Roman" panose="02020603050405020304" pitchFamily="18" charset="0"/>
                        </a:rPr>
                        <a:t>中文</a:t>
                      </a:r>
                      <a:endParaRPr lang="zh-CN" altLang="en-US" sz="2800" b="1"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800" b="1">
                          <a:solidFill>
                            <a:srgbClr val="000000"/>
                          </a:solidFill>
                          <a:effectLst/>
                          <a:latin typeface="Times New Roman" panose="02020603050405020304" pitchFamily="18" charset="0"/>
                          <a:cs typeface="Times New Roman" panose="02020603050405020304" pitchFamily="18" charset="0"/>
                        </a:rPr>
                        <a:t>英文词汇 </a:t>
                      </a:r>
                      <a:r>
                        <a:rPr lang="en-US" altLang="zh-CN" sz="2800" b="1">
                          <a:solidFill>
                            <a:srgbClr val="000000"/>
                          </a:solidFill>
                          <a:effectLst/>
                          <a:latin typeface="Times New Roman" panose="02020603050405020304" pitchFamily="18" charset="0"/>
                          <a:cs typeface="Times New Roman" panose="02020603050405020304" pitchFamily="18" charset="0"/>
                        </a:rPr>
                        <a:t>/ </a:t>
                      </a:r>
                      <a:r>
                        <a:rPr lang="zh-CN" altLang="en-US" sz="2800" b="1">
                          <a:solidFill>
                            <a:srgbClr val="000000"/>
                          </a:solidFill>
                          <a:effectLst/>
                          <a:latin typeface="Times New Roman" panose="02020603050405020304" pitchFamily="18" charset="0"/>
                          <a:cs typeface="Times New Roman" panose="02020603050405020304" pitchFamily="18" charset="0"/>
                        </a:rPr>
                        <a:t>短语</a:t>
                      </a:r>
                      <a:endParaRPr lang="zh-CN" altLang="en-US" sz="28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800" b="1">
                          <a:solidFill>
                            <a:srgbClr val="000000"/>
                          </a:solidFill>
                          <a:effectLst/>
                          <a:latin typeface="Times New Roman" panose="02020603050405020304" pitchFamily="18" charset="0"/>
                          <a:cs typeface="Times New Roman" panose="02020603050405020304" pitchFamily="18" charset="0"/>
                        </a:rPr>
                        <a:t>适用场景</a:t>
                      </a:r>
                      <a:endParaRPr lang="zh-CN" altLang="en-US" sz="28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04303">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感动</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moved/touched</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看到少年疲惫却带笑递钥匙时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04303">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释然</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relieved</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看到少年骑车出现在视线里时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2303">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温暖</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warm/heart-warmed</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触到少年温热的掌心、感受其善意时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42303">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豁然开朗</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suddenly realize/dawn on</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少年离开后，领悟陌生人善意的意义时</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04303">
                <a:tc>
                  <a:txBody>
                    <a:bodyPr/>
                    <a:lstStyle/>
                    <a:p>
                      <a:pPr algn="l">
                        <a:lnSpc>
                          <a:spcPts val="1800"/>
                        </a:lnSpc>
                        <a:buNone/>
                      </a:pPr>
                      <a:r>
                        <a:rPr lang="zh-CN" altLang="en-US" sz="2800" b="0">
                          <a:solidFill>
                            <a:srgbClr val="000000"/>
                          </a:solidFill>
                          <a:effectLst/>
                          <a:latin typeface="Times New Roman" panose="02020603050405020304" pitchFamily="18" charset="0"/>
                          <a:cs typeface="Times New Roman" panose="02020603050405020304" pitchFamily="18" charset="0"/>
                        </a:rPr>
                        <a:t>感激</a:t>
                      </a:r>
                      <a:endParaRPr lang="zh-CN" alt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800" b="0">
                          <a:solidFill>
                            <a:srgbClr val="000000"/>
                          </a:solidFill>
                          <a:effectLst/>
                          <a:latin typeface="Times New Roman" panose="02020603050405020304" pitchFamily="18" charset="0"/>
                          <a:cs typeface="Times New Roman" panose="02020603050405020304" pitchFamily="18" charset="0"/>
                        </a:rPr>
                        <a:t>grateful/thankful</a:t>
                      </a:r>
                      <a:endParaRPr lang="en-US" sz="28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dirty="0">
                          <a:solidFill>
                            <a:srgbClr val="000000"/>
                          </a:solidFill>
                          <a:effectLst/>
                          <a:latin typeface="Times New Roman" panose="02020603050405020304" pitchFamily="18" charset="0"/>
                          <a:cs typeface="Times New Roman" panose="02020603050405020304" pitchFamily="18" charset="0"/>
                        </a:rPr>
                        <a:t>接过钥匙，对少年反复道谢时</a:t>
                      </a:r>
                      <a:endParaRPr lang="zh-CN" alt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141447" y="1631684"/>
            <a:ext cx="6012043" cy="1244290"/>
          </a:xfrm>
          <a:solidFill>
            <a:schemeClr val="bg1">
              <a:lumMod val="95000"/>
            </a:schemeClr>
          </a:solidFill>
        </p:spPr>
        <p:txBody>
          <a:bodyPr>
            <a:noAutofit/>
          </a:bodyPr>
          <a:lstStyle/>
          <a:p>
            <a:r>
              <a:rPr lang="zh-CN" altLang="en-US" sz="4400" dirty="0">
                <a:solidFill>
                  <a:srgbClr val="7030A0"/>
                </a:solidFill>
                <a:latin typeface="隶书" panose="02010509060101010101" pitchFamily="49" charset="-122"/>
                <a:ea typeface="隶书" panose="02010509060101010101" pitchFamily="49" charset="-122"/>
              </a:rPr>
              <a:t>五感融续写，</a:t>
            </a:r>
            <a:br>
              <a:rPr lang="en-US" altLang="zh-CN" sz="4400" dirty="0">
                <a:solidFill>
                  <a:srgbClr val="7030A0"/>
                </a:solidFill>
                <a:latin typeface="隶书" panose="02010509060101010101" pitchFamily="49" charset="-122"/>
                <a:ea typeface="隶书" panose="02010509060101010101" pitchFamily="49" charset="-122"/>
              </a:rPr>
            </a:br>
            <a:r>
              <a:rPr lang="en-US" altLang="zh-CN" sz="4400" dirty="0">
                <a:solidFill>
                  <a:srgbClr val="7030A0"/>
                </a:solidFill>
                <a:latin typeface="隶书" panose="02010509060101010101" pitchFamily="49" charset="-122"/>
                <a:ea typeface="隶书" panose="02010509060101010101" pitchFamily="49" charset="-122"/>
              </a:rPr>
              <a:t>        </a:t>
            </a:r>
            <a:r>
              <a:rPr lang="zh-CN" altLang="en-US" sz="4400" dirty="0">
                <a:solidFill>
                  <a:srgbClr val="7030A0"/>
                </a:solidFill>
                <a:latin typeface="隶书" panose="02010509060101010101" pitchFamily="49" charset="-122"/>
                <a:ea typeface="隶书" panose="02010509060101010101" pitchFamily="49" charset="-122"/>
              </a:rPr>
              <a:t>让文字有画面</a:t>
            </a:r>
            <a:endParaRPr lang="zh-CN" altLang="en-US" sz="4400" dirty="0">
              <a:solidFill>
                <a:srgbClr val="7030A0"/>
              </a:solidFill>
              <a:latin typeface="隶书" panose="02010509060101010101" pitchFamily="49" charset="-122"/>
              <a:ea typeface="隶书" panose="02010509060101010101" pitchFamily="49" charset="-122"/>
            </a:endParaRPr>
          </a:p>
        </p:txBody>
      </p:sp>
      <p:sp>
        <p:nvSpPr>
          <p:cNvPr id="5" name="文本框 4"/>
          <p:cNvSpPr txBox="1"/>
          <p:nvPr/>
        </p:nvSpPr>
        <p:spPr>
          <a:xfrm>
            <a:off x="502371" y="287314"/>
            <a:ext cx="5749221" cy="523220"/>
          </a:xfrm>
          <a:prstGeom prst="rect">
            <a:avLst/>
          </a:prstGeom>
          <a:solidFill>
            <a:schemeClr val="bg2"/>
          </a:solidFill>
        </p:spPr>
        <p:txBody>
          <a:bodyPr wrap="square">
            <a:spAutoFit/>
          </a:bodyPr>
          <a:lstStyle/>
          <a:p>
            <a:r>
              <a:rPr lang="zh-CN" altLang="en-US" sz="2800" b="1" dirty="0"/>
              <a:t>湖北荆州高一（</a:t>
            </a:r>
            <a:r>
              <a:rPr lang="en-US" altLang="zh-CN" sz="2800" b="1" dirty="0"/>
              <a:t>3</a:t>
            </a:r>
            <a:r>
              <a:rPr lang="zh-CN" altLang="en-US" sz="2800" b="1" dirty="0"/>
              <a:t>月考）读后续写</a:t>
            </a:r>
            <a:endParaRPr lang="zh-CN" altLang="en-US" sz="2800" b="1" dirty="0"/>
          </a:p>
        </p:txBody>
      </p:sp>
      <p:sp>
        <p:nvSpPr>
          <p:cNvPr id="6" name="文本框 5"/>
          <p:cNvSpPr txBox="1"/>
          <p:nvPr/>
        </p:nvSpPr>
        <p:spPr>
          <a:xfrm>
            <a:off x="9346591" y="4997978"/>
            <a:ext cx="1166271" cy="369332"/>
          </a:xfrm>
          <a:prstGeom prst="rect">
            <a:avLst/>
          </a:prstGeom>
          <a:solidFill>
            <a:schemeClr val="accent5">
              <a:lumMod val="40000"/>
              <a:lumOff val="60000"/>
            </a:schemeClr>
          </a:solidFill>
          <a:ln>
            <a:solidFill>
              <a:schemeClr val="accent5">
                <a:lumMod val="40000"/>
                <a:lumOff val="60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    刘艳</a:t>
            </a:r>
            <a:endPar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 name="文本框 7"/>
          <p:cNvSpPr txBox="1"/>
          <p:nvPr/>
        </p:nvSpPr>
        <p:spPr>
          <a:xfrm>
            <a:off x="6426808" y="3329131"/>
            <a:ext cx="4726682" cy="769441"/>
          </a:xfrm>
          <a:prstGeom prst="rect">
            <a:avLst/>
          </a:prstGeom>
          <a:noFill/>
        </p:spPr>
        <p:txBody>
          <a:bodyPr wrap="square">
            <a:spAutoFit/>
          </a:bodyPr>
          <a:lstStyle/>
          <a:p>
            <a:r>
              <a:rPr lang="zh-CN" altLang="en-US" sz="3600" dirty="0">
                <a:latin typeface="隶书" panose="02010509060101010101" pitchFamily="49" charset="-122"/>
                <a:ea typeface="隶书" panose="02010509060101010101" pitchFamily="49" charset="-122"/>
              </a:rPr>
              <a:t>   </a:t>
            </a:r>
            <a:r>
              <a:rPr lang="zh-CN" altLang="en-US" sz="4400" dirty="0">
                <a:solidFill>
                  <a:srgbClr val="002060"/>
                </a:solidFill>
                <a:latin typeface="隶书" panose="02010509060101010101" pitchFamily="49" charset="-122"/>
                <a:ea typeface="隶书" panose="02010509060101010101" pitchFamily="49" charset="-122"/>
              </a:rPr>
              <a:t>取钥匙的少年</a:t>
            </a:r>
            <a:endParaRPr lang="zh-CN" altLang="en-US" sz="3600" dirty="0">
              <a:solidFill>
                <a:srgbClr val="002060"/>
              </a:solidFill>
              <a:latin typeface="隶书" panose="02010509060101010101" pitchFamily="49" charset="-122"/>
              <a:ea typeface="隶书" panose="02010509060101010101" pitchFamily="49" charset="-122"/>
            </a:endParaRPr>
          </a:p>
        </p:txBody>
      </p:sp>
      <p:pic>
        <p:nvPicPr>
          <p:cNvPr id="12" name="图片 11"/>
          <p:cNvPicPr>
            <a:picLocks noChangeAspect="1"/>
          </p:cNvPicPr>
          <p:nvPr/>
        </p:nvPicPr>
        <p:blipFill>
          <a:blip r:embed="rId1"/>
          <a:srcRect b="5387"/>
          <a:stretch>
            <a:fillRect/>
          </a:stretch>
        </p:blipFill>
        <p:spPr>
          <a:xfrm>
            <a:off x="1038510" y="1236429"/>
            <a:ext cx="3538225" cy="446351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50209" y="311705"/>
            <a:ext cx="6096912" cy="369332"/>
          </a:xfrm>
          <a:prstGeom prst="rect">
            <a:avLst/>
          </a:prstGeom>
          <a:solidFill>
            <a:schemeClr val="accent2">
              <a:lumMod val="60000"/>
              <a:lumOff val="4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prstClr val="black"/>
                </a:solidFill>
                <a:latin typeface="等线" panose="02010600030101010101" pitchFamily="2" charset="-122"/>
                <a:ea typeface="等线" panose="02010600030101010101" pitchFamily="2" charset="-122"/>
              </a:rPr>
              <a:t>语言积累：</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心理情绪外化（内心感受的身体反应）</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graphicFrame>
        <p:nvGraphicFramePr>
          <p:cNvPr id="6" name="表格 5"/>
          <p:cNvGraphicFramePr>
            <a:graphicFrameLocks noGrp="1"/>
          </p:cNvGraphicFramePr>
          <p:nvPr/>
        </p:nvGraphicFramePr>
        <p:xfrm>
          <a:off x="355904" y="1757620"/>
          <a:ext cx="10997895" cy="3053140"/>
        </p:xfrm>
        <a:graphic>
          <a:graphicData uri="http://schemas.openxmlformats.org/drawingml/2006/table">
            <a:tbl>
              <a:tblPr/>
              <a:tblGrid>
                <a:gridCol w="2425624"/>
                <a:gridCol w="4906306"/>
                <a:gridCol w="3665965"/>
              </a:tblGrid>
              <a:tr h="610628">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中文短语</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英文短语</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1">
                          <a:solidFill>
                            <a:srgbClr val="000000"/>
                          </a:solidFill>
                          <a:effectLst/>
                          <a:latin typeface="Times New Roman" panose="02020603050405020304" pitchFamily="18" charset="0"/>
                          <a:cs typeface="Times New Roman" panose="02020603050405020304" pitchFamily="18" charset="0"/>
                        </a:rPr>
                        <a:t>对应心理</a:t>
                      </a:r>
                      <a:endParaRPr lang="zh-CN" altLang="en-US" sz="2400" b="1">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062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鼻子一酸</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dirty="0">
                          <a:solidFill>
                            <a:srgbClr val="000000"/>
                          </a:solidFill>
                          <a:effectLst/>
                          <a:latin typeface="Times New Roman" panose="02020603050405020304" pitchFamily="18" charset="0"/>
                          <a:cs typeface="Times New Roman" panose="02020603050405020304" pitchFamily="18" charset="0"/>
                        </a:rPr>
                        <a:t>one’s nose stings</a:t>
                      </a:r>
                      <a:endParaRPr 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感动 </a:t>
                      </a:r>
                      <a:r>
                        <a:rPr lang="en-US" altLang="zh-CN" sz="2400" b="0">
                          <a:solidFill>
                            <a:srgbClr val="000000"/>
                          </a:solidFill>
                          <a:effectLst/>
                          <a:latin typeface="Times New Roman" panose="02020603050405020304" pitchFamily="18" charset="0"/>
                          <a:cs typeface="Times New Roman" panose="02020603050405020304" pitchFamily="18" charset="0"/>
                        </a:rPr>
                        <a:t>+ </a:t>
                      </a:r>
                      <a:r>
                        <a:rPr lang="zh-CN" altLang="en-US" sz="2400" b="0">
                          <a:solidFill>
                            <a:srgbClr val="000000"/>
                          </a:solidFill>
                          <a:effectLst/>
                          <a:latin typeface="Times New Roman" panose="02020603050405020304" pitchFamily="18" charset="0"/>
                          <a:cs typeface="Times New Roman" panose="02020603050405020304" pitchFamily="18" charset="0"/>
                        </a:rPr>
                        <a:t>愧疚</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062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眼眶发热 </a:t>
                      </a:r>
                      <a:r>
                        <a:rPr lang="en-US" altLang="zh-CN" sz="2400" b="0">
                          <a:solidFill>
                            <a:srgbClr val="000000"/>
                          </a:solidFill>
                          <a:effectLst/>
                          <a:latin typeface="Times New Roman" panose="02020603050405020304" pitchFamily="18" charset="0"/>
                          <a:cs typeface="Times New Roman" panose="02020603050405020304" pitchFamily="18" charset="0"/>
                        </a:rPr>
                        <a:t>/ </a:t>
                      </a:r>
                      <a:r>
                        <a:rPr lang="zh-CN" altLang="en-US" sz="2400" b="0">
                          <a:solidFill>
                            <a:srgbClr val="000000"/>
                          </a:solidFill>
                          <a:effectLst/>
                          <a:latin typeface="Times New Roman" panose="02020603050405020304" pitchFamily="18" charset="0"/>
                          <a:cs typeface="Times New Roman" panose="02020603050405020304" pitchFamily="18" charset="0"/>
                        </a:rPr>
                        <a:t>泛红</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one’s eyes warm up/redden</a:t>
                      </a:r>
                      <a:endParaRPr 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感动到想哭</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062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泪水在眼底打转</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tears well up in one’s eyes</a:t>
                      </a:r>
                      <a:endParaRPr 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dirty="0">
                          <a:solidFill>
                            <a:srgbClr val="000000"/>
                          </a:solidFill>
                          <a:effectLst/>
                          <a:latin typeface="Times New Roman" panose="02020603050405020304" pitchFamily="18" charset="0"/>
                          <a:cs typeface="Times New Roman" panose="02020603050405020304" pitchFamily="18" charset="0"/>
                        </a:rPr>
                        <a:t>强忍感动的泪水</a:t>
                      </a:r>
                      <a:endParaRPr lang="zh-CN" alt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0628">
                <a:tc>
                  <a:txBody>
                    <a:bodyPr/>
                    <a:lstStyle/>
                    <a:p>
                      <a:pPr algn="l">
                        <a:lnSpc>
                          <a:spcPts val="1800"/>
                        </a:lnSpc>
                        <a:buNone/>
                      </a:pPr>
                      <a:r>
                        <a:rPr lang="zh-CN" altLang="en-US" sz="2400" b="0">
                          <a:solidFill>
                            <a:srgbClr val="000000"/>
                          </a:solidFill>
                          <a:effectLst/>
                          <a:latin typeface="Times New Roman" panose="02020603050405020304" pitchFamily="18" charset="0"/>
                          <a:cs typeface="Times New Roman" panose="02020603050405020304" pitchFamily="18" charset="0"/>
                        </a:rPr>
                        <a:t>指尖发凉 </a:t>
                      </a:r>
                      <a:r>
                        <a:rPr lang="en-US" altLang="zh-CN" sz="2400" b="0">
                          <a:solidFill>
                            <a:srgbClr val="000000"/>
                          </a:solidFill>
                          <a:effectLst/>
                          <a:latin typeface="Times New Roman" panose="02020603050405020304" pitchFamily="18" charset="0"/>
                          <a:cs typeface="Times New Roman" panose="02020603050405020304" pitchFamily="18" charset="0"/>
                        </a:rPr>
                        <a:t>/ </a:t>
                      </a:r>
                      <a:r>
                        <a:rPr lang="zh-CN" altLang="en-US" sz="2400" b="0">
                          <a:solidFill>
                            <a:srgbClr val="000000"/>
                          </a:solidFill>
                          <a:effectLst/>
                          <a:latin typeface="Times New Roman" panose="02020603050405020304" pitchFamily="18" charset="0"/>
                          <a:cs typeface="Times New Roman" panose="02020603050405020304" pitchFamily="18" charset="0"/>
                        </a:rPr>
                        <a:t>发颤</a:t>
                      </a:r>
                      <a:endParaRPr lang="zh-CN" alt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en-US" sz="2400" b="0">
                          <a:solidFill>
                            <a:srgbClr val="000000"/>
                          </a:solidFill>
                          <a:effectLst/>
                          <a:latin typeface="Times New Roman" panose="02020603050405020304" pitchFamily="18" charset="0"/>
                          <a:cs typeface="Times New Roman" panose="02020603050405020304" pitchFamily="18" charset="0"/>
                        </a:rPr>
                        <a:t>one’s fingers turn cold/tremble</a:t>
                      </a:r>
                      <a:endParaRPr lang="en-US" sz="2400" b="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2400" b="0" dirty="0">
                          <a:solidFill>
                            <a:srgbClr val="000000"/>
                          </a:solidFill>
                          <a:effectLst/>
                          <a:latin typeface="Times New Roman" panose="02020603050405020304" pitchFamily="18" charset="0"/>
                          <a:cs typeface="Times New Roman" panose="02020603050405020304" pitchFamily="18" charset="0"/>
                        </a:rPr>
                        <a:t>极度担忧</a:t>
                      </a:r>
                      <a:endParaRPr lang="zh-CN" altLang="en-US" sz="2400" b="0" dirty="0">
                        <a:solidFill>
                          <a:srgbClr val="000000"/>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5935" y="350429"/>
            <a:ext cx="11826971" cy="6274864"/>
          </a:xfrm>
          <a:solidFill>
            <a:schemeClr val="bg2"/>
          </a:solidFill>
        </p:spPr>
        <p:txBody>
          <a:bodyPr>
            <a:normAutofit fontScale="77500" lnSpcReduction="20000"/>
          </a:bodyPr>
          <a:lstStyle/>
          <a:p>
            <a:r>
              <a:rPr lang="en-US" altLang="zh-CN" dirty="0">
                <a:latin typeface="Times New Roman" panose="02020603050405020304" pitchFamily="18" charset="0"/>
                <a:cs typeface="Times New Roman" panose="02020603050405020304" pitchFamily="18" charset="0"/>
              </a:rPr>
              <a:t>It was a quiet Saturday afternoon in the small town of Maple Ridge. I had just left George’s Hardware Store, carrying a few things I needed for some home repairs. I was a bit behind schedule, so I hurried to my car, put the items in the trunk, and then shut it.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As I reached into my pocket for my keys, I realized that I didn’t have them. My heart sank as I rushed to the driver’s side door. Sure enough, my keys and phone were sitting on the front seat, locked inside. “Seriously?” I sighed, kicking the tire.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Just then, a teenager on a red bike rode up. He looked about 16, with messy brown hair and a worn backpack. His bike looked just as worn as the rest of him, but he pedaled gracefully and effortlessly. And he had a friendly smile on his face. Noticing I was in trouble, he asked what had happened.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After I explained my situation, he offered his phone at once, suggesting that I call someone for help. Though grateful, I told him that even if I called my wife, who had the spare key, she wouldn’t be able to bring it since this was our only car.</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boy listened carefully, thought for a moment, and asked where my house was. When I told him it was on Morris Street, he glanced at his bike and suggested that he ride over, grab the spare key from my wife, and bring it back.</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 hesitated, realizing it would be an 11 kilometer round trip, almost an hour’s ride, and I suddenly felt bad for the boy. But before I could say anything, he handed me his phone and insisted that I call my wife and tell her to have the key ready. His confidence and determination left me with little room to argue. I agreed and made the call.</a:t>
            </a:r>
            <a:endParaRPr lang="en-US" altLang="zh-CN" dirty="0">
              <a:latin typeface="Times New Roman" panose="02020603050405020304" pitchFamily="18" charset="0"/>
              <a:cs typeface="Times New Roman" panose="02020603050405020304" pitchFamily="18" charset="0"/>
            </a:endParaRPr>
          </a:p>
          <a:p>
            <a:r>
              <a:rPr lang="en-US" altLang="zh-CN" b="1" i="1" dirty="0">
                <a:latin typeface="Times New Roman" panose="02020603050405020304" pitchFamily="18" charset="0"/>
                <a:cs typeface="Times New Roman" panose="02020603050405020304" pitchFamily="18" charset="0"/>
              </a:rPr>
              <a:t>P1</a:t>
            </a:r>
            <a:r>
              <a:rPr lang="zh-CN" altLang="en-US" b="1" i="1" dirty="0">
                <a:latin typeface="Times New Roman" panose="02020603050405020304" pitchFamily="18" charset="0"/>
                <a:cs typeface="Times New Roman" panose="02020603050405020304" pitchFamily="18" charset="0"/>
              </a:rPr>
              <a:t>：</a:t>
            </a:r>
            <a:r>
              <a:rPr lang="en-US" altLang="zh-CN" b="1" i="1" dirty="0">
                <a:latin typeface="Times New Roman" panose="02020603050405020304" pitchFamily="18" charset="0"/>
                <a:cs typeface="Times New Roman" panose="02020603050405020304" pitchFamily="18" charset="0"/>
              </a:rPr>
              <a:t>As soon as I hung up, the boy wasted no time.</a:t>
            </a:r>
            <a:endParaRPr lang="en-US" altLang="zh-CN" b="1" i="1" dirty="0">
              <a:latin typeface="Times New Roman" panose="02020603050405020304" pitchFamily="18" charset="0"/>
              <a:cs typeface="Times New Roman" panose="02020603050405020304" pitchFamily="18" charset="0"/>
            </a:endParaRPr>
          </a:p>
          <a:p>
            <a:r>
              <a:rPr lang="en-US" altLang="zh-CN" b="1" i="1" dirty="0">
                <a:latin typeface="Times New Roman" panose="02020603050405020304" pitchFamily="18" charset="0"/>
                <a:cs typeface="Times New Roman" panose="02020603050405020304" pitchFamily="18" charset="0"/>
              </a:rPr>
              <a:t>P2</a:t>
            </a:r>
            <a:r>
              <a:rPr lang="zh-CN" altLang="en-US" b="1" i="1" dirty="0">
                <a:latin typeface="Times New Roman" panose="02020603050405020304" pitchFamily="18" charset="0"/>
                <a:cs typeface="Times New Roman" panose="02020603050405020304" pitchFamily="18" charset="0"/>
              </a:rPr>
              <a:t>：</a:t>
            </a:r>
            <a:r>
              <a:rPr lang="en-US" altLang="zh-CN" b="1" i="1" dirty="0">
                <a:latin typeface="Times New Roman" panose="02020603050405020304" pitchFamily="18" charset="0"/>
                <a:cs typeface="Times New Roman" panose="02020603050405020304" pitchFamily="18" charset="0"/>
              </a:rPr>
              <a:t>An hour later, as I saw the boy cycling toward me, my worries were gone.</a:t>
            </a:r>
            <a:endParaRPr lang="en-US" altLang="zh-CN" b="1" i="1"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90199" y="821317"/>
          <a:ext cx="11383458" cy="5820029"/>
        </p:xfrm>
        <a:graphic>
          <a:graphicData uri="http://schemas.openxmlformats.org/drawingml/2006/table">
            <a:tbl>
              <a:tblPr/>
              <a:tblGrid>
                <a:gridCol w="2358588"/>
                <a:gridCol w="9024870"/>
              </a:tblGrid>
              <a:tr h="979912">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Narrative Elements</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Content</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2758">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Time</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a quiet Saturday afternoon</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79912">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Place</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the small town of Maple Ridge; outside George’s Hardware Store</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22453">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Main Characters</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1. The narrator (an adult male car owner)</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2. A teenager (16 years old, with messy brown hair &amp; a worn backpack, riding a red worn bike)</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64994">
                <a:tc>
                  <a:txBody>
                    <a:bodyPr/>
                    <a:lstStyle/>
                    <a:p>
                      <a:pPr marL="0" algn="l" defTabSz="914400" rtl="0" eaLnBrk="1" latinLnBrk="0" hangingPunct="1">
                        <a:lnSpc>
                          <a:spcPct val="100000"/>
                        </a:lnSpc>
                        <a:buNone/>
                      </a:pPr>
                      <a:r>
                        <a:rPr lang="en-US" sz="2800" b="0" kern="1200">
                          <a:solidFill>
                            <a:srgbClr val="000000"/>
                          </a:solidFill>
                          <a:effectLst/>
                          <a:latin typeface="Times New Roman" panose="02020603050405020304" pitchFamily="18" charset="0"/>
                          <a:ea typeface="+mn-ea"/>
                          <a:cs typeface="Times New Roman" panose="02020603050405020304" pitchFamily="18" charset="0"/>
                        </a:rPr>
                        <a:t>Main Conflict</a:t>
                      </a:r>
                      <a:endParaRPr lang="en-US" sz="28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800" b="0" kern="1200" dirty="0">
                          <a:solidFill>
                            <a:srgbClr val="000000"/>
                          </a:solidFill>
                          <a:effectLst/>
                          <a:latin typeface="Times New Roman" panose="02020603050405020304" pitchFamily="18" charset="0"/>
                          <a:ea typeface="+mn-ea"/>
                          <a:cs typeface="Times New Roman" panose="02020603050405020304" pitchFamily="18" charset="0"/>
                        </a:rPr>
                        <a:t>The narrator locked his keys and phone inside the car by accident. It was the only car of his family, so his wife couldn’t bring the spare key, leaving him in a hopeless trouble.</a:t>
                      </a:r>
                      <a:endParaRPr lang="en-US" sz="2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5"/>
          <p:cNvSpPr txBox="1"/>
          <p:nvPr/>
        </p:nvSpPr>
        <p:spPr>
          <a:xfrm>
            <a:off x="392863" y="157550"/>
            <a:ext cx="6096912" cy="369332"/>
          </a:xfrm>
          <a:prstGeom prst="rect">
            <a:avLst/>
          </a:prstGeom>
          <a:solidFill>
            <a:schemeClr val="accent2">
              <a:lumMod val="60000"/>
              <a:lumOff val="40000"/>
            </a:schemeClr>
          </a:solidFill>
        </p:spPr>
        <p:txBody>
          <a:bodyPr wrap="square">
            <a:spAutoFit/>
          </a:bodyPr>
          <a:lstStyle/>
          <a:p>
            <a:r>
              <a:rPr lang="en-US" altLang="zh-CN" b="1" dirty="0"/>
              <a:t>Narrative Elements</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77805" y="1007483"/>
          <a:ext cx="11047176" cy="5252732"/>
        </p:xfrm>
        <a:graphic>
          <a:graphicData uri="http://schemas.openxmlformats.org/drawingml/2006/table">
            <a:tbl>
              <a:tblPr/>
              <a:tblGrid>
                <a:gridCol w="3044350"/>
                <a:gridCol w="8002826"/>
              </a:tblGrid>
              <a:tr h="373447">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Analysis Dimensions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Students' Common Problems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1703">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Plot Expansion</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Only stick to the basic plot with no reasonable detailed expansion; skip key emotional and action processes in the story</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1703">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Detail Depiction</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Lack of sensory, action and psychological details; only use plain statements instead of vivid and specific description</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1703">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Emotional Expression</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Flat and superficial emotional expression; no obvious and natural emotional changes of characters; ignore emotional resonance between roles</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1703">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Sentence &amp; Vocabulary</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a:solidFill>
                            <a:srgbClr val="000000"/>
                          </a:solidFill>
                          <a:effectLst/>
                          <a:latin typeface="Times New Roman" panose="02020603050405020304" pitchFamily="18" charset="0"/>
                          <a:ea typeface="+mn-ea"/>
                          <a:cs typeface="Times New Roman" panose="02020603050405020304" pitchFamily="18" charset="0"/>
                        </a:rPr>
                        <a:t>Overuse simple sentence patterns with repetitive vocabulary; no smooth connection between sentences, stiff plot transition</a:t>
                      </a:r>
                      <a:endParaRPr lang="en-US" sz="2400" b="0" kern="120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01703">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Theme Sublimation</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dirty="0">
                          <a:solidFill>
                            <a:srgbClr val="000000"/>
                          </a:solidFill>
                          <a:effectLst/>
                          <a:latin typeface="Times New Roman" panose="02020603050405020304" pitchFamily="18" charset="0"/>
                          <a:ea typeface="+mn-ea"/>
                          <a:cs typeface="Times New Roman" panose="02020603050405020304" pitchFamily="18" charset="0"/>
                        </a:rPr>
                        <a:t>Sudden and blunt theme sublimation; no foreshadowing with specific details, only empty and general comments</a:t>
                      </a:r>
                      <a:endParaRPr lang="en-US" sz="2400" b="0" kern="1200" dirty="0">
                        <a:solidFill>
                          <a:srgbClr val="000000"/>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标题 1"/>
          <p:cNvSpPr txBox="1"/>
          <p:nvPr/>
        </p:nvSpPr>
        <p:spPr>
          <a:xfrm>
            <a:off x="3411205" y="2389559"/>
            <a:ext cx="6012043" cy="1244290"/>
          </a:xfrm>
          <a:prstGeom prst="rect">
            <a:avLst/>
          </a:prstGeom>
          <a:solidFill>
            <a:schemeClr val="accent6">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rgbClr val="7030A0"/>
                </a:solidFill>
                <a:latin typeface="隶书" panose="02010509060101010101" pitchFamily="49" charset="-122"/>
                <a:ea typeface="隶书" panose="02010509060101010101" pitchFamily="49" charset="-122"/>
              </a:rPr>
              <a:t>破解：五感融续写，</a:t>
            </a:r>
            <a:br>
              <a:rPr lang="en-US" altLang="zh-CN" dirty="0">
                <a:solidFill>
                  <a:srgbClr val="7030A0"/>
                </a:solidFill>
                <a:latin typeface="隶书" panose="02010509060101010101" pitchFamily="49" charset="-122"/>
                <a:ea typeface="隶书" panose="02010509060101010101" pitchFamily="49" charset="-122"/>
              </a:rPr>
            </a:br>
            <a:r>
              <a:rPr lang="en-US" altLang="zh-CN" dirty="0">
                <a:solidFill>
                  <a:srgbClr val="7030A0"/>
                </a:solidFill>
                <a:latin typeface="隶书" panose="02010509060101010101" pitchFamily="49" charset="-122"/>
                <a:ea typeface="隶书" panose="02010509060101010101" pitchFamily="49" charset="-122"/>
              </a:rPr>
              <a:t>        </a:t>
            </a:r>
            <a:r>
              <a:rPr lang="zh-CN" altLang="en-US" dirty="0">
                <a:solidFill>
                  <a:srgbClr val="7030A0"/>
                </a:solidFill>
                <a:latin typeface="隶书" panose="02010509060101010101" pitchFamily="49" charset="-122"/>
                <a:ea typeface="隶书" panose="02010509060101010101" pitchFamily="49" charset="-122"/>
              </a:rPr>
              <a:t>让文字有画面</a:t>
            </a:r>
            <a:endParaRPr lang="zh-CN" altLang="en-US" dirty="0">
              <a:solidFill>
                <a:srgbClr val="7030A0"/>
              </a:solidFill>
              <a:latin typeface="隶书" panose="02010509060101010101" pitchFamily="49" charset="-122"/>
              <a:ea typeface="隶书" panose="02010509060101010101" pitchFamily="49" charset="-122"/>
            </a:endParaRPr>
          </a:p>
        </p:txBody>
      </p:sp>
      <p:sp>
        <p:nvSpPr>
          <p:cNvPr id="7" name="文本框 6"/>
          <p:cNvSpPr txBox="1"/>
          <p:nvPr/>
        </p:nvSpPr>
        <p:spPr>
          <a:xfrm>
            <a:off x="377805" y="326051"/>
            <a:ext cx="11047176" cy="369332"/>
          </a:xfrm>
          <a:prstGeom prst="rect">
            <a:avLst/>
          </a:prstGeom>
          <a:solidFill>
            <a:schemeClr val="accent2">
              <a:lumMod val="40000"/>
              <a:lumOff val="60000"/>
            </a:schemeClr>
          </a:solidFill>
        </p:spPr>
        <p:txBody>
          <a:bodyPr wrap="square">
            <a:spAutoFit/>
          </a:bodyPr>
          <a:lstStyle/>
          <a:p>
            <a:r>
              <a:rPr lang="en-US" altLang="zh-CN" b="1" dirty="0">
                <a:latin typeface="Times New Roman" panose="02020603050405020304" pitchFamily="18" charset="0"/>
                <a:cs typeface="Times New Roman" panose="02020603050405020304" pitchFamily="18" charset="0"/>
              </a:rPr>
              <a:t>Core Problem</a:t>
            </a:r>
            <a:r>
              <a:rPr lang="zh-CN" altLang="en-US" b="1" dirty="0">
                <a:latin typeface="Times New Roman" panose="02020603050405020304" pitchFamily="18" charset="0"/>
                <a:cs typeface="Times New Roman" panose="02020603050405020304" pitchFamily="18" charset="0"/>
              </a:rPr>
              <a:t>：</a:t>
            </a:r>
            <a:r>
              <a:rPr lang="en-US" altLang="zh-CN" b="1" dirty="0">
                <a:latin typeface="Times New Roman" panose="02020603050405020304" pitchFamily="18" charset="0"/>
                <a:cs typeface="Times New Roman" panose="02020603050405020304" pitchFamily="18" charset="0"/>
              </a:rPr>
              <a:t>Simple basic plot → Having nothing to write / Undeveloped &amp; thin story without rich details</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4995" y="168500"/>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第一段：</a:t>
            </a:r>
            <a:r>
              <a:rPr kumimoji="0" lang="en-US" altLang="zh-CN"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As soon as I hung up, the boy wasted no time.</a:t>
            </a:r>
            <a:endPar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nvGraphicFramePr>
        <p:xfrm>
          <a:off x="158787" y="678956"/>
          <a:ext cx="11920053" cy="5820402"/>
        </p:xfrm>
        <a:graphic>
          <a:graphicData uri="http://schemas.openxmlformats.org/drawingml/2006/table">
            <a:tbl>
              <a:tblPr/>
              <a:tblGrid>
                <a:gridCol w="945153"/>
                <a:gridCol w="1157420"/>
                <a:gridCol w="1516700"/>
                <a:gridCol w="1883554"/>
                <a:gridCol w="2332542"/>
                <a:gridCol w="4084684"/>
              </a:tblGrid>
              <a:tr h="787462">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思维方向</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核心技巧</a:t>
                      </a:r>
                      <a:endParaRPr lang="en-US" altLang="zh-CN" sz="1400" b="1"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zh-CN" altLang="en-US" sz="1400" b="1" dirty="0">
                          <a:solidFill>
                            <a:srgbClr val="000000"/>
                          </a:solidFill>
                          <a:effectLst/>
                          <a:latin typeface="Times New Roman" panose="02020603050405020304" pitchFamily="18" charset="0"/>
                          <a:cs typeface="Times New Roman" panose="02020603050405020304" pitchFamily="18" charset="0"/>
                        </a:rPr>
                        <a:t>（五感 </a:t>
                      </a:r>
                      <a:r>
                        <a:rPr lang="en-US" altLang="zh-CN" sz="1400" b="1" dirty="0">
                          <a:solidFill>
                            <a:srgbClr val="000000"/>
                          </a:solidFill>
                          <a:effectLst/>
                          <a:latin typeface="Times New Roman" panose="02020603050405020304" pitchFamily="18" charset="0"/>
                          <a:cs typeface="Times New Roman" panose="02020603050405020304" pitchFamily="18" charset="0"/>
                        </a:rPr>
                        <a:t>/ </a:t>
                      </a:r>
                      <a:r>
                        <a:rPr lang="zh-CN" altLang="en-US" sz="1400" b="1" dirty="0">
                          <a:solidFill>
                            <a:srgbClr val="000000"/>
                          </a:solidFill>
                          <a:effectLst/>
                          <a:latin typeface="Times New Roman" panose="02020603050405020304" pitchFamily="18" charset="0"/>
                          <a:cs typeface="Times New Roman" panose="02020603050405020304" pitchFamily="18" charset="0"/>
                        </a:rPr>
                        <a:t>细节）</a:t>
                      </a:r>
                      <a:endParaRPr lang="zh-CN" altLang="en-US" sz="1400" b="1" dirty="0">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基础表达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中文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基础表达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英文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进阶表达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中文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进阶表达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英文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7733">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少年</a:t>
                      </a:r>
                      <a:endPar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出发</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视觉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连续动作</a:t>
                      </a:r>
                      <a:endPar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（看动作、看神态）</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男孩立刻把手机放包里，骑上自行车快速走了</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The boy put his phone in his bag at once and rode his bike away quickly.</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1800" b="0" kern="1200">
                          <a:solidFill>
                            <a:srgbClr val="000000"/>
                          </a:solidFill>
                          <a:effectLst/>
                          <a:latin typeface="Times New Roman" panose="02020603050405020304" pitchFamily="18" charset="0"/>
                          <a:ea typeface="+mn-ea"/>
                          <a:cs typeface="Times New Roman" panose="02020603050405020304" pitchFamily="18" charset="0"/>
                        </a:rPr>
                        <a:t>（视觉）男孩一把将手机塞进水洗布背包，抬手抹了下额角，纵身跳上红色旧自行车，双脚用力蹬着脚踏板，车身轻晃着疾驰而去，凌乱的棕发被风掀得飞起来</a:t>
                      </a:r>
                      <a:endParaRPr lang="zh-CN" altLang="en-US" sz="1800" b="0" kern="120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The boy stuffed his phone into his worn canvas backpack in a flash, wiped his forehead with one hand, hopped on his old red bike, and pedaled hard with both feet. </a:t>
                      </a:r>
                      <a:r>
                        <a:rPr lang="en-US" sz="2000" b="1" kern="1200" dirty="0">
                          <a:solidFill>
                            <a:srgbClr val="FF0000"/>
                          </a:solidFill>
                          <a:effectLst/>
                          <a:latin typeface="Times New Roman" panose="02020603050405020304" pitchFamily="18" charset="0"/>
                          <a:ea typeface="+mn-ea"/>
                          <a:cs typeface="Times New Roman" panose="02020603050405020304" pitchFamily="18" charset="0"/>
                        </a:rPr>
                        <a:t>The bike swayed slightly as he sped away, his messy brown hair flying in the wind.</a:t>
                      </a:r>
                      <a:endParaRPr lang="en-US" sz="2000" b="1" kern="1200" dirty="0">
                        <a:solidFill>
                          <a:srgbClr val="FF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05207">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我的</a:t>
                      </a:r>
                      <a:endPar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担忧</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心理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触觉</a:t>
                      </a:r>
                      <a:endPar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（内心焦虑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身体反应）</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看着他离开，我心里很担心，后悔让他去了</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Watching him leave, I was very worried and regretted letting him go.</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1800" b="0" kern="1200" dirty="0">
                          <a:solidFill>
                            <a:srgbClr val="000000"/>
                          </a:solidFill>
                          <a:effectLst/>
                          <a:latin typeface="Times New Roman" panose="02020603050405020304" pitchFamily="18" charset="0"/>
                          <a:ea typeface="+mn-ea"/>
                          <a:cs typeface="Times New Roman" panose="02020603050405020304" pitchFamily="18" charset="0"/>
                        </a:rPr>
                        <a:t>（心理 </a:t>
                      </a:r>
                      <a:r>
                        <a:rPr lang="en-US" altLang="zh-CN" sz="18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1800" b="0" kern="1200" dirty="0">
                          <a:solidFill>
                            <a:srgbClr val="000000"/>
                          </a:solidFill>
                          <a:effectLst/>
                          <a:latin typeface="Times New Roman" panose="02020603050405020304" pitchFamily="18" charset="0"/>
                          <a:ea typeface="+mn-ea"/>
                          <a:cs typeface="Times New Roman" panose="02020603050405020304" pitchFamily="18" charset="0"/>
                        </a:rPr>
                        <a:t>触觉）望着他的身影拐过街角消失，我心一下子揪紧，胃里像打了个结，指尖不自觉抠着车门把手，冰凉的金属触感压不住满心的后悔 </a:t>
                      </a:r>
                      <a:r>
                        <a:rPr lang="en-US" altLang="zh-CN" sz="18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1800" b="0" kern="1200" dirty="0">
                          <a:solidFill>
                            <a:srgbClr val="000000"/>
                          </a:solidFill>
                          <a:effectLst/>
                          <a:latin typeface="Times New Roman" panose="02020603050405020304" pitchFamily="18" charset="0"/>
                          <a:ea typeface="+mn-ea"/>
                          <a:cs typeface="Times New Roman" panose="02020603050405020304" pitchFamily="18" charset="0"/>
                        </a:rPr>
                        <a:t>竟让他独自跑 </a:t>
                      </a:r>
                      <a:r>
                        <a:rPr lang="en-US" altLang="zh-CN" sz="1800" b="0" kern="1200" dirty="0">
                          <a:solidFill>
                            <a:srgbClr val="000000"/>
                          </a:solidFill>
                          <a:effectLst/>
                          <a:latin typeface="Times New Roman" panose="02020603050405020304" pitchFamily="18" charset="0"/>
                          <a:ea typeface="+mn-ea"/>
                          <a:cs typeface="Times New Roman" panose="02020603050405020304" pitchFamily="18" charset="0"/>
                        </a:rPr>
                        <a:t>11 </a:t>
                      </a:r>
                      <a:r>
                        <a:rPr lang="zh-CN" altLang="en-US" sz="1800" b="0" kern="1200" dirty="0">
                          <a:solidFill>
                            <a:srgbClr val="000000"/>
                          </a:solidFill>
                          <a:effectLst/>
                          <a:latin typeface="Times New Roman" panose="02020603050405020304" pitchFamily="18" charset="0"/>
                          <a:ea typeface="+mn-ea"/>
                          <a:cs typeface="Times New Roman" panose="02020603050405020304" pitchFamily="18" charset="0"/>
                        </a:rPr>
                        <a:t>公里的远路</a:t>
                      </a:r>
                      <a:endParaRPr lang="zh-CN" altLang="en-US" sz="18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As his figure turned the corner and disappeared, </a:t>
                      </a:r>
                      <a:r>
                        <a:rPr lang="en-US" sz="2000" b="1" kern="1200" dirty="0">
                          <a:solidFill>
                            <a:srgbClr val="FF0000"/>
                          </a:solidFill>
                          <a:effectLst/>
                          <a:latin typeface="Times New Roman" panose="02020603050405020304" pitchFamily="18" charset="0"/>
                          <a:ea typeface="+mn-ea"/>
                          <a:cs typeface="Times New Roman" panose="02020603050405020304" pitchFamily="18" charset="0"/>
                        </a:rPr>
                        <a:t>my heart clenched tightly</a:t>
                      </a: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 a knot forming in my stomach. I unconsciously dug my fingers into the car door handle, and the cold metal couldn’t calm my overwhelming regret for letting him make the 11-kilometer trip alone.</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4995" y="168500"/>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第一段：</a:t>
            </a:r>
            <a:r>
              <a:rPr kumimoji="0" lang="en-US" altLang="zh-CN"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rPr>
              <a:t>As soon as I hung up, the boy wasted no time.</a:t>
            </a:r>
            <a:endPar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nvGraphicFramePr>
        <p:xfrm>
          <a:off x="158787" y="678956"/>
          <a:ext cx="11799592" cy="5688990"/>
        </p:xfrm>
        <a:graphic>
          <a:graphicData uri="http://schemas.openxmlformats.org/drawingml/2006/table">
            <a:tbl>
              <a:tblPr/>
              <a:tblGrid>
                <a:gridCol w="935601"/>
                <a:gridCol w="975332"/>
                <a:gridCol w="1396239"/>
                <a:gridCol w="1440043"/>
                <a:gridCol w="2551560"/>
                <a:gridCol w="4500817"/>
              </a:tblGrid>
              <a:tr h="737239">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思维方向</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核心技巧（五感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细节）</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基础表达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中文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基础表达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英文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进阶表达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中文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400" b="1">
                          <a:solidFill>
                            <a:srgbClr val="000000"/>
                          </a:solidFill>
                          <a:effectLst/>
                          <a:latin typeface="Times New Roman" panose="02020603050405020304" pitchFamily="18" charset="0"/>
                          <a:cs typeface="Times New Roman" panose="02020603050405020304" pitchFamily="18" charset="0"/>
                        </a:rPr>
                        <a:t>进阶表达 </a:t>
                      </a:r>
                      <a:r>
                        <a:rPr lang="en-US" altLang="zh-CN" sz="1400" b="1">
                          <a:solidFill>
                            <a:srgbClr val="000000"/>
                          </a:solidFill>
                          <a:effectLst/>
                          <a:latin typeface="Times New Roman" panose="02020603050405020304" pitchFamily="18" charset="0"/>
                          <a:cs typeface="Times New Roman" panose="02020603050405020304" pitchFamily="18" charset="0"/>
                        </a:rPr>
                        <a:t>- </a:t>
                      </a:r>
                      <a:r>
                        <a:rPr lang="zh-CN" altLang="en-US" sz="1400" b="1">
                          <a:solidFill>
                            <a:srgbClr val="000000"/>
                          </a:solidFill>
                          <a:effectLst/>
                          <a:latin typeface="Times New Roman" panose="02020603050405020304" pitchFamily="18" charset="0"/>
                          <a:cs typeface="Times New Roman" panose="02020603050405020304" pitchFamily="18" charset="0"/>
                        </a:rPr>
                        <a:t>英文</a:t>
                      </a:r>
                      <a:endParaRPr lang="zh-CN" altLang="en-US" sz="1400" b="1">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69261">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环境</a:t>
                      </a:r>
                      <a:endPar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烘托</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视觉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听觉</a:t>
                      </a:r>
                      <a:endPar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（看环境、听声音）</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a:solidFill>
                            <a:srgbClr val="000000"/>
                          </a:solidFill>
                          <a:effectLst/>
                          <a:latin typeface="Times New Roman" panose="02020603050405020304" pitchFamily="18" charset="0"/>
                          <a:ea typeface="+mn-ea"/>
                          <a:cs typeface="Times New Roman" panose="02020603050405020304" pitchFamily="18" charset="0"/>
                        </a:rPr>
                        <a:t>午后的街上很安静，我一直看着路，数着时间</a:t>
                      </a:r>
                      <a:endParaRPr lang="zh-CN" alt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The street was quiet in the afternoon. I kept looking at the road and counting the time.</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（视觉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听觉）暖融融的午后阳光忽然像蒙了层灰，街边的梧桐叶纹丝不动，连蝉鸣都淡了，整条街陷在沉闷的寂静里，我凝望着少年离开的方向，一分一秒数着时间，每一秒都过得格外慢</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The warm afternoon sun suddenly seemed to be covered with a layer of gray. The sycamore leaves by the street didn’t move an inch, even the cicada chirps faded away, and the whole street was in a heavy silence. I stared at the direction the boy left, counting every second, which passed extremely slowly.</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82490">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等待</a:t>
                      </a:r>
                      <a:endPar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状态</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动作 </a:t>
                      </a:r>
                      <a:r>
                        <a:rPr lang="en-US" altLang="zh-CN"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rPr>
                        <a:t>心理</a:t>
                      </a:r>
                      <a:endParaRPr lang="zh-CN" altLang="en-US" sz="2000" b="0" kern="1200" dirty="0">
                        <a:solidFill>
                          <a:srgbClr val="000000"/>
                        </a:solidFill>
                        <a:effectLst/>
                        <a:highlight>
                          <a:srgbClr val="FFFF00"/>
                        </a:highligh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（细微动作 </a:t>
                      </a:r>
                      <a:r>
                        <a:rPr lang="en-US" altLang="zh-CN" sz="2000" b="0" kern="1200" dirty="0">
                          <a:solidFill>
                            <a:srgbClr val="000000"/>
                          </a:solidFill>
                          <a:effectLst/>
                          <a:latin typeface="Times New Roman" panose="02020603050405020304" pitchFamily="18" charset="0"/>
                          <a:ea typeface="+mn-ea"/>
                          <a:cs typeface="Times New Roman" panose="02020603050405020304" pitchFamily="18" charset="0"/>
                        </a:rPr>
                        <a:t>+ </a:t>
                      </a: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内心惦念）</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rPr>
                        <a:t>我站在车旁，等着他回来，心里很不安</a:t>
                      </a:r>
                      <a:endParaRPr lang="zh-CN" alt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I stood by the car and waited for him to come back, feeling very uneasy.</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（动作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心理）我斜靠在车身上，目光始终锁着前方的路口，脚尖无意识地蹭着地面，心里一遍遍想着：他会不会累？路上会不会有意外？越想心里越慌</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Leaning against the car, my eyes were fixed on the intersection ahead, and my toes rubbed the ground unconsciously. I thought over and over in my heart: Would he be tired? Would there be any accidents on the way? The more I thought, the more flustered I became.</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21207" marR="21207" marT="10604" marB="106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9937" y="290199"/>
            <a:ext cx="11377983" cy="6296766"/>
          </a:xfrm>
        </p:spPr>
        <p:txBody>
          <a:bodyPr>
            <a:normAutofit/>
          </a:bodyPr>
          <a:lstStyle/>
          <a:p>
            <a:r>
              <a:rPr lang="zh-CN" altLang="en-US" dirty="0">
                <a:latin typeface="Times New Roman" panose="02020603050405020304" pitchFamily="18" charset="0"/>
                <a:cs typeface="Times New Roman" panose="02020603050405020304" pitchFamily="18" charset="0"/>
              </a:rPr>
              <a:t>基础版</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As soon as I hung up, the boy wasted no time. The boy put his phone in his bag at once and rode his bike away quickly. Watching him leave, I was very worried and regretted letting him go. The street was quiet in the afternoon. I kept looking at the road and counting the time, standing by the car and waiting for him to come back with an uneasy heart.</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进阶版（五感 </a:t>
            </a:r>
            <a:r>
              <a:rPr lang="en-US" altLang="zh-CN" dirty="0">
                <a:highlight>
                  <a:srgbClr val="FFFF00"/>
                </a:highlight>
                <a:latin typeface="Times New Roman" panose="02020603050405020304" pitchFamily="18" charset="0"/>
                <a:cs typeface="Times New Roman" panose="02020603050405020304" pitchFamily="18" charset="0"/>
              </a:rPr>
              <a:t>+ </a:t>
            </a:r>
            <a:r>
              <a:rPr lang="zh-CN" altLang="en-US" dirty="0">
                <a:highlight>
                  <a:srgbClr val="FFFF00"/>
                </a:highlight>
                <a:latin typeface="Times New Roman" panose="02020603050405020304" pitchFamily="18" charset="0"/>
                <a:cs typeface="Times New Roman" panose="02020603050405020304" pitchFamily="18" charset="0"/>
              </a:rPr>
              <a:t>细节联动）</a:t>
            </a:r>
            <a:endParaRPr lang="zh-CN" altLang="en-US"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As soon as I hung up, the boy wasted no time. He stuffed his phone into his worn canvas backpack in a flash, wiped his forehead and hopped on his old red bike, pedaling hard to speed away, his messy brown hair flying in the wind. As his figure disappeared around the corner, my heart clenched tightly and a knot formed in my stomach. I dug my fingers into the cold car door handle, overwhelmed with regret for letting him go alone. The afternoon sun dimmed, the street fell into a dead silence without even cicada chirps, and I leaned against the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68297" y="402734"/>
          <a:ext cx="11668181" cy="6081817"/>
        </p:xfrm>
        <a:graphic>
          <a:graphicData uri="http://schemas.openxmlformats.org/drawingml/2006/table">
            <a:tbl>
              <a:tblPr/>
              <a:tblGrid>
                <a:gridCol w="837597"/>
                <a:gridCol w="1541410"/>
                <a:gridCol w="1215678"/>
                <a:gridCol w="1797341"/>
                <a:gridCol w="2476194"/>
                <a:gridCol w="3799961"/>
              </a:tblGrid>
              <a:tr h="561117">
                <a:tc>
                  <a:txBody>
                    <a:bodyPr/>
                    <a:lstStyle/>
                    <a:p>
                      <a:pPr algn="l">
                        <a:lnSpc>
                          <a:spcPts val="1800"/>
                        </a:lnSpc>
                        <a:buNone/>
                      </a:pPr>
                      <a:r>
                        <a:rPr lang="zh-CN" altLang="en-US" sz="1200" b="1" dirty="0">
                          <a:solidFill>
                            <a:srgbClr val="000000"/>
                          </a:solidFill>
                          <a:effectLst/>
                          <a:latin typeface="Times New Roman" panose="02020603050405020304" pitchFamily="18" charset="0"/>
                          <a:cs typeface="Times New Roman" panose="02020603050405020304" pitchFamily="18" charset="0"/>
                        </a:rPr>
                        <a:t>思维方向</a:t>
                      </a:r>
                      <a:endParaRPr lang="zh-CN" altLang="en-US" sz="1200" b="1"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核心技巧（五感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细节）</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基础表达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中文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基础表达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英文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a:solidFill>
                            <a:srgbClr val="000000"/>
                          </a:solidFill>
                          <a:effectLst/>
                          <a:latin typeface="Times New Roman" panose="02020603050405020304" pitchFamily="18" charset="0"/>
                          <a:cs typeface="Times New Roman" panose="02020603050405020304" pitchFamily="18" charset="0"/>
                        </a:rPr>
                        <a:t>进阶表达 </a:t>
                      </a:r>
                      <a:r>
                        <a:rPr lang="en-US" altLang="zh-CN" sz="1200" b="1">
                          <a:solidFill>
                            <a:srgbClr val="000000"/>
                          </a:solidFill>
                          <a:effectLst/>
                          <a:latin typeface="Times New Roman" panose="02020603050405020304" pitchFamily="18" charset="0"/>
                          <a:cs typeface="Times New Roman" panose="02020603050405020304" pitchFamily="18" charset="0"/>
                        </a:rPr>
                        <a:t>- </a:t>
                      </a:r>
                      <a:r>
                        <a:rPr lang="zh-CN" altLang="en-US" sz="1200" b="1">
                          <a:solidFill>
                            <a:srgbClr val="000000"/>
                          </a:solidFill>
                          <a:effectLst/>
                          <a:latin typeface="Times New Roman" panose="02020603050405020304" pitchFamily="18" charset="0"/>
                          <a:cs typeface="Times New Roman" panose="02020603050405020304" pitchFamily="18" charset="0"/>
                        </a:rPr>
                        <a:t>中文</a:t>
                      </a:r>
                      <a:endParaRPr lang="zh-CN" altLang="en-US" sz="1200" b="1">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200" b="1" dirty="0">
                          <a:solidFill>
                            <a:srgbClr val="000000"/>
                          </a:solidFill>
                          <a:effectLst/>
                          <a:latin typeface="Times New Roman" panose="02020603050405020304" pitchFamily="18" charset="0"/>
                          <a:cs typeface="Times New Roman" panose="02020603050405020304" pitchFamily="18" charset="0"/>
                        </a:rPr>
                        <a:t>进阶表达 </a:t>
                      </a:r>
                      <a:r>
                        <a:rPr lang="en-US" altLang="zh-CN" sz="1200" b="1" dirty="0">
                          <a:solidFill>
                            <a:srgbClr val="000000"/>
                          </a:solidFill>
                          <a:effectLst/>
                          <a:latin typeface="Times New Roman" panose="02020603050405020304" pitchFamily="18" charset="0"/>
                          <a:cs typeface="Times New Roman" panose="02020603050405020304" pitchFamily="18" charset="0"/>
                        </a:rPr>
                        <a:t>- </a:t>
                      </a:r>
                      <a:r>
                        <a:rPr lang="zh-CN" altLang="en-US" sz="1200" b="1" dirty="0">
                          <a:solidFill>
                            <a:srgbClr val="000000"/>
                          </a:solidFill>
                          <a:effectLst/>
                          <a:latin typeface="Times New Roman" panose="02020603050405020304" pitchFamily="18" charset="0"/>
                          <a:cs typeface="Times New Roman" panose="02020603050405020304" pitchFamily="18" charset="0"/>
                        </a:rPr>
                        <a:t>英文</a:t>
                      </a:r>
                      <a:endParaRPr lang="zh-CN" altLang="en-US" sz="1200" b="1"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04624">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少年归来</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视觉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状态</a:t>
                      </a:r>
                      <a:endPar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endParaRPr>
                    </a:p>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（看外貌、看动作状态）</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男孩骑车过来，满头大汗，气喘吁吁的</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The boy cycled toward me, sweating all over and gasping for breath.</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（视觉）路口终于出现那个熟悉的红色车影，少年弓着背慢慢骑过来，天蓝色 </a:t>
                      </a:r>
                      <a:r>
                        <a:rPr lang="en-US" altLang="zh-CN" sz="1600" b="0" dirty="0">
                          <a:solidFill>
                            <a:srgbClr val="000000"/>
                          </a:solidFill>
                          <a:effectLst/>
                          <a:latin typeface="Times New Roman" panose="02020603050405020304" pitchFamily="18" charset="0"/>
                          <a:cs typeface="Times New Roman" panose="02020603050405020304" pitchFamily="18" charset="0"/>
                        </a:rPr>
                        <a:t>T </a:t>
                      </a:r>
                      <a:r>
                        <a:rPr lang="zh-CN" altLang="en-US" sz="1600" b="0" dirty="0">
                          <a:solidFill>
                            <a:srgbClr val="000000"/>
                          </a:solidFill>
                          <a:effectLst/>
                          <a:latin typeface="Times New Roman" panose="02020603050405020304" pitchFamily="18" charset="0"/>
                          <a:cs typeface="Times New Roman" panose="02020603050405020304" pitchFamily="18" charset="0"/>
                        </a:rPr>
                        <a:t>恤被汗水彻底浸透，紧紧贴在后背，额前的碎发滴着汗珠，他大口喘着气，胸口一鼓一鼓的，却依旧扬着嘴角</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a:solidFill>
                            <a:srgbClr val="000000"/>
                          </a:solidFill>
                          <a:effectLst/>
                          <a:latin typeface="Times New Roman" panose="02020603050405020304" pitchFamily="18" charset="0"/>
                          <a:ea typeface="+mn-ea"/>
                          <a:cs typeface="Times New Roman" panose="02020603050405020304" pitchFamily="18" charset="0"/>
                        </a:rPr>
                        <a:t>The familiar red bike finally appeared at the intersection. The boy rode slowly over, hunched over his bike. His sky-blue T-shirt was completely soaked with sweat, clinging tightly to his back, and sweat dripped from his bangs. He gasped for breath, his chest heaving up and down, but still wore a smile on his face.</a:t>
                      </a:r>
                      <a:endParaRPr lang="en-US" sz="2000" b="0" kern="120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24258">
                <a:tc>
                  <a:txBody>
                    <a:bodyPr/>
                    <a:lstStyle/>
                    <a:p>
                      <a:pPr algn="l">
                        <a:lnSpc>
                          <a:spcPts val="1800"/>
                        </a:lnSpc>
                        <a:buNone/>
                      </a:pPr>
                      <a:r>
                        <a:rPr lang="zh-CN" altLang="en-US" sz="1800" b="0">
                          <a:solidFill>
                            <a:srgbClr val="000000"/>
                          </a:solidFill>
                          <a:effectLst/>
                          <a:latin typeface="Times New Roman" panose="02020603050405020304" pitchFamily="18" charset="0"/>
                          <a:cs typeface="Times New Roman" panose="02020603050405020304" pitchFamily="18" charset="0"/>
                        </a:rPr>
                        <a:t>递钥匙动作</a:t>
                      </a:r>
                      <a:endParaRPr lang="zh-CN" altLang="en-US" sz="1800" b="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视觉 </a:t>
                      </a:r>
                      <a:r>
                        <a:rPr lang="en-US" altLang="zh-CN" sz="1800" b="0" dirty="0">
                          <a:solidFill>
                            <a:srgbClr val="000000"/>
                          </a:solidFill>
                          <a:effectLst/>
                          <a:highlight>
                            <a:srgbClr val="FFFF00"/>
                          </a:highlight>
                          <a:latin typeface="Times New Roman" panose="02020603050405020304" pitchFamily="18" charset="0"/>
                          <a:cs typeface="Times New Roman" panose="02020603050405020304" pitchFamily="18" charset="0"/>
                        </a:rPr>
                        <a:t>+ </a:t>
                      </a:r>
                      <a:r>
                        <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rPr>
                        <a:t>触觉</a:t>
                      </a:r>
                      <a:endParaRPr lang="zh-CN" altLang="en-US" sz="1800" b="0" dirty="0">
                        <a:solidFill>
                          <a:srgbClr val="000000"/>
                        </a:solidFill>
                        <a:effectLst/>
                        <a:highlight>
                          <a:srgbClr val="FFFF00"/>
                        </a:highlight>
                        <a:latin typeface="Times New Roman" panose="02020603050405020304" pitchFamily="18" charset="0"/>
                        <a:cs typeface="Times New Roman" panose="02020603050405020304" pitchFamily="18" charset="0"/>
                      </a:endParaRPr>
                    </a:p>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（看手部动作、触掌心温度）</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800" b="0" dirty="0">
                          <a:solidFill>
                            <a:srgbClr val="000000"/>
                          </a:solidFill>
                          <a:effectLst/>
                          <a:latin typeface="Times New Roman" panose="02020603050405020304" pitchFamily="18" charset="0"/>
                          <a:cs typeface="Times New Roman" panose="02020603050405020304" pitchFamily="18" charset="0"/>
                        </a:rPr>
                        <a:t>他停下来，把钥匙递给我，什么也没要</a:t>
                      </a:r>
                      <a:endParaRPr lang="zh-CN" altLang="en-US" sz="18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He stopped, handed me the key, and didn’t ask for anything.</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800"/>
                        </a:lnSpc>
                        <a:buNone/>
                      </a:pPr>
                      <a:r>
                        <a:rPr lang="zh-CN" altLang="en-US" sz="1600" b="0" dirty="0">
                          <a:solidFill>
                            <a:srgbClr val="000000"/>
                          </a:solidFill>
                          <a:effectLst/>
                          <a:latin typeface="Times New Roman" panose="02020603050405020304" pitchFamily="18" charset="0"/>
                          <a:cs typeface="Times New Roman" panose="02020603050405020304" pitchFamily="18" charset="0"/>
                        </a:rPr>
                        <a:t>（视觉 </a:t>
                      </a:r>
                      <a:r>
                        <a:rPr lang="en-US" altLang="zh-CN" sz="1600" b="0" dirty="0">
                          <a:solidFill>
                            <a:srgbClr val="000000"/>
                          </a:solidFill>
                          <a:effectLst/>
                          <a:latin typeface="Times New Roman" panose="02020603050405020304" pitchFamily="18" charset="0"/>
                          <a:cs typeface="Times New Roman" panose="02020603050405020304" pitchFamily="18" charset="0"/>
                        </a:rPr>
                        <a:t>+ </a:t>
                      </a:r>
                      <a:r>
                        <a:rPr lang="zh-CN" altLang="en-US" sz="1600" b="0" dirty="0">
                          <a:solidFill>
                            <a:srgbClr val="000000"/>
                          </a:solidFill>
                          <a:effectLst/>
                          <a:latin typeface="Times New Roman" panose="02020603050405020304" pitchFamily="18" charset="0"/>
                          <a:cs typeface="Times New Roman" panose="02020603050405020304" pitchFamily="18" charset="0"/>
                        </a:rPr>
                        <a:t>触觉）他稳稳停下车，一只手撑着车把稳住身体，另一只手攥着钥匙伸向我，我伸手去接，触到他掌心的温热和湿润的汗水，钥匙被他攥得暖暖的，一点也不凉</a:t>
                      </a:r>
                      <a:endParaRPr lang="zh-CN" altLang="en-US" sz="1600" b="0" dirty="0">
                        <a:solidFill>
                          <a:srgbClr val="000000"/>
                        </a:solidFill>
                        <a:effectLst/>
                        <a:latin typeface="Times New Roman" panose="02020603050405020304" pitchFamily="18" charset="0"/>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000" b="0" kern="1200" dirty="0">
                          <a:solidFill>
                            <a:srgbClr val="000000"/>
                          </a:solidFill>
                          <a:effectLst/>
                          <a:latin typeface="Times New Roman" panose="02020603050405020304" pitchFamily="18" charset="0"/>
                          <a:ea typeface="+mn-ea"/>
                          <a:cs typeface="Times New Roman" panose="02020603050405020304" pitchFamily="18" charset="0"/>
                        </a:rPr>
                        <a:t>He stopped the bike steadily, propping one hand on the handlebar to steady himself, and held out the key to me with the other. I reached out to take it, feeling the warmth and damp sweat on his palm—the key was warm from his grip, not cold at all.</a:t>
                      </a:r>
                      <a:endParaRPr lang="en-US" sz="2000" b="0" kern="1200" dirty="0">
                        <a:solidFill>
                          <a:srgbClr val="000000"/>
                        </a:solidFill>
                        <a:effectLst/>
                        <a:latin typeface="Times New Roman" panose="02020603050405020304" pitchFamily="18" charset="0"/>
                        <a:ea typeface="+mn-ea"/>
                        <a:cs typeface="Times New Roman" panose="02020603050405020304" pitchFamily="18" charset="0"/>
                      </a:endParaRPr>
                    </a:p>
                  </a:txBody>
                  <a:tcPr marL="17151" marR="17151" marT="8575" marB="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13589</Words>
  <Application>WPS 演示</Application>
  <PresentationFormat>宽屏</PresentationFormat>
  <Paragraphs>571</Paragraphs>
  <Slides>20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隶书</vt:lpstr>
      <vt:lpstr>Times New Roman</vt:lpstr>
      <vt:lpstr>等线</vt:lpstr>
      <vt:lpstr>ui-sans-serif</vt:lpstr>
      <vt:lpstr>微软雅黑</vt:lpstr>
      <vt:lpstr>Arial Unicode MS</vt:lpstr>
      <vt:lpstr>等线 Light</vt:lpstr>
      <vt:lpstr>Calibri</vt:lpstr>
      <vt:lpstr>Segoe Print</vt:lpstr>
      <vt:lpstr>HelveticaNeue</vt:lpstr>
      <vt:lpstr>华文新魏</vt:lpstr>
      <vt:lpstr>Office 主题​​</vt:lpstr>
      <vt:lpstr>PowerPoint 演示文稿</vt:lpstr>
      <vt:lpstr>五感融续写，         让文字有画面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7</cp:revision>
  <dcterms:created xsi:type="dcterms:W3CDTF">2026-03-30T09:01:00Z</dcterms:created>
  <dcterms:modified xsi:type="dcterms:W3CDTF">2026-04-01T03:12:15Z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