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5"/>
  </p:notesMasterIdLst>
  <p:sldIdLst>
    <p:sldId id="11088500" r:id="rId3"/>
    <p:sldId id="256" r:id="rId4"/>
    <p:sldId id="257" r:id="rId6"/>
    <p:sldId id="258" r:id="rId7"/>
    <p:sldId id="259" r:id="rId8"/>
    <p:sldId id="11088486" r:id="rId9"/>
    <p:sldId id="260" r:id="rId10"/>
    <p:sldId id="271" r:id="rId11"/>
    <p:sldId id="261" r:id="rId12"/>
    <p:sldId id="11088491" r:id="rId13"/>
    <p:sldId id="11088493" r:id="rId14"/>
    <p:sldId id="11088492" r:id="rId15"/>
    <p:sldId id="272" r:id="rId16"/>
    <p:sldId id="262" r:id="rId17"/>
    <p:sldId id="11088494" r:id="rId18"/>
    <p:sldId id="266" r:id="rId19"/>
    <p:sldId id="11088497"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800" y="5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掌握了方法和逻辑，我们还需要一些实用的素材来丰富我们的表达。这里为大家整理了一些通用功能句和核心词汇。功能句按照写作步骤分类，大家可以直接套用。核心词汇也按主题进行了归类，比如行为描述、评价、责任素养等，熟练掌握它们能让你的作文更出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9FA"/>
        </a:solidFill>
        <a:effectLst/>
      </p:bgPr>
    </p:bg>
    <p:spTree>
      <p:nvGrpSpPr>
        <p:cNvPr id="1"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transition spd="slow">
    <p:push dir="u"/>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7.png"/><Relationship Id="rId6" Type="http://schemas.openxmlformats.org/officeDocument/2006/relationships/image" Target="../media/image9.png"/><Relationship Id="rId5" Type="http://schemas.openxmlformats.org/officeDocument/2006/relationships/image" Target="../media/image36.png"/><Relationship Id="rId4" Type="http://schemas.openxmlformats.org/officeDocument/2006/relationships/image" Target="../media/image32.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6.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2.png"/><Relationship Id="rId3" Type="http://schemas.openxmlformats.org/officeDocument/2006/relationships/image" Target="../media/image13.png"/><Relationship Id="rId2" Type="http://schemas.openxmlformats.org/officeDocument/2006/relationships/image" Target="../media/image39.png"/><Relationship Id="rId12" Type="http://schemas.openxmlformats.org/officeDocument/2006/relationships/notesSlide" Target="../notesSlides/notesSlide8.xml"/><Relationship Id="rId11" Type="http://schemas.openxmlformats.org/officeDocument/2006/relationships/slideLayout" Target="../slideLayouts/slideLayout1.xml"/><Relationship Id="rId10" Type="http://schemas.openxmlformats.org/officeDocument/2006/relationships/image" Target="../media/image28.pn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5.png"/><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notesSlide" Target="../notesSlides/notesSlide5.xml"/><Relationship Id="rId11" Type="http://schemas.openxmlformats.org/officeDocument/2006/relationships/slideLayout" Target="../slideLayouts/slideLayout1.xml"/><Relationship Id="rId10" Type="http://schemas.openxmlformats.org/officeDocument/2006/relationships/image" Target="../media/image25.pn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3.png"/><Relationship Id="rId7" Type="http://schemas.openxmlformats.org/officeDocument/2006/relationships/image" Target="../media/image31.png"/><Relationship Id="rId6" Type="http://schemas.openxmlformats.org/officeDocument/2006/relationships/image" Target="../media/image1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0" Type="http://schemas.openxmlformats.org/officeDocument/2006/relationships/notesSlide" Target="../notesSlides/notesSlide6.xml"/><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93907" y="272143"/>
            <a:ext cx="11319337" cy="5715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zh-CN" alt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提措施</a:t>
            </a:r>
            <a:r>
              <a:rPr kumimoji="0" 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a:t>
            </a:r>
            <a:r>
              <a:rPr kumimoji="0" lang="en-US" sz="3200" b="1" i="0" u="none" strike="noStrike" kern="0" cap="none" spc="0" normalizeH="0" baseline="0" noProof="0" dirty="0" err="1">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搭逻辑桥梁</a:t>
            </a:r>
            <a:endParaRPr kumimoji="0" lang="en-US" sz="11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3" name="AutoShape 3"/>
          <p:cNvSpPr/>
          <p:nvPr/>
        </p:nvSpPr>
        <p:spPr>
          <a:xfrm>
            <a:off x="293908" y="843643"/>
            <a:ext cx="10668000" cy="381000"/>
          </a:xfrm>
          <a:prstGeom prst="rect">
            <a:avLst/>
          </a:prstGeom>
          <a:no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en-US" sz="1800" b="0" i="0" u="none" strike="noStrike" kern="0" cap="none" spc="0" normalizeH="0" baseline="0" noProof="0" dirty="0" err="1">
                <a:ln>
                  <a:noFill/>
                </a:ln>
                <a:solidFill>
                  <a:srgbClr val="666666"/>
                </a:solidFill>
                <a:effectLst/>
                <a:uLnTx/>
                <a:uFillTx/>
                <a:latin typeface="宋体" panose="02010600030101010101" pitchFamily="2" charset="-122"/>
                <a:ea typeface="宋体" panose="02010600030101010101" pitchFamily="2" charset="-122"/>
                <a:cs typeface="Noto Sans SC"/>
                <a:sym typeface="Noto Sans SC"/>
              </a:rPr>
              <a:t>建逻辑桥梁，衔接现象与解决措施</a:t>
            </a:r>
            <a:endParaRPr kumimoji="0" lang="en-US" sz="18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5" name="文本框 4"/>
          <p:cNvSpPr txBox="1"/>
          <p:nvPr/>
        </p:nvSpPr>
        <p:spPr>
          <a:xfrm>
            <a:off x="5003798" y="1560423"/>
            <a:ext cx="7326086" cy="417743"/>
          </a:xfrm>
          <a:prstGeom prst="rect">
            <a:avLst/>
          </a:prstGeom>
          <a:noFill/>
        </p:spPr>
        <p:txBody>
          <a:bodyPr wrap="square">
            <a:spAutoFit/>
          </a:bodyPr>
          <a:lstStyle/>
          <a:p>
            <a:pPr algn="ctr">
              <a:lnSpc>
                <a:spcPct val="150000"/>
              </a:lnSpc>
            </a:pPr>
            <a:r>
              <a:rPr lang="zh-CN" altLang="en-US" sz="1600" dirty="0">
                <a:solidFill>
                  <a:schemeClr val="accent5">
                    <a:lumMod val="75000"/>
                  </a:schemeClr>
                </a:solidFill>
              </a:rPr>
              <a:t>「消除影响 </a:t>
            </a:r>
            <a:r>
              <a:rPr lang="en-US" altLang="zh-CN" sz="1600" dirty="0">
                <a:solidFill>
                  <a:schemeClr val="accent5">
                    <a:lumMod val="75000"/>
                  </a:schemeClr>
                </a:solidFill>
              </a:rPr>
              <a:t>/ </a:t>
            </a:r>
            <a:r>
              <a:rPr lang="zh-CN" altLang="en-US" sz="1600" dirty="0">
                <a:solidFill>
                  <a:schemeClr val="accent5">
                    <a:lumMod val="75000"/>
                  </a:schemeClr>
                </a:solidFill>
              </a:rPr>
              <a:t>避免危害」的核心逻辑： “停止做 </a:t>
            </a:r>
            <a:r>
              <a:rPr lang="en-US" altLang="zh-CN" sz="1600" dirty="0">
                <a:solidFill>
                  <a:schemeClr val="accent5">
                    <a:lumMod val="75000"/>
                  </a:schemeClr>
                </a:solidFill>
              </a:rPr>
              <a:t>X</a:t>
            </a:r>
            <a:r>
              <a:rPr lang="zh-CN" altLang="en-US" sz="1600" dirty="0">
                <a:solidFill>
                  <a:schemeClr val="accent5">
                    <a:lumMod val="75000"/>
                  </a:schemeClr>
                </a:solidFill>
              </a:rPr>
              <a:t>，改用更安全 </a:t>
            </a:r>
            <a:r>
              <a:rPr lang="en-US" altLang="zh-CN" sz="1600" dirty="0">
                <a:solidFill>
                  <a:schemeClr val="accent5">
                    <a:lumMod val="75000"/>
                  </a:schemeClr>
                </a:solidFill>
              </a:rPr>
              <a:t>/ </a:t>
            </a:r>
            <a:r>
              <a:rPr lang="zh-CN" altLang="en-US" sz="1600" dirty="0">
                <a:solidFill>
                  <a:schemeClr val="accent5">
                    <a:lumMod val="75000"/>
                  </a:schemeClr>
                </a:solidFill>
              </a:rPr>
              <a:t>文明的方式”。</a:t>
            </a:r>
            <a:endParaRPr lang="zh-CN" altLang="en-US" sz="1600" dirty="0">
              <a:solidFill>
                <a:schemeClr val="accent5">
                  <a:lumMod val="75000"/>
                </a:schemeClr>
              </a:solidFill>
            </a:endParaRPr>
          </a:p>
        </p:txBody>
      </p:sp>
      <p:sp>
        <p:nvSpPr>
          <p:cNvPr id="6" name="AutoShape 11"/>
          <p:cNvSpPr/>
          <p:nvPr/>
        </p:nvSpPr>
        <p:spPr>
          <a:xfrm>
            <a:off x="145142" y="1415143"/>
            <a:ext cx="12046858" cy="784763"/>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4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endParaRPr>
          </a:p>
        </p:txBody>
      </p:sp>
      <p:sp>
        <p:nvSpPr>
          <p:cNvPr id="7" name="AutoShape 13"/>
          <p:cNvSpPr/>
          <p:nvPr/>
        </p:nvSpPr>
        <p:spPr>
          <a:xfrm>
            <a:off x="370113" y="1602184"/>
            <a:ext cx="5823857" cy="387918"/>
          </a:xfrm>
          <a:prstGeom prst="rect">
            <a:avLst/>
          </a:prstGeom>
          <a:no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en-US" sz="20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分析影响 ：</a:t>
            </a:r>
            <a:r>
              <a:rPr kumimoji="0" lang="en-US" sz="2000" b="0" i="0" u="none" strike="noStrike" kern="0" cap="none" spc="0" normalizeH="0" baseline="0" noProof="0" dirty="0" err="1">
                <a:ln>
                  <a:noFill/>
                </a:ln>
                <a:solidFill>
                  <a:srgbClr val="555555"/>
                </a:solidFill>
                <a:effectLst/>
                <a:uLnTx/>
                <a:uFillTx/>
                <a:latin typeface="宋体" panose="02010600030101010101" pitchFamily="2" charset="-122"/>
                <a:ea typeface="宋体" panose="02010600030101010101" pitchFamily="2" charset="-122"/>
                <a:cs typeface="Noto Sans SC"/>
                <a:sym typeface="Noto Sans SC"/>
              </a:rPr>
              <a:t>对他人</a:t>
            </a:r>
            <a:r>
              <a:rPr kumimoji="0" lang="en-US" sz="2000" b="0" i="0" u="none" strike="noStrike" kern="0" cap="none" spc="0" normalizeH="0" baseline="0" noProof="0" dirty="0">
                <a:ln>
                  <a:noFill/>
                </a:ln>
                <a:solidFill>
                  <a:srgbClr val="555555"/>
                </a:solidFill>
                <a:effectLst/>
                <a:uLnTx/>
                <a:uFillTx/>
                <a:latin typeface="宋体" panose="02010600030101010101" pitchFamily="2" charset="-122"/>
                <a:ea typeface="宋体" panose="02010600030101010101" pitchFamily="2" charset="-122"/>
                <a:cs typeface="Noto Sans SC"/>
                <a:sym typeface="Noto Sans SC"/>
              </a:rPr>
              <a:t>/</a:t>
            </a:r>
            <a:r>
              <a:rPr kumimoji="0" lang="en-US" sz="2000" b="0" i="0" u="none" strike="noStrike" kern="0" cap="none" spc="0" normalizeH="0" baseline="0" noProof="0" dirty="0" err="1">
                <a:ln>
                  <a:noFill/>
                </a:ln>
                <a:solidFill>
                  <a:srgbClr val="555555"/>
                </a:solidFill>
                <a:effectLst/>
                <a:uLnTx/>
                <a:uFillTx/>
                <a:latin typeface="宋体" panose="02010600030101010101" pitchFamily="2" charset="-122"/>
                <a:ea typeface="宋体" panose="02010600030101010101" pitchFamily="2" charset="-122"/>
                <a:cs typeface="Noto Sans SC"/>
                <a:sym typeface="Noto Sans SC"/>
              </a:rPr>
              <a:t>环境</a:t>
            </a:r>
            <a:r>
              <a:rPr kumimoji="0" lang="en-US" sz="2000" b="0" i="0" u="none" strike="noStrike" kern="0" cap="none" spc="0" normalizeH="0" baseline="0" noProof="0" dirty="0">
                <a:ln>
                  <a:noFill/>
                </a:ln>
                <a:solidFill>
                  <a:srgbClr val="555555"/>
                </a:solidFill>
                <a:effectLst/>
                <a:uLnTx/>
                <a:uFillTx/>
                <a:latin typeface="宋体" panose="02010600030101010101" pitchFamily="2" charset="-122"/>
                <a:ea typeface="宋体" panose="02010600030101010101" pitchFamily="2" charset="-122"/>
                <a:cs typeface="Noto Sans SC"/>
                <a:sym typeface="Noto Sans SC"/>
              </a:rPr>
              <a:t>/</a:t>
            </a:r>
            <a:r>
              <a:rPr kumimoji="0" lang="en-US" sz="2000" b="0" i="0" u="none" strike="noStrike" kern="0" cap="none" spc="0" normalizeH="0" baseline="0" noProof="0" dirty="0" err="1">
                <a:ln>
                  <a:noFill/>
                </a:ln>
                <a:solidFill>
                  <a:srgbClr val="555555"/>
                </a:solidFill>
                <a:effectLst/>
                <a:uLnTx/>
                <a:uFillTx/>
                <a:latin typeface="宋体" panose="02010600030101010101" pitchFamily="2" charset="-122"/>
                <a:ea typeface="宋体" panose="02010600030101010101" pitchFamily="2" charset="-122"/>
                <a:cs typeface="Noto Sans SC"/>
                <a:sym typeface="Noto Sans SC"/>
              </a:rPr>
              <a:t>集体的不良后果</a:t>
            </a:r>
            <a:endParaRPr kumimoji="0" lang="en-US" sz="2000" b="0" i="0" u="none" strike="noStrike" kern="0" cap="none" spc="0" normalizeH="0" baseline="0" noProof="0" dirty="0">
              <a:ln>
                <a:noFill/>
              </a:ln>
              <a:solidFill>
                <a:srgbClr val="000000"/>
              </a:solidFill>
              <a:effectLst/>
              <a:uLnTx/>
              <a:uFillTx/>
              <a:sym typeface="Arial" panose="020B0604020202020204"/>
            </a:endParaRPr>
          </a:p>
        </p:txBody>
      </p:sp>
      <p:graphicFrame>
        <p:nvGraphicFramePr>
          <p:cNvPr id="10" name="表格 9"/>
          <p:cNvGraphicFramePr>
            <a:graphicFrameLocks noGrp="1"/>
          </p:cNvGraphicFramePr>
          <p:nvPr/>
        </p:nvGraphicFramePr>
        <p:xfrm>
          <a:off x="578755" y="2604117"/>
          <a:ext cx="11034490" cy="3614752"/>
        </p:xfrm>
        <a:graphic>
          <a:graphicData uri="http://schemas.openxmlformats.org/drawingml/2006/table">
            <a:tbl>
              <a:tblPr>
                <a:tableStyleId>{793D81CF-94F2-401A-BA57-92F5A7B2D0C5}</a:tableStyleId>
              </a:tblPr>
              <a:tblGrid>
                <a:gridCol w="1463964"/>
                <a:gridCol w="2181004"/>
                <a:gridCol w="7389522"/>
              </a:tblGrid>
              <a:tr h="199825">
                <a:tc>
                  <a:txBody>
                    <a:bodyPr/>
                    <a:lstStyle/>
                    <a:p>
                      <a:pPr algn="ctr">
                        <a:buNone/>
                      </a:pPr>
                      <a:r>
                        <a:rPr lang="zh-CN" altLang="en-US" sz="1800" b="1">
                          <a:effectLst/>
                        </a:rPr>
                        <a:t>主题</a:t>
                      </a:r>
                      <a:endParaRPr lang="zh-CN" altLang="en-US" sz="1800" b="1">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分析影响（因）</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对应建议（果）</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r>
              <a:tr h="1128646">
                <a:tc>
                  <a:txBody>
                    <a:bodyPr/>
                    <a:lstStyle/>
                    <a:p>
                      <a:pPr algn="l">
                        <a:buNone/>
                      </a:pPr>
                      <a:r>
                        <a:rPr lang="zh-CN" altLang="en-US" sz="1800" dirty="0">
                          <a:effectLst/>
                        </a:rPr>
                        <a:t>图书涂画</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破坏书籍整洁、</a:t>
                      </a:r>
                      <a:endParaRPr lang="en-US" altLang="zh-CN" sz="1800" dirty="0">
                        <a:effectLst/>
                      </a:endParaRPr>
                    </a:p>
                    <a:p>
                      <a:pPr algn="l">
                        <a:buNone/>
                      </a:pPr>
                      <a:r>
                        <a:rPr lang="zh-CN" altLang="en-US" sz="1800" dirty="0">
                          <a:effectLst/>
                        </a:rPr>
                        <a:t>影响他人阅读、</a:t>
                      </a:r>
                      <a:endParaRPr lang="en-US" altLang="zh-CN" sz="1800" dirty="0">
                        <a:effectLst/>
                      </a:endParaRPr>
                    </a:p>
                    <a:p>
                      <a:pPr algn="l">
                        <a:buNone/>
                      </a:pPr>
                      <a:r>
                        <a:rPr lang="zh-CN" altLang="en-US" sz="1800" dirty="0">
                          <a:effectLst/>
                        </a:rPr>
                        <a:t>浪费资源</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en-US" sz="2400" dirty="0">
                          <a:effectLst/>
                          <a:latin typeface="Times New Roman" panose="02020603050405020304" pitchFamily="18" charset="0"/>
                          <a:cs typeface="Times New Roman" panose="02020603050405020304" pitchFamily="18" charset="0"/>
                        </a:rPr>
                        <a:t>1. Never scribble/write/highlight on library books.</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2. Use your own notebooks to take notes.</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3. Remind others to protect public books.</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r h="1088572">
                <a:tc>
                  <a:txBody>
                    <a:bodyPr/>
                    <a:lstStyle/>
                    <a:p>
                      <a:pPr algn="l">
                        <a:buNone/>
                      </a:pPr>
                      <a:r>
                        <a:rPr lang="zh-CN" altLang="en-US" sz="1800" dirty="0">
                          <a:effectLst/>
                        </a:rPr>
                        <a:t>教学楼</a:t>
                      </a:r>
                      <a:endParaRPr lang="en-US" altLang="zh-CN" sz="1800" dirty="0">
                        <a:effectLst/>
                      </a:endParaRPr>
                    </a:p>
                    <a:p>
                      <a:pPr algn="l">
                        <a:buNone/>
                      </a:pPr>
                      <a:r>
                        <a:rPr lang="zh-CN" altLang="en-US" sz="1800" dirty="0">
                          <a:effectLst/>
                        </a:rPr>
                        <a:t>玩球</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扰乱教学秩序、</a:t>
                      </a:r>
                      <a:endParaRPr lang="en-US" altLang="zh-CN" sz="1800" dirty="0">
                        <a:effectLst/>
                      </a:endParaRPr>
                    </a:p>
                    <a:p>
                      <a:pPr algn="l">
                        <a:buNone/>
                      </a:pPr>
                      <a:r>
                        <a:rPr lang="zh-CN" altLang="en-US" sz="1800" dirty="0">
                          <a:effectLst/>
                        </a:rPr>
                        <a:t>带来安全隐患、</a:t>
                      </a:r>
                      <a:endParaRPr lang="en-US" altLang="zh-CN" sz="1800" dirty="0">
                        <a:effectLst/>
                      </a:endParaRPr>
                    </a:p>
                    <a:p>
                      <a:pPr algn="l">
                        <a:buNone/>
                      </a:pPr>
                      <a:r>
                        <a:rPr lang="zh-CN" altLang="en-US" sz="1800" dirty="0">
                          <a:effectLst/>
                        </a:rPr>
                        <a:t>损坏设施</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en-US" sz="2400" dirty="0">
                          <a:effectLst/>
                          <a:latin typeface="Times New Roman" panose="02020603050405020304" pitchFamily="18" charset="0"/>
                          <a:cs typeface="Times New Roman" panose="02020603050405020304" pitchFamily="18" charset="0"/>
                        </a:rPr>
                        <a:t>1. Stop playing balls in hallways/staircases.</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2. Choose the playground or sports field for ball games.</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3. Keep quiet and walk slowly in teaching areas.</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r h="1034702">
                <a:tc>
                  <a:txBody>
                    <a:bodyPr/>
                    <a:lstStyle/>
                    <a:p>
                      <a:pPr algn="l">
                        <a:buNone/>
                      </a:pPr>
                      <a:r>
                        <a:rPr lang="zh-CN" altLang="en-US" sz="1800">
                          <a:effectLst/>
                        </a:rPr>
                        <a:t>课桌污损</a:t>
                      </a:r>
                      <a:endParaRPr lang="zh-CN" altLang="en-US" sz="180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破坏桌面整洁、</a:t>
                      </a:r>
                      <a:endParaRPr lang="en-US" altLang="zh-CN" sz="1800" dirty="0">
                        <a:effectLst/>
                      </a:endParaRPr>
                    </a:p>
                    <a:p>
                      <a:pPr algn="l">
                        <a:buNone/>
                      </a:pPr>
                      <a:r>
                        <a:rPr lang="zh-CN" altLang="en-US" sz="1800" dirty="0">
                          <a:effectLst/>
                        </a:rPr>
                        <a:t>影响学习体验、</a:t>
                      </a:r>
                      <a:endParaRPr lang="en-US" altLang="zh-CN" sz="1800" dirty="0">
                        <a:effectLst/>
                      </a:endParaRPr>
                    </a:p>
                    <a:p>
                      <a:pPr algn="l">
                        <a:buNone/>
                      </a:pPr>
                      <a:r>
                        <a:rPr lang="zh-CN" altLang="en-US" sz="1800" dirty="0">
                          <a:effectLst/>
                        </a:rPr>
                        <a:t>破坏环境</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en-US" sz="2400" dirty="0">
                          <a:effectLst/>
                          <a:latin typeface="Times New Roman" panose="02020603050405020304" pitchFamily="18" charset="0"/>
                          <a:cs typeface="Times New Roman" panose="02020603050405020304" pitchFamily="18" charset="0"/>
                        </a:rPr>
                        <a:t>1. Refuse to carve/draw/scribble on desks.</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2. Use a desk mat to keep surfaces clean.</a:t>
                      </a:r>
                      <a:endParaRPr lang="en-US" sz="2400" dirty="0">
                        <a:effectLst/>
                        <a:latin typeface="Times New Roman" panose="02020603050405020304" pitchFamily="18" charset="0"/>
                        <a:cs typeface="Times New Roman" panose="02020603050405020304" pitchFamily="18" charset="0"/>
                      </a:endParaRPr>
                    </a:p>
                    <a:p>
                      <a:pPr algn="l">
                        <a:buNone/>
                      </a:pPr>
                      <a:r>
                        <a:rPr lang="en-US" sz="2400" dirty="0">
                          <a:effectLst/>
                          <a:latin typeface="Times New Roman" panose="02020603050405020304" pitchFamily="18" charset="0"/>
                          <a:cs typeface="Times New Roman" panose="02020603050405020304" pitchFamily="18" charset="0"/>
                        </a:rPr>
                        <a:t>3. Wipe away stains immediately if you make them.</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93907" y="272143"/>
            <a:ext cx="11723921" cy="5715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zh-CN" alt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提措施</a:t>
            </a:r>
            <a:r>
              <a:rPr kumimoji="0" 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a:t>
            </a:r>
            <a:r>
              <a:rPr kumimoji="0" lang="en-US" sz="3200" b="1" i="0" u="none" strike="noStrike" kern="0" cap="none" spc="0" normalizeH="0" baseline="0" noProof="0" dirty="0" err="1">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搭逻辑桥梁</a:t>
            </a:r>
            <a:endParaRPr kumimoji="0" lang="en-US" sz="11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3" name="AutoShape 3"/>
          <p:cNvSpPr/>
          <p:nvPr/>
        </p:nvSpPr>
        <p:spPr>
          <a:xfrm>
            <a:off x="293908" y="843643"/>
            <a:ext cx="10668000" cy="381000"/>
          </a:xfrm>
          <a:prstGeom prst="rect">
            <a:avLst/>
          </a:prstGeom>
          <a:no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en-US" sz="1800" b="0" i="0" u="none" strike="noStrike" kern="0" cap="none" spc="0" normalizeH="0" baseline="0" noProof="0" dirty="0" err="1">
                <a:ln>
                  <a:noFill/>
                </a:ln>
                <a:solidFill>
                  <a:srgbClr val="666666"/>
                </a:solidFill>
                <a:effectLst/>
                <a:uLnTx/>
                <a:uFillTx/>
                <a:latin typeface="宋体" panose="02010600030101010101" pitchFamily="2" charset="-122"/>
                <a:ea typeface="宋体" panose="02010600030101010101" pitchFamily="2" charset="-122"/>
                <a:cs typeface="Noto Sans SC"/>
                <a:sym typeface="Noto Sans SC"/>
              </a:rPr>
              <a:t>建逻辑桥梁，衔接现象与解决措施</a:t>
            </a:r>
            <a:endParaRPr kumimoji="0" lang="en-US" sz="18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5" name="文本框 4"/>
          <p:cNvSpPr txBox="1"/>
          <p:nvPr/>
        </p:nvSpPr>
        <p:spPr>
          <a:xfrm>
            <a:off x="4718952" y="1523649"/>
            <a:ext cx="7473048" cy="499111"/>
          </a:xfrm>
          <a:prstGeom prst="rect">
            <a:avLst/>
          </a:prstGeom>
          <a:noFill/>
        </p:spPr>
        <p:txBody>
          <a:bodyPr wrap="square">
            <a:spAutoFit/>
          </a:bodyPr>
          <a:lstStyle/>
          <a:p>
            <a:pPr lvl="0" algn="ctr">
              <a:lnSpc>
                <a:spcPct val="150000"/>
              </a:lnSpc>
            </a:pPr>
            <a:r>
              <a:rPr lang="zh-CN" altLang="en-US" sz="2000" dirty="0">
                <a:solidFill>
                  <a:srgbClr val="5B9BD5">
                    <a:lumMod val="75000"/>
                  </a:srgbClr>
                </a:solidFill>
              </a:rPr>
              <a:t>“保留 </a:t>
            </a:r>
            <a:r>
              <a:rPr lang="en-US" altLang="zh-CN" sz="2000" dirty="0">
                <a:solidFill>
                  <a:srgbClr val="5B9BD5">
                    <a:lumMod val="75000"/>
                  </a:srgbClr>
                </a:solidFill>
              </a:rPr>
              <a:t>A</a:t>
            </a:r>
            <a:r>
              <a:rPr lang="zh-CN" altLang="en-US" sz="2000" dirty="0">
                <a:solidFill>
                  <a:srgbClr val="5B9BD5">
                    <a:lumMod val="75000"/>
                  </a:srgbClr>
                </a:solidFill>
              </a:rPr>
              <a:t>，避免 </a:t>
            </a:r>
            <a:r>
              <a:rPr lang="en-US" altLang="zh-CN" sz="2000" dirty="0">
                <a:solidFill>
                  <a:srgbClr val="5B9BD5">
                    <a:lumMod val="75000"/>
                  </a:srgbClr>
                </a:solidFill>
              </a:rPr>
              <a:t>B</a:t>
            </a:r>
            <a:r>
              <a:rPr lang="zh-CN" altLang="en-US" sz="2000" dirty="0">
                <a:solidFill>
                  <a:srgbClr val="5B9BD5">
                    <a:lumMod val="75000"/>
                  </a:srgbClr>
                </a:solidFill>
              </a:rPr>
              <a:t>，用更好的方式满足需求””</a:t>
            </a:r>
            <a:endParaRPr kumimoji="0" lang="zh-CN" altLang="en-US" sz="2000" b="0" i="0" u="none" strike="noStrike" kern="0" cap="none" spc="0" normalizeH="0" baseline="0" noProof="0" dirty="0">
              <a:ln>
                <a:noFill/>
              </a:ln>
              <a:solidFill>
                <a:srgbClr val="5B9BD5">
                  <a:lumMod val="75000"/>
                </a:srgbClr>
              </a:solidFill>
              <a:effectLst/>
              <a:uLnTx/>
              <a:uFillTx/>
              <a:sym typeface="Arial" panose="020B0604020202020204"/>
            </a:endParaRPr>
          </a:p>
        </p:txBody>
      </p:sp>
      <p:sp>
        <p:nvSpPr>
          <p:cNvPr id="6" name="AutoShape 11"/>
          <p:cNvSpPr/>
          <p:nvPr/>
        </p:nvSpPr>
        <p:spPr>
          <a:xfrm>
            <a:off x="145143" y="1415143"/>
            <a:ext cx="11931285" cy="784763"/>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4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7" name="AutoShape 13"/>
          <p:cNvSpPr/>
          <p:nvPr/>
        </p:nvSpPr>
        <p:spPr>
          <a:xfrm>
            <a:off x="370113" y="1602184"/>
            <a:ext cx="5823857" cy="387918"/>
          </a:xfrm>
          <a:prstGeom prst="rect">
            <a:avLst/>
          </a:prstGeom>
          <a:noFill/>
          <a:ln w="12700" cap="flat" cmpd="sng">
            <a:noFill/>
            <a:prstDash val="solid"/>
            <a:round/>
          </a:ln>
        </p:spPr>
        <p:txBody>
          <a:bodyPr vert="horz" wrap="square" lIns="0" tIns="0" rIns="0" bIns="0" rtlCol="0" anchor="ctr" anchorCtr="0"/>
          <a:lstStyle/>
          <a:p>
            <a:pPr lvl="0">
              <a:lnSpc>
                <a:spcPct val="125000"/>
              </a:lnSpc>
              <a:defRPr/>
            </a:pPr>
            <a:r>
              <a:rPr lang="zh-CN" altLang="en-US" sz="2000" b="1" dirty="0">
                <a:solidFill>
                  <a:srgbClr val="003366"/>
                </a:solidFill>
                <a:latin typeface="宋体" panose="02010600030101010101" pitchFamily="2" charset="-122"/>
                <a:ea typeface="宋体" panose="02010600030101010101" pitchFamily="2" charset="-122"/>
                <a:cs typeface="Noto Sans SC"/>
                <a:sym typeface="Noto Sans SC"/>
              </a:rPr>
              <a:t>分析利弊 ：</a:t>
            </a:r>
            <a:r>
              <a:rPr lang="zh-CN" altLang="en-US" sz="2000" b="1" dirty="0">
                <a:solidFill>
                  <a:schemeClr val="tx1"/>
                </a:solidFill>
                <a:latin typeface="宋体" panose="02010600030101010101" pitchFamily="2" charset="-122"/>
                <a:ea typeface="宋体" panose="02010600030101010101" pitchFamily="2" charset="-122"/>
                <a:cs typeface="Noto Sans SC"/>
                <a:sym typeface="Noto Sans SC"/>
              </a:rPr>
              <a:t>分析优势与弊端，适用于中性行为</a:t>
            </a:r>
            <a:endParaRPr lang="zh-CN" altLang="en-US" sz="2000" b="1" dirty="0">
              <a:solidFill>
                <a:schemeClr val="tx1"/>
              </a:solidFill>
              <a:latin typeface="宋体" panose="02010600030101010101" pitchFamily="2" charset="-122"/>
              <a:ea typeface="宋体" panose="02010600030101010101" pitchFamily="2" charset="-122"/>
              <a:cs typeface="Noto Sans SC"/>
              <a:sym typeface="Noto Sans SC"/>
            </a:endParaRPr>
          </a:p>
        </p:txBody>
      </p:sp>
      <p:graphicFrame>
        <p:nvGraphicFramePr>
          <p:cNvPr id="13" name="表格 12"/>
          <p:cNvGraphicFramePr>
            <a:graphicFrameLocks noGrp="1"/>
          </p:cNvGraphicFramePr>
          <p:nvPr/>
        </p:nvGraphicFramePr>
        <p:xfrm>
          <a:off x="252911" y="881544"/>
          <a:ext cx="11764918" cy="5783688"/>
        </p:xfrm>
        <a:graphic>
          <a:graphicData uri="http://schemas.openxmlformats.org/drawingml/2006/table">
            <a:tbl>
              <a:tblPr>
                <a:tableStyleId>{793D81CF-94F2-401A-BA57-92F5A7B2D0C5}</a:tableStyleId>
              </a:tblPr>
              <a:tblGrid>
                <a:gridCol w="963568"/>
                <a:gridCol w="3554730"/>
                <a:gridCol w="7246620"/>
              </a:tblGrid>
              <a:tr h="199825">
                <a:tc>
                  <a:txBody>
                    <a:bodyPr/>
                    <a:lstStyle/>
                    <a:p>
                      <a:pPr algn="ctr">
                        <a:buNone/>
                      </a:pPr>
                      <a:r>
                        <a:rPr lang="zh-CN" altLang="en-US" sz="1800" b="1" dirty="0">
                          <a:effectLst/>
                        </a:rPr>
                        <a:t>主题</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分析利弊</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扬长避短</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r>
              <a:tr h="1128646">
                <a:tc>
                  <a:txBody>
                    <a:bodyPr/>
                    <a:lstStyle/>
                    <a:p>
                      <a:pPr algn="l">
                        <a:buNone/>
                      </a:pPr>
                      <a:r>
                        <a:rPr lang="zh-CN" altLang="en-US" sz="1800" dirty="0">
                          <a:effectLst/>
                        </a:rPr>
                        <a:t>图书涂画</a:t>
                      </a:r>
                      <a:endParaRPr lang="zh-CN" altLang="en-US" sz="1800" dirty="0">
                        <a:effectLst/>
                        <a:latin typeface="+mn-ea"/>
                        <a:ea typeface="+mn-ea"/>
                      </a:endParaRPr>
                    </a:p>
                  </a:txBody>
                  <a:tcPr marL="2604" marR="2604" marT="2604" marB="2604" anchor="ctr"/>
                </a:tc>
                <a:tc>
                  <a:txBody>
                    <a:bodyPr/>
                    <a:lstStyle/>
                    <a:p>
                      <a:pPr algn="l">
                        <a:buNone/>
                      </a:pPr>
                      <a:r>
                        <a:rPr lang="en-US" altLang="zh-CN" sz="1800" dirty="0">
                          <a:effectLst/>
                          <a:latin typeface="Times New Roman" panose="02020603050405020304" pitchFamily="18" charset="0"/>
                          <a:cs typeface="Times New Roman" panose="02020603050405020304" pitchFamily="18" charset="0"/>
                        </a:rPr>
                        <a:t>✅ Pros: Some students mark key points to deepen memory while reading.</a:t>
                      </a:r>
                      <a:endParaRPr lang="en-US" altLang="zh-CN" sz="1800" dirty="0">
                        <a:effectLst/>
                        <a:latin typeface="Times New Roman" panose="02020603050405020304" pitchFamily="18" charset="0"/>
                        <a:cs typeface="Times New Roman" panose="02020603050405020304" pitchFamily="18" charset="0"/>
                      </a:endParaRPr>
                    </a:p>
                    <a:p>
                      <a:pPr algn="l">
                        <a:buNone/>
                      </a:pPr>
                      <a:r>
                        <a:rPr lang="en-US" altLang="zh-CN" sz="1800" dirty="0">
                          <a:effectLst/>
                          <a:latin typeface="Times New Roman" panose="02020603050405020304" pitchFamily="18" charset="0"/>
                          <a:cs typeface="Times New Roman" panose="02020603050405020304" pitchFamily="18" charset="0"/>
                        </a:rPr>
                        <a:t>❌ Cons: Ruins the neatness of books, spoils other readers’ experience, and wastes public educational resources.</a:t>
                      </a:r>
                      <a:endParaRPr lang="zh-CN" altLang="en-US" sz="1800" dirty="0">
                        <a:effectLst/>
                        <a:latin typeface="Times New Roman" panose="02020603050405020304" pitchFamily="18" charset="0"/>
                        <a:ea typeface="+mn-ea"/>
                        <a:cs typeface="Times New Roman" panose="02020603050405020304" pitchFamily="18" charset="0"/>
                      </a:endParaRPr>
                    </a:p>
                  </a:txBody>
                  <a:tcPr marL="2604" marR="2604" marT="2604" marB="2604" anchor="ctr"/>
                </a:tc>
                <a:tc>
                  <a:txBody>
                    <a:bodyPr/>
                    <a:lstStyle/>
                    <a:p>
                      <a:pPr marL="0" indent="0" algn="l">
                        <a:buNone/>
                      </a:pPr>
                      <a:r>
                        <a:rPr lang="en-US" sz="2000" dirty="0">
                          <a:effectLst/>
                          <a:latin typeface="Times New Roman" panose="02020603050405020304" pitchFamily="18" charset="0"/>
                          <a:cs typeface="Times New Roman" panose="02020603050405020304" pitchFamily="18" charset="0"/>
                        </a:rPr>
                        <a:t>1.Keep the learning need: Take notes and highlights in your own notebook instead of writing directly on library books.</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2. Avoid negative impacts: Never scribble, draw or highlight on public library books.</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3.Optimize the way: Use sticky notes to mark pages, which keeps books intact while recording thoughts.</a:t>
                      </a:r>
                      <a:endParaRPr lang="en-US" sz="2000" dirty="0">
                        <a:effectLst/>
                        <a:latin typeface="Times New Roman" panose="02020603050405020304" pitchFamily="18" charset="0"/>
                        <a:cs typeface="Times New Roman" panose="02020603050405020304" pitchFamily="18" charset="0"/>
                      </a:endParaRPr>
                    </a:p>
                  </a:txBody>
                  <a:tcPr marL="2871" marR="2871" marT="2871" marB="2871" anchor="ctr"/>
                </a:tc>
              </a:tr>
              <a:tr h="1088572">
                <a:tc>
                  <a:txBody>
                    <a:bodyPr/>
                    <a:lstStyle/>
                    <a:p>
                      <a:pPr algn="l">
                        <a:buNone/>
                      </a:pPr>
                      <a:r>
                        <a:rPr lang="zh-CN" altLang="en-US" sz="1800" dirty="0">
                          <a:effectLst/>
                        </a:rPr>
                        <a:t>教学楼</a:t>
                      </a:r>
                      <a:endParaRPr lang="en-US" altLang="zh-CN" sz="1800" dirty="0">
                        <a:effectLst/>
                      </a:endParaRPr>
                    </a:p>
                    <a:p>
                      <a:pPr algn="l">
                        <a:buNone/>
                      </a:pPr>
                      <a:r>
                        <a:rPr lang="zh-CN" altLang="en-US" sz="1800" dirty="0">
                          <a:effectLst/>
                        </a:rPr>
                        <a:t>玩球</a:t>
                      </a:r>
                      <a:endParaRPr lang="zh-CN" altLang="en-US" sz="1800" dirty="0">
                        <a:effectLst/>
                        <a:latin typeface="+mn-ea"/>
                        <a:ea typeface="+mn-ea"/>
                      </a:endParaRPr>
                    </a:p>
                  </a:txBody>
                  <a:tcPr marL="2604" marR="2604" marT="2604" marB="2604" anchor="ctr"/>
                </a:tc>
                <a:tc>
                  <a:txBody>
                    <a:bodyPr/>
                    <a:lstStyle/>
                    <a:p>
                      <a:pPr algn="l">
                        <a:buNone/>
                      </a:pPr>
                      <a:r>
                        <a:rPr lang="en-US" altLang="zh-CN" sz="1800" dirty="0">
                          <a:effectLst/>
                          <a:latin typeface="Times New Roman" panose="02020603050405020304" pitchFamily="18" charset="0"/>
                          <a:cs typeface="Times New Roman" panose="02020603050405020304" pitchFamily="18" charset="0"/>
                        </a:rPr>
                        <a:t>✅ Pros: Short ball games during breaks help relax and relieve study pressure.</a:t>
                      </a:r>
                      <a:endParaRPr lang="en-US" altLang="zh-CN" sz="1800" dirty="0">
                        <a:effectLst/>
                        <a:latin typeface="Times New Roman" panose="02020603050405020304" pitchFamily="18" charset="0"/>
                        <a:cs typeface="Times New Roman" panose="02020603050405020304" pitchFamily="18" charset="0"/>
                      </a:endParaRPr>
                    </a:p>
                    <a:p>
                      <a:pPr algn="l">
                        <a:buNone/>
                      </a:pPr>
                      <a:r>
                        <a:rPr lang="en-US" altLang="zh-CN" sz="1800" dirty="0">
                          <a:effectLst/>
                          <a:latin typeface="Times New Roman" panose="02020603050405020304" pitchFamily="18" charset="0"/>
                          <a:cs typeface="Times New Roman" panose="02020603050405020304" pitchFamily="18" charset="0"/>
                        </a:rPr>
                        <a:t>❌ Cons: Disturbs teaching order, brings safety risks (e.g., collisions), and damages school facilities</a:t>
                      </a:r>
                      <a:endParaRPr lang="zh-CN" altLang="en-US" sz="1800" dirty="0">
                        <a:effectLst/>
                        <a:latin typeface="Times New Roman" panose="02020603050405020304" pitchFamily="18" charset="0"/>
                        <a:ea typeface="+mn-ea"/>
                        <a:cs typeface="Times New Roman" panose="02020603050405020304" pitchFamily="18" charset="0"/>
                      </a:endParaRPr>
                    </a:p>
                  </a:txBody>
                  <a:tcPr marL="2604" marR="2604" marT="2604" marB="2604" anchor="ctr"/>
                </a:tc>
                <a:tc>
                  <a:txBody>
                    <a:bodyPr/>
                    <a:lstStyle/>
                    <a:p>
                      <a:pPr marL="0" indent="0" algn="l">
                        <a:buNone/>
                      </a:pPr>
                      <a:r>
                        <a:rPr lang="en-US" sz="2000" dirty="0">
                          <a:effectLst/>
                          <a:latin typeface="Times New Roman" panose="02020603050405020304" pitchFamily="18" charset="0"/>
                          <a:cs typeface="Times New Roman" panose="02020603050405020304" pitchFamily="18" charset="0"/>
                        </a:rPr>
                        <a:t>1.Keep the need for exercise: Choose the playground or gym as proper places for ball games.</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2. Avoid negative impacts: Stop playing balls or chasing in hallways and staircases.</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3. Optimize the way: Take gentle activities like stretching or walking during breaks to relax without disturbing others</a:t>
                      </a:r>
                      <a:endParaRPr lang="en-US" sz="2000" dirty="0">
                        <a:effectLst/>
                        <a:latin typeface="Times New Roman" panose="02020603050405020304" pitchFamily="18" charset="0"/>
                        <a:cs typeface="Times New Roman" panose="02020603050405020304" pitchFamily="18" charset="0"/>
                      </a:endParaRPr>
                    </a:p>
                  </a:txBody>
                  <a:tcPr marL="2871" marR="2871" marT="2871" marB="2871" anchor="ctr"/>
                </a:tc>
              </a:tr>
              <a:tr h="0">
                <a:tc>
                  <a:txBody>
                    <a:bodyPr/>
                    <a:lstStyle/>
                    <a:p>
                      <a:pPr algn="l">
                        <a:buNone/>
                      </a:pPr>
                      <a:r>
                        <a:rPr lang="zh-CN" altLang="en-US" sz="1800" dirty="0">
                          <a:effectLst/>
                        </a:rPr>
                        <a:t>课桌污损</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en-US" altLang="zh-CN" sz="1800" dirty="0">
                          <a:effectLst/>
                          <a:latin typeface="Times New Roman" panose="02020603050405020304" pitchFamily="18" charset="0"/>
                          <a:cs typeface="Times New Roman" panose="02020603050405020304" pitchFamily="18" charset="0"/>
                        </a:rPr>
                        <a:t>✅ Pros: Some students scribble to jot down ideas or release emotions casually.</a:t>
                      </a:r>
                      <a:endParaRPr lang="en-US" altLang="zh-CN" sz="1800" dirty="0">
                        <a:effectLst/>
                        <a:latin typeface="Times New Roman" panose="02020603050405020304" pitchFamily="18" charset="0"/>
                        <a:cs typeface="Times New Roman" panose="02020603050405020304" pitchFamily="18" charset="0"/>
                      </a:endParaRPr>
                    </a:p>
                    <a:p>
                      <a:pPr algn="l">
                        <a:buNone/>
                      </a:pPr>
                      <a:r>
                        <a:rPr lang="en-US" altLang="zh-CN" sz="1800" dirty="0">
                          <a:effectLst/>
                          <a:latin typeface="Times New Roman" panose="02020603050405020304" pitchFamily="18" charset="0"/>
                          <a:cs typeface="Times New Roman" panose="02020603050405020304" pitchFamily="18" charset="0"/>
                        </a:rPr>
                        <a:t>❌ Cons: Ruins the tidy look of desks, affects study experience, and shows a lack of public property awareness.</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marL="0" indent="0" algn="l">
                        <a:buNone/>
                      </a:pPr>
                      <a:r>
                        <a:rPr lang="en-US" sz="2000" dirty="0">
                          <a:effectLst/>
                          <a:latin typeface="Times New Roman" panose="02020603050405020304" pitchFamily="18" charset="0"/>
                          <a:cs typeface="Times New Roman" panose="02020603050405020304" pitchFamily="18" charset="0"/>
                        </a:rPr>
                        <a:t>1.Keep the need for recording: Use a small notebook or scratch paper to write down thoughts instead of carving on desks.</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 2.Avoid negative impacts: Never draw, carve or stain classroom desks to keep them clean.</a:t>
                      </a:r>
                      <a:endParaRPr lang="en-US" sz="2000" dirty="0">
                        <a:effectLst/>
                        <a:latin typeface="Times New Roman" panose="02020603050405020304" pitchFamily="18" charset="0"/>
                        <a:cs typeface="Times New Roman" panose="02020603050405020304" pitchFamily="18" charset="0"/>
                      </a:endParaRPr>
                    </a:p>
                    <a:p>
                      <a:pPr marL="0" indent="0" algn="l">
                        <a:buNone/>
                      </a:pPr>
                      <a:r>
                        <a:rPr lang="en-US" sz="2000" dirty="0">
                          <a:effectLst/>
                          <a:latin typeface="Times New Roman" panose="02020603050405020304" pitchFamily="18" charset="0"/>
                          <a:cs typeface="Times New Roman" panose="02020603050405020304" pitchFamily="18" charset="0"/>
                        </a:rPr>
                        <a:t>3.Optimize the way: Use a desk mat to protect the surface while allowing temporary writing or doodling.</a:t>
                      </a:r>
                      <a:endParaRPr lang="en-US" sz="2000" dirty="0">
                        <a:effectLst/>
                        <a:latin typeface="Times New Roman" panose="02020603050405020304" pitchFamily="18" charset="0"/>
                        <a:cs typeface="Times New Roman" panose="02020603050405020304" pitchFamily="18" charset="0"/>
                      </a:endParaRPr>
                    </a:p>
                  </a:txBody>
                  <a:tcPr marL="2871" marR="2871" marT="2871" marB="2871" anchor="ctr"/>
                </a:tc>
              </a:tr>
            </a:tbl>
          </a:graphicData>
        </a:graphic>
      </p:graphicFrame>
      <p:sp>
        <p:nvSpPr>
          <p:cNvPr id="15" name="文本框 14"/>
          <p:cNvSpPr txBox="1"/>
          <p:nvPr/>
        </p:nvSpPr>
        <p:spPr>
          <a:xfrm>
            <a:off x="1308645" y="6170909"/>
            <a:ext cx="10641330" cy="461665"/>
          </a:xfrm>
          <a:prstGeom prst="rect">
            <a:avLst/>
          </a:prstGeom>
          <a:solidFill>
            <a:schemeClr val="bg1">
              <a:lumMod val="85000"/>
            </a:schemeClr>
          </a:solidFill>
        </p:spPr>
        <p:txBody>
          <a:bodyPr wrap="square">
            <a:spAutoFit/>
          </a:bodyPr>
          <a:lstStyle/>
          <a:p>
            <a:r>
              <a:rPr lang="zh-CN" altLang="en-US" sz="2400" dirty="0">
                <a:latin typeface="Times New Roman" panose="02020603050405020304" pitchFamily="18" charset="0"/>
                <a:cs typeface="Times New Roman" panose="02020603050405020304" pitchFamily="18" charset="0"/>
              </a:rPr>
              <a:t>推荐句式：</a:t>
            </a:r>
            <a:r>
              <a:rPr lang="en-US" altLang="zh-CN" sz="2400" dirty="0">
                <a:latin typeface="Times New Roman" panose="02020603050405020304" pitchFamily="18" charset="0"/>
                <a:cs typeface="Times New Roman" panose="02020603050405020304" pitchFamily="18" charset="0"/>
              </a:rPr>
              <a:t>While [</a:t>
            </a:r>
            <a:r>
              <a:rPr lang="zh-CN" altLang="en-US" sz="2400" dirty="0">
                <a:latin typeface="Times New Roman" panose="02020603050405020304" pitchFamily="18" charset="0"/>
                <a:cs typeface="Times New Roman" panose="02020603050405020304" pitchFamily="18" charset="0"/>
              </a:rPr>
              <a:t>行为</a:t>
            </a:r>
            <a:r>
              <a:rPr lang="en-US" altLang="zh-CN" sz="2400" dirty="0">
                <a:latin typeface="Times New Roman" panose="02020603050405020304" pitchFamily="18" charset="0"/>
                <a:cs typeface="Times New Roman" panose="02020603050405020304" pitchFamily="18" charset="0"/>
              </a:rPr>
              <a:t>] can help us [</a:t>
            </a:r>
            <a:r>
              <a:rPr lang="zh-CN" altLang="en-US" sz="2400" dirty="0">
                <a:latin typeface="Times New Roman" panose="02020603050405020304" pitchFamily="18" charset="0"/>
                <a:cs typeface="Times New Roman" panose="02020603050405020304" pitchFamily="18" charset="0"/>
              </a:rPr>
              <a:t>利</a:t>
            </a:r>
            <a:r>
              <a:rPr lang="en-US" altLang="zh-CN" sz="2400" dirty="0">
                <a:latin typeface="Times New Roman" panose="02020603050405020304" pitchFamily="18" charset="0"/>
                <a:cs typeface="Times New Roman" panose="02020603050405020304" pitchFamily="18" charset="0"/>
              </a:rPr>
              <a:t>], it also brings problems such as [</a:t>
            </a:r>
            <a:r>
              <a:rPr lang="zh-CN" altLang="en-US" sz="2400" dirty="0">
                <a:latin typeface="Times New Roman" panose="02020603050405020304" pitchFamily="18" charset="0"/>
                <a:cs typeface="Times New Roman" panose="02020603050405020304" pitchFamily="18" charset="0"/>
              </a:rPr>
              <a:t>弊</a:t>
            </a:r>
            <a:r>
              <a:rPr lang="en-US" altLang="zh-CN"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93907" y="272143"/>
            <a:ext cx="11527980" cy="5715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zh-CN" alt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提措施</a:t>
            </a:r>
            <a:r>
              <a:rPr kumimoji="0" lang="en-US" sz="3200" b="1" i="0" u="none" strike="noStrike" kern="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a:t>
            </a:r>
            <a:r>
              <a:rPr kumimoji="0" lang="en-US" sz="3200" b="1" i="0" u="none" strike="noStrike" kern="0" cap="none" spc="0" normalizeH="0" baseline="0" noProof="0" dirty="0" err="1">
                <a:ln>
                  <a:noFill/>
                </a:ln>
                <a:solidFill>
                  <a:srgbClr val="003366"/>
                </a:solidFill>
                <a:effectLst/>
                <a:uLnTx/>
                <a:uFillTx/>
                <a:latin typeface="宋体" panose="02010600030101010101" pitchFamily="2" charset="-122"/>
                <a:ea typeface="宋体" panose="02010600030101010101" pitchFamily="2" charset="-122"/>
                <a:cs typeface="Noto Sans SC"/>
                <a:sym typeface="Noto Sans SC"/>
              </a:rPr>
              <a:t>搭逻辑桥梁</a:t>
            </a:r>
            <a:endParaRPr kumimoji="0" lang="en-US" sz="11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3" name="AutoShape 3"/>
          <p:cNvSpPr/>
          <p:nvPr/>
        </p:nvSpPr>
        <p:spPr>
          <a:xfrm>
            <a:off x="293908" y="843643"/>
            <a:ext cx="10668000" cy="381000"/>
          </a:xfrm>
          <a:prstGeom prst="rect">
            <a:avLst/>
          </a:prstGeom>
          <a:noFill/>
          <a:ln w="12700" cap="flat" cmpd="sng">
            <a:noFill/>
            <a:prstDash val="solid"/>
            <a:round/>
          </a:ln>
        </p:spPr>
        <p:txBody>
          <a:bodyPr vert="horz" wrap="square" lIns="0" tIns="0" rIns="0" bIns="0" rtlCol="0" anchor="ctr" anchorCtr="0"/>
          <a:lstStyle/>
          <a:p>
            <a:pPr marL="0" marR="0" lvl="0" indent="0" algn="l" defTabSz="914400" rtl="0" eaLnBrk="1" fontAlgn="auto" latinLnBrk="0" hangingPunct="1">
              <a:lnSpc>
                <a:spcPct val="125000"/>
              </a:lnSpc>
              <a:spcBef>
                <a:spcPts val="0"/>
              </a:spcBef>
              <a:spcAft>
                <a:spcPts val="0"/>
              </a:spcAft>
              <a:buClr>
                <a:srgbClr val="000000"/>
              </a:buClr>
              <a:buSzTx/>
              <a:buFont typeface="Arial" panose="020B0604020202020204"/>
              <a:buNone/>
              <a:defRPr/>
            </a:pPr>
            <a:r>
              <a:rPr kumimoji="0" lang="en-US" sz="1800" b="0" i="0" u="none" strike="noStrike" kern="0" cap="none" spc="0" normalizeH="0" baseline="0" noProof="0" dirty="0" err="1">
                <a:ln>
                  <a:noFill/>
                </a:ln>
                <a:solidFill>
                  <a:srgbClr val="666666"/>
                </a:solidFill>
                <a:effectLst/>
                <a:uLnTx/>
                <a:uFillTx/>
                <a:latin typeface="宋体" panose="02010600030101010101" pitchFamily="2" charset="-122"/>
                <a:ea typeface="宋体" panose="02010600030101010101" pitchFamily="2" charset="-122"/>
                <a:cs typeface="Noto Sans SC"/>
                <a:sym typeface="Noto Sans SC"/>
              </a:rPr>
              <a:t>建逻辑桥梁，衔接现象与解决措施</a:t>
            </a:r>
            <a:endParaRPr kumimoji="0" lang="en-US" sz="18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
        <p:nvSpPr>
          <p:cNvPr id="5" name="文本框 4"/>
          <p:cNvSpPr txBox="1"/>
          <p:nvPr/>
        </p:nvSpPr>
        <p:spPr>
          <a:xfrm>
            <a:off x="6193970" y="1587271"/>
            <a:ext cx="4165600" cy="417743"/>
          </a:xfrm>
          <a:prstGeom prst="rect">
            <a:avLst/>
          </a:prstGeom>
          <a:noFill/>
        </p:spPr>
        <p:txBody>
          <a:bodyPr wrap="square">
            <a:spAutoFit/>
          </a:bodyPr>
          <a:lstStyle/>
          <a:p>
            <a:pPr lvl="0" algn="ctr">
              <a:lnSpc>
                <a:spcPct val="150000"/>
              </a:lnSpc>
            </a:pPr>
            <a:r>
              <a:rPr lang="zh-CN" altLang="en-US" sz="1600" dirty="0">
                <a:solidFill>
                  <a:srgbClr val="5B9BD5">
                    <a:lumMod val="75000"/>
                  </a:srgbClr>
                </a:solidFill>
              </a:rPr>
              <a:t>“从思想和日常行为上改变”</a:t>
            </a:r>
            <a:endParaRPr kumimoji="0" lang="zh-CN" altLang="en-US" sz="1600" b="0" i="0" u="none" strike="noStrike" kern="0" cap="none" spc="0" normalizeH="0" baseline="0" noProof="0" dirty="0">
              <a:ln>
                <a:noFill/>
              </a:ln>
              <a:solidFill>
                <a:srgbClr val="5B9BD5">
                  <a:lumMod val="75000"/>
                </a:srgbClr>
              </a:solidFill>
              <a:effectLst/>
              <a:uLnTx/>
              <a:uFillTx/>
              <a:latin typeface="Arial" panose="020B0604020202020204"/>
              <a:cs typeface="Arial" panose="020B0604020202020204"/>
              <a:sym typeface="Arial" panose="020B0604020202020204"/>
            </a:endParaRPr>
          </a:p>
        </p:txBody>
      </p:sp>
      <p:sp>
        <p:nvSpPr>
          <p:cNvPr id="6" name="AutoShape 11"/>
          <p:cNvSpPr/>
          <p:nvPr/>
        </p:nvSpPr>
        <p:spPr>
          <a:xfrm>
            <a:off x="145143" y="1415143"/>
            <a:ext cx="11676744" cy="784763"/>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4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endParaRPr>
          </a:p>
        </p:txBody>
      </p:sp>
      <p:sp>
        <p:nvSpPr>
          <p:cNvPr id="7" name="AutoShape 13"/>
          <p:cNvSpPr/>
          <p:nvPr/>
        </p:nvSpPr>
        <p:spPr>
          <a:xfrm>
            <a:off x="370113" y="1602184"/>
            <a:ext cx="5823857" cy="387918"/>
          </a:xfrm>
          <a:prstGeom prst="rect">
            <a:avLst/>
          </a:prstGeom>
          <a:noFill/>
          <a:ln w="12700" cap="flat" cmpd="sng">
            <a:noFill/>
            <a:prstDash val="solid"/>
            <a:round/>
          </a:ln>
        </p:spPr>
        <p:txBody>
          <a:bodyPr vert="horz" wrap="square" lIns="0" tIns="0" rIns="0" bIns="0" rtlCol="0" anchor="ctr" anchorCtr="0"/>
          <a:lstStyle/>
          <a:p>
            <a:pPr lvl="0">
              <a:lnSpc>
                <a:spcPct val="125000"/>
              </a:lnSpc>
              <a:defRPr/>
            </a:pPr>
            <a:r>
              <a:rPr lang="zh-CN" altLang="en-US" sz="2000" b="1" dirty="0">
                <a:solidFill>
                  <a:srgbClr val="003366"/>
                </a:solidFill>
                <a:latin typeface="宋体" panose="02010600030101010101" pitchFamily="2" charset="-122"/>
                <a:ea typeface="宋体" panose="02010600030101010101" pitchFamily="2" charset="-122"/>
                <a:cs typeface="Noto Sans SC"/>
                <a:sym typeface="Noto Sans SC"/>
              </a:rPr>
              <a:t>分析本质 ：挖掘深层问题，如意识缺失、习惯不佳</a:t>
            </a:r>
            <a:endParaRPr lang="zh-CN" altLang="en-US" sz="2000" b="1" dirty="0">
              <a:solidFill>
                <a:srgbClr val="003366"/>
              </a:solidFill>
              <a:latin typeface="宋体" panose="02010600030101010101" pitchFamily="2" charset="-122"/>
              <a:ea typeface="宋体" panose="02010600030101010101" pitchFamily="2" charset="-122"/>
              <a:cs typeface="Noto Sans SC"/>
              <a:sym typeface="Noto Sans SC"/>
            </a:endParaRPr>
          </a:p>
        </p:txBody>
      </p:sp>
      <p:graphicFrame>
        <p:nvGraphicFramePr>
          <p:cNvPr id="10" name="表格 9"/>
          <p:cNvGraphicFramePr>
            <a:graphicFrameLocks noGrp="1"/>
          </p:cNvGraphicFramePr>
          <p:nvPr/>
        </p:nvGraphicFramePr>
        <p:xfrm>
          <a:off x="752929" y="2528095"/>
          <a:ext cx="10559142" cy="3980512"/>
        </p:xfrm>
        <a:graphic>
          <a:graphicData uri="http://schemas.openxmlformats.org/drawingml/2006/table">
            <a:tbl>
              <a:tblPr>
                <a:tableStyleId>{793D81CF-94F2-401A-BA57-92F5A7B2D0C5}</a:tableStyleId>
              </a:tblPr>
              <a:tblGrid>
                <a:gridCol w="1400898"/>
                <a:gridCol w="2087050"/>
                <a:gridCol w="7071194"/>
              </a:tblGrid>
              <a:tr h="199825">
                <a:tc>
                  <a:txBody>
                    <a:bodyPr/>
                    <a:lstStyle/>
                    <a:p>
                      <a:pPr algn="ctr">
                        <a:buNone/>
                      </a:pPr>
                      <a:r>
                        <a:rPr lang="zh-CN" altLang="en-US" sz="1800" b="1">
                          <a:effectLst/>
                        </a:rPr>
                        <a:t>主题</a:t>
                      </a:r>
                      <a:endParaRPr lang="zh-CN" altLang="en-US" sz="1800" b="1">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分析本质</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ctr">
                        <a:buNone/>
                      </a:pPr>
                      <a:r>
                        <a:rPr lang="zh-CN" altLang="en-US" sz="1800" b="1" dirty="0">
                          <a:effectLst/>
                        </a:rPr>
                        <a:t>对应行动</a:t>
                      </a:r>
                      <a:endParaRPr lang="zh-CN" altLang="en-US" sz="1800" b="1" dirty="0">
                        <a:effectLst/>
                        <a:latin typeface="Times New Roman" panose="02020603050405020304" pitchFamily="18" charset="0"/>
                        <a:cs typeface="Times New Roman" panose="02020603050405020304" pitchFamily="18" charset="0"/>
                      </a:endParaRPr>
                    </a:p>
                  </a:txBody>
                  <a:tcPr marL="2871" marR="2871" marT="2871" marB="2871" anchor="ctr"/>
                </a:tc>
              </a:tr>
              <a:tr h="1128646">
                <a:tc>
                  <a:txBody>
                    <a:bodyPr/>
                    <a:lstStyle/>
                    <a:p>
                      <a:pPr algn="l">
                        <a:buNone/>
                      </a:pPr>
                      <a:r>
                        <a:rPr lang="zh-CN" altLang="en-US" sz="1800">
                          <a:effectLst/>
                        </a:rPr>
                        <a:t>图书涂画</a:t>
                      </a:r>
                      <a:endParaRPr lang="zh-CN" altLang="en-US" sz="180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缺乏公共财产意识、不尊重他人</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marL="0" indent="0" algn="l">
                        <a:buNone/>
                      </a:pPr>
                      <a:r>
                        <a:rPr lang="en-US" sz="2400" dirty="0">
                          <a:effectLst/>
                          <a:latin typeface="Times New Roman" panose="02020603050405020304" pitchFamily="18" charset="0"/>
                          <a:cs typeface="Times New Roman" panose="02020603050405020304" pitchFamily="18" charset="0"/>
                        </a:rPr>
                        <a:t>1.Raise awareness of cherishing public treasures. </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2.Treat library books as our “shared friends”.</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3. Develop good habits of using public resources politely.</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r h="1088572">
                <a:tc>
                  <a:txBody>
                    <a:bodyPr/>
                    <a:lstStyle/>
                    <a:p>
                      <a:pPr algn="l">
                        <a:buNone/>
                      </a:pPr>
                      <a:r>
                        <a:rPr lang="zh-CN" altLang="en-US" sz="1800" dirty="0">
                          <a:effectLst/>
                        </a:rPr>
                        <a:t>教学楼</a:t>
                      </a:r>
                      <a:endParaRPr lang="en-US" altLang="zh-CN" sz="1800" dirty="0">
                        <a:effectLst/>
                      </a:endParaRPr>
                    </a:p>
                    <a:p>
                      <a:pPr algn="l">
                        <a:buNone/>
                      </a:pPr>
                      <a:r>
                        <a:rPr lang="zh-CN" altLang="en-US" sz="1800" dirty="0">
                          <a:effectLst/>
                        </a:rPr>
                        <a:t>玩球</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规则意识淡薄、</a:t>
                      </a:r>
                      <a:endParaRPr lang="en-US" altLang="zh-CN" sz="1800" dirty="0">
                        <a:effectLst/>
                      </a:endParaRPr>
                    </a:p>
                    <a:p>
                      <a:pPr algn="l">
                        <a:buNone/>
                      </a:pPr>
                      <a:r>
                        <a:rPr lang="zh-CN" altLang="en-US" sz="1800" dirty="0">
                          <a:effectLst/>
                        </a:rPr>
                        <a:t>只顾自己玩乐</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marL="0" indent="0" algn="l">
                        <a:buNone/>
                      </a:pPr>
                      <a:r>
                        <a:rPr lang="en-US" sz="2400" dirty="0">
                          <a:effectLst/>
                          <a:latin typeface="Times New Roman" panose="02020603050405020304" pitchFamily="18" charset="0"/>
                          <a:cs typeface="Times New Roman" panose="02020603050405020304" pitchFamily="18" charset="0"/>
                        </a:rPr>
                        <a:t>1.Obey school rules and respect the learning environment.</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2.Think about others before acting.</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3.Learn to balance personal fun with public order.</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r h="1034702">
                <a:tc>
                  <a:txBody>
                    <a:bodyPr/>
                    <a:lstStyle/>
                    <a:p>
                      <a:pPr algn="l">
                        <a:buNone/>
                      </a:pPr>
                      <a:r>
                        <a:rPr lang="zh-CN" altLang="en-US" sz="1800">
                          <a:effectLst/>
                        </a:rPr>
                        <a:t>课桌污损</a:t>
                      </a:r>
                      <a:endParaRPr lang="zh-CN" altLang="en-US" sz="180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algn="l">
                        <a:buNone/>
                      </a:pPr>
                      <a:r>
                        <a:rPr lang="zh-CN" altLang="en-US" sz="1800" dirty="0">
                          <a:effectLst/>
                        </a:rPr>
                        <a:t>文明素养不足、</a:t>
                      </a:r>
                      <a:endParaRPr lang="en-US" altLang="zh-CN" sz="1800" dirty="0">
                        <a:effectLst/>
                      </a:endParaRPr>
                    </a:p>
                    <a:p>
                      <a:pPr algn="l">
                        <a:buNone/>
                      </a:pPr>
                      <a:r>
                        <a:rPr lang="zh-CN" altLang="en-US" sz="1800" dirty="0">
                          <a:effectLst/>
                        </a:rPr>
                        <a:t>不爱护公物</a:t>
                      </a:r>
                      <a:endParaRPr lang="zh-CN" altLang="en-US" sz="1800" dirty="0">
                        <a:effectLst/>
                        <a:latin typeface="Times New Roman" panose="02020603050405020304" pitchFamily="18" charset="0"/>
                        <a:cs typeface="Times New Roman" panose="02020603050405020304" pitchFamily="18" charset="0"/>
                      </a:endParaRPr>
                    </a:p>
                  </a:txBody>
                  <a:tcPr marL="2871" marR="2871" marT="2871" marB="2871" anchor="ctr"/>
                </a:tc>
                <a:tc>
                  <a:txBody>
                    <a:bodyPr/>
                    <a:lstStyle/>
                    <a:p>
                      <a:pPr marL="0" indent="0" algn="l">
                        <a:buNone/>
                      </a:pPr>
                      <a:r>
                        <a:rPr lang="en-US" sz="2400" dirty="0">
                          <a:effectLst/>
                          <a:latin typeface="Times New Roman" panose="02020603050405020304" pitchFamily="18" charset="0"/>
                          <a:cs typeface="Times New Roman" panose="02020603050405020304" pitchFamily="18" charset="0"/>
                        </a:rPr>
                        <a:t>1.Cultivate the virtue of protecting public property.</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2. Start from small things: keep our desks clean.</a:t>
                      </a:r>
                      <a:endParaRPr lang="en-US" sz="2400" dirty="0">
                        <a:effectLst/>
                        <a:latin typeface="Times New Roman" panose="02020603050405020304" pitchFamily="18" charset="0"/>
                        <a:cs typeface="Times New Roman" panose="02020603050405020304" pitchFamily="18" charset="0"/>
                      </a:endParaRPr>
                    </a:p>
                    <a:p>
                      <a:pPr marL="0" indent="0" algn="l">
                        <a:buNone/>
                      </a:pPr>
                      <a:r>
                        <a:rPr lang="en-US" sz="2400" dirty="0">
                          <a:effectLst/>
                          <a:latin typeface="Times New Roman" panose="02020603050405020304" pitchFamily="18" charset="0"/>
                          <a:cs typeface="Times New Roman" panose="02020603050405020304" pitchFamily="18" charset="0"/>
                        </a:rPr>
                        <a:t>3.Be a civilized student who cares for the campus.</a:t>
                      </a:r>
                      <a:endParaRPr lang="en-US" sz="2400" dirty="0">
                        <a:effectLst/>
                        <a:latin typeface="Times New Roman" panose="02020603050405020304" pitchFamily="18" charset="0"/>
                        <a:cs typeface="Times New Roman" panose="02020603050405020304" pitchFamily="18" charset="0"/>
                      </a:endParaRPr>
                    </a:p>
                  </a:txBody>
                  <a:tcPr marL="2871" marR="2871" marT="2871" marB="2871" anchor="ct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90600" y="428178"/>
            <a:ext cx="10929258" cy="60016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zh-CN" altLang="en-US"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结尾呼吁高频句式（校园主题）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zh-CN" altLang="en-US"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责任担当款</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It’s our shared responsibility to... Let’s act now!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It’s everyone’s duty to protect... Together, we can make a difference.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Protecting... is our common duty. Let’s hold fast to this responsibility.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zh-CN" altLang="en-US"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行动号召款</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Let’s say no to... and build a better campus together!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Let’s take action to stop... and guard our shared space.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Let’s start from ourselves and never... again!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zh-CN" altLang="en-US"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简洁升华款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Let’s be the guardians of our campus and keep it... </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Let’s cherish... and create a better learning environment for all.</a:t>
            </a:r>
            <a:endPar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2400" b="0" i="0" u="none" strike="noStrike" kern="0" cap="none" spc="0" normalizeH="0" baseline="0" noProof="0" dirty="0">
                <a:ln>
                  <a:noFill/>
                </a:ln>
                <a:solidFill>
                  <a:srgbClr val="000000"/>
                </a:solidFill>
                <a:effectLst/>
                <a:uLnTx/>
                <a:uFillTx/>
                <a:latin typeface="ui-sans-serif"/>
                <a:cs typeface="Arial" panose="020B0604020202020204"/>
                <a:sym typeface="Arial" panose="020B0604020202020204"/>
              </a:rPr>
              <a:t> Kindly remind others to... and keep our school in good order.</a:t>
            </a:r>
            <a:endParaRPr kumimoji="0" lang="zh-CN" altLang="en-US" sz="2400" b="0" i="0" u="none" strike="noStrike" kern="0" cap="none" spc="0" normalizeH="0" baseline="0" noProof="0" dirty="0">
              <a:ln>
                <a:noFill/>
              </a:ln>
              <a:solidFill>
                <a:srgbClr val="000000"/>
              </a:solidFill>
              <a:effectLst/>
              <a:uLnTx/>
              <a:uFillTx/>
              <a:latin typeface="Arial" panose="020B0604020202020204"/>
              <a:cs typeface="Arial" panose="020B0604020202020204"/>
              <a:sym typeface="Arial" panose="020B0604020202020204"/>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真题</a:t>
            </a:r>
            <a:r>
              <a:rPr lang="zh-CN" altLang="en-US" sz="2400" b="1"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示例</a:t>
            </a:r>
            <a:r>
              <a:rPr lang="en-US" sz="24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·2026浙江首考 </a:t>
            </a:r>
            <a:r>
              <a:rPr lang="en-US" sz="24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图书涂画校报投稿</a:t>
            </a:r>
            <a:endParaRPr lang="en-US" sz="2400" dirty="0">
              <a:latin typeface="Times New Roman" panose="02020603050405020304" pitchFamily="18" charset="0"/>
              <a:cs typeface="Times New Roman" panose="02020603050405020304" pitchFamily="18" charset="0"/>
            </a:endParaRPr>
          </a:p>
        </p:txBody>
      </p:sp>
      <p:sp>
        <p:nvSpPr>
          <p:cNvPr id="3" name="AutoShape 3"/>
          <p:cNvSpPr/>
          <p:nvPr/>
        </p:nvSpPr>
        <p:spPr>
          <a:xfrm>
            <a:off x="762000" y="1527629"/>
            <a:ext cx="5207000" cy="4826000"/>
          </a:xfrm>
          <a:prstGeom prst="roundRect">
            <a:avLst>
              <a:gd name="adj" fmla="val 2631"/>
            </a:avLst>
          </a:prstGeom>
          <a:solidFill>
            <a:srgbClr val="FFFFFF">
              <a:alpha val="10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sp>
        <p:nvSpPr>
          <p:cNvPr id="4" name="AutoShape 4"/>
          <p:cNvSpPr/>
          <p:nvPr/>
        </p:nvSpPr>
        <p:spPr>
          <a:xfrm>
            <a:off x="1016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思维落地</a:t>
            </a:r>
            <a:endParaRPr lang="en-US" sz="1800" dirty="0">
              <a:latin typeface="Times New Roman" panose="02020603050405020304" pitchFamily="18" charset="0"/>
              <a:cs typeface="Times New Roman" panose="02020603050405020304" pitchFamily="18" charset="0"/>
            </a:endParaRPr>
          </a:p>
        </p:txBody>
      </p:sp>
      <p:cxnSp>
        <p:nvCxnSpPr>
          <p:cNvPr id="5" name="Connector 5"/>
          <p:cNvCxnSpPr/>
          <p:nvPr/>
        </p:nvCxnSpPr>
        <p:spPr>
          <a:xfrm rot="-9291">
            <a:off x="1016009" y="2216150"/>
            <a:ext cx="4699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6"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00" y="2413000"/>
            <a:ext cx="304800" cy="304800"/>
          </a:xfrm>
          <a:prstGeom prst="rect">
            <a:avLst/>
          </a:prstGeom>
        </p:spPr>
      </p:pic>
      <p:sp>
        <p:nvSpPr>
          <p:cNvPr id="7" name="AutoShape 7"/>
          <p:cNvSpPr/>
          <p:nvPr/>
        </p:nvSpPr>
        <p:spPr>
          <a:xfrm>
            <a:off x="1397000" y="2365828"/>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Step 1 </a:t>
            </a:r>
            <a:r>
              <a:rPr lang="en-US" sz="1800" b="1" i="0" u="none" strike="noStrike" dirty="0" err="1">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定格式：校报投稿</a:t>
            </a:r>
            <a:endParaRPr lang="en-US" sz="1800" dirty="0">
              <a:latin typeface="Times New Roman" panose="02020603050405020304" pitchFamily="18" charset="0"/>
              <a:cs typeface="Times New Roman" panose="02020603050405020304" pitchFamily="18" charset="0"/>
            </a:endParaRPr>
          </a:p>
        </p:txBody>
      </p:sp>
      <p:sp>
        <p:nvSpPr>
          <p:cNvPr id="8" name="AutoShape 8"/>
          <p:cNvSpPr/>
          <p:nvPr/>
        </p:nvSpPr>
        <p:spPr>
          <a:xfrm>
            <a:off x="1397000" y="2692400"/>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结构特点：标题（给定）</a:t>
            </a:r>
            <a:endPar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a:p>
            <a:pPr indent="0" algn="l">
              <a:defRPr/>
            </a:pPr>
            <a:r>
              <a:rPr lang="en-US" sz="1800"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0" i="0" u="none" strike="noStrike" dirty="0" err="1">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正文，无问候语与落款</a:t>
            </a:r>
            <a:r>
              <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pic>
        <p:nvPicPr>
          <p:cNvPr id="9"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3238500"/>
            <a:ext cx="304800" cy="304800"/>
          </a:xfrm>
          <a:prstGeom prst="rect">
            <a:avLst/>
          </a:prstGeom>
        </p:spPr>
      </p:pic>
      <p:sp>
        <p:nvSpPr>
          <p:cNvPr id="10" name="AutoShape 10"/>
          <p:cNvSpPr/>
          <p:nvPr/>
        </p:nvSpPr>
        <p:spPr>
          <a:xfrm>
            <a:off x="1397000" y="32131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Step 2 </a:t>
            </a:r>
            <a:r>
              <a:rPr lang="en-US" sz="1800" b="1" i="0" u="none" strike="noStrike" dirty="0" err="1">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抓现象：描述涂画场景</a:t>
            </a:r>
            <a:endParaRPr lang="en-US" sz="1800" dirty="0">
              <a:latin typeface="Times New Roman" panose="02020603050405020304" pitchFamily="18" charset="0"/>
              <a:cs typeface="Times New Roman" panose="02020603050405020304" pitchFamily="18" charset="0"/>
            </a:endParaRPr>
          </a:p>
        </p:txBody>
      </p:sp>
      <p:sp>
        <p:nvSpPr>
          <p:cNvPr id="11" name="AutoShape 11"/>
          <p:cNvSpPr/>
          <p:nvPr/>
        </p:nvSpPr>
        <p:spPr>
          <a:xfrm>
            <a:off x="1397000" y="3530600"/>
            <a:ext cx="4318000" cy="330200"/>
          </a:xfrm>
          <a:prstGeom prst="roundRect">
            <a:avLst>
              <a:gd name="adj" fmla="val 19230"/>
            </a:avLst>
          </a:prstGeom>
          <a:solidFill>
            <a:srgbClr val="003366">
              <a:alpha val="5000"/>
            </a:srgbClr>
          </a:solidFill>
          <a:ln w="254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scribble | messy marks | paint on</a:t>
            </a:r>
            <a:endParaRPr lang="en-US" sz="1800" dirty="0">
              <a:latin typeface="Times New Roman" panose="02020603050405020304" pitchFamily="18" charset="0"/>
              <a:cs typeface="Times New Roman" panose="02020603050405020304" pitchFamily="18" charset="0"/>
            </a:endParaRPr>
          </a:p>
        </p:txBody>
      </p:sp>
      <p:sp>
        <p:nvSpPr>
          <p:cNvPr id="12" name="AutoShape 12"/>
          <p:cNvSpPr/>
          <p:nvPr/>
        </p:nvSpPr>
        <p:spPr>
          <a:xfrm>
            <a:off x="1397000" y="3886200"/>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句式：Recently I have noticed a saddening phenomenon that...</a:t>
            </a:r>
            <a:endParaRPr lang="en-US" sz="1800" dirty="0">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4445000"/>
            <a:ext cx="304800" cy="304800"/>
          </a:xfrm>
          <a:prstGeom prst="rect">
            <a:avLst/>
          </a:prstGeom>
        </p:spPr>
      </p:pic>
      <p:sp>
        <p:nvSpPr>
          <p:cNvPr id="14" name="AutoShape 14"/>
          <p:cNvSpPr/>
          <p:nvPr/>
        </p:nvSpPr>
        <p:spPr>
          <a:xfrm>
            <a:off x="1397000" y="44196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Step 3 </a:t>
            </a:r>
            <a:r>
              <a:rPr lang="en-US" sz="1800" b="1" i="0" u="none" strike="noStrike" dirty="0" err="1">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析关联：分析影响与呼吁</a:t>
            </a:r>
            <a:endParaRPr lang="en-US" sz="1800" dirty="0">
              <a:latin typeface="Times New Roman" panose="02020603050405020304" pitchFamily="18" charset="0"/>
              <a:cs typeface="Times New Roman" panose="02020603050405020304" pitchFamily="18" charset="0"/>
            </a:endParaRPr>
          </a:p>
        </p:txBody>
      </p:sp>
      <p:sp>
        <p:nvSpPr>
          <p:cNvPr id="15" name="AutoShape 15"/>
          <p:cNvSpPr/>
          <p:nvPr/>
        </p:nvSpPr>
        <p:spPr>
          <a:xfrm>
            <a:off x="1397000" y="4826000"/>
            <a:ext cx="4318000" cy="330200"/>
          </a:xfrm>
          <a:prstGeom prst="roundRect">
            <a:avLst>
              <a:gd name="adj" fmla="val 19230"/>
            </a:avLst>
          </a:prstGeom>
          <a:solidFill>
            <a:srgbClr val="003366">
              <a:alpha val="5000"/>
            </a:srgbClr>
          </a:solidFill>
          <a:ln w="254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influence reading experience | public treasures</a:t>
            </a:r>
            <a:endParaRPr lang="en-US" sz="1800" dirty="0">
              <a:latin typeface="Times New Roman" panose="02020603050405020304" pitchFamily="18" charset="0"/>
              <a:cs typeface="Times New Roman" panose="02020603050405020304" pitchFamily="18" charset="0"/>
            </a:endParaRPr>
          </a:p>
        </p:txBody>
      </p:sp>
      <p:sp>
        <p:nvSpPr>
          <p:cNvPr id="16" name="AutoShape 16"/>
          <p:cNvSpPr/>
          <p:nvPr/>
        </p:nvSpPr>
        <p:spPr>
          <a:xfrm>
            <a:off x="1397000" y="5200650"/>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B7280"/>
                </a:solidFill>
                <a:latin typeface="Times New Roman" panose="02020603050405020304" pitchFamily="18" charset="0"/>
                <a:ea typeface="宋体" panose="02010600030101010101" pitchFamily="2" charset="-122"/>
                <a:cs typeface="Times New Roman" panose="02020603050405020304" pitchFamily="18" charset="0"/>
                <a:sym typeface="Noto Sans SC"/>
              </a:rPr>
              <a:t>句式：This behavior has a terrible influence on...; It’s our duty to...</a:t>
            </a:r>
            <a:endParaRPr lang="en-US" sz="1800" dirty="0">
              <a:latin typeface="Times New Roman" panose="02020603050405020304" pitchFamily="18" charset="0"/>
              <a:cs typeface="Times New Roman" panose="02020603050405020304" pitchFamily="18" charset="0"/>
            </a:endParaRPr>
          </a:p>
        </p:txBody>
      </p:sp>
      <p:sp>
        <p:nvSpPr>
          <p:cNvPr id="17" name="AutoShape 17"/>
          <p:cNvSpPr/>
          <p:nvPr/>
        </p:nvSpPr>
        <p:spPr>
          <a:xfrm>
            <a:off x="6223000" y="1524000"/>
            <a:ext cx="5207000" cy="4826000"/>
          </a:xfrm>
          <a:prstGeom prst="roundRect">
            <a:avLst>
              <a:gd name="adj" fmla="val 2631"/>
            </a:avLst>
          </a:prstGeom>
          <a:solidFill>
            <a:srgbClr val="FFFFFF">
              <a:alpha val="10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sp>
        <p:nvSpPr>
          <p:cNvPr id="18" name="AutoShape 18"/>
          <p:cNvSpPr/>
          <p:nvPr/>
        </p:nvSpPr>
        <p:spPr>
          <a:xfrm>
            <a:off x="6477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高分范文片段节选</a:t>
            </a:r>
            <a:endParaRPr lang="en-US" sz="1800" dirty="0">
              <a:latin typeface="Times New Roman" panose="02020603050405020304" pitchFamily="18" charset="0"/>
              <a:cs typeface="Times New Roman" panose="02020603050405020304" pitchFamily="18" charset="0"/>
            </a:endParaRPr>
          </a:p>
        </p:txBody>
      </p:sp>
      <p:cxnSp>
        <p:nvCxnSpPr>
          <p:cNvPr id="19" name="Connector 19"/>
          <p:cNvCxnSpPr/>
          <p:nvPr/>
        </p:nvCxnSpPr>
        <p:spPr>
          <a:xfrm rot="-9291">
            <a:off x="6477009" y="2216150"/>
            <a:ext cx="4699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20" name="AutoShape 20"/>
          <p:cNvSpPr/>
          <p:nvPr/>
        </p:nvSpPr>
        <p:spPr>
          <a:xfrm>
            <a:off x="6222998" y="2413000"/>
            <a:ext cx="5207000" cy="1079500"/>
          </a:xfrm>
          <a:prstGeom prst="roundRect">
            <a:avLst>
              <a:gd name="adj" fmla="val 5882"/>
            </a:avLst>
          </a:prstGeom>
          <a:solidFill>
            <a:srgbClr val="F3F4F6">
              <a:alpha val="100000"/>
            </a:srgbClr>
          </a:solidFill>
          <a:ln w="25400" cap="flat" cmpd="sng">
            <a:noFill/>
            <a:prstDash val="solid"/>
            <a:round/>
          </a:ln>
        </p:spPr>
        <p:txBody>
          <a:bodyPr vert="horz" wrap="square" lIns="0" tIns="0" rIns="0" bIns="0" rtlCol="0" anchor="ctr" anchorCtr="0"/>
          <a:lstStyle/>
          <a:p>
            <a:pPr indent="0">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抓现象</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0"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Recently I have noticed a saddening phenomenon that library books are being scribbled by borrowers, with messy drawings and notes on the pages.</a:t>
            </a:r>
            <a:endParaRPr lang="en-US" sz="1800" dirty="0">
              <a:latin typeface="Times New Roman" panose="02020603050405020304" pitchFamily="18" charset="0"/>
              <a:cs typeface="Times New Roman" panose="02020603050405020304" pitchFamily="18" charset="0"/>
            </a:endParaRPr>
          </a:p>
        </p:txBody>
      </p:sp>
      <p:sp>
        <p:nvSpPr>
          <p:cNvPr id="21" name="AutoShape 21"/>
          <p:cNvSpPr/>
          <p:nvPr/>
        </p:nvSpPr>
        <p:spPr>
          <a:xfrm>
            <a:off x="6223000" y="3619500"/>
            <a:ext cx="5206998" cy="1206500"/>
          </a:xfrm>
          <a:prstGeom prst="roundRect">
            <a:avLst>
              <a:gd name="adj" fmla="val 5882"/>
            </a:avLst>
          </a:prstGeom>
          <a:solidFill>
            <a:srgbClr val="F3F4F6">
              <a:alpha val="100000"/>
            </a:srgbClr>
          </a:solidFill>
          <a:ln w="25400" cap="flat" cmpd="sng">
            <a:noFill/>
            <a:prstDash val="solid"/>
            <a:round/>
          </a:ln>
        </p:spPr>
        <p:txBody>
          <a:bodyPr vert="horz" wrap="square" lIns="0" tIns="0" rIns="0" bIns="0" rtlCol="0" anchor="ctr" anchorCtr="0"/>
          <a:lstStyle/>
          <a:p>
            <a:pPr indent="0">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析关联</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0"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These situations indeed have a terrible influence on the other readers' reading experience. As public treasures, books deserve our utmost care.</a:t>
            </a:r>
            <a:endParaRPr lang="en-US" sz="1800" dirty="0">
              <a:latin typeface="Times New Roman" panose="02020603050405020304" pitchFamily="18" charset="0"/>
              <a:cs typeface="Times New Roman" panose="02020603050405020304" pitchFamily="18" charset="0"/>
            </a:endParaRPr>
          </a:p>
        </p:txBody>
      </p:sp>
      <p:sp>
        <p:nvSpPr>
          <p:cNvPr id="22" name="AutoShape 22"/>
          <p:cNvSpPr/>
          <p:nvPr/>
        </p:nvSpPr>
        <p:spPr>
          <a:xfrm>
            <a:off x="6222999" y="4953000"/>
            <a:ext cx="5206999" cy="1079500"/>
          </a:xfrm>
          <a:prstGeom prst="roundRect">
            <a:avLst>
              <a:gd name="adj" fmla="val 5882"/>
            </a:avLst>
          </a:prstGeom>
          <a:solidFill>
            <a:srgbClr val="F3F4F6">
              <a:alpha val="100000"/>
            </a:srgbClr>
          </a:solidFill>
          <a:ln w="25400" cap="flat" cmpd="sng">
            <a:noFill/>
            <a:prstDash val="solid"/>
            <a:round/>
          </a:ln>
        </p:spPr>
        <p:txBody>
          <a:bodyPr vert="horz" wrap="square" lIns="0" tIns="0" rIns="0" bIns="0" rtlCol="0" anchor="ctr" anchorCtr="0"/>
          <a:lstStyle/>
          <a:p>
            <a:pPr indent="0">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解决问题</a:t>
            </a:r>
            <a:r>
              <a:rPr lang="en-US" sz="1800" b="1"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zh-CN" altLang="en-US" sz="1800" b="1"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呼吁</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0" i="0" u="none" strike="noStrike" dirty="0">
                <a:solidFill>
                  <a:srgbClr val="374151"/>
                </a:solidFill>
                <a:latin typeface="Times New Roman" panose="02020603050405020304" pitchFamily="18" charset="0"/>
                <a:ea typeface="宋体" panose="02010600030101010101" pitchFamily="2" charset="-122"/>
                <a:cs typeface="Times New Roman" panose="02020603050405020304" pitchFamily="18" charset="0"/>
                <a:sym typeface="Noto Sans SC"/>
              </a:rPr>
              <a:t>I hereby appeal to everyone: please treasure the books in our library. It's our shared responsibility to keep the book pages clean.</a:t>
            </a:r>
            <a:endParaRPr 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Vertical)">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314" y="717247"/>
            <a:ext cx="5522687" cy="6183744"/>
          </a:xfrm>
          <a:prstGeom prst="rect">
            <a:avLst/>
          </a:prstGeom>
          <a:solidFill>
            <a:schemeClr val="accent1">
              <a:lumMod val="20000"/>
              <a:lumOff val="80000"/>
            </a:schemeClr>
          </a:solidFill>
        </p:spPr>
        <p:txBody>
          <a:bodyPr wrap="square">
            <a:spAutoFit/>
          </a:bodyPr>
          <a:lstStyle/>
          <a:p>
            <a:pPr marL="0" marR="0" lvl="0" indent="0" algn="just" defTabSz="914400" rtl="0" eaLnBrk="1" fontAlgn="auto" latinLnBrk="0" hangingPunct="1">
              <a:lnSpc>
                <a:spcPts val="25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Recently I have noticed a saddening phenomenon that library books are being scribbled by borrowers, completely ignoring the guidelines of library. The artistic creation on the illustrations, personal comments, colorful highlights made by markers stand out starkly against the once clean and neat book pages, influencing the other readers reading experience.</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a:p>
            <a:pPr marL="0" marR="0" lvl="0" indent="0" algn="just" defTabSz="914400" rtl="0" eaLnBrk="1" fontAlgn="auto" latinLnBrk="0" hangingPunct="1">
              <a:lnSpc>
                <a:spcPts val="25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a:p>
            <a:pPr marL="0" marR="0" lvl="0" indent="0" algn="just" defTabSz="914400" rtl="0" eaLnBrk="1" fontAlgn="auto" latinLnBrk="0" hangingPunct="1">
              <a:lnSpc>
                <a:spcPts val="25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 hereby appeal to everyone: please treasure the books in our library</a:t>
            </a:r>
            <a:r>
              <a:rPr lang="en-US" altLang="zh-CN" sz="2400" kern="12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library books are not your own possessions, but the public treasures shared by every reader. It's our shared responsibility to keep the book pages clean and kindly remind others if they scribble on books .Together let's be the guardians of our library books.</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grpSp>
        <p:nvGrpSpPr>
          <p:cNvPr id="13" name="组合 12"/>
          <p:cNvGrpSpPr/>
          <p:nvPr/>
        </p:nvGrpSpPr>
        <p:grpSpPr>
          <a:xfrm>
            <a:off x="5588001" y="1057365"/>
            <a:ext cx="2710544" cy="406400"/>
            <a:chOff x="6096000" y="817880"/>
            <a:chExt cx="2710544" cy="406400"/>
          </a:xfrm>
        </p:grpSpPr>
        <p:pic>
          <p:nvPicPr>
            <p:cNvPr id="3"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96000" y="817880"/>
              <a:ext cx="406400" cy="406400"/>
            </a:xfrm>
            <a:prstGeom prst="rect">
              <a:avLst/>
            </a:prstGeom>
          </p:spPr>
        </p:pic>
        <p:sp>
          <p:nvSpPr>
            <p:cNvPr id="4" name="AutoShape 5"/>
            <p:cNvSpPr/>
            <p:nvPr/>
          </p:nvSpPr>
          <p:spPr>
            <a:xfrm>
              <a:off x="6520544" y="83058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核心现象</a:t>
              </a:r>
              <a:endParaRPr lang="en-US" sz="1100" dirty="0"/>
            </a:p>
          </p:txBody>
        </p:sp>
      </p:grpSp>
      <p:grpSp>
        <p:nvGrpSpPr>
          <p:cNvPr id="14" name="组合 13"/>
          <p:cNvGrpSpPr/>
          <p:nvPr/>
        </p:nvGrpSpPr>
        <p:grpSpPr>
          <a:xfrm>
            <a:off x="5588001" y="1921513"/>
            <a:ext cx="2710544" cy="406400"/>
            <a:chOff x="6096000" y="1540510"/>
            <a:chExt cx="2710544" cy="406400"/>
          </a:xfrm>
        </p:grpSpPr>
        <p:pic>
          <p:nvPicPr>
            <p:cNvPr id="5"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540510"/>
              <a:ext cx="406400" cy="406400"/>
            </a:xfrm>
            <a:prstGeom prst="rect">
              <a:avLst/>
            </a:prstGeom>
          </p:spPr>
        </p:pic>
        <p:sp>
          <p:nvSpPr>
            <p:cNvPr id="6" name="AutoShape 9"/>
            <p:cNvSpPr/>
            <p:nvPr/>
          </p:nvSpPr>
          <p:spPr>
            <a:xfrm>
              <a:off x="6520544" y="154051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现象评价</a:t>
              </a:r>
              <a:endParaRPr lang="en-US" sz="1100" dirty="0"/>
            </a:p>
          </p:txBody>
        </p:sp>
      </p:grpSp>
      <p:grpSp>
        <p:nvGrpSpPr>
          <p:cNvPr id="15" name="组合 14"/>
          <p:cNvGrpSpPr/>
          <p:nvPr/>
        </p:nvGrpSpPr>
        <p:grpSpPr>
          <a:xfrm>
            <a:off x="5588001" y="3225255"/>
            <a:ext cx="2692400" cy="406400"/>
            <a:chOff x="6096000" y="2985770"/>
            <a:chExt cx="2692400" cy="406400"/>
          </a:xfrm>
        </p:grpSpPr>
        <p:pic>
          <p:nvPicPr>
            <p:cNvPr id="7"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985770"/>
              <a:ext cx="406400" cy="406400"/>
            </a:xfrm>
            <a:prstGeom prst="rect">
              <a:avLst/>
            </a:prstGeom>
          </p:spPr>
        </p:pic>
        <p:sp>
          <p:nvSpPr>
            <p:cNvPr id="8" name="AutoShape 13"/>
            <p:cNvSpPr/>
            <p:nvPr/>
          </p:nvSpPr>
          <p:spPr>
            <a:xfrm>
              <a:off x="6502400" y="298577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03366"/>
                  </a:solidFill>
                  <a:latin typeface="宋体" panose="02010600030101010101" pitchFamily="2" charset="-122"/>
                  <a:ea typeface="宋体" panose="02010600030101010101" pitchFamily="2" charset="-122"/>
                  <a:cs typeface="Noto Sans SC"/>
                  <a:sym typeface="Noto Sans SC"/>
                </a:rPr>
                <a:t>分析影响</a:t>
              </a:r>
              <a:endParaRPr lang="en-US" sz="1100" dirty="0"/>
            </a:p>
          </p:txBody>
        </p:sp>
      </p:grpSp>
      <p:grpSp>
        <p:nvGrpSpPr>
          <p:cNvPr id="16" name="组合 15"/>
          <p:cNvGrpSpPr/>
          <p:nvPr/>
        </p:nvGrpSpPr>
        <p:grpSpPr>
          <a:xfrm>
            <a:off x="5624289" y="4414519"/>
            <a:ext cx="2674256" cy="415472"/>
            <a:chOff x="6114144" y="4010478"/>
            <a:chExt cx="2674256" cy="415472"/>
          </a:xfrm>
        </p:grpSpPr>
        <p:pic>
          <p:nvPicPr>
            <p:cNvPr id="9"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4144" y="4019550"/>
              <a:ext cx="406400" cy="406400"/>
            </a:xfrm>
            <a:prstGeom prst="rect">
              <a:avLst/>
            </a:prstGeom>
          </p:spPr>
        </p:pic>
        <p:sp>
          <p:nvSpPr>
            <p:cNvPr id="10" name="AutoShape 17"/>
            <p:cNvSpPr/>
            <p:nvPr/>
          </p:nvSpPr>
          <p:spPr>
            <a:xfrm>
              <a:off x="6502400" y="4010478"/>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呼吁行动</a:t>
              </a:r>
              <a:endParaRPr lang="en-US" sz="1100" dirty="0"/>
            </a:p>
          </p:txBody>
        </p:sp>
      </p:grpSp>
      <p:grpSp>
        <p:nvGrpSpPr>
          <p:cNvPr id="17" name="组合 16"/>
          <p:cNvGrpSpPr/>
          <p:nvPr/>
        </p:nvGrpSpPr>
        <p:grpSpPr>
          <a:xfrm>
            <a:off x="5606145" y="6092915"/>
            <a:ext cx="2674256" cy="406400"/>
            <a:chOff x="6114144" y="5853430"/>
            <a:chExt cx="2674256" cy="406400"/>
          </a:xfrm>
        </p:grpSpPr>
        <p:pic>
          <p:nvPicPr>
            <p:cNvPr id="1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4144" y="5853430"/>
              <a:ext cx="406400" cy="406400"/>
            </a:xfrm>
            <a:prstGeom prst="rect">
              <a:avLst/>
            </a:prstGeom>
          </p:spPr>
        </p:pic>
        <p:sp>
          <p:nvSpPr>
            <p:cNvPr id="12" name="AutoShape 21"/>
            <p:cNvSpPr/>
            <p:nvPr/>
          </p:nvSpPr>
          <p:spPr>
            <a:xfrm>
              <a:off x="6502400" y="587883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价值升华</a:t>
              </a:r>
              <a:endParaRPr lang="en-US" sz="1100" dirty="0"/>
            </a:p>
          </p:txBody>
        </p:sp>
      </p:grpSp>
      <p:grpSp>
        <p:nvGrpSpPr>
          <p:cNvPr id="18" name="组合 17"/>
          <p:cNvGrpSpPr/>
          <p:nvPr/>
        </p:nvGrpSpPr>
        <p:grpSpPr>
          <a:xfrm>
            <a:off x="65314" y="115303"/>
            <a:ext cx="3677569" cy="483505"/>
            <a:chOff x="3761014" y="1524000"/>
            <a:chExt cx="3107872" cy="609600"/>
          </a:xfrm>
        </p:grpSpPr>
        <p:grpSp>
          <p:nvGrpSpPr>
            <p:cNvPr id="19" name="组合 18"/>
            <p:cNvGrpSpPr/>
            <p:nvPr/>
          </p:nvGrpSpPr>
          <p:grpSpPr>
            <a:xfrm>
              <a:off x="3761014" y="1524000"/>
              <a:ext cx="3107872" cy="609600"/>
              <a:chOff x="3761014" y="1524000"/>
              <a:chExt cx="3107872" cy="609600"/>
            </a:xfrm>
          </p:grpSpPr>
          <p:sp>
            <p:nvSpPr>
              <p:cNvPr id="21" name="AutoShape 9"/>
              <p:cNvSpPr/>
              <p:nvPr/>
            </p:nvSpPr>
            <p:spPr>
              <a:xfrm>
                <a:off x="3761014" y="1524000"/>
                <a:ext cx="3107872" cy="6096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11"/>
              <p:cNvSpPr/>
              <p:nvPr/>
            </p:nvSpPr>
            <p:spPr>
              <a:xfrm>
                <a:off x="4332514" y="1651000"/>
                <a:ext cx="2302127"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1600" b="1" dirty="0">
                    <a:solidFill>
                      <a:srgbClr val="FFFFFF"/>
                    </a:solidFill>
                    <a:latin typeface="宋体" panose="02010600030101010101" pitchFamily="2" charset="-122"/>
                    <a:ea typeface="宋体" panose="02010600030101010101" pitchFamily="2" charset="-122"/>
                    <a:sym typeface="Noto Sans SC"/>
                  </a:rPr>
                  <a:t>浙江首考高分范文</a:t>
                </a:r>
                <a:endParaRPr lang="en-US" sz="1100" dirty="0"/>
              </a:p>
            </p:txBody>
          </p:sp>
        </p:grpSp>
        <p:pic>
          <p:nvPicPr>
            <p:cNvPr id="20"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0757" y="1676400"/>
              <a:ext cx="304800" cy="304800"/>
            </a:xfrm>
            <a:prstGeom prst="rect">
              <a:avLst/>
            </a:prstGeom>
          </p:spPr>
        </p:pic>
      </p:grpSp>
      <p:sp>
        <p:nvSpPr>
          <p:cNvPr id="24" name="文本框 23"/>
          <p:cNvSpPr txBox="1"/>
          <p:nvPr/>
        </p:nvSpPr>
        <p:spPr>
          <a:xfrm>
            <a:off x="6898820" y="671039"/>
            <a:ext cx="5075466" cy="5991384"/>
          </a:xfrm>
          <a:prstGeom prst="rect">
            <a:avLst/>
          </a:prstGeom>
          <a:solidFill>
            <a:schemeClr val="accent6">
              <a:lumMod val="40000"/>
              <a:lumOff val="60000"/>
            </a:schemeClr>
          </a:solidFill>
        </p:spPr>
        <p:txBody>
          <a:bodyPr wrap="square">
            <a:spAutoFit/>
          </a:bodyPr>
          <a:lstStyle/>
          <a:p>
            <a:pPr algn="just">
              <a:lnSpc>
                <a:spcPts val="2300"/>
              </a:lnSpc>
            </a:pPr>
            <a:r>
              <a:rPr lang="en-US" altLang="zh-CN" sz="2200" dirty="0">
                <a:latin typeface="Times New Roman" panose="02020603050405020304" pitchFamily="18" charset="0"/>
                <a:cs typeface="Times New Roman" panose="02020603050405020304" pitchFamily="18" charset="0"/>
              </a:rPr>
              <a:t>Recently, I have noticed an uncivilized phenomenon that some classmates are playing balls casually in our teaching buildings.</a:t>
            </a:r>
            <a:endParaRPr lang="en-US" altLang="zh-CN" sz="2200" dirty="0">
              <a:latin typeface="Times New Roman" panose="02020603050405020304" pitchFamily="18" charset="0"/>
              <a:cs typeface="Times New Roman" panose="02020603050405020304" pitchFamily="18" charset="0"/>
            </a:endParaRPr>
          </a:p>
          <a:p>
            <a:pPr algn="just">
              <a:lnSpc>
                <a:spcPts val="2300"/>
              </a:lnSpc>
            </a:pPr>
            <a:r>
              <a:rPr lang="en-US" altLang="zh-CN" sz="2200" dirty="0">
                <a:latin typeface="Times New Roman" panose="02020603050405020304" pitchFamily="18" charset="0"/>
                <a:cs typeface="Times New Roman" panose="02020603050405020304" pitchFamily="18" charset="0"/>
              </a:rPr>
              <a:t>During breaks, they often chase and kick balls in narrow corridors, with balls often bumping into doors, windows or even someone nearby. Such behavior is both disruptive and potentially dangerous. It not only makes the corridors messy but also poses safety risks and may result in damage to school facilities.</a:t>
            </a:r>
            <a:endParaRPr lang="en-US" altLang="zh-CN" sz="2200" dirty="0">
              <a:latin typeface="Times New Roman" panose="02020603050405020304" pitchFamily="18" charset="0"/>
              <a:cs typeface="Times New Roman" panose="02020603050405020304" pitchFamily="18" charset="0"/>
            </a:endParaRPr>
          </a:p>
          <a:p>
            <a:pPr algn="just">
              <a:lnSpc>
                <a:spcPts val="2300"/>
              </a:lnSpc>
            </a:pPr>
            <a:endParaRPr lang="en-US" altLang="zh-CN" sz="2200" dirty="0">
              <a:latin typeface="Times New Roman" panose="02020603050405020304" pitchFamily="18" charset="0"/>
              <a:cs typeface="Times New Roman" panose="02020603050405020304" pitchFamily="18" charset="0"/>
            </a:endParaRPr>
          </a:p>
          <a:p>
            <a:pPr algn="just">
              <a:lnSpc>
                <a:spcPts val="2300"/>
              </a:lnSpc>
            </a:pPr>
            <a:r>
              <a:rPr lang="en-US" altLang="zh-CN" sz="2200" dirty="0">
                <a:latin typeface="Times New Roman" panose="02020603050405020304" pitchFamily="18" charset="0"/>
                <a:cs typeface="Times New Roman" panose="02020603050405020304" pitchFamily="18" charset="0"/>
              </a:rPr>
              <a:t>Playing balls is fun, but we should choose the playground instead. I appeal to everyone to stop playing balls in our teaching buildings. It’s our shared responsibility to respect others and care for our campus. Together, let’s keep our teaching buildings safe and orderly.</a:t>
            </a:r>
            <a:endParaRPr lang="zh-CN" altLang="en-US" sz="2200" dirty="0">
              <a:latin typeface="Times New Roman" panose="02020603050405020304" pitchFamily="18" charset="0"/>
              <a:cs typeface="Times New Roman" panose="02020603050405020304" pitchFamily="18" charset="0"/>
            </a:endParaRPr>
          </a:p>
        </p:txBody>
      </p:sp>
      <p:grpSp>
        <p:nvGrpSpPr>
          <p:cNvPr id="25" name="组合 24"/>
          <p:cNvGrpSpPr/>
          <p:nvPr/>
        </p:nvGrpSpPr>
        <p:grpSpPr>
          <a:xfrm>
            <a:off x="6898820" y="115303"/>
            <a:ext cx="3677569" cy="483505"/>
            <a:chOff x="3761014" y="1524000"/>
            <a:chExt cx="3107872" cy="609600"/>
          </a:xfrm>
        </p:grpSpPr>
        <p:grpSp>
          <p:nvGrpSpPr>
            <p:cNvPr id="26" name="组合 25"/>
            <p:cNvGrpSpPr/>
            <p:nvPr/>
          </p:nvGrpSpPr>
          <p:grpSpPr>
            <a:xfrm>
              <a:off x="3761014" y="1524000"/>
              <a:ext cx="3107872" cy="609600"/>
              <a:chOff x="3761014" y="1524000"/>
              <a:chExt cx="3107872" cy="609600"/>
            </a:xfrm>
          </p:grpSpPr>
          <p:sp>
            <p:nvSpPr>
              <p:cNvPr id="28" name="AutoShape 9"/>
              <p:cNvSpPr/>
              <p:nvPr/>
            </p:nvSpPr>
            <p:spPr>
              <a:xfrm>
                <a:off x="3761014" y="1524000"/>
                <a:ext cx="3107872" cy="6096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sp>
            <p:nvSpPr>
              <p:cNvPr id="29" name="AutoShape 11"/>
              <p:cNvSpPr/>
              <p:nvPr/>
            </p:nvSpPr>
            <p:spPr>
              <a:xfrm>
                <a:off x="4332514" y="1651000"/>
                <a:ext cx="2302127"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1600" b="1" dirty="0">
                    <a:solidFill>
                      <a:srgbClr val="FFFFFF"/>
                    </a:solidFill>
                    <a:latin typeface="宋体" panose="02010600030101010101" pitchFamily="2" charset="-122"/>
                    <a:ea typeface="宋体" panose="02010600030101010101" pitchFamily="2" charset="-122"/>
                    <a:sym typeface="Noto Sans SC"/>
                  </a:rPr>
                  <a:t>新阵地</a:t>
                </a:r>
                <a:r>
                  <a:rPr lang="en-US" altLang="zh-CN" sz="1600" b="1" dirty="0">
                    <a:solidFill>
                      <a:srgbClr val="FFFFFF"/>
                    </a:solidFill>
                    <a:latin typeface="宋体" panose="02010600030101010101" pitchFamily="2" charset="-122"/>
                    <a:ea typeface="宋体" panose="02010600030101010101" pitchFamily="2" charset="-122"/>
                    <a:sym typeface="Noto Sans SC"/>
                  </a:rPr>
                  <a:t>-</a:t>
                </a:r>
                <a:r>
                  <a:rPr lang="zh-CN" altLang="en-US" sz="1600" b="1" dirty="0">
                    <a:solidFill>
                      <a:srgbClr val="FFFFFF"/>
                    </a:solidFill>
                    <a:latin typeface="宋体" panose="02010600030101010101" pitchFamily="2" charset="-122"/>
                    <a:ea typeface="宋体" panose="02010600030101010101" pitchFamily="2" charset="-122"/>
                    <a:sym typeface="Noto Sans SC"/>
                  </a:rPr>
                  <a:t>教学楼玩球</a:t>
                </a:r>
                <a:endParaRPr lang="en-US" sz="1100" dirty="0"/>
              </a:p>
            </p:txBody>
          </p:sp>
        </p:grpSp>
        <p:pic>
          <p:nvPicPr>
            <p:cNvPr id="27"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0757" y="1676400"/>
              <a:ext cx="304800" cy="304800"/>
            </a:xfrm>
            <a:prstGeom prst="rect">
              <a:avLst/>
            </a:prstGeom>
          </p:spPr>
        </p:pic>
      </p:grpSp>
      <p:pic>
        <p:nvPicPr>
          <p:cNvPr id="31" name="图片 30"/>
          <p:cNvPicPr>
            <a:picLocks noChangeAspect="1"/>
          </p:cNvPicPr>
          <p:nvPr/>
        </p:nvPicPr>
        <p:blipFill>
          <a:blip r:embed="rId7"/>
          <a:stretch>
            <a:fillRect/>
          </a:stretch>
        </p:blipFill>
        <p:spPr>
          <a:xfrm>
            <a:off x="65315" y="115302"/>
            <a:ext cx="6833506" cy="662739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arn(inVertical)">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72886" y="812800"/>
            <a:ext cx="115824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参考语料</a:t>
            </a:r>
            <a:r>
              <a:rPr lang="en-US" sz="24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24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通用功能句+核心词汇</a:t>
            </a:r>
            <a:endParaRPr lang="en-US" sz="2400" dirty="0">
              <a:latin typeface="Times New Roman" panose="02020603050405020304" pitchFamily="18" charset="0"/>
              <a:cs typeface="Times New Roman" panose="02020603050405020304" pitchFamily="18" charset="0"/>
            </a:endParaRPr>
          </a:p>
        </p:txBody>
      </p:sp>
      <p:sp>
        <p:nvSpPr>
          <p:cNvPr id="4" name="AutoShape 4"/>
          <p:cNvSpPr/>
          <p:nvPr/>
        </p:nvSpPr>
        <p:spPr>
          <a:xfrm>
            <a:off x="762000" y="1587500"/>
            <a:ext cx="5653314" cy="4826000"/>
          </a:xfrm>
          <a:prstGeom prst="roundRect">
            <a:avLst>
              <a:gd name="adj" fmla="val 2631"/>
            </a:avLst>
          </a:prstGeom>
          <a:solidFill>
            <a:srgbClr val="FFFFFF">
              <a:alpha val="10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sp>
        <p:nvSpPr>
          <p:cNvPr id="5" name="AutoShape 5"/>
          <p:cNvSpPr/>
          <p:nvPr/>
        </p:nvSpPr>
        <p:spPr>
          <a:xfrm>
            <a:off x="762000" y="1587500"/>
            <a:ext cx="5653314" cy="609600"/>
          </a:xfrm>
          <a:prstGeom prst="roundRect">
            <a:avLst>
              <a:gd name="adj" fmla="val 20833"/>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2500" y="1714500"/>
            <a:ext cx="330926" cy="304800"/>
          </a:xfrm>
          <a:prstGeom prst="rect">
            <a:avLst/>
          </a:prstGeom>
        </p:spPr>
      </p:pic>
      <p:sp>
        <p:nvSpPr>
          <p:cNvPr id="7" name="AutoShape 7"/>
          <p:cNvSpPr/>
          <p:nvPr/>
        </p:nvSpPr>
        <p:spPr>
          <a:xfrm>
            <a:off x="1333499" y="1676400"/>
            <a:ext cx="4136571"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Noto Sans SC"/>
              </a:rPr>
              <a:t>通用功能句</a:t>
            </a:r>
            <a:r>
              <a:rPr lang="en-US" sz="1800" b="1" i="0" u="none" strike="noStrike"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Noto Sans SC"/>
              </a:rPr>
              <a:t> (Writing Functions)</a:t>
            </a:r>
            <a:endParaRPr lang="en-US" sz="1800" dirty="0">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499" y="2349500"/>
            <a:ext cx="275771" cy="254000"/>
          </a:xfrm>
          <a:prstGeom prst="rect">
            <a:avLst/>
          </a:prstGeom>
        </p:spPr>
      </p:pic>
      <p:sp>
        <p:nvSpPr>
          <p:cNvPr id="9" name="AutoShape 9"/>
          <p:cNvSpPr/>
          <p:nvPr/>
        </p:nvSpPr>
        <p:spPr>
          <a:xfrm>
            <a:off x="1270000" y="23114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1.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抓现象</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描述场景</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sp>
        <p:nvSpPr>
          <p:cNvPr id="10" name="AutoShape 10"/>
          <p:cNvSpPr/>
          <p:nvPr/>
        </p:nvSpPr>
        <p:spPr>
          <a:xfrm>
            <a:off x="1143001" y="2615293"/>
            <a:ext cx="4826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Recently, I’ve noticed that...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校园现象</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a:p>
            <a:pPr indent="0" algn="l"/>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It’s common to see that... in our school.</a:t>
            </a:r>
            <a:endPar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pic>
        <p:nvPicPr>
          <p:cNvPr id="11"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99" y="3111500"/>
            <a:ext cx="275771" cy="254000"/>
          </a:xfrm>
          <a:prstGeom prst="rect">
            <a:avLst/>
          </a:prstGeom>
        </p:spPr>
      </p:pic>
      <p:sp>
        <p:nvSpPr>
          <p:cNvPr id="12" name="AutoShape 12"/>
          <p:cNvSpPr/>
          <p:nvPr/>
        </p:nvSpPr>
        <p:spPr>
          <a:xfrm>
            <a:off x="1270000" y="30734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2.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析关联</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影响</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本质</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sp>
        <p:nvSpPr>
          <p:cNvPr id="13" name="AutoShape 13"/>
          <p:cNvSpPr/>
          <p:nvPr/>
        </p:nvSpPr>
        <p:spPr>
          <a:xfrm>
            <a:off x="1143001" y="34290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This behavior will do great harm to...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万能影响</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a:p>
            <a:pPr indent="0" algn="l">
              <a:lnSpc>
                <a:spcPct val="125000"/>
              </a:lnSpc>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This reflects the lack of... awareness. (分析本质)</a:t>
            </a:r>
            <a:endPar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pic>
        <p:nvPicPr>
          <p:cNvPr id="14"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716" y="4089400"/>
            <a:ext cx="275771" cy="254000"/>
          </a:xfrm>
          <a:prstGeom prst="rect">
            <a:avLst/>
          </a:prstGeom>
        </p:spPr>
      </p:pic>
      <p:sp>
        <p:nvSpPr>
          <p:cNvPr id="15" name="AutoShape 15"/>
          <p:cNvSpPr/>
          <p:nvPr/>
        </p:nvSpPr>
        <p:spPr>
          <a:xfrm>
            <a:off x="1239157" y="401955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3.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给措施</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呼吁</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建议</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sp>
        <p:nvSpPr>
          <p:cNvPr id="16" name="AutoShape 16"/>
          <p:cNvSpPr/>
          <p:nvPr/>
        </p:nvSpPr>
        <p:spPr>
          <a:xfrm>
            <a:off x="1143001" y="43561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Let’s take action to... and never...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演讲稿首选</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a:p>
            <a:pPr indent="0" algn="l">
              <a:lnSpc>
                <a:spcPct val="125000"/>
              </a:lnSpc>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To solve the problem, we should... in daily life.</a:t>
            </a:r>
            <a:endPar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pic>
        <p:nvPicPr>
          <p:cNvPr id="17"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3426" y="4953000"/>
            <a:ext cx="275771" cy="254000"/>
          </a:xfrm>
          <a:prstGeom prst="rect">
            <a:avLst/>
          </a:prstGeom>
        </p:spPr>
      </p:pic>
      <p:sp>
        <p:nvSpPr>
          <p:cNvPr id="18" name="AutoShape 18"/>
          <p:cNvSpPr/>
          <p:nvPr/>
        </p:nvSpPr>
        <p:spPr>
          <a:xfrm>
            <a:off x="1208314" y="49022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4.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升价值</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主题升华</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sp>
        <p:nvSpPr>
          <p:cNvPr id="19" name="AutoShape 19"/>
          <p:cNvSpPr/>
          <p:nvPr/>
        </p:nvSpPr>
        <p:spPr>
          <a:xfrm>
            <a:off x="1117601" y="5308600"/>
            <a:ext cx="5047344"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It’s our shared responsibility to...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集体责任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a:p>
            <a:pPr indent="0" algn="l">
              <a:lnSpc>
                <a:spcPct val="125000"/>
              </a:lnSpc>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This can help us develop the good virtue of...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素养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sp>
        <p:nvSpPr>
          <p:cNvPr id="20" name="AutoShape 20"/>
          <p:cNvSpPr/>
          <p:nvPr/>
        </p:nvSpPr>
        <p:spPr>
          <a:xfrm>
            <a:off x="6223000" y="1587500"/>
            <a:ext cx="5653314" cy="4826000"/>
          </a:xfrm>
          <a:prstGeom prst="roundRect">
            <a:avLst>
              <a:gd name="adj" fmla="val 2631"/>
            </a:avLst>
          </a:prstGeom>
          <a:solidFill>
            <a:srgbClr val="FFFFFF">
              <a:alpha val="10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sp>
        <p:nvSpPr>
          <p:cNvPr id="21" name="AutoShape 21"/>
          <p:cNvSpPr/>
          <p:nvPr/>
        </p:nvSpPr>
        <p:spPr>
          <a:xfrm>
            <a:off x="6223000" y="1587500"/>
            <a:ext cx="5653314" cy="609600"/>
          </a:xfrm>
          <a:prstGeom prst="roundRect">
            <a:avLst>
              <a:gd name="adj" fmla="val 20833"/>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sz="1800">
              <a:latin typeface="Times New Roman" panose="02020603050405020304" pitchFamily="18" charset="0"/>
              <a:cs typeface="Times New Roman" panose="02020603050405020304" pitchFamily="18" charset="0"/>
            </a:endParaRPr>
          </a:p>
        </p:txBody>
      </p:sp>
      <p:pic>
        <p:nvPicPr>
          <p:cNvPr id="22"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3500" y="1714500"/>
            <a:ext cx="330926" cy="304800"/>
          </a:xfrm>
          <a:prstGeom prst="rect">
            <a:avLst/>
          </a:prstGeom>
        </p:spPr>
      </p:pic>
      <p:sp>
        <p:nvSpPr>
          <p:cNvPr id="23" name="AutoShape 23"/>
          <p:cNvSpPr/>
          <p:nvPr/>
        </p:nvSpPr>
        <p:spPr>
          <a:xfrm>
            <a:off x="6794499" y="1676400"/>
            <a:ext cx="4136571"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Noto Sans SC"/>
              </a:rPr>
              <a:t>核心词汇</a:t>
            </a:r>
            <a:r>
              <a:rPr lang="en-US" sz="1800" b="1" i="0" u="none" strike="noStrike"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Noto Sans SC"/>
              </a:rPr>
              <a:t> (Core Vocabulary)</a:t>
            </a:r>
            <a:endParaRPr lang="en-US" sz="1800" dirty="0">
              <a:latin typeface="Times New Roman" panose="02020603050405020304" pitchFamily="18" charset="0"/>
              <a:cs typeface="Times New Roman" panose="02020603050405020304" pitchFamily="18" charset="0"/>
            </a:endParaRPr>
          </a:p>
        </p:txBody>
      </p:sp>
      <p:pic>
        <p:nvPicPr>
          <p:cNvPr id="24"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13499" y="2349500"/>
            <a:ext cx="275771" cy="254000"/>
          </a:xfrm>
          <a:prstGeom prst="rect">
            <a:avLst/>
          </a:prstGeom>
        </p:spPr>
      </p:pic>
      <p:sp>
        <p:nvSpPr>
          <p:cNvPr id="25" name="AutoShape 25"/>
          <p:cNvSpPr/>
          <p:nvPr/>
        </p:nvSpPr>
        <p:spPr>
          <a:xfrm>
            <a:off x="6731000" y="23114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1.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行为描述</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(Actions)</a:t>
            </a:r>
            <a:endParaRPr lang="en-US" sz="1800" dirty="0">
              <a:latin typeface="Times New Roman" panose="02020603050405020304" pitchFamily="18" charset="0"/>
              <a:cs typeface="Times New Roman" panose="02020603050405020304" pitchFamily="18" charset="0"/>
            </a:endParaRPr>
          </a:p>
        </p:txBody>
      </p:sp>
      <p:sp>
        <p:nvSpPr>
          <p:cNvPr id="26" name="AutoShape 26"/>
          <p:cNvSpPr/>
          <p:nvPr/>
        </p:nvSpPr>
        <p:spPr>
          <a:xfrm>
            <a:off x="6731000" y="2603500"/>
            <a:ext cx="4826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scribble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涂画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damage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损坏</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chase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追逐</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litter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乱扔</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carve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刻画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pic>
        <p:nvPicPr>
          <p:cNvPr id="27"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04427" y="3199493"/>
            <a:ext cx="275771" cy="254000"/>
          </a:xfrm>
          <a:prstGeom prst="rect">
            <a:avLst/>
          </a:prstGeom>
        </p:spPr>
      </p:pic>
      <p:sp>
        <p:nvSpPr>
          <p:cNvPr id="28" name="AutoShape 28"/>
          <p:cNvSpPr/>
          <p:nvPr/>
        </p:nvSpPr>
        <p:spPr>
          <a:xfrm>
            <a:off x="6731000" y="313055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2.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评价类</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(Evaluation)</a:t>
            </a:r>
            <a:endParaRPr lang="en-US" sz="1800" dirty="0">
              <a:latin typeface="Times New Roman" panose="02020603050405020304" pitchFamily="18" charset="0"/>
              <a:cs typeface="Times New Roman" panose="02020603050405020304" pitchFamily="18" charset="0"/>
            </a:endParaRPr>
          </a:p>
        </p:txBody>
      </p:sp>
      <p:sp>
        <p:nvSpPr>
          <p:cNvPr id="29" name="AutoShape 29"/>
          <p:cNvSpPr/>
          <p:nvPr/>
        </p:nvSpPr>
        <p:spPr>
          <a:xfrm>
            <a:off x="6701972" y="3473450"/>
            <a:ext cx="4826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saddening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惋惜</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impolite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不文明</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improper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不当</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unacceptable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不可接受</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pic>
        <p:nvPicPr>
          <p:cNvPr id="30" name="Picture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26201" y="4000501"/>
            <a:ext cx="275771" cy="254000"/>
          </a:xfrm>
          <a:prstGeom prst="rect">
            <a:avLst/>
          </a:prstGeom>
        </p:spPr>
      </p:pic>
      <p:sp>
        <p:nvSpPr>
          <p:cNvPr id="31" name="AutoShape 31"/>
          <p:cNvSpPr/>
          <p:nvPr/>
        </p:nvSpPr>
        <p:spPr>
          <a:xfrm>
            <a:off x="6723740" y="39370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3.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责任</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素养</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(Responsibility)</a:t>
            </a:r>
            <a:endParaRPr lang="en-US" sz="1800" dirty="0">
              <a:latin typeface="Times New Roman" panose="02020603050405020304" pitchFamily="18" charset="0"/>
              <a:cs typeface="Times New Roman" panose="02020603050405020304" pitchFamily="18" charset="0"/>
            </a:endParaRPr>
          </a:p>
        </p:txBody>
      </p:sp>
      <p:sp>
        <p:nvSpPr>
          <p:cNvPr id="32" name="AutoShape 32"/>
          <p:cNvSpPr/>
          <p:nvPr/>
        </p:nvSpPr>
        <p:spPr>
          <a:xfrm>
            <a:off x="6731000" y="424815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responsibility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责任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virtue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素养</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public property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公物</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cherish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爱护</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pic>
        <p:nvPicPr>
          <p:cNvPr id="33" name="Picture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13499" y="4949371"/>
            <a:ext cx="275771" cy="254000"/>
          </a:xfrm>
          <a:prstGeom prst="rect">
            <a:avLst/>
          </a:prstGeom>
        </p:spPr>
      </p:pic>
      <p:sp>
        <p:nvSpPr>
          <p:cNvPr id="34" name="AutoShape 34"/>
          <p:cNvSpPr/>
          <p:nvPr/>
        </p:nvSpPr>
        <p:spPr>
          <a:xfrm>
            <a:off x="6744426" y="4889500"/>
            <a:ext cx="4826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4. </a:t>
            </a:r>
            <a:r>
              <a:rPr lang="en-US" sz="18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影响类</a:t>
            </a:r>
            <a:r>
              <a:rPr lang="en-US" sz="18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 (Impact)</a:t>
            </a:r>
            <a:endParaRPr lang="en-US" sz="1800" dirty="0">
              <a:latin typeface="Times New Roman" panose="02020603050405020304" pitchFamily="18" charset="0"/>
              <a:cs typeface="Times New Roman" panose="02020603050405020304" pitchFamily="18" charset="0"/>
            </a:endParaRPr>
          </a:p>
        </p:txBody>
      </p:sp>
      <p:sp>
        <p:nvSpPr>
          <p:cNvPr id="35" name="AutoShape 35"/>
          <p:cNvSpPr/>
          <p:nvPr/>
        </p:nvSpPr>
        <p:spPr>
          <a:xfrm>
            <a:off x="6770915" y="53086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influence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影响</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disturb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干扰</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waste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浪费</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endanger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危及</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 destroy (</a:t>
            </a:r>
            <a:r>
              <a:rPr lang="en-US" sz="1800" b="0" i="0"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破坏</a:t>
            </a:r>
            <a:r>
              <a:rPr lang="en-US" sz="1800" b="0" i="0"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2558" y="5247020"/>
            <a:ext cx="2802866" cy="684145"/>
            <a:chOff x="0" y="0"/>
            <a:chExt cx="1001792" cy="244525"/>
          </a:xfrm>
        </p:grpSpPr>
        <p:sp>
          <p:nvSpPr>
            <p:cNvPr id="3" name="Freeform 3"/>
            <p:cNvSpPr/>
            <p:nvPr/>
          </p:nvSpPr>
          <p:spPr>
            <a:xfrm>
              <a:off x="0" y="0"/>
              <a:ext cx="1001792" cy="244525"/>
            </a:xfrm>
            <a:custGeom>
              <a:avLst/>
              <a:gdLst/>
              <a:ahLst/>
              <a:cxnLst/>
              <a:rect l="l" t="t" r="r" b="b"/>
              <a:pathLst>
                <a:path w="1001792" h="244525">
                  <a:moveTo>
                    <a:pt x="122262" y="0"/>
                  </a:moveTo>
                  <a:lnTo>
                    <a:pt x="879530" y="0"/>
                  </a:lnTo>
                  <a:cubicBezTo>
                    <a:pt x="947053" y="0"/>
                    <a:pt x="1001792" y="54739"/>
                    <a:pt x="1001792" y="122262"/>
                  </a:cubicBezTo>
                  <a:lnTo>
                    <a:pt x="1001792" y="122262"/>
                  </a:lnTo>
                  <a:cubicBezTo>
                    <a:pt x="1001792" y="189786"/>
                    <a:pt x="947053" y="244525"/>
                    <a:pt x="879530" y="244525"/>
                  </a:cubicBezTo>
                  <a:lnTo>
                    <a:pt x="122262" y="244525"/>
                  </a:lnTo>
                  <a:cubicBezTo>
                    <a:pt x="54739" y="244525"/>
                    <a:pt x="0" y="189786"/>
                    <a:pt x="0" y="122262"/>
                  </a:cubicBezTo>
                  <a:lnTo>
                    <a:pt x="0" y="122262"/>
                  </a:lnTo>
                  <a:cubicBezTo>
                    <a:pt x="0" y="54739"/>
                    <a:pt x="54739" y="0"/>
                    <a:pt x="122262" y="0"/>
                  </a:cubicBezTo>
                  <a:close/>
                </a:path>
              </a:pathLst>
            </a:custGeom>
            <a:solidFill>
              <a:srgbClr val="43A7EB"/>
            </a:solidFill>
          </p:spPr>
        </p:sp>
        <p:sp>
          <p:nvSpPr>
            <p:cNvPr id="4" name="TextBox 4"/>
            <p:cNvSpPr txBox="1"/>
            <p:nvPr/>
          </p:nvSpPr>
          <p:spPr>
            <a:xfrm>
              <a:off x="0" y="-38100"/>
              <a:ext cx="1001792" cy="282625"/>
            </a:xfrm>
            <a:prstGeom prst="rect">
              <a:avLst/>
            </a:prstGeom>
          </p:spPr>
          <p:txBody>
            <a:bodyPr lIns="33867" tIns="33867" rIns="33867" bIns="33867" rtlCol="0" anchor="ctr"/>
            <a:lstStyle/>
            <a:p>
              <a:pPr algn="ctr" defTabSz="609600">
                <a:lnSpc>
                  <a:spcPts val="1775"/>
                </a:lnSpc>
                <a:spcBef>
                  <a:spcPct val="0"/>
                </a:spcBef>
                <a:buClrTx/>
              </a:pPr>
              <a:endParaRPr sz="1200" kern="1200">
                <a:solidFill>
                  <a:prstClr val="black"/>
                </a:solidFill>
                <a:latin typeface="Calibri" panose="020F0502020204030204"/>
                <a:ea typeface="+mn-ea"/>
                <a:cs typeface="+mn-cs"/>
              </a:endParaRPr>
            </a:p>
          </p:txBody>
        </p:sp>
      </p:grpSp>
      <p:grpSp>
        <p:nvGrpSpPr>
          <p:cNvPr id="5" name="Group 5"/>
          <p:cNvGrpSpPr/>
          <p:nvPr/>
        </p:nvGrpSpPr>
        <p:grpSpPr>
          <a:xfrm>
            <a:off x="7160287" y="-623582"/>
            <a:ext cx="7887400" cy="788740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7" name="TextBox 7"/>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sp>
        <p:nvSpPr>
          <p:cNvPr id="8" name="TextBox 8"/>
          <p:cNvSpPr txBox="1"/>
          <p:nvPr/>
        </p:nvSpPr>
        <p:spPr>
          <a:xfrm>
            <a:off x="1022558" y="1525368"/>
            <a:ext cx="5947229" cy="2718693"/>
          </a:xfrm>
          <a:prstGeom prst="rect">
            <a:avLst/>
          </a:prstGeom>
        </p:spPr>
        <p:txBody>
          <a:bodyPr lIns="0" tIns="0" rIns="0" bIns="0" rtlCol="0" anchor="t">
            <a:spAutoFit/>
          </a:bodyPr>
          <a:lstStyle/>
          <a:p>
            <a:pPr defTabSz="609600">
              <a:lnSpc>
                <a:spcPts val="10560"/>
              </a:lnSpc>
              <a:buClrTx/>
            </a:pPr>
            <a:r>
              <a:rPr lang="en-US" sz="9780" b="1" kern="1200">
                <a:latin typeface="思源黑体 Bold"/>
                <a:ea typeface="思源黑体 Bold"/>
                <a:cs typeface="思源黑体 Bold"/>
                <a:sym typeface="思源黑体 Bold"/>
              </a:rPr>
              <a:t>感谢</a:t>
            </a:r>
            <a:endParaRPr lang="en-US" sz="9780" b="1" kern="1200">
              <a:latin typeface="思源黑体 Bold"/>
              <a:ea typeface="思源黑体 Bold"/>
              <a:cs typeface="思源黑体 Bold"/>
              <a:sym typeface="思源黑体 Bold"/>
            </a:endParaRPr>
          </a:p>
          <a:p>
            <a:pPr defTabSz="609600">
              <a:lnSpc>
                <a:spcPts val="10560"/>
              </a:lnSpc>
              <a:buClrTx/>
            </a:pPr>
            <a:r>
              <a:rPr lang="en-US" sz="9780" b="1" kern="1200">
                <a:latin typeface="思源黑体 Bold"/>
                <a:ea typeface="思源黑体 Bold"/>
                <a:cs typeface="思源黑体 Bold"/>
                <a:sym typeface="思源黑体 Bold"/>
              </a:rPr>
              <a:t>您的观看</a:t>
            </a:r>
            <a:endParaRPr lang="en-US" sz="9780" b="1" kern="1200">
              <a:latin typeface="思源黑体 Bold"/>
              <a:ea typeface="思源黑体 Bold"/>
              <a:cs typeface="思源黑体 Bold"/>
              <a:sym typeface="思源黑体 Bold"/>
            </a:endParaRPr>
          </a:p>
        </p:txBody>
      </p:sp>
      <p:sp>
        <p:nvSpPr>
          <p:cNvPr id="9" name="Freeform 9"/>
          <p:cNvSpPr/>
          <p:nvPr/>
        </p:nvSpPr>
        <p:spPr>
          <a:xfrm>
            <a:off x="6330063" y="342900"/>
            <a:ext cx="4917211" cy="6172200"/>
          </a:xfrm>
          <a:custGeom>
            <a:avLst/>
            <a:gdLst/>
            <a:ahLst/>
            <a:cxnLst/>
            <a:rect l="l" t="t" r="r" b="b"/>
            <a:pathLst>
              <a:path w="7375816" h="9258300">
                <a:moveTo>
                  <a:pt x="0" y="0"/>
                </a:moveTo>
                <a:lnTo>
                  <a:pt x="7375815" y="0"/>
                </a:lnTo>
                <a:lnTo>
                  <a:pt x="7375815" y="9258300"/>
                </a:lnTo>
                <a:lnTo>
                  <a:pt x="0" y="9258300"/>
                </a:lnTo>
                <a:lnTo>
                  <a:pt x="0" y="0"/>
                </a:lnTo>
                <a:close/>
              </a:path>
            </a:pathLst>
          </a:custGeom>
          <a:blipFill>
            <a:blip r:embed="rId1"/>
            <a:stretch>
              <a:fillRect/>
            </a:stretch>
          </a:blipFill>
        </p:spPr>
      </p:sp>
      <p:grpSp>
        <p:nvGrpSpPr>
          <p:cNvPr id="10" name="Group 10"/>
          <p:cNvGrpSpPr/>
          <p:nvPr/>
        </p:nvGrpSpPr>
        <p:grpSpPr>
          <a:xfrm>
            <a:off x="5495199" y="5269992"/>
            <a:ext cx="238725" cy="23872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A9255"/>
            </a:solidFill>
          </p:spPr>
        </p:sp>
        <p:sp>
          <p:nvSpPr>
            <p:cNvPr id="12" name="TextBox 12"/>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grpSp>
        <p:nvGrpSpPr>
          <p:cNvPr id="13" name="Group 13"/>
          <p:cNvGrpSpPr/>
          <p:nvPr/>
        </p:nvGrpSpPr>
        <p:grpSpPr>
          <a:xfrm>
            <a:off x="11506200" y="4369896"/>
            <a:ext cx="174939" cy="174939"/>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5" name="TextBox 15"/>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grpSp>
        <p:nvGrpSpPr>
          <p:cNvPr id="16" name="Group 16"/>
          <p:cNvGrpSpPr/>
          <p:nvPr/>
        </p:nvGrpSpPr>
        <p:grpSpPr>
          <a:xfrm>
            <a:off x="10734038" y="3634932"/>
            <a:ext cx="113397" cy="113397"/>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8" name="TextBox 18"/>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grpSp>
        <p:nvGrpSpPr>
          <p:cNvPr id="19" name="Group 19"/>
          <p:cNvGrpSpPr/>
          <p:nvPr/>
        </p:nvGrpSpPr>
        <p:grpSpPr>
          <a:xfrm>
            <a:off x="6713308" y="1723663"/>
            <a:ext cx="256478" cy="25647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EAEA6"/>
            </a:solidFill>
          </p:spPr>
        </p:sp>
        <p:sp>
          <p:nvSpPr>
            <p:cNvPr id="21" name="TextBox 21"/>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grpSp>
        <p:nvGrpSpPr>
          <p:cNvPr id="22" name="Group 22"/>
          <p:cNvGrpSpPr/>
          <p:nvPr/>
        </p:nvGrpSpPr>
        <p:grpSpPr>
          <a:xfrm>
            <a:off x="458926" y="3133550"/>
            <a:ext cx="295450" cy="295450"/>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24" name="TextBox 24"/>
            <p:cNvSpPr txBox="1"/>
            <p:nvPr/>
          </p:nvSpPr>
          <p:spPr>
            <a:xfrm>
              <a:off x="76200" y="38100"/>
              <a:ext cx="660400" cy="698500"/>
            </a:xfrm>
            <a:prstGeom prst="rect">
              <a:avLst/>
            </a:prstGeom>
          </p:spPr>
          <p:txBody>
            <a:bodyPr lIns="33867" tIns="33867" rIns="33867" bIns="33867" rtlCol="0" anchor="ctr"/>
            <a:lstStyle/>
            <a:p>
              <a:pPr algn="ctr" defTabSz="609600">
                <a:lnSpc>
                  <a:spcPts val="1775"/>
                </a:lnSpc>
                <a:buClrTx/>
              </a:pPr>
              <a:endParaRPr sz="1200" kern="1200">
                <a:solidFill>
                  <a:prstClr val="black"/>
                </a:solidFill>
                <a:latin typeface="Calibri" panose="020F0502020204030204"/>
                <a:ea typeface="+mn-ea"/>
                <a:cs typeface="+mn-cs"/>
              </a:endParaRPr>
            </a:p>
          </p:txBody>
        </p:sp>
      </p:grpSp>
      <p:sp>
        <p:nvSpPr>
          <p:cNvPr id="25" name="Freeform 25"/>
          <p:cNvSpPr/>
          <p:nvPr/>
        </p:nvSpPr>
        <p:spPr>
          <a:xfrm>
            <a:off x="-1102042" y="-1028700"/>
            <a:ext cx="4029392" cy="3189935"/>
          </a:xfrm>
          <a:custGeom>
            <a:avLst/>
            <a:gdLst/>
            <a:ahLst/>
            <a:cxnLst/>
            <a:rect l="l" t="t" r="r" b="b"/>
            <a:pathLst>
              <a:path w="6044088" h="4784903">
                <a:moveTo>
                  <a:pt x="0" y="0"/>
                </a:moveTo>
                <a:lnTo>
                  <a:pt x="6044088" y="0"/>
                </a:lnTo>
                <a:lnTo>
                  <a:pt x="6044088" y="4784903"/>
                </a:lnTo>
                <a:lnTo>
                  <a:pt x="0" y="4784903"/>
                </a:lnTo>
                <a:lnTo>
                  <a:pt x="0" y="0"/>
                </a:lnTo>
                <a:close/>
              </a:path>
            </a:pathLst>
          </a:custGeom>
          <a:blipFill>
            <a:blip r:embed="rId2"/>
            <a:stretch>
              <a:fillRect/>
            </a:stretch>
          </a:blipFill>
        </p:spPr>
      </p:sp>
      <p:sp>
        <p:nvSpPr>
          <p:cNvPr id="26" name="Freeform 26"/>
          <p:cNvSpPr/>
          <p:nvPr/>
        </p:nvSpPr>
        <p:spPr>
          <a:xfrm rot="900133">
            <a:off x="4224262" y="1290496"/>
            <a:ext cx="1379289" cy="1379289"/>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3"/>
            <a:stretch>
              <a:fillRect/>
            </a:stretch>
          </a:blipFill>
        </p:spPr>
      </p:sp>
      <p:sp>
        <p:nvSpPr>
          <p:cNvPr id="27" name="Freeform 27"/>
          <p:cNvSpPr/>
          <p:nvPr/>
        </p:nvSpPr>
        <p:spPr>
          <a:xfrm rot="1220164">
            <a:off x="10374740" y="1547706"/>
            <a:ext cx="945390" cy="886760"/>
          </a:xfrm>
          <a:custGeom>
            <a:avLst/>
            <a:gdLst/>
            <a:ahLst/>
            <a:cxnLst/>
            <a:rect l="l" t="t" r="r" b="b"/>
            <a:pathLst>
              <a:path w="1418085" h="1330140">
                <a:moveTo>
                  <a:pt x="0" y="0"/>
                </a:moveTo>
                <a:lnTo>
                  <a:pt x="1418085" y="0"/>
                </a:lnTo>
                <a:lnTo>
                  <a:pt x="1418085" y="1330140"/>
                </a:lnTo>
                <a:lnTo>
                  <a:pt x="0" y="1330140"/>
                </a:lnTo>
                <a:lnTo>
                  <a:pt x="0" y="0"/>
                </a:lnTo>
                <a:close/>
              </a:path>
            </a:pathLst>
          </a:custGeom>
          <a:blipFill>
            <a:blip r:embed="rId4"/>
            <a:stretch>
              <a:fillRect l="-11359" t="-16302" r="-13896" b="-17234"/>
            </a:stretch>
          </a:blipFill>
        </p:spPr>
      </p:sp>
      <p:sp>
        <p:nvSpPr>
          <p:cNvPr id="28" name="TextBox 28"/>
          <p:cNvSpPr txBox="1"/>
          <p:nvPr/>
        </p:nvSpPr>
        <p:spPr>
          <a:xfrm>
            <a:off x="1106269" y="635000"/>
            <a:ext cx="2949175" cy="153888"/>
          </a:xfrm>
          <a:prstGeom prst="rect">
            <a:avLst/>
          </a:prstGeom>
        </p:spPr>
        <p:txBody>
          <a:bodyPr lIns="0" tIns="0" rIns="0" bIns="0" rtlCol="0" anchor="t">
            <a:spAutoFit/>
          </a:bodyPr>
          <a:lstStyle/>
          <a:p>
            <a:pPr defTabSz="609600">
              <a:lnSpc>
                <a:spcPts val="1155"/>
              </a:lnSpc>
              <a:buClrTx/>
            </a:pPr>
            <a:r>
              <a:rPr lang="en-US" sz="1070" kern="1200">
                <a:latin typeface="Poppins"/>
                <a:ea typeface="Poppins"/>
                <a:cs typeface="Poppins"/>
                <a:sym typeface="Poppins"/>
              </a:rPr>
              <a:t>THANK YOU</a:t>
            </a:r>
            <a:endParaRPr lang="en-US" sz="1070" kern="1200">
              <a:latin typeface="Poppins"/>
              <a:ea typeface="Poppins"/>
              <a:cs typeface="Poppins"/>
              <a:sym typeface="Poppins"/>
            </a:endParaRPr>
          </a:p>
        </p:txBody>
      </p:sp>
      <p:sp>
        <p:nvSpPr>
          <p:cNvPr id="29" name="TextBox 29"/>
          <p:cNvSpPr txBox="1"/>
          <p:nvPr/>
        </p:nvSpPr>
        <p:spPr>
          <a:xfrm>
            <a:off x="3439319" y="635000"/>
            <a:ext cx="2949175" cy="153888"/>
          </a:xfrm>
          <a:prstGeom prst="rect">
            <a:avLst/>
          </a:prstGeom>
        </p:spPr>
        <p:txBody>
          <a:bodyPr lIns="0" tIns="0" rIns="0" bIns="0" rtlCol="0" anchor="t">
            <a:spAutoFit/>
          </a:bodyPr>
          <a:lstStyle/>
          <a:p>
            <a:pPr defTabSz="609600">
              <a:lnSpc>
                <a:spcPts val="1155"/>
              </a:lnSpc>
              <a:buClrTx/>
            </a:pPr>
            <a:r>
              <a:rPr lang="en-US" sz="1070" kern="1200">
                <a:latin typeface="Poppins"/>
                <a:ea typeface="Poppins"/>
                <a:cs typeface="Poppins"/>
                <a:sym typeface="Poppins"/>
              </a:rPr>
              <a:t>THANK YOU</a:t>
            </a:r>
            <a:endParaRPr lang="en-US" sz="1070" kern="1200">
              <a:latin typeface="Poppins"/>
              <a:ea typeface="Poppins"/>
              <a:cs typeface="Poppins"/>
              <a:sym typeface="Poppins"/>
            </a:endParaRPr>
          </a:p>
        </p:txBody>
      </p:sp>
      <p:sp>
        <p:nvSpPr>
          <p:cNvPr id="30" name="TextBox 30"/>
          <p:cNvSpPr txBox="1"/>
          <p:nvPr/>
        </p:nvSpPr>
        <p:spPr>
          <a:xfrm>
            <a:off x="10250117" y="685800"/>
            <a:ext cx="1256083" cy="153888"/>
          </a:xfrm>
          <a:prstGeom prst="rect">
            <a:avLst/>
          </a:prstGeom>
        </p:spPr>
        <p:txBody>
          <a:bodyPr lIns="0" tIns="0" rIns="0" bIns="0" rtlCol="0" anchor="t">
            <a:spAutoFit/>
          </a:bodyPr>
          <a:lstStyle/>
          <a:p>
            <a:pPr algn="r" defTabSz="609600">
              <a:lnSpc>
                <a:spcPts val="1155"/>
              </a:lnSpc>
              <a:buClrTx/>
            </a:pPr>
            <a:r>
              <a:rPr lang="en-US" sz="1070" b="1" kern="1200">
                <a:latin typeface="Poppins Bold"/>
                <a:ea typeface="Poppins Bold"/>
                <a:cs typeface="Poppins Bold"/>
                <a:sym typeface="Poppins Bold"/>
              </a:rPr>
              <a:t>THANK YOU</a:t>
            </a:r>
            <a:endParaRPr lang="en-US" sz="1070" b="1" kern="1200">
              <a:latin typeface="Poppins Bold"/>
              <a:ea typeface="Poppins Bold"/>
              <a:cs typeface="Poppins Bold"/>
              <a:sym typeface="Poppins Bold"/>
            </a:endParaRPr>
          </a:p>
        </p:txBody>
      </p:sp>
      <p:sp>
        <p:nvSpPr>
          <p:cNvPr id="32" name="TextBox 32"/>
          <p:cNvSpPr txBox="1"/>
          <p:nvPr/>
        </p:nvSpPr>
        <p:spPr>
          <a:xfrm>
            <a:off x="1325237" y="5409427"/>
            <a:ext cx="3840160" cy="371897"/>
          </a:xfrm>
          <a:prstGeom prst="rect">
            <a:avLst/>
          </a:prstGeom>
        </p:spPr>
        <p:txBody>
          <a:bodyPr lIns="0" tIns="0" rIns="0" bIns="0" rtlCol="0" anchor="t">
            <a:spAutoFit/>
          </a:bodyPr>
          <a:lstStyle/>
          <a:p>
            <a:pPr defTabSz="609600">
              <a:lnSpc>
                <a:spcPts val="2875"/>
              </a:lnSpc>
              <a:buClrTx/>
            </a:pPr>
            <a:r>
              <a:rPr lang="en-US" sz="2480" b="1" kern="1200" dirty="0">
                <a:solidFill>
                  <a:srgbClr val="FFFFFF"/>
                </a:solidFill>
                <a:latin typeface="思源黑体 Bold"/>
                <a:ea typeface="思源黑体 Bold"/>
                <a:cs typeface="思源黑体 Bold"/>
                <a:sym typeface="思源黑体 Bold"/>
              </a:rPr>
              <a:t>F</a:t>
            </a:r>
            <a:r>
              <a:rPr lang="en-US" altLang="zh-CN" sz="2480" b="1" kern="1200" dirty="0">
                <a:solidFill>
                  <a:srgbClr val="FFFFFF"/>
                </a:solidFill>
                <a:latin typeface="思源黑体 Bold"/>
                <a:ea typeface="思源黑体 Bold"/>
                <a:cs typeface="思源黑体 Bold"/>
                <a:sym typeface="思源黑体 Bold"/>
              </a:rPr>
              <a:t>ay</a:t>
            </a:r>
            <a:endParaRPr lang="en-US" sz="2480" b="1" kern="1200" dirty="0">
              <a:solidFill>
                <a:srgbClr val="FFFFFF"/>
              </a:solidFill>
              <a:latin typeface="思源黑体 Bold"/>
              <a:ea typeface="思源黑体 Bold"/>
              <a:cs typeface="思源黑体 Bold"/>
              <a:sym typeface="思源黑体 Bold"/>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8"/>
          <p:cNvSpPr/>
          <p:nvPr/>
        </p:nvSpPr>
        <p:spPr>
          <a:xfrm flipH="1">
            <a:off x="8039103" y="1905001"/>
            <a:ext cx="4466772" cy="4756202"/>
          </a:xfrm>
          <a:custGeom>
            <a:avLst/>
            <a:gdLst/>
            <a:ahLst/>
            <a:cxnLst/>
            <a:rect l="l" t="t" r="r" b="b"/>
            <a:pathLst>
              <a:path w="7450665" h="8026506">
                <a:moveTo>
                  <a:pt x="7450666" y="0"/>
                </a:moveTo>
                <a:lnTo>
                  <a:pt x="0" y="0"/>
                </a:lnTo>
                <a:lnTo>
                  <a:pt x="0" y="8026506"/>
                </a:lnTo>
                <a:lnTo>
                  <a:pt x="7450666" y="8026506"/>
                </a:lnTo>
                <a:lnTo>
                  <a:pt x="7450666" y="0"/>
                </a:lnTo>
                <a:close/>
              </a:path>
            </a:pathLst>
          </a:custGeom>
          <a:blipFill>
            <a:blip r:embed="rId1"/>
            <a:stretch>
              <a:fillRect/>
            </a:stretch>
          </a:blipFill>
        </p:spPr>
        <p:txBody>
          <a:bodyPr/>
          <a:lstStyle/>
          <a:p>
            <a:endParaRPr lang="zh-CN" altLang="en-US"/>
          </a:p>
        </p:txBody>
      </p:sp>
      <p:sp>
        <p:nvSpPr>
          <p:cNvPr id="2" name="AutoShape 2"/>
          <p:cNvSpPr/>
          <p:nvPr/>
        </p:nvSpPr>
        <p:spPr>
          <a:xfrm>
            <a:off x="-635000" y="-635000"/>
            <a:ext cx="2540000" cy="2540000"/>
          </a:xfrm>
          <a:prstGeom prst="ellipse">
            <a:avLst/>
          </a:prstGeom>
          <a:solidFill>
            <a:srgbClr val="003366">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9525000" y="4445000"/>
            <a:ext cx="3810000" cy="3810000"/>
          </a:xfrm>
          <a:prstGeom prst="ellipse">
            <a:avLst/>
          </a:prstGeom>
          <a:solidFill>
            <a:srgbClr val="FF9900">
              <a:alpha val="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032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应用文观点类写作</a:t>
            </a:r>
            <a:r>
              <a:rPr lang="zh-CN" altLang="en-US" sz="4400" b="1" dirty="0">
                <a:solidFill>
                  <a:srgbClr val="003366"/>
                </a:solidFill>
                <a:latin typeface="宋体" panose="02010600030101010101" pitchFamily="2" charset="-122"/>
                <a:ea typeface="宋体" panose="02010600030101010101" pitchFamily="2" charset="-122"/>
                <a:cs typeface="Noto Sans SC"/>
                <a:sym typeface="Noto Sans SC"/>
              </a:rPr>
              <a:t> 一</a:t>
            </a:r>
            <a:endParaRPr lang="en-US" sz="4400" b="1" dirty="0"/>
          </a:p>
        </p:txBody>
      </p:sp>
      <p:cxnSp>
        <p:nvCxnSpPr>
          <p:cNvPr id="5" name="Connector 5"/>
          <p:cNvCxnSpPr/>
          <p:nvPr/>
        </p:nvCxnSpPr>
        <p:spPr>
          <a:xfrm>
            <a:off x="3407229" y="2921000"/>
            <a:ext cx="5482771" cy="0"/>
          </a:xfrm>
          <a:prstGeom prst="straightConnector1">
            <a:avLst/>
          </a:prstGeom>
          <a:solidFill>
            <a:srgbClr val="DEE0E3">
              <a:alpha val="100000"/>
            </a:srgbClr>
          </a:solidFill>
          <a:ln w="38100" cap="flat" cmpd="sng">
            <a:solidFill>
              <a:srgbClr val="FF9900">
                <a:alpha val="100000"/>
              </a:srgbClr>
            </a:solidFill>
            <a:prstDash val="solid"/>
            <a:round/>
            <a:headEnd type="none" w="lg" len="lg"/>
            <a:tailEnd type="none" w="lg" len="lg"/>
          </a:ln>
        </p:spPr>
      </p:cxnSp>
      <p:sp>
        <p:nvSpPr>
          <p:cNvPr id="6" name="AutoShape 6"/>
          <p:cNvSpPr/>
          <p:nvPr/>
        </p:nvSpPr>
        <p:spPr>
          <a:xfrm>
            <a:off x="2103120" y="2717778"/>
            <a:ext cx="7877813" cy="1117577"/>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0" i="0" u="none" strike="noStrike" dirty="0" err="1">
                <a:solidFill>
                  <a:srgbClr val="505050"/>
                </a:solidFill>
                <a:latin typeface="宋体" panose="02010600030101010101" pitchFamily="2" charset="-122"/>
                <a:ea typeface="宋体" panose="02010600030101010101" pitchFamily="2" charset="-122"/>
                <a:cs typeface="Noto Sans SC"/>
                <a:sym typeface="Noto Sans SC"/>
              </a:rPr>
              <a:t>从真题到实战</a:t>
            </a:r>
            <a:r>
              <a:rPr lang="en-US" sz="2800" b="0" i="0" u="none" strike="noStrike" dirty="0">
                <a:solidFill>
                  <a:srgbClr val="505050"/>
                </a:solidFill>
                <a:latin typeface="宋体" panose="02010600030101010101" pitchFamily="2" charset="-122"/>
                <a:ea typeface="宋体" panose="02010600030101010101" pitchFamily="2" charset="-122"/>
                <a:cs typeface="Noto Sans SC"/>
                <a:sym typeface="Noto Sans SC"/>
              </a:rPr>
              <a:t> —— “提-析-解”</a:t>
            </a:r>
            <a:endParaRPr lang="en-US" sz="2800" dirty="0"/>
          </a:p>
        </p:txBody>
      </p:sp>
      <p:sp>
        <p:nvSpPr>
          <p:cNvPr id="7" name="AutoShape 7"/>
          <p:cNvSpPr/>
          <p:nvPr/>
        </p:nvSpPr>
        <p:spPr>
          <a:xfrm>
            <a:off x="1474470" y="4572000"/>
            <a:ext cx="5735508" cy="1016000"/>
          </a:xfrm>
          <a:prstGeom prst="roundRect">
            <a:avLst>
              <a:gd name="adj" fmla="val 12500"/>
            </a:avLst>
          </a:prstGeom>
          <a:solidFill>
            <a:srgbClr val="FFFFFF">
              <a:alpha val="100000"/>
            </a:srgbClr>
          </a:solidFill>
          <a:ln w="25400" cap="flat" cmpd="sng">
            <a:noFill/>
            <a:prstDash val="solid"/>
            <a:round/>
          </a:ln>
          <a:effectLst>
            <a:outerShdw blurRad="127000" dist="50800" dir="2700000" algn="tl" rotWithShape="0">
              <a:srgbClr val="003366">
                <a:alpha val="10000"/>
              </a:srgbClr>
            </a:outerShdw>
          </a:effectLst>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000" y="4800600"/>
            <a:ext cx="304800" cy="304800"/>
          </a:xfrm>
          <a:prstGeom prst="rect">
            <a:avLst/>
          </a:prstGeom>
        </p:spPr>
      </p:pic>
      <p:sp>
        <p:nvSpPr>
          <p:cNvPr id="9" name="AutoShape 9"/>
          <p:cNvSpPr/>
          <p:nvPr/>
        </p:nvSpPr>
        <p:spPr>
          <a:xfrm>
            <a:off x="2032000" y="47752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0" i="0" u="none" strike="noStrike" dirty="0">
                <a:solidFill>
                  <a:srgbClr val="323232"/>
                </a:solidFill>
                <a:latin typeface="宋体" panose="02010600030101010101" pitchFamily="2" charset="-122"/>
                <a:ea typeface="宋体" panose="02010600030101010101" pitchFamily="2" charset="-122"/>
                <a:cs typeface="Noto Sans SC"/>
                <a:sym typeface="Noto Sans SC"/>
              </a:rPr>
              <a:t>针对现象、问题类</a:t>
            </a:r>
            <a:endParaRPr lang="en-US" sz="2000" dirty="0"/>
          </a:p>
        </p:txBody>
      </p:sp>
      <p:cxnSp>
        <p:nvCxnSpPr>
          <p:cNvPr id="10" name="Connector 10"/>
          <p:cNvCxnSpPr/>
          <p:nvPr/>
        </p:nvCxnSpPr>
        <p:spPr>
          <a:xfrm rot="5314074">
            <a:off x="3937000" y="5010229"/>
            <a:ext cx="508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pic>
        <p:nvPicPr>
          <p:cNvPr id="11"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000" y="4800600"/>
            <a:ext cx="304800" cy="304800"/>
          </a:xfrm>
          <a:prstGeom prst="rect">
            <a:avLst/>
          </a:prstGeom>
        </p:spPr>
      </p:pic>
      <p:sp>
        <p:nvSpPr>
          <p:cNvPr id="12" name="AutoShape 12"/>
          <p:cNvSpPr/>
          <p:nvPr/>
        </p:nvSpPr>
        <p:spPr>
          <a:xfrm>
            <a:off x="5088892" y="47752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a:solidFill>
                  <a:srgbClr val="323232"/>
                </a:solidFill>
                <a:latin typeface="宋体" panose="02010600030101010101" pitchFamily="2" charset="-122"/>
                <a:ea typeface="宋体" panose="02010600030101010101" pitchFamily="2" charset="-122"/>
                <a:cs typeface="Noto Sans SC"/>
                <a:sym typeface="Noto Sans SC"/>
              </a:rPr>
              <a:t>F</a:t>
            </a:r>
            <a:r>
              <a:rPr lang="en-US" altLang="zh-CN" sz="2400" b="1" i="0" u="none" strike="noStrike" dirty="0">
                <a:solidFill>
                  <a:srgbClr val="323232"/>
                </a:solidFill>
                <a:latin typeface="宋体" panose="02010600030101010101" pitchFamily="2" charset="-122"/>
                <a:ea typeface="宋体" panose="02010600030101010101" pitchFamily="2" charset="-122"/>
                <a:cs typeface="Noto Sans SC"/>
                <a:sym typeface="Noto Sans SC"/>
              </a:rPr>
              <a:t>ay</a:t>
            </a:r>
            <a:endParaRPr lang="en-US" sz="2400" b="1" dirty="0"/>
          </a:p>
        </p:txBody>
      </p:sp>
      <p:cxnSp>
        <p:nvCxnSpPr>
          <p:cNvPr id="13" name="Connector 13"/>
          <p:cNvCxnSpPr/>
          <p:nvPr/>
        </p:nvCxnSpPr>
        <p:spPr>
          <a:xfrm rot="5314074">
            <a:off x="6731000" y="5010229"/>
            <a:ext cx="508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文本框 16"/>
          <p:cNvSpPr txBox="1"/>
          <p:nvPr/>
        </p:nvSpPr>
        <p:spPr>
          <a:xfrm>
            <a:off x="-636815" y="4084738"/>
            <a:ext cx="9909629" cy="440955"/>
          </a:xfrm>
          <a:prstGeom prst="rect">
            <a:avLst/>
          </a:prstGeom>
          <a:noFill/>
        </p:spPr>
        <p:txBody>
          <a:bodyPr wrap="square">
            <a:spAutoFit/>
          </a:bodyPr>
          <a:lstStyle/>
          <a:p>
            <a:pPr indent="0" algn="ctr">
              <a:lnSpc>
                <a:spcPct val="125000"/>
              </a:lnSpc>
              <a:defRPr/>
            </a:pPr>
            <a:r>
              <a:rPr lang="en-US" altLang="zh-CN" sz="2000" b="0" i="0" u="none" strike="noStrike" dirty="0">
                <a:solidFill>
                  <a:srgbClr val="505050"/>
                </a:solidFill>
                <a:latin typeface="Times New Roman" panose="02020603050405020304" pitchFamily="18" charset="0"/>
                <a:ea typeface="Noto Sans SC"/>
                <a:cs typeface="Times New Roman" panose="02020603050405020304" pitchFamily="18" charset="0"/>
                <a:sym typeface="Noto Sans SC"/>
              </a:rPr>
              <a:t>Mastering the "Problem-Analysis-Solution" Logic Loop</a:t>
            </a:r>
            <a:endParaRPr lang="en-US" altLang="zh-CN" sz="2000" dirty="0">
              <a:latin typeface="Times New Roman" panose="02020603050405020304" pitchFamily="18" charset="0"/>
              <a:cs typeface="Times New Roman" panose="02020603050405020304" pitchFamily="18" charset="0"/>
            </a:endParaRPr>
          </a:p>
        </p:txBody>
      </p:sp>
      <p:sp>
        <p:nvSpPr>
          <p:cNvPr id="21" name="Freeform 26"/>
          <p:cNvSpPr/>
          <p:nvPr/>
        </p:nvSpPr>
        <p:spPr>
          <a:xfrm rot="20055664">
            <a:off x="7565791" y="1366251"/>
            <a:ext cx="946623" cy="1005915"/>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4"/>
            <a:stretch>
              <a:fillRect/>
            </a:stretch>
          </a:blipFill>
        </p:spPr>
        <p:txBody>
          <a:bodyPr/>
          <a:lstStyle/>
          <a:p>
            <a:endParaRPr lang="zh-CN" altLang="en-US"/>
          </a:p>
        </p:txBody>
      </p:sp>
      <p:sp>
        <p:nvSpPr>
          <p:cNvPr id="22" name="Freeform 25"/>
          <p:cNvSpPr/>
          <p:nvPr/>
        </p:nvSpPr>
        <p:spPr>
          <a:xfrm>
            <a:off x="-1653063" y="-1543050"/>
            <a:ext cx="6044088" cy="4784903"/>
          </a:xfrm>
          <a:custGeom>
            <a:avLst/>
            <a:gdLst/>
            <a:ahLst/>
            <a:cxnLst/>
            <a:rect l="l" t="t" r="r" b="b"/>
            <a:pathLst>
              <a:path w="6044088" h="4784903">
                <a:moveTo>
                  <a:pt x="0" y="0"/>
                </a:moveTo>
                <a:lnTo>
                  <a:pt x="6044088" y="0"/>
                </a:lnTo>
                <a:lnTo>
                  <a:pt x="6044088" y="4784903"/>
                </a:lnTo>
                <a:lnTo>
                  <a:pt x="0" y="4784903"/>
                </a:lnTo>
                <a:lnTo>
                  <a:pt x="0" y="0"/>
                </a:lnTo>
                <a:close/>
              </a:path>
            </a:pathLst>
          </a:custGeom>
          <a:blipFill>
            <a:blip r:embed="rId5"/>
            <a:stretch>
              <a:fillRect/>
            </a:stretch>
          </a:blipFill>
        </p:spPr>
        <p:txBody>
          <a:bodyPr/>
          <a:lstStyle/>
          <a:p>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03188" y="1143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真题&amp;模拟题感知</a:t>
            </a:r>
            <a:endParaRPr lang="en-US" sz="1100" dirty="0"/>
          </a:p>
        </p:txBody>
      </p:sp>
      <p:sp>
        <p:nvSpPr>
          <p:cNvPr id="4" name="AutoShape 4"/>
          <p:cNvSpPr/>
          <p:nvPr/>
        </p:nvSpPr>
        <p:spPr>
          <a:xfrm>
            <a:off x="239462" y="741588"/>
            <a:ext cx="3614069" cy="401646"/>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29188" y="1644653"/>
            <a:ext cx="304800" cy="304800"/>
          </a:xfrm>
          <a:prstGeom prst="rect">
            <a:avLst/>
          </a:prstGeom>
        </p:spPr>
      </p:pic>
      <p:sp>
        <p:nvSpPr>
          <p:cNvPr id="6" name="AutoShape 6"/>
          <p:cNvSpPr/>
          <p:nvPr/>
        </p:nvSpPr>
        <p:spPr>
          <a:xfrm>
            <a:off x="810962" y="741588"/>
            <a:ext cx="3810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FFFFFF"/>
                </a:solidFill>
                <a:latin typeface="宋体" panose="02010600030101010101" pitchFamily="2" charset="-122"/>
                <a:ea typeface="宋体" panose="02010600030101010101" pitchFamily="2" charset="-122"/>
                <a:cs typeface="Noto Sans SC"/>
                <a:sym typeface="Noto Sans SC"/>
              </a:rPr>
              <a:t>2026年1月浙江首考真题</a:t>
            </a:r>
            <a:endParaRPr lang="en-US" sz="1100" dirty="0"/>
          </a:p>
        </p:txBody>
      </p:sp>
      <p:grpSp>
        <p:nvGrpSpPr>
          <p:cNvPr id="19" name="组合 18"/>
          <p:cNvGrpSpPr/>
          <p:nvPr/>
        </p:nvGrpSpPr>
        <p:grpSpPr>
          <a:xfrm>
            <a:off x="171438" y="1206498"/>
            <a:ext cx="11849124" cy="1528955"/>
            <a:chOff x="44438" y="1485445"/>
            <a:chExt cx="11849124" cy="1528955"/>
          </a:xfrm>
        </p:grpSpPr>
        <p:sp>
          <p:nvSpPr>
            <p:cNvPr id="3" name="AutoShape 3"/>
            <p:cNvSpPr/>
            <p:nvPr/>
          </p:nvSpPr>
          <p:spPr>
            <a:xfrm>
              <a:off x="44438" y="1485445"/>
              <a:ext cx="11849124" cy="1528955"/>
            </a:xfrm>
            <a:prstGeom prst="roundRect">
              <a:avLst>
                <a:gd name="adj" fmla="val 3125"/>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p>
          </p:txBody>
        </p:sp>
        <p:sp>
          <p:nvSpPr>
            <p:cNvPr id="7" name="AutoShape 7"/>
            <p:cNvSpPr/>
            <p:nvPr/>
          </p:nvSpPr>
          <p:spPr>
            <a:xfrm>
              <a:off x="217880" y="1712893"/>
              <a:ext cx="10105406" cy="1074058"/>
            </a:xfrm>
            <a:prstGeom prst="rect">
              <a:avLst/>
            </a:prstGeom>
            <a:noFill/>
            <a:ln w="12700" cap="flat" cmpd="sng">
              <a:noFill/>
              <a:prstDash val="solid"/>
              <a:round/>
            </a:ln>
          </p:spPr>
          <p:txBody>
            <a:bodyPr vert="horz" wrap="square" lIns="0" tIns="0" rIns="0" bIns="0" rtlCol="0" anchor="ctr" anchorCtr="0"/>
            <a:lstStyle/>
            <a:p>
              <a:pPr indent="0" algn="l">
                <a:defRPr/>
              </a:pPr>
              <a:r>
                <a:rPr lang="zh-CN" altLang="en-US" sz="2000" dirty="0">
                  <a:latin typeface="Times New Roman" panose="02020603050405020304" pitchFamily="18" charset="0"/>
                  <a:cs typeface="Times New Roman" panose="02020603050405020304" pitchFamily="18" charset="0"/>
                </a:rPr>
                <a:t>你发现学校图书馆的书籍存在勾画涂写的现象，请你向校英文报投稿，内容包括：</a:t>
              </a:r>
              <a:endParaRPr lang="zh-CN" altLang="en-US" sz="2000" dirty="0">
                <a:latin typeface="Times New Roman" panose="02020603050405020304" pitchFamily="18" charset="0"/>
                <a:cs typeface="Times New Roman" panose="02020603050405020304" pitchFamily="18" charset="0"/>
              </a:endParaRPr>
            </a:p>
            <a:p>
              <a:pPr indent="0" algn="l">
                <a:defRPr/>
              </a:pPr>
              <a:r>
                <a:rPr lang="en-US"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说明具体情况；</a:t>
              </a:r>
              <a:endParaRPr lang="zh-CN" altLang="en-US" sz="2000" dirty="0">
                <a:latin typeface="Times New Roman" panose="02020603050405020304" pitchFamily="18" charset="0"/>
                <a:cs typeface="Times New Roman" panose="02020603050405020304" pitchFamily="18" charset="0"/>
              </a:endParaRPr>
            </a:p>
            <a:p>
              <a:pPr indent="0" algn="l">
                <a:defRPr/>
              </a:pPr>
              <a:r>
                <a:rPr lang="en-US" altLang="zh-CN" sz="2000" dirty="0">
                  <a:latin typeface="Times New Roman" panose="02020603050405020304" pitchFamily="18" charset="0"/>
                  <a:cs typeface="Times New Roman" panose="02020603050405020304" pitchFamily="18" charset="0"/>
                </a:rPr>
                <a:t>(2) </a:t>
              </a:r>
              <a:r>
                <a:rPr lang="zh-CN" altLang="en-US" sz="2000" dirty="0">
                  <a:latin typeface="Times New Roman" panose="02020603050405020304" pitchFamily="18" charset="0"/>
                  <a:cs typeface="Times New Roman" panose="02020603050405020304" pitchFamily="18" charset="0"/>
                </a:rPr>
                <a:t>呼吁爱护书籍</a:t>
              </a:r>
              <a:endParaRPr lang="en-US" sz="2000" dirty="0">
                <a:latin typeface="Times New Roman" panose="02020603050405020304" pitchFamily="18" charset="0"/>
                <a:cs typeface="Times New Roman" panose="02020603050405020304" pitchFamily="18" charset="0"/>
              </a:endParaRPr>
            </a:p>
            <a:p>
              <a:pPr indent="0" algn="l"/>
              <a:r>
                <a:rPr lang="en-US" sz="2000" b="0" i="0" u="none" strike="noStrike"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Noto Sans SC"/>
                </a:rPr>
                <a:t>Treasure Library Books: Our Shared Responsibility</a:t>
              </a:r>
              <a:endParaRPr lang="en-US" sz="2000" b="0" i="0" u="none" strike="noStrike"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grpSp>
      <p:grpSp>
        <p:nvGrpSpPr>
          <p:cNvPr id="24" name="组合 23"/>
          <p:cNvGrpSpPr/>
          <p:nvPr/>
        </p:nvGrpSpPr>
        <p:grpSpPr>
          <a:xfrm>
            <a:off x="203187" y="3429000"/>
            <a:ext cx="11849124" cy="1331685"/>
            <a:chOff x="203187" y="3429000"/>
            <a:chExt cx="11849124" cy="1331685"/>
          </a:xfrm>
        </p:grpSpPr>
        <p:sp>
          <p:nvSpPr>
            <p:cNvPr id="8" name="AutoShape 8"/>
            <p:cNvSpPr/>
            <p:nvPr/>
          </p:nvSpPr>
          <p:spPr>
            <a:xfrm>
              <a:off x="203187" y="3429000"/>
              <a:ext cx="11849124" cy="1331685"/>
            </a:xfrm>
            <a:prstGeom prst="roundRect">
              <a:avLst>
                <a:gd name="adj" fmla="val 3125"/>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p>
          </p:txBody>
        </p:sp>
        <p:sp>
          <p:nvSpPr>
            <p:cNvPr id="12" name="AutoShape 12"/>
            <p:cNvSpPr/>
            <p:nvPr/>
          </p:nvSpPr>
          <p:spPr>
            <a:xfrm>
              <a:off x="344879" y="3495683"/>
              <a:ext cx="11707431" cy="1132115"/>
            </a:xfrm>
            <a:prstGeom prst="rect">
              <a:avLst/>
            </a:prstGeom>
            <a:noFill/>
            <a:ln w="12700" cap="flat" cmpd="sng">
              <a:noFill/>
              <a:prstDash val="solid"/>
              <a:round/>
            </a:ln>
          </p:spPr>
          <p:txBody>
            <a:bodyPr vert="horz" wrap="square" lIns="0" tIns="0" rIns="0" bIns="0" rtlCol="0" anchor="ctr" anchorCtr="0"/>
            <a:lstStyle/>
            <a:p>
              <a:pPr indent="0" algn="l">
                <a:defRPr/>
              </a:pPr>
              <a:r>
                <a:rPr lang="zh-CN" altLang="en-US" sz="2000" b="1" i="0" u="none" strike="noStrike" dirty="0">
                  <a:solidFill>
                    <a:schemeClr val="tx1"/>
                  </a:solidFill>
                  <a:latin typeface="+mj-lt"/>
                  <a:ea typeface="宋体" panose="02010600030101010101" pitchFamily="2" charset="-122"/>
                  <a:cs typeface="Noto Sans SC"/>
                  <a:sym typeface="Noto Sans SC"/>
                </a:rPr>
                <a:t>你将参加英语课上的 “一分钟演讲” 活动。请你针对部分同学在教学楼随意玩球的现象写一篇演讲稿，内容包括：</a:t>
              </a:r>
              <a:endParaRPr lang="en-US" altLang="zh-CN" sz="2000" b="1" i="0" u="none" strike="noStrike" dirty="0">
                <a:solidFill>
                  <a:schemeClr val="tx1"/>
                </a:solidFill>
                <a:latin typeface="+mj-lt"/>
                <a:ea typeface="宋体" panose="02010600030101010101" pitchFamily="2" charset="-122"/>
                <a:cs typeface="Noto Sans SC"/>
                <a:sym typeface="Noto Sans SC"/>
              </a:endParaRPr>
            </a:p>
            <a:p>
              <a:pPr indent="0" algn="l">
                <a:defRPr/>
              </a:pPr>
              <a:r>
                <a:rPr lang="zh-CN" altLang="en-US" sz="2000" b="1" i="0" u="none" strike="noStrike" dirty="0">
                  <a:solidFill>
                    <a:schemeClr val="tx1"/>
                  </a:solidFill>
                  <a:latin typeface="+mj-lt"/>
                  <a:ea typeface="宋体" panose="02010600030101010101" pitchFamily="2" charset="-122"/>
                  <a:cs typeface="Noto Sans SC"/>
                  <a:sym typeface="Noto Sans SC"/>
                </a:rPr>
                <a:t>（</a:t>
              </a:r>
              <a:r>
                <a:rPr lang="en-US" altLang="zh-CN" sz="2000" b="1" i="0" u="none" strike="noStrike" dirty="0">
                  <a:solidFill>
                    <a:schemeClr val="tx1"/>
                  </a:solidFill>
                  <a:latin typeface="+mj-lt"/>
                  <a:ea typeface="宋体" panose="02010600030101010101" pitchFamily="2" charset="-122"/>
                  <a:cs typeface="Noto Sans SC"/>
                  <a:sym typeface="Noto Sans SC"/>
                </a:rPr>
                <a:t>1</a:t>
              </a:r>
              <a:r>
                <a:rPr lang="zh-CN" altLang="en-US" sz="2000" b="1" i="0" u="none" strike="noStrike" dirty="0">
                  <a:solidFill>
                    <a:schemeClr val="tx1"/>
                  </a:solidFill>
                  <a:latin typeface="+mj-lt"/>
                  <a:ea typeface="宋体" panose="02010600030101010101" pitchFamily="2" charset="-122"/>
                  <a:cs typeface="Noto Sans SC"/>
                  <a:sym typeface="Noto Sans SC"/>
                </a:rPr>
                <a:t>）介绍具体情况；（</a:t>
              </a:r>
              <a:r>
                <a:rPr lang="en-US" altLang="zh-CN" sz="2000" b="1" i="0" u="none" strike="noStrike" dirty="0">
                  <a:solidFill>
                    <a:schemeClr val="tx1"/>
                  </a:solidFill>
                  <a:latin typeface="+mj-lt"/>
                  <a:ea typeface="宋体" panose="02010600030101010101" pitchFamily="2" charset="-122"/>
                  <a:cs typeface="Noto Sans SC"/>
                  <a:sym typeface="Noto Sans SC"/>
                </a:rPr>
                <a:t>2</a:t>
              </a:r>
              <a:r>
                <a:rPr lang="zh-CN" altLang="en-US" sz="2000" b="1" i="0" u="none" strike="noStrike" dirty="0">
                  <a:solidFill>
                    <a:schemeClr val="tx1"/>
                  </a:solidFill>
                  <a:latin typeface="+mj-lt"/>
                  <a:ea typeface="宋体" panose="02010600030101010101" pitchFamily="2" charset="-122"/>
                  <a:cs typeface="Noto Sans SC"/>
                  <a:sym typeface="Noto Sans SC"/>
                </a:rPr>
                <a:t>）呼吁文明活动。</a:t>
              </a:r>
              <a:endParaRPr lang="en-US" sz="2000" b="0" i="0" u="none" strike="noStrike" dirty="0">
                <a:solidFill>
                  <a:schemeClr val="tx1"/>
                </a:solidFill>
                <a:latin typeface="+mj-lt"/>
                <a:ea typeface="宋体" panose="02010600030101010101" pitchFamily="2" charset="-122"/>
                <a:cs typeface="Noto Sans SC"/>
                <a:sym typeface="Noto Sans SC"/>
              </a:endParaRPr>
            </a:p>
            <a:p>
              <a:pPr indent="0" algn="l"/>
              <a:r>
                <a:rPr lang="en-US" sz="2000" b="0" i="0" u="none" strike="noStrike"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Noto Sans SC"/>
                </a:rPr>
                <a:t>Say No to Playing Balls in Teaching Buildings</a:t>
              </a:r>
              <a:endParaRPr lang="en-US" sz="2000" b="0" i="0" u="none" strike="noStrike"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grpSp>
      <p:sp>
        <p:nvSpPr>
          <p:cNvPr id="13" name="AutoShape 13"/>
          <p:cNvSpPr/>
          <p:nvPr/>
        </p:nvSpPr>
        <p:spPr>
          <a:xfrm>
            <a:off x="5802108" y="274201"/>
            <a:ext cx="6130483" cy="762000"/>
          </a:xfrm>
          <a:prstGeom prst="roundRect">
            <a:avLst>
              <a:gd name="adj" fmla="val 16666"/>
            </a:avLst>
          </a:prstGeom>
          <a:solidFill>
            <a:srgbClr val="003366">
              <a:alpha val="5000"/>
            </a:srgbClr>
          </a:solidFill>
          <a:ln w="12700" cap="flat" cmpd="sng">
            <a:solidFill>
              <a:srgbClr val="003366">
                <a:alpha val="10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8888" y="6159500"/>
            <a:ext cx="355600" cy="355600"/>
          </a:xfrm>
          <a:prstGeom prst="rect">
            <a:avLst/>
          </a:prstGeom>
        </p:spPr>
      </p:pic>
      <p:sp>
        <p:nvSpPr>
          <p:cNvPr id="15" name="AutoShape 15"/>
          <p:cNvSpPr/>
          <p:nvPr/>
        </p:nvSpPr>
        <p:spPr>
          <a:xfrm>
            <a:off x="6047059" y="379108"/>
            <a:ext cx="564058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思考：三篇题目有哪些共性？考查核心是什么</a:t>
            </a:r>
            <a:r>
              <a:rPr lang="en-US" sz="20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endParaRPr lang="en-US" sz="2000" dirty="0"/>
          </a:p>
        </p:txBody>
      </p:sp>
      <p:grpSp>
        <p:nvGrpSpPr>
          <p:cNvPr id="18" name="组合 17"/>
          <p:cNvGrpSpPr/>
          <p:nvPr/>
        </p:nvGrpSpPr>
        <p:grpSpPr>
          <a:xfrm>
            <a:off x="203187" y="2836184"/>
            <a:ext cx="3677569" cy="483505"/>
            <a:chOff x="3761014" y="1524000"/>
            <a:chExt cx="3107872" cy="609600"/>
          </a:xfrm>
        </p:grpSpPr>
        <p:grpSp>
          <p:nvGrpSpPr>
            <p:cNvPr id="16" name="组合 15"/>
            <p:cNvGrpSpPr/>
            <p:nvPr/>
          </p:nvGrpSpPr>
          <p:grpSpPr>
            <a:xfrm>
              <a:off x="3761014" y="1524000"/>
              <a:ext cx="3107872" cy="609600"/>
              <a:chOff x="3761014" y="1524000"/>
              <a:chExt cx="3107872" cy="609600"/>
            </a:xfrm>
          </p:grpSpPr>
          <p:sp>
            <p:nvSpPr>
              <p:cNvPr id="9" name="AutoShape 9"/>
              <p:cNvSpPr/>
              <p:nvPr/>
            </p:nvSpPr>
            <p:spPr>
              <a:xfrm>
                <a:off x="3761014" y="1524000"/>
                <a:ext cx="3107872" cy="6096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4332514" y="1651000"/>
                <a:ext cx="2302127"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FFFFFF"/>
                    </a:solidFill>
                    <a:latin typeface="宋体" panose="02010600030101010101" pitchFamily="2" charset="-122"/>
                    <a:ea typeface="宋体" panose="02010600030101010101" pitchFamily="2" charset="-122"/>
                    <a:cs typeface="Noto Sans SC"/>
                    <a:sym typeface="Noto Sans SC"/>
                  </a:rPr>
                  <a:t>模拟题演练</a:t>
                </a:r>
                <a:r>
                  <a:rPr lang="en-US" sz="1600" b="1" i="0" u="none" strike="noStrike" dirty="0">
                    <a:solidFill>
                      <a:srgbClr val="FFFFFF"/>
                    </a:solidFill>
                    <a:latin typeface="宋体" panose="02010600030101010101" pitchFamily="2" charset="-122"/>
                    <a:ea typeface="宋体" panose="02010600030101010101" pitchFamily="2" charset="-122"/>
                    <a:cs typeface="Noto Sans SC"/>
                    <a:sym typeface="Noto Sans SC"/>
                  </a:rPr>
                  <a:t>—</a:t>
                </a:r>
                <a:r>
                  <a:rPr lang="zh-CN" altLang="en-US" sz="1600" b="1" i="0" u="none" strike="noStrike" dirty="0">
                    <a:solidFill>
                      <a:srgbClr val="FFFFFF"/>
                    </a:solidFill>
                    <a:latin typeface="宋体" panose="02010600030101010101" pitchFamily="2" charset="-122"/>
                    <a:ea typeface="宋体" panose="02010600030101010101" pitchFamily="2" charset="-122"/>
                    <a:cs typeface="Noto Sans SC"/>
                    <a:sym typeface="Noto Sans SC"/>
                  </a:rPr>
                  <a:t>新阵地</a:t>
                </a:r>
                <a:endParaRPr lang="en-US" sz="1100" dirty="0"/>
              </a:p>
            </p:txBody>
          </p:sp>
        </p:grpSp>
        <p:pic>
          <p:nvPicPr>
            <p:cNvPr id="17"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757" y="1676400"/>
              <a:ext cx="304800" cy="304800"/>
            </a:xfrm>
            <a:prstGeom prst="rect">
              <a:avLst/>
            </a:prstGeom>
          </p:spPr>
        </p:pic>
      </p:grpSp>
      <p:pic>
        <p:nvPicPr>
          <p:cNvPr id="20"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747" y="834343"/>
            <a:ext cx="360672" cy="241753"/>
          </a:xfrm>
          <a:prstGeom prst="rect">
            <a:avLst/>
          </a:prstGeom>
        </p:spPr>
      </p:pic>
      <p:sp>
        <p:nvSpPr>
          <p:cNvPr id="21" name="AutoShape 9"/>
          <p:cNvSpPr/>
          <p:nvPr/>
        </p:nvSpPr>
        <p:spPr>
          <a:xfrm>
            <a:off x="239462" y="4924204"/>
            <a:ext cx="3677569" cy="483505"/>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11"/>
          <p:cNvSpPr/>
          <p:nvPr/>
        </p:nvSpPr>
        <p:spPr>
          <a:xfrm>
            <a:off x="888314" y="5020812"/>
            <a:ext cx="2724125" cy="28204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FFFFFF"/>
                </a:solidFill>
                <a:latin typeface="宋体" panose="02010600030101010101" pitchFamily="2" charset="-122"/>
                <a:ea typeface="宋体" panose="02010600030101010101" pitchFamily="2" charset="-122"/>
                <a:cs typeface="Noto Sans SC"/>
                <a:sym typeface="Noto Sans SC"/>
              </a:rPr>
              <a:t>模拟题演练</a:t>
            </a:r>
            <a:r>
              <a:rPr lang="en-US" sz="1600" b="1" i="0" u="none" strike="noStrike" dirty="0">
                <a:solidFill>
                  <a:srgbClr val="FFFFFF"/>
                </a:solidFill>
                <a:latin typeface="宋体" panose="02010600030101010101" pitchFamily="2" charset="-122"/>
                <a:ea typeface="宋体" panose="02010600030101010101" pitchFamily="2" charset="-122"/>
                <a:cs typeface="Noto Sans SC"/>
                <a:sym typeface="Noto Sans SC"/>
              </a:rPr>
              <a:t>—</a:t>
            </a:r>
            <a:r>
              <a:rPr lang="zh-CN" altLang="en-US" sz="1600" b="1" dirty="0">
                <a:solidFill>
                  <a:srgbClr val="FFFFFF"/>
                </a:solidFill>
                <a:latin typeface="宋体" panose="02010600030101010101" pitchFamily="2" charset="-122"/>
                <a:ea typeface="宋体" panose="02010600030101010101" pitchFamily="2" charset="-122"/>
                <a:cs typeface="Noto Sans SC"/>
                <a:sym typeface="Noto Sans SC"/>
              </a:rPr>
              <a:t>强基</a:t>
            </a:r>
            <a:endParaRPr lang="en-US" sz="1100" dirty="0"/>
          </a:p>
        </p:txBody>
      </p:sp>
      <p:pic>
        <p:nvPicPr>
          <p:cNvPr id="23"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747" y="5040958"/>
            <a:ext cx="360672" cy="241753"/>
          </a:xfrm>
          <a:prstGeom prst="rect">
            <a:avLst/>
          </a:prstGeom>
        </p:spPr>
      </p:pic>
      <p:grpSp>
        <p:nvGrpSpPr>
          <p:cNvPr id="25" name="组合 24"/>
          <p:cNvGrpSpPr/>
          <p:nvPr/>
        </p:nvGrpSpPr>
        <p:grpSpPr>
          <a:xfrm>
            <a:off x="171438" y="5399465"/>
            <a:ext cx="11849124" cy="1331685"/>
            <a:chOff x="203187" y="3429000"/>
            <a:chExt cx="11849124" cy="1331685"/>
          </a:xfrm>
        </p:grpSpPr>
        <p:sp>
          <p:nvSpPr>
            <p:cNvPr id="26" name="AutoShape 8"/>
            <p:cNvSpPr/>
            <p:nvPr/>
          </p:nvSpPr>
          <p:spPr>
            <a:xfrm>
              <a:off x="203187" y="3429000"/>
              <a:ext cx="11849124" cy="1331685"/>
            </a:xfrm>
            <a:prstGeom prst="roundRect">
              <a:avLst>
                <a:gd name="adj" fmla="val 3125"/>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p>
          </p:txBody>
        </p:sp>
        <p:sp>
          <p:nvSpPr>
            <p:cNvPr id="27" name="AutoShape 12"/>
            <p:cNvSpPr/>
            <p:nvPr/>
          </p:nvSpPr>
          <p:spPr>
            <a:xfrm>
              <a:off x="393688" y="3517906"/>
              <a:ext cx="11492604" cy="1132115"/>
            </a:xfrm>
            <a:prstGeom prst="rect">
              <a:avLst/>
            </a:prstGeom>
            <a:noFill/>
            <a:ln w="12700" cap="flat" cmpd="sng">
              <a:noFill/>
              <a:prstDash val="solid"/>
              <a:round/>
            </a:ln>
          </p:spPr>
          <p:txBody>
            <a:bodyPr vert="horz" wrap="square" lIns="0" tIns="0" rIns="0" bIns="0" rtlCol="0" anchor="ctr" anchorCtr="0"/>
            <a:lstStyle/>
            <a:p>
              <a:pPr indent="0" algn="l">
                <a:defRPr/>
              </a:pPr>
              <a:r>
                <a:rPr lang="zh-CN" altLang="en-US" sz="2000" b="1" i="0" u="none" strike="noStrike" dirty="0">
                  <a:solidFill>
                    <a:schemeClr val="tx1"/>
                  </a:solidFill>
                  <a:latin typeface="宋体" panose="02010600030101010101" pitchFamily="2" charset="-122"/>
                  <a:ea typeface="宋体" panose="02010600030101010101" pitchFamily="2" charset="-122"/>
                  <a:cs typeface="Noto Sans SC"/>
                  <a:sym typeface="Noto Sans SC"/>
                </a:rPr>
                <a:t>假定你是李华，近期，你观察到教室内课桌污损严重，整洁的桌面布满了乱涂乱画的痕迹。为此，你将在英语课上以 “爱护公物” 为主题，做一分钟左右的演讲。请写一篇演讲稿，内容包括：</a:t>
              </a:r>
              <a:endParaRPr lang="en-US" altLang="zh-CN" sz="2000" b="1" i="0" u="none" strike="noStrike" dirty="0">
                <a:solidFill>
                  <a:schemeClr val="tx1"/>
                </a:solidFill>
                <a:latin typeface="宋体" panose="02010600030101010101" pitchFamily="2" charset="-122"/>
                <a:ea typeface="宋体" panose="02010600030101010101" pitchFamily="2" charset="-122"/>
                <a:cs typeface="Noto Sans SC"/>
                <a:sym typeface="Noto Sans SC"/>
              </a:endParaRPr>
            </a:p>
            <a:p>
              <a:pPr indent="0" algn="l">
                <a:defRPr/>
              </a:pPr>
              <a:r>
                <a:rPr lang="en-US" altLang="zh-CN" sz="2000" b="1" i="0" u="none" strike="noStrike" dirty="0">
                  <a:solidFill>
                    <a:schemeClr val="tx1"/>
                  </a:solidFill>
                  <a:latin typeface="宋体" panose="02010600030101010101" pitchFamily="2" charset="-122"/>
                  <a:ea typeface="宋体" panose="02010600030101010101" pitchFamily="2" charset="-122"/>
                  <a:cs typeface="Noto Sans SC"/>
                  <a:sym typeface="Noto Sans SC"/>
                </a:rPr>
                <a:t>1. </a:t>
              </a:r>
              <a:r>
                <a:rPr lang="zh-CN" altLang="en-US" sz="2000" b="1" i="0" u="none" strike="noStrike" dirty="0">
                  <a:solidFill>
                    <a:schemeClr val="tx1"/>
                  </a:solidFill>
                  <a:latin typeface="宋体" panose="02010600030101010101" pitchFamily="2" charset="-122"/>
                  <a:ea typeface="宋体" panose="02010600030101010101" pitchFamily="2" charset="-122"/>
                  <a:cs typeface="Noto Sans SC"/>
                  <a:sym typeface="Noto Sans SC"/>
                </a:rPr>
                <a:t>描述具体现象；</a:t>
              </a:r>
              <a:r>
                <a:rPr lang="en-US" altLang="zh-CN" sz="2000" b="1" i="0" u="none" strike="noStrike" dirty="0">
                  <a:solidFill>
                    <a:schemeClr val="tx1"/>
                  </a:solidFill>
                  <a:latin typeface="宋体" panose="02010600030101010101" pitchFamily="2" charset="-122"/>
                  <a:ea typeface="宋体" panose="02010600030101010101" pitchFamily="2" charset="-122"/>
                  <a:cs typeface="Noto Sans SC"/>
                  <a:sym typeface="Noto Sans SC"/>
                </a:rPr>
                <a:t>2. </a:t>
              </a:r>
              <a:r>
                <a:rPr lang="zh-CN" altLang="en-US" sz="2000" b="1" i="0" u="none" strike="noStrike" dirty="0">
                  <a:solidFill>
                    <a:schemeClr val="tx1"/>
                  </a:solidFill>
                  <a:latin typeface="宋体" panose="02010600030101010101" pitchFamily="2" charset="-122"/>
                  <a:ea typeface="宋体" panose="02010600030101010101" pitchFamily="2" charset="-122"/>
                  <a:cs typeface="Noto Sans SC"/>
                  <a:sym typeface="Noto Sans SC"/>
                </a:rPr>
                <a:t>呼吁爱护公物。</a:t>
              </a:r>
              <a:endParaRPr lang="en-US" sz="2000" b="0" i="0" u="none" strike="noStrike"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p:txBody>
        </p:sp>
      </p:gr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真题共性&amp;核心考查要点</a:t>
            </a:r>
            <a:endParaRPr lang="en-US" sz="2800" dirty="0"/>
          </a:p>
        </p:txBody>
      </p:sp>
      <p:sp>
        <p:nvSpPr>
          <p:cNvPr id="3" name="AutoShape 3"/>
          <p:cNvSpPr/>
          <p:nvPr/>
        </p:nvSpPr>
        <p:spPr>
          <a:xfrm>
            <a:off x="762000" y="1397000"/>
            <a:ext cx="5207000" cy="3810000"/>
          </a:xfrm>
          <a:prstGeom prst="roundRect">
            <a:avLst>
              <a:gd name="adj" fmla="val 3333"/>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sz="2000"/>
          </a:p>
        </p:txBody>
      </p:sp>
      <p:sp>
        <p:nvSpPr>
          <p:cNvPr id="4" name="AutoShape 4"/>
          <p:cNvSpPr/>
          <p:nvPr/>
        </p:nvSpPr>
        <p:spPr>
          <a:xfrm>
            <a:off x="1016000" y="1651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一、三大核心共性</a:t>
            </a:r>
            <a:endParaRPr lang="en-US" sz="2000" dirty="0"/>
          </a:p>
        </p:txBody>
      </p:sp>
      <p:cxnSp>
        <p:nvCxnSpPr>
          <p:cNvPr id="5" name="Connector 5"/>
          <p:cNvCxnSpPr/>
          <p:nvPr/>
        </p:nvCxnSpPr>
        <p:spPr>
          <a:xfrm rot="-9291">
            <a:off x="1016009" y="20891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6"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00" y="2171700"/>
            <a:ext cx="304800" cy="304800"/>
          </a:xfrm>
          <a:prstGeom prst="rect">
            <a:avLst/>
          </a:prstGeom>
        </p:spPr>
      </p:pic>
      <p:sp>
        <p:nvSpPr>
          <p:cNvPr id="7" name="AutoShape 7"/>
          <p:cNvSpPr/>
          <p:nvPr/>
        </p:nvSpPr>
        <p:spPr>
          <a:xfrm>
            <a:off x="1384300" y="21336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体裁统一：校园实用类应用文</a:t>
            </a:r>
            <a:endParaRPr lang="en-US" sz="2000" dirty="0"/>
          </a:p>
        </p:txBody>
      </p:sp>
      <p:sp>
        <p:nvSpPr>
          <p:cNvPr id="8" name="AutoShape 8"/>
          <p:cNvSpPr/>
          <p:nvPr/>
        </p:nvSpPr>
        <p:spPr>
          <a:xfrm>
            <a:off x="1397000" y="2603500"/>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66666"/>
                </a:solidFill>
                <a:latin typeface="宋体" panose="02010600030101010101" pitchFamily="2" charset="-122"/>
                <a:ea typeface="宋体" panose="02010600030101010101" pitchFamily="2" charset="-122"/>
                <a:cs typeface="Noto Sans SC"/>
                <a:sym typeface="Noto Sans SC"/>
              </a:rPr>
              <a:t>涵盖校报投稿、课堂演讲稿等，注重实用性与场景感。</a:t>
            </a:r>
            <a:endParaRPr lang="en-US" sz="1800" dirty="0"/>
          </a:p>
        </p:txBody>
      </p:sp>
      <p:pic>
        <p:nvPicPr>
          <p:cNvPr id="9"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3175000"/>
            <a:ext cx="304800" cy="304800"/>
          </a:xfrm>
          <a:prstGeom prst="rect">
            <a:avLst/>
          </a:prstGeom>
        </p:spPr>
      </p:pic>
      <p:sp>
        <p:nvSpPr>
          <p:cNvPr id="10" name="AutoShape 10"/>
          <p:cNvSpPr/>
          <p:nvPr/>
        </p:nvSpPr>
        <p:spPr>
          <a:xfrm>
            <a:off x="1397000" y="31750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内容要求：描述现象</a:t>
            </a:r>
            <a:r>
              <a:rPr lang="en-US" sz="2000" b="1" i="0" u="none" strike="noStrike" dirty="0">
                <a:solidFill>
                  <a:srgbClr val="333333"/>
                </a:solidFill>
                <a:latin typeface="宋体" panose="02010600030101010101" pitchFamily="2" charset="-122"/>
                <a:ea typeface="宋体" panose="02010600030101010101" pitchFamily="2" charset="-122"/>
                <a:cs typeface="Noto Sans SC"/>
                <a:sym typeface="Noto Sans SC"/>
              </a:rPr>
              <a:t> + </a:t>
            </a: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呼吁建议</a:t>
            </a:r>
            <a:endParaRPr lang="en-US" sz="2000" dirty="0"/>
          </a:p>
        </p:txBody>
      </p:sp>
      <p:sp>
        <p:nvSpPr>
          <p:cNvPr id="11" name="AutoShape 11"/>
          <p:cNvSpPr/>
          <p:nvPr/>
        </p:nvSpPr>
        <p:spPr>
          <a:xfrm>
            <a:off x="1397000" y="3536044"/>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66666"/>
                </a:solidFill>
                <a:latin typeface="宋体" panose="02010600030101010101" pitchFamily="2" charset="-122"/>
                <a:ea typeface="宋体" panose="02010600030101010101" pitchFamily="2" charset="-122"/>
                <a:cs typeface="Noto Sans SC"/>
                <a:sym typeface="Noto Sans SC"/>
              </a:rPr>
              <a:t>不仅要具象化描述问题，更需提出切实可行的行动方案。</a:t>
            </a:r>
            <a:endParaRPr lang="en-US" sz="1800" dirty="0"/>
          </a:p>
        </p:txBody>
      </p:sp>
      <p:pic>
        <p:nvPicPr>
          <p:cNvPr id="12"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4064000"/>
            <a:ext cx="304800" cy="304800"/>
          </a:xfrm>
          <a:prstGeom prst="rect">
            <a:avLst/>
          </a:prstGeom>
        </p:spPr>
      </p:pic>
      <p:sp>
        <p:nvSpPr>
          <p:cNvPr id="13" name="AutoShape 13"/>
          <p:cNvSpPr/>
          <p:nvPr/>
        </p:nvSpPr>
        <p:spPr>
          <a:xfrm>
            <a:off x="1397000" y="40640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逻辑内核：发现问题</a:t>
            </a:r>
            <a:r>
              <a:rPr lang="en-US" sz="2000" b="1" i="0" u="none" strike="noStrike" dirty="0">
                <a:solidFill>
                  <a:srgbClr val="333333"/>
                </a:solidFill>
                <a:latin typeface="宋体" panose="02010600030101010101" pitchFamily="2" charset="-122"/>
                <a:ea typeface="宋体" panose="02010600030101010101" pitchFamily="2" charset="-122"/>
                <a:cs typeface="Noto Sans SC"/>
                <a:sym typeface="Noto Sans SC"/>
              </a:rPr>
              <a:t> - </a:t>
            </a: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回应问题</a:t>
            </a:r>
            <a:endParaRPr lang="en-US" sz="2000" dirty="0"/>
          </a:p>
        </p:txBody>
      </p:sp>
      <p:sp>
        <p:nvSpPr>
          <p:cNvPr id="14" name="AutoShape 14"/>
          <p:cNvSpPr/>
          <p:nvPr/>
        </p:nvSpPr>
        <p:spPr>
          <a:xfrm>
            <a:off x="1384300" y="4476750"/>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1800" b="0" i="0" u="none" strike="noStrike" dirty="0">
                <a:solidFill>
                  <a:srgbClr val="666666"/>
                </a:solidFill>
                <a:latin typeface="宋体" panose="02010600030101010101" pitchFamily="2" charset="-122"/>
                <a:ea typeface="宋体" panose="02010600030101010101" pitchFamily="2" charset="-122"/>
                <a:cs typeface="Noto Sans SC"/>
                <a:sym typeface="Noto Sans SC"/>
              </a:rPr>
              <a:t>注重段落间的逻辑衔接，形成完整的论证闭环。</a:t>
            </a:r>
            <a:endParaRPr lang="en-US" sz="1800" dirty="0"/>
          </a:p>
        </p:txBody>
      </p:sp>
      <p:sp>
        <p:nvSpPr>
          <p:cNvPr id="15" name="AutoShape 15"/>
          <p:cNvSpPr/>
          <p:nvPr/>
        </p:nvSpPr>
        <p:spPr>
          <a:xfrm>
            <a:off x="6223000" y="1397000"/>
            <a:ext cx="5207000" cy="3810000"/>
          </a:xfrm>
          <a:prstGeom prst="roundRect">
            <a:avLst>
              <a:gd name="adj" fmla="val 3333"/>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sz="2000"/>
          </a:p>
        </p:txBody>
      </p:sp>
      <p:sp>
        <p:nvSpPr>
          <p:cNvPr id="16" name="AutoShape 16"/>
          <p:cNvSpPr/>
          <p:nvPr/>
        </p:nvSpPr>
        <p:spPr>
          <a:xfrm>
            <a:off x="6477000" y="1651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二、五大考查要点</a:t>
            </a:r>
            <a:r>
              <a:rPr lang="en-US" sz="2000" b="1" i="0" u="none" strike="noStrike" dirty="0">
                <a:solidFill>
                  <a:srgbClr val="003366"/>
                </a:solidFill>
                <a:latin typeface="宋体" panose="02010600030101010101" pitchFamily="2" charset="-122"/>
                <a:ea typeface="宋体" panose="02010600030101010101" pitchFamily="2" charset="-122"/>
                <a:cs typeface="Noto Sans SC"/>
                <a:sym typeface="Noto Sans SC"/>
              </a:rPr>
              <a:t> ✅</a:t>
            </a:r>
            <a:endParaRPr lang="en-US" sz="2000" dirty="0"/>
          </a:p>
        </p:txBody>
      </p:sp>
      <p:cxnSp>
        <p:nvCxnSpPr>
          <p:cNvPr id="17" name="Connector 17"/>
          <p:cNvCxnSpPr/>
          <p:nvPr/>
        </p:nvCxnSpPr>
        <p:spPr>
          <a:xfrm rot="-9291">
            <a:off x="6477009" y="20891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18"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2286000"/>
            <a:ext cx="254000" cy="254000"/>
          </a:xfrm>
          <a:prstGeom prst="rect">
            <a:avLst/>
          </a:prstGeom>
        </p:spPr>
      </p:pic>
      <p:sp>
        <p:nvSpPr>
          <p:cNvPr id="19" name="AutoShape 19"/>
          <p:cNvSpPr/>
          <p:nvPr/>
        </p:nvSpPr>
        <p:spPr>
          <a:xfrm>
            <a:off x="6794499" y="2260600"/>
            <a:ext cx="5206999"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格式规范：</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不同体裁固定要素（基础分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2000" dirty="0"/>
          </a:p>
        </p:txBody>
      </p:sp>
      <p:pic>
        <p:nvPicPr>
          <p:cNvPr id="20"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2667000"/>
            <a:ext cx="254000" cy="254000"/>
          </a:xfrm>
          <a:prstGeom prst="rect">
            <a:avLst/>
          </a:prstGeom>
        </p:spPr>
      </p:pic>
      <p:sp>
        <p:nvSpPr>
          <p:cNvPr id="21" name="AutoShape 21"/>
          <p:cNvSpPr/>
          <p:nvPr/>
        </p:nvSpPr>
        <p:spPr>
          <a:xfrm>
            <a:off x="6794500" y="2641600"/>
            <a:ext cx="4381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现象描述：</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具象化、不泛谈（核心分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2000" dirty="0"/>
          </a:p>
        </p:txBody>
      </p:sp>
      <p:pic>
        <p:nvPicPr>
          <p:cNvPr id="22"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3048000"/>
            <a:ext cx="254000" cy="254000"/>
          </a:xfrm>
          <a:prstGeom prst="rect">
            <a:avLst/>
          </a:prstGeom>
        </p:spPr>
      </p:pic>
      <p:sp>
        <p:nvSpPr>
          <p:cNvPr id="23" name="AutoShape 23"/>
          <p:cNvSpPr/>
          <p:nvPr/>
        </p:nvSpPr>
        <p:spPr>
          <a:xfrm>
            <a:off x="6794500" y="3022600"/>
            <a:ext cx="47879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逻辑衔接：</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现象</a:t>
            </a:r>
            <a:r>
              <a:rPr lang="zh-CN" alt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到</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呼吁的</a:t>
            </a:r>
            <a:r>
              <a:rPr lang="zh-CN" alt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推进</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思辨分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2000" dirty="0"/>
          </a:p>
        </p:txBody>
      </p:sp>
      <p:pic>
        <p:nvPicPr>
          <p:cNvPr id="24"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3429000"/>
            <a:ext cx="254000" cy="254000"/>
          </a:xfrm>
          <a:prstGeom prst="rect">
            <a:avLst/>
          </a:prstGeom>
        </p:spPr>
      </p:pic>
      <p:sp>
        <p:nvSpPr>
          <p:cNvPr id="25" name="AutoShape 25"/>
          <p:cNvSpPr/>
          <p:nvPr/>
        </p:nvSpPr>
        <p:spPr>
          <a:xfrm>
            <a:off x="6794500" y="3403600"/>
            <a:ext cx="4381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a:solidFill>
                  <a:srgbClr val="333333"/>
                </a:solidFill>
                <a:latin typeface="宋体" panose="02010600030101010101" pitchFamily="2" charset="-122"/>
                <a:ea typeface="宋体" panose="02010600030101010101" pitchFamily="2" charset="-122"/>
                <a:cs typeface="Noto Sans SC"/>
                <a:sym typeface="Noto Sans SC"/>
              </a:rPr>
              <a:t>语言简洁：</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80词</a:t>
            </a:r>
            <a:r>
              <a:rPr lang="zh-CN" alt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左右</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表达（表达分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2000" dirty="0"/>
          </a:p>
        </p:txBody>
      </p:sp>
      <p:pic>
        <p:nvPicPr>
          <p:cNvPr id="26"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3810000"/>
            <a:ext cx="254000" cy="254000"/>
          </a:xfrm>
          <a:prstGeom prst="rect">
            <a:avLst/>
          </a:prstGeom>
        </p:spPr>
      </p:pic>
      <p:sp>
        <p:nvSpPr>
          <p:cNvPr id="27" name="AutoShape 27"/>
          <p:cNvSpPr/>
          <p:nvPr/>
        </p:nvSpPr>
        <p:spPr>
          <a:xfrm>
            <a:off x="6794500" y="3784600"/>
            <a:ext cx="4381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观点明确：</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呼吁</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建议</a:t>
            </a:r>
            <a:r>
              <a:rPr lang="zh-CN" alt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合理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立意分</a:t>
            </a:r>
            <a:r>
              <a:rPr lang="en-US" sz="20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2000" dirty="0"/>
          </a:p>
        </p:txBody>
      </p:sp>
      <p:sp>
        <p:nvSpPr>
          <p:cNvPr id="28" name="AutoShape 28"/>
          <p:cNvSpPr/>
          <p:nvPr/>
        </p:nvSpPr>
        <p:spPr>
          <a:xfrm>
            <a:off x="762000" y="5461000"/>
            <a:ext cx="10668000" cy="1016000"/>
          </a:xfrm>
          <a:prstGeom prst="roundRect">
            <a:avLst>
              <a:gd name="adj" fmla="val 12500"/>
            </a:avLst>
          </a:prstGeom>
          <a:solidFill>
            <a:srgbClr val="FF9900">
              <a:alpha val="10000"/>
            </a:srgbClr>
          </a:solidFill>
          <a:ln w="12700" cap="flat" cmpd="sng">
            <a:solidFill>
              <a:srgbClr val="FF9900">
                <a:alpha val="100000"/>
              </a:srgbClr>
            </a:solidFill>
            <a:prstDash val="solid"/>
            <a:round/>
          </a:ln>
        </p:spPr>
        <p:txBody>
          <a:bodyPr vert="horz" wrap="square" lIns="63500" tIns="63500" rIns="63500" bIns="63500" rtlCol="0" anchor="ctr"/>
          <a:lstStyle/>
          <a:p>
            <a:pPr algn="ctr">
              <a:defRPr/>
            </a:pPr>
            <a:endParaRPr sz="2000"/>
          </a:p>
        </p:txBody>
      </p:sp>
      <p:pic>
        <p:nvPicPr>
          <p:cNvPr id="29"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000" y="5715000"/>
            <a:ext cx="508000" cy="508000"/>
          </a:xfrm>
          <a:prstGeom prst="rect">
            <a:avLst/>
          </a:prstGeom>
        </p:spPr>
      </p:pic>
      <p:sp>
        <p:nvSpPr>
          <p:cNvPr id="30" name="AutoShape 30"/>
          <p:cNvSpPr/>
          <p:nvPr/>
        </p:nvSpPr>
        <p:spPr>
          <a:xfrm>
            <a:off x="1651000" y="5651500"/>
            <a:ext cx="99314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a:solidFill>
                  <a:srgbClr val="333333"/>
                </a:solidFill>
                <a:latin typeface="宋体" panose="02010600030101010101" pitchFamily="2" charset="-122"/>
                <a:ea typeface="宋体" panose="02010600030101010101" pitchFamily="2" charset="-122"/>
                <a:cs typeface="Noto Sans SC"/>
                <a:sym typeface="Noto Sans SC"/>
              </a:rPr>
              <a:t>三</a:t>
            </a:r>
            <a:r>
              <a:rPr lang="zh-CN" altLang="en-US" sz="2000" b="0" i="0" u="none" strike="noStrike" dirty="0">
                <a:solidFill>
                  <a:srgbClr val="333333"/>
                </a:solidFill>
                <a:latin typeface="宋体" panose="02010600030101010101" pitchFamily="2" charset="-122"/>
                <a:ea typeface="宋体" panose="02010600030101010101" pitchFamily="2" charset="-122"/>
                <a:cs typeface="Noto Sans SC"/>
                <a:sym typeface="Noto Sans SC"/>
              </a:rPr>
              <a:t>篇</a:t>
            </a:r>
            <a:r>
              <a:rPr lang="en-US" sz="2000" b="0"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应用文本质均为「</a:t>
            </a:r>
            <a:r>
              <a:rPr lang="en-US" sz="2000" b="1" i="0" u="none" strike="noStrike" dirty="0" err="1">
                <a:solidFill>
                  <a:srgbClr val="C00000"/>
                </a:solidFill>
                <a:latin typeface="宋体" panose="02010600030101010101" pitchFamily="2" charset="-122"/>
                <a:ea typeface="宋体" panose="02010600030101010101" pitchFamily="2" charset="-122"/>
                <a:cs typeface="Noto Sans SC"/>
                <a:sym typeface="Noto Sans SC"/>
              </a:rPr>
              <a:t>提出问题</a:t>
            </a:r>
            <a:r>
              <a:rPr lang="en-US" sz="2000" b="1" i="0" u="none" strike="noStrike" dirty="0">
                <a:solidFill>
                  <a:srgbClr val="C00000"/>
                </a:solidFill>
                <a:latin typeface="宋体" panose="02010600030101010101" pitchFamily="2" charset="-122"/>
                <a:ea typeface="宋体" panose="02010600030101010101" pitchFamily="2" charset="-122"/>
                <a:cs typeface="Noto Sans SC"/>
                <a:sym typeface="Noto Sans SC"/>
              </a:rPr>
              <a:t> — </a:t>
            </a:r>
            <a:r>
              <a:rPr lang="en-US" sz="2000" b="1" i="0" u="none" strike="noStrike" dirty="0" err="1">
                <a:solidFill>
                  <a:srgbClr val="C00000"/>
                </a:solidFill>
                <a:latin typeface="宋体" panose="02010600030101010101" pitchFamily="2" charset="-122"/>
                <a:ea typeface="宋体" panose="02010600030101010101" pitchFamily="2" charset="-122"/>
                <a:cs typeface="Noto Sans SC"/>
                <a:sym typeface="Noto Sans SC"/>
              </a:rPr>
              <a:t>分析问题</a:t>
            </a:r>
            <a:r>
              <a:rPr lang="en-US" sz="2000" b="1" i="0" u="none" strike="noStrike" dirty="0">
                <a:solidFill>
                  <a:srgbClr val="C00000"/>
                </a:solidFill>
                <a:latin typeface="宋体" panose="02010600030101010101" pitchFamily="2" charset="-122"/>
                <a:ea typeface="宋体" panose="02010600030101010101" pitchFamily="2" charset="-122"/>
                <a:cs typeface="Noto Sans SC"/>
                <a:sym typeface="Noto Sans SC"/>
              </a:rPr>
              <a:t> — </a:t>
            </a:r>
            <a:r>
              <a:rPr lang="en-US" sz="2000" b="1" i="0" u="none" strike="noStrike" dirty="0" err="1">
                <a:solidFill>
                  <a:srgbClr val="C00000"/>
                </a:solidFill>
                <a:latin typeface="宋体" panose="02010600030101010101" pitchFamily="2" charset="-122"/>
                <a:ea typeface="宋体" panose="02010600030101010101" pitchFamily="2" charset="-122"/>
                <a:cs typeface="Noto Sans SC"/>
                <a:sym typeface="Noto Sans SC"/>
              </a:rPr>
              <a:t>解决问题</a:t>
            </a:r>
            <a:r>
              <a:rPr lang="en-US" sz="2000" b="0" i="0" u="none" strike="noStrike" dirty="0" err="1">
                <a:solidFill>
                  <a:srgbClr val="333333"/>
                </a:solidFill>
                <a:latin typeface="宋体" panose="02010600030101010101" pitchFamily="2" charset="-122"/>
                <a:ea typeface="宋体" panose="02010600030101010101" pitchFamily="2" charset="-122"/>
                <a:cs typeface="Noto Sans SC"/>
                <a:sym typeface="Noto Sans SC"/>
              </a:rPr>
              <a:t>」逻辑闭环写作</a:t>
            </a:r>
            <a:endParaRPr 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1999" y="635000"/>
            <a:ext cx="11179629" cy="5715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定格式</a:t>
            </a:r>
            <a:r>
              <a:rPr lang="en-US" sz="3200" b="1" i="0" u="none" strike="noStrike" dirty="0">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3200" b="1" i="0" u="none" strike="noStrike" dirty="0" err="1">
                <a:solidFill>
                  <a:srgbClr val="003366"/>
                </a:solidFill>
                <a:latin typeface="Times New Roman" panose="02020603050405020304" pitchFamily="18" charset="0"/>
                <a:ea typeface="宋体" panose="02010600030101010101" pitchFamily="2" charset="-122"/>
                <a:cs typeface="Times New Roman" panose="02020603050405020304" pitchFamily="18" charset="0"/>
                <a:sym typeface="Noto Sans SC"/>
              </a:rPr>
              <a:t>避基础失分</a:t>
            </a:r>
            <a:endParaRPr lang="en-US" sz="1100" dirty="0">
              <a:latin typeface="Times New Roman" panose="02020603050405020304" pitchFamily="18" charset="0"/>
              <a:cs typeface="Times New Roman" panose="02020603050405020304" pitchFamily="18" charset="0"/>
            </a:endParaRPr>
          </a:p>
        </p:txBody>
      </p:sp>
      <p:sp>
        <p:nvSpPr>
          <p:cNvPr id="3" name="AutoShape 3"/>
          <p:cNvSpPr/>
          <p:nvPr/>
        </p:nvSpPr>
        <p:spPr>
          <a:xfrm>
            <a:off x="762000" y="1206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666666"/>
                </a:solidFill>
                <a:latin typeface="Times New Roman" panose="02020603050405020304" pitchFamily="18" charset="0"/>
                <a:ea typeface="宋体" panose="02010600030101010101" pitchFamily="2" charset="-122"/>
                <a:cs typeface="Times New Roman" panose="02020603050405020304" pitchFamily="18" charset="0"/>
                <a:sym typeface="Noto Sans SC"/>
              </a:rPr>
              <a:t>抓体裁固定要素，拒绝基础失分</a:t>
            </a:r>
            <a:endParaRPr lang="en-US" sz="1100" dirty="0">
              <a:latin typeface="Times New Roman" panose="02020603050405020304" pitchFamily="18" charset="0"/>
              <a:cs typeface="Times New Roman" panose="02020603050405020304" pitchFamily="18" charset="0"/>
            </a:endParaRPr>
          </a:p>
        </p:txBody>
      </p:sp>
      <p:graphicFrame>
        <p:nvGraphicFramePr>
          <p:cNvPr id="4" name="Table 4"/>
          <p:cNvGraphicFramePr>
            <a:graphicFrameLocks noGrp="1"/>
          </p:cNvGraphicFramePr>
          <p:nvPr/>
        </p:nvGraphicFramePr>
        <p:xfrm>
          <a:off x="761999" y="1778000"/>
          <a:ext cx="11070770" cy="2844800"/>
        </p:xfrm>
        <a:graphic>
          <a:graphicData uri="http://schemas.openxmlformats.org/drawingml/2006/table">
            <a:tbl>
              <a:tblPr>
                <a:effectLst/>
              </a:tblPr>
              <a:tblGrid>
                <a:gridCol w="2160150"/>
                <a:gridCol w="5130357"/>
                <a:gridCol w="3780263"/>
              </a:tblGrid>
              <a:tr h="508000">
                <a:tc>
                  <a:txBody>
                    <a:bodyPr/>
                    <a:lstStyle/>
                    <a:p>
                      <a:pPr indent="0" algn="ctr">
                        <a:lnSpc>
                          <a:spcPct val="100000"/>
                        </a:lnSpc>
                        <a:defRPr/>
                      </a:pPr>
                      <a:r>
                        <a:rPr lang="en-US" sz="2000" b="1" i="0" u="none" strike="noStrike" dirty="0" err="1">
                          <a:solidFill>
                            <a:srgbClr val="FFFFFF"/>
                          </a:solidFill>
                          <a:latin typeface="宋体" panose="02010600030101010101" pitchFamily="2" charset="-122"/>
                          <a:ea typeface="宋体" panose="02010600030101010101" pitchFamily="2" charset="-122"/>
                          <a:cs typeface="Noto Sans SC"/>
                          <a:sym typeface="Noto Sans SC"/>
                        </a:rPr>
                        <a:t>体裁类型</a:t>
                      </a:r>
                      <a:endParaRPr lang="en-US" sz="2000" dirty="0"/>
                    </a:p>
                  </a:txBody>
                  <a:tcPr marL="101600" marR="101600" marT="101600" marB="101600" anchor="ctr">
                    <a:lnL>
                      <a:noFill/>
                    </a:lnL>
                    <a:lnR>
                      <a:noFill/>
                    </a:lnR>
                    <a:lnT>
                      <a:noFill/>
                    </a:lnT>
                    <a:lnB>
                      <a:noFill/>
                    </a:lnB>
                    <a:solidFill>
                      <a:srgbClr val="003366">
                        <a:alpha val="100000"/>
                      </a:srgbClr>
                    </a:solidFill>
                  </a:tcPr>
                </a:tc>
                <a:tc>
                  <a:txBody>
                    <a:bodyPr/>
                    <a:lstStyle/>
                    <a:p>
                      <a:pPr indent="0" algn="ctr">
                        <a:lnSpc>
                          <a:spcPct val="100000"/>
                        </a:lnSpc>
                        <a:defRPr/>
                      </a:pPr>
                      <a:r>
                        <a:rPr lang="en-US" sz="2000" b="1" i="0" u="none" strike="noStrike" dirty="0" err="1">
                          <a:solidFill>
                            <a:srgbClr val="FFFFFF"/>
                          </a:solidFill>
                          <a:latin typeface="宋体" panose="02010600030101010101" pitchFamily="2" charset="-122"/>
                          <a:ea typeface="宋体" panose="02010600030101010101" pitchFamily="2" charset="-122"/>
                          <a:cs typeface="Noto Sans SC"/>
                          <a:sym typeface="Noto Sans SC"/>
                        </a:rPr>
                        <a:t>必写格式要素</a:t>
                      </a:r>
                      <a:endParaRPr lang="en-US" sz="2000" dirty="0"/>
                    </a:p>
                  </a:txBody>
                  <a:tcPr marL="101600" marR="101600" marT="101600" marB="101600" anchor="ctr">
                    <a:lnL>
                      <a:noFill/>
                    </a:lnL>
                    <a:lnR>
                      <a:noFill/>
                    </a:lnR>
                    <a:lnT>
                      <a:noFill/>
                    </a:lnT>
                    <a:lnB>
                      <a:noFill/>
                    </a:lnB>
                    <a:solidFill>
                      <a:srgbClr val="003366">
                        <a:alpha val="100000"/>
                      </a:srgbClr>
                    </a:solidFill>
                  </a:tcPr>
                </a:tc>
                <a:tc>
                  <a:txBody>
                    <a:bodyPr/>
                    <a:lstStyle/>
                    <a:p>
                      <a:pPr indent="0" algn="ctr">
                        <a:lnSpc>
                          <a:spcPct val="100000"/>
                        </a:lnSpc>
                        <a:defRPr/>
                      </a:pPr>
                      <a:r>
                        <a:rPr lang="en-US" sz="2000" b="1" i="0" u="none" strike="noStrike" dirty="0" err="1">
                          <a:solidFill>
                            <a:srgbClr val="FFFFFF"/>
                          </a:solidFill>
                          <a:latin typeface="宋体" panose="02010600030101010101" pitchFamily="2" charset="-122"/>
                          <a:ea typeface="宋体" panose="02010600030101010101" pitchFamily="2" charset="-122"/>
                          <a:cs typeface="Noto Sans SC"/>
                          <a:sym typeface="Noto Sans SC"/>
                        </a:rPr>
                        <a:t>考场失分点提醒</a:t>
                      </a:r>
                      <a:endParaRPr lang="en-US" sz="2000" dirty="0"/>
                    </a:p>
                  </a:txBody>
                  <a:tcPr marL="101600" marR="101600" marT="101600" marB="101600" anchor="ctr">
                    <a:lnL>
                      <a:noFill/>
                    </a:lnL>
                    <a:lnR>
                      <a:noFill/>
                    </a:lnR>
                    <a:lnT>
                      <a:noFill/>
                    </a:lnT>
                    <a:lnB>
                      <a:noFill/>
                    </a:lnB>
                    <a:solidFill>
                      <a:srgbClr val="003366">
                        <a:alpha val="100000"/>
                      </a:srgbClr>
                    </a:solidFill>
                  </a:tcPr>
                </a:tc>
              </a:tr>
              <a:tr h="762000">
                <a:tc>
                  <a:txBody>
                    <a:bodyPr/>
                    <a:lstStyle/>
                    <a:p>
                      <a:pPr indent="0" algn="ctr">
                        <a:lnSpc>
                          <a:spcPct val="100000"/>
                        </a:lnSpc>
                        <a:defRPr/>
                      </a:pPr>
                      <a:r>
                        <a:rPr lang="en-US" sz="2000" b="0" i="0" u="none" strike="noStrike" dirty="0" err="1">
                          <a:solidFill>
                            <a:srgbClr val="333333"/>
                          </a:solidFill>
                          <a:latin typeface="宋体" panose="02010600030101010101" pitchFamily="2" charset="-122"/>
                          <a:ea typeface="宋体" panose="02010600030101010101" pitchFamily="2" charset="-122"/>
                          <a:cs typeface="Noto Sans SC"/>
                          <a:sym typeface="Noto Sans SC"/>
                        </a:rPr>
                        <a:t>校报投稿</a:t>
                      </a:r>
                      <a:endParaRPr lang="en-US" sz="2000" dirty="0"/>
                    </a:p>
                  </a:txBody>
                  <a:tcPr marL="101600" marR="101600" marT="101600" marB="101600" anchor="ctr">
                    <a:lnL>
                      <a:noFill/>
                    </a:lnL>
                    <a:lnR>
                      <a:noFill/>
                    </a:lnR>
                    <a:lnT>
                      <a:noFill/>
                    </a:lnT>
                    <a:lnB w="12700" cap="flat" cmpd="sng" algn="ctr">
                      <a:solidFill>
                        <a:srgbClr val="E5E7EB"/>
                      </a:solidFill>
                      <a:prstDash val="solid"/>
                      <a:round/>
                      <a:headEnd type="none" w="med" len="med"/>
                      <a:tailEnd type="none" w="med" len="med"/>
                    </a:lnB>
                    <a:solidFill>
                      <a:srgbClr val="FFFFFF">
                        <a:alpha val="100000"/>
                      </a:srgbClr>
                    </a:solidFill>
                  </a:tcPr>
                </a:tc>
                <a:tc>
                  <a:txBody>
                    <a:bodyPr/>
                    <a:lstStyle/>
                    <a:p>
                      <a:pPr indent="0" algn="ctr">
                        <a:lnSpc>
                          <a:spcPct val="100000"/>
                        </a:lnSpc>
                        <a:defRPr/>
                      </a:pP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标题（给定</a:t>
                      </a:r>
                      <a:r>
                        <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自拟</a:t>
                      </a:r>
                      <a:r>
                        <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无正式问候</a:t>
                      </a:r>
                      <a:r>
                        <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落款</a:t>
                      </a:r>
                      <a:endParaRPr lang="en-US" sz="2000" dirty="0"/>
                    </a:p>
                  </a:txBody>
                  <a:tcPr marL="101600" marR="101600" marT="101600" marB="101600" anchor="ctr">
                    <a:lnL>
                      <a:noFill/>
                    </a:lnL>
                    <a:lnR>
                      <a:noFill/>
                    </a:lnR>
                    <a:lnT>
                      <a:noFill/>
                    </a:lnT>
                    <a:lnB w="12700" cap="flat" cmpd="sng" algn="ctr">
                      <a:solidFill>
                        <a:srgbClr val="E5E7EB"/>
                      </a:solidFill>
                      <a:prstDash val="solid"/>
                      <a:round/>
                      <a:headEnd type="none" w="med" len="med"/>
                      <a:tailEnd type="none" w="med" len="med"/>
                    </a:lnB>
                    <a:solidFill>
                      <a:srgbClr val="FFFFFF">
                        <a:alpha val="100000"/>
                      </a:srgbClr>
                    </a:solidFill>
                  </a:tcPr>
                </a:tc>
                <a:tc>
                  <a:txBody>
                    <a:bodyPr/>
                    <a:lstStyle/>
                    <a:p>
                      <a:pPr indent="0" algn="ctr">
                        <a:lnSpc>
                          <a:spcPct val="100000"/>
                        </a:lnSpc>
                        <a:defRPr/>
                      </a:pPr>
                      <a:r>
                        <a:rPr lang="en-US" sz="2000" b="0" i="0" u="none" strike="noStrike" dirty="0" err="1">
                          <a:solidFill>
                            <a:srgbClr val="FF0000"/>
                          </a:solidFill>
                          <a:latin typeface="宋体" panose="02010600030101010101" pitchFamily="2" charset="-122"/>
                          <a:ea typeface="宋体" panose="02010600030101010101" pitchFamily="2" charset="-122"/>
                          <a:cs typeface="Noto Sans SC"/>
                          <a:sym typeface="Noto Sans SC"/>
                        </a:rPr>
                        <a:t>勿加多余称呼、落款，标题漏写</a:t>
                      </a:r>
                      <a:endParaRPr lang="en-US" sz="2000" dirty="0"/>
                    </a:p>
                  </a:txBody>
                  <a:tcPr marL="101600" marR="101600" marT="101600" marB="101600" anchor="ctr">
                    <a:lnL>
                      <a:noFill/>
                    </a:lnL>
                    <a:lnR>
                      <a:noFill/>
                    </a:lnR>
                    <a:lnT>
                      <a:noFill/>
                    </a:lnT>
                    <a:lnB w="12700" cap="flat" cmpd="sng" algn="ctr">
                      <a:solidFill>
                        <a:srgbClr val="E5E7EB"/>
                      </a:solidFill>
                      <a:prstDash val="solid"/>
                      <a:round/>
                      <a:headEnd type="none" w="med" len="med"/>
                      <a:tailEnd type="none" w="med" len="med"/>
                    </a:lnB>
                    <a:solidFill>
                      <a:srgbClr val="FFFFFF">
                        <a:alpha val="100000"/>
                      </a:srgbClr>
                    </a:solidFill>
                  </a:tcPr>
                </a:tc>
              </a:tr>
              <a:tr h="762000">
                <a:tc>
                  <a:txBody>
                    <a:bodyPr/>
                    <a:lstStyle/>
                    <a:p>
                      <a:pPr indent="0" algn="ctr">
                        <a:lnSpc>
                          <a:spcPct val="100000"/>
                        </a:lnSpc>
                        <a:defRPr/>
                      </a:pPr>
                      <a:r>
                        <a:rPr lang="en-US" sz="2000" b="0" i="0" u="none" strike="noStrike" dirty="0" err="1">
                          <a:solidFill>
                            <a:srgbClr val="333333"/>
                          </a:solidFill>
                          <a:latin typeface="宋体" panose="02010600030101010101" pitchFamily="2" charset="-122"/>
                          <a:ea typeface="宋体" panose="02010600030101010101" pitchFamily="2" charset="-122"/>
                          <a:cs typeface="Noto Sans SC"/>
                          <a:sym typeface="Noto Sans SC"/>
                        </a:rPr>
                        <a:t>课堂演讲稿</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3F4F6">
                        <a:alpha val="100000"/>
                      </a:srgbClr>
                    </a:solidFill>
                  </a:tcPr>
                </a:tc>
                <a:tc>
                  <a:txBody>
                    <a:bodyPr/>
                    <a:lstStyle/>
                    <a:p>
                      <a:pPr indent="0" algn="ctr">
                        <a:lnSpc>
                          <a:spcPct val="100000"/>
                        </a:lnSpc>
                        <a:defRPr/>
                      </a:pP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开头问候；结尾致谢（Thank</a:t>
                      </a:r>
                      <a:r>
                        <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rPr>
                        <a:t> you!）</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3F4F6">
                        <a:alpha val="100000"/>
                      </a:srgbClr>
                    </a:solidFill>
                  </a:tcPr>
                </a:tc>
                <a:tc>
                  <a:txBody>
                    <a:bodyPr/>
                    <a:lstStyle/>
                    <a:p>
                      <a:pPr indent="0" algn="ctr">
                        <a:lnSpc>
                          <a:spcPct val="100000"/>
                        </a:lnSpc>
                        <a:defRPr/>
                      </a:pPr>
                      <a:r>
                        <a:rPr lang="en-US" sz="2000" b="0" i="0" u="none" strike="noStrike" dirty="0" err="1">
                          <a:solidFill>
                            <a:srgbClr val="FF0000"/>
                          </a:solidFill>
                          <a:latin typeface="宋体" panose="02010600030101010101" pitchFamily="2" charset="-122"/>
                          <a:ea typeface="宋体" panose="02010600030101010101" pitchFamily="2" charset="-122"/>
                          <a:cs typeface="Noto Sans SC"/>
                          <a:sym typeface="Noto Sans SC"/>
                        </a:rPr>
                        <a:t>漏开头</a:t>
                      </a:r>
                      <a:r>
                        <a:rPr lang="en-US" sz="2000" b="0" i="0" u="none" strike="noStrike" dirty="0">
                          <a:solidFill>
                            <a:srgbClr val="FF0000"/>
                          </a:solidFill>
                          <a:latin typeface="宋体" panose="02010600030101010101" pitchFamily="2" charset="-122"/>
                          <a:ea typeface="宋体" panose="02010600030101010101" pitchFamily="2" charset="-122"/>
                          <a:cs typeface="Noto Sans SC"/>
                          <a:sym typeface="Noto Sans SC"/>
                        </a:rPr>
                        <a:t>/</a:t>
                      </a:r>
                      <a:r>
                        <a:rPr lang="en-US" sz="2000" b="0" i="0" u="none" strike="noStrike" dirty="0" err="1">
                          <a:solidFill>
                            <a:srgbClr val="FF0000"/>
                          </a:solidFill>
                          <a:latin typeface="宋体" panose="02010600030101010101" pitchFamily="2" charset="-122"/>
                          <a:ea typeface="宋体" panose="02010600030101010101" pitchFamily="2" charset="-122"/>
                          <a:cs typeface="Noto Sans SC"/>
                          <a:sym typeface="Noto Sans SC"/>
                        </a:rPr>
                        <a:t>结尾，问候语使用不当</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3F4F6">
                        <a:alpha val="100000"/>
                      </a:srgbClr>
                    </a:solidFill>
                  </a:tcPr>
                </a:tc>
              </a:tr>
              <a:tr h="762000">
                <a:tc>
                  <a:txBody>
                    <a:bodyPr/>
                    <a:lstStyle/>
                    <a:p>
                      <a:pPr indent="0" algn="ctr">
                        <a:lnSpc>
                          <a:spcPct val="100000"/>
                        </a:lnSpc>
                        <a:defRPr/>
                      </a:pPr>
                      <a:r>
                        <a:rPr lang="en-US" sz="2000" b="0"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倡议书</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alpha val="100000"/>
                      </a:srgbClr>
                    </a:solidFill>
                  </a:tcPr>
                </a:tc>
                <a:tc>
                  <a:txBody>
                    <a:bodyPr/>
                    <a:lstStyle/>
                    <a:p>
                      <a:pPr indent="0" algn="ctr">
                        <a:lnSpc>
                          <a:spcPct val="100000"/>
                        </a:lnSpc>
                        <a:defRPr/>
                      </a:pPr>
                      <a:r>
                        <a:rPr lang="en-US" sz="20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称呼；倡议背景；号召；落款</a:t>
                      </a:r>
                      <a:endPar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endParaRPr>
                    </a:p>
                    <a:p>
                      <a:pPr indent="0" algn="ctr">
                        <a:lnSpc>
                          <a:spcPct val="100000"/>
                        </a:lnSpc>
                        <a:defRPr/>
                      </a:pPr>
                      <a:r>
                        <a:rPr lang="en-US" sz="2000" b="0" i="0" u="none" strike="noStrike" dirty="0">
                          <a:solidFill>
                            <a:srgbClr val="555555"/>
                          </a:solidFill>
                          <a:latin typeface="宋体" panose="02010600030101010101" pitchFamily="2" charset="-122"/>
                          <a:ea typeface="宋体" panose="02010600030101010101" pitchFamily="2" charset="-122"/>
                          <a:cs typeface="Noto Sans SC"/>
                          <a:sym typeface="Noto Sans SC"/>
                        </a:rPr>
                        <a:t>（The Students’ Union）</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alpha val="100000"/>
                      </a:srgbClr>
                    </a:solidFill>
                  </a:tcPr>
                </a:tc>
                <a:tc>
                  <a:txBody>
                    <a:bodyPr/>
                    <a:lstStyle/>
                    <a:p>
                      <a:pPr indent="0" algn="ctr">
                        <a:lnSpc>
                          <a:spcPct val="100000"/>
                        </a:lnSpc>
                        <a:defRPr/>
                      </a:pPr>
                      <a:r>
                        <a:rPr lang="en-US" sz="2000" b="0" i="0" u="none" strike="noStrike" dirty="0" err="1">
                          <a:solidFill>
                            <a:srgbClr val="FF0000"/>
                          </a:solidFill>
                          <a:latin typeface="宋体" panose="02010600030101010101" pitchFamily="2" charset="-122"/>
                          <a:ea typeface="宋体" panose="02010600030101010101" pitchFamily="2" charset="-122"/>
                          <a:cs typeface="Noto Sans SC"/>
                          <a:sym typeface="Noto Sans SC"/>
                        </a:rPr>
                        <a:t>漏落款，号召语平淡，背景缺失</a:t>
                      </a:r>
                      <a:endParaRPr lang="en-US" sz="2000" dirty="0"/>
                    </a:p>
                  </a:txBody>
                  <a:tcPr marL="101600" marR="101600" marT="101600" marB="101600" anchor="ctr">
                    <a:lnL>
                      <a:noFill/>
                    </a:lnL>
                    <a:lnR>
                      <a:noFill/>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alpha val="100000"/>
                      </a:srgbClr>
                    </a:solidFill>
                  </a:tcPr>
                </a:tc>
              </a:tr>
            </a:tbl>
          </a:graphicData>
        </a:graphic>
      </p:graphicFrame>
      <p:sp>
        <p:nvSpPr>
          <p:cNvPr id="5" name="AutoShape 5"/>
          <p:cNvSpPr/>
          <p:nvPr/>
        </p:nvSpPr>
        <p:spPr>
          <a:xfrm>
            <a:off x="762000" y="5207000"/>
            <a:ext cx="10668000" cy="1016000"/>
          </a:xfrm>
          <a:prstGeom prst="roundRect">
            <a:avLst>
              <a:gd name="adj" fmla="val 12500"/>
            </a:avLst>
          </a:prstGeom>
          <a:solidFill>
            <a:srgbClr val="FF9900">
              <a:alpha val="10000"/>
            </a:srgbClr>
          </a:solidFill>
          <a:ln w="12700" cap="flat" cmpd="sng">
            <a:solidFill>
              <a:srgbClr val="FF9900">
                <a:alpha val="100000"/>
              </a:srgbClr>
            </a:solid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00" y="5397500"/>
            <a:ext cx="406400" cy="406400"/>
          </a:xfrm>
          <a:prstGeom prst="rect">
            <a:avLst/>
          </a:prstGeom>
        </p:spPr>
      </p:pic>
      <p:sp>
        <p:nvSpPr>
          <p:cNvPr id="7" name="AutoShape 7"/>
          <p:cNvSpPr/>
          <p:nvPr/>
        </p:nvSpPr>
        <p:spPr>
          <a:xfrm>
            <a:off x="1524000" y="5397500"/>
            <a:ext cx="965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FF9900"/>
                </a:solidFill>
                <a:latin typeface="Times New Roman" panose="02020603050405020304" pitchFamily="18" charset="0"/>
                <a:ea typeface="宋体" panose="02010600030101010101" pitchFamily="2" charset="-122"/>
                <a:cs typeface="Times New Roman" panose="02020603050405020304" pitchFamily="18" charset="0"/>
                <a:sym typeface="Noto Sans SC"/>
              </a:rPr>
              <a:t>审题小技巧：</a:t>
            </a:r>
            <a:r>
              <a:rPr lang="en-US" sz="1400" b="0" i="1"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审题第一步圈画「体裁关键词</a:t>
            </a:r>
            <a:r>
              <a:rPr lang="en-US" sz="1400" b="0" i="1"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400" b="0" i="1"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投稿</a:t>
            </a:r>
            <a:r>
              <a:rPr lang="en-US" sz="1400" b="0" i="1"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400" b="0" i="1"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演讲</a:t>
            </a:r>
            <a:r>
              <a:rPr lang="en-US" sz="1400" b="0" i="1"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400" b="0" i="1"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倡议</a:t>
            </a:r>
            <a:r>
              <a:rPr lang="en-US" sz="1400" b="0" i="1"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r>
              <a:rPr lang="en-US" sz="1400" b="0" i="1" u="none" strike="noStrike" dirty="0" err="1">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并在草稿纸上快速标注格式要素，避免遗漏</a:t>
            </a:r>
            <a:r>
              <a:rPr lang="en-US" sz="1400" b="0" i="1" u="none" strike="noStrike" dirty="0">
                <a:solidFill>
                  <a:srgbClr val="555555"/>
                </a:solidFill>
                <a:latin typeface="Times New Roman" panose="02020603050405020304" pitchFamily="18" charset="0"/>
                <a:ea typeface="宋体" panose="02010600030101010101" pitchFamily="2" charset="-122"/>
                <a:cs typeface="Times New Roman" panose="02020603050405020304" pitchFamily="18" charset="0"/>
                <a:sym typeface="Noto Sans SC"/>
              </a:rPr>
              <a:t>！</a:t>
            </a:r>
            <a:endParaRPr lang="en-US" sz="11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4"/>
          <p:cNvSpPr/>
          <p:nvPr/>
        </p:nvSpPr>
        <p:spPr>
          <a:xfrm>
            <a:off x="817782" y="5798688"/>
            <a:ext cx="9965868" cy="835152"/>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sp>
        <p:nvSpPr>
          <p:cNvPr id="18" name="AutoShape 4"/>
          <p:cNvSpPr/>
          <p:nvPr/>
        </p:nvSpPr>
        <p:spPr>
          <a:xfrm>
            <a:off x="802817" y="4515991"/>
            <a:ext cx="9965868" cy="781637"/>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sp>
        <p:nvSpPr>
          <p:cNvPr id="14" name="AutoShape 4"/>
          <p:cNvSpPr/>
          <p:nvPr/>
        </p:nvSpPr>
        <p:spPr>
          <a:xfrm>
            <a:off x="802817" y="3205365"/>
            <a:ext cx="9965868" cy="861209"/>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sp>
        <p:nvSpPr>
          <p:cNvPr id="13" name="AutoShape 4"/>
          <p:cNvSpPr/>
          <p:nvPr/>
        </p:nvSpPr>
        <p:spPr>
          <a:xfrm>
            <a:off x="802817" y="1850772"/>
            <a:ext cx="9965868" cy="940322"/>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sp>
        <p:nvSpPr>
          <p:cNvPr id="8" name="AutoShape 3"/>
          <p:cNvSpPr/>
          <p:nvPr/>
        </p:nvSpPr>
        <p:spPr>
          <a:xfrm>
            <a:off x="802817" y="607011"/>
            <a:ext cx="7002239" cy="920461"/>
          </a:xfrm>
          <a:prstGeom prst="roundRect">
            <a:avLst>
              <a:gd name="adj" fmla="val 3333"/>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sz="2000"/>
          </a:p>
        </p:txBody>
      </p:sp>
      <p:sp>
        <p:nvSpPr>
          <p:cNvPr id="9" name="文本框 8"/>
          <p:cNvSpPr txBox="1"/>
          <p:nvPr/>
        </p:nvSpPr>
        <p:spPr>
          <a:xfrm>
            <a:off x="498021" y="-441899"/>
            <a:ext cx="8286749" cy="6328399"/>
          </a:xfrm>
          <a:prstGeom prst="rect">
            <a:avLst/>
          </a:prstGeom>
          <a:noFill/>
        </p:spPr>
        <p:txBody>
          <a:bodyPr wrap="square">
            <a:spAutoFit/>
          </a:bodyPr>
          <a:lstStyle/>
          <a:p>
            <a:pPr marL="285750" marR="0" lvl="0" indent="-285750" algn="l" defTabSz="914400" rtl="0" eaLnBrk="1" fontAlgn="auto" latinLnBrk="0" hangingPunct="1">
              <a:lnSpc>
                <a:spcPct val="300000"/>
              </a:lnSpc>
              <a:spcBef>
                <a:spcPts val="0"/>
              </a:spcBef>
              <a:spcAft>
                <a:spcPts val="0"/>
              </a:spcAft>
              <a:buClrTx/>
              <a:buSzTx/>
              <a:buFont typeface="Wingdings" panose="05000000000000000000" pitchFamily="2" charset="2"/>
              <a:buChar char="Ø"/>
              <a:defRPr/>
            </a:pP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倡议书</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信</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观点表达</a:t>
            </a:r>
            <a:endPar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285750" marR="0" lvl="0" indent="-285750" algn="l" defTabSz="914400" rtl="0" eaLnBrk="1" fontAlgn="auto" latinLnBrk="0" hangingPunct="1">
              <a:lnSpc>
                <a:spcPct val="300000"/>
              </a:lnSpc>
              <a:spcBef>
                <a:spcPts val="0"/>
              </a:spcBef>
              <a:spcAft>
                <a:spcPts val="0"/>
              </a:spcAft>
              <a:buClrTx/>
              <a:buSzTx/>
              <a:buFont typeface="Wingdings" panose="05000000000000000000" pitchFamily="2" charset="2"/>
              <a:buChar char="Ø"/>
              <a:defRPr/>
            </a:pP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演讲稿</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发言稿</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观点表达</a:t>
            </a:r>
            <a:endPar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285750" marR="0" lvl="0" indent="-285750" algn="l" defTabSz="914400" rtl="0" eaLnBrk="1" fontAlgn="auto" latinLnBrk="0" hangingPunct="1">
              <a:lnSpc>
                <a:spcPct val="300000"/>
              </a:lnSpc>
              <a:spcBef>
                <a:spcPts val="0"/>
              </a:spcBef>
              <a:spcAft>
                <a:spcPts val="0"/>
              </a:spcAft>
              <a:buClrTx/>
              <a:buSzTx/>
              <a:buFont typeface="Wingdings" panose="05000000000000000000" pitchFamily="2" charset="2"/>
              <a:buChar char="Ø"/>
              <a:defRPr/>
            </a:pP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投稿类</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观点表达</a:t>
            </a:r>
            <a:r>
              <a:rPr kumimoji="0" lang="en-US" altLang="zh-CN"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可直接进入话题不用寒暄</a:t>
            </a:r>
            <a:r>
              <a:rPr kumimoji="0" lang="en-US" altLang="zh-CN"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285750" marR="0" lvl="0" indent="-285750" algn="l" defTabSz="914400" rtl="0" eaLnBrk="1" fontAlgn="auto" latinLnBrk="0" hangingPunct="1">
              <a:lnSpc>
                <a:spcPct val="300000"/>
              </a:lnSpc>
              <a:spcBef>
                <a:spcPts val="0"/>
              </a:spcBef>
              <a:spcAft>
                <a:spcPts val="0"/>
              </a:spcAft>
              <a:buClrTx/>
              <a:buSzTx/>
              <a:buFont typeface="Wingdings" panose="05000000000000000000" pitchFamily="2" charset="2"/>
              <a:buChar char="Ø"/>
              <a:defRPr/>
            </a:pP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建议类</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观点表达</a:t>
            </a:r>
            <a:endPar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285750" marR="0" lvl="0" indent="-285750" algn="l" defTabSz="914400" rtl="0" eaLnBrk="1" fontAlgn="auto" latinLnBrk="0" hangingPunct="1">
              <a:lnSpc>
                <a:spcPct val="300000"/>
              </a:lnSpc>
              <a:spcBef>
                <a:spcPts val="0"/>
              </a:spcBef>
              <a:spcAft>
                <a:spcPts val="0"/>
              </a:spcAft>
              <a:buClrTx/>
              <a:buSzTx/>
              <a:buFont typeface="Wingdings" panose="05000000000000000000" pitchFamily="2" charset="2"/>
              <a:buChar char="Ø"/>
              <a:defRPr/>
            </a:pP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推荐类</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观点表达</a:t>
            </a:r>
            <a:endParaRPr kumimoji="0" lang="zh-CN" altLang="en-US"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 name="文本框 10"/>
          <p:cNvSpPr txBox="1"/>
          <p:nvPr/>
        </p:nvSpPr>
        <p:spPr>
          <a:xfrm>
            <a:off x="802821" y="646201"/>
            <a:ext cx="9201149" cy="940322"/>
          </a:xfrm>
          <a:prstGeom prst="rect">
            <a:avLst/>
          </a:prstGeom>
          <a:noFill/>
        </p:spPr>
        <p:txBody>
          <a:bodyPr wrap="square">
            <a:spAutoFit/>
          </a:bodyPr>
          <a:lstStyle/>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B:Appeal to sb to do /call on sb to do /advocate doing</a:t>
            </a: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E:It’s high time for sb to../Only in this way can </a:t>
            </a:r>
            <a:r>
              <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主语 </a:t>
            </a: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do </a:t>
            </a:r>
            <a:r>
              <a:rPr kumimoji="0" lang="en-US" altLang="zh-CN" sz="2200" b="0" i="0" u="none" strike="noStrike" kern="1200" cap="none" spc="0" normalizeH="0" baseline="0" noProof="0" dirty="0" err="1">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sth</a:t>
            </a:r>
            <a:r>
              <a:rPr kumimoji="0" lang="en-US" altLang="zh-CN" sz="2200" b="0" i="0" u="none" strike="noStrike" kern="1200" cap="none" spc="0" normalizeH="0" baseline="0" noProof="0" dirty="0">
                <a:ln>
                  <a:noFill/>
                </a:ln>
                <a:solidFill>
                  <a:srgbClr val="00B0F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a:t>
            </a:r>
            <a:endParaRPr kumimoji="0" lang="en-US" altLang="zh-CN" sz="2200" b="0" i="0" u="none" strike="noStrike" kern="1200" cap="none" spc="0" normalizeH="0" baseline="0" noProof="0" dirty="0">
              <a:ln>
                <a:noFill/>
              </a:ln>
              <a:solidFill>
                <a:srgbClr val="00B0F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a:t>
            </a:r>
            <a:r>
              <a:rPr kumimoji="0" lang="en-US" altLang="zh-CN" sz="2200" b="0" i="0" u="none" strike="noStrike" kern="1200" cap="none" spc="0" normalizeH="0" baseline="0" noProof="0" dirty="0">
                <a:ln>
                  <a:noFill/>
                </a:ln>
                <a:solidFill>
                  <a:srgbClr val="00B0F0"/>
                </a:solidFill>
                <a:effectLst/>
                <a:uLnTx/>
                <a:uFillTx/>
                <a:latin typeface="Times New Roman" panose="02020603050405020304" pitchFamily="18" charset="0"/>
                <a:ea typeface="宋体" panose="02010600030101010101" pitchFamily="2" charset="-122"/>
                <a:cs typeface="+mn-cs"/>
              </a:rPr>
              <a:t>should take effective measures/actions to</a:t>
            </a: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sp>
        <p:nvSpPr>
          <p:cNvPr id="12" name="文本框 11"/>
          <p:cNvSpPr txBox="1"/>
          <p:nvPr/>
        </p:nvSpPr>
        <p:spPr>
          <a:xfrm>
            <a:off x="802818" y="1909822"/>
            <a:ext cx="11138811" cy="938719"/>
          </a:xfrm>
          <a:prstGeom prst="rect">
            <a:avLst/>
          </a:prstGeom>
          <a:noFill/>
        </p:spPr>
        <p:txBody>
          <a:bodyPr wrap="square">
            <a:spAutoFit/>
          </a:bodyPr>
          <a:lstStyle/>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B:I feel more than/pretty honored to have the opportunity to deliver a speech on...</a:t>
            </a: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    </a:t>
            </a: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It is my honor to share my insights on…</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2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E:Thanks for your listening/attention! </a:t>
            </a:r>
            <a:endPar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sp>
        <p:nvSpPr>
          <p:cNvPr id="15" name="文本框 14"/>
          <p:cNvSpPr txBox="1"/>
          <p:nvPr/>
        </p:nvSpPr>
        <p:spPr>
          <a:xfrm>
            <a:off x="802819" y="3232493"/>
            <a:ext cx="11138809" cy="863826"/>
          </a:xfrm>
          <a:prstGeom prst="rect">
            <a:avLst/>
          </a:prstGeom>
          <a:noFill/>
        </p:spPr>
        <p:txBody>
          <a:bodyPr wrap="square">
            <a:spAutoFit/>
          </a:bodyPr>
          <a:lstStyle/>
          <a:p>
            <a:pPr marL="0" marR="0" lvl="0" indent="0" algn="l" defTabSz="914400" rtl="0" eaLnBrk="1" fontAlgn="auto" latinLnBrk="0" hangingPunct="1">
              <a:lnSpc>
                <a:spcPts val="2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B:</a:t>
            </a:r>
            <a:r>
              <a:rPr kumimoji="0" lang="en-US" altLang="zh-CN" sz="220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When it comes to </a:t>
            </a:r>
            <a:r>
              <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话题</a:t>
            </a: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 </a:t>
            </a:r>
            <a:r>
              <a:rPr lang="en-US" altLang="zh-CN" sz="2200" kern="1200" dirty="0">
                <a:solidFill>
                  <a:srgbClr val="FF0000"/>
                </a:solidFill>
                <a:latin typeface="Times New Roman" panose="02020603050405020304" pitchFamily="18" charset="0"/>
                <a:ea typeface="等线 Light" panose="02010600030101010101" pitchFamily="2" charset="-122"/>
                <a:cs typeface="Times New Roman" panose="02020603050405020304" pitchFamily="18" charset="0"/>
              </a:rPr>
              <a:t>…</a:t>
            </a:r>
            <a:r>
              <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 </a:t>
            </a: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is becoming more and more </a:t>
            </a:r>
            <a:r>
              <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现象</a:t>
            </a: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a:t>
            </a: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000"/>
              </a:lnSpc>
              <a:spcBef>
                <a:spcPct val="0"/>
              </a:spcBef>
              <a:spcAft>
                <a:spcPts val="0"/>
              </a:spcAft>
              <a:buClrTx/>
              <a:buSzTx/>
              <a:buFontTx/>
              <a:buNone/>
              <a:defRPr/>
            </a:pP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ts val="2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E:To sum up/In conclusion/In a word/In summary/All in all</a:t>
            </a:r>
            <a:r>
              <a:rPr kumimoji="0" lang="en-US" altLang="zh-CN" sz="2200" b="0"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ea typeface="等线 Light" panose="02010600030101010101" pitchFamily="2" charset="-122"/>
                <a:cs typeface="Times New Roman" panose="02020603050405020304" pitchFamily="18" charset="0"/>
              </a:rPr>
              <a:t>,</a:t>
            </a:r>
            <a:endParaRPr kumimoji="0" lang="zh-CN" altLang="en-US" sz="2200" b="0"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sp>
        <p:nvSpPr>
          <p:cNvPr id="16" name="文本框 15"/>
          <p:cNvSpPr txBox="1"/>
          <p:nvPr/>
        </p:nvSpPr>
        <p:spPr>
          <a:xfrm>
            <a:off x="802819" y="4549212"/>
            <a:ext cx="11291209" cy="701731"/>
          </a:xfrm>
          <a:prstGeom prst="rect">
            <a:avLst/>
          </a:prstGeom>
          <a:noFill/>
        </p:spPr>
        <p:txBody>
          <a:bodyPr wrap="square">
            <a:sp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B:Learning/knowing that…,I’m writing to share my thoughts and feelings…</a:t>
            </a: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E:I hope you will find these proposals/suggestions helpful/useful/practical. </a:t>
            </a:r>
            <a:endPar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sp>
        <p:nvSpPr>
          <p:cNvPr id="17" name="文本框 16"/>
          <p:cNvSpPr txBox="1"/>
          <p:nvPr/>
        </p:nvSpPr>
        <p:spPr>
          <a:xfrm>
            <a:off x="802819" y="5845019"/>
            <a:ext cx="11508925" cy="701731"/>
          </a:xfrm>
          <a:prstGeom prst="rect">
            <a:avLst/>
          </a:prstGeom>
          <a:noFill/>
        </p:spPr>
        <p:txBody>
          <a:bodyPr wrap="square">
            <a:sp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B:</a:t>
            </a:r>
            <a:r>
              <a:rPr kumimoji="0" lang="en-US" altLang="zh-CN" sz="2200" b="1"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When it comes to </a:t>
            </a: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such a situation, I'd like to... </a:t>
            </a:r>
            <a:endPar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rPr>
              <a:t>E:Hopefully, ....</a:t>
            </a:r>
            <a:endParaRPr kumimoji="0" lang="zh-CN" altLang="en-US" sz="2200" b="0" i="0" u="none" strike="noStrike" kern="1200" cap="none" spc="0" normalizeH="0" baseline="0" noProof="0" dirty="0">
              <a:ln>
                <a:noFill/>
              </a:ln>
              <a:solidFill>
                <a:srgbClr val="FF0000"/>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grpSp>
        <p:nvGrpSpPr>
          <p:cNvPr id="2" name="组合 1"/>
          <p:cNvGrpSpPr/>
          <p:nvPr/>
        </p:nvGrpSpPr>
        <p:grpSpPr>
          <a:xfrm>
            <a:off x="8165185" y="224160"/>
            <a:ext cx="3677569" cy="483505"/>
            <a:chOff x="3761014" y="1524000"/>
            <a:chExt cx="3107872" cy="609600"/>
          </a:xfrm>
        </p:grpSpPr>
        <p:grpSp>
          <p:nvGrpSpPr>
            <p:cNvPr id="3" name="组合 2"/>
            <p:cNvGrpSpPr/>
            <p:nvPr/>
          </p:nvGrpSpPr>
          <p:grpSpPr>
            <a:xfrm>
              <a:off x="3761014" y="1524000"/>
              <a:ext cx="3107872" cy="609600"/>
              <a:chOff x="3761014" y="1524000"/>
              <a:chExt cx="3107872" cy="609600"/>
            </a:xfrm>
          </p:grpSpPr>
          <p:sp>
            <p:nvSpPr>
              <p:cNvPr id="6" name="AutoShape 9"/>
              <p:cNvSpPr/>
              <p:nvPr/>
            </p:nvSpPr>
            <p:spPr>
              <a:xfrm>
                <a:off x="3761014" y="1524000"/>
                <a:ext cx="3107872" cy="6096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11"/>
              <p:cNvSpPr/>
              <p:nvPr/>
            </p:nvSpPr>
            <p:spPr>
              <a:xfrm>
                <a:off x="4332514" y="1651000"/>
                <a:ext cx="2302127"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1600" b="1" i="0" u="none" strike="noStrike" dirty="0">
                    <a:solidFill>
                      <a:srgbClr val="FFFFFF"/>
                    </a:solidFill>
                    <a:latin typeface="宋体" panose="02010600030101010101" pitchFamily="2" charset="-122"/>
                    <a:ea typeface="宋体" panose="02010600030101010101" pitchFamily="2" charset="-122"/>
                    <a:cs typeface="Noto Sans SC"/>
                    <a:sym typeface="Noto Sans SC"/>
                  </a:rPr>
                  <a:t>常见体裁首尾句式参考</a:t>
                </a:r>
                <a:endParaRPr lang="en-US" sz="1100" dirty="0"/>
              </a:p>
            </p:txBody>
          </p:sp>
        </p:gr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757" y="1676400"/>
              <a:ext cx="304800" cy="304800"/>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1999" y="762000"/>
            <a:ext cx="11107057" cy="5080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抓现象</a:t>
            </a:r>
            <a:r>
              <a:rPr lang="en-US" sz="32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r>
              <a:rPr lang="en-US" sz="32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具象化描述</a:t>
            </a:r>
            <a:endParaRPr lang="en-US" sz="1100" dirty="0"/>
          </a:p>
        </p:txBody>
      </p:sp>
      <p:sp>
        <p:nvSpPr>
          <p:cNvPr id="3" name="AutoShape 3"/>
          <p:cNvSpPr/>
          <p:nvPr/>
        </p:nvSpPr>
        <p:spPr>
          <a:xfrm>
            <a:off x="762000" y="1333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646464"/>
                </a:solidFill>
                <a:latin typeface="宋体" panose="02010600030101010101" pitchFamily="2" charset="-122"/>
                <a:ea typeface="宋体" panose="02010600030101010101" pitchFamily="2" charset="-122"/>
                <a:cs typeface="Noto Sans SC"/>
                <a:sym typeface="Noto Sans SC"/>
              </a:rPr>
              <a:t>具象化提炼核心信息，拒绝泛泛而谈</a:t>
            </a:r>
            <a:endParaRPr lang="en-US" sz="1100" dirty="0"/>
          </a:p>
        </p:txBody>
      </p:sp>
      <p:sp>
        <p:nvSpPr>
          <p:cNvPr id="4" name="AutoShape 4"/>
          <p:cNvSpPr/>
          <p:nvPr/>
        </p:nvSpPr>
        <p:spPr>
          <a:xfrm>
            <a:off x="698500" y="1904999"/>
            <a:ext cx="5207000" cy="4702629"/>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00" y="2159000"/>
            <a:ext cx="304800" cy="304800"/>
          </a:xfrm>
          <a:prstGeom prst="rect">
            <a:avLst/>
          </a:prstGeom>
        </p:spPr>
      </p:pic>
      <p:sp>
        <p:nvSpPr>
          <p:cNvPr id="6" name="AutoShape 6"/>
          <p:cNvSpPr/>
          <p:nvPr/>
        </p:nvSpPr>
        <p:spPr>
          <a:xfrm>
            <a:off x="1397000" y="2133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核心要求：公式与细节</a:t>
            </a:r>
            <a:endParaRPr lang="en-US" sz="1100" dirty="0"/>
          </a:p>
        </p:txBody>
      </p:sp>
      <p:pic>
        <p:nvPicPr>
          <p:cNvPr id="7"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2603500"/>
            <a:ext cx="254000" cy="254000"/>
          </a:xfrm>
          <a:prstGeom prst="rect">
            <a:avLst/>
          </a:prstGeom>
        </p:spPr>
      </p:pic>
      <p:sp>
        <p:nvSpPr>
          <p:cNvPr id="8" name="AutoShape 8"/>
          <p:cNvSpPr/>
          <p:nvPr/>
        </p:nvSpPr>
        <p:spPr>
          <a:xfrm>
            <a:off x="1397000" y="25654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err="1">
                <a:solidFill>
                  <a:srgbClr val="333333"/>
                </a:solidFill>
                <a:latin typeface="宋体" panose="02010600030101010101" pitchFamily="2" charset="-122"/>
                <a:ea typeface="宋体" panose="02010600030101010101" pitchFamily="2" charset="-122"/>
                <a:cs typeface="Noto Sans SC"/>
                <a:sym typeface="Noto Sans SC"/>
              </a:rPr>
              <a:t>公式提取：</a:t>
            </a:r>
            <a:r>
              <a:rPr lang="en-US" sz="14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主体</a:t>
            </a:r>
            <a:r>
              <a:rPr lang="en-US" sz="1400" b="0" i="0" u="none" strike="noStrike" dirty="0">
                <a:solidFill>
                  <a:srgbClr val="666666"/>
                </a:solidFill>
                <a:latin typeface="宋体" panose="02010600030101010101" pitchFamily="2" charset="-122"/>
                <a:ea typeface="宋体" panose="02010600030101010101" pitchFamily="2" charset="-122"/>
                <a:cs typeface="Noto Sans SC"/>
                <a:sym typeface="Noto Sans SC"/>
              </a:rPr>
              <a:t> + </a:t>
            </a:r>
            <a:r>
              <a:rPr lang="en-US" sz="14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行为</a:t>
            </a:r>
            <a:r>
              <a:rPr lang="en-US" sz="1400" b="0" i="0" u="none" strike="noStrike" dirty="0">
                <a:solidFill>
                  <a:srgbClr val="666666"/>
                </a:solidFill>
                <a:latin typeface="宋体" panose="02010600030101010101" pitchFamily="2" charset="-122"/>
                <a:ea typeface="宋体" panose="02010600030101010101" pitchFamily="2" charset="-122"/>
                <a:cs typeface="Noto Sans SC"/>
                <a:sym typeface="Noto Sans SC"/>
              </a:rPr>
              <a:t> + </a:t>
            </a:r>
            <a:r>
              <a:rPr lang="en-US" sz="14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场景</a:t>
            </a:r>
            <a:r>
              <a:rPr lang="en-US" sz="14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r>
              <a:rPr lang="en-US" sz="14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表现</a:t>
            </a:r>
            <a:endParaRPr lang="en-US" sz="1100" dirty="0"/>
          </a:p>
        </p:txBody>
      </p:sp>
      <p:pic>
        <p:nvPicPr>
          <p:cNvPr id="9"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3048000"/>
            <a:ext cx="254000" cy="254000"/>
          </a:xfrm>
          <a:prstGeom prst="rect">
            <a:avLst/>
          </a:prstGeom>
        </p:spPr>
      </p:pic>
      <p:sp>
        <p:nvSpPr>
          <p:cNvPr id="10" name="AutoShape 10"/>
          <p:cNvSpPr/>
          <p:nvPr/>
        </p:nvSpPr>
        <p:spPr>
          <a:xfrm>
            <a:off x="1397000" y="30099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a:solidFill>
                  <a:srgbClr val="333333"/>
                </a:solidFill>
                <a:latin typeface="宋体" panose="02010600030101010101" pitchFamily="2" charset="-122"/>
                <a:ea typeface="宋体" panose="02010600030101010101" pitchFamily="2" charset="-122"/>
                <a:cs typeface="Noto Sans SC"/>
                <a:sym typeface="Noto Sans SC"/>
              </a:rPr>
              <a:t>篇幅控制：</a:t>
            </a:r>
            <a:r>
              <a:rPr lang="en-US" sz="1400" b="0" i="0" u="none" strike="noStrike" dirty="0">
                <a:solidFill>
                  <a:srgbClr val="666666"/>
                </a:solidFill>
                <a:latin typeface="宋体" panose="02010600030101010101" pitchFamily="2" charset="-122"/>
                <a:ea typeface="宋体" panose="02010600030101010101" pitchFamily="2" charset="-122"/>
                <a:cs typeface="Noto Sans SC"/>
                <a:sym typeface="Noto Sans SC"/>
              </a:rPr>
              <a:t>1-2句话说清“是什么现象”</a:t>
            </a:r>
            <a:endParaRPr lang="en-US" sz="1100" dirty="0"/>
          </a:p>
        </p:txBody>
      </p:sp>
      <p:pic>
        <p:nvPicPr>
          <p:cNvPr id="11"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000" y="3492500"/>
            <a:ext cx="254000" cy="254000"/>
          </a:xfrm>
          <a:prstGeom prst="rect">
            <a:avLst/>
          </a:prstGeom>
        </p:spPr>
      </p:pic>
      <p:sp>
        <p:nvSpPr>
          <p:cNvPr id="12" name="AutoShape 12"/>
          <p:cNvSpPr/>
          <p:nvPr/>
        </p:nvSpPr>
        <p:spPr>
          <a:xfrm>
            <a:off x="1397000" y="34544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a:solidFill>
                  <a:srgbClr val="333333"/>
                </a:solidFill>
                <a:latin typeface="宋体" panose="02010600030101010101" pitchFamily="2" charset="-122"/>
                <a:ea typeface="宋体" panose="02010600030101010101" pitchFamily="2" charset="-122"/>
                <a:cs typeface="Noto Sans SC"/>
                <a:sym typeface="Noto Sans SC"/>
              </a:rPr>
              <a:t>细节要求：</a:t>
            </a:r>
            <a:r>
              <a:rPr lang="en-US" sz="1400" b="0" i="0" u="none" strike="noStrike" dirty="0">
                <a:solidFill>
                  <a:srgbClr val="666666"/>
                </a:solidFill>
                <a:latin typeface="宋体" panose="02010600030101010101" pitchFamily="2" charset="-122"/>
                <a:ea typeface="宋体" panose="02010600030101010101" pitchFamily="2" charset="-122"/>
                <a:cs typeface="Noto Sans SC"/>
                <a:sym typeface="Noto Sans SC"/>
              </a:rPr>
              <a:t>加1个具体细节，让描述更生动</a:t>
            </a:r>
            <a:endParaRPr lang="en-US" sz="1100" dirty="0"/>
          </a:p>
        </p:txBody>
      </p:sp>
      <p:cxnSp>
        <p:nvCxnSpPr>
          <p:cNvPr id="13" name="Connector 13"/>
          <p:cNvCxnSpPr/>
          <p:nvPr/>
        </p:nvCxnSpPr>
        <p:spPr>
          <a:xfrm rot="-9291">
            <a:off x="1016009" y="3994150"/>
            <a:ext cx="4699000" cy="12700"/>
          </a:xfrm>
          <a:prstGeom prst="straightConnector1">
            <a:avLst/>
          </a:prstGeom>
          <a:solidFill>
            <a:srgbClr val="DEE0E3">
              <a:alpha val="100000"/>
            </a:srgbClr>
          </a:solidFill>
          <a:ln w="12700" cap="flat" cmpd="sng">
            <a:solidFill>
              <a:srgbClr val="E6E6E6">
                <a:alpha val="100000"/>
              </a:srgbClr>
            </a:solidFill>
            <a:prstDash val="solid"/>
            <a:round/>
            <a:headEnd type="none" w="med" len="med"/>
            <a:tailEnd type="none" w="med" len="med"/>
          </a:ln>
        </p:spPr>
      </p:cxnSp>
      <p:pic>
        <p:nvPicPr>
          <p:cNvPr id="14"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000" y="4191000"/>
            <a:ext cx="304800" cy="304800"/>
          </a:xfrm>
          <a:prstGeom prst="rect">
            <a:avLst/>
          </a:prstGeom>
        </p:spPr>
      </p:pic>
      <p:sp>
        <p:nvSpPr>
          <p:cNvPr id="15" name="AutoShape 15"/>
          <p:cNvSpPr/>
          <p:nvPr/>
        </p:nvSpPr>
        <p:spPr>
          <a:xfrm>
            <a:off x="1397000" y="416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真题示例对比</a:t>
            </a:r>
            <a:endParaRPr lang="en-US" sz="1100" dirty="0"/>
          </a:p>
        </p:txBody>
      </p:sp>
      <p:pic>
        <p:nvPicPr>
          <p:cNvPr id="16"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000" y="4572000"/>
            <a:ext cx="228600" cy="228600"/>
          </a:xfrm>
          <a:prstGeom prst="rect">
            <a:avLst/>
          </a:prstGeom>
        </p:spPr>
      </p:pic>
      <p:sp>
        <p:nvSpPr>
          <p:cNvPr id="17" name="AutoShape 17"/>
          <p:cNvSpPr/>
          <p:nvPr/>
        </p:nvSpPr>
        <p:spPr>
          <a:xfrm>
            <a:off x="1333500" y="4611916"/>
            <a:ext cx="4381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dirty="0">
                <a:solidFill>
                  <a:srgbClr val="969696"/>
                </a:solidFill>
                <a:latin typeface="宋体" panose="02010600030101010101" pitchFamily="2" charset="-122"/>
                <a:ea typeface="宋体" panose="02010600030101010101" pitchFamily="2" charset="-122"/>
                <a:cs typeface="Noto Sans SC"/>
                <a:sym typeface="Noto Sans SC"/>
              </a:rPr>
              <a:t>泛谈版：图书馆的书被很多同学涂画了。</a:t>
            </a:r>
            <a:endParaRPr lang="en-US" sz="1300" b="0" i="0" u="none" strike="noStrike" dirty="0">
              <a:solidFill>
                <a:srgbClr val="969696"/>
              </a:solidFill>
              <a:latin typeface="宋体" panose="02010600030101010101" pitchFamily="2" charset="-122"/>
              <a:ea typeface="宋体" panose="02010600030101010101" pitchFamily="2" charset="-122"/>
              <a:cs typeface="Noto Sans SC"/>
              <a:sym typeface="Noto Sans SC"/>
            </a:endParaRPr>
          </a:p>
          <a:p>
            <a:pPr indent="0" algn="l">
              <a:lnSpc>
                <a:spcPct val="125000"/>
              </a:lnSpc>
              <a:defRPr/>
            </a:pPr>
            <a:r>
              <a:rPr lang="en-US" sz="1800" dirty="0"/>
              <a:t>Many students draw on the library books</a:t>
            </a:r>
            <a:r>
              <a:rPr lang="en-US" sz="1100" dirty="0"/>
              <a:t>.</a:t>
            </a:r>
            <a:endParaRPr lang="en-US" sz="1100" dirty="0"/>
          </a:p>
        </p:txBody>
      </p:sp>
      <p:pic>
        <p:nvPicPr>
          <p:cNvPr id="18"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000" y="5270500"/>
            <a:ext cx="228600" cy="228600"/>
          </a:xfrm>
          <a:prstGeom prst="rect">
            <a:avLst/>
          </a:prstGeom>
        </p:spPr>
      </p:pic>
      <p:sp>
        <p:nvSpPr>
          <p:cNvPr id="19" name="AutoShape 19"/>
          <p:cNvSpPr/>
          <p:nvPr/>
        </p:nvSpPr>
        <p:spPr>
          <a:xfrm>
            <a:off x="1268184" y="5306786"/>
            <a:ext cx="4572000" cy="1016000"/>
          </a:xfrm>
          <a:prstGeom prst="rect">
            <a:avLst/>
          </a:prstGeom>
          <a:noFill/>
          <a:ln w="12700" cap="flat" cmpd="sng">
            <a:noFill/>
            <a:prstDash val="solid"/>
            <a:round/>
          </a:ln>
        </p:spPr>
        <p:txBody>
          <a:bodyPr vert="horz" wrap="square" lIns="0" tIns="0" rIns="0" bIns="0" rtlCol="0" anchor="ctr" anchorCtr="0"/>
          <a:lstStyle/>
          <a:p>
            <a:pPr>
              <a:defRPr/>
            </a:pPr>
            <a:r>
              <a:rPr lang="en-US" sz="1800" b="1" i="0" u="none" strike="noStrike"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具象版：</a:t>
            </a:r>
            <a:r>
              <a:rPr lang="en-US" sz="1800" i="1" dirty="0">
                <a:solidFill>
                  <a:srgbClr val="333333"/>
                </a:solidFill>
                <a:latin typeface="+mn-lt"/>
                <a:ea typeface="宋体" panose="02010600030101010101" pitchFamily="2" charset="-122"/>
                <a:cs typeface="Times New Roman" panose="02020603050405020304" pitchFamily="18" charset="0"/>
                <a:sym typeface="Noto Sans SC"/>
              </a:rPr>
              <a:t>Recently I have noticed a saddening phenomenon that library books are being scribbled by borrowers, with messy drawings and random notes on the pages</a:t>
            </a:r>
            <a:r>
              <a:rPr lang="en-US" sz="1800" dirty="0">
                <a:solidFill>
                  <a:srgbClr val="333333"/>
                </a:solidFill>
                <a:latin typeface="+mn-lt"/>
                <a:ea typeface="宋体" panose="02010600030101010101" pitchFamily="2" charset="-122"/>
                <a:cs typeface="Times New Roman" panose="02020603050405020304" pitchFamily="18" charset="0"/>
                <a:sym typeface="Noto Sans SC"/>
              </a:rPr>
              <a:t>.</a:t>
            </a:r>
            <a:endParaRPr lang="en-US" sz="1800" dirty="0">
              <a:latin typeface="+mn-lt"/>
              <a:cs typeface="Times New Roman" panose="02020603050405020304" pitchFamily="18" charset="0"/>
            </a:endParaRPr>
          </a:p>
        </p:txBody>
      </p:sp>
      <p:cxnSp>
        <p:nvCxnSpPr>
          <p:cNvPr id="26" name="Connector 26"/>
          <p:cNvCxnSpPr/>
          <p:nvPr/>
        </p:nvCxnSpPr>
        <p:spPr>
          <a:xfrm rot="-10110">
            <a:off x="6667509" y="3232150"/>
            <a:ext cx="4318000" cy="12700"/>
          </a:xfrm>
          <a:prstGeom prst="straightConnector1">
            <a:avLst/>
          </a:prstGeom>
          <a:solidFill>
            <a:srgbClr val="DEE0E3">
              <a:alpha val="100000"/>
            </a:srgbClr>
          </a:solidFill>
          <a:ln w="12700" cap="flat" cmpd="sng">
            <a:solidFill>
              <a:srgbClr val="C8C8C8">
                <a:alpha val="100000"/>
              </a:srgbClr>
            </a:solidFill>
            <a:prstDash val="dash"/>
            <a:round/>
            <a:headEnd type="none" w="med" len="med"/>
            <a:tailEnd type="none" w="med" len="med"/>
          </a:ln>
        </p:spPr>
      </p:cxnSp>
      <p:grpSp>
        <p:nvGrpSpPr>
          <p:cNvPr id="31" name="组合 30"/>
          <p:cNvGrpSpPr/>
          <p:nvPr/>
        </p:nvGrpSpPr>
        <p:grpSpPr>
          <a:xfrm>
            <a:off x="6096000" y="1904998"/>
            <a:ext cx="5773057" cy="4702629"/>
            <a:chOff x="6223000" y="1905000"/>
            <a:chExt cx="5207000" cy="4318000"/>
          </a:xfrm>
        </p:grpSpPr>
        <p:sp>
          <p:nvSpPr>
            <p:cNvPr id="20" name="AutoShape 20"/>
            <p:cNvSpPr/>
            <p:nvPr/>
          </p:nvSpPr>
          <p:spPr>
            <a:xfrm>
              <a:off x="6223000" y="1905000"/>
              <a:ext cx="5207000" cy="4318000"/>
            </a:xfrm>
            <a:prstGeom prst="roundRect">
              <a:avLst>
                <a:gd name="adj" fmla="val 294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7000" y="2159000"/>
              <a:ext cx="304800" cy="304800"/>
            </a:xfrm>
            <a:prstGeom prst="rect">
              <a:avLst/>
            </a:prstGeom>
          </p:spPr>
        </p:pic>
        <p:sp>
          <p:nvSpPr>
            <p:cNvPr id="22" name="AutoShape 22"/>
            <p:cNvSpPr/>
            <p:nvPr/>
          </p:nvSpPr>
          <p:spPr>
            <a:xfrm>
              <a:off x="6858000" y="2133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课堂小练</a:t>
              </a:r>
              <a:r>
                <a:rPr lang="en-US" sz="18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r>
                <a:rPr lang="zh-CN" altLang="en-US" sz="1800" b="1" dirty="0">
                  <a:solidFill>
                    <a:srgbClr val="003366"/>
                  </a:solidFill>
                  <a:latin typeface="宋体" panose="02010600030101010101" pitchFamily="2" charset="-122"/>
                  <a:ea typeface="宋体" panose="02010600030101010101" pitchFamily="2" charset="-122"/>
                  <a:cs typeface="Noto Sans SC"/>
                  <a:sym typeface="Noto Sans SC"/>
                </a:rPr>
                <a:t>参考</a:t>
              </a: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公式描述现象</a:t>
              </a:r>
              <a:endParaRPr lang="en-US" sz="1100" dirty="0"/>
            </a:p>
          </p:txBody>
        </p:sp>
        <p:sp>
          <p:nvSpPr>
            <p:cNvPr id="23" name="AutoShape 23"/>
            <p:cNvSpPr/>
            <p:nvPr/>
          </p:nvSpPr>
          <p:spPr>
            <a:xfrm>
              <a:off x="6477000" y="2546371"/>
              <a:ext cx="4699000" cy="1457658"/>
            </a:xfrm>
            <a:prstGeom prst="roundRect">
              <a:avLst>
                <a:gd name="adj" fmla="val 10000"/>
              </a:avLst>
            </a:prstGeom>
            <a:solidFill>
              <a:srgbClr val="F8F9FA">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67500" y="2857500"/>
              <a:ext cx="304800" cy="304800"/>
            </a:xfrm>
            <a:prstGeom prst="rect">
              <a:avLst/>
            </a:prstGeom>
          </p:spPr>
        </p:pic>
        <p:sp>
          <p:nvSpPr>
            <p:cNvPr id="25" name="AutoShape 25"/>
            <p:cNvSpPr/>
            <p:nvPr/>
          </p:nvSpPr>
          <p:spPr>
            <a:xfrm>
              <a:off x="7010400" y="2597661"/>
              <a:ext cx="4127500" cy="431800"/>
            </a:xfrm>
            <a:prstGeom prst="rect">
              <a:avLst/>
            </a:prstGeom>
            <a:noFill/>
            <a:ln w="12700" cap="flat" cmpd="sng">
              <a:noFill/>
              <a:prstDash val="solid"/>
              <a:round/>
            </a:ln>
          </p:spPr>
          <p:txBody>
            <a:bodyPr vert="horz" wrap="square" lIns="0" tIns="0" rIns="0" bIns="0" rtlCol="0" anchor="ctr" anchorCtr="0"/>
            <a:lstStyle/>
            <a:p>
              <a:pPr marL="342900" indent="-342900">
                <a:buAutoNum type="arabicPeriod"/>
                <a:defRPr/>
              </a:pPr>
              <a:r>
                <a:rPr lang="en-US" sz="1400" b="1" i="0" u="none" strike="noStrike" dirty="0">
                  <a:solidFill>
                    <a:srgbClr val="333333"/>
                  </a:solidFill>
                  <a:latin typeface="宋体" panose="02010600030101010101" pitchFamily="2" charset="-122"/>
                  <a:ea typeface="宋体" panose="02010600030101010101" pitchFamily="2" charset="-122"/>
                  <a:cs typeface="Noto Sans SC"/>
                  <a:sym typeface="Noto Sans SC"/>
                </a:rPr>
                <a:t>教学楼随意玩球</a:t>
              </a:r>
              <a:endParaRPr lang="en-US" sz="1400" b="1" i="0" u="none" strike="noStrike" dirty="0">
                <a:solidFill>
                  <a:srgbClr val="333333"/>
                </a:solidFill>
                <a:latin typeface="宋体" panose="02010600030101010101" pitchFamily="2" charset="-122"/>
                <a:ea typeface="宋体" panose="02010600030101010101" pitchFamily="2" charset="-122"/>
                <a:cs typeface="Noto Sans SC"/>
                <a:sym typeface="Noto Sans SC"/>
              </a:endParaRPr>
            </a:p>
            <a:p>
              <a:pPr>
                <a:defRPr/>
              </a:pPr>
              <a:r>
                <a:rPr lang="en-US" sz="1600" dirty="0">
                  <a:solidFill>
                    <a:srgbClr val="333333"/>
                  </a:solidFill>
                  <a:latin typeface="+mn-lt"/>
                  <a:ea typeface="宋体" panose="02010600030101010101" pitchFamily="2" charset="-122"/>
                  <a:cs typeface="Noto Sans SC"/>
                  <a:sym typeface="Noto Sans SC"/>
                </a:rPr>
                <a:t>Some students play balls in teaching buildings.</a:t>
              </a:r>
              <a:endParaRPr lang="en-US" sz="1600" dirty="0">
                <a:latin typeface="+mn-lt"/>
              </a:endParaRPr>
            </a:p>
          </p:txBody>
        </p:sp>
        <p:sp>
          <p:nvSpPr>
            <p:cNvPr id="27" name="AutoShape 27"/>
            <p:cNvSpPr/>
            <p:nvPr/>
          </p:nvSpPr>
          <p:spPr>
            <a:xfrm>
              <a:off x="6477000" y="4127499"/>
              <a:ext cx="4699000" cy="1625719"/>
            </a:xfrm>
            <a:prstGeom prst="roundRect">
              <a:avLst>
                <a:gd name="adj" fmla="val 10000"/>
              </a:avLst>
            </a:prstGeom>
            <a:solidFill>
              <a:srgbClr val="F8F9FA">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8"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67500" y="4318000"/>
              <a:ext cx="304800" cy="304800"/>
            </a:xfrm>
            <a:prstGeom prst="rect">
              <a:avLst/>
            </a:prstGeom>
          </p:spPr>
        </p:pic>
        <p:sp>
          <p:nvSpPr>
            <p:cNvPr id="29" name="AutoShape 29"/>
            <p:cNvSpPr/>
            <p:nvPr/>
          </p:nvSpPr>
          <p:spPr>
            <a:xfrm>
              <a:off x="7048500" y="4171852"/>
              <a:ext cx="3937000" cy="381000"/>
            </a:xfrm>
            <a:prstGeom prst="rect">
              <a:avLst/>
            </a:prstGeom>
            <a:noFill/>
            <a:ln w="12700" cap="flat" cmpd="sng">
              <a:noFill/>
              <a:prstDash val="solid"/>
              <a:round/>
            </a:ln>
          </p:spPr>
          <p:txBody>
            <a:bodyPr vert="horz" wrap="square" lIns="0" tIns="0" rIns="0" bIns="0" rtlCol="0" anchor="ctr" anchorCtr="0"/>
            <a:lstStyle/>
            <a:p>
              <a:pPr indent="0" algn="l">
                <a:defRPr/>
              </a:pPr>
              <a:r>
                <a:rPr lang="en-US" sz="1400" b="1" i="0" u="none" strike="noStrike" dirty="0">
                  <a:solidFill>
                    <a:srgbClr val="333333"/>
                  </a:solidFill>
                  <a:latin typeface="+mn-lt"/>
                  <a:ea typeface="宋体" panose="02010600030101010101" pitchFamily="2" charset="-122"/>
                  <a:cs typeface="Noto Sans SC"/>
                  <a:sym typeface="Noto Sans SC"/>
                </a:rPr>
                <a:t>2. </a:t>
              </a:r>
              <a:r>
                <a:rPr lang="en-US" sz="1400" b="1" i="0" u="none" strike="noStrike" dirty="0" err="1">
                  <a:solidFill>
                    <a:srgbClr val="333333"/>
                  </a:solidFill>
                  <a:latin typeface="+mn-lt"/>
                  <a:ea typeface="宋体" panose="02010600030101010101" pitchFamily="2" charset="-122"/>
                  <a:cs typeface="Noto Sans SC"/>
                  <a:sym typeface="Noto Sans SC"/>
                </a:rPr>
                <a:t>课桌污损严重</a:t>
              </a:r>
              <a:endParaRPr lang="en-US" sz="1400" b="1" i="0" u="none" strike="noStrike" dirty="0">
                <a:solidFill>
                  <a:srgbClr val="333333"/>
                </a:solidFill>
                <a:latin typeface="+mn-lt"/>
                <a:ea typeface="宋体" panose="02010600030101010101" pitchFamily="2" charset="-122"/>
                <a:cs typeface="Noto Sans SC"/>
                <a:sym typeface="Noto Sans SC"/>
              </a:endParaRPr>
            </a:p>
            <a:p>
              <a:pPr>
                <a:defRPr/>
              </a:pPr>
              <a:r>
                <a:rPr lang="en-US" sz="1600" dirty="0">
                  <a:latin typeface="+mn-lt"/>
                </a:rPr>
                <a:t>Students draw on their desks in the classroom</a:t>
              </a:r>
              <a:r>
                <a:rPr lang="en-US" sz="1100" dirty="0">
                  <a:latin typeface="+mn-lt"/>
                </a:rPr>
                <a:t>.</a:t>
              </a:r>
              <a:endParaRPr lang="en-US" sz="1100" dirty="0">
                <a:latin typeface="+mn-lt"/>
              </a:endParaRPr>
            </a:p>
          </p:txBody>
        </p:sp>
      </p:grpSp>
      <p:cxnSp>
        <p:nvCxnSpPr>
          <p:cNvPr id="30" name="Connector 30"/>
          <p:cNvCxnSpPr/>
          <p:nvPr/>
        </p:nvCxnSpPr>
        <p:spPr>
          <a:xfrm rot="-10110">
            <a:off x="6877545" y="4832799"/>
            <a:ext cx="4318000" cy="12700"/>
          </a:xfrm>
          <a:prstGeom prst="straightConnector1">
            <a:avLst/>
          </a:prstGeom>
          <a:solidFill>
            <a:srgbClr val="DEE0E3">
              <a:alpha val="100000"/>
            </a:srgbClr>
          </a:solidFill>
          <a:ln w="12700" cap="flat" cmpd="sng">
            <a:solidFill>
              <a:srgbClr val="C8C8C8">
                <a:alpha val="100000"/>
              </a:srgbClr>
            </a:solidFill>
            <a:prstDash val="dash"/>
            <a:round/>
            <a:headEnd type="none" w="med" len="med"/>
            <a:tailEnd type="none" w="med" len="med"/>
          </a:ln>
        </p:spPr>
      </p:cxnSp>
      <p:cxnSp>
        <p:nvCxnSpPr>
          <p:cNvPr id="32" name="Connector 30"/>
          <p:cNvCxnSpPr/>
          <p:nvPr/>
        </p:nvCxnSpPr>
        <p:spPr>
          <a:xfrm rot="-10110">
            <a:off x="6949123" y="3152759"/>
            <a:ext cx="4318000" cy="12700"/>
          </a:xfrm>
          <a:prstGeom prst="straightConnector1">
            <a:avLst/>
          </a:prstGeom>
          <a:solidFill>
            <a:srgbClr val="DEE0E3">
              <a:alpha val="100000"/>
            </a:srgbClr>
          </a:solidFill>
          <a:ln w="12700" cap="flat" cmpd="sng">
            <a:solidFill>
              <a:srgbClr val="C8C8C8">
                <a:alpha val="100000"/>
              </a:srgbClr>
            </a:solidFill>
            <a:prstDash val="dash"/>
            <a:round/>
            <a:headEnd type="none" w="med" len="med"/>
            <a:tailEnd type="none" w="med" len="med"/>
          </a:ln>
        </p:spPr>
      </p:cxnSp>
      <p:sp>
        <p:nvSpPr>
          <p:cNvPr id="34" name="文本框 33"/>
          <p:cNvSpPr txBox="1"/>
          <p:nvPr/>
        </p:nvSpPr>
        <p:spPr>
          <a:xfrm>
            <a:off x="6930955" y="3192125"/>
            <a:ext cx="4667668" cy="1015663"/>
          </a:xfrm>
          <a:prstGeom prst="rect">
            <a:avLst/>
          </a:prstGeom>
          <a:noFill/>
        </p:spPr>
        <p:txBody>
          <a:bodyPr wrap="square">
            <a:spAutoFit/>
          </a:bodyPr>
          <a:lstStyle/>
          <a:p>
            <a:pPr>
              <a:lnSpc>
                <a:spcPts val="1800"/>
              </a:lnSpc>
            </a:pPr>
            <a:r>
              <a:rPr lang="en-US" altLang="zh-CN" sz="1800" i="1" dirty="0"/>
              <a:t>I’ve found that some students play balls casually in teaching buildings, running and chasing in hallways and staircases with loud noises.</a:t>
            </a:r>
            <a:endParaRPr lang="zh-CN" altLang="en-US" sz="1800" i="1" dirty="0"/>
          </a:p>
        </p:txBody>
      </p:sp>
      <p:sp>
        <p:nvSpPr>
          <p:cNvPr id="35" name="文本框 34"/>
          <p:cNvSpPr txBox="1"/>
          <p:nvPr/>
        </p:nvSpPr>
        <p:spPr>
          <a:xfrm>
            <a:off x="6877535" y="4966092"/>
            <a:ext cx="4667668" cy="1015663"/>
          </a:xfrm>
          <a:prstGeom prst="rect">
            <a:avLst/>
          </a:prstGeom>
          <a:noFill/>
        </p:spPr>
        <p:txBody>
          <a:bodyPr wrap="square">
            <a:spAutoFit/>
          </a:bodyPr>
          <a:lstStyle/>
          <a:p>
            <a:pPr>
              <a:lnSpc>
                <a:spcPts val="1800"/>
              </a:lnSpc>
            </a:pPr>
            <a:r>
              <a:rPr lang="en-US" altLang="zh-CN" sz="1800" i="1" dirty="0"/>
              <a:t>It’s disturbing to see that classroom desks are badly damaged, with messy words, carved patterns and dirty stains on the once clean surfaces.</a:t>
            </a:r>
            <a:endParaRPr lang="zh-CN" altLang="en-US" sz="1800" i="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6" presetClass="entr" presetSubtype="21"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barn(inVertical)">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inVertical)">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570" y="544287"/>
            <a:ext cx="11516184" cy="483505"/>
            <a:chOff x="3761014" y="1524000"/>
            <a:chExt cx="3107872" cy="609600"/>
          </a:xfrm>
        </p:grpSpPr>
        <p:sp>
          <p:nvSpPr>
            <p:cNvPr id="6" name="AutoShape 9"/>
            <p:cNvSpPr/>
            <p:nvPr/>
          </p:nvSpPr>
          <p:spPr>
            <a:xfrm>
              <a:off x="3761014" y="1524000"/>
              <a:ext cx="3107872" cy="6096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67133" y="1616757"/>
              <a:ext cx="170805" cy="310859"/>
            </a:xfrm>
            <a:prstGeom prst="rect">
              <a:avLst/>
            </a:prstGeom>
          </p:spPr>
        </p:pic>
      </p:grpSp>
      <p:sp>
        <p:nvSpPr>
          <p:cNvPr id="3" name="文本框 2"/>
          <p:cNvSpPr txBox="1"/>
          <p:nvPr/>
        </p:nvSpPr>
        <p:spPr>
          <a:xfrm>
            <a:off x="326570" y="544287"/>
            <a:ext cx="11157857" cy="5632311"/>
          </a:xfrm>
          <a:prstGeom prst="rect">
            <a:avLst/>
          </a:prstGeom>
          <a:noFill/>
        </p:spPr>
        <p:txBody>
          <a:bodyPr wrap="square">
            <a:spAutoFit/>
          </a:bodyPr>
          <a:lstStyle/>
          <a:p>
            <a:r>
              <a:rPr lang="zh-CN" altLang="en-US" sz="2400" dirty="0">
                <a:solidFill>
                  <a:schemeClr val="bg1"/>
                </a:solidFill>
              </a:rPr>
              <a:t>             开头导入现象・高频句式（适配校园不文明现象</a:t>
            </a:r>
            <a:r>
              <a:rPr lang="zh-CN" altLang="en-US" sz="2400" dirty="0"/>
              <a:t>）</a:t>
            </a:r>
            <a:endParaRPr lang="en-US" altLang="zh-CN" sz="2400" dirty="0"/>
          </a:p>
          <a:p>
            <a:endParaRPr lang="en-US" altLang="zh-CN" sz="2400" dirty="0"/>
          </a:p>
          <a:p>
            <a:r>
              <a:rPr lang="zh-CN" altLang="en-US" sz="2400" dirty="0"/>
              <a:t>🌟 基础稳妥款</a:t>
            </a:r>
            <a:endParaRPr lang="en-US" altLang="zh-CN" sz="2400" dirty="0"/>
          </a:p>
          <a:p>
            <a:pPr marL="342900" indent="-342900">
              <a:buAutoNum type="arabicPeriod"/>
            </a:pPr>
            <a:r>
              <a:rPr lang="en-US" altLang="zh-CN" sz="2400" dirty="0"/>
              <a:t>I’ve noticed a worrying phenomenon that... in our school recently.</a:t>
            </a:r>
            <a:endParaRPr lang="en-US" altLang="zh-CN" sz="2400" dirty="0"/>
          </a:p>
          <a:p>
            <a:pPr marL="342900" indent="-342900">
              <a:buAutoNum type="arabicPeriod"/>
            </a:pPr>
            <a:r>
              <a:rPr lang="en-US" altLang="zh-CN" sz="2400" dirty="0"/>
              <a:t>It’s not uncommon to see that... in our daily school life.</a:t>
            </a:r>
            <a:endParaRPr lang="en-US" altLang="zh-CN" sz="2400" dirty="0"/>
          </a:p>
          <a:p>
            <a:pPr marL="342900" indent="-342900">
              <a:buAutoNum type="arabicPeriod"/>
            </a:pPr>
            <a:r>
              <a:rPr lang="en-US" altLang="zh-CN" sz="2400" dirty="0"/>
              <a:t>There has been a bad phenomenon that... in our campus these days.</a:t>
            </a:r>
            <a:endParaRPr lang="en-US" altLang="zh-CN" sz="2400" dirty="0"/>
          </a:p>
          <a:p>
            <a:pPr marL="342900" indent="-342900">
              <a:buAutoNum type="arabicPeriod"/>
            </a:pPr>
            <a:endParaRPr lang="en-US" altLang="zh-CN" sz="2400" dirty="0"/>
          </a:p>
          <a:p>
            <a:r>
              <a:rPr lang="zh-CN" altLang="en-US" sz="2400" dirty="0"/>
              <a:t>✨ 进阶款</a:t>
            </a:r>
            <a:endParaRPr lang="en-US" altLang="zh-CN" sz="2400" dirty="0"/>
          </a:p>
          <a:p>
            <a:pPr marL="342900" indent="-342900">
              <a:buAutoNum type="arabicPeriod"/>
            </a:pPr>
            <a:r>
              <a:rPr lang="en-US" altLang="zh-CN" sz="2400" dirty="0"/>
              <a:t>A disappointing situation has caught my attention that...</a:t>
            </a:r>
            <a:endParaRPr lang="en-US" altLang="zh-CN" sz="2400" dirty="0"/>
          </a:p>
          <a:p>
            <a:pPr marL="342900" indent="-342900">
              <a:buAutoNum type="arabicPeriod"/>
            </a:pPr>
            <a:r>
              <a:rPr lang="en-US" altLang="zh-CN" sz="2400" dirty="0"/>
              <a:t>It’s quite disturbing to find that... in our teaching areas.</a:t>
            </a:r>
            <a:endParaRPr lang="en-US" altLang="zh-CN" sz="2400" dirty="0"/>
          </a:p>
          <a:p>
            <a:pPr marL="342900" indent="-342900">
              <a:buAutoNum type="arabicPeriod"/>
            </a:pPr>
            <a:r>
              <a:rPr lang="en-US" altLang="zh-CN" sz="2400" dirty="0"/>
              <a:t>Recently, the problem of... has become more and more serious in our school.</a:t>
            </a:r>
            <a:endParaRPr lang="en-US" altLang="zh-CN" sz="2400" dirty="0"/>
          </a:p>
          <a:p>
            <a:pPr marL="342900" indent="-342900">
              <a:buAutoNum type="arabicPeriod"/>
            </a:pPr>
            <a:endParaRPr lang="en-US" altLang="zh-CN" sz="2400" dirty="0"/>
          </a:p>
          <a:p>
            <a:r>
              <a:rPr lang="zh-CN" altLang="en-US" sz="2400" dirty="0"/>
              <a:t>📌 简洁紧凑款</a:t>
            </a:r>
            <a:endParaRPr lang="en-US" altLang="zh-CN" sz="2400" dirty="0"/>
          </a:p>
          <a:p>
            <a:pPr marL="342900" indent="-342900">
              <a:buAutoNum type="arabicPeriod"/>
            </a:pPr>
            <a:r>
              <a:rPr lang="en-US" altLang="zh-CN" sz="2400" dirty="0"/>
              <a:t>Sadly, some students... in the teaching buildings, which is not proper.</a:t>
            </a:r>
            <a:endParaRPr lang="en-US" altLang="zh-CN" sz="2400" dirty="0"/>
          </a:p>
          <a:p>
            <a:pPr marL="342900" indent="-342900">
              <a:buAutoNum type="arabicPeriod"/>
            </a:pPr>
            <a:r>
              <a:rPr lang="en-US" altLang="zh-CN" sz="2400" dirty="0"/>
              <a:t>. I’m sorry to say that... has become a common sight in our school.</a:t>
            </a:r>
            <a:endParaRPr lang="zh-CN" altLang="en-US" sz="2400"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93907" y="762000"/>
            <a:ext cx="11730093" cy="57150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析关联</a:t>
            </a:r>
            <a:r>
              <a:rPr lang="en-US" sz="32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r>
              <a:rPr lang="en-US" sz="32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搭逻辑桥梁</a:t>
            </a:r>
            <a:endParaRPr lang="en-US" sz="1100" dirty="0"/>
          </a:p>
        </p:txBody>
      </p:sp>
      <p:sp>
        <p:nvSpPr>
          <p:cNvPr id="3" name="AutoShape 3"/>
          <p:cNvSpPr/>
          <p:nvPr/>
        </p:nvSpPr>
        <p:spPr>
          <a:xfrm>
            <a:off x="293908" y="1397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建逻辑桥梁，衔接现象与解决措施</a:t>
            </a:r>
            <a:endParaRPr lang="en-US" sz="1800" dirty="0"/>
          </a:p>
        </p:txBody>
      </p:sp>
      <p:sp>
        <p:nvSpPr>
          <p:cNvPr id="4" name="AutoShape 4"/>
          <p:cNvSpPr/>
          <p:nvPr/>
        </p:nvSpPr>
        <p:spPr>
          <a:xfrm>
            <a:off x="293908" y="1968500"/>
            <a:ext cx="5207000" cy="3556000"/>
          </a:xfrm>
          <a:prstGeom prst="roundRect">
            <a:avLst>
              <a:gd name="adj" fmla="val 357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7908" y="2222500"/>
            <a:ext cx="304800" cy="304800"/>
          </a:xfrm>
          <a:prstGeom prst="rect">
            <a:avLst/>
          </a:prstGeom>
        </p:spPr>
      </p:pic>
      <p:sp>
        <p:nvSpPr>
          <p:cNvPr id="6" name="AutoShape 6"/>
          <p:cNvSpPr/>
          <p:nvPr/>
        </p:nvSpPr>
        <p:spPr>
          <a:xfrm>
            <a:off x="928908" y="21971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核心定位：思辨的关键环节</a:t>
            </a:r>
            <a:endParaRPr lang="en-US" sz="1100" dirty="0"/>
          </a:p>
        </p:txBody>
      </p:sp>
      <p:sp>
        <p:nvSpPr>
          <p:cNvPr id="7" name="AutoShape 7"/>
          <p:cNvSpPr/>
          <p:nvPr/>
        </p:nvSpPr>
        <p:spPr>
          <a:xfrm>
            <a:off x="547908" y="26035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连接“现象”与“呼吁</a:t>
            </a:r>
            <a:r>
              <a:rPr lang="en-US" sz="16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措施</a:t>
            </a:r>
            <a:r>
              <a:rPr lang="en-US" sz="16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让行文逻辑顺畅，避免生硬转折</a:t>
            </a:r>
            <a:r>
              <a:rPr lang="en-US" sz="16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endParaRPr lang="en-US" sz="1600" dirty="0"/>
          </a:p>
        </p:txBody>
      </p:sp>
      <p:cxnSp>
        <p:nvCxnSpPr>
          <p:cNvPr id="8" name="Connector 8"/>
          <p:cNvCxnSpPr/>
          <p:nvPr/>
        </p:nvCxnSpPr>
        <p:spPr>
          <a:xfrm rot="-9291">
            <a:off x="547917" y="3168650"/>
            <a:ext cx="4699000" cy="12700"/>
          </a:xfrm>
          <a:prstGeom prst="straightConnector1">
            <a:avLst/>
          </a:prstGeom>
          <a:solidFill>
            <a:srgbClr val="DEE0E3">
              <a:alpha val="100000"/>
            </a:srgbClr>
          </a:solidFill>
          <a:ln w="12700" cap="flat" cmpd="sng">
            <a:solidFill>
              <a:srgbClr val="E6E6E6">
                <a:alpha val="100000"/>
              </a:srgbClr>
            </a:solidFill>
            <a:prstDash val="solid"/>
            <a:round/>
            <a:headEnd type="none" w="med" len="med"/>
            <a:tailEnd type="none" w="med" len="med"/>
          </a:ln>
        </p:spPr>
      </p:cxnSp>
      <p:pic>
        <p:nvPicPr>
          <p:cNvPr id="9"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908" y="3365500"/>
            <a:ext cx="304800" cy="304800"/>
          </a:xfrm>
          <a:prstGeom prst="rect">
            <a:avLst/>
          </a:prstGeom>
        </p:spPr>
      </p:pic>
      <p:sp>
        <p:nvSpPr>
          <p:cNvPr id="10" name="AutoShape 10"/>
          <p:cNvSpPr/>
          <p:nvPr/>
        </p:nvSpPr>
        <p:spPr>
          <a:xfrm>
            <a:off x="928908" y="33401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三大分析角度</a:t>
            </a:r>
            <a:r>
              <a:rPr lang="en-US" sz="1800" b="1" i="0" u="none" strike="noStrike" dirty="0">
                <a:solidFill>
                  <a:srgbClr val="003366"/>
                </a:solidFill>
                <a:latin typeface="宋体" panose="02010600030101010101" pitchFamily="2" charset="-122"/>
                <a:ea typeface="宋体" panose="02010600030101010101" pitchFamily="2" charset="-122"/>
                <a:cs typeface="Noto Sans SC"/>
                <a:sym typeface="Noto Sans SC"/>
              </a:rPr>
              <a:t> </a:t>
            </a:r>
            <a:endParaRPr lang="en-US" sz="1100" dirty="0"/>
          </a:p>
        </p:txBody>
      </p:sp>
      <p:sp>
        <p:nvSpPr>
          <p:cNvPr id="11" name="AutoShape 11"/>
          <p:cNvSpPr/>
          <p:nvPr/>
        </p:nvSpPr>
        <p:spPr>
          <a:xfrm>
            <a:off x="547908" y="3810000"/>
            <a:ext cx="4862286" cy="508000"/>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908" y="3911600"/>
            <a:ext cx="254000" cy="254000"/>
          </a:xfrm>
          <a:prstGeom prst="rect">
            <a:avLst/>
          </a:prstGeom>
        </p:spPr>
      </p:pic>
      <p:sp>
        <p:nvSpPr>
          <p:cNvPr id="13" name="AutoShape 13"/>
          <p:cNvSpPr/>
          <p:nvPr/>
        </p:nvSpPr>
        <p:spPr>
          <a:xfrm>
            <a:off x="1012364" y="38735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a:solidFill>
                  <a:srgbClr val="003366"/>
                </a:solidFill>
                <a:latin typeface="宋体" panose="02010600030101010101" pitchFamily="2" charset="-122"/>
                <a:ea typeface="宋体" panose="02010600030101010101" pitchFamily="2" charset="-122"/>
                <a:cs typeface="Noto Sans SC"/>
                <a:sym typeface="Noto Sans SC"/>
              </a:rPr>
              <a:t>分析影响 ：</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对他人</a:t>
            </a:r>
            <a:r>
              <a:rPr lang="en-US" sz="16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环境</a:t>
            </a:r>
            <a:r>
              <a:rPr lang="en-US" sz="1600" b="0" i="0" u="none" strike="noStrike" dirty="0">
                <a:solidFill>
                  <a:srgbClr val="555555"/>
                </a:solidFill>
                <a:latin typeface="宋体" panose="02010600030101010101" pitchFamily="2" charset="-122"/>
                <a:ea typeface="宋体" panose="02010600030101010101" pitchFamily="2" charset="-122"/>
                <a:cs typeface="Noto Sans SC"/>
                <a:sym typeface="Noto Sans SC"/>
              </a:rPr>
              <a:t>/</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集体的不良后果</a:t>
            </a:r>
            <a:endParaRPr lang="en-US" sz="1600" dirty="0"/>
          </a:p>
        </p:txBody>
      </p:sp>
      <p:sp>
        <p:nvSpPr>
          <p:cNvPr id="14" name="AutoShape 14"/>
          <p:cNvSpPr/>
          <p:nvPr/>
        </p:nvSpPr>
        <p:spPr>
          <a:xfrm>
            <a:off x="547908" y="4381500"/>
            <a:ext cx="4862286" cy="508000"/>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908" y="4483100"/>
            <a:ext cx="254000" cy="254000"/>
          </a:xfrm>
          <a:prstGeom prst="rect">
            <a:avLst/>
          </a:prstGeom>
        </p:spPr>
      </p:pic>
      <p:sp>
        <p:nvSpPr>
          <p:cNvPr id="16" name="AutoShape 16"/>
          <p:cNvSpPr/>
          <p:nvPr/>
        </p:nvSpPr>
        <p:spPr>
          <a:xfrm>
            <a:off x="1001478" y="4445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a:solidFill>
                  <a:srgbClr val="003366"/>
                </a:solidFill>
                <a:latin typeface="宋体" panose="02010600030101010101" pitchFamily="2" charset="-122"/>
                <a:ea typeface="宋体" panose="02010600030101010101" pitchFamily="2" charset="-122"/>
                <a:cs typeface="Noto Sans SC"/>
                <a:sym typeface="Noto Sans SC"/>
              </a:rPr>
              <a:t>分析利弊 ：</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分析优势与弊端，适用于中性行为</a:t>
            </a:r>
            <a:endParaRPr lang="en-US" sz="1600" dirty="0"/>
          </a:p>
        </p:txBody>
      </p:sp>
      <p:sp>
        <p:nvSpPr>
          <p:cNvPr id="17" name="AutoShape 17"/>
          <p:cNvSpPr/>
          <p:nvPr/>
        </p:nvSpPr>
        <p:spPr>
          <a:xfrm>
            <a:off x="547908" y="4953000"/>
            <a:ext cx="4862286" cy="508000"/>
          </a:xfrm>
          <a:prstGeom prst="roundRect">
            <a:avLst>
              <a:gd name="adj" fmla="val 12500"/>
            </a:avLst>
          </a:prstGeom>
          <a:solidFill>
            <a:srgbClr val="003366">
              <a:alpha val="5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908" y="5054600"/>
            <a:ext cx="254000" cy="254000"/>
          </a:xfrm>
          <a:prstGeom prst="rect">
            <a:avLst/>
          </a:prstGeom>
        </p:spPr>
      </p:pic>
      <p:sp>
        <p:nvSpPr>
          <p:cNvPr id="19" name="AutoShape 19"/>
          <p:cNvSpPr/>
          <p:nvPr/>
        </p:nvSpPr>
        <p:spPr>
          <a:xfrm>
            <a:off x="1012364" y="4962070"/>
            <a:ext cx="4445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a:solidFill>
                  <a:srgbClr val="003366"/>
                </a:solidFill>
                <a:latin typeface="宋体" panose="02010600030101010101" pitchFamily="2" charset="-122"/>
                <a:ea typeface="宋体" panose="02010600030101010101" pitchFamily="2" charset="-122"/>
                <a:cs typeface="Noto Sans SC"/>
                <a:sym typeface="Noto Sans SC"/>
              </a:rPr>
              <a:t>分析本质 ：</a:t>
            </a:r>
            <a:r>
              <a:rPr lang="en-US" sz="1600" b="0" i="0" u="none" strike="noStrike" dirty="0" err="1">
                <a:solidFill>
                  <a:srgbClr val="555555"/>
                </a:solidFill>
                <a:latin typeface="宋体" panose="02010600030101010101" pitchFamily="2" charset="-122"/>
                <a:ea typeface="宋体" panose="02010600030101010101" pitchFamily="2" charset="-122"/>
                <a:cs typeface="Noto Sans SC"/>
                <a:sym typeface="Noto Sans SC"/>
              </a:rPr>
              <a:t>挖掘深层问题，如意识缺失、习惯不佳</a:t>
            </a:r>
            <a:endParaRPr lang="en-US" sz="1600" dirty="0"/>
          </a:p>
        </p:txBody>
      </p:sp>
      <p:sp>
        <p:nvSpPr>
          <p:cNvPr id="20" name="AutoShape 20"/>
          <p:cNvSpPr/>
          <p:nvPr/>
        </p:nvSpPr>
        <p:spPr>
          <a:xfrm>
            <a:off x="5650331" y="1457777"/>
            <a:ext cx="6356611" cy="5367565"/>
          </a:xfrm>
          <a:prstGeom prst="roundRect">
            <a:avLst>
              <a:gd name="adj" fmla="val 3571"/>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08908" y="1455048"/>
            <a:ext cx="304800" cy="304800"/>
          </a:xfrm>
          <a:prstGeom prst="rect">
            <a:avLst/>
          </a:prstGeom>
        </p:spPr>
      </p:pic>
      <p:sp>
        <p:nvSpPr>
          <p:cNvPr id="22" name="AutoShape 22"/>
          <p:cNvSpPr/>
          <p:nvPr/>
        </p:nvSpPr>
        <p:spPr>
          <a:xfrm>
            <a:off x="6389908" y="1391548"/>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真题示例：图书涂画</a:t>
            </a:r>
            <a:r>
              <a:rPr lang="en-US" sz="1800" b="1" i="0" u="none" strike="noStrike" dirty="0">
                <a:solidFill>
                  <a:srgbClr val="003366"/>
                </a:solidFill>
                <a:latin typeface="宋体" panose="02010600030101010101" pitchFamily="2" charset="-122"/>
                <a:ea typeface="宋体" panose="02010600030101010101" pitchFamily="2" charset="-122"/>
                <a:cs typeface="Noto Sans SC"/>
                <a:sym typeface="Noto Sans SC"/>
              </a:rPr>
              <a:t> (分析影响)</a:t>
            </a:r>
            <a:endParaRPr lang="en-US" sz="1100" dirty="0"/>
          </a:p>
        </p:txBody>
      </p:sp>
      <p:sp>
        <p:nvSpPr>
          <p:cNvPr id="23" name="AutoShape 23"/>
          <p:cNvSpPr/>
          <p:nvPr/>
        </p:nvSpPr>
        <p:spPr>
          <a:xfrm>
            <a:off x="5711314" y="1803392"/>
            <a:ext cx="6250623" cy="1402452"/>
          </a:xfrm>
          <a:prstGeom prst="roundRect">
            <a:avLst>
              <a:gd name="adj" fmla="val 2777"/>
            </a:avLst>
          </a:prstGeom>
          <a:solidFill>
            <a:srgbClr val="F5F7FA">
              <a:alpha val="100000"/>
            </a:srgbClr>
          </a:solidFill>
          <a:ln w="12700" cap="flat" cmpd="sng">
            <a:solidFill>
              <a:srgbClr val="DCE0E5">
                <a:alpha val="100000"/>
              </a:srgbClr>
            </a:solidFill>
            <a:prstDash val="solid"/>
            <a:round/>
          </a:ln>
        </p:spPr>
        <p:txBody>
          <a:bodyPr vert="horz" wrap="square" lIns="63500" tIns="63500" rIns="63500" bIns="63500" rtlCol="0" anchor="ctr"/>
          <a:lstStyle/>
          <a:p>
            <a:pPr algn="ctr">
              <a:defRPr/>
            </a:pPr>
          </a:p>
        </p:txBody>
      </p:sp>
      <p:sp>
        <p:nvSpPr>
          <p:cNvPr id="24" name="AutoShape 24"/>
          <p:cNvSpPr/>
          <p:nvPr/>
        </p:nvSpPr>
        <p:spPr>
          <a:xfrm>
            <a:off x="5773378" y="1633409"/>
            <a:ext cx="6250623" cy="1689633"/>
          </a:xfrm>
          <a:prstGeom prst="rect">
            <a:avLst/>
          </a:prstGeom>
          <a:noFill/>
          <a:ln w="12700" cap="flat" cmpd="sng">
            <a:noFill/>
            <a:prstDash val="solid"/>
            <a:round/>
          </a:ln>
        </p:spPr>
        <p:txBody>
          <a:bodyPr vert="horz" wrap="square" lIns="0" tIns="0" rIns="0" bIns="0" rtlCol="0" anchor="ctr" anchorCtr="0"/>
          <a:lstStyle/>
          <a:p>
            <a:pPr>
              <a:defRPr/>
            </a:pPr>
            <a:r>
              <a:rPr lang="en-US" sz="18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This improper behavior not only ruins the neatness of the books but also severely damages other readers’ reading experience. Meanwhile, it wastes the school’s precious public educational resources.</a:t>
            </a:r>
            <a:br>
              <a:rPr lang="en-US" sz="1600" b="0" i="0" u="none" strike="noStrike" dirty="0">
                <a:solidFill>
                  <a:srgbClr val="1F2329"/>
                </a:solidFill>
                <a:latin typeface="宋体" panose="02010600030101010101" pitchFamily="2" charset="-122"/>
                <a:ea typeface="宋体" panose="02010600030101010101" pitchFamily="2" charset="-122"/>
                <a:cs typeface="Noto Sans SC"/>
                <a:sym typeface="Noto Sans SC"/>
              </a:rPr>
            </a:br>
            <a:r>
              <a:rPr lang="en-US" sz="1200" b="0" i="0" u="none" strike="noStrike" dirty="0" err="1">
                <a:solidFill>
                  <a:srgbClr val="666666"/>
                </a:solidFill>
                <a:latin typeface="宋体" panose="02010600030101010101" pitchFamily="2" charset="-122"/>
                <a:ea typeface="宋体" panose="02010600030101010101" pitchFamily="2" charset="-122"/>
                <a:cs typeface="Noto Sans SC"/>
                <a:sym typeface="Noto Sans SC"/>
              </a:rPr>
              <a:t>解析：从书籍本身、其他读者、公共资源三个维度展开，逻辑清晰，紧扣“涂画”现象</a:t>
            </a:r>
            <a:r>
              <a:rPr lang="en-US" sz="1200" b="0" i="0" u="none" strike="noStrike" dirty="0">
                <a:solidFill>
                  <a:srgbClr val="666666"/>
                </a:solidFill>
                <a:latin typeface="宋体" panose="02010600030101010101" pitchFamily="2" charset="-122"/>
                <a:ea typeface="宋体" panose="02010600030101010101" pitchFamily="2" charset="-122"/>
                <a:cs typeface="Noto Sans SC"/>
                <a:sym typeface="Noto Sans SC"/>
              </a:rPr>
              <a:t>。</a:t>
            </a:r>
            <a:endParaRPr lang="en-US" sz="1200" b="0" i="0" u="none" strike="noStrike" dirty="0">
              <a:solidFill>
                <a:srgbClr val="666666"/>
              </a:solidFill>
              <a:latin typeface="宋体" panose="02010600030101010101" pitchFamily="2" charset="-122"/>
              <a:ea typeface="宋体" panose="02010600030101010101" pitchFamily="2" charset="-122"/>
              <a:cs typeface="Noto Sans SC"/>
              <a:sym typeface="Noto Sans SC"/>
            </a:endParaRPr>
          </a:p>
        </p:txBody>
      </p:sp>
      <p:sp>
        <p:nvSpPr>
          <p:cNvPr id="25" name="AutoShape 25"/>
          <p:cNvSpPr/>
          <p:nvPr/>
        </p:nvSpPr>
        <p:spPr>
          <a:xfrm>
            <a:off x="293909" y="5715000"/>
            <a:ext cx="5207000" cy="635000"/>
          </a:xfrm>
          <a:prstGeom prst="roundRect">
            <a:avLst>
              <a:gd name="adj" fmla="val 20000"/>
            </a:avLst>
          </a:prstGeom>
          <a:solidFill>
            <a:srgbClr val="FF0000">
              <a:alpha val="8000"/>
            </a:srgbClr>
          </a:solidFill>
          <a:ln w="12700" cap="flat" cmpd="sng">
            <a:solidFill>
              <a:srgbClr val="FF0000">
                <a:alpha val="30000"/>
              </a:srgbClr>
            </a:solidFill>
            <a:prstDash val="solid"/>
            <a:round/>
          </a:ln>
        </p:spPr>
        <p:txBody>
          <a:bodyPr vert="horz" wrap="square" lIns="63500" tIns="63500" rIns="63500" bIns="63500" rtlCol="0" anchor="ctr"/>
          <a:lstStyle/>
          <a:p>
            <a:pPr algn="ctr">
              <a:defRPr/>
            </a:pPr>
          </a:p>
        </p:txBody>
      </p:sp>
      <p:pic>
        <p:nvPicPr>
          <p:cNvPr id="26"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908" y="5854700"/>
            <a:ext cx="355600" cy="355600"/>
          </a:xfrm>
          <a:prstGeom prst="rect">
            <a:avLst/>
          </a:prstGeom>
        </p:spPr>
      </p:pic>
      <p:sp>
        <p:nvSpPr>
          <p:cNvPr id="27" name="AutoShape 27"/>
          <p:cNvSpPr/>
          <p:nvPr/>
        </p:nvSpPr>
        <p:spPr>
          <a:xfrm>
            <a:off x="992408" y="5842000"/>
            <a:ext cx="4464956" cy="39007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dirty="0" err="1">
                <a:solidFill>
                  <a:srgbClr val="FF0000"/>
                </a:solidFill>
                <a:latin typeface="宋体" panose="02010600030101010101" pitchFamily="2" charset="-122"/>
                <a:ea typeface="宋体" panose="02010600030101010101" pitchFamily="2" charset="-122"/>
                <a:cs typeface="Noto Sans SC"/>
                <a:sym typeface="Noto Sans SC"/>
              </a:rPr>
              <a:t>关键提醒：分析内容必须紧扣现象，为后续呼吁</a:t>
            </a:r>
            <a:r>
              <a:rPr lang="en-US" sz="1400" b="1" i="0" u="none" strike="noStrike" dirty="0">
                <a:solidFill>
                  <a:srgbClr val="FF0000"/>
                </a:solidFill>
                <a:latin typeface="宋体" panose="02010600030101010101" pitchFamily="2" charset="-122"/>
                <a:ea typeface="宋体" panose="02010600030101010101" pitchFamily="2" charset="-122"/>
                <a:cs typeface="Noto Sans SC"/>
                <a:sym typeface="Noto Sans SC"/>
              </a:rPr>
              <a:t>/</a:t>
            </a:r>
            <a:r>
              <a:rPr lang="en-US" sz="1400" b="1" i="0" u="none" strike="noStrike" dirty="0" err="1">
                <a:solidFill>
                  <a:srgbClr val="FF0000"/>
                </a:solidFill>
                <a:latin typeface="宋体" panose="02010600030101010101" pitchFamily="2" charset="-122"/>
                <a:ea typeface="宋体" panose="02010600030101010101" pitchFamily="2" charset="-122"/>
                <a:cs typeface="Noto Sans SC"/>
                <a:sym typeface="Noto Sans SC"/>
              </a:rPr>
              <a:t>措施做铺垫，不脱离主题</a:t>
            </a:r>
            <a:r>
              <a:rPr lang="en-US" sz="1400" b="1" i="0" u="none" strike="noStrike" dirty="0">
                <a:solidFill>
                  <a:srgbClr val="FF0000"/>
                </a:solidFill>
                <a:latin typeface="宋体" panose="02010600030101010101" pitchFamily="2" charset="-122"/>
                <a:ea typeface="宋体" panose="02010600030101010101" pitchFamily="2" charset="-122"/>
                <a:cs typeface="Noto Sans SC"/>
                <a:sym typeface="Noto Sans SC"/>
              </a:rPr>
              <a:t>！</a:t>
            </a:r>
            <a:endParaRPr lang="en-US" sz="1100" dirty="0"/>
          </a:p>
        </p:txBody>
      </p:sp>
      <p:grpSp>
        <p:nvGrpSpPr>
          <p:cNvPr id="30" name="组合 29"/>
          <p:cNvGrpSpPr/>
          <p:nvPr/>
        </p:nvGrpSpPr>
        <p:grpSpPr>
          <a:xfrm>
            <a:off x="5881908" y="3241231"/>
            <a:ext cx="5168415" cy="485022"/>
            <a:chOff x="6355841" y="2083877"/>
            <a:chExt cx="5168415" cy="485022"/>
          </a:xfrm>
        </p:grpSpPr>
        <p:pic>
          <p:nvPicPr>
            <p:cNvPr id="28"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55841" y="2083877"/>
              <a:ext cx="337935" cy="331950"/>
            </a:xfrm>
            <a:prstGeom prst="rect">
              <a:avLst/>
            </a:prstGeom>
          </p:spPr>
        </p:pic>
        <p:sp>
          <p:nvSpPr>
            <p:cNvPr id="29" name="AutoShape 22"/>
            <p:cNvSpPr/>
            <p:nvPr/>
          </p:nvSpPr>
          <p:spPr>
            <a:xfrm>
              <a:off x="6736843" y="2153961"/>
              <a:ext cx="4787413" cy="414938"/>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课堂小练</a:t>
              </a:r>
              <a:r>
                <a:rPr lang="en-US" sz="18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r>
                <a:rPr lang="zh-CN" altLang="en-US" sz="1800" b="1" dirty="0">
                  <a:solidFill>
                    <a:srgbClr val="003366"/>
                  </a:solidFill>
                  <a:latin typeface="宋体" panose="02010600030101010101" pitchFamily="2" charset="-122"/>
                  <a:ea typeface="宋体" panose="02010600030101010101" pitchFamily="2" charset="-122"/>
                  <a:cs typeface="Noto Sans SC"/>
                  <a:sym typeface="Noto Sans SC"/>
                </a:rPr>
                <a:t>教学楼随意玩球</a:t>
              </a:r>
              <a:endParaRPr lang="zh-CN" altLang="en-US" sz="1800" b="1" dirty="0">
                <a:solidFill>
                  <a:srgbClr val="003366"/>
                </a:solidFill>
                <a:latin typeface="宋体" panose="02010600030101010101" pitchFamily="2" charset="-122"/>
                <a:ea typeface="宋体" panose="02010600030101010101" pitchFamily="2" charset="-122"/>
                <a:cs typeface="Noto Sans SC"/>
                <a:sym typeface="Noto Sans SC"/>
              </a:endParaRPr>
            </a:p>
            <a:p>
              <a:pPr indent="0" algn="l">
                <a:lnSpc>
                  <a:spcPct val="125000"/>
                </a:lnSpc>
                <a:defRPr/>
              </a:pPr>
              <a:endParaRPr lang="en-US" sz="1100" dirty="0"/>
            </a:p>
          </p:txBody>
        </p:sp>
      </p:grpSp>
      <p:grpSp>
        <p:nvGrpSpPr>
          <p:cNvPr id="33" name="组合 32"/>
          <p:cNvGrpSpPr/>
          <p:nvPr/>
        </p:nvGrpSpPr>
        <p:grpSpPr>
          <a:xfrm>
            <a:off x="5711364" y="3532658"/>
            <a:ext cx="6250623" cy="1420341"/>
            <a:chOff x="5936934" y="3790684"/>
            <a:chExt cx="5931209" cy="1584352"/>
          </a:xfrm>
        </p:grpSpPr>
        <p:sp>
          <p:nvSpPr>
            <p:cNvPr id="31" name="AutoShape 23"/>
            <p:cNvSpPr/>
            <p:nvPr/>
          </p:nvSpPr>
          <p:spPr>
            <a:xfrm>
              <a:off x="5936934" y="3861738"/>
              <a:ext cx="5931209" cy="1368079"/>
            </a:xfrm>
            <a:prstGeom prst="roundRect">
              <a:avLst>
                <a:gd name="adj" fmla="val 2777"/>
              </a:avLst>
            </a:prstGeom>
            <a:solidFill>
              <a:srgbClr val="F5F7FA">
                <a:alpha val="100000"/>
              </a:srgbClr>
            </a:solidFill>
            <a:ln w="12700" cap="flat" cmpd="sng">
              <a:solidFill>
                <a:srgbClr val="DCE0E5">
                  <a:alpha val="100000"/>
                </a:srgbClr>
              </a:solidFill>
              <a:prstDash val="solid"/>
              <a:round/>
            </a:ln>
          </p:spPr>
          <p:txBody>
            <a:bodyPr vert="horz" wrap="square" lIns="63500" tIns="63500" rIns="63500" bIns="63500" rtlCol="0" anchor="ctr"/>
            <a:lstStyle/>
            <a:p>
              <a:pPr algn="ctr">
                <a:defRPr/>
              </a:pPr>
            </a:p>
          </p:txBody>
        </p:sp>
        <p:sp>
          <p:nvSpPr>
            <p:cNvPr id="32" name="AutoShape 24"/>
            <p:cNvSpPr/>
            <p:nvPr/>
          </p:nvSpPr>
          <p:spPr>
            <a:xfrm>
              <a:off x="6018534" y="3790684"/>
              <a:ext cx="5846234" cy="1584352"/>
            </a:xfrm>
            <a:prstGeom prst="rect">
              <a:avLst/>
            </a:prstGeom>
            <a:noFill/>
            <a:ln w="12700" cap="flat" cmpd="sng">
              <a:noFill/>
              <a:prstDash val="solid"/>
              <a:round/>
            </a:ln>
          </p:spPr>
          <p:txBody>
            <a:bodyPr vert="horz" wrap="square" lIns="0" tIns="0" rIns="0" bIns="0" rtlCol="0" anchor="ctr" anchorCtr="0"/>
            <a:lstStyle/>
            <a:p>
              <a:pPr>
                <a:defRPr/>
              </a:pPr>
              <a:r>
                <a:rPr lang="en-US" sz="18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This behavior not only disturbs the peaceful teaching order in classrooms but also brings huge safety risks, such as accidental collisions or falls. Besides, it may damage the walls and facilities in the teaching buildings.</a:t>
              </a:r>
              <a:r>
                <a:rPr lang="zh-CN" altLang="en-US" sz="16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（环境秩序、安全、公共设施）</a:t>
              </a:r>
              <a:br>
                <a:rPr lang="en-US" sz="1600" b="0" i="0" u="none" strike="noStrike" dirty="0">
                  <a:solidFill>
                    <a:srgbClr val="1F2329"/>
                  </a:solidFill>
                  <a:latin typeface="宋体" panose="02010600030101010101" pitchFamily="2" charset="-122"/>
                  <a:ea typeface="宋体" panose="02010600030101010101" pitchFamily="2" charset="-122"/>
                  <a:cs typeface="Noto Sans SC"/>
                  <a:sym typeface="Noto Sans SC"/>
                </a:rPr>
              </a:br>
              <a:endParaRPr lang="en-US" sz="1200" b="0" i="0" u="none" strike="noStrike" dirty="0">
                <a:solidFill>
                  <a:srgbClr val="666666"/>
                </a:solidFill>
                <a:latin typeface="宋体" panose="02010600030101010101" pitchFamily="2" charset="-122"/>
                <a:ea typeface="宋体" panose="02010600030101010101" pitchFamily="2" charset="-122"/>
                <a:cs typeface="Noto Sans SC"/>
                <a:sym typeface="Noto Sans SC"/>
              </a:endParaRPr>
            </a:p>
          </p:txBody>
        </p:sp>
      </p:grpSp>
      <p:grpSp>
        <p:nvGrpSpPr>
          <p:cNvPr id="34" name="组合 33"/>
          <p:cNvGrpSpPr/>
          <p:nvPr/>
        </p:nvGrpSpPr>
        <p:grpSpPr>
          <a:xfrm>
            <a:off x="5881908" y="4886512"/>
            <a:ext cx="5190836" cy="477385"/>
            <a:chOff x="6203441" y="3576758"/>
            <a:chExt cx="5190836" cy="477385"/>
          </a:xfrm>
        </p:grpSpPr>
        <p:pic>
          <p:nvPicPr>
            <p:cNvPr id="35"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03441" y="3576758"/>
              <a:ext cx="337935" cy="331950"/>
            </a:xfrm>
            <a:prstGeom prst="rect">
              <a:avLst/>
            </a:prstGeom>
          </p:spPr>
        </p:pic>
        <p:sp>
          <p:nvSpPr>
            <p:cNvPr id="36" name="AutoShape 22"/>
            <p:cNvSpPr/>
            <p:nvPr/>
          </p:nvSpPr>
          <p:spPr>
            <a:xfrm>
              <a:off x="6606864" y="3639205"/>
              <a:ext cx="4787413" cy="414938"/>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800" b="1" i="0" u="none" strike="noStrike" dirty="0" err="1">
                  <a:solidFill>
                    <a:srgbClr val="003366"/>
                  </a:solidFill>
                  <a:latin typeface="宋体" panose="02010600030101010101" pitchFamily="2" charset="-122"/>
                  <a:ea typeface="宋体" panose="02010600030101010101" pitchFamily="2" charset="-122"/>
                  <a:cs typeface="Noto Sans SC"/>
                  <a:sym typeface="Noto Sans SC"/>
                </a:rPr>
                <a:t>课堂小练</a:t>
              </a:r>
              <a:r>
                <a:rPr lang="en-US" sz="1800" b="1" i="0" u="none" strike="noStrike" dirty="0">
                  <a:solidFill>
                    <a:srgbClr val="003366"/>
                  </a:solidFill>
                  <a:latin typeface="宋体" panose="02010600030101010101" pitchFamily="2" charset="-122"/>
                  <a:ea typeface="宋体" panose="02010600030101010101" pitchFamily="2" charset="-122"/>
                  <a:cs typeface="Noto Sans SC"/>
                  <a:sym typeface="Noto Sans SC"/>
                </a:rPr>
                <a:t>：</a:t>
              </a:r>
              <a:r>
                <a:rPr lang="zh-CN" altLang="en-US" sz="1800" b="1" dirty="0">
                  <a:solidFill>
                    <a:srgbClr val="003366"/>
                  </a:solidFill>
                  <a:latin typeface="宋体" panose="02010600030101010101" pitchFamily="2" charset="-122"/>
                  <a:ea typeface="宋体" panose="02010600030101010101" pitchFamily="2" charset="-122"/>
                  <a:cs typeface="Noto Sans SC"/>
                  <a:sym typeface="Noto Sans SC"/>
                </a:rPr>
                <a:t>课桌污损严重</a:t>
              </a:r>
              <a:endParaRPr lang="zh-CN" altLang="en-US" sz="1800" b="1" dirty="0">
                <a:solidFill>
                  <a:srgbClr val="003366"/>
                </a:solidFill>
                <a:latin typeface="宋体" panose="02010600030101010101" pitchFamily="2" charset="-122"/>
                <a:ea typeface="宋体" panose="02010600030101010101" pitchFamily="2" charset="-122"/>
                <a:cs typeface="Noto Sans SC"/>
                <a:sym typeface="Noto Sans SC"/>
              </a:endParaRPr>
            </a:p>
            <a:p>
              <a:pPr indent="0" algn="l">
                <a:lnSpc>
                  <a:spcPct val="125000"/>
                </a:lnSpc>
                <a:defRPr/>
              </a:pPr>
              <a:endParaRPr lang="en-US" sz="1100" dirty="0"/>
            </a:p>
          </p:txBody>
        </p:sp>
      </p:grpSp>
      <p:grpSp>
        <p:nvGrpSpPr>
          <p:cNvPr id="37" name="组合 36"/>
          <p:cNvGrpSpPr/>
          <p:nvPr/>
        </p:nvGrpSpPr>
        <p:grpSpPr>
          <a:xfrm>
            <a:off x="5711314" y="5283879"/>
            <a:ext cx="6250623" cy="1447119"/>
            <a:chOff x="5936934" y="3790684"/>
            <a:chExt cx="5931209" cy="1614222"/>
          </a:xfrm>
        </p:grpSpPr>
        <p:sp>
          <p:nvSpPr>
            <p:cNvPr id="38" name="AutoShape 23"/>
            <p:cNvSpPr/>
            <p:nvPr/>
          </p:nvSpPr>
          <p:spPr>
            <a:xfrm>
              <a:off x="5936934" y="3861737"/>
              <a:ext cx="5931209" cy="1543169"/>
            </a:xfrm>
            <a:prstGeom prst="roundRect">
              <a:avLst>
                <a:gd name="adj" fmla="val 2777"/>
              </a:avLst>
            </a:prstGeom>
            <a:solidFill>
              <a:srgbClr val="F5F7FA">
                <a:alpha val="100000"/>
              </a:srgbClr>
            </a:solidFill>
            <a:ln w="12700" cap="flat" cmpd="sng">
              <a:solidFill>
                <a:srgbClr val="DCE0E5">
                  <a:alpha val="100000"/>
                </a:srgbClr>
              </a:solidFill>
              <a:prstDash val="solid"/>
              <a:round/>
            </a:ln>
          </p:spPr>
          <p:txBody>
            <a:bodyPr vert="horz" wrap="square" lIns="63500" tIns="63500" rIns="63500" bIns="63500" rtlCol="0" anchor="ctr"/>
            <a:lstStyle/>
            <a:p>
              <a:pPr algn="ctr">
                <a:defRPr/>
              </a:pPr>
            </a:p>
          </p:txBody>
        </p:sp>
        <p:sp>
          <p:nvSpPr>
            <p:cNvPr id="39" name="AutoShape 24"/>
            <p:cNvSpPr/>
            <p:nvPr/>
          </p:nvSpPr>
          <p:spPr>
            <a:xfrm>
              <a:off x="6018534" y="3790684"/>
              <a:ext cx="5846234" cy="1584352"/>
            </a:xfrm>
            <a:prstGeom prst="rect">
              <a:avLst/>
            </a:prstGeom>
            <a:noFill/>
            <a:ln w="12700" cap="flat" cmpd="sng">
              <a:noFill/>
              <a:prstDash val="solid"/>
              <a:round/>
            </a:ln>
          </p:spPr>
          <p:txBody>
            <a:bodyPr vert="horz" wrap="square" lIns="0" tIns="0" rIns="0" bIns="0" rtlCol="0" anchor="ctr" anchorCtr="0"/>
            <a:lstStyle/>
            <a:p>
              <a:pPr>
                <a:defRPr/>
              </a:pPr>
              <a:r>
                <a:rPr lang="en-US" sz="18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This impolite act not only ruins the tidy look of our desks and affects our daily study experience but also reflects a lack of awareness of cherishing public property. It destroys the clean and harmonious learning environment of our class.</a:t>
              </a:r>
              <a:endParaRPr lang="en-US" sz="18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endParaRPr>
            </a:p>
            <a:p>
              <a:pPr>
                <a:defRPr/>
              </a:pPr>
              <a:r>
                <a:rPr lang="zh-CN" altLang="en-US" sz="18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sym typeface="Noto Sans SC"/>
                </a:rPr>
                <a:t>（课桌本身、学习体验、个人素养）</a:t>
              </a:r>
              <a:endParaRPr lang="en-US" sz="1200" b="0" i="0" u="none" strike="noStrike" dirty="0">
                <a:solidFill>
                  <a:srgbClr val="666666"/>
                </a:solidFill>
                <a:latin typeface="宋体" panose="02010600030101010101" pitchFamily="2" charset="-122"/>
                <a:ea typeface="宋体" panose="02010600030101010101" pitchFamily="2" charset="-122"/>
                <a:cs typeface="Noto Sans SC"/>
                <a:sym typeface="Noto Sans SC"/>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par>
                                <p:cTn id="26" presetID="16" presetClass="entr" presetSubtype="21"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arn(inVertical)">
                                      <p:cBhvr>
                                        <p:cTn id="39" dur="500"/>
                                        <p:tgtEl>
                                          <p:spTgt spid="22"/>
                                        </p:tgtEl>
                                      </p:cBhvr>
                                    </p:animEffect>
                                  </p:childTnLst>
                                </p:cTn>
                              </p:par>
                              <p:par>
                                <p:cTn id="40" presetID="16" presetClass="entr" presetSubtype="21"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arn(inVertical)">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arn(inVertical)">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barn(inVertical)">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nodeType="click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barn(inVertical)">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3" grpId="0"/>
      <p:bldP spid="14" grpId="0" animBg="1"/>
      <p:bldP spid="16" grpId="0"/>
      <p:bldP spid="19" grpId="0"/>
      <p:bldP spid="20" grpId="0" animBg="1"/>
      <p:bldP spid="22" grpId="0"/>
      <p:bldP spid="23" grpId="0" animBg="1"/>
      <p:bldP spid="24" grpId="0"/>
    </p:bldLst>
  </p:timing>
</p:sld>
</file>

<file path=ppt/theme/theme1.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10410</Words>
  <Application>WPS 演示</Application>
  <PresentationFormat>宽屏</PresentationFormat>
  <Paragraphs>458</Paragraphs>
  <Slides>17</Slides>
  <Notes>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17</vt:i4>
      </vt:variant>
    </vt:vector>
  </HeadingPairs>
  <TitlesOfParts>
    <vt:vector size="38" baseType="lpstr">
      <vt:lpstr>Arial</vt:lpstr>
      <vt:lpstr>宋体</vt:lpstr>
      <vt:lpstr>Wingdings</vt:lpstr>
      <vt:lpstr>Arial</vt:lpstr>
      <vt:lpstr>Noto Sans SC</vt:lpstr>
      <vt:lpstr>Times New Roman</vt:lpstr>
      <vt:lpstr>等线 Light</vt:lpstr>
      <vt:lpstr>ui-sans-serif</vt:lpstr>
      <vt:lpstr>等线</vt:lpstr>
      <vt:lpstr>Calibri</vt:lpstr>
      <vt:lpstr>思源黑体 Bold</vt:lpstr>
      <vt:lpstr>Poppins</vt:lpstr>
      <vt:lpstr>Poppins Bold</vt:lpstr>
      <vt:lpstr>微软雅黑</vt:lpstr>
      <vt:lpstr>Arial Unicode MS</vt:lpstr>
      <vt:lpstr>HelveticaNeue</vt:lpstr>
      <vt:lpstr>华文新魏</vt:lpstr>
      <vt:lpstr>Segoe Print</vt:lpstr>
      <vt:lpstr>MS PGothic</vt:lpstr>
      <vt:lpstr>黑体</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10</cp:revision>
  <dcterms:created xsi:type="dcterms:W3CDTF">2026-03-16T03:13:45Z</dcterms:created>
  <dcterms:modified xsi:type="dcterms:W3CDTF">2026-03-16T03:15:28Z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