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88" r:id="rId3"/>
    <p:sldId id="256" r:id="rId4"/>
    <p:sldId id="271" r:id="rId5"/>
    <p:sldId id="277" r:id="rId6"/>
    <p:sldId id="272" r:id="rId7"/>
    <p:sldId id="278" r:id="rId8"/>
    <p:sldId id="273" r:id="rId9"/>
    <p:sldId id="274" r:id="rId10"/>
    <p:sldId id="257" r:id="rId11"/>
    <p:sldId id="276" r:id="rId12"/>
    <p:sldId id="279" r:id="rId13"/>
    <p:sldId id="280" r:id="rId14"/>
    <p:sldId id="281" r:id="rId15"/>
    <p:sldId id="270" r:id="rId16"/>
  </p:sldIdLst>
  <p:sldSz cx="18288000" cy="10287000"/>
  <p:notesSz cx="6858000" cy="9144000"/>
  <p:embeddedFontLst>
    <p:embeddedFont>
      <p:font typeface="可画手写风尚-简" panose="020B0500000000000000"/>
      <p:regular r:id="rId20"/>
    </p:embeddedFont>
    <p:embeddedFont>
      <p:font typeface="Calibri" panose="020F0502020204030204"/>
      <p:regular r:id="rId21"/>
      <p:bold r:id="rId22"/>
      <p:italic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52"/>
      </p:cViewPr>
      <p:guideLst>
        <p:guide orient="horz" pos="2179"/>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font" Target="fonts/font5.fntdata"/><Relationship Id="rId23" Type="http://schemas.openxmlformats.org/officeDocument/2006/relationships/font" Target="fonts/font4.fntdata"/><Relationship Id="rId22" Type="http://schemas.openxmlformats.org/officeDocument/2006/relationships/font" Target="fonts/font3.fntdata"/><Relationship Id="rId21" Type="http://schemas.openxmlformats.org/officeDocument/2006/relationships/font" Target="fonts/font2.fntdata"/><Relationship Id="rId20" Type="http://schemas.openxmlformats.org/officeDocument/2006/relationships/font" Target="fonts/font1.fntdata"/><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7.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62000" y="1035050"/>
            <a:ext cx="10406380" cy="8216900"/>
          </a:xfrm>
          <a:prstGeom prst="rect">
            <a:avLst/>
          </a:prstGeom>
          <a:noFill/>
          <a:ln w="9525">
            <a:noFill/>
          </a:ln>
        </p:spPr>
        <p:txBody>
          <a:bodyPr wrap="square" anchor="t">
            <a:spAutoFit/>
          </a:bodyPr>
          <a:p>
            <a:r>
              <a:rPr lang="zh-CN" altLang="en-US" sz="66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6600" b="1">
              <a:solidFill>
                <a:srgbClr val="FF0000"/>
              </a:solidFill>
              <a:latin typeface="HelveticaNeue" pitchFamily="2" charset="0"/>
              <a:ea typeface="宋体" panose="02010600030101010101" pitchFamily="2" charset="-122"/>
            </a:endParaRPr>
          </a:p>
          <a:p>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更多教学资源请关注</a:t>
            </a:r>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公众号：溯恩英语</a:t>
            </a:r>
            <a:endParaRPr lang="zh-CN" altLang="en-US" sz="6600" b="1">
              <a:solidFill>
                <a:srgbClr val="FF0000"/>
              </a:solidFill>
              <a:latin typeface="HelveticaNeue" pitchFamily="2" charset="0"/>
              <a:ea typeface="宋体" panose="02010600030101010101" pitchFamily="2" charset="-122"/>
            </a:endParaRPr>
          </a:p>
        </p:txBody>
      </p:sp>
      <p:sp>
        <p:nvSpPr>
          <p:cNvPr id="3" name="矩形 3"/>
          <p:cNvSpPr/>
          <p:nvPr/>
        </p:nvSpPr>
        <p:spPr>
          <a:xfrm>
            <a:off x="12367895" y="4172585"/>
            <a:ext cx="5110480" cy="1014730"/>
          </a:xfrm>
          <a:prstGeom prst="rect">
            <a:avLst/>
          </a:prstGeom>
          <a:noFill/>
          <a:ln w="9525">
            <a:noFill/>
          </a:ln>
        </p:spPr>
        <p:txBody>
          <a:bodyPr wrap="square" anchor="t">
            <a:spAutoFit/>
          </a:bodyPr>
          <a:p>
            <a:r>
              <a:rPr lang="zh-CN" altLang="en-US" sz="6000" b="1">
                <a:latin typeface="华文新魏" pitchFamily="2" charset="-122"/>
                <a:ea typeface="宋体" panose="02010600030101010101" pitchFamily="2" charset="-122"/>
              </a:rPr>
              <a:t>知识产权声明</a:t>
            </a:r>
            <a:endParaRPr lang="zh-CN" altLang="en-US" sz="6000" b="1">
              <a:latin typeface="华文新魏" pitchFamily="2" charset="-122"/>
              <a:ea typeface="宋体" panose="02010600030101010101" pitchFamily="2" charset="-122"/>
            </a:endParaRPr>
          </a:p>
        </p:txBody>
      </p:sp>
      <p:pic>
        <p:nvPicPr>
          <p:cNvPr id="4" name="图片 11" descr="水印"/>
          <p:cNvPicPr>
            <a:picLocks noChangeAspect="1"/>
          </p:cNvPicPr>
          <p:nvPr/>
        </p:nvPicPr>
        <p:blipFill>
          <a:blip r:embed="rId1"/>
          <a:stretch>
            <a:fillRect/>
          </a:stretch>
        </p:blipFill>
        <p:spPr>
          <a:xfrm>
            <a:off x="9089390" y="893445"/>
            <a:ext cx="8500110" cy="2752725"/>
          </a:xfrm>
          <a:prstGeom prst="rect">
            <a:avLst/>
          </a:prstGeom>
          <a:noFill/>
          <a:ln w="9525">
            <a:noFill/>
          </a:ln>
        </p:spPr>
      </p:pic>
      <p:pic>
        <p:nvPicPr>
          <p:cNvPr id="5" name="图片 1" descr="qrcode_for_gh_3a435f224ccf_1280"/>
          <p:cNvPicPr>
            <a:picLocks noChangeAspect="1"/>
          </p:cNvPicPr>
          <p:nvPr/>
        </p:nvPicPr>
        <p:blipFill>
          <a:blip r:embed="rId2"/>
          <a:stretch>
            <a:fillRect/>
          </a:stretch>
        </p:blipFill>
        <p:spPr>
          <a:xfrm>
            <a:off x="12748260" y="5187315"/>
            <a:ext cx="4150360" cy="4147820"/>
          </a:xfrm>
          <a:prstGeom prst="rect">
            <a:avLst/>
          </a:prstGeom>
          <a:noFill/>
          <a:ln w="9525">
            <a:noFill/>
          </a:ln>
        </p:spPr>
      </p:pic>
      <p:pic>
        <p:nvPicPr>
          <p:cNvPr id="6" name="图片 6" descr="logo横版 png"/>
          <p:cNvPicPr>
            <a:picLocks noChangeAspect="1"/>
          </p:cNvPicPr>
          <p:nvPr userDrawn="1"/>
        </p:nvPicPr>
        <p:blipFill>
          <a:blip r:embed="rId3"/>
          <a:stretch>
            <a:fillRect/>
          </a:stretch>
        </p:blipFill>
        <p:spPr>
          <a:xfrm>
            <a:off x="16664940" y="460375"/>
            <a:ext cx="1077595" cy="11398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71" y="-2476500"/>
            <a:ext cx="18113829" cy="12649200"/>
            <a:chOff x="228599" y="-2324100"/>
            <a:chExt cx="17830801" cy="12248365"/>
          </a:xfrm>
        </p:grpSpPr>
        <p:grpSp>
          <p:nvGrpSpPr>
            <p:cNvPr id="3" name="Group 16"/>
            <p:cNvGrpSpPr/>
            <p:nvPr/>
          </p:nvGrpSpPr>
          <p:grpSpPr>
            <a:xfrm>
              <a:off x="228599" y="-2324100"/>
              <a:ext cx="17830801" cy="12248365"/>
              <a:chOff x="0" y="-38100"/>
              <a:chExt cx="4038943" cy="2549619"/>
            </a:xfrm>
          </p:grpSpPr>
          <p:sp>
            <p:nvSpPr>
              <p:cNvPr id="5" name="Freeform 17"/>
              <p:cNvSpPr/>
              <p:nvPr/>
            </p:nvSpPr>
            <p:spPr>
              <a:xfrm>
                <a:off x="34521" y="497072"/>
                <a:ext cx="4004422" cy="2014447"/>
              </a:xfrm>
              <a:custGeom>
                <a:avLst/>
                <a:gdLst/>
                <a:ahLst/>
                <a:cxnLst/>
                <a:rect l="l" t="t" r="r" b="b"/>
                <a:pathLst>
                  <a:path w="4004422" h="2014447">
                    <a:moveTo>
                      <a:pt x="0" y="0"/>
                    </a:moveTo>
                    <a:lnTo>
                      <a:pt x="4004422" y="0"/>
                    </a:lnTo>
                    <a:lnTo>
                      <a:pt x="4004422" y="2014447"/>
                    </a:lnTo>
                    <a:lnTo>
                      <a:pt x="0" y="2014447"/>
                    </a:lnTo>
                    <a:close/>
                  </a:path>
                </a:pathLst>
              </a:custGeom>
              <a:solidFill>
                <a:srgbClr val="FFC000"/>
              </a:solidFill>
              <a:ln w="38100"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6" name="TextBox 18"/>
              <p:cNvSpPr txBox="1"/>
              <p:nvPr/>
            </p:nvSpPr>
            <p:spPr>
              <a:xfrm>
                <a:off x="0" y="-38100"/>
                <a:ext cx="4004422" cy="2052547"/>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 name="Freeform 22"/>
            <p:cNvSpPr/>
            <p:nvPr/>
          </p:nvSpPr>
          <p:spPr>
            <a:xfrm rot="-5400000">
              <a:off x="4631870" y="-3600450"/>
              <a:ext cx="9176658" cy="17368159"/>
            </a:xfrm>
            <a:custGeom>
              <a:avLst/>
              <a:gdLst/>
              <a:ahLst/>
              <a:cxnLst/>
              <a:rect l="l" t="t" r="r" b="b"/>
              <a:pathLst>
                <a:path w="6807442" h="14875424">
                  <a:moveTo>
                    <a:pt x="0" y="0"/>
                  </a:moveTo>
                  <a:lnTo>
                    <a:pt x="6807441" y="0"/>
                  </a:lnTo>
                  <a:lnTo>
                    <a:pt x="6807441" y="14875425"/>
                  </a:lnTo>
                  <a:lnTo>
                    <a:pt x="0" y="14875425"/>
                  </a:lnTo>
                  <a:lnTo>
                    <a:pt x="0" y="0"/>
                  </a:lnTo>
                  <a:close/>
                </a:path>
              </a:pathLst>
            </a:custGeom>
            <a:blipFill>
              <a:blip r:embed="rId1"/>
              <a:stretch>
                <a:fillRect l="-22930" r="-2293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graphicFrame>
        <p:nvGraphicFramePr>
          <p:cNvPr id="7" name="表格 6"/>
          <p:cNvGraphicFramePr>
            <a:graphicFrameLocks noGrp="1"/>
          </p:cNvGraphicFramePr>
          <p:nvPr/>
        </p:nvGraphicFramePr>
        <p:xfrm>
          <a:off x="331409" y="2171700"/>
          <a:ext cx="17622418" cy="6324600"/>
        </p:xfrm>
        <a:graphic>
          <a:graphicData uri="http://schemas.openxmlformats.org/drawingml/2006/table">
            <a:tbl>
              <a:tblPr>
                <a:tableStyleId>{616DA210-FB5B-4158-B5E0-FEB733F419BA}</a:tableStyleId>
              </a:tblPr>
              <a:tblGrid>
                <a:gridCol w="2073226"/>
                <a:gridCol w="4864106"/>
                <a:gridCol w="5342543"/>
                <a:gridCol w="5342543"/>
              </a:tblGrid>
              <a:tr h="1295400">
                <a:tc>
                  <a:txBody>
                    <a:bodyPr/>
                    <a:lstStyle/>
                    <a:p>
                      <a:pPr algn="ctr">
                        <a:buNone/>
                      </a:pP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ctr">
                        <a:buNone/>
                      </a:pPr>
                      <a:r>
                        <a:rPr lang="en-US" altLang="zh-CN" sz="2800" dirty="0">
                          <a:effectLst/>
                          <a:latin typeface="Times New Roman" panose="02020603050405020304" pitchFamily="18" charset="0"/>
                          <a:ea typeface="+mn-ea"/>
                          <a:cs typeface="Times New Roman" panose="02020603050405020304" pitchFamily="18" charset="0"/>
                        </a:rPr>
                        <a:t>【2026 </a:t>
                      </a:r>
                      <a:r>
                        <a:rPr lang="zh-CN" altLang="en-US" sz="2800" dirty="0">
                          <a:effectLst/>
                          <a:latin typeface="Times New Roman" panose="02020603050405020304" pitchFamily="18" charset="0"/>
                          <a:ea typeface="+mn-ea"/>
                          <a:cs typeface="Times New Roman" panose="02020603050405020304" pitchFamily="18" charset="0"/>
                        </a:rPr>
                        <a:t>金华十校</a:t>
                      </a:r>
                      <a:r>
                        <a:rPr lang="en-US" altLang="zh-CN" sz="2800" dirty="0">
                          <a:effectLst/>
                          <a:latin typeface="Times New Roman" panose="02020603050405020304" pitchFamily="18" charset="0"/>
                          <a:ea typeface="+mn-ea"/>
                          <a:cs typeface="Times New Roman" panose="02020603050405020304" pitchFamily="18" charset="0"/>
                        </a:rPr>
                        <a:t>】</a:t>
                      </a:r>
                      <a:endParaRPr lang="en-US" altLang="zh-CN" sz="2800" dirty="0">
                        <a:effectLst/>
                        <a:latin typeface="Times New Roman" panose="02020603050405020304" pitchFamily="18" charset="0"/>
                        <a:ea typeface="+mn-ea"/>
                        <a:cs typeface="Times New Roman" panose="02020603050405020304" pitchFamily="18" charset="0"/>
                      </a:endParaRPr>
                    </a:p>
                    <a:p>
                      <a:pPr algn="ctr">
                        <a:buNone/>
                      </a:pPr>
                      <a:r>
                        <a:rPr lang="zh-CN" altLang="en-US" sz="2800" dirty="0">
                          <a:effectLst/>
                          <a:latin typeface="Times New Roman" panose="02020603050405020304" pitchFamily="18" charset="0"/>
                          <a:ea typeface="+mn-ea"/>
                          <a:cs typeface="Times New Roman" panose="02020603050405020304" pitchFamily="18" charset="0"/>
                        </a:rPr>
                        <a:t>团队划水（</a:t>
                      </a:r>
                      <a:r>
                        <a:rPr lang="en-US" sz="2800" dirty="0">
                          <a:effectLst/>
                          <a:latin typeface="Times New Roman" panose="02020603050405020304" pitchFamily="18" charset="0"/>
                          <a:ea typeface="+mn-ea"/>
                          <a:cs typeface="Times New Roman" panose="02020603050405020304" pitchFamily="18" charset="0"/>
                        </a:rPr>
                        <a:t>free-riding）</a:t>
                      </a:r>
                      <a:endParaRPr 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ctr">
                        <a:buNone/>
                      </a:pPr>
                      <a:r>
                        <a:rPr lang="en-US" altLang="zh-CN" sz="2800" dirty="0">
                          <a:effectLst/>
                          <a:latin typeface="Times New Roman" panose="02020603050405020304" pitchFamily="18" charset="0"/>
                          <a:ea typeface="+mn-ea"/>
                          <a:cs typeface="Times New Roman" panose="02020603050405020304" pitchFamily="18" charset="0"/>
                        </a:rPr>
                        <a:t>【2025 </a:t>
                      </a:r>
                      <a:r>
                        <a:rPr lang="zh-CN" altLang="en-US" sz="2800" dirty="0">
                          <a:effectLst/>
                          <a:latin typeface="Times New Roman" panose="02020603050405020304" pitchFamily="18" charset="0"/>
                          <a:ea typeface="+mn-ea"/>
                          <a:cs typeface="Times New Roman" panose="02020603050405020304" pitchFamily="18" charset="0"/>
                        </a:rPr>
                        <a:t>湖丽衢</a:t>
                      </a:r>
                      <a:r>
                        <a:rPr lang="en-US" altLang="zh-CN" sz="2800" dirty="0">
                          <a:effectLst/>
                          <a:latin typeface="Times New Roman" panose="02020603050405020304" pitchFamily="18" charset="0"/>
                          <a:ea typeface="+mn-ea"/>
                          <a:cs typeface="Times New Roman" panose="02020603050405020304" pitchFamily="18" charset="0"/>
                        </a:rPr>
                        <a:t>】</a:t>
                      </a:r>
                      <a:endParaRPr lang="en-US" altLang="zh-CN" sz="2800" dirty="0">
                        <a:effectLst/>
                        <a:latin typeface="Times New Roman" panose="02020603050405020304" pitchFamily="18" charset="0"/>
                        <a:ea typeface="+mn-ea"/>
                        <a:cs typeface="Times New Roman" panose="02020603050405020304" pitchFamily="18" charset="0"/>
                      </a:endParaRPr>
                    </a:p>
                    <a:p>
                      <a:pPr algn="ctr">
                        <a:buNone/>
                      </a:pPr>
                      <a:r>
                        <a:rPr lang="zh-CN" altLang="en-US" sz="2800" dirty="0">
                          <a:effectLst/>
                          <a:latin typeface="Times New Roman" panose="02020603050405020304" pitchFamily="18" charset="0"/>
                          <a:ea typeface="+mn-ea"/>
                          <a:cs typeface="Times New Roman" panose="02020603050405020304" pitchFamily="18" charset="0"/>
                        </a:rPr>
                        <a:t>老师表情包（</a:t>
                      </a:r>
                      <a:r>
                        <a:rPr lang="en-US" altLang="zh-CN" sz="2800" dirty="0">
                          <a:effectLst/>
                          <a:latin typeface="Times New Roman" panose="02020603050405020304" pitchFamily="18" charset="0"/>
                          <a:ea typeface="+mn-ea"/>
                          <a:cs typeface="Times New Roman" panose="02020603050405020304" pitchFamily="18" charset="0"/>
                        </a:rPr>
                        <a:t>meme</a:t>
                      </a:r>
                      <a:r>
                        <a:rPr lang="zh-CN" altLang="en-US" sz="2800" dirty="0">
                          <a:effectLst/>
                          <a:latin typeface="Times New Roman" panose="02020603050405020304" pitchFamily="18" charset="0"/>
                          <a:ea typeface="+mn-ea"/>
                          <a:cs typeface="Times New Roman" panose="02020603050405020304" pitchFamily="18" charset="0"/>
                        </a:rPr>
                        <a:t>）</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ctr">
                        <a:buNone/>
                      </a:pPr>
                      <a:r>
                        <a:rPr lang="en-US" altLang="zh-CN" sz="2800" dirty="0">
                          <a:effectLst/>
                          <a:latin typeface="Times New Roman" panose="02020603050405020304" pitchFamily="18" charset="0"/>
                          <a:ea typeface="+mn-ea"/>
                          <a:cs typeface="Times New Roman" panose="02020603050405020304" pitchFamily="18" charset="0"/>
                        </a:rPr>
                        <a:t>【2026 </a:t>
                      </a:r>
                      <a:r>
                        <a:rPr lang="zh-CN" altLang="en-US" sz="2800" dirty="0">
                          <a:effectLst/>
                          <a:latin typeface="Times New Roman" panose="02020603050405020304" pitchFamily="18" charset="0"/>
                          <a:ea typeface="+mn-ea"/>
                          <a:cs typeface="Times New Roman" panose="02020603050405020304" pitchFamily="18" charset="0"/>
                        </a:rPr>
                        <a:t>浙江首考</a:t>
                      </a:r>
                      <a:r>
                        <a:rPr lang="en-US" altLang="zh-CN" sz="2800" dirty="0">
                          <a:effectLst/>
                          <a:latin typeface="Times New Roman" panose="02020603050405020304" pitchFamily="18" charset="0"/>
                          <a:ea typeface="+mn-ea"/>
                          <a:cs typeface="Times New Roman" panose="02020603050405020304" pitchFamily="18" charset="0"/>
                        </a:rPr>
                        <a:t>】</a:t>
                      </a:r>
                      <a:endParaRPr lang="en-US" altLang="zh-CN" sz="2800" dirty="0">
                        <a:effectLst/>
                        <a:latin typeface="Times New Roman" panose="02020603050405020304" pitchFamily="18" charset="0"/>
                        <a:ea typeface="+mn-ea"/>
                        <a:cs typeface="Times New Roman" panose="02020603050405020304" pitchFamily="18" charset="0"/>
                      </a:endParaRPr>
                    </a:p>
                    <a:p>
                      <a:pPr algn="ctr">
                        <a:buNone/>
                      </a:pPr>
                      <a:r>
                        <a:rPr lang="zh-CN" altLang="en-US" sz="2800" dirty="0">
                          <a:effectLst/>
                          <a:latin typeface="Times New Roman" panose="02020603050405020304" pitchFamily="18" charset="0"/>
                          <a:ea typeface="+mn-ea"/>
                          <a:cs typeface="Times New Roman" panose="02020603050405020304" pitchFamily="18" charset="0"/>
                        </a:rPr>
                        <a:t>图书馆藏书涂改</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r>
              <a:tr h="1358388">
                <a:tc>
                  <a:txBody>
                    <a:bodyPr/>
                    <a:lstStyle/>
                    <a:p>
                      <a:pPr algn="ctr">
                        <a:buNone/>
                      </a:pPr>
                      <a:r>
                        <a:rPr lang="zh-CN" altLang="en-US" sz="2800" b="1">
                          <a:effectLst/>
                          <a:latin typeface="Times New Roman" panose="02020603050405020304" pitchFamily="18" charset="0"/>
                          <a:ea typeface="+mn-ea"/>
                          <a:cs typeface="Times New Roman" panose="02020603050405020304" pitchFamily="18" charset="0"/>
                        </a:rPr>
                        <a:t>话题场景</a:t>
                      </a:r>
                      <a:endParaRPr lang="zh-CN" altLang="en-US" sz="280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ctr">
                        <a:buNone/>
                      </a:pPr>
                      <a:r>
                        <a:rPr lang="zh-CN" altLang="en-US" sz="2800" dirty="0">
                          <a:effectLst/>
                          <a:latin typeface="Times New Roman" panose="02020603050405020304" pitchFamily="18" charset="0"/>
                          <a:ea typeface="+mn-ea"/>
                          <a:cs typeface="Times New Roman" panose="02020603050405020304" pitchFamily="18" charset="0"/>
                        </a:rPr>
                        <a:t>班级学习小组</a:t>
                      </a:r>
                      <a:endParaRPr lang="en-US" altLang="zh-CN" sz="2800" dirty="0">
                        <a:effectLst/>
                        <a:latin typeface="Times New Roman" panose="02020603050405020304" pitchFamily="18" charset="0"/>
                        <a:ea typeface="+mn-ea"/>
                        <a:cs typeface="Times New Roman" panose="02020603050405020304" pitchFamily="18" charset="0"/>
                      </a:endParaRPr>
                    </a:p>
                    <a:p>
                      <a:pPr algn="ctr">
                        <a:buNone/>
                      </a:pPr>
                      <a:r>
                        <a:rPr lang="zh-CN" altLang="en-US" sz="2800" dirty="0">
                          <a:effectLst/>
                          <a:latin typeface="Times New Roman" panose="02020603050405020304" pitchFamily="18" charset="0"/>
                          <a:ea typeface="+mn-ea"/>
                          <a:cs typeface="Times New Roman" panose="02020603050405020304" pitchFamily="18" charset="0"/>
                        </a:rPr>
                        <a:t>（同伴协作场景）</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ctr">
                        <a:buNone/>
                      </a:pPr>
                      <a:r>
                        <a:rPr lang="zh-CN" altLang="en-US" sz="2800" dirty="0">
                          <a:effectLst/>
                          <a:latin typeface="Times New Roman" panose="02020603050405020304" pitchFamily="18" charset="0"/>
                          <a:ea typeface="+mn-ea"/>
                          <a:cs typeface="Times New Roman" panose="02020603050405020304" pitchFamily="18" charset="0"/>
                        </a:rPr>
                        <a:t>师生关系 </a:t>
                      </a:r>
                      <a:r>
                        <a:rPr lang="en-US" altLang="zh-CN" sz="2800" dirty="0">
                          <a:effectLst/>
                          <a:latin typeface="Times New Roman" panose="02020603050405020304" pitchFamily="18" charset="0"/>
                          <a:ea typeface="+mn-ea"/>
                          <a:cs typeface="Times New Roman" panose="02020603050405020304" pitchFamily="18" charset="0"/>
                        </a:rPr>
                        <a:t>+ </a:t>
                      </a:r>
                      <a:r>
                        <a:rPr lang="zh-CN" altLang="en-US" sz="2800" dirty="0">
                          <a:effectLst/>
                          <a:latin typeface="Times New Roman" panose="02020603050405020304" pitchFamily="18" charset="0"/>
                          <a:ea typeface="+mn-ea"/>
                          <a:cs typeface="Times New Roman" panose="02020603050405020304" pitchFamily="18" charset="0"/>
                        </a:rPr>
                        <a:t>社交媒体</a:t>
                      </a:r>
                      <a:endParaRPr lang="en-US" altLang="zh-CN" sz="2800" dirty="0">
                        <a:effectLst/>
                        <a:latin typeface="Times New Roman" panose="02020603050405020304" pitchFamily="18" charset="0"/>
                        <a:ea typeface="+mn-ea"/>
                        <a:cs typeface="Times New Roman" panose="02020603050405020304" pitchFamily="18" charset="0"/>
                      </a:endParaRPr>
                    </a:p>
                    <a:p>
                      <a:pPr algn="ctr">
                        <a:buNone/>
                      </a:pPr>
                      <a:r>
                        <a:rPr lang="zh-CN" altLang="en-US" sz="2800" dirty="0">
                          <a:effectLst/>
                          <a:latin typeface="Times New Roman" panose="02020603050405020304" pitchFamily="18" charset="0"/>
                          <a:ea typeface="+mn-ea"/>
                          <a:cs typeface="Times New Roman" panose="02020603050405020304" pitchFamily="18" charset="0"/>
                        </a:rPr>
                        <a:t>（校园 </a:t>
                      </a:r>
                      <a:r>
                        <a:rPr lang="en-US" altLang="zh-CN" sz="2800" dirty="0">
                          <a:effectLst/>
                          <a:latin typeface="Times New Roman" panose="02020603050405020304" pitchFamily="18" charset="0"/>
                          <a:ea typeface="+mn-ea"/>
                          <a:cs typeface="Times New Roman" panose="02020603050405020304" pitchFamily="18" charset="0"/>
                        </a:rPr>
                        <a:t>+ </a:t>
                      </a:r>
                      <a:r>
                        <a:rPr lang="zh-CN" altLang="en-US" sz="2800" dirty="0">
                          <a:effectLst/>
                          <a:latin typeface="Times New Roman" panose="02020603050405020304" pitchFamily="18" charset="0"/>
                          <a:ea typeface="+mn-ea"/>
                          <a:cs typeface="Times New Roman" panose="02020603050405020304" pitchFamily="18" charset="0"/>
                        </a:rPr>
                        <a:t>网络场景）</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ctr">
                        <a:buNone/>
                      </a:pPr>
                      <a:r>
                        <a:rPr lang="zh-CN" altLang="en-US" sz="2800" dirty="0">
                          <a:effectLst/>
                          <a:latin typeface="Times New Roman" panose="02020603050405020304" pitchFamily="18" charset="0"/>
                          <a:ea typeface="+mn-ea"/>
                          <a:cs typeface="Times New Roman" panose="02020603050405020304" pitchFamily="18" charset="0"/>
                        </a:rPr>
                        <a:t>校园公共资源</a:t>
                      </a:r>
                      <a:endParaRPr lang="en-US" altLang="zh-CN" sz="2800" dirty="0">
                        <a:effectLst/>
                        <a:latin typeface="Times New Roman" panose="02020603050405020304" pitchFamily="18" charset="0"/>
                        <a:ea typeface="+mn-ea"/>
                        <a:cs typeface="Times New Roman" panose="02020603050405020304" pitchFamily="18" charset="0"/>
                      </a:endParaRPr>
                    </a:p>
                    <a:p>
                      <a:pPr algn="ctr">
                        <a:buNone/>
                      </a:pPr>
                      <a:r>
                        <a:rPr lang="zh-CN" altLang="en-US" sz="2800" dirty="0">
                          <a:effectLst/>
                          <a:latin typeface="Times New Roman" panose="02020603050405020304" pitchFamily="18" charset="0"/>
                          <a:ea typeface="+mn-ea"/>
                          <a:cs typeface="Times New Roman" panose="02020603050405020304" pitchFamily="18" charset="0"/>
                        </a:rPr>
                        <a:t>（图书馆公物场景）</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r>
              <a:tr h="1156212">
                <a:tc>
                  <a:txBody>
                    <a:bodyPr/>
                    <a:lstStyle/>
                    <a:p>
                      <a:pPr algn="ctr">
                        <a:buNone/>
                      </a:pPr>
                      <a:r>
                        <a:rPr lang="zh-CN" altLang="en-US" sz="2800" b="1">
                          <a:effectLst/>
                          <a:latin typeface="Times New Roman" panose="02020603050405020304" pitchFamily="18" charset="0"/>
                          <a:ea typeface="+mn-ea"/>
                          <a:cs typeface="Times New Roman" panose="02020603050405020304" pitchFamily="18" charset="0"/>
                        </a:rPr>
                        <a:t>问题属性</a:t>
                      </a:r>
                      <a:endParaRPr lang="zh-CN" altLang="en-US" sz="280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ctr">
                        <a:buNone/>
                      </a:pPr>
                      <a:r>
                        <a:rPr lang="zh-CN" altLang="en-US" sz="2800" dirty="0">
                          <a:effectLst/>
                          <a:latin typeface="Times New Roman" panose="02020603050405020304" pitchFamily="18" charset="0"/>
                          <a:ea typeface="+mn-ea"/>
                          <a:cs typeface="Times New Roman" panose="02020603050405020304" pitchFamily="18" charset="0"/>
                        </a:rPr>
                        <a:t>学习类负面现象</a:t>
                      </a:r>
                      <a:endParaRPr lang="en-US" altLang="zh-CN" sz="2800" dirty="0">
                        <a:effectLst/>
                        <a:latin typeface="Times New Roman" panose="02020603050405020304" pitchFamily="18" charset="0"/>
                        <a:ea typeface="+mn-ea"/>
                        <a:cs typeface="Times New Roman" panose="02020603050405020304" pitchFamily="18" charset="0"/>
                      </a:endParaRPr>
                    </a:p>
                    <a:p>
                      <a:pPr algn="ctr">
                        <a:buNone/>
                      </a:pPr>
                      <a:r>
                        <a:rPr lang="zh-CN" altLang="en-US" sz="2800" dirty="0">
                          <a:effectLst/>
                          <a:latin typeface="Times New Roman" panose="02020603050405020304" pitchFamily="18" charset="0"/>
                          <a:ea typeface="+mn-ea"/>
                          <a:cs typeface="Times New Roman" panose="02020603050405020304" pitchFamily="18" charset="0"/>
                        </a:rPr>
                        <a:t>（影响学习效率、公平性）</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ctr">
                        <a:buNone/>
                      </a:pPr>
                      <a:r>
                        <a:rPr lang="zh-CN" altLang="en-US" sz="2800" dirty="0">
                          <a:effectLst/>
                          <a:latin typeface="Times New Roman" panose="02020603050405020304" pitchFamily="18" charset="0"/>
                          <a:ea typeface="+mn-ea"/>
                          <a:cs typeface="Times New Roman" panose="02020603050405020304" pitchFamily="18" charset="0"/>
                        </a:rPr>
                        <a:t>道德礼仪类负面现象</a:t>
                      </a:r>
                      <a:endParaRPr lang="en-US" altLang="zh-CN" sz="2800" dirty="0">
                        <a:effectLst/>
                        <a:latin typeface="Times New Roman" panose="02020603050405020304" pitchFamily="18" charset="0"/>
                        <a:ea typeface="+mn-ea"/>
                        <a:cs typeface="Times New Roman" panose="02020603050405020304" pitchFamily="18" charset="0"/>
                      </a:endParaRPr>
                    </a:p>
                    <a:p>
                      <a:pPr algn="ctr">
                        <a:buNone/>
                      </a:pPr>
                      <a:r>
                        <a:rPr lang="zh-CN" altLang="en-US" sz="2800" dirty="0">
                          <a:effectLst/>
                          <a:latin typeface="Times New Roman" panose="02020603050405020304" pitchFamily="18" charset="0"/>
                          <a:ea typeface="+mn-ea"/>
                          <a:cs typeface="Times New Roman" panose="02020603050405020304" pitchFamily="18" charset="0"/>
                        </a:rPr>
                        <a:t>（侵犯隐私、不尊重师长）</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ctr">
                        <a:buNone/>
                      </a:pPr>
                      <a:r>
                        <a:rPr lang="zh-CN" altLang="en-US" sz="2800" dirty="0">
                          <a:effectLst/>
                          <a:latin typeface="Times New Roman" panose="02020603050405020304" pitchFamily="18" charset="0"/>
                          <a:ea typeface="+mn-ea"/>
                          <a:cs typeface="Times New Roman" panose="02020603050405020304" pitchFamily="18" charset="0"/>
                        </a:rPr>
                        <a:t>公物保护类负面现象</a:t>
                      </a:r>
                      <a:endParaRPr lang="en-US" altLang="zh-CN" sz="2800" dirty="0">
                        <a:effectLst/>
                        <a:latin typeface="Times New Roman" panose="02020603050405020304" pitchFamily="18" charset="0"/>
                        <a:ea typeface="+mn-ea"/>
                        <a:cs typeface="Times New Roman" panose="02020603050405020304" pitchFamily="18" charset="0"/>
                      </a:endParaRPr>
                    </a:p>
                    <a:p>
                      <a:pPr algn="ctr">
                        <a:buNone/>
                      </a:pPr>
                      <a:r>
                        <a:rPr lang="zh-CN" altLang="en-US" sz="2800" dirty="0">
                          <a:effectLst/>
                          <a:latin typeface="Times New Roman" panose="02020603050405020304" pitchFamily="18" charset="0"/>
                          <a:ea typeface="+mn-ea"/>
                          <a:cs typeface="Times New Roman" panose="02020603050405020304" pitchFamily="18" charset="0"/>
                        </a:rPr>
                        <a:t>（破坏公共资源、文明素养）</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r>
              <a:tr h="2514600">
                <a:tc>
                  <a:txBody>
                    <a:bodyPr/>
                    <a:lstStyle/>
                    <a:p>
                      <a:pPr algn="ctr">
                        <a:buNone/>
                      </a:pPr>
                      <a:r>
                        <a:rPr lang="zh-CN" altLang="en-US" sz="2800" b="1" dirty="0">
                          <a:effectLst/>
                          <a:latin typeface="Times New Roman" panose="02020603050405020304" pitchFamily="18" charset="0"/>
                          <a:ea typeface="+mn-ea"/>
                          <a:cs typeface="Times New Roman" panose="02020603050405020304" pitchFamily="18" charset="0"/>
                        </a:rPr>
                        <a:t>写作侧重</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l">
                        <a:buNone/>
                      </a:pPr>
                      <a:r>
                        <a:rPr lang="zh-CN" altLang="en-US" sz="2800" dirty="0">
                          <a:effectLst/>
                          <a:latin typeface="Times New Roman" panose="02020603050405020304" pitchFamily="18" charset="0"/>
                          <a:ea typeface="+mn-ea"/>
                          <a:cs typeface="Times New Roman" panose="02020603050405020304" pitchFamily="18" charset="0"/>
                        </a:rPr>
                        <a:t>重点在 “解决问题”：</a:t>
                      </a:r>
                      <a:endParaRPr lang="en-US" altLang="zh-CN" sz="2800" dirty="0">
                        <a:effectLst/>
                        <a:latin typeface="Times New Roman" panose="02020603050405020304" pitchFamily="18" charset="0"/>
                        <a:ea typeface="+mn-ea"/>
                        <a:cs typeface="Times New Roman" panose="02020603050405020304" pitchFamily="18" charset="0"/>
                      </a:endParaRPr>
                    </a:p>
                    <a:p>
                      <a:pPr algn="l">
                        <a:buNone/>
                      </a:pPr>
                      <a:r>
                        <a:rPr lang="zh-CN" altLang="en-US" sz="2800" dirty="0">
                          <a:effectLst/>
                          <a:latin typeface="Times New Roman" panose="02020603050405020304" pitchFamily="18" charset="0"/>
                          <a:ea typeface="+mn-ea"/>
                          <a:cs typeface="Times New Roman" panose="02020603050405020304" pitchFamily="18" charset="0"/>
                        </a:rPr>
                        <a:t>需给出具体可落地的制度 </a:t>
                      </a:r>
                      <a:r>
                        <a:rPr lang="en-US" altLang="zh-CN" sz="2800" dirty="0">
                          <a:effectLst/>
                          <a:latin typeface="Times New Roman" panose="02020603050405020304" pitchFamily="18" charset="0"/>
                          <a:ea typeface="+mn-ea"/>
                          <a:cs typeface="Times New Roman" panose="02020603050405020304" pitchFamily="18" charset="0"/>
                        </a:rPr>
                        <a:t>/ </a:t>
                      </a:r>
                      <a:r>
                        <a:rPr lang="zh-CN" altLang="en-US" sz="2800" dirty="0">
                          <a:effectLst/>
                          <a:latin typeface="Times New Roman" panose="02020603050405020304" pitchFamily="18" charset="0"/>
                          <a:ea typeface="+mn-ea"/>
                          <a:cs typeface="Times New Roman" panose="02020603050405020304" pitchFamily="18" charset="0"/>
                        </a:rPr>
                        <a:t>意识层面建议（如分工、监督、责任），建议亦是得分点。</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l">
                        <a:buNone/>
                      </a:pPr>
                      <a:r>
                        <a:rPr lang="zh-CN" altLang="en-US" sz="2800" dirty="0">
                          <a:effectLst/>
                          <a:latin typeface="Times New Roman" panose="02020603050405020304" pitchFamily="18" charset="0"/>
                          <a:ea typeface="+mn-ea"/>
                          <a:cs typeface="Times New Roman" panose="02020603050405020304" pitchFamily="18" charset="0"/>
                        </a:rPr>
                        <a:t>重点在 “观点表态”：需先明确反对该行为，再给出 “停止传播、道歉、尊重师长” 的建议，观点鲜明是核心。</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c>
                  <a:txBody>
                    <a:bodyPr/>
                    <a:lstStyle/>
                    <a:p>
                      <a:pPr algn="l">
                        <a:buNone/>
                      </a:pPr>
                      <a:r>
                        <a:rPr lang="zh-CN" altLang="en-US" sz="2800" dirty="0">
                          <a:effectLst/>
                          <a:latin typeface="Times New Roman" panose="02020603050405020304" pitchFamily="18" charset="0"/>
                          <a:ea typeface="+mn-ea"/>
                          <a:cs typeface="Times New Roman" panose="02020603050405020304" pitchFamily="18" charset="0"/>
                        </a:rPr>
                        <a:t>重点在 “呼吁引导”：以现象描述为基础，核心是发出爱护书籍的呼吁，升华文明素养。</a:t>
                      </a:r>
                      <a:endParaRPr lang="zh-CN" altLang="en-US" sz="2800" dirty="0">
                        <a:effectLst/>
                        <a:latin typeface="Times New Roman" panose="02020603050405020304" pitchFamily="18" charset="0"/>
                        <a:ea typeface="+mn-ea"/>
                        <a:cs typeface="Times New Roman" panose="02020603050405020304" pitchFamily="18" charset="0"/>
                      </a:endParaRPr>
                    </a:p>
                  </a:txBody>
                  <a:tcPr marL="3489" marR="3489" marT="3489" marB="3489" anchor="ctr"/>
                </a:tc>
              </a:tr>
            </a:tbl>
          </a:graphicData>
        </a:graphic>
      </p:graphicFrame>
      <p:sp>
        <p:nvSpPr>
          <p:cNvPr id="9" name="文本框 8"/>
          <p:cNvSpPr txBox="1"/>
          <p:nvPr/>
        </p:nvSpPr>
        <p:spPr>
          <a:xfrm>
            <a:off x="2438400" y="3848100"/>
            <a:ext cx="15515427" cy="769441"/>
          </a:xfrm>
          <a:prstGeom prst="rect">
            <a:avLst/>
          </a:prstGeom>
          <a:solidFill>
            <a:srgbClr val="FFC000"/>
          </a:solidFill>
        </p:spPr>
        <p:txBody>
          <a:bodyPr wrap="square">
            <a:spAutoFit/>
          </a:bodyPr>
          <a:lstStyle/>
          <a:p>
            <a:pPr algn="ctr"/>
            <a:r>
              <a:rPr lang="zh-CN" altLang="zh-CN" sz="4400" kern="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描述具体现象</a:t>
            </a:r>
            <a:r>
              <a:rPr lang="zh-CN" altLang="en-US" sz="4400" kern="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、阐述具体的问题</a:t>
            </a:r>
            <a:endParaRPr lang="zh-CN" altLang="en-US" sz="4400" dirty="0"/>
          </a:p>
        </p:txBody>
      </p:sp>
      <p:sp>
        <p:nvSpPr>
          <p:cNvPr id="10" name="文本框 9"/>
          <p:cNvSpPr txBox="1"/>
          <p:nvPr/>
        </p:nvSpPr>
        <p:spPr>
          <a:xfrm>
            <a:off x="2438399" y="5392639"/>
            <a:ext cx="15515427" cy="769441"/>
          </a:xfrm>
          <a:prstGeom prst="rect">
            <a:avLst/>
          </a:prstGeom>
          <a:solidFill>
            <a:srgbClr val="FFC000"/>
          </a:solidFill>
        </p:spPr>
        <p:txBody>
          <a:bodyPr wrap="square">
            <a:spAutoFit/>
          </a:bodyPr>
          <a:lstStyle/>
          <a:p>
            <a:pPr algn="ctr"/>
            <a:r>
              <a:rPr lang="zh-CN" altLang="en-US" sz="4400" kern="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逻辑链：现象描述→分析危害→呼吁 </a:t>
            </a:r>
            <a:r>
              <a:rPr lang="en-US" altLang="zh-CN" sz="4400" kern="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4400" kern="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建议→总结升华</a:t>
            </a:r>
            <a:endParaRPr lang="zh-CN" altLang="en-US" sz="4400" dirty="0"/>
          </a:p>
        </p:txBody>
      </p:sp>
      <p:sp>
        <p:nvSpPr>
          <p:cNvPr id="11" name="Rectangle 1"/>
          <p:cNvSpPr>
            <a:spLocks noChangeArrowheads="1"/>
          </p:cNvSpPr>
          <p:nvPr/>
        </p:nvSpPr>
        <p:spPr bwMode="auto">
          <a:xfrm>
            <a:off x="361303" y="8575238"/>
            <a:ext cx="16023617"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1" i="0" u="none" strike="noStrike" cap="none" normalizeH="0" baseline="0" dirty="0">
                <a:ln>
                  <a:noFill/>
                </a:ln>
                <a:solidFill>
                  <a:srgbClr val="000000"/>
                </a:solidFill>
                <a:effectLst/>
                <a:latin typeface="+mn-ea"/>
              </a:rPr>
              <a:t>以语篇为载体</a:t>
            </a:r>
            <a:r>
              <a:rPr kumimoji="0" lang="zh-CN" altLang="zh-CN" sz="2800" i="0" u="none" strike="noStrike" cap="none" normalizeH="0" baseline="0" dirty="0">
                <a:ln>
                  <a:noFill/>
                </a:ln>
                <a:solidFill>
                  <a:srgbClr val="000000"/>
                </a:solidFill>
                <a:effectLst/>
                <a:latin typeface="+mn-ea"/>
              </a:rPr>
              <a:t>：以「校报投稿」这一真实语篇为载体，考查学生的语言运用能力；</a:t>
            </a:r>
            <a:r>
              <a:rPr kumimoji="0" lang="zh-CN" altLang="zh-CN" sz="2800" i="0" u="none" strike="noStrike" cap="none" normalizeH="0" baseline="0" dirty="0">
                <a:ln>
                  <a:noFill/>
                </a:ln>
                <a:solidFill>
                  <a:schemeClr val="tx1"/>
                </a:solidFill>
                <a:effectLst/>
                <a:latin typeface="+mn-ea"/>
              </a:rPr>
              <a:t> </a:t>
            </a:r>
            <a:endParaRPr kumimoji="0" lang="zh-CN" altLang="zh-CN" sz="280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1" i="0" u="none" strike="noStrike" cap="none" normalizeH="0" baseline="0" dirty="0">
                <a:ln>
                  <a:noFill/>
                </a:ln>
                <a:solidFill>
                  <a:srgbClr val="000000"/>
                </a:solidFill>
                <a:effectLst/>
                <a:latin typeface="+mn-ea"/>
              </a:rPr>
              <a:t>以任务为驱动</a:t>
            </a:r>
            <a:r>
              <a:rPr kumimoji="0" lang="zh-CN" altLang="zh-CN" sz="2800" i="0" u="none" strike="noStrike" cap="none" normalizeH="0" baseline="0" dirty="0">
                <a:ln>
                  <a:noFill/>
                </a:ln>
                <a:solidFill>
                  <a:srgbClr val="000000"/>
                </a:solidFill>
                <a:effectLst/>
                <a:latin typeface="+mn-ea"/>
              </a:rPr>
              <a:t>：以「描述现象 + 呼吁爱护」为写作任务，考查学生的思维品质和学习能力；</a:t>
            </a:r>
            <a:r>
              <a:rPr kumimoji="0" lang="zh-CN" altLang="zh-CN" sz="2800" i="0" u="none" strike="noStrike" cap="none" normalizeH="0" baseline="0" dirty="0">
                <a:ln>
                  <a:noFill/>
                </a:ln>
                <a:solidFill>
                  <a:schemeClr val="tx1"/>
                </a:solidFill>
                <a:effectLst/>
                <a:latin typeface="+mn-ea"/>
              </a:rPr>
              <a:t> </a:t>
            </a:r>
            <a:endParaRPr kumimoji="0" lang="zh-CN" altLang="zh-CN" sz="280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1" i="0" u="none" strike="noStrike" cap="none" normalizeH="0" baseline="0" dirty="0">
                <a:ln>
                  <a:noFill/>
                </a:ln>
                <a:solidFill>
                  <a:srgbClr val="000000"/>
                </a:solidFill>
                <a:effectLst/>
                <a:latin typeface="+mn-ea"/>
              </a:rPr>
              <a:t>以素养为导向</a:t>
            </a:r>
            <a:r>
              <a:rPr kumimoji="0" lang="zh-CN" altLang="zh-CN" sz="2800" i="0" u="none" strike="noStrike" cap="none" normalizeH="0" baseline="0" dirty="0">
                <a:ln>
                  <a:noFill/>
                </a:ln>
                <a:solidFill>
                  <a:srgbClr val="000000"/>
                </a:solidFill>
                <a:effectLst/>
                <a:latin typeface="+mn-ea"/>
              </a:rPr>
              <a:t>：以「爱护公物、文明素养」为主题，考查学生的文化意识和价值观，落实立德树人。</a:t>
            </a:r>
            <a:r>
              <a:rPr kumimoji="0" lang="zh-CN" altLang="zh-CN" sz="2800" i="0" u="none" strike="noStrike" cap="none" normalizeH="0" baseline="0" dirty="0">
                <a:ln>
                  <a:noFill/>
                </a:ln>
                <a:solidFill>
                  <a:schemeClr val="tx1"/>
                </a:solidFill>
                <a:effectLst/>
                <a:latin typeface="+mn-ea"/>
              </a:rPr>
              <a:t> </a:t>
            </a:r>
            <a:endParaRPr kumimoji="0" lang="zh-CN" altLang="zh-CN" sz="2800" i="0" u="none" strike="noStrike" cap="none" normalizeH="0" baseline="0" dirty="0">
              <a:ln>
                <a:noFill/>
              </a:ln>
              <a:solidFill>
                <a:schemeClr val="tx1"/>
              </a:solidFill>
              <a:effectLst/>
              <a:latin typeface="+mn-ea"/>
            </a:endParaRPr>
          </a:p>
        </p:txBody>
      </p:sp>
      <p:sp>
        <p:nvSpPr>
          <p:cNvPr id="12" name="文本框 11"/>
          <p:cNvSpPr txBox="1"/>
          <p:nvPr/>
        </p:nvSpPr>
        <p:spPr>
          <a:xfrm>
            <a:off x="361302" y="557803"/>
            <a:ext cx="17592523" cy="1569660"/>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【2026</a:t>
            </a:r>
            <a:r>
              <a:rPr lang="zh-CN" altLang="en-US" sz="3200" dirty="0">
                <a:latin typeface="Times New Roman" panose="02020603050405020304" pitchFamily="18" charset="0"/>
                <a:cs typeface="Times New Roman" panose="02020603050405020304" pitchFamily="18" charset="0"/>
              </a:rPr>
              <a:t>浙江首考</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你发现你校图书馆的藏书存在被勾画涂改的</a:t>
            </a:r>
            <a:r>
              <a:rPr lang="zh-CN" altLang="en-US" sz="3200" dirty="0">
                <a:highlight>
                  <a:srgbClr val="00FF00"/>
                </a:highlight>
                <a:latin typeface="Times New Roman" panose="02020603050405020304" pitchFamily="18" charset="0"/>
                <a:cs typeface="Times New Roman" panose="02020603050405020304" pitchFamily="18" charset="0"/>
              </a:rPr>
              <a:t>现象</a:t>
            </a:r>
            <a:r>
              <a:rPr lang="zh-CN" altLang="en-US" sz="3200" dirty="0">
                <a:latin typeface="Times New Roman" panose="02020603050405020304" pitchFamily="18" charset="0"/>
                <a:cs typeface="Times New Roman" panose="02020603050405020304" pitchFamily="18" charset="0"/>
              </a:rPr>
              <a:t>。为此，请你向校英文报</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，写一篇文章，内容包括：</a:t>
            </a:r>
            <a:r>
              <a:rPr lang="en-US" altLang="zh-CN" sz="3200" dirty="0">
                <a:latin typeface="Times New Roman" panose="02020603050405020304" pitchFamily="18" charset="0"/>
                <a:cs typeface="Times New Roman" panose="02020603050405020304" pitchFamily="18" charset="0"/>
              </a:rPr>
              <a:t>(1) </a:t>
            </a:r>
            <a:r>
              <a:rPr lang="zh-CN" altLang="en-US" sz="3200" dirty="0">
                <a:latin typeface="Times New Roman" panose="02020603050405020304" pitchFamily="18" charset="0"/>
                <a:cs typeface="Times New Roman" panose="02020603050405020304" pitchFamily="18" charset="0"/>
              </a:rPr>
              <a:t>具体情况；</a:t>
            </a:r>
            <a:r>
              <a:rPr lang="en-US" altLang="zh-CN" sz="3200" dirty="0">
                <a:latin typeface="Times New Roman" panose="02020603050405020304" pitchFamily="18" charset="0"/>
                <a:cs typeface="Times New Roman" panose="02020603050405020304" pitchFamily="18" charset="0"/>
              </a:rPr>
              <a:t>(2) </a:t>
            </a:r>
            <a:r>
              <a:rPr lang="zh-CN" altLang="en-US" sz="3200" dirty="0">
                <a:latin typeface="Times New Roman" panose="02020603050405020304" pitchFamily="18" charset="0"/>
                <a:cs typeface="Times New Roman" panose="02020603050405020304" pitchFamily="18" charset="0"/>
              </a:rPr>
              <a:t>呼吁爱护书籍。</a:t>
            </a:r>
            <a:endParaRPr lang="en-US" altLang="zh-CN" sz="3200" dirty="0">
              <a:latin typeface="Times New Roman" panose="02020603050405020304" pitchFamily="18" charset="0"/>
              <a:cs typeface="Times New Roman" panose="02020603050405020304" pitchFamily="18" charset="0"/>
            </a:endParaRPr>
          </a:p>
          <a:p>
            <a:pPr algn="ctr">
              <a:buNone/>
            </a:pPr>
            <a:r>
              <a:rPr lang="en-US" altLang="zh-CN" sz="3200" dirty="0">
                <a:latin typeface="Times New Roman" panose="02020603050405020304" pitchFamily="18" charset="0"/>
                <a:cs typeface="Times New Roman" panose="02020603050405020304" pitchFamily="18" charset="0"/>
              </a:rPr>
              <a:t>Treasure Our Library Books: A Shared Responsibility</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2"/>
          <a:stretch>
            <a:fillRect/>
          </a:stretch>
        </p:blipFill>
        <p:spPr>
          <a:xfrm>
            <a:off x="16664940" y="460375"/>
            <a:ext cx="1077595" cy="1139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62F"/>
        </a:solidFill>
        <a:effectLst/>
      </p:bgPr>
    </p:bg>
    <p:spTree>
      <p:nvGrpSpPr>
        <p:cNvPr id="1" name=""/>
        <p:cNvGrpSpPr/>
        <p:nvPr/>
      </p:nvGrpSpPr>
      <p:grpSpPr>
        <a:xfrm>
          <a:off x="0" y="0"/>
          <a:ext cx="0" cy="0"/>
          <a:chOff x="0" y="0"/>
          <a:chExt cx="0" cy="0"/>
        </a:xfrm>
      </p:grpSpPr>
      <p:sp>
        <p:nvSpPr>
          <p:cNvPr id="2" name="Freeform 2"/>
          <p:cNvSpPr/>
          <p:nvPr/>
        </p:nvSpPr>
        <p:spPr>
          <a:xfrm>
            <a:off x="-447676" y="114300"/>
            <a:ext cx="18735676" cy="10191750"/>
          </a:xfrm>
          <a:custGeom>
            <a:avLst/>
            <a:gdLst/>
            <a:ahLst/>
            <a:cxnLst/>
            <a:rect l="l" t="t" r="r" b="b"/>
            <a:pathLst>
              <a:path w="18735676" h="10191750">
                <a:moveTo>
                  <a:pt x="0" y="0"/>
                </a:moveTo>
                <a:lnTo>
                  <a:pt x="18735676" y="0"/>
                </a:lnTo>
                <a:lnTo>
                  <a:pt x="18735676" y="10191750"/>
                </a:lnTo>
                <a:lnTo>
                  <a:pt x="0" y="10191750"/>
                </a:lnTo>
                <a:lnTo>
                  <a:pt x="0" y="0"/>
                </a:lnTo>
                <a:close/>
              </a:path>
            </a:pathLst>
          </a:custGeom>
          <a:blipFill>
            <a:blip/>
            <a:stretch>
              <a:fillRect l="-4205" t="-6566" b="-41111"/>
            </a:stretch>
          </a:blipFill>
        </p:spPr>
      </p:sp>
      <p:sp>
        <p:nvSpPr>
          <p:cNvPr id="3" name="Freeform 3"/>
          <p:cNvSpPr/>
          <p:nvPr/>
        </p:nvSpPr>
        <p:spPr>
          <a:xfrm>
            <a:off x="43656" y="2474690"/>
            <a:ext cx="17199281" cy="7030206"/>
          </a:xfrm>
          <a:custGeom>
            <a:avLst/>
            <a:gdLst/>
            <a:ahLst/>
            <a:cxnLst/>
            <a:rect l="l" t="t" r="r" b="b"/>
            <a:pathLst>
              <a:path w="17199281" h="7030206">
                <a:moveTo>
                  <a:pt x="0" y="0"/>
                </a:moveTo>
                <a:lnTo>
                  <a:pt x="17199281" y="0"/>
                </a:lnTo>
                <a:lnTo>
                  <a:pt x="17199281" y="7030206"/>
                </a:lnTo>
                <a:lnTo>
                  <a:pt x="0" y="7030206"/>
                </a:lnTo>
                <a:lnTo>
                  <a:pt x="0" y="0"/>
                </a:lnTo>
                <a:close/>
              </a:path>
            </a:pathLst>
          </a:custGeom>
          <a:blipFill>
            <a:blip r:embed="rId1"/>
            <a:stretch>
              <a:fillRect/>
            </a:stretch>
          </a:blipFill>
        </p:spPr>
      </p:sp>
      <p:sp>
        <p:nvSpPr>
          <p:cNvPr id="7" name="Freeform 7"/>
          <p:cNvSpPr/>
          <p:nvPr/>
        </p:nvSpPr>
        <p:spPr>
          <a:xfrm>
            <a:off x="13607060" y="1908259"/>
            <a:ext cx="4154423" cy="3164915"/>
          </a:xfrm>
          <a:custGeom>
            <a:avLst/>
            <a:gdLst/>
            <a:ahLst/>
            <a:cxnLst/>
            <a:rect l="l" t="t" r="r" b="b"/>
            <a:pathLst>
              <a:path w="4154423" h="3164915">
                <a:moveTo>
                  <a:pt x="0" y="0"/>
                </a:moveTo>
                <a:lnTo>
                  <a:pt x="4154423" y="0"/>
                </a:lnTo>
                <a:lnTo>
                  <a:pt x="4154423" y="3164915"/>
                </a:lnTo>
                <a:lnTo>
                  <a:pt x="0" y="3164915"/>
                </a:lnTo>
                <a:lnTo>
                  <a:pt x="0" y="0"/>
                </a:lnTo>
                <a:close/>
              </a:path>
            </a:pathLst>
          </a:custGeom>
          <a:blipFill>
            <a:blip/>
            <a:stretch>
              <a:fillRect/>
            </a:stretch>
          </a:blipFill>
        </p:spPr>
        <p:txBody>
          <a:bodyPr/>
          <a:lstStyle/>
          <a:p>
            <a:endParaRPr lang="zh-CN" altLang="en-US" dirty="0"/>
          </a:p>
        </p:txBody>
      </p:sp>
      <p:grpSp>
        <p:nvGrpSpPr>
          <p:cNvPr id="10" name="Group 10"/>
          <p:cNvGrpSpPr/>
          <p:nvPr/>
        </p:nvGrpSpPr>
        <p:grpSpPr>
          <a:xfrm>
            <a:off x="3522224" y="9509658"/>
            <a:ext cx="10242144" cy="238125"/>
            <a:chOff x="0" y="0"/>
            <a:chExt cx="13656192" cy="317500"/>
          </a:xfrm>
        </p:grpSpPr>
        <p:sp>
          <p:nvSpPr>
            <p:cNvPr id="11" name="AutoShape 11"/>
            <p:cNvSpPr/>
            <p:nvPr/>
          </p:nvSpPr>
          <p:spPr>
            <a:xfrm flipV="1">
              <a:off x="142" y="76200"/>
              <a:ext cx="13655909" cy="25400"/>
            </a:xfrm>
            <a:prstGeom prst="line">
              <a:avLst/>
            </a:prstGeom>
            <a:ln w="152400" cap="flat">
              <a:solidFill>
                <a:srgbClr val="000000"/>
              </a:solidFill>
              <a:prstDash val="solid"/>
              <a:headEnd type="none" w="sm" len="sm"/>
              <a:tailEnd type="none" w="sm" len="sm"/>
            </a:ln>
          </p:spPr>
        </p:sp>
        <p:sp>
          <p:nvSpPr>
            <p:cNvPr id="12" name="AutoShape 12"/>
            <p:cNvSpPr/>
            <p:nvPr/>
          </p:nvSpPr>
          <p:spPr>
            <a:xfrm flipV="1">
              <a:off x="189" y="266700"/>
              <a:ext cx="13655909" cy="25400"/>
            </a:xfrm>
            <a:prstGeom prst="line">
              <a:avLst/>
            </a:prstGeom>
            <a:ln w="50800" cap="flat">
              <a:solidFill>
                <a:srgbClr val="000000"/>
              </a:solidFill>
              <a:prstDash val="solid"/>
              <a:headEnd type="none" w="sm" len="sm"/>
              <a:tailEnd type="none" w="sm" len="sm"/>
            </a:ln>
          </p:spPr>
        </p:sp>
      </p:grpSp>
      <p:sp>
        <p:nvSpPr>
          <p:cNvPr id="24" name="TextBox 8"/>
          <p:cNvSpPr txBox="1"/>
          <p:nvPr/>
        </p:nvSpPr>
        <p:spPr>
          <a:xfrm>
            <a:off x="4050781" y="3049546"/>
            <a:ext cx="7982575" cy="1179554"/>
          </a:xfrm>
          <a:prstGeom prst="rect">
            <a:avLst/>
          </a:prstGeom>
        </p:spPr>
        <p:txBody>
          <a:bodyPr lIns="0" tIns="0" rIns="0" bIns="0" rtlCol="0" anchor="t">
            <a:spAutoFit/>
          </a:bodyPr>
          <a:lstStyle/>
          <a:p>
            <a:pPr algn="ctr">
              <a:lnSpc>
                <a:spcPts val="9095"/>
              </a:lnSpc>
            </a:pPr>
            <a:r>
              <a:rPr lang="zh-CN" altLang="en-US" sz="9890"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rPr>
              <a:t>备考策略</a:t>
            </a:r>
            <a:endParaRPr lang="en-US" sz="9890"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25" name="Rectangle 1"/>
          <p:cNvSpPr>
            <a:spLocks noChangeArrowheads="1"/>
          </p:cNvSpPr>
          <p:nvPr/>
        </p:nvSpPr>
        <p:spPr bwMode="auto">
          <a:xfrm>
            <a:off x="2264154" y="4477124"/>
            <a:ext cx="11555828"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1" i="0" u="none" strike="noStrike" cap="none" normalizeH="0" baseline="0" dirty="0">
                <a:ln>
                  <a:noFill/>
                </a:ln>
                <a:solidFill>
                  <a:srgbClr val="000000"/>
                </a:solidFill>
                <a:effectLst/>
                <a:latin typeface="Arial" panose="020B0604020202020204" pitchFamily="34" charset="0"/>
                <a:ea typeface="ui-sans-serif"/>
              </a:rPr>
              <a:t>语言能力</a:t>
            </a: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：强化主题词汇、句式、语篇结构的专项训练，掌握投稿类作文的</a:t>
            </a:r>
            <a:r>
              <a:rPr kumimoji="0" lang="zh-CN" altLang="en-US" sz="2800" b="0" i="0" u="none" strike="noStrike" cap="none" normalizeH="0" baseline="0" dirty="0">
                <a:ln>
                  <a:noFill/>
                </a:ln>
                <a:solidFill>
                  <a:srgbClr val="000000"/>
                </a:solidFill>
                <a:effectLst/>
                <a:latin typeface="Arial" panose="020B0604020202020204" pitchFamily="34" charset="0"/>
                <a:ea typeface="ui-sans-serif"/>
              </a:rPr>
              <a:t>常见结构</a:t>
            </a: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，实现语料迁移；</a:t>
            </a:r>
            <a:r>
              <a:rPr kumimoji="0" lang="zh-CN" altLang="zh-CN" sz="280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1" i="0" u="none" strike="noStrike" cap="none" normalizeH="0" baseline="0" dirty="0">
                <a:ln>
                  <a:noFill/>
                </a:ln>
                <a:solidFill>
                  <a:srgbClr val="000000"/>
                </a:solidFill>
                <a:effectLst/>
                <a:latin typeface="Arial" panose="020B0604020202020204" pitchFamily="34" charset="0"/>
                <a:ea typeface="ui-sans-serif"/>
              </a:rPr>
              <a:t>文化意识</a:t>
            </a: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：在写作教学中融入德育，引导学生关注校园文明、公共道德，让写作成为传递正向价值观的载体；</a:t>
            </a:r>
            <a:r>
              <a:rPr kumimoji="0" lang="zh-CN" altLang="zh-CN" sz="280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1" i="0" u="none" strike="noStrike" cap="none" normalizeH="0" baseline="0" dirty="0">
                <a:ln>
                  <a:noFill/>
                </a:ln>
                <a:solidFill>
                  <a:srgbClr val="000000"/>
                </a:solidFill>
                <a:effectLst/>
                <a:latin typeface="Arial" panose="020B0604020202020204" pitchFamily="34" charset="0"/>
                <a:ea typeface="ui-sans-serif"/>
              </a:rPr>
              <a:t>思维品质</a:t>
            </a: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：训练学生的分层写作能力，引导学生从 “</a:t>
            </a:r>
            <a:r>
              <a:rPr kumimoji="0" lang="zh-CN" altLang="en-US" sz="2800" b="0" i="0" u="none" strike="noStrike" cap="none" normalizeH="0" baseline="0" dirty="0">
                <a:ln>
                  <a:noFill/>
                </a:ln>
                <a:solidFill>
                  <a:srgbClr val="000000"/>
                </a:solidFill>
                <a:effectLst/>
                <a:latin typeface="Arial" panose="020B0604020202020204" pitchFamily="34" charset="0"/>
                <a:ea typeface="ui-sans-serif"/>
              </a:rPr>
              <a:t>表</a:t>
            </a: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层→深层” 主题</a:t>
            </a:r>
            <a:r>
              <a:rPr kumimoji="0" lang="zh-CN" altLang="en-US" sz="2800" b="0" i="0" u="none" strike="noStrike" cap="none" normalizeH="0" baseline="0" dirty="0">
                <a:ln>
                  <a:noFill/>
                </a:ln>
                <a:solidFill>
                  <a:srgbClr val="000000"/>
                </a:solidFill>
                <a:effectLst/>
                <a:latin typeface="Arial" panose="020B0604020202020204" pitchFamily="34" charset="0"/>
                <a:ea typeface="ui-sans-serif"/>
              </a:rPr>
              <a:t>提炼</a:t>
            </a: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，提升逻辑深度；</a:t>
            </a:r>
            <a:r>
              <a:rPr kumimoji="0" lang="zh-CN" altLang="zh-CN" sz="280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1" i="0" u="none" strike="noStrike" cap="none" normalizeH="0" baseline="0" dirty="0">
                <a:ln>
                  <a:noFill/>
                </a:ln>
                <a:solidFill>
                  <a:srgbClr val="000000"/>
                </a:solidFill>
                <a:effectLst/>
                <a:latin typeface="Arial" panose="020B0604020202020204" pitchFamily="34" charset="0"/>
                <a:ea typeface="ui-sans-serif"/>
              </a:rPr>
              <a:t>学习能力</a:t>
            </a: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：培养学生的审题、列提纲、</a:t>
            </a:r>
            <a:r>
              <a:rPr kumimoji="0" lang="zh-CN" altLang="en-US" sz="2800" b="0" i="0" u="none" strike="noStrike" cap="none" normalizeH="0" baseline="0" dirty="0">
                <a:ln>
                  <a:noFill/>
                </a:ln>
                <a:solidFill>
                  <a:srgbClr val="000000"/>
                </a:solidFill>
                <a:effectLst/>
                <a:latin typeface="Arial" panose="020B0604020202020204" pitchFamily="34" charset="0"/>
                <a:ea typeface="ui-sans-serif"/>
              </a:rPr>
              <a:t>使用语料库</a:t>
            </a: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等学习策略，提升自主写作能力。</a:t>
            </a:r>
            <a:r>
              <a:rPr kumimoji="0" lang="zh-CN" altLang="zh-CN" sz="280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chemeClr val="tx1"/>
              </a:solidFill>
              <a:effectLst/>
              <a:latin typeface="Arial" panose="020B0604020202020204" pitchFamily="34" charset="0"/>
            </a:endParaRPr>
          </a:p>
        </p:txBody>
      </p:sp>
      <p:pic>
        <p:nvPicPr>
          <p:cNvPr id="5124" name="图片 6" descr="logo横版 png"/>
          <p:cNvPicPr>
            <a:picLocks noChangeAspect="1"/>
          </p:cNvPicPr>
          <p:nvPr userDrawn="1"/>
        </p:nvPicPr>
        <p:blipFill>
          <a:blip r:embed="rId2"/>
          <a:stretch>
            <a:fillRect/>
          </a:stretch>
        </p:blipFill>
        <p:spPr>
          <a:xfrm>
            <a:off x="16664940" y="460375"/>
            <a:ext cx="1077595" cy="113982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71" y="-2476500"/>
            <a:ext cx="18113829" cy="12649200"/>
            <a:chOff x="228599" y="-2324100"/>
            <a:chExt cx="17830801" cy="12248365"/>
          </a:xfrm>
        </p:grpSpPr>
        <p:grpSp>
          <p:nvGrpSpPr>
            <p:cNvPr id="3" name="Group 16"/>
            <p:cNvGrpSpPr/>
            <p:nvPr/>
          </p:nvGrpSpPr>
          <p:grpSpPr>
            <a:xfrm>
              <a:off x="228599" y="-2324100"/>
              <a:ext cx="17830801" cy="12248365"/>
              <a:chOff x="0" y="-38100"/>
              <a:chExt cx="4038943" cy="2549619"/>
            </a:xfrm>
          </p:grpSpPr>
          <p:sp>
            <p:nvSpPr>
              <p:cNvPr id="5" name="Freeform 17"/>
              <p:cNvSpPr/>
              <p:nvPr/>
            </p:nvSpPr>
            <p:spPr>
              <a:xfrm>
                <a:off x="34521" y="497072"/>
                <a:ext cx="4004422" cy="2014447"/>
              </a:xfrm>
              <a:custGeom>
                <a:avLst/>
                <a:gdLst/>
                <a:ahLst/>
                <a:cxnLst/>
                <a:rect l="l" t="t" r="r" b="b"/>
                <a:pathLst>
                  <a:path w="4004422" h="2014447">
                    <a:moveTo>
                      <a:pt x="0" y="0"/>
                    </a:moveTo>
                    <a:lnTo>
                      <a:pt x="4004422" y="0"/>
                    </a:lnTo>
                    <a:lnTo>
                      <a:pt x="4004422" y="2014447"/>
                    </a:lnTo>
                    <a:lnTo>
                      <a:pt x="0" y="2014447"/>
                    </a:lnTo>
                    <a:close/>
                  </a:path>
                </a:pathLst>
              </a:custGeom>
              <a:solidFill>
                <a:srgbClr val="FFC000"/>
              </a:solidFill>
              <a:ln w="38100"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6" name="TextBox 18"/>
              <p:cNvSpPr txBox="1"/>
              <p:nvPr/>
            </p:nvSpPr>
            <p:spPr>
              <a:xfrm>
                <a:off x="0" y="-38100"/>
                <a:ext cx="4004422" cy="2052547"/>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 name="Freeform 22"/>
            <p:cNvSpPr/>
            <p:nvPr/>
          </p:nvSpPr>
          <p:spPr>
            <a:xfrm rot="-5400000">
              <a:off x="4631870" y="-3600450"/>
              <a:ext cx="9176658" cy="17368159"/>
            </a:xfrm>
            <a:custGeom>
              <a:avLst/>
              <a:gdLst/>
              <a:ahLst/>
              <a:cxnLst/>
              <a:rect l="l" t="t" r="r" b="b"/>
              <a:pathLst>
                <a:path w="6807442" h="14875424">
                  <a:moveTo>
                    <a:pt x="0" y="0"/>
                  </a:moveTo>
                  <a:lnTo>
                    <a:pt x="6807441" y="0"/>
                  </a:lnTo>
                  <a:lnTo>
                    <a:pt x="6807441" y="14875425"/>
                  </a:lnTo>
                  <a:lnTo>
                    <a:pt x="0" y="14875425"/>
                  </a:lnTo>
                  <a:lnTo>
                    <a:pt x="0" y="0"/>
                  </a:lnTo>
                  <a:close/>
                </a:path>
              </a:pathLst>
            </a:custGeom>
            <a:blipFill>
              <a:blip r:embed="rId1"/>
              <a:stretch>
                <a:fillRect l="-22930" r="-2293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sp>
        <p:nvSpPr>
          <p:cNvPr id="8" name="文本框 7"/>
          <p:cNvSpPr txBox="1"/>
          <p:nvPr/>
        </p:nvSpPr>
        <p:spPr>
          <a:xfrm>
            <a:off x="642007" y="2977679"/>
            <a:ext cx="13487400" cy="747897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Dear Editor,</a:t>
            </a:r>
            <a:endPar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I want to express my concern regarding a trend at our school: students creating memes of teachers and sharing them on social media.</a:t>
            </a:r>
            <a:endPar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defTabSz="914400" rtl="0" eaLnBrk="1" fontAlgn="auto" latinLnBrk="0" hangingPunct="1">
              <a:lnSpc>
                <a:spcPct val="100000"/>
              </a:lnSpc>
              <a:spcBef>
                <a:spcPts val="0"/>
              </a:spcBef>
              <a:spcAft>
                <a:spcPts val="0"/>
              </a:spcAft>
              <a:buClrTx/>
              <a:buSzTx/>
              <a:buFontTx/>
              <a:buNone/>
              <a:defRPr/>
            </a:pPr>
            <a:r>
              <a:rPr lang="en-US" altLang="zh-CN" sz="3200" kern="1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While some may view this as harmless and creative, I think it can also be disrespectful, harming teachers' reputations and undermining their authority. Furthermore, using their images without consent raises privacy issues and mocking teachers' appearances or personal lives can be hurtful. Humor should not come at the expense of respect.</a:t>
            </a:r>
            <a:endPar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defTabSz="914400" rtl="0" eaLnBrk="1" fontAlgn="auto" latinLnBrk="0" hangingPunct="1">
              <a:lnSpc>
                <a:spcPct val="100000"/>
              </a:lnSpc>
              <a:spcBef>
                <a:spcPts val="0"/>
              </a:spcBef>
              <a:spcAft>
                <a:spcPts val="0"/>
              </a:spcAft>
              <a:buClrTx/>
              <a:buSzTx/>
              <a:buFontTx/>
              <a:buNone/>
              <a:defRPr/>
            </a:pPr>
            <a:r>
              <a:rPr lang="en-US" altLang="zh-CN" sz="3200" kern="1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I suggest our school organize digital etiquette workshops to help students understand the difference between playful humor and harmful mockery. Additionally, creating guidelines for respectful meme creation could foster a more positive environment. After all, respect makes humor meaningful. Let's think twice before clicking "share".</a:t>
            </a:r>
            <a:endPar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algn="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Sincerely,</a:t>
            </a:r>
            <a:endPar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algn="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Li Hua</a:t>
            </a:r>
            <a:endParaRPr kumimoji="0" lang="zh-CN" altLang="zh-CN" sz="3200" b="0" i="0" u="none" strike="noStrike" kern="1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70"/>
          <p:cNvSpPr txBox="1"/>
          <p:nvPr/>
        </p:nvSpPr>
        <p:spPr>
          <a:xfrm>
            <a:off x="816783" y="2405768"/>
            <a:ext cx="1868265" cy="584775"/>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官方范文</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13450416" y="3595606"/>
            <a:ext cx="3656234" cy="580919"/>
          </a:xfrm>
          <a:prstGeom prst="rect">
            <a:avLst/>
          </a:prstGeom>
          <a:solidFill>
            <a:srgbClr val="ACDDDC"/>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具体描述 </a:t>
            </a:r>
            <a:r>
              <a:rPr lang="zh-CN" altLang="en-US" sz="3200" b="1" dirty="0">
                <a:solidFill>
                  <a:prstClr val="black"/>
                </a:solidFill>
                <a:latin typeface="Calibri" panose="020F0502020204030204"/>
                <a:ea typeface="宋体" panose="02010600030101010101" pitchFamily="2" charset="-122"/>
              </a:rPr>
              <a:t>表明立场</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a:off x="13403244" y="5157322"/>
            <a:ext cx="3656234" cy="580919"/>
          </a:xfrm>
          <a:prstGeom prst="rect">
            <a:avLst/>
          </a:prstGeom>
          <a:solidFill>
            <a:srgbClr val="ACDDDC"/>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分析弊端 点明本质</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2" name="文本框 20"/>
          <p:cNvSpPr txBox="1"/>
          <p:nvPr/>
        </p:nvSpPr>
        <p:spPr>
          <a:xfrm>
            <a:off x="13455859" y="6949386"/>
            <a:ext cx="3656234" cy="580919"/>
          </a:xfrm>
          <a:prstGeom prst="rect">
            <a:avLst/>
          </a:prstGeom>
          <a:solidFill>
            <a:srgbClr val="ACDDDC"/>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解决方案  具体可行</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3" name="文本框 20"/>
          <p:cNvSpPr txBox="1"/>
          <p:nvPr/>
        </p:nvSpPr>
        <p:spPr>
          <a:xfrm>
            <a:off x="13455859" y="8599751"/>
            <a:ext cx="3656234" cy="580919"/>
          </a:xfrm>
          <a:prstGeom prst="rect">
            <a:avLst/>
          </a:prstGeom>
          <a:solidFill>
            <a:srgbClr val="ACDDDC"/>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总结观点 正向呼吁</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843997" y="636906"/>
            <a:ext cx="16605803" cy="1569660"/>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【2025</a:t>
            </a:r>
            <a:r>
              <a:rPr lang="zh-CN" altLang="en-US" sz="3200" dirty="0">
                <a:latin typeface="Times New Roman" panose="02020603050405020304" pitchFamily="18" charset="0"/>
                <a:cs typeface="Times New Roman" panose="02020603050405020304" pitchFamily="18" charset="0"/>
              </a:rPr>
              <a:t>年</a:t>
            </a:r>
            <a:r>
              <a:rPr lang="en-US" altLang="zh-CN" sz="3200" dirty="0">
                <a:latin typeface="Times New Roman" panose="02020603050405020304" pitchFamily="18" charset="0"/>
                <a:cs typeface="Times New Roman" panose="02020603050405020304" pitchFamily="18" charset="0"/>
              </a:rPr>
              <a:t>4</a:t>
            </a:r>
            <a:r>
              <a:rPr lang="zh-CN" altLang="en-US" sz="3200" dirty="0">
                <a:latin typeface="Times New Roman" panose="02020603050405020304" pitchFamily="18" charset="0"/>
                <a:cs typeface="Times New Roman" panose="02020603050405020304" pitchFamily="18" charset="0"/>
              </a:rPr>
              <a:t>月湖丽衢</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假定你是李华，你校有些学生把老师的照片制作成表情包（</a:t>
            </a:r>
            <a:r>
              <a:rPr lang="en-US" altLang="zh-CN" sz="3200" dirty="0">
                <a:latin typeface="Times New Roman" panose="02020603050405020304" pitchFamily="18" charset="0"/>
                <a:cs typeface="Times New Roman" panose="02020603050405020304" pitchFamily="18" charset="0"/>
              </a:rPr>
              <a:t>meme</a:t>
            </a:r>
            <a:r>
              <a:rPr lang="zh-CN" altLang="en-US" sz="3200" dirty="0">
                <a:latin typeface="Times New Roman" panose="02020603050405020304" pitchFamily="18" charset="0"/>
                <a:cs typeface="Times New Roman" panose="02020603050405020304" pitchFamily="18" charset="0"/>
              </a:rPr>
              <a:t>）并在社交媒体上传播，针对这一</a:t>
            </a:r>
            <a:r>
              <a:rPr lang="zh-CN" altLang="en-US" sz="3200" dirty="0">
                <a:highlight>
                  <a:srgbClr val="00FF00"/>
                </a:highlight>
                <a:latin typeface="Times New Roman" panose="02020603050405020304" pitchFamily="18" charset="0"/>
                <a:cs typeface="Times New Roman" panose="02020603050405020304" pitchFamily="18" charset="0"/>
              </a:rPr>
              <a:t>现象</a:t>
            </a:r>
            <a:r>
              <a:rPr lang="zh-CN" altLang="en-US" sz="3200" dirty="0">
                <a:latin typeface="Times New Roman" panose="02020603050405020304" pitchFamily="18" charset="0"/>
                <a:cs typeface="Times New Roman" panose="02020603050405020304" pitchFamily="18" charset="0"/>
              </a:rPr>
              <a:t>，请给校英语报 </a:t>
            </a:r>
            <a:r>
              <a:rPr lang="en-US" altLang="zh-CN" sz="3200" dirty="0">
                <a:latin typeface="Times New Roman" panose="02020603050405020304" pitchFamily="18" charset="0"/>
                <a:cs typeface="Times New Roman" panose="02020603050405020304" pitchFamily="18" charset="0"/>
              </a:rPr>
              <a:t>Letters </a:t>
            </a:r>
            <a:r>
              <a:rPr lang="zh-CN" altLang="en-US" sz="3200" dirty="0">
                <a:latin typeface="Times New Roman" panose="02020603050405020304" pitchFamily="18" charset="0"/>
                <a:cs typeface="Times New Roman" panose="02020603050405020304" pitchFamily="18" charset="0"/>
              </a:rPr>
              <a:t>专栏</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，内容包括：</a:t>
            </a:r>
            <a:endParaRPr lang="en-US" altLang="zh-CN"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 </a:t>
            </a:r>
            <a:r>
              <a:rPr lang="zh-CN" altLang="en-US" sz="3200" dirty="0">
                <a:latin typeface="Times New Roman" panose="02020603050405020304" pitchFamily="18" charset="0"/>
                <a:cs typeface="Times New Roman" panose="02020603050405020304" pitchFamily="18" charset="0"/>
              </a:rPr>
              <a:t>陈述观点；</a:t>
            </a:r>
            <a:r>
              <a:rPr lang="en-US" altLang="zh-CN" sz="3200" dirty="0">
                <a:latin typeface="Times New Roman" panose="02020603050405020304" pitchFamily="18" charset="0"/>
                <a:cs typeface="Times New Roman" panose="02020603050405020304" pitchFamily="18" charset="0"/>
              </a:rPr>
              <a:t>2. </a:t>
            </a:r>
            <a:r>
              <a:rPr lang="zh-CN" altLang="en-US" sz="3200" dirty="0">
                <a:latin typeface="Times New Roman" panose="02020603050405020304" pitchFamily="18" charset="0"/>
                <a:cs typeface="Times New Roman" panose="02020603050405020304" pitchFamily="18" charset="0"/>
              </a:rPr>
              <a:t>提出建议。</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2"/>
          <a:stretch>
            <a:fillRect/>
          </a:stretch>
        </p:blipFill>
        <p:spPr>
          <a:xfrm>
            <a:off x="16664940" y="460375"/>
            <a:ext cx="1077595" cy="1139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arn(inVertical)">
                                      <p:cBhvr>
                                        <p:cTn id="2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71" y="-2476500"/>
            <a:ext cx="18113829" cy="12649200"/>
            <a:chOff x="228599" y="-2324100"/>
            <a:chExt cx="17830801" cy="12248365"/>
          </a:xfrm>
        </p:grpSpPr>
        <p:grpSp>
          <p:nvGrpSpPr>
            <p:cNvPr id="3" name="Group 16"/>
            <p:cNvGrpSpPr/>
            <p:nvPr/>
          </p:nvGrpSpPr>
          <p:grpSpPr>
            <a:xfrm>
              <a:off x="228599" y="-2324100"/>
              <a:ext cx="17830801" cy="12248365"/>
              <a:chOff x="0" y="-38100"/>
              <a:chExt cx="4038943" cy="2549619"/>
            </a:xfrm>
          </p:grpSpPr>
          <p:sp>
            <p:nvSpPr>
              <p:cNvPr id="5" name="Freeform 17"/>
              <p:cNvSpPr/>
              <p:nvPr/>
            </p:nvSpPr>
            <p:spPr>
              <a:xfrm>
                <a:off x="34521" y="497072"/>
                <a:ext cx="4004422" cy="2014447"/>
              </a:xfrm>
              <a:custGeom>
                <a:avLst/>
                <a:gdLst/>
                <a:ahLst/>
                <a:cxnLst/>
                <a:rect l="l" t="t" r="r" b="b"/>
                <a:pathLst>
                  <a:path w="4004422" h="2014447">
                    <a:moveTo>
                      <a:pt x="0" y="0"/>
                    </a:moveTo>
                    <a:lnTo>
                      <a:pt x="4004422" y="0"/>
                    </a:lnTo>
                    <a:lnTo>
                      <a:pt x="4004422" y="2014447"/>
                    </a:lnTo>
                    <a:lnTo>
                      <a:pt x="0" y="2014447"/>
                    </a:lnTo>
                    <a:close/>
                  </a:path>
                </a:pathLst>
              </a:custGeom>
              <a:solidFill>
                <a:srgbClr val="FFC000"/>
              </a:solidFill>
              <a:ln w="38100"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6" name="TextBox 18"/>
              <p:cNvSpPr txBox="1"/>
              <p:nvPr/>
            </p:nvSpPr>
            <p:spPr>
              <a:xfrm>
                <a:off x="0" y="-38100"/>
                <a:ext cx="4004422" cy="2052547"/>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 name="Freeform 22"/>
            <p:cNvSpPr/>
            <p:nvPr/>
          </p:nvSpPr>
          <p:spPr>
            <a:xfrm rot="-5400000">
              <a:off x="4631870" y="-3600450"/>
              <a:ext cx="9176658" cy="17368159"/>
            </a:xfrm>
            <a:custGeom>
              <a:avLst/>
              <a:gdLst/>
              <a:ahLst/>
              <a:cxnLst/>
              <a:rect l="l" t="t" r="r" b="b"/>
              <a:pathLst>
                <a:path w="6807442" h="14875424">
                  <a:moveTo>
                    <a:pt x="0" y="0"/>
                  </a:moveTo>
                  <a:lnTo>
                    <a:pt x="6807441" y="0"/>
                  </a:lnTo>
                  <a:lnTo>
                    <a:pt x="6807441" y="14875425"/>
                  </a:lnTo>
                  <a:lnTo>
                    <a:pt x="0" y="14875425"/>
                  </a:lnTo>
                  <a:lnTo>
                    <a:pt x="0" y="0"/>
                  </a:lnTo>
                  <a:close/>
                </a:path>
              </a:pathLst>
            </a:custGeom>
            <a:blipFill>
              <a:blip r:embed="rId1"/>
              <a:stretch>
                <a:fillRect l="-22930" r="-2293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sp>
        <p:nvSpPr>
          <p:cNvPr id="8" name="文本框 7"/>
          <p:cNvSpPr txBox="1"/>
          <p:nvPr/>
        </p:nvSpPr>
        <p:spPr>
          <a:xfrm>
            <a:off x="642007" y="2977679"/>
            <a:ext cx="12813852" cy="600164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Treasure Our Library Books: A Shared Responsibility</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Recently I have noticed a saddening phenomenon that library books are being scribbled by borrowers, completely ignoring the guidelines of library. The artistic creation on the illustrations, personal comments, colorful highlights made by markers stand out starkly against the once clean and neat book pages, influencing the other readers reading experience.</a:t>
            </a:r>
            <a:endPar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defRPr/>
            </a:pPr>
            <a:endPar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I hereby appeal to everyone: please treasure the books in our library</a:t>
            </a:r>
            <a:r>
              <a:rPr kumimoji="0" lang="zh-CN" altLang="en-US"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library books are not your own possessions, but the public treasures shared by every reader. It's our shared responsibility to keep the book pages clean and kindly remind others if they scribble on books .Together let's be the guardians of our library books.</a:t>
            </a:r>
            <a:endParaRPr kumimoji="0" lang="en-US" altLang="zh-CN" sz="32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70"/>
          <p:cNvSpPr txBox="1"/>
          <p:nvPr/>
        </p:nvSpPr>
        <p:spPr>
          <a:xfrm>
            <a:off x="816783" y="2405768"/>
            <a:ext cx="1868265" cy="584775"/>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高分范文</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13512769" y="4456906"/>
            <a:ext cx="4195577" cy="584775"/>
          </a:xfrm>
          <a:prstGeom prst="rect">
            <a:avLst/>
          </a:prstGeom>
          <a:solidFill>
            <a:srgbClr val="ACDDDC"/>
          </a:solidFill>
        </p:spPr>
        <p:txBody>
          <a:bodyPr wrap="square" rtlCol="0">
            <a:spAutoFit/>
          </a:bodyPr>
          <a:lstStyle/>
          <a:p>
            <a:pPr lvl="0"/>
            <a:r>
              <a:rPr lang="zh-CN" altLang="en-US" sz="3200" b="1" dirty="0">
                <a:solidFill>
                  <a:prstClr val="black"/>
                </a:solidFill>
              </a:rPr>
              <a:t>现象描述 </a:t>
            </a:r>
            <a:r>
              <a:rPr lang="en-US" altLang="zh-CN" sz="3200" b="1" dirty="0">
                <a:solidFill>
                  <a:prstClr val="black"/>
                </a:solidFill>
              </a:rPr>
              <a:t>+ </a:t>
            </a:r>
            <a:r>
              <a:rPr lang="zh-CN" altLang="en-US" sz="3200" b="1" dirty="0">
                <a:solidFill>
                  <a:prstClr val="black"/>
                </a:solidFill>
              </a:rPr>
              <a:t>危害分析</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3" name="文本框 20"/>
          <p:cNvSpPr txBox="1"/>
          <p:nvPr/>
        </p:nvSpPr>
        <p:spPr>
          <a:xfrm>
            <a:off x="13512769" y="7476695"/>
            <a:ext cx="4190134" cy="584775"/>
          </a:xfrm>
          <a:prstGeom prst="rect">
            <a:avLst/>
          </a:prstGeom>
          <a:solidFill>
            <a:srgbClr val="ACDDDC"/>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3200" b="1" dirty="0">
                <a:solidFill>
                  <a:prstClr val="black"/>
                </a:solidFill>
              </a:rPr>
              <a:t>呼吁倡议 </a:t>
            </a:r>
            <a:r>
              <a:rPr lang="en-US" altLang="zh-CN" sz="3200" b="1" dirty="0">
                <a:solidFill>
                  <a:prstClr val="black"/>
                </a:solidFill>
              </a:rPr>
              <a:t>+ </a:t>
            </a:r>
            <a:r>
              <a:rPr lang="zh-CN" altLang="en-US" sz="3200" b="1" dirty="0">
                <a:solidFill>
                  <a:prstClr val="black"/>
                </a:solidFill>
              </a:rPr>
              <a:t>升华主题</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4" name="文本框 13"/>
          <p:cNvSpPr txBox="1"/>
          <p:nvPr/>
        </p:nvSpPr>
        <p:spPr>
          <a:xfrm>
            <a:off x="642006" y="524532"/>
            <a:ext cx="17036393" cy="1569660"/>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【2026</a:t>
            </a:r>
            <a:r>
              <a:rPr lang="zh-CN" altLang="en-US" sz="3200" dirty="0">
                <a:latin typeface="Times New Roman" panose="02020603050405020304" pitchFamily="18" charset="0"/>
                <a:cs typeface="Times New Roman" panose="02020603050405020304" pitchFamily="18" charset="0"/>
              </a:rPr>
              <a:t>浙江首考</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你发现你校图书馆的藏书存在被勾画涂改的</a:t>
            </a:r>
            <a:r>
              <a:rPr lang="zh-CN" altLang="en-US" sz="3200" dirty="0">
                <a:highlight>
                  <a:srgbClr val="00FF00"/>
                </a:highlight>
                <a:latin typeface="Times New Roman" panose="02020603050405020304" pitchFamily="18" charset="0"/>
                <a:cs typeface="Times New Roman" panose="02020603050405020304" pitchFamily="18" charset="0"/>
              </a:rPr>
              <a:t>现象</a:t>
            </a:r>
            <a:r>
              <a:rPr lang="zh-CN" altLang="en-US" sz="3200" dirty="0">
                <a:latin typeface="Times New Roman" panose="02020603050405020304" pitchFamily="18" charset="0"/>
                <a:cs typeface="Times New Roman" panose="02020603050405020304" pitchFamily="18" charset="0"/>
              </a:rPr>
              <a:t>。为此，请你向校英文报</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，写一篇文章，内容包括：</a:t>
            </a:r>
            <a:r>
              <a:rPr lang="en-US" altLang="zh-CN" sz="3200" dirty="0">
                <a:latin typeface="Times New Roman" panose="02020603050405020304" pitchFamily="18" charset="0"/>
                <a:cs typeface="Times New Roman" panose="02020603050405020304" pitchFamily="18" charset="0"/>
              </a:rPr>
              <a:t>(1) </a:t>
            </a:r>
            <a:r>
              <a:rPr lang="zh-CN" altLang="en-US" sz="3200" dirty="0">
                <a:latin typeface="Times New Roman" panose="02020603050405020304" pitchFamily="18" charset="0"/>
                <a:cs typeface="Times New Roman" panose="02020603050405020304" pitchFamily="18" charset="0"/>
              </a:rPr>
              <a:t>具体情况；</a:t>
            </a:r>
            <a:r>
              <a:rPr lang="en-US" altLang="zh-CN" sz="3200" dirty="0">
                <a:latin typeface="Times New Roman" panose="02020603050405020304" pitchFamily="18" charset="0"/>
                <a:cs typeface="Times New Roman" panose="02020603050405020304" pitchFamily="18" charset="0"/>
              </a:rPr>
              <a:t>(2) </a:t>
            </a:r>
            <a:r>
              <a:rPr lang="zh-CN" altLang="en-US" sz="3200" dirty="0">
                <a:latin typeface="Times New Roman" panose="02020603050405020304" pitchFamily="18" charset="0"/>
                <a:cs typeface="Times New Roman" panose="02020603050405020304" pitchFamily="18" charset="0"/>
              </a:rPr>
              <a:t>呼吁爱护书籍。</a:t>
            </a:r>
            <a:endParaRPr lang="en-US" altLang="zh-CN" sz="3200" dirty="0">
              <a:latin typeface="Times New Roman" panose="02020603050405020304" pitchFamily="18" charset="0"/>
              <a:cs typeface="Times New Roman" panose="02020603050405020304" pitchFamily="18" charset="0"/>
            </a:endParaRPr>
          </a:p>
          <a:p>
            <a:pPr algn="ctr">
              <a:buNone/>
            </a:pPr>
            <a:r>
              <a:rPr lang="en-US" altLang="zh-CN" sz="3200" dirty="0">
                <a:latin typeface="Times New Roman" panose="02020603050405020304" pitchFamily="18" charset="0"/>
                <a:cs typeface="Times New Roman" panose="02020603050405020304" pitchFamily="18" charset="0"/>
              </a:rPr>
              <a:t>Treasure Our Library Books: A Shared Responsibility</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2"/>
          <a:stretch>
            <a:fillRect/>
          </a:stretch>
        </p:blipFill>
        <p:spPr>
          <a:xfrm>
            <a:off x="16664940" y="460375"/>
            <a:ext cx="1077595" cy="1139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arn(inVertical)">
                                      <p:cBhvr>
                                        <p:cTn id="1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D62F"/>
        </a:solidFill>
        <a:effectLst/>
      </p:bgPr>
    </p:bg>
    <p:spTree>
      <p:nvGrpSpPr>
        <p:cNvPr id="1" name=""/>
        <p:cNvGrpSpPr/>
        <p:nvPr/>
      </p:nvGrpSpPr>
      <p:grpSpPr>
        <a:xfrm>
          <a:off x="0" y="0"/>
          <a:ext cx="0" cy="0"/>
          <a:chOff x="0" y="0"/>
          <a:chExt cx="0" cy="0"/>
        </a:xfrm>
      </p:grpSpPr>
      <p:sp>
        <p:nvSpPr>
          <p:cNvPr id="2" name="Freeform 2"/>
          <p:cNvSpPr/>
          <p:nvPr/>
        </p:nvSpPr>
        <p:spPr>
          <a:xfrm>
            <a:off x="-447676" y="114300"/>
            <a:ext cx="18735676" cy="10191750"/>
          </a:xfrm>
          <a:custGeom>
            <a:avLst/>
            <a:gdLst/>
            <a:ahLst/>
            <a:cxnLst/>
            <a:rect l="l" t="t" r="r" b="b"/>
            <a:pathLst>
              <a:path w="18735676" h="10191750">
                <a:moveTo>
                  <a:pt x="0" y="0"/>
                </a:moveTo>
                <a:lnTo>
                  <a:pt x="18735676" y="0"/>
                </a:lnTo>
                <a:lnTo>
                  <a:pt x="18735676" y="10191750"/>
                </a:lnTo>
                <a:lnTo>
                  <a:pt x="0" y="10191750"/>
                </a:lnTo>
                <a:lnTo>
                  <a:pt x="0" y="0"/>
                </a:lnTo>
                <a:close/>
              </a:path>
            </a:pathLst>
          </a:custGeom>
          <a:blipFill>
            <a:blip/>
            <a:stretch>
              <a:fillRect l="-4205" t="-6566" b="-41111"/>
            </a:stretch>
          </a:blipFill>
        </p:spPr>
      </p:sp>
      <p:sp>
        <p:nvSpPr>
          <p:cNvPr id="3" name="Freeform 3"/>
          <p:cNvSpPr/>
          <p:nvPr/>
        </p:nvSpPr>
        <p:spPr>
          <a:xfrm>
            <a:off x="164794" y="2228094"/>
            <a:ext cx="17199281" cy="7030206"/>
          </a:xfrm>
          <a:custGeom>
            <a:avLst/>
            <a:gdLst/>
            <a:ahLst/>
            <a:cxnLst/>
            <a:rect l="l" t="t" r="r" b="b"/>
            <a:pathLst>
              <a:path w="17199281" h="7030206">
                <a:moveTo>
                  <a:pt x="0" y="0"/>
                </a:moveTo>
                <a:lnTo>
                  <a:pt x="17199281" y="0"/>
                </a:lnTo>
                <a:lnTo>
                  <a:pt x="17199281" y="7030206"/>
                </a:lnTo>
                <a:lnTo>
                  <a:pt x="0" y="7030206"/>
                </a:lnTo>
                <a:lnTo>
                  <a:pt x="0" y="0"/>
                </a:lnTo>
                <a:close/>
              </a:path>
            </a:pathLst>
          </a:custGeom>
          <a:blipFill>
            <a:blip r:embed="rId1"/>
            <a:stretch>
              <a:fillRect/>
            </a:stretch>
          </a:blipFill>
        </p:spPr>
      </p:sp>
      <p:grpSp>
        <p:nvGrpSpPr>
          <p:cNvPr id="4" name="Group 4"/>
          <p:cNvGrpSpPr/>
          <p:nvPr/>
        </p:nvGrpSpPr>
        <p:grpSpPr>
          <a:xfrm rot="122486">
            <a:off x="2568021" y="2924833"/>
            <a:ext cx="10846649" cy="5465484"/>
            <a:chOff x="0" y="-57520"/>
            <a:chExt cx="14462198" cy="7287312"/>
          </a:xfrm>
        </p:grpSpPr>
        <p:sp>
          <p:nvSpPr>
            <p:cNvPr id="5" name="Freeform 5"/>
            <p:cNvSpPr/>
            <p:nvPr/>
          </p:nvSpPr>
          <p:spPr>
            <a:xfrm>
              <a:off x="0" y="0"/>
              <a:ext cx="7103271" cy="7229792"/>
            </a:xfrm>
            <a:custGeom>
              <a:avLst/>
              <a:gdLst/>
              <a:ahLst/>
              <a:cxnLst/>
              <a:rect l="l" t="t" r="r" b="b"/>
              <a:pathLst>
                <a:path w="7103271" h="7229792">
                  <a:moveTo>
                    <a:pt x="0" y="0"/>
                  </a:moveTo>
                  <a:lnTo>
                    <a:pt x="7103271" y="0"/>
                  </a:lnTo>
                  <a:lnTo>
                    <a:pt x="7103271" y="7229792"/>
                  </a:lnTo>
                  <a:lnTo>
                    <a:pt x="0" y="7229792"/>
                  </a:lnTo>
                  <a:lnTo>
                    <a:pt x="0" y="0"/>
                  </a:lnTo>
                  <a:close/>
                </a:path>
              </a:pathLst>
            </a:custGeom>
            <a:blipFill>
              <a:blip/>
              <a:stretch>
                <a:fillRect/>
              </a:stretch>
            </a:blipFill>
          </p:spPr>
        </p:sp>
        <p:sp>
          <p:nvSpPr>
            <p:cNvPr id="6" name="Freeform 6"/>
            <p:cNvSpPr/>
            <p:nvPr/>
          </p:nvSpPr>
          <p:spPr>
            <a:xfrm>
              <a:off x="7358927" y="-57520"/>
              <a:ext cx="7103271" cy="7229792"/>
            </a:xfrm>
            <a:custGeom>
              <a:avLst/>
              <a:gdLst/>
              <a:ahLst/>
              <a:cxnLst/>
              <a:rect l="l" t="t" r="r" b="b"/>
              <a:pathLst>
                <a:path w="7103271" h="7229792">
                  <a:moveTo>
                    <a:pt x="0" y="0"/>
                  </a:moveTo>
                  <a:lnTo>
                    <a:pt x="7103271" y="0"/>
                  </a:lnTo>
                  <a:lnTo>
                    <a:pt x="7103271" y="7229792"/>
                  </a:lnTo>
                  <a:lnTo>
                    <a:pt x="0" y="7229792"/>
                  </a:lnTo>
                  <a:lnTo>
                    <a:pt x="0" y="0"/>
                  </a:lnTo>
                  <a:close/>
                </a:path>
              </a:pathLst>
            </a:custGeom>
            <a:blipFill>
              <a:blip/>
              <a:stretch>
                <a:fillRect/>
              </a:stretch>
            </a:blipFill>
          </p:spPr>
        </p:sp>
      </p:grpSp>
      <p:sp>
        <p:nvSpPr>
          <p:cNvPr id="7" name="Freeform 7"/>
          <p:cNvSpPr/>
          <p:nvPr/>
        </p:nvSpPr>
        <p:spPr>
          <a:xfrm>
            <a:off x="9591806" y="5388233"/>
            <a:ext cx="5288193" cy="4069767"/>
          </a:xfrm>
          <a:custGeom>
            <a:avLst/>
            <a:gdLst/>
            <a:ahLst/>
            <a:cxnLst/>
            <a:rect l="l" t="t" r="r" b="b"/>
            <a:pathLst>
              <a:path w="4154423" h="3164915">
                <a:moveTo>
                  <a:pt x="0" y="0"/>
                </a:moveTo>
                <a:lnTo>
                  <a:pt x="4154423" y="0"/>
                </a:lnTo>
                <a:lnTo>
                  <a:pt x="4154423" y="3164915"/>
                </a:lnTo>
                <a:lnTo>
                  <a:pt x="0" y="3164915"/>
                </a:lnTo>
                <a:lnTo>
                  <a:pt x="0" y="0"/>
                </a:lnTo>
                <a:close/>
              </a:path>
            </a:pathLst>
          </a:custGeom>
          <a:blipFill>
            <a:blip/>
            <a:stretch>
              <a:fillRect/>
            </a:stretch>
          </a:blipFill>
        </p:spPr>
      </p:sp>
      <p:sp>
        <p:nvSpPr>
          <p:cNvPr id="8" name="Freeform 8"/>
          <p:cNvSpPr/>
          <p:nvPr/>
        </p:nvSpPr>
        <p:spPr>
          <a:xfrm rot="-796378">
            <a:off x="3792415" y="6030165"/>
            <a:ext cx="1634229" cy="1507576"/>
          </a:xfrm>
          <a:custGeom>
            <a:avLst/>
            <a:gdLst/>
            <a:ahLst/>
            <a:cxnLst/>
            <a:rect l="l" t="t" r="r" b="b"/>
            <a:pathLst>
              <a:path w="1634229" h="1507576">
                <a:moveTo>
                  <a:pt x="0" y="0"/>
                </a:moveTo>
                <a:lnTo>
                  <a:pt x="1634230" y="0"/>
                </a:lnTo>
                <a:lnTo>
                  <a:pt x="1634230" y="1507577"/>
                </a:lnTo>
                <a:lnTo>
                  <a:pt x="0" y="1507577"/>
                </a:lnTo>
                <a:lnTo>
                  <a:pt x="0" y="0"/>
                </a:lnTo>
                <a:close/>
              </a:path>
            </a:pathLst>
          </a:custGeom>
          <a:blipFill>
            <a:blip/>
            <a:stretch>
              <a:fillRect/>
            </a:stretch>
          </a:blipFill>
        </p:spPr>
        <p:txBody>
          <a:bodyPr/>
          <a:lstStyle/>
          <a:p>
            <a:endParaRPr lang="zh-CN" altLang="en-US" dirty="0"/>
          </a:p>
        </p:txBody>
      </p:sp>
      <p:sp>
        <p:nvSpPr>
          <p:cNvPr id="9" name="TextBox 9"/>
          <p:cNvSpPr txBox="1"/>
          <p:nvPr/>
        </p:nvSpPr>
        <p:spPr>
          <a:xfrm>
            <a:off x="13587459" y="9382846"/>
            <a:ext cx="4079981" cy="396775"/>
          </a:xfrm>
          <a:prstGeom prst="rect">
            <a:avLst/>
          </a:prstGeom>
        </p:spPr>
        <p:txBody>
          <a:bodyPr lIns="0" tIns="0" rIns="0" bIns="0" rtlCol="0" anchor="t">
            <a:spAutoFit/>
          </a:bodyPr>
          <a:lstStyle/>
          <a:p>
            <a:pPr algn="ctr">
              <a:lnSpc>
                <a:spcPts val="3425"/>
              </a:lnSpc>
            </a:pPr>
            <a:r>
              <a:rPr lang="en-US" sz="2265"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rPr>
              <a:t>FAY</a:t>
            </a:r>
            <a:endParaRPr lang="en-US" sz="2265"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grpSp>
        <p:nvGrpSpPr>
          <p:cNvPr id="10" name="Group 10"/>
          <p:cNvGrpSpPr/>
          <p:nvPr/>
        </p:nvGrpSpPr>
        <p:grpSpPr>
          <a:xfrm>
            <a:off x="3522224" y="9509658"/>
            <a:ext cx="10242144" cy="238125"/>
            <a:chOff x="0" y="0"/>
            <a:chExt cx="13656192" cy="317500"/>
          </a:xfrm>
        </p:grpSpPr>
        <p:sp>
          <p:nvSpPr>
            <p:cNvPr id="11" name="AutoShape 11"/>
            <p:cNvSpPr/>
            <p:nvPr/>
          </p:nvSpPr>
          <p:spPr>
            <a:xfrm flipV="1">
              <a:off x="142" y="76200"/>
              <a:ext cx="13655909" cy="25400"/>
            </a:xfrm>
            <a:prstGeom prst="line">
              <a:avLst/>
            </a:prstGeom>
            <a:ln w="152400" cap="flat">
              <a:solidFill>
                <a:srgbClr val="000000"/>
              </a:solidFill>
              <a:prstDash val="solid"/>
              <a:headEnd type="none" w="sm" len="sm"/>
              <a:tailEnd type="none" w="sm" len="sm"/>
            </a:ln>
          </p:spPr>
        </p:sp>
        <p:sp>
          <p:nvSpPr>
            <p:cNvPr id="12" name="AutoShape 12"/>
            <p:cNvSpPr/>
            <p:nvPr/>
          </p:nvSpPr>
          <p:spPr>
            <a:xfrm flipV="1">
              <a:off x="189" y="266700"/>
              <a:ext cx="13655909" cy="25400"/>
            </a:xfrm>
            <a:prstGeom prst="line">
              <a:avLst/>
            </a:prstGeom>
            <a:ln w="50800" cap="flat">
              <a:solidFill>
                <a:srgbClr val="000000"/>
              </a:solidFill>
              <a:prstDash val="solid"/>
              <a:headEnd type="none" w="sm" len="sm"/>
              <a:tailEnd type="none" w="sm" len="sm"/>
            </a:ln>
          </p:spPr>
        </p:sp>
      </p:grpSp>
      <p:sp>
        <p:nvSpPr>
          <p:cNvPr id="14" name="TextBox 14"/>
          <p:cNvSpPr txBox="1"/>
          <p:nvPr/>
        </p:nvSpPr>
        <p:spPr>
          <a:xfrm rot="-146448">
            <a:off x="6916203" y="3053213"/>
            <a:ext cx="4700465" cy="2853415"/>
          </a:xfrm>
          <a:prstGeom prst="rect">
            <a:avLst/>
          </a:prstGeom>
        </p:spPr>
        <p:txBody>
          <a:bodyPr lIns="0" tIns="0" rIns="0" bIns="0" rtlCol="0" anchor="t">
            <a:spAutoFit/>
          </a:bodyPr>
          <a:lstStyle/>
          <a:p>
            <a:pPr algn="ctr">
              <a:lnSpc>
                <a:spcPts val="23275"/>
              </a:lnSpc>
              <a:spcBef>
                <a:spcPct val="0"/>
              </a:spcBef>
            </a:pPr>
            <a:r>
              <a:rPr lang="en-US" sz="16625" spc="-781">
                <a:solidFill>
                  <a:srgbClr val="FF5C31"/>
                </a:solidFill>
                <a:latin typeface="可画手写风尚-简" panose="020B0500000000000000"/>
                <a:ea typeface="可画手写风尚-简" panose="020B0500000000000000"/>
                <a:cs typeface="可画手写风尚-简" panose="020B0500000000000000"/>
                <a:sym typeface="可画手写风尚-简" panose="020B0500000000000000"/>
              </a:rPr>
              <a:t>观看</a:t>
            </a:r>
            <a:endParaRPr lang="en-US" sz="16625" spc="-781">
              <a:solidFill>
                <a:srgbClr val="FF5C31"/>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15" name="TextBox 15"/>
          <p:cNvSpPr txBox="1"/>
          <p:nvPr/>
        </p:nvSpPr>
        <p:spPr>
          <a:xfrm>
            <a:off x="2607633" y="3195211"/>
            <a:ext cx="2794786" cy="2907608"/>
          </a:xfrm>
          <a:prstGeom prst="rect">
            <a:avLst/>
          </a:prstGeom>
        </p:spPr>
        <p:txBody>
          <a:bodyPr lIns="0" tIns="0" rIns="0" bIns="0" rtlCol="0" anchor="t">
            <a:spAutoFit/>
          </a:bodyPr>
          <a:lstStyle/>
          <a:p>
            <a:pPr algn="ctr">
              <a:lnSpc>
                <a:spcPts val="23860"/>
              </a:lnSpc>
              <a:spcBef>
                <a:spcPct val="0"/>
              </a:spcBef>
            </a:pPr>
            <a:r>
              <a:rPr lang="en-US" sz="1704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谢</a:t>
            </a:r>
            <a:endParaRPr lang="en-US" sz="1704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18" name="TextBox 18"/>
          <p:cNvSpPr txBox="1"/>
          <p:nvPr/>
        </p:nvSpPr>
        <p:spPr>
          <a:xfrm>
            <a:off x="4824859" y="3682981"/>
            <a:ext cx="2353482" cy="2179718"/>
          </a:xfrm>
          <a:prstGeom prst="rect">
            <a:avLst/>
          </a:prstGeom>
        </p:spPr>
        <p:txBody>
          <a:bodyPr lIns="0" tIns="0" rIns="0" bIns="0" rtlCol="0" anchor="t">
            <a:spAutoFit/>
          </a:bodyPr>
          <a:lstStyle/>
          <a:p>
            <a:pPr algn="ctr">
              <a:lnSpc>
                <a:spcPts val="17775"/>
              </a:lnSpc>
              <a:spcBef>
                <a:spcPct val="0"/>
              </a:spcBef>
            </a:pPr>
            <a:r>
              <a:rPr lang="en-US" sz="12695">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谢</a:t>
            </a:r>
            <a:endParaRPr lang="en-US" sz="12695">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22" name="TextBox 22"/>
          <p:cNvSpPr txBox="1"/>
          <p:nvPr/>
        </p:nvSpPr>
        <p:spPr>
          <a:xfrm>
            <a:off x="11008953" y="2603508"/>
            <a:ext cx="1739331" cy="2853415"/>
          </a:xfrm>
          <a:prstGeom prst="rect">
            <a:avLst/>
          </a:prstGeom>
        </p:spPr>
        <p:txBody>
          <a:bodyPr lIns="0" tIns="0" rIns="0" bIns="0" rtlCol="0" anchor="t">
            <a:spAutoFit/>
          </a:bodyPr>
          <a:lstStyle/>
          <a:p>
            <a:pPr algn="ctr">
              <a:lnSpc>
                <a:spcPts val="23275"/>
              </a:lnSpc>
              <a:spcBef>
                <a:spcPct val="0"/>
              </a:spcBef>
            </a:pPr>
            <a:r>
              <a:rPr lang="en-US" sz="16625">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a:t>
            </a:r>
            <a:endParaRPr lang="en-US" sz="16625">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23" name="TextBox 23"/>
          <p:cNvSpPr txBox="1"/>
          <p:nvPr/>
        </p:nvSpPr>
        <p:spPr>
          <a:xfrm>
            <a:off x="5933318" y="2668211"/>
            <a:ext cx="1876100" cy="2853415"/>
          </a:xfrm>
          <a:prstGeom prst="rect">
            <a:avLst/>
          </a:prstGeom>
        </p:spPr>
        <p:txBody>
          <a:bodyPr lIns="0" tIns="0" rIns="0" bIns="0" rtlCol="0" anchor="t">
            <a:spAutoFit/>
          </a:bodyPr>
          <a:lstStyle/>
          <a:p>
            <a:pPr algn="ctr">
              <a:lnSpc>
                <a:spcPts val="23275"/>
              </a:lnSpc>
              <a:spcBef>
                <a:spcPct val="0"/>
              </a:spcBef>
            </a:pPr>
            <a:r>
              <a:rPr lang="en-US" sz="16625">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a:t>
            </a:r>
            <a:endParaRPr lang="en-US" sz="16625">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D62F"/>
        </a:solidFill>
        <a:effectLst/>
      </p:bgPr>
    </p:bg>
    <p:spTree>
      <p:nvGrpSpPr>
        <p:cNvPr id="1" name=""/>
        <p:cNvGrpSpPr/>
        <p:nvPr/>
      </p:nvGrpSpPr>
      <p:grpSpPr>
        <a:xfrm>
          <a:off x="0" y="0"/>
          <a:ext cx="0" cy="0"/>
          <a:chOff x="0" y="0"/>
          <a:chExt cx="0" cy="0"/>
        </a:xfrm>
      </p:grpSpPr>
      <p:sp>
        <p:nvSpPr>
          <p:cNvPr id="2" name="Freeform 2"/>
          <p:cNvSpPr/>
          <p:nvPr/>
        </p:nvSpPr>
        <p:spPr>
          <a:xfrm>
            <a:off x="-447676" y="114300"/>
            <a:ext cx="18735676" cy="10191750"/>
          </a:xfrm>
          <a:custGeom>
            <a:avLst/>
            <a:gdLst/>
            <a:ahLst/>
            <a:cxnLst/>
            <a:rect l="l" t="t" r="r" b="b"/>
            <a:pathLst>
              <a:path w="18735676" h="10191750">
                <a:moveTo>
                  <a:pt x="0" y="0"/>
                </a:moveTo>
                <a:lnTo>
                  <a:pt x="18735676" y="0"/>
                </a:lnTo>
                <a:lnTo>
                  <a:pt x="18735676" y="10191750"/>
                </a:lnTo>
                <a:lnTo>
                  <a:pt x="0" y="10191750"/>
                </a:lnTo>
                <a:lnTo>
                  <a:pt x="0" y="0"/>
                </a:lnTo>
                <a:close/>
              </a:path>
            </a:pathLst>
          </a:custGeom>
          <a:blipFill>
            <a:blip/>
            <a:stretch>
              <a:fillRect l="-4205" t="-6566" b="-41111"/>
            </a:stretch>
          </a:blipFill>
        </p:spPr>
      </p:sp>
      <p:sp>
        <p:nvSpPr>
          <p:cNvPr id="3" name="Freeform 3"/>
          <p:cNvSpPr/>
          <p:nvPr/>
        </p:nvSpPr>
        <p:spPr>
          <a:xfrm>
            <a:off x="164794" y="2228094"/>
            <a:ext cx="17199281" cy="7030206"/>
          </a:xfrm>
          <a:custGeom>
            <a:avLst/>
            <a:gdLst/>
            <a:ahLst/>
            <a:cxnLst/>
            <a:rect l="l" t="t" r="r" b="b"/>
            <a:pathLst>
              <a:path w="17199281" h="7030206">
                <a:moveTo>
                  <a:pt x="0" y="0"/>
                </a:moveTo>
                <a:lnTo>
                  <a:pt x="17199281" y="0"/>
                </a:lnTo>
                <a:lnTo>
                  <a:pt x="17199281" y="7030206"/>
                </a:lnTo>
                <a:lnTo>
                  <a:pt x="0" y="7030206"/>
                </a:lnTo>
                <a:lnTo>
                  <a:pt x="0" y="0"/>
                </a:lnTo>
                <a:close/>
              </a:path>
            </a:pathLst>
          </a:custGeom>
          <a:blipFill>
            <a:blip r:embed="rId1"/>
            <a:stretch>
              <a:fillRect/>
            </a:stretch>
          </a:blipFill>
        </p:spPr>
      </p:sp>
      <p:grpSp>
        <p:nvGrpSpPr>
          <p:cNvPr id="4" name="Group 4"/>
          <p:cNvGrpSpPr/>
          <p:nvPr/>
        </p:nvGrpSpPr>
        <p:grpSpPr>
          <a:xfrm rot="122486">
            <a:off x="2199912" y="2929698"/>
            <a:ext cx="10664176" cy="5422344"/>
            <a:chOff x="0" y="0"/>
            <a:chExt cx="14218901" cy="7229792"/>
          </a:xfrm>
        </p:grpSpPr>
        <p:sp>
          <p:nvSpPr>
            <p:cNvPr id="5" name="Freeform 5"/>
            <p:cNvSpPr/>
            <p:nvPr/>
          </p:nvSpPr>
          <p:spPr>
            <a:xfrm>
              <a:off x="0" y="0"/>
              <a:ext cx="7103271" cy="7229792"/>
            </a:xfrm>
            <a:custGeom>
              <a:avLst/>
              <a:gdLst/>
              <a:ahLst/>
              <a:cxnLst/>
              <a:rect l="l" t="t" r="r" b="b"/>
              <a:pathLst>
                <a:path w="7103271" h="7229792">
                  <a:moveTo>
                    <a:pt x="0" y="0"/>
                  </a:moveTo>
                  <a:lnTo>
                    <a:pt x="7103271" y="0"/>
                  </a:lnTo>
                  <a:lnTo>
                    <a:pt x="7103271" y="7229792"/>
                  </a:lnTo>
                  <a:lnTo>
                    <a:pt x="0" y="7229792"/>
                  </a:lnTo>
                  <a:lnTo>
                    <a:pt x="0" y="0"/>
                  </a:lnTo>
                  <a:close/>
                </a:path>
              </a:pathLst>
            </a:custGeom>
            <a:blipFill>
              <a:blip/>
              <a:stretch>
                <a:fillRect/>
              </a:stretch>
            </a:blipFill>
          </p:spPr>
        </p:sp>
        <p:sp>
          <p:nvSpPr>
            <p:cNvPr id="6" name="Freeform 6"/>
            <p:cNvSpPr/>
            <p:nvPr/>
          </p:nvSpPr>
          <p:spPr>
            <a:xfrm>
              <a:off x="7115630" y="0"/>
              <a:ext cx="7103271" cy="7229792"/>
            </a:xfrm>
            <a:custGeom>
              <a:avLst/>
              <a:gdLst/>
              <a:ahLst/>
              <a:cxnLst/>
              <a:rect l="l" t="t" r="r" b="b"/>
              <a:pathLst>
                <a:path w="7103271" h="7229792">
                  <a:moveTo>
                    <a:pt x="0" y="0"/>
                  </a:moveTo>
                  <a:lnTo>
                    <a:pt x="7103271" y="0"/>
                  </a:lnTo>
                  <a:lnTo>
                    <a:pt x="7103271" y="7229792"/>
                  </a:lnTo>
                  <a:lnTo>
                    <a:pt x="0" y="7229792"/>
                  </a:lnTo>
                  <a:lnTo>
                    <a:pt x="0" y="0"/>
                  </a:lnTo>
                  <a:close/>
                </a:path>
              </a:pathLst>
            </a:custGeom>
            <a:blipFill>
              <a:blip/>
              <a:stretch>
                <a:fillRect/>
              </a:stretch>
            </a:blipFill>
          </p:spPr>
        </p:sp>
      </p:grpSp>
      <p:sp>
        <p:nvSpPr>
          <p:cNvPr id="7" name="Freeform 7"/>
          <p:cNvSpPr/>
          <p:nvPr/>
        </p:nvSpPr>
        <p:spPr>
          <a:xfrm>
            <a:off x="12957281" y="1936604"/>
            <a:ext cx="4154423" cy="3164915"/>
          </a:xfrm>
          <a:custGeom>
            <a:avLst/>
            <a:gdLst/>
            <a:ahLst/>
            <a:cxnLst/>
            <a:rect l="l" t="t" r="r" b="b"/>
            <a:pathLst>
              <a:path w="4154423" h="3164915">
                <a:moveTo>
                  <a:pt x="0" y="0"/>
                </a:moveTo>
                <a:lnTo>
                  <a:pt x="4154423" y="0"/>
                </a:lnTo>
                <a:lnTo>
                  <a:pt x="4154423" y="3164915"/>
                </a:lnTo>
                <a:lnTo>
                  <a:pt x="0" y="3164915"/>
                </a:lnTo>
                <a:lnTo>
                  <a:pt x="0" y="0"/>
                </a:lnTo>
                <a:close/>
              </a:path>
            </a:pathLst>
          </a:custGeom>
          <a:blipFill>
            <a:blip/>
            <a:stretch>
              <a:fillRect/>
            </a:stretch>
          </a:blipFill>
        </p:spPr>
      </p:sp>
      <p:sp>
        <p:nvSpPr>
          <p:cNvPr id="8" name="Freeform 8"/>
          <p:cNvSpPr/>
          <p:nvPr/>
        </p:nvSpPr>
        <p:spPr>
          <a:xfrm rot="-796378">
            <a:off x="3792415" y="6030165"/>
            <a:ext cx="1634229" cy="1507576"/>
          </a:xfrm>
          <a:custGeom>
            <a:avLst/>
            <a:gdLst/>
            <a:ahLst/>
            <a:cxnLst/>
            <a:rect l="l" t="t" r="r" b="b"/>
            <a:pathLst>
              <a:path w="1634229" h="1507576">
                <a:moveTo>
                  <a:pt x="0" y="0"/>
                </a:moveTo>
                <a:lnTo>
                  <a:pt x="1634230" y="0"/>
                </a:lnTo>
                <a:lnTo>
                  <a:pt x="1634230" y="1507577"/>
                </a:lnTo>
                <a:lnTo>
                  <a:pt x="0" y="1507577"/>
                </a:lnTo>
                <a:lnTo>
                  <a:pt x="0" y="0"/>
                </a:lnTo>
                <a:close/>
              </a:path>
            </a:pathLst>
          </a:custGeom>
          <a:blipFill>
            <a:blip/>
            <a:stretch>
              <a:fillRect/>
            </a:stretch>
          </a:blipFill>
        </p:spPr>
      </p:sp>
      <p:sp>
        <p:nvSpPr>
          <p:cNvPr id="9" name="TextBox 9"/>
          <p:cNvSpPr txBox="1"/>
          <p:nvPr/>
        </p:nvSpPr>
        <p:spPr>
          <a:xfrm>
            <a:off x="13587459" y="9382846"/>
            <a:ext cx="4079981" cy="396775"/>
          </a:xfrm>
          <a:prstGeom prst="rect">
            <a:avLst/>
          </a:prstGeom>
        </p:spPr>
        <p:txBody>
          <a:bodyPr lIns="0" tIns="0" rIns="0" bIns="0" rtlCol="0" anchor="t">
            <a:spAutoFit/>
          </a:bodyPr>
          <a:lstStyle/>
          <a:p>
            <a:pPr algn="ctr">
              <a:lnSpc>
                <a:spcPts val="3425"/>
              </a:lnSpc>
            </a:pPr>
            <a:r>
              <a:rPr lang="en-US" sz="2265"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rPr>
              <a:t>FAY</a:t>
            </a:r>
            <a:endParaRPr lang="en-US" sz="2265"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grpSp>
        <p:nvGrpSpPr>
          <p:cNvPr id="10" name="Group 10"/>
          <p:cNvGrpSpPr/>
          <p:nvPr/>
        </p:nvGrpSpPr>
        <p:grpSpPr>
          <a:xfrm>
            <a:off x="3522224" y="9509658"/>
            <a:ext cx="10242144" cy="238125"/>
            <a:chOff x="0" y="0"/>
            <a:chExt cx="13656192" cy="317500"/>
          </a:xfrm>
        </p:grpSpPr>
        <p:sp>
          <p:nvSpPr>
            <p:cNvPr id="11" name="AutoShape 11"/>
            <p:cNvSpPr/>
            <p:nvPr/>
          </p:nvSpPr>
          <p:spPr>
            <a:xfrm flipV="1">
              <a:off x="142" y="76200"/>
              <a:ext cx="13655909" cy="25400"/>
            </a:xfrm>
            <a:prstGeom prst="line">
              <a:avLst/>
            </a:prstGeom>
            <a:ln w="152400" cap="flat">
              <a:solidFill>
                <a:srgbClr val="000000"/>
              </a:solidFill>
              <a:prstDash val="solid"/>
              <a:headEnd type="none" w="sm" len="sm"/>
              <a:tailEnd type="none" w="sm" len="sm"/>
            </a:ln>
          </p:spPr>
        </p:sp>
        <p:sp>
          <p:nvSpPr>
            <p:cNvPr id="12" name="AutoShape 12"/>
            <p:cNvSpPr/>
            <p:nvPr/>
          </p:nvSpPr>
          <p:spPr>
            <a:xfrm flipV="1">
              <a:off x="189" y="266700"/>
              <a:ext cx="13655909" cy="25400"/>
            </a:xfrm>
            <a:prstGeom prst="line">
              <a:avLst/>
            </a:prstGeom>
            <a:ln w="50800" cap="flat">
              <a:solidFill>
                <a:srgbClr val="000000"/>
              </a:solidFill>
              <a:prstDash val="solid"/>
              <a:headEnd type="none" w="sm" len="sm"/>
              <a:tailEnd type="none" w="sm" len="sm"/>
            </a:ln>
          </p:spPr>
        </p:sp>
      </p:grpSp>
      <p:sp>
        <p:nvSpPr>
          <p:cNvPr id="13" name="TextBox 13"/>
          <p:cNvSpPr txBox="1"/>
          <p:nvPr/>
        </p:nvSpPr>
        <p:spPr>
          <a:xfrm>
            <a:off x="808517" y="9462033"/>
            <a:ext cx="2423950" cy="323850"/>
          </a:xfrm>
          <a:prstGeom prst="rect">
            <a:avLst/>
          </a:prstGeom>
        </p:spPr>
        <p:txBody>
          <a:bodyPr lIns="0" tIns="0" rIns="0" bIns="0" rtlCol="0" anchor="t">
            <a:spAutoFit/>
          </a:bodyPr>
          <a:lstStyle/>
          <a:p>
            <a:pPr algn="ctr">
              <a:lnSpc>
                <a:spcPts val="2520"/>
              </a:lnSpc>
            </a:pPr>
            <a:r>
              <a:rPr lang="en-US" sz="2100"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rPr>
              <a:t>2026</a:t>
            </a:r>
            <a:r>
              <a:rPr lang="zh-CN" altLang="en-US" sz="2100"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rPr>
              <a:t>。</a:t>
            </a:r>
            <a:r>
              <a:rPr lang="en-US" altLang="zh-CN" sz="2100"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rPr>
              <a:t>04</a:t>
            </a:r>
            <a:endParaRPr lang="en-US" sz="2100" dirty="0">
              <a:solidFill>
                <a:srgbClr val="1E1E1E"/>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14" name="TextBox 14"/>
          <p:cNvSpPr txBox="1"/>
          <p:nvPr/>
        </p:nvSpPr>
        <p:spPr>
          <a:xfrm>
            <a:off x="7112341" y="7585871"/>
            <a:ext cx="8026395" cy="508344"/>
          </a:xfrm>
          <a:prstGeom prst="rect">
            <a:avLst/>
          </a:prstGeom>
        </p:spPr>
        <p:txBody>
          <a:bodyPr lIns="0" tIns="0" rIns="0" bIns="0" rtlCol="0" anchor="t">
            <a:spAutoFit/>
          </a:bodyPr>
          <a:lstStyle/>
          <a:p>
            <a:pPr algn="ctr">
              <a:lnSpc>
                <a:spcPts val="4310"/>
              </a:lnSpc>
              <a:spcBef>
                <a:spcPct val="0"/>
              </a:spcBef>
            </a:pPr>
            <a:r>
              <a:rPr lang="zh-CN" altLang="en-US" sz="308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应用文现象类</a:t>
            </a:r>
            <a:r>
              <a:rPr lang="en-US" altLang="zh-CN" sz="308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a:t>
            </a:r>
            <a:r>
              <a:rPr lang="zh-CN" altLang="en-US" sz="308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问题到解决</a:t>
            </a:r>
            <a:endParaRPr lang="en-US" sz="308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grpSp>
        <p:nvGrpSpPr>
          <p:cNvPr id="15" name="Group 15"/>
          <p:cNvGrpSpPr/>
          <p:nvPr/>
        </p:nvGrpSpPr>
        <p:grpSpPr>
          <a:xfrm>
            <a:off x="2929102" y="2684471"/>
            <a:ext cx="9722012" cy="5101267"/>
            <a:chOff x="0" y="-323850"/>
            <a:chExt cx="12962684" cy="6801689"/>
          </a:xfrm>
        </p:grpSpPr>
        <p:sp>
          <p:nvSpPr>
            <p:cNvPr id="16" name="TextBox 16"/>
            <p:cNvSpPr txBox="1"/>
            <p:nvPr/>
          </p:nvSpPr>
          <p:spPr>
            <a:xfrm rot="-146448">
              <a:off x="5123714" y="223548"/>
              <a:ext cx="6836067" cy="3696604"/>
            </a:xfrm>
            <a:prstGeom prst="rect">
              <a:avLst/>
            </a:prstGeom>
          </p:spPr>
          <p:txBody>
            <a:bodyPr lIns="0" tIns="0" rIns="0" bIns="0" rtlCol="0" anchor="t">
              <a:spAutoFit/>
            </a:bodyPr>
            <a:lstStyle/>
            <a:p>
              <a:pPr algn="ctr">
                <a:lnSpc>
                  <a:spcPts val="23275"/>
                </a:lnSpc>
                <a:spcBef>
                  <a:spcPct val="0"/>
                </a:spcBef>
              </a:pPr>
              <a:r>
                <a:rPr lang="zh-CN" altLang="en-US" sz="16625" spc="-781" dirty="0">
                  <a:solidFill>
                    <a:srgbClr val="FF5C31"/>
                  </a:solidFill>
                  <a:latin typeface="可画手写风尚-简" panose="020B0500000000000000"/>
                  <a:ea typeface="可画手写风尚-简" panose="020B0500000000000000"/>
                  <a:cs typeface="可画手写风尚-简" panose="020B0500000000000000"/>
                  <a:sym typeface="可画手写风尚-简" panose="020B0500000000000000"/>
                </a:rPr>
                <a:t>划水</a:t>
              </a:r>
              <a:endParaRPr lang="en-US" sz="16625" spc="-781" dirty="0">
                <a:solidFill>
                  <a:srgbClr val="FF5C31"/>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17" name="TextBox 17"/>
            <p:cNvSpPr txBox="1"/>
            <p:nvPr/>
          </p:nvSpPr>
          <p:spPr>
            <a:xfrm>
              <a:off x="0" y="465088"/>
              <a:ext cx="3726381" cy="3768860"/>
            </a:xfrm>
            <a:prstGeom prst="rect">
              <a:avLst/>
            </a:prstGeom>
          </p:spPr>
          <p:txBody>
            <a:bodyPr lIns="0" tIns="0" rIns="0" bIns="0" rtlCol="0" anchor="t">
              <a:spAutoFit/>
            </a:bodyPr>
            <a:lstStyle/>
            <a:p>
              <a:pPr algn="ctr">
                <a:lnSpc>
                  <a:spcPts val="23860"/>
                </a:lnSpc>
                <a:spcBef>
                  <a:spcPct val="0"/>
                </a:spcBef>
              </a:pPr>
              <a:r>
                <a:rPr lang="zh-CN" altLang="en-US" sz="1704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谁</a:t>
              </a:r>
              <a:endParaRPr lang="en-US" sz="1704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18" name="TextBox 18"/>
            <p:cNvSpPr txBox="1"/>
            <p:nvPr/>
          </p:nvSpPr>
          <p:spPr>
            <a:xfrm>
              <a:off x="9376491" y="3058429"/>
              <a:ext cx="3586193" cy="3419410"/>
            </a:xfrm>
            <a:prstGeom prst="rect">
              <a:avLst/>
            </a:prstGeom>
          </p:spPr>
          <p:txBody>
            <a:bodyPr lIns="0" tIns="0" rIns="0" bIns="0" rtlCol="0" anchor="t">
              <a:spAutoFit/>
            </a:bodyPr>
            <a:lstStyle/>
            <a:p>
              <a:pPr algn="ctr">
                <a:lnSpc>
                  <a:spcPts val="21505"/>
                </a:lnSpc>
                <a:spcBef>
                  <a:spcPct val="0"/>
                </a:spcBef>
              </a:pPr>
              <a:r>
                <a:rPr lang="zh-CN" altLang="en-US" sz="1536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校</a:t>
              </a:r>
              <a:endParaRPr lang="en-US" sz="1536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19" name="TextBox 19"/>
            <p:cNvSpPr txBox="1"/>
            <p:nvPr/>
          </p:nvSpPr>
          <p:spPr>
            <a:xfrm>
              <a:off x="2690007" y="975748"/>
              <a:ext cx="2975645" cy="2823741"/>
            </a:xfrm>
            <a:prstGeom prst="rect">
              <a:avLst/>
            </a:prstGeom>
          </p:spPr>
          <p:txBody>
            <a:bodyPr lIns="0" tIns="0" rIns="0" bIns="0" rtlCol="0" anchor="t">
              <a:spAutoFit/>
            </a:bodyPr>
            <a:lstStyle/>
            <a:p>
              <a:pPr algn="ctr">
                <a:lnSpc>
                  <a:spcPts val="17775"/>
                </a:lnSpc>
                <a:spcBef>
                  <a:spcPct val="0"/>
                </a:spcBef>
              </a:pPr>
              <a:r>
                <a:rPr lang="zh-CN" altLang="en-US" sz="12695"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在</a:t>
              </a:r>
              <a:endParaRPr lang="en-US" sz="12695"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20" name="TextBox 20"/>
            <p:cNvSpPr txBox="1"/>
            <p:nvPr/>
          </p:nvSpPr>
          <p:spPr>
            <a:xfrm>
              <a:off x="3258654" y="3296046"/>
              <a:ext cx="2700651" cy="3040919"/>
            </a:xfrm>
            <a:prstGeom prst="rect">
              <a:avLst/>
            </a:prstGeom>
          </p:spPr>
          <p:txBody>
            <a:bodyPr lIns="0" tIns="0" rIns="0" bIns="0" rtlCol="0" anchor="t">
              <a:spAutoFit/>
            </a:bodyPr>
            <a:lstStyle/>
            <a:p>
              <a:pPr algn="ctr">
                <a:lnSpc>
                  <a:spcPts val="19310"/>
                </a:lnSpc>
                <a:spcBef>
                  <a:spcPct val="0"/>
                </a:spcBef>
              </a:pPr>
              <a:r>
                <a:rPr lang="zh-CN" altLang="en-US" sz="1379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金</a:t>
              </a:r>
              <a:endParaRPr lang="en-US" sz="1379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21" name="TextBox 21"/>
            <p:cNvSpPr txBox="1"/>
            <p:nvPr/>
          </p:nvSpPr>
          <p:spPr>
            <a:xfrm rot="181119">
              <a:off x="5392864" y="3201483"/>
              <a:ext cx="2826659" cy="3171786"/>
            </a:xfrm>
            <a:prstGeom prst="rect">
              <a:avLst/>
            </a:prstGeom>
          </p:spPr>
          <p:txBody>
            <a:bodyPr lIns="0" tIns="0" rIns="0" bIns="0" rtlCol="0" anchor="t">
              <a:spAutoFit/>
            </a:bodyPr>
            <a:lstStyle/>
            <a:p>
              <a:pPr algn="ctr">
                <a:lnSpc>
                  <a:spcPts val="19980"/>
                </a:lnSpc>
                <a:spcBef>
                  <a:spcPct val="0"/>
                </a:spcBef>
              </a:pPr>
              <a:r>
                <a:rPr lang="zh-CN" altLang="en-US" sz="1427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华</a:t>
              </a:r>
              <a:endParaRPr lang="en-US" sz="1427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22" name="TextBox 22"/>
            <p:cNvSpPr txBox="1"/>
            <p:nvPr/>
          </p:nvSpPr>
          <p:spPr>
            <a:xfrm rot="-253052">
              <a:off x="7692287" y="3471318"/>
              <a:ext cx="2475007" cy="2543390"/>
            </a:xfrm>
            <a:prstGeom prst="rect">
              <a:avLst/>
            </a:prstGeom>
          </p:spPr>
          <p:txBody>
            <a:bodyPr lIns="0" tIns="0" rIns="0" bIns="0" rtlCol="0" anchor="t">
              <a:spAutoFit/>
            </a:bodyPr>
            <a:lstStyle/>
            <a:p>
              <a:pPr algn="ctr">
                <a:lnSpc>
                  <a:spcPts val="15970"/>
                </a:lnSpc>
                <a:spcBef>
                  <a:spcPct val="0"/>
                </a:spcBef>
              </a:pPr>
              <a:r>
                <a:rPr lang="zh-CN" altLang="en-US" sz="1141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十</a:t>
              </a:r>
              <a:endParaRPr lang="en-US" sz="11410"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23" name="TextBox 23"/>
            <p:cNvSpPr txBox="1"/>
            <p:nvPr/>
          </p:nvSpPr>
          <p:spPr>
            <a:xfrm>
              <a:off x="11169588" y="-323850"/>
              <a:ext cx="1469566" cy="3696604"/>
            </a:xfrm>
            <a:prstGeom prst="rect">
              <a:avLst/>
            </a:prstGeom>
          </p:spPr>
          <p:txBody>
            <a:bodyPr lIns="0" tIns="0" rIns="0" bIns="0" rtlCol="0" anchor="t">
              <a:spAutoFit/>
            </a:bodyPr>
            <a:lstStyle/>
            <a:p>
              <a:pPr algn="ctr">
                <a:lnSpc>
                  <a:spcPts val="23275"/>
                </a:lnSpc>
                <a:spcBef>
                  <a:spcPct val="0"/>
                </a:spcBef>
              </a:pPr>
              <a:r>
                <a:rPr lang="en-US" sz="16625">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a:t>
              </a:r>
              <a:endParaRPr lang="en-US" sz="16625">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sp>
          <p:nvSpPr>
            <p:cNvPr id="24" name="TextBox 24"/>
            <p:cNvSpPr txBox="1"/>
            <p:nvPr/>
          </p:nvSpPr>
          <p:spPr>
            <a:xfrm>
              <a:off x="4326940" y="-237579"/>
              <a:ext cx="1472282" cy="3696604"/>
            </a:xfrm>
            <a:prstGeom prst="rect">
              <a:avLst/>
            </a:prstGeom>
          </p:spPr>
          <p:txBody>
            <a:bodyPr lIns="0" tIns="0" rIns="0" bIns="0" rtlCol="0" anchor="t">
              <a:spAutoFit/>
            </a:bodyPr>
            <a:lstStyle/>
            <a:p>
              <a:pPr algn="ctr">
                <a:lnSpc>
                  <a:spcPts val="23275"/>
                </a:lnSpc>
                <a:spcBef>
                  <a:spcPct val="0"/>
                </a:spcBef>
              </a:pPr>
              <a:r>
                <a:rPr lang="en-US" sz="16625"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rPr>
                <a:t>”</a:t>
              </a:r>
              <a:endParaRPr lang="en-US" sz="16625" dirty="0">
                <a:solidFill>
                  <a:srgbClr val="000000"/>
                </a:solidFill>
                <a:latin typeface="可画手写风尚-简" panose="020B0500000000000000"/>
                <a:ea typeface="可画手写风尚-简" panose="020B0500000000000000"/>
                <a:cs typeface="可画手写风尚-简" panose="020B0500000000000000"/>
                <a:sym typeface="可画手写风尚-简" panose="020B0500000000000000"/>
              </a:endParaRPr>
            </a:p>
          </p:txBody>
        </p:sp>
      </p:grpSp>
      <p:pic>
        <p:nvPicPr>
          <p:cNvPr id="5124" name="图片 6" descr="logo横版 png"/>
          <p:cNvPicPr>
            <a:picLocks noChangeAspect="1"/>
          </p:cNvPicPr>
          <p:nvPr userDrawn="1"/>
        </p:nvPicPr>
        <p:blipFill>
          <a:blip r:embed="rId2"/>
          <a:stretch>
            <a:fillRect/>
          </a:stretch>
        </p:blipFill>
        <p:spPr>
          <a:xfrm>
            <a:off x="16664940" y="460375"/>
            <a:ext cx="1077595" cy="113982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1771" y="-2476500"/>
            <a:ext cx="18113829" cy="12649200"/>
            <a:chOff x="228599" y="-2324100"/>
            <a:chExt cx="17830801" cy="12248365"/>
          </a:xfrm>
        </p:grpSpPr>
        <p:grpSp>
          <p:nvGrpSpPr>
            <p:cNvPr id="4" name="Group 16"/>
            <p:cNvGrpSpPr/>
            <p:nvPr/>
          </p:nvGrpSpPr>
          <p:grpSpPr>
            <a:xfrm>
              <a:off x="228599" y="-2324100"/>
              <a:ext cx="17830801" cy="12248365"/>
              <a:chOff x="0" y="-38100"/>
              <a:chExt cx="4038943" cy="2549619"/>
            </a:xfrm>
          </p:grpSpPr>
          <p:sp>
            <p:nvSpPr>
              <p:cNvPr id="5" name="Freeform 17"/>
              <p:cNvSpPr/>
              <p:nvPr/>
            </p:nvSpPr>
            <p:spPr>
              <a:xfrm>
                <a:off x="34521" y="497072"/>
                <a:ext cx="4004422" cy="2014447"/>
              </a:xfrm>
              <a:custGeom>
                <a:avLst/>
                <a:gdLst/>
                <a:ahLst/>
                <a:cxnLst/>
                <a:rect l="l" t="t" r="r" b="b"/>
                <a:pathLst>
                  <a:path w="4004422" h="2014447">
                    <a:moveTo>
                      <a:pt x="0" y="0"/>
                    </a:moveTo>
                    <a:lnTo>
                      <a:pt x="4004422" y="0"/>
                    </a:lnTo>
                    <a:lnTo>
                      <a:pt x="4004422" y="2014447"/>
                    </a:lnTo>
                    <a:lnTo>
                      <a:pt x="0" y="2014447"/>
                    </a:lnTo>
                    <a:close/>
                  </a:path>
                </a:pathLst>
              </a:custGeom>
              <a:solidFill>
                <a:srgbClr val="FFC000"/>
              </a:solidFill>
              <a:ln w="38100" cap="sq">
                <a:noFill/>
                <a:prstDash val="solid"/>
                <a:miter/>
              </a:ln>
            </p:spPr>
            <p:txBody>
              <a:bodyPr/>
              <a:lstStyle/>
              <a:p>
                <a:endParaRPr lang="zh-CN" altLang="en-US" dirty="0"/>
              </a:p>
            </p:txBody>
          </p:sp>
          <p:sp>
            <p:nvSpPr>
              <p:cNvPr id="6" name="TextBox 18"/>
              <p:cNvSpPr txBox="1"/>
              <p:nvPr/>
            </p:nvSpPr>
            <p:spPr>
              <a:xfrm>
                <a:off x="0" y="-38100"/>
                <a:ext cx="4004422" cy="2052547"/>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 name="Freeform 22"/>
            <p:cNvSpPr/>
            <p:nvPr/>
          </p:nvSpPr>
          <p:spPr>
            <a:xfrm rot="-5400000">
              <a:off x="4631870" y="-3600450"/>
              <a:ext cx="9176658" cy="17368159"/>
            </a:xfrm>
            <a:custGeom>
              <a:avLst/>
              <a:gdLst/>
              <a:ahLst/>
              <a:cxnLst/>
              <a:rect l="l" t="t" r="r" b="b"/>
              <a:pathLst>
                <a:path w="6807442" h="14875424">
                  <a:moveTo>
                    <a:pt x="0" y="0"/>
                  </a:moveTo>
                  <a:lnTo>
                    <a:pt x="6807441" y="0"/>
                  </a:lnTo>
                  <a:lnTo>
                    <a:pt x="6807441" y="14875425"/>
                  </a:lnTo>
                  <a:lnTo>
                    <a:pt x="0" y="14875425"/>
                  </a:lnTo>
                  <a:lnTo>
                    <a:pt x="0" y="0"/>
                  </a:lnTo>
                  <a:close/>
                </a:path>
              </a:pathLst>
            </a:custGeom>
            <a:blipFill>
              <a:blip r:embed="rId1"/>
              <a:stretch>
                <a:fillRect l="-22930" r="-22930"/>
              </a:stretch>
            </a:blipFill>
          </p:spPr>
          <p:txBody>
            <a:bodyPr/>
            <a:lstStyle/>
            <a:p>
              <a:endParaRPr lang="zh-CN" altLang="en-US" dirty="0"/>
            </a:p>
          </p:txBody>
        </p:sp>
      </p:grpSp>
      <p:sp>
        <p:nvSpPr>
          <p:cNvPr id="3" name="文本框 2"/>
          <p:cNvSpPr txBox="1"/>
          <p:nvPr/>
        </p:nvSpPr>
        <p:spPr>
          <a:xfrm>
            <a:off x="761999" y="1334642"/>
            <a:ext cx="7010401" cy="3539430"/>
          </a:xfrm>
          <a:prstGeom prst="rect">
            <a:avLst/>
          </a:prstGeom>
          <a:noFill/>
          <a:ln w="38100">
            <a:solidFill>
              <a:schemeClr val="tx1"/>
            </a:solidFill>
          </a:ln>
        </p:spPr>
        <p:txBody>
          <a:bodyPr wrap="square">
            <a:spAutoFit/>
          </a:bodyPr>
          <a:lstStyle/>
          <a:p>
            <a:pPr>
              <a:buNone/>
            </a:pPr>
            <a:r>
              <a:rPr lang="zh-CN" altLang="en-US" sz="3200" dirty="0">
                <a:latin typeface="Times New Roman" panose="02020603050405020304" pitchFamily="18" charset="0"/>
                <a:cs typeface="Times New Roman" panose="02020603050405020304" pitchFamily="18" charset="0"/>
              </a:rPr>
              <a:t>你校英文报正在开展以 “</a:t>
            </a:r>
            <a:r>
              <a:rPr lang="en-US" altLang="zh-CN" sz="3200" b="1" dirty="0">
                <a:solidFill>
                  <a:srgbClr val="000000"/>
                </a:solidFill>
                <a:effectLst/>
                <a:latin typeface="Times New Roman" panose="02020603050405020304" pitchFamily="18" charset="0"/>
                <a:cs typeface="Times New Roman" panose="02020603050405020304" pitchFamily="18" charset="0"/>
              </a:rPr>
              <a:t>Teamwork</a:t>
            </a:r>
            <a:r>
              <a:rPr lang="zh-CN" altLang="en-US" sz="3200" dirty="0">
                <a:latin typeface="Times New Roman" panose="02020603050405020304" pitchFamily="18" charset="0"/>
                <a:cs typeface="Times New Roman" panose="02020603050405020304" pitchFamily="18" charset="0"/>
              </a:rPr>
              <a:t>” 为主题的征文活动。请你针对你们班学习小组合作中部分成员不出力的 “</a:t>
            </a:r>
            <a:r>
              <a:rPr lang="zh-CN" altLang="en-US" sz="3200" b="1" dirty="0">
                <a:solidFill>
                  <a:srgbClr val="000000"/>
                </a:solidFill>
                <a:effectLst/>
                <a:latin typeface="Times New Roman" panose="02020603050405020304" pitchFamily="18" charset="0"/>
                <a:cs typeface="Times New Roman" panose="02020603050405020304" pitchFamily="18" charset="0"/>
              </a:rPr>
              <a:t>划水</a:t>
            </a:r>
            <a:r>
              <a:rPr lang="zh-CN" altLang="en-US" sz="3200" dirty="0">
                <a:latin typeface="Times New Roman" panose="02020603050405020304" pitchFamily="18" charset="0"/>
                <a:cs typeface="Times New Roman" panose="02020603050405020304" pitchFamily="18" charset="0"/>
              </a:rPr>
              <a:t>”</a:t>
            </a:r>
            <a:r>
              <a:rPr lang="en-US" altLang="zh-CN" sz="3200" dirty="0">
                <a:latin typeface="Times New Roman" panose="02020603050405020304" pitchFamily="18" charset="0"/>
                <a:cs typeface="Times New Roman" panose="02020603050405020304" pitchFamily="18" charset="0"/>
              </a:rPr>
              <a:t>(</a:t>
            </a:r>
            <a:r>
              <a:rPr lang="en-US" altLang="zh-CN" sz="3200" b="1" dirty="0">
                <a:solidFill>
                  <a:srgbClr val="000000"/>
                </a:solidFill>
                <a:effectLst/>
                <a:latin typeface="Times New Roman" panose="02020603050405020304" pitchFamily="18" charset="0"/>
                <a:cs typeface="Times New Roman" panose="02020603050405020304" pitchFamily="18" charset="0"/>
              </a:rPr>
              <a:t>free-riding</a:t>
            </a:r>
            <a:r>
              <a:rPr lang="en-US" altLang="zh-CN" sz="3200" dirty="0">
                <a:latin typeface="Times New Roman" panose="02020603050405020304" pitchFamily="18" charset="0"/>
                <a:cs typeface="Times New Roman" panose="02020603050405020304" pitchFamily="18" charset="0"/>
              </a:rPr>
              <a:t>) </a:t>
            </a:r>
            <a:r>
              <a:rPr lang="zh-CN" altLang="en-US" sz="3200" dirty="0">
                <a:latin typeface="Times New Roman" panose="02020603050405020304" pitchFamily="18" charset="0"/>
                <a:cs typeface="Times New Roman" panose="02020603050405020304" pitchFamily="18" charset="0"/>
              </a:rPr>
              <a:t>现象，写一篇短文</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 </a:t>
            </a:r>
            <a:r>
              <a:rPr lang="zh-CN" altLang="en-US" sz="3200" dirty="0">
                <a:latin typeface="Times New Roman" panose="02020603050405020304" pitchFamily="18" charset="0"/>
                <a:cs typeface="Times New Roman" panose="02020603050405020304" pitchFamily="18" charset="0"/>
              </a:rPr>
              <a:t>描述具体现象；</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 </a:t>
            </a:r>
            <a:r>
              <a:rPr lang="zh-CN" altLang="en-US" sz="3200" dirty="0">
                <a:latin typeface="Times New Roman" panose="02020603050405020304" pitchFamily="18" charset="0"/>
                <a:cs typeface="Times New Roman" panose="02020603050405020304" pitchFamily="18" charset="0"/>
              </a:rPr>
              <a:t>提出你的建议。</a:t>
            </a:r>
            <a:endParaRPr lang="en-US" altLang="zh-CN" sz="3200" dirty="0">
              <a:latin typeface="Times New Roman" panose="02020603050405020304" pitchFamily="18" charset="0"/>
              <a:cs typeface="Times New Roman" panose="02020603050405020304" pitchFamily="18" charset="0"/>
            </a:endParaRPr>
          </a:p>
        </p:txBody>
      </p:sp>
      <p:sp>
        <p:nvSpPr>
          <p:cNvPr id="9" name="AutoShape 48"/>
          <p:cNvSpPr/>
          <p:nvPr/>
        </p:nvSpPr>
        <p:spPr>
          <a:xfrm>
            <a:off x="8153400" y="1333500"/>
            <a:ext cx="0" cy="5849491"/>
          </a:xfrm>
          <a:prstGeom prst="line">
            <a:avLst/>
          </a:prstGeom>
          <a:ln w="38100" cap="flat">
            <a:solidFill>
              <a:srgbClr val="ACDEDC"/>
            </a:solidFill>
            <a:prstDash val="sysDash"/>
            <a:headEnd type="none" w="sm" len="sm"/>
            <a:tailEnd type="none" w="sm" len="sm"/>
          </a:ln>
        </p:spPr>
        <p:txBody>
          <a:bodyPr/>
          <a:lstStyle/>
          <a:p>
            <a:endParaRPr lang="zh-CN" altLang="en-US" dirty="0"/>
          </a:p>
        </p:txBody>
      </p:sp>
      <p:graphicFrame>
        <p:nvGraphicFramePr>
          <p:cNvPr id="10" name="表格 9"/>
          <p:cNvGraphicFramePr>
            <a:graphicFrameLocks noGrp="1"/>
          </p:cNvGraphicFramePr>
          <p:nvPr/>
        </p:nvGraphicFramePr>
        <p:xfrm>
          <a:off x="761999" y="5134635"/>
          <a:ext cx="7010401" cy="3906634"/>
        </p:xfrm>
        <a:graphic>
          <a:graphicData uri="http://schemas.openxmlformats.org/drawingml/2006/table">
            <a:tbl>
              <a:tblPr>
                <a:tableStyleId>{08FB837D-C827-4EFA-A057-4D05807E0F7C}</a:tableStyleId>
              </a:tblPr>
              <a:tblGrid>
                <a:gridCol w="1248992"/>
                <a:gridCol w="5761409"/>
              </a:tblGrid>
              <a:tr h="514432">
                <a:tc>
                  <a:txBody>
                    <a:bodyPr/>
                    <a:lstStyle/>
                    <a:p>
                      <a:pPr>
                        <a:lnSpc>
                          <a:spcPts val="1875"/>
                        </a:lnSpc>
                        <a:buNone/>
                      </a:pPr>
                      <a:r>
                        <a:rPr lang="zh-CN" altLang="en-US" sz="2800" b="1" dirty="0">
                          <a:effectLst/>
                        </a:rPr>
                        <a:t>体裁</a:t>
                      </a:r>
                      <a:endParaRPr lang="zh-CN" altLang="en-US" sz="2800" b="1" dirty="0">
                        <a:effectLst/>
                        <a:latin typeface="+mn-lt"/>
                      </a:endParaRPr>
                    </a:p>
                  </a:txBody>
                  <a:tcPr marR="101600" marT="63500" marB="63500" anchor="ctr"/>
                </a:tc>
                <a:tc>
                  <a:txBody>
                    <a:bodyPr/>
                    <a:lstStyle/>
                    <a:p>
                      <a:pPr>
                        <a:lnSpc>
                          <a:spcPts val="1875"/>
                        </a:lnSpc>
                        <a:buNone/>
                      </a:pPr>
                      <a:r>
                        <a:rPr lang="zh-CN" altLang="en-US" sz="2800" b="1" dirty="0">
                          <a:effectLst/>
                          <a:latin typeface="+mn-lt"/>
                        </a:rPr>
                        <a:t>投稿</a:t>
                      </a:r>
                      <a:endParaRPr lang="zh-CN" altLang="en-US" sz="2800" b="1" dirty="0">
                        <a:effectLst/>
                        <a:latin typeface="+mn-lt"/>
                      </a:endParaRPr>
                    </a:p>
                  </a:txBody>
                  <a:tcPr marL="101600" marT="63500" marB="63500" anchor="ctr"/>
                </a:tc>
              </a:tr>
              <a:tr h="522375">
                <a:tc>
                  <a:txBody>
                    <a:bodyPr/>
                    <a:lstStyle/>
                    <a:p>
                      <a:pPr>
                        <a:lnSpc>
                          <a:spcPts val="1875"/>
                        </a:lnSpc>
                        <a:buNone/>
                      </a:pPr>
                      <a:r>
                        <a:rPr lang="zh-CN" altLang="en-US" sz="2800" b="1" dirty="0">
                          <a:effectLst/>
                        </a:rPr>
                        <a:t>人称</a:t>
                      </a:r>
                      <a:endParaRPr lang="zh-CN" altLang="en-US" sz="2800" b="0" dirty="0">
                        <a:effectLst/>
                        <a:latin typeface="+mn-lt"/>
                      </a:endParaRPr>
                    </a:p>
                  </a:txBody>
                  <a:tcPr marR="101600" marT="63500" marB="63500" anchor="ctr"/>
                </a:tc>
                <a:tc>
                  <a:txBody>
                    <a:bodyPr/>
                    <a:lstStyle/>
                    <a:p>
                      <a:pPr>
                        <a:lnSpc>
                          <a:spcPts val="1875"/>
                        </a:lnSpc>
                        <a:buNone/>
                      </a:pPr>
                      <a:r>
                        <a:rPr lang="en-US" altLang="zh-CN" sz="2800" b="0" dirty="0">
                          <a:effectLst/>
                        </a:rPr>
                        <a:t>we   I they/students</a:t>
                      </a:r>
                      <a:endParaRPr lang="zh-CN" altLang="en-US" sz="2800" b="0" dirty="0">
                        <a:effectLst/>
                        <a:latin typeface="+mn-lt"/>
                      </a:endParaRPr>
                    </a:p>
                  </a:txBody>
                  <a:tcPr marL="101600" marT="63500" marB="63500" anchor="ctr"/>
                </a:tc>
              </a:tr>
              <a:tr h="514432">
                <a:tc>
                  <a:txBody>
                    <a:bodyPr/>
                    <a:lstStyle/>
                    <a:p>
                      <a:pPr>
                        <a:lnSpc>
                          <a:spcPts val="1875"/>
                        </a:lnSpc>
                        <a:buNone/>
                      </a:pPr>
                      <a:r>
                        <a:rPr lang="zh-CN" altLang="en-US" sz="2800" b="1">
                          <a:effectLst/>
                        </a:rPr>
                        <a:t>语气</a:t>
                      </a:r>
                      <a:endParaRPr lang="zh-CN" altLang="en-US" sz="2800" b="0">
                        <a:effectLst/>
                        <a:latin typeface="+mn-lt"/>
                      </a:endParaRPr>
                    </a:p>
                  </a:txBody>
                  <a:tcPr marR="101600" marT="63500" marB="63500" anchor="ctr"/>
                </a:tc>
                <a:tc>
                  <a:txBody>
                    <a:bodyPr/>
                    <a:lstStyle/>
                    <a:p>
                      <a:pPr>
                        <a:lnSpc>
                          <a:spcPts val="1875"/>
                        </a:lnSpc>
                        <a:buNone/>
                      </a:pPr>
                      <a:r>
                        <a:rPr lang="zh-CN" altLang="en-US" sz="2800" b="0" dirty="0">
                          <a:effectLst/>
                          <a:latin typeface="+mn-lt"/>
                        </a:rPr>
                        <a:t>理性客观、正式</a:t>
                      </a:r>
                      <a:endParaRPr lang="zh-CN" altLang="en-US" sz="2800" b="0" dirty="0">
                        <a:effectLst/>
                        <a:latin typeface="+mn-lt"/>
                      </a:endParaRPr>
                    </a:p>
                  </a:txBody>
                  <a:tcPr marL="101600" marT="63500" marB="63500" anchor="ctr"/>
                </a:tc>
              </a:tr>
              <a:tr h="1200826">
                <a:tc>
                  <a:txBody>
                    <a:bodyPr/>
                    <a:lstStyle/>
                    <a:p>
                      <a:pPr>
                        <a:lnSpc>
                          <a:spcPts val="1875"/>
                        </a:lnSpc>
                        <a:buNone/>
                      </a:pPr>
                      <a:r>
                        <a:rPr lang="zh-CN" altLang="en-US" sz="2800" b="1">
                          <a:effectLst/>
                        </a:rPr>
                        <a:t>时态</a:t>
                      </a:r>
                      <a:endParaRPr lang="zh-CN" altLang="en-US" sz="2800" b="0">
                        <a:effectLst/>
                        <a:latin typeface="+mn-lt"/>
                      </a:endParaRPr>
                    </a:p>
                  </a:txBody>
                  <a:tcPr marR="101600" marT="63500" marB="63500" anchor="ctr"/>
                </a:tc>
                <a:tc>
                  <a:txBody>
                    <a:bodyPr/>
                    <a:lstStyle/>
                    <a:p>
                      <a:pPr>
                        <a:lnSpc>
                          <a:spcPct val="100000"/>
                        </a:lnSpc>
                        <a:buNone/>
                      </a:pPr>
                      <a:r>
                        <a:rPr lang="zh-CN" altLang="en-US" sz="2800" b="0" dirty="0">
                          <a:effectLst/>
                        </a:rPr>
                        <a:t>一般现在时（描述现象）</a:t>
                      </a:r>
                      <a:endParaRPr lang="en-US" altLang="zh-CN" sz="2800" b="0" dirty="0">
                        <a:effectLst/>
                      </a:endParaRPr>
                    </a:p>
                    <a:p>
                      <a:pPr>
                        <a:lnSpc>
                          <a:spcPct val="100000"/>
                        </a:lnSpc>
                        <a:buNone/>
                      </a:pPr>
                      <a:r>
                        <a:rPr lang="zh-CN" altLang="en-US" sz="2800" b="0" dirty="0">
                          <a:effectLst/>
                        </a:rPr>
                        <a:t>将来时（表达期望）</a:t>
                      </a:r>
                      <a:endParaRPr lang="zh-CN" altLang="en-US" sz="2800" b="0" dirty="0">
                        <a:effectLst/>
                        <a:latin typeface="+mn-lt"/>
                      </a:endParaRPr>
                    </a:p>
                  </a:txBody>
                  <a:tcPr marL="101600" marT="63500" marB="63500" anchor="ctr"/>
                </a:tc>
              </a:tr>
              <a:tr h="1154569">
                <a:tc>
                  <a:txBody>
                    <a:bodyPr/>
                    <a:lstStyle/>
                    <a:p>
                      <a:pPr>
                        <a:lnSpc>
                          <a:spcPts val="1875"/>
                        </a:lnSpc>
                        <a:buNone/>
                      </a:pPr>
                      <a:r>
                        <a:rPr lang="zh-CN" altLang="en-US" sz="2800" b="1" dirty="0">
                          <a:effectLst/>
                        </a:rPr>
                        <a:t>背景</a:t>
                      </a:r>
                      <a:endParaRPr lang="zh-CN" altLang="en-US" sz="2800" b="0" dirty="0">
                        <a:effectLst/>
                        <a:latin typeface="+mn-lt"/>
                      </a:endParaRPr>
                    </a:p>
                  </a:txBody>
                  <a:tcPr marR="101600" marT="63500" marB="63500" anchor="ctr"/>
                </a:tc>
                <a:tc>
                  <a:txBody>
                    <a:bodyPr/>
                    <a:lstStyle/>
                    <a:p>
                      <a:pPr>
                        <a:lnSpc>
                          <a:spcPct val="100000"/>
                        </a:lnSpc>
                        <a:buNone/>
                      </a:pPr>
                      <a:r>
                        <a:rPr lang="zh-CN" altLang="en-US" sz="2800" b="0" dirty="0">
                          <a:effectLst/>
                        </a:rPr>
                        <a:t>团队合作中存在划水现象</a:t>
                      </a:r>
                      <a:endParaRPr lang="zh-CN" altLang="en-US" sz="2800" b="0" dirty="0">
                        <a:effectLst/>
                        <a:latin typeface="+mn-lt"/>
                      </a:endParaRPr>
                    </a:p>
                  </a:txBody>
                  <a:tcPr marL="101600" marT="63500" marB="63500" anchor="ctr"/>
                </a:tc>
              </a:tr>
            </a:tbl>
          </a:graphicData>
        </a:graphic>
      </p:graphicFrame>
      <p:sp>
        <p:nvSpPr>
          <p:cNvPr id="12" name="文本框 11"/>
          <p:cNvSpPr txBox="1"/>
          <p:nvPr/>
        </p:nvSpPr>
        <p:spPr>
          <a:xfrm>
            <a:off x="4355756" y="517482"/>
            <a:ext cx="91440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Free-riding in Teamwork: A Problem to Solve</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文本框 70"/>
          <p:cNvSpPr txBox="1"/>
          <p:nvPr/>
        </p:nvSpPr>
        <p:spPr>
          <a:xfrm>
            <a:off x="8567058" y="1383307"/>
            <a:ext cx="1868265" cy="584775"/>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话题描述</a:t>
            </a:r>
            <a:endParaRPr lang="zh-CN" altLang="en-US" sz="3200" b="1" dirty="0"/>
          </a:p>
        </p:txBody>
      </p:sp>
      <p:sp>
        <p:nvSpPr>
          <p:cNvPr id="15" name="文本框 70"/>
          <p:cNvSpPr txBox="1"/>
          <p:nvPr/>
        </p:nvSpPr>
        <p:spPr>
          <a:xfrm>
            <a:off x="8567058" y="3104357"/>
            <a:ext cx="1868265" cy="584775"/>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危害分析</a:t>
            </a:r>
            <a:endParaRPr lang="zh-CN" altLang="en-US" sz="3200" b="1" dirty="0"/>
          </a:p>
        </p:txBody>
      </p:sp>
      <p:sp>
        <p:nvSpPr>
          <p:cNvPr id="16" name="文本框 70"/>
          <p:cNvSpPr txBox="1"/>
          <p:nvPr/>
        </p:nvSpPr>
        <p:spPr>
          <a:xfrm>
            <a:off x="8599715" y="4820714"/>
            <a:ext cx="1868265" cy="584775"/>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提出建议</a:t>
            </a:r>
            <a:endParaRPr lang="zh-CN" altLang="en-US" sz="3200" b="1" dirty="0"/>
          </a:p>
        </p:txBody>
      </p:sp>
      <p:sp>
        <p:nvSpPr>
          <p:cNvPr id="17" name="文本框 70"/>
          <p:cNvSpPr txBox="1"/>
          <p:nvPr/>
        </p:nvSpPr>
        <p:spPr>
          <a:xfrm>
            <a:off x="8599715" y="6495006"/>
            <a:ext cx="1868265" cy="584775"/>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总结呼吁</a:t>
            </a:r>
            <a:endParaRPr lang="zh-CN" altLang="en-US" sz="3200" b="1" dirty="0"/>
          </a:p>
        </p:txBody>
      </p:sp>
      <p:sp>
        <p:nvSpPr>
          <p:cNvPr id="18" name="矩形 17"/>
          <p:cNvSpPr/>
          <p:nvPr/>
        </p:nvSpPr>
        <p:spPr>
          <a:xfrm>
            <a:off x="8626930" y="1920464"/>
            <a:ext cx="1648208" cy="923330"/>
          </a:xfrm>
          <a:prstGeom prst="rect">
            <a:avLst/>
          </a:prstGeom>
          <a:noFill/>
        </p:spPr>
        <p:txBody>
          <a:bodyPr wrap="none" lIns="91440" tIns="45720" rIns="91440" bIns="45720">
            <a:spAutoFit/>
          </a:bodyPr>
          <a:lstStyle/>
          <a:p>
            <a:pPr algn="ctr"/>
            <a:r>
              <a:rPr lang="en-US" altLang="zh-CN"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a:t>
            </a:r>
            <a:endParaRPr lang="zh-CN" alt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19" name="矩形 18"/>
          <p:cNvSpPr/>
          <p:nvPr/>
        </p:nvSpPr>
        <p:spPr>
          <a:xfrm>
            <a:off x="8839426" y="3567262"/>
            <a:ext cx="1388842" cy="923330"/>
          </a:xfrm>
          <a:prstGeom prst="rect">
            <a:avLst/>
          </a:prstGeom>
          <a:noFill/>
        </p:spPr>
        <p:txBody>
          <a:bodyPr wrap="none" lIns="91440" tIns="45720" rIns="91440" bIns="45720">
            <a:spAutoFit/>
          </a:bodyPr>
          <a:lstStyle/>
          <a:p>
            <a:pPr algn="ctr"/>
            <a:r>
              <a:rPr lang="en-US" altLang="zh-CN"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a:t>
            </a:r>
            <a:endParaRPr lang="zh-CN" alt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0" name="矩形 19"/>
          <p:cNvSpPr/>
          <p:nvPr/>
        </p:nvSpPr>
        <p:spPr>
          <a:xfrm>
            <a:off x="8833948" y="5405489"/>
            <a:ext cx="1443280" cy="923330"/>
          </a:xfrm>
          <a:prstGeom prst="rect">
            <a:avLst/>
          </a:prstGeom>
          <a:noFill/>
        </p:spPr>
        <p:txBody>
          <a:bodyPr wrap="none" lIns="91440" tIns="45720" rIns="91440" bIns="45720">
            <a:spAutoFit/>
          </a:bodyPr>
          <a:lstStyle/>
          <a:p>
            <a:pPr algn="ctr"/>
            <a:r>
              <a:rPr lang="en-US" altLang="zh-CN"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how</a:t>
            </a:r>
            <a:endParaRPr lang="zh-CN" alt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1" name="文本框 20"/>
          <p:cNvSpPr txBox="1"/>
          <p:nvPr/>
        </p:nvSpPr>
        <p:spPr>
          <a:xfrm>
            <a:off x="10821766" y="1387163"/>
            <a:ext cx="3656234" cy="580919"/>
          </a:xfrm>
          <a:prstGeom prst="rect">
            <a:avLst/>
          </a:prstGeom>
          <a:solidFill>
            <a:srgbClr val="ACDDDC"/>
          </a:solidFill>
        </p:spPr>
        <p:txBody>
          <a:bodyPr wrap="square" rtlCol="0">
            <a:spAutoFit/>
          </a:bodyPr>
          <a:lstStyle/>
          <a:p>
            <a:r>
              <a:rPr lang="zh-CN" altLang="en-US" sz="3200" b="1" dirty="0"/>
              <a:t>引出现象 具体描述</a:t>
            </a:r>
            <a:endParaRPr lang="zh-CN" altLang="en-US" sz="3200" b="1" dirty="0"/>
          </a:p>
        </p:txBody>
      </p:sp>
      <p:sp>
        <p:nvSpPr>
          <p:cNvPr id="22" name="文本框 21"/>
          <p:cNvSpPr txBox="1"/>
          <p:nvPr/>
        </p:nvSpPr>
        <p:spPr>
          <a:xfrm>
            <a:off x="10878362" y="3114781"/>
            <a:ext cx="3656234" cy="580919"/>
          </a:xfrm>
          <a:prstGeom prst="rect">
            <a:avLst/>
          </a:prstGeom>
          <a:solidFill>
            <a:srgbClr val="ACDDDC"/>
          </a:solidFill>
        </p:spPr>
        <p:txBody>
          <a:bodyPr wrap="square" rtlCol="0">
            <a:spAutoFit/>
          </a:bodyPr>
          <a:lstStyle/>
          <a:p>
            <a:r>
              <a:rPr lang="zh-CN" altLang="en-US" sz="3200" b="1" dirty="0"/>
              <a:t>分析弊端 点明本质</a:t>
            </a:r>
            <a:endParaRPr lang="zh-CN" altLang="en-US" sz="3200" b="1" dirty="0"/>
          </a:p>
        </p:txBody>
      </p:sp>
      <p:sp>
        <p:nvSpPr>
          <p:cNvPr id="23" name="文本框 20"/>
          <p:cNvSpPr txBox="1"/>
          <p:nvPr/>
        </p:nvSpPr>
        <p:spPr>
          <a:xfrm>
            <a:off x="10914294" y="4867381"/>
            <a:ext cx="3656234" cy="580919"/>
          </a:xfrm>
          <a:prstGeom prst="rect">
            <a:avLst/>
          </a:prstGeom>
          <a:solidFill>
            <a:srgbClr val="ACDDDC"/>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解决方案  具体可行</a:t>
            </a:r>
            <a:endParaRPr lang="zh-CN" altLang="en-US" sz="3200" b="1" dirty="0"/>
          </a:p>
        </p:txBody>
      </p:sp>
      <p:sp>
        <p:nvSpPr>
          <p:cNvPr id="24" name="文本框 20"/>
          <p:cNvSpPr txBox="1"/>
          <p:nvPr/>
        </p:nvSpPr>
        <p:spPr>
          <a:xfrm>
            <a:off x="10934157" y="6507033"/>
            <a:ext cx="3656234" cy="580919"/>
          </a:xfrm>
          <a:prstGeom prst="rect">
            <a:avLst/>
          </a:prstGeom>
          <a:solidFill>
            <a:srgbClr val="ACDDDC"/>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总结观点 正向呼吁</a:t>
            </a:r>
            <a:endParaRPr lang="zh-CN" altLang="en-US" sz="3200" b="1" dirty="0"/>
          </a:p>
        </p:txBody>
      </p:sp>
      <p:sp>
        <p:nvSpPr>
          <p:cNvPr id="25" name="文本框 70"/>
          <p:cNvSpPr txBox="1"/>
          <p:nvPr/>
        </p:nvSpPr>
        <p:spPr>
          <a:xfrm>
            <a:off x="15231259" y="2089741"/>
            <a:ext cx="1868265" cy="584775"/>
          </a:xfrm>
          <a:prstGeom prst="rect">
            <a:avLst/>
          </a:prstGeom>
          <a:noFill/>
          <a:ln>
            <a:solidFill>
              <a:srgbClr val="FF0000"/>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提出问题</a:t>
            </a:r>
            <a:endParaRPr lang="zh-CN" altLang="en-US" sz="3200" b="1" dirty="0"/>
          </a:p>
        </p:txBody>
      </p:sp>
      <p:sp>
        <p:nvSpPr>
          <p:cNvPr id="26" name="文本框 70"/>
          <p:cNvSpPr txBox="1"/>
          <p:nvPr/>
        </p:nvSpPr>
        <p:spPr>
          <a:xfrm>
            <a:off x="15231258" y="4046722"/>
            <a:ext cx="1868265" cy="584775"/>
          </a:xfrm>
          <a:prstGeom prst="rect">
            <a:avLst/>
          </a:prstGeom>
          <a:noFill/>
          <a:ln>
            <a:solidFill>
              <a:srgbClr val="FF0000"/>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分析问题</a:t>
            </a:r>
            <a:endParaRPr lang="zh-CN" altLang="en-US" sz="3200" b="1" dirty="0"/>
          </a:p>
        </p:txBody>
      </p:sp>
      <p:sp>
        <p:nvSpPr>
          <p:cNvPr id="27" name="文本框 70"/>
          <p:cNvSpPr txBox="1"/>
          <p:nvPr/>
        </p:nvSpPr>
        <p:spPr>
          <a:xfrm>
            <a:off x="15285286" y="5854125"/>
            <a:ext cx="1868265" cy="584775"/>
          </a:xfrm>
          <a:prstGeom prst="rect">
            <a:avLst/>
          </a:prstGeom>
          <a:noFill/>
          <a:ln>
            <a:solidFill>
              <a:srgbClr val="FF0000"/>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解决问题</a:t>
            </a:r>
            <a:endParaRPr lang="zh-CN" altLang="en-US" sz="3200" b="1" dirty="0"/>
          </a:p>
        </p:txBody>
      </p:sp>
      <p:cxnSp>
        <p:nvCxnSpPr>
          <p:cNvPr id="29" name="直接箭头连接符 28"/>
          <p:cNvCxnSpPr/>
          <p:nvPr/>
        </p:nvCxnSpPr>
        <p:spPr>
          <a:xfrm>
            <a:off x="16165390" y="2843794"/>
            <a:ext cx="0" cy="118513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16154609" y="4691859"/>
            <a:ext cx="0" cy="118513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aphicFrame>
        <p:nvGraphicFramePr>
          <p:cNvPr id="13" name="表格 12"/>
          <p:cNvGraphicFramePr>
            <a:graphicFrameLocks noGrp="1"/>
          </p:cNvGraphicFramePr>
          <p:nvPr/>
        </p:nvGraphicFramePr>
        <p:xfrm>
          <a:off x="8373021" y="1361402"/>
          <a:ext cx="6477236" cy="3537869"/>
        </p:xfrm>
        <a:graphic>
          <a:graphicData uri="http://schemas.openxmlformats.org/drawingml/2006/table">
            <a:tbl>
              <a:tblPr/>
              <a:tblGrid>
                <a:gridCol w="1646452"/>
                <a:gridCol w="4830784"/>
              </a:tblGrid>
              <a:tr h="410131">
                <a:tc gridSpan="2">
                  <a:txBody>
                    <a:bodyPr/>
                    <a:lstStyle/>
                    <a:p>
                      <a:pPr algn="ctr">
                        <a:buNone/>
                      </a:pPr>
                      <a:r>
                        <a:rPr lang="zh-CN" altLang="en-US" sz="2800" b="1" dirty="0">
                          <a:effectLst/>
                        </a:rPr>
                        <a:t>段落结构</a:t>
                      </a:r>
                      <a:r>
                        <a:rPr lang="en-US" altLang="zh-CN" sz="2800" b="1" dirty="0">
                          <a:effectLst/>
                        </a:rPr>
                        <a:t>1</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hMerge="1">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r h="1072813">
                <a:tc>
                  <a:txBody>
                    <a:bodyPr/>
                    <a:lstStyle/>
                    <a:p>
                      <a:pPr algn="ctr">
                        <a:buNone/>
                      </a:pPr>
                      <a:r>
                        <a:rPr lang="zh-CN" altLang="en-US" sz="2800" b="1" dirty="0">
                          <a:effectLst/>
                        </a:rPr>
                        <a:t>第一段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引入话题 </a:t>
                      </a:r>
                      <a:r>
                        <a:rPr lang="en-US" altLang="zh-CN" sz="2800" b="1" dirty="0">
                          <a:effectLst/>
                        </a:rPr>
                        <a:t>+ </a:t>
                      </a:r>
                      <a:r>
                        <a:rPr lang="zh-CN" altLang="en-US" sz="2800" b="1" dirty="0">
                          <a:effectLst/>
                        </a:rPr>
                        <a:t>描述现象</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1219200">
                <a:tc>
                  <a:txBody>
                    <a:bodyPr/>
                    <a:lstStyle/>
                    <a:p>
                      <a:pPr algn="ctr">
                        <a:buNone/>
                      </a:pPr>
                      <a:r>
                        <a:rPr lang="zh-CN" altLang="en-US" sz="2800" b="1" dirty="0">
                          <a:effectLst/>
                        </a:rPr>
                        <a:t>第二段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分析危害 </a:t>
                      </a:r>
                      <a:r>
                        <a:rPr lang="en-US" altLang="zh-CN" sz="2800" b="1" dirty="0">
                          <a:effectLst/>
                        </a:rPr>
                        <a:t>+ </a:t>
                      </a:r>
                      <a:r>
                        <a:rPr lang="zh-CN" altLang="en-US" sz="2800" b="1" dirty="0">
                          <a:effectLst/>
                        </a:rPr>
                        <a:t>提出建议</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781452">
                <a:tc>
                  <a:txBody>
                    <a:bodyPr/>
                    <a:lstStyle/>
                    <a:p>
                      <a:pPr algn="ctr">
                        <a:buNone/>
                      </a:pPr>
                      <a:r>
                        <a:rPr lang="zh-CN" altLang="en-US" sz="2800" b="1" dirty="0">
                          <a:effectLst/>
                        </a:rPr>
                        <a:t>第三段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总结呼吁 </a:t>
                      </a:r>
                      <a:r>
                        <a:rPr lang="en-US" altLang="zh-CN" sz="2800" b="1" dirty="0">
                          <a:effectLst/>
                        </a:rPr>
                        <a:t>+ </a:t>
                      </a:r>
                      <a:r>
                        <a:rPr lang="zh-CN" altLang="en-US" sz="2800" b="1" dirty="0">
                          <a:effectLst/>
                        </a:rPr>
                        <a:t>升华主题</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bl>
          </a:graphicData>
        </a:graphic>
      </p:graphicFrame>
      <p:graphicFrame>
        <p:nvGraphicFramePr>
          <p:cNvPr id="31" name="表格 30"/>
          <p:cNvGraphicFramePr>
            <a:graphicFrameLocks noGrp="1"/>
          </p:cNvGraphicFramePr>
          <p:nvPr/>
        </p:nvGraphicFramePr>
        <p:xfrm>
          <a:off x="8339985" y="5349041"/>
          <a:ext cx="6531331" cy="3660133"/>
        </p:xfrm>
        <a:graphic>
          <a:graphicData uri="http://schemas.openxmlformats.org/drawingml/2006/table">
            <a:tbl>
              <a:tblPr/>
              <a:tblGrid>
                <a:gridCol w="1794325"/>
                <a:gridCol w="4737006"/>
              </a:tblGrid>
              <a:tr h="489774">
                <a:tc gridSpan="2">
                  <a:txBody>
                    <a:bodyPr/>
                    <a:lstStyle/>
                    <a:p>
                      <a:pPr algn="ctr">
                        <a:buNone/>
                      </a:pPr>
                      <a:r>
                        <a:rPr lang="zh-CN" altLang="en-US" sz="2800" b="1" dirty="0">
                          <a:effectLst/>
                        </a:rPr>
                        <a:t>段落结构</a:t>
                      </a:r>
                      <a:r>
                        <a:rPr lang="en-US" altLang="zh-CN" sz="2800" b="1" dirty="0">
                          <a:effectLst/>
                        </a:rPr>
                        <a:t>2</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hMerge="1">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1112959">
                <a:tc>
                  <a:txBody>
                    <a:bodyPr/>
                    <a:lstStyle/>
                    <a:p>
                      <a:pPr algn="ctr">
                        <a:buNone/>
                      </a:pPr>
                      <a:r>
                        <a:rPr lang="zh-CN" altLang="en-US" sz="2800" b="1">
                          <a:effectLst/>
                        </a:rPr>
                        <a:t>第一段</a:t>
                      </a:r>
                      <a:endParaRPr lang="zh-CN" altLang="en-US" sz="2800" b="1">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现象描述 </a:t>
                      </a:r>
                      <a:r>
                        <a:rPr lang="en-US" altLang="zh-CN" sz="2800" b="1" dirty="0">
                          <a:effectLst/>
                        </a:rPr>
                        <a:t>+ </a:t>
                      </a:r>
                      <a:r>
                        <a:rPr lang="zh-CN" altLang="en-US" sz="2800" b="1" dirty="0">
                          <a:effectLst/>
                        </a:rPr>
                        <a:t>分析危害</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1219200">
                <a:tc>
                  <a:txBody>
                    <a:bodyPr/>
                    <a:lstStyle/>
                    <a:p>
                      <a:pPr algn="ctr">
                        <a:buNone/>
                      </a:pPr>
                      <a:r>
                        <a:rPr lang="zh-CN" altLang="en-US" sz="2800" b="1">
                          <a:effectLst/>
                        </a:rPr>
                        <a:t>第二段</a:t>
                      </a:r>
                      <a:endParaRPr lang="zh-CN" altLang="en-US" sz="2800" b="1">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提出建议</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838200">
                <a:tc>
                  <a:txBody>
                    <a:bodyPr/>
                    <a:lstStyle/>
                    <a:p>
                      <a:pPr algn="ctr">
                        <a:buNone/>
                      </a:pPr>
                      <a:r>
                        <a:rPr lang="zh-CN" altLang="en-US" sz="2800" b="1" dirty="0">
                          <a:effectLst/>
                        </a:rPr>
                        <a:t>第三段</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总结呼吁 </a:t>
                      </a:r>
                      <a:r>
                        <a:rPr lang="en-US" altLang="zh-CN" sz="2800" b="1" dirty="0">
                          <a:effectLst/>
                        </a:rPr>
                        <a:t>+ </a:t>
                      </a:r>
                      <a:r>
                        <a:rPr lang="zh-CN" altLang="en-US" sz="2800" b="1" dirty="0">
                          <a:effectLst/>
                        </a:rPr>
                        <a:t>升华主题</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bl>
          </a:graphicData>
        </a:graphic>
      </p:graphicFrame>
      <p:sp>
        <p:nvSpPr>
          <p:cNvPr id="32" name="Freeform 31"/>
          <p:cNvSpPr/>
          <p:nvPr/>
        </p:nvSpPr>
        <p:spPr>
          <a:xfrm flipH="1">
            <a:off x="15317421" y="7562222"/>
            <a:ext cx="1909830" cy="1361661"/>
          </a:xfrm>
          <a:custGeom>
            <a:avLst/>
            <a:gdLst/>
            <a:ahLst/>
            <a:cxnLst/>
            <a:rect l="l" t="t" r="r" b="b"/>
            <a:pathLst>
              <a:path w="1909830" h="1361661">
                <a:moveTo>
                  <a:pt x="1909830" y="0"/>
                </a:moveTo>
                <a:lnTo>
                  <a:pt x="0" y="0"/>
                </a:lnTo>
                <a:lnTo>
                  <a:pt x="0" y="1361662"/>
                </a:lnTo>
                <a:lnTo>
                  <a:pt x="1909830" y="1361662"/>
                </a:lnTo>
                <a:lnTo>
                  <a:pt x="1909830" y="0"/>
                </a:lnTo>
                <a:close/>
              </a:path>
            </a:pathLst>
          </a:custGeom>
          <a:blipFill>
            <a:blip/>
            <a:stretch>
              <a:fillRect/>
            </a:stretch>
          </a:blipFill>
        </p:spPr>
      </p:sp>
      <p:pic>
        <p:nvPicPr>
          <p:cNvPr id="5124" name="图片 6" descr="logo横版 png"/>
          <p:cNvPicPr>
            <a:picLocks noChangeAspect="1"/>
          </p:cNvPicPr>
          <p:nvPr userDrawn="1"/>
        </p:nvPicPr>
        <p:blipFill>
          <a:blip r:embed="rId2"/>
          <a:stretch>
            <a:fillRect/>
          </a:stretch>
        </p:blipFill>
        <p:spPr>
          <a:xfrm>
            <a:off x="16664940" y="460375"/>
            <a:ext cx="1077595" cy="1139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inVertical)">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arn(inVertic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inVertical)">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inVertical)">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arn(inVertical)">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24">
                                            <p:txEl>
                                              <p:pRg st="0" end="0"/>
                                            </p:txEl>
                                          </p:spTgt>
                                        </p:tgtEl>
                                        <p:attrNameLst>
                                          <p:attrName>style.visibility</p:attrName>
                                        </p:attrNameLst>
                                      </p:cBhvr>
                                      <p:to>
                                        <p:strVal val="visible"/>
                                      </p:to>
                                    </p:set>
                                    <p:animEffect transition="in" filter="barn(inVertical)">
                                      <p:cBhvr>
                                        <p:cTn id="56" dur="500"/>
                                        <p:tgtEl>
                                          <p:spTgt spid="24">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barn(inVertical)">
                                      <p:cBhvr>
                                        <p:cTn id="61" dur="500"/>
                                        <p:tgtEl>
                                          <p:spTgt spid="25"/>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barn(inVertical)">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barn(inVertical)">
                                      <p:cBhvr>
                                        <p:cTn id="71" dur="500"/>
                                        <p:tgtEl>
                                          <p:spTgt spid="27"/>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1000"/>
                                        <p:tgtEl>
                                          <p:spTgt spid="29"/>
                                        </p:tgtEl>
                                      </p:cBhvr>
                                    </p:animEffect>
                                    <p:anim calcmode="lin" valueType="num">
                                      <p:cBhvr>
                                        <p:cTn id="77" dur="1000" fill="hold"/>
                                        <p:tgtEl>
                                          <p:spTgt spid="29"/>
                                        </p:tgtEl>
                                        <p:attrNameLst>
                                          <p:attrName>ppt_x</p:attrName>
                                        </p:attrNameLst>
                                      </p:cBhvr>
                                      <p:tavLst>
                                        <p:tav tm="0">
                                          <p:val>
                                            <p:strVal val="#ppt_x"/>
                                          </p:val>
                                        </p:tav>
                                        <p:tav tm="100000">
                                          <p:val>
                                            <p:strVal val="#ppt_x"/>
                                          </p:val>
                                        </p:tav>
                                      </p:tavLst>
                                    </p:anim>
                                    <p:anim calcmode="lin" valueType="num">
                                      <p:cBhvr>
                                        <p:cTn id="78" dur="1000" fill="hold"/>
                                        <p:tgtEl>
                                          <p:spTgt spid="29"/>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1000"/>
                                        <p:tgtEl>
                                          <p:spTgt spid="30"/>
                                        </p:tgtEl>
                                      </p:cBhvr>
                                    </p:animEffect>
                                    <p:anim calcmode="lin" valueType="num">
                                      <p:cBhvr>
                                        <p:cTn id="82" dur="1000" fill="hold"/>
                                        <p:tgtEl>
                                          <p:spTgt spid="30"/>
                                        </p:tgtEl>
                                        <p:attrNameLst>
                                          <p:attrName>ppt_x</p:attrName>
                                        </p:attrNameLst>
                                      </p:cBhvr>
                                      <p:tavLst>
                                        <p:tav tm="0">
                                          <p:val>
                                            <p:strVal val="#ppt_x"/>
                                          </p:val>
                                        </p:tav>
                                        <p:tav tm="100000">
                                          <p:val>
                                            <p:strVal val="#ppt_x"/>
                                          </p:val>
                                        </p:tav>
                                      </p:tavLst>
                                    </p:anim>
                                    <p:anim calcmode="lin" valueType="num">
                                      <p:cBhvr>
                                        <p:cTn id="8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nodeType="click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barn(inVertical)">
                                      <p:cBhvr>
                                        <p:cTn id="88" dur="500"/>
                                        <p:tgtEl>
                                          <p:spTgt spid="31"/>
                                        </p:tgtEl>
                                      </p:cBhvr>
                                    </p:animEffect>
                                  </p:childTnLst>
                                </p:cTn>
                              </p:par>
                            </p:childTnLst>
                          </p:cTn>
                        </p:par>
                        <p:par>
                          <p:cTn id="89" fill="hold">
                            <p:stCondLst>
                              <p:cond delay="500"/>
                            </p:stCondLst>
                            <p:childTnLst>
                              <p:par>
                                <p:cTn id="90" presetID="16" presetClass="entr" presetSubtype="21" fill="hold"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barn(inVertical)">
                                      <p:cBhvr>
                                        <p:cTn id="9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p:bldP spid="19" grpId="0"/>
      <p:bldP spid="20" grpId="0"/>
      <p:bldP spid="21" grpId="0" animBg="1"/>
      <p:bldP spid="22" grpId="0" animBg="1"/>
      <p:bldP spid="23" grpId="0" animBg="1"/>
      <p:bldP spid="25" grpId="0" animBg="1"/>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71" y="-2476500"/>
            <a:ext cx="18113829" cy="12649200"/>
            <a:chOff x="228599" y="-2324100"/>
            <a:chExt cx="17830801" cy="12248365"/>
          </a:xfrm>
        </p:grpSpPr>
        <p:grpSp>
          <p:nvGrpSpPr>
            <p:cNvPr id="3" name="Group 16"/>
            <p:cNvGrpSpPr/>
            <p:nvPr/>
          </p:nvGrpSpPr>
          <p:grpSpPr>
            <a:xfrm>
              <a:off x="228599" y="-2324100"/>
              <a:ext cx="17830801" cy="12248365"/>
              <a:chOff x="0" y="-38100"/>
              <a:chExt cx="4038943" cy="2549619"/>
            </a:xfrm>
          </p:grpSpPr>
          <p:sp>
            <p:nvSpPr>
              <p:cNvPr id="5" name="Freeform 17"/>
              <p:cNvSpPr/>
              <p:nvPr/>
            </p:nvSpPr>
            <p:spPr>
              <a:xfrm>
                <a:off x="34521" y="497072"/>
                <a:ext cx="4004422" cy="2014447"/>
              </a:xfrm>
              <a:custGeom>
                <a:avLst/>
                <a:gdLst/>
                <a:ahLst/>
                <a:cxnLst/>
                <a:rect l="l" t="t" r="r" b="b"/>
                <a:pathLst>
                  <a:path w="4004422" h="2014447">
                    <a:moveTo>
                      <a:pt x="0" y="0"/>
                    </a:moveTo>
                    <a:lnTo>
                      <a:pt x="4004422" y="0"/>
                    </a:lnTo>
                    <a:lnTo>
                      <a:pt x="4004422" y="2014447"/>
                    </a:lnTo>
                    <a:lnTo>
                      <a:pt x="0" y="2014447"/>
                    </a:lnTo>
                    <a:close/>
                  </a:path>
                </a:pathLst>
              </a:custGeom>
              <a:solidFill>
                <a:srgbClr val="FFC000"/>
              </a:solidFill>
              <a:ln w="38100"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6" name="TextBox 18"/>
              <p:cNvSpPr txBox="1"/>
              <p:nvPr/>
            </p:nvSpPr>
            <p:spPr>
              <a:xfrm>
                <a:off x="0" y="-38100"/>
                <a:ext cx="4004422" cy="2052547"/>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 name="Freeform 22"/>
            <p:cNvSpPr/>
            <p:nvPr/>
          </p:nvSpPr>
          <p:spPr>
            <a:xfrm rot="-5400000">
              <a:off x="4631870" y="-3600450"/>
              <a:ext cx="9176658" cy="17368159"/>
            </a:xfrm>
            <a:custGeom>
              <a:avLst/>
              <a:gdLst/>
              <a:ahLst/>
              <a:cxnLst/>
              <a:rect l="l" t="t" r="r" b="b"/>
              <a:pathLst>
                <a:path w="6807442" h="14875424">
                  <a:moveTo>
                    <a:pt x="0" y="0"/>
                  </a:moveTo>
                  <a:lnTo>
                    <a:pt x="6807441" y="0"/>
                  </a:lnTo>
                  <a:lnTo>
                    <a:pt x="6807441" y="14875425"/>
                  </a:lnTo>
                  <a:lnTo>
                    <a:pt x="0" y="14875425"/>
                  </a:lnTo>
                  <a:lnTo>
                    <a:pt x="0" y="0"/>
                  </a:lnTo>
                  <a:close/>
                </a:path>
              </a:pathLst>
            </a:custGeom>
            <a:blipFill>
              <a:blip r:embed="rId1"/>
              <a:stretch>
                <a:fillRect l="-22930" r="-2293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4355756" y="517482"/>
            <a:ext cx="91440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Free-riding in Teamwork: A Problem to Solve</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表格 7"/>
          <p:cNvGraphicFramePr>
            <a:graphicFrameLocks noGrp="1"/>
          </p:cNvGraphicFramePr>
          <p:nvPr/>
        </p:nvGraphicFramePr>
        <p:xfrm>
          <a:off x="19008" y="1184573"/>
          <a:ext cx="5238792" cy="2061131"/>
        </p:xfrm>
        <a:graphic>
          <a:graphicData uri="http://schemas.openxmlformats.org/drawingml/2006/table">
            <a:tbl>
              <a:tblPr/>
              <a:tblGrid>
                <a:gridCol w="1646452"/>
                <a:gridCol w="3592340"/>
              </a:tblGrid>
              <a:tr h="410131">
                <a:tc gridSpan="2">
                  <a:txBody>
                    <a:bodyPr/>
                    <a:lstStyle/>
                    <a:p>
                      <a:pPr algn="ctr">
                        <a:buNone/>
                      </a:pPr>
                      <a:r>
                        <a:rPr lang="zh-CN" altLang="en-US" sz="2800" b="1" dirty="0">
                          <a:effectLst/>
                        </a:rPr>
                        <a:t>段落结构</a:t>
                      </a:r>
                      <a:r>
                        <a:rPr lang="en-US" altLang="zh-CN" sz="2800" b="1" dirty="0">
                          <a:effectLst/>
                        </a:rPr>
                        <a:t>1</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hMerge="1">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r h="598923">
                <a:tc>
                  <a:txBody>
                    <a:bodyPr/>
                    <a:lstStyle/>
                    <a:p>
                      <a:pPr algn="ctr">
                        <a:buNone/>
                      </a:pPr>
                      <a:r>
                        <a:rPr lang="zh-CN" altLang="en-US" sz="2800" b="1" dirty="0">
                          <a:effectLst/>
                        </a:rPr>
                        <a:t>第一段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引入话题 </a:t>
                      </a:r>
                      <a:r>
                        <a:rPr lang="en-US" altLang="zh-CN" sz="2800" b="1" dirty="0">
                          <a:effectLst/>
                        </a:rPr>
                        <a:t>+ </a:t>
                      </a:r>
                      <a:r>
                        <a:rPr lang="zh-CN" altLang="en-US" sz="2800" b="1" dirty="0">
                          <a:effectLst/>
                        </a:rPr>
                        <a:t>描述现象</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533400">
                <a:tc>
                  <a:txBody>
                    <a:bodyPr/>
                    <a:lstStyle/>
                    <a:p>
                      <a:pPr algn="ctr">
                        <a:buNone/>
                      </a:pPr>
                      <a:r>
                        <a:rPr lang="zh-CN" altLang="en-US" sz="2800" b="1" dirty="0">
                          <a:effectLst/>
                        </a:rPr>
                        <a:t>第二段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分析危害 </a:t>
                      </a:r>
                      <a:r>
                        <a:rPr lang="en-US" altLang="zh-CN" sz="2800" b="1" dirty="0">
                          <a:effectLst/>
                        </a:rPr>
                        <a:t>+ </a:t>
                      </a:r>
                      <a:r>
                        <a:rPr lang="zh-CN" altLang="en-US" sz="2800" b="1" dirty="0">
                          <a:effectLst/>
                        </a:rPr>
                        <a:t>提出建议</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457200">
                <a:tc>
                  <a:txBody>
                    <a:bodyPr/>
                    <a:lstStyle/>
                    <a:p>
                      <a:pPr algn="ctr">
                        <a:buNone/>
                      </a:pPr>
                      <a:r>
                        <a:rPr lang="zh-CN" altLang="en-US" sz="2800" b="1" dirty="0">
                          <a:effectLst/>
                        </a:rPr>
                        <a:t>第三段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总结呼吁 </a:t>
                      </a:r>
                      <a:r>
                        <a:rPr lang="en-US" altLang="zh-CN" sz="2800" b="1" dirty="0">
                          <a:effectLst/>
                        </a:rPr>
                        <a:t>+ </a:t>
                      </a:r>
                      <a:r>
                        <a:rPr lang="zh-CN" altLang="en-US" sz="2800" b="1" dirty="0">
                          <a:effectLst/>
                        </a:rPr>
                        <a:t>升华主题</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bl>
          </a:graphicData>
        </a:graphic>
      </p:graphicFrame>
      <p:graphicFrame>
        <p:nvGraphicFramePr>
          <p:cNvPr id="9" name="表格 8"/>
          <p:cNvGraphicFramePr>
            <a:graphicFrameLocks noGrp="1"/>
          </p:cNvGraphicFramePr>
          <p:nvPr/>
        </p:nvGraphicFramePr>
        <p:xfrm>
          <a:off x="5257799" y="1156522"/>
          <a:ext cx="12720217" cy="2160336"/>
        </p:xfrm>
        <a:graphic>
          <a:graphicData uri="http://schemas.openxmlformats.org/drawingml/2006/table">
            <a:tbl>
              <a:tblPr/>
              <a:tblGrid>
                <a:gridCol w="1706371"/>
                <a:gridCol w="11013846"/>
              </a:tblGrid>
              <a:tr h="322489">
                <a:tc>
                  <a:txBody>
                    <a:bodyPr/>
                    <a:lstStyle/>
                    <a:p>
                      <a:pPr algn="ctr">
                        <a:buNone/>
                      </a:pPr>
                      <a:r>
                        <a:rPr lang="en-US" altLang="zh-CN" sz="2800" dirty="0">
                          <a:effectLst/>
                          <a:latin typeface="Times New Roman" panose="02020603050405020304" pitchFamily="18" charset="0"/>
                          <a:cs typeface="Times New Roman" panose="02020603050405020304" pitchFamily="18" charset="0"/>
                        </a:rPr>
                        <a:t>para1</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buNone/>
                      </a:pPr>
                      <a:r>
                        <a:rPr lang="zh-CN" altLang="en-US" sz="2800" dirty="0">
                          <a:effectLst/>
                          <a:latin typeface="Times New Roman" panose="02020603050405020304" pitchFamily="18" charset="0"/>
                          <a:cs typeface="Times New Roman" panose="02020603050405020304" pitchFamily="18" charset="0"/>
                        </a:rPr>
                        <a:t>学习小组合作中部分成员不出力的 “划水”</a:t>
                      </a:r>
                      <a:r>
                        <a:rPr lang="en-US" altLang="zh-CN" sz="2800" dirty="0">
                          <a:effectLst/>
                          <a:latin typeface="Times New Roman" panose="02020603050405020304" pitchFamily="18" charset="0"/>
                          <a:cs typeface="Times New Roman" panose="02020603050405020304" pitchFamily="18" charset="0"/>
                        </a:rPr>
                        <a:t>(free-riding) </a:t>
                      </a:r>
                      <a:r>
                        <a:rPr lang="zh-CN" altLang="en-US" sz="2800" dirty="0">
                          <a:effectLst/>
                          <a:latin typeface="Times New Roman" panose="02020603050405020304" pitchFamily="18" charset="0"/>
                          <a:cs typeface="Times New Roman" panose="02020603050405020304" pitchFamily="18" charset="0"/>
                        </a:rPr>
                        <a:t>现象</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666868">
                <a:tc>
                  <a:txBody>
                    <a:bodyPr/>
                    <a:lstStyle/>
                    <a:p>
                      <a:pPr algn="ctr">
                        <a:buNone/>
                      </a:pPr>
                      <a:r>
                        <a:rPr lang="zh-CN" altLang="en-US" sz="2800" b="1">
                          <a:effectLst/>
                          <a:latin typeface="Times New Roman" panose="02020603050405020304" pitchFamily="18" charset="0"/>
                          <a:cs typeface="Times New Roman" panose="02020603050405020304" pitchFamily="18" charset="0"/>
                        </a:rPr>
                        <a:t>话题引入</a:t>
                      </a:r>
                      <a:endParaRPr lang="zh-CN" altLang="en-US" sz="2800" b="1">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800" dirty="0">
                          <a:effectLst/>
                          <a:latin typeface="Times New Roman" panose="02020603050405020304" pitchFamily="18" charset="0"/>
                          <a:cs typeface="Times New Roman" panose="02020603050405020304" pitchFamily="18" charset="0"/>
                        </a:rPr>
                        <a:t>teamwork, free-riding, study group, group project, common phenomenon, draw attention</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55943">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现象描述</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800" dirty="0">
                          <a:effectLst/>
                          <a:latin typeface="Times New Roman" panose="02020603050405020304" pitchFamily="18" charset="0"/>
                          <a:cs typeface="Times New Roman" panose="02020603050405020304" pitchFamily="18" charset="0"/>
                        </a:rPr>
                        <a:t>shirk responsibility, sit back and do nothing, avoid tasks, rely on others, share rewards without effort, contribute nothing</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0" name="表格 9"/>
          <p:cNvGraphicFramePr>
            <a:graphicFrameLocks noGrp="1"/>
          </p:cNvGraphicFramePr>
          <p:nvPr/>
        </p:nvGraphicFramePr>
        <p:xfrm>
          <a:off x="5233610" y="1099450"/>
          <a:ext cx="12720217" cy="4720656"/>
        </p:xfrm>
        <a:graphic>
          <a:graphicData uri="http://schemas.openxmlformats.org/drawingml/2006/table">
            <a:tbl>
              <a:tblPr/>
              <a:tblGrid>
                <a:gridCol w="1706371"/>
                <a:gridCol w="11013846"/>
              </a:tblGrid>
              <a:tr h="322489">
                <a:tc>
                  <a:txBody>
                    <a:bodyPr/>
                    <a:lstStyle/>
                    <a:p>
                      <a:pPr algn="ctr">
                        <a:buNone/>
                      </a:pPr>
                      <a:r>
                        <a:rPr lang="en-US" altLang="zh-CN" sz="2800" dirty="0">
                          <a:effectLst/>
                          <a:latin typeface="Times New Roman" panose="02020603050405020304" pitchFamily="18" charset="0"/>
                          <a:cs typeface="Times New Roman" panose="02020603050405020304" pitchFamily="18" charset="0"/>
                        </a:rPr>
                        <a:t>para1</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zh-CN" altLang="en-US" sz="2800" dirty="0">
                          <a:effectLst/>
                          <a:latin typeface="Times New Roman" panose="02020603050405020304" pitchFamily="18" charset="0"/>
                          <a:cs typeface="Times New Roman" panose="02020603050405020304" pitchFamily="18" charset="0"/>
                        </a:rPr>
                        <a:t>学习小组合作中部分成员不出力的 “划水”</a:t>
                      </a:r>
                      <a:r>
                        <a:rPr lang="en-US" altLang="zh-CN" sz="2800" dirty="0">
                          <a:effectLst/>
                          <a:latin typeface="Times New Roman" panose="02020603050405020304" pitchFamily="18" charset="0"/>
                          <a:cs typeface="Times New Roman" panose="02020603050405020304" pitchFamily="18" charset="0"/>
                        </a:rPr>
                        <a:t>(free-riding) </a:t>
                      </a:r>
                      <a:r>
                        <a:rPr lang="zh-CN" altLang="en-US" sz="2800" dirty="0">
                          <a:effectLst/>
                          <a:latin typeface="Times New Roman" panose="02020603050405020304" pitchFamily="18" charset="0"/>
                          <a:cs typeface="Times New Roman" panose="02020603050405020304" pitchFamily="18" charset="0"/>
                        </a:rPr>
                        <a:t>现象</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66868">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话题引入</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Recently, the phenomenon of free-riding has become increasingly common in our class study groups.</a:t>
                      </a:r>
                      <a:endParaRPr lang="en-US" sz="2800" dirty="0">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With our school's teamwork-themed essay contest underway, I want to focus on free-riding in our study groups. </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755943">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现象描述</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When working on group projects, some members just sit back and do nothing, letting their teammates finish all the work while enjoying the same rewards.</a:t>
                      </a:r>
                      <a:endParaRPr lang="en-US" sz="2800" dirty="0">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A number of group members avoid discussions, skip assigned tasks, and never contribute ideas, relying entirely on hard-working teammates to complete the project.</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bl>
          </a:graphicData>
        </a:graphic>
      </p:graphicFrame>
      <p:sp>
        <p:nvSpPr>
          <p:cNvPr id="12" name="Rectangle 2"/>
          <p:cNvSpPr>
            <a:spLocks noChangeArrowheads="1"/>
          </p:cNvSpPr>
          <p:nvPr/>
        </p:nvSpPr>
        <p:spPr bwMode="auto">
          <a:xfrm>
            <a:off x="5351194" y="6359575"/>
            <a:ext cx="12602633" cy="2954655"/>
          </a:xfrm>
          <a:custGeom>
            <a:avLst/>
            <a:gdLst>
              <a:gd name="csX0" fmla="*/ 0 w 12602633"/>
              <a:gd name="csY0" fmla="*/ 0 h 2954655"/>
              <a:gd name="csX1" fmla="*/ 789323 w 12602633"/>
              <a:gd name="csY1" fmla="*/ 0 h 2954655"/>
              <a:gd name="csX2" fmla="*/ 1074540 w 12602633"/>
              <a:gd name="csY2" fmla="*/ 0 h 2954655"/>
              <a:gd name="csX3" fmla="*/ 1989889 w 12602633"/>
              <a:gd name="csY3" fmla="*/ 0 h 2954655"/>
              <a:gd name="csX4" fmla="*/ 2905239 w 12602633"/>
              <a:gd name="csY4" fmla="*/ 0 h 2954655"/>
              <a:gd name="csX5" fmla="*/ 3820588 w 12602633"/>
              <a:gd name="csY5" fmla="*/ 0 h 2954655"/>
              <a:gd name="csX6" fmla="*/ 4105805 w 12602633"/>
              <a:gd name="csY6" fmla="*/ 0 h 2954655"/>
              <a:gd name="csX7" fmla="*/ 4391023 w 12602633"/>
              <a:gd name="csY7" fmla="*/ 0 h 2954655"/>
              <a:gd name="csX8" fmla="*/ 4928293 w 12602633"/>
              <a:gd name="csY8" fmla="*/ 0 h 2954655"/>
              <a:gd name="csX9" fmla="*/ 5717616 w 12602633"/>
              <a:gd name="csY9" fmla="*/ 0 h 2954655"/>
              <a:gd name="csX10" fmla="*/ 6254886 w 12602633"/>
              <a:gd name="csY10" fmla="*/ 0 h 2954655"/>
              <a:gd name="csX11" fmla="*/ 6792156 w 12602633"/>
              <a:gd name="csY11" fmla="*/ 0 h 2954655"/>
              <a:gd name="csX12" fmla="*/ 7077373 w 12602633"/>
              <a:gd name="csY12" fmla="*/ 0 h 2954655"/>
              <a:gd name="csX13" fmla="*/ 7488617 w 12602633"/>
              <a:gd name="csY13" fmla="*/ 0 h 2954655"/>
              <a:gd name="csX14" fmla="*/ 8277940 w 12602633"/>
              <a:gd name="csY14" fmla="*/ 0 h 2954655"/>
              <a:gd name="csX15" fmla="*/ 8563157 w 12602633"/>
              <a:gd name="csY15" fmla="*/ 0 h 2954655"/>
              <a:gd name="csX16" fmla="*/ 8974401 w 12602633"/>
              <a:gd name="csY16" fmla="*/ 0 h 2954655"/>
              <a:gd name="csX17" fmla="*/ 9511671 w 12602633"/>
              <a:gd name="csY17" fmla="*/ 0 h 2954655"/>
              <a:gd name="csX18" fmla="*/ 10048942 w 12602633"/>
              <a:gd name="csY18" fmla="*/ 0 h 2954655"/>
              <a:gd name="csX19" fmla="*/ 10334159 w 12602633"/>
              <a:gd name="csY19" fmla="*/ 0 h 2954655"/>
              <a:gd name="csX20" fmla="*/ 11249508 w 12602633"/>
              <a:gd name="csY20" fmla="*/ 0 h 2954655"/>
              <a:gd name="csX21" fmla="*/ 12602633 w 12602633"/>
              <a:gd name="csY21" fmla="*/ 0 h 2954655"/>
              <a:gd name="csX22" fmla="*/ 12602633 w 12602633"/>
              <a:gd name="csY22" fmla="*/ 502291 h 2954655"/>
              <a:gd name="csX23" fmla="*/ 12602633 w 12602633"/>
              <a:gd name="csY23" fmla="*/ 1034129 h 2954655"/>
              <a:gd name="csX24" fmla="*/ 12602633 w 12602633"/>
              <a:gd name="csY24" fmla="*/ 1625060 h 2954655"/>
              <a:gd name="csX25" fmla="*/ 12602633 w 12602633"/>
              <a:gd name="csY25" fmla="*/ 2245538 h 2954655"/>
              <a:gd name="csX26" fmla="*/ 12602633 w 12602633"/>
              <a:gd name="csY26" fmla="*/ 2954655 h 2954655"/>
              <a:gd name="csX27" fmla="*/ 12065363 w 12602633"/>
              <a:gd name="csY27" fmla="*/ 2954655 h 2954655"/>
              <a:gd name="csX28" fmla="*/ 11528093 w 12602633"/>
              <a:gd name="csY28" fmla="*/ 2954655 h 2954655"/>
              <a:gd name="csX29" fmla="*/ 10864796 w 12602633"/>
              <a:gd name="csY29" fmla="*/ 2954655 h 2954655"/>
              <a:gd name="csX30" fmla="*/ 9949447 w 12602633"/>
              <a:gd name="csY30" fmla="*/ 2954655 h 2954655"/>
              <a:gd name="csX31" fmla="*/ 9538203 w 12602633"/>
              <a:gd name="csY31" fmla="*/ 2954655 h 2954655"/>
              <a:gd name="csX32" fmla="*/ 9000933 w 12602633"/>
              <a:gd name="csY32" fmla="*/ 2954655 h 2954655"/>
              <a:gd name="csX33" fmla="*/ 8715716 w 12602633"/>
              <a:gd name="csY33" fmla="*/ 2954655 h 2954655"/>
              <a:gd name="csX34" fmla="*/ 8052419 w 12602633"/>
              <a:gd name="csY34" fmla="*/ 2954655 h 2954655"/>
              <a:gd name="csX35" fmla="*/ 7641175 w 12602633"/>
              <a:gd name="csY35" fmla="*/ 2954655 h 2954655"/>
              <a:gd name="csX36" fmla="*/ 6977879 w 12602633"/>
              <a:gd name="csY36" fmla="*/ 2954655 h 2954655"/>
              <a:gd name="csX37" fmla="*/ 6440609 w 12602633"/>
              <a:gd name="csY37" fmla="*/ 2954655 h 2954655"/>
              <a:gd name="csX38" fmla="*/ 5777312 w 12602633"/>
              <a:gd name="csY38" fmla="*/ 2954655 h 2954655"/>
              <a:gd name="csX39" fmla="*/ 5114016 w 12602633"/>
              <a:gd name="csY39" fmla="*/ 2954655 h 2954655"/>
              <a:gd name="csX40" fmla="*/ 4198667 w 12602633"/>
              <a:gd name="csY40" fmla="*/ 2954655 h 2954655"/>
              <a:gd name="csX41" fmla="*/ 3535370 w 12602633"/>
              <a:gd name="csY41" fmla="*/ 2954655 h 2954655"/>
              <a:gd name="csX42" fmla="*/ 2620021 w 12602633"/>
              <a:gd name="csY42" fmla="*/ 2954655 h 2954655"/>
              <a:gd name="csX43" fmla="*/ 2334804 w 12602633"/>
              <a:gd name="csY43" fmla="*/ 2954655 h 2954655"/>
              <a:gd name="csX44" fmla="*/ 1797533 w 12602633"/>
              <a:gd name="csY44" fmla="*/ 2954655 h 2954655"/>
              <a:gd name="csX45" fmla="*/ 1386290 w 12602633"/>
              <a:gd name="csY45" fmla="*/ 2954655 h 2954655"/>
              <a:gd name="csX46" fmla="*/ 0 w 12602633"/>
              <a:gd name="csY46" fmla="*/ 2954655 h 2954655"/>
              <a:gd name="csX47" fmla="*/ 0 w 12602633"/>
              <a:gd name="csY47" fmla="*/ 2363724 h 2954655"/>
              <a:gd name="csX48" fmla="*/ 0 w 12602633"/>
              <a:gd name="csY48" fmla="*/ 1861433 h 2954655"/>
              <a:gd name="csX49" fmla="*/ 0 w 12602633"/>
              <a:gd name="csY49" fmla="*/ 1240955 h 2954655"/>
              <a:gd name="csX50" fmla="*/ 0 w 12602633"/>
              <a:gd name="csY50" fmla="*/ 679571 h 2954655"/>
              <a:gd name="csX51" fmla="*/ 0 w 12602633"/>
              <a:gd name="csY51" fmla="*/ 0 h 295465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Lst>
            <a:rect l="l" t="t" r="r" b="b"/>
            <a:pathLst>
              <a:path w="12602633" h="2954655" extrusionOk="0">
                <a:moveTo>
                  <a:pt x="0" y="0"/>
                </a:moveTo>
                <a:cubicBezTo>
                  <a:pt x="344585" y="31475"/>
                  <a:pt x="466856" y="-28523"/>
                  <a:pt x="789323" y="0"/>
                </a:cubicBezTo>
                <a:cubicBezTo>
                  <a:pt x="1111790" y="28523"/>
                  <a:pt x="997344" y="1528"/>
                  <a:pt x="1074540" y="0"/>
                </a:cubicBezTo>
                <a:cubicBezTo>
                  <a:pt x="1151736" y="-1528"/>
                  <a:pt x="1551691" y="-30790"/>
                  <a:pt x="1989889" y="0"/>
                </a:cubicBezTo>
                <a:cubicBezTo>
                  <a:pt x="2428087" y="30790"/>
                  <a:pt x="2499324" y="17723"/>
                  <a:pt x="2905239" y="0"/>
                </a:cubicBezTo>
                <a:cubicBezTo>
                  <a:pt x="3311154" y="-17723"/>
                  <a:pt x="3539638" y="16825"/>
                  <a:pt x="3820588" y="0"/>
                </a:cubicBezTo>
                <a:cubicBezTo>
                  <a:pt x="4101538" y="-16825"/>
                  <a:pt x="4015543" y="-200"/>
                  <a:pt x="4105805" y="0"/>
                </a:cubicBezTo>
                <a:cubicBezTo>
                  <a:pt x="4196067" y="200"/>
                  <a:pt x="4320514" y="-1497"/>
                  <a:pt x="4391023" y="0"/>
                </a:cubicBezTo>
                <a:cubicBezTo>
                  <a:pt x="4461532" y="1497"/>
                  <a:pt x="4820561" y="-5372"/>
                  <a:pt x="4928293" y="0"/>
                </a:cubicBezTo>
                <a:cubicBezTo>
                  <a:pt x="5036025" y="5372"/>
                  <a:pt x="5502612" y="-12752"/>
                  <a:pt x="5717616" y="0"/>
                </a:cubicBezTo>
                <a:cubicBezTo>
                  <a:pt x="5932620" y="12752"/>
                  <a:pt x="6015119" y="11549"/>
                  <a:pt x="6254886" y="0"/>
                </a:cubicBezTo>
                <a:cubicBezTo>
                  <a:pt x="6494653" y="-11549"/>
                  <a:pt x="6678082" y="16536"/>
                  <a:pt x="6792156" y="0"/>
                </a:cubicBezTo>
                <a:cubicBezTo>
                  <a:pt x="6906230" y="-16536"/>
                  <a:pt x="6975651" y="6810"/>
                  <a:pt x="7077373" y="0"/>
                </a:cubicBezTo>
                <a:cubicBezTo>
                  <a:pt x="7179095" y="-6810"/>
                  <a:pt x="7300818" y="14814"/>
                  <a:pt x="7488617" y="0"/>
                </a:cubicBezTo>
                <a:cubicBezTo>
                  <a:pt x="7676416" y="-14814"/>
                  <a:pt x="8071221" y="-4471"/>
                  <a:pt x="8277940" y="0"/>
                </a:cubicBezTo>
                <a:cubicBezTo>
                  <a:pt x="8484659" y="4471"/>
                  <a:pt x="8474366" y="-2656"/>
                  <a:pt x="8563157" y="0"/>
                </a:cubicBezTo>
                <a:cubicBezTo>
                  <a:pt x="8651948" y="2656"/>
                  <a:pt x="8873673" y="-159"/>
                  <a:pt x="8974401" y="0"/>
                </a:cubicBezTo>
                <a:cubicBezTo>
                  <a:pt x="9075129" y="159"/>
                  <a:pt x="9354750" y="-18787"/>
                  <a:pt x="9511671" y="0"/>
                </a:cubicBezTo>
                <a:cubicBezTo>
                  <a:pt x="9668592" y="18787"/>
                  <a:pt x="9873773" y="16035"/>
                  <a:pt x="10048942" y="0"/>
                </a:cubicBezTo>
                <a:cubicBezTo>
                  <a:pt x="10224111" y="-16035"/>
                  <a:pt x="10232752" y="-6229"/>
                  <a:pt x="10334159" y="0"/>
                </a:cubicBezTo>
                <a:cubicBezTo>
                  <a:pt x="10435566" y="6229"/>
                  <a:pt x="10975124" y="-5742"/>
                  <a:pt x="11249508" y="0"/>
                </a:cubicBezTo>
                <a:cubicBezTo>
                  <a:pt x="11523892" y="5742"/>
                  <a:pt x="12044076" y="45643"/>
                  <a:pt x="12602633" y="0"/>
                </a:cubicBezTo>
                <a:cubicBezTo>
                  <a:pt x="12588464" y="189597"/>
                  <a:pt x="12609406" y="370081"/>
                  <a:pt x="12602633" y="502291"/>
                </a:cubicBezTo>
                <a:cubicBezTo>
                  <a:pt x="12595860" y="634501"/>
                  <a:pt x="12604095" y="779208"/>
                  <a:pt x="12602633" y="1034129"/>
                </a:cubicBezTo>
                <a:cubicBezTo>
                  <a:pt x="12601171" y="1289050"/>
                  <a:pt x="12622381" y="1363537"/>
                  <a:pt x="12602633" y="1625060"/>
                </a:cubicBezTo>
                <a:cubicBezTo>
                  <a:pt x="12582885" y="1886583"/>
                  <a:pt x="12632570" y="2005765"/>
                  <a:pt x="12602633" y="2245538"/>
                </a:cubicBezTo>
                <a:cubicBezTo>
                  <a:pt x="12572696" y="2485311"/>
                  <a:pt x="12624977" y="2638252"/>
                  <a:pt x="12602633" y="2954655"/>
                </a:cubicBezTo>
                <a:cubicBezTo>
                  <a:pt x="12394624" y="2943231"/>
                  <a:pt x="12181944" y="2981191"/>
                  <a:pt x="12065363" y="2954655"/>
                </a:cubicBezTo>
                <a:cubicBezTo>
                  <a:pt x="11948782" y="2928120"/>
                  <a:pt x="11776263" y="2979842"/>
                  <a:pt x="11528093" y="2954655"/>
                </a:cubicBezTo>
                <a:cubicBezTo>
                  <a:pt x="11279923" y="2929469"/>
                  <a:pt x="11164136" y="2967085"/>
                  <a:pt x="10864796" y="2954655"/>
                </a:cubicBezTo>
                <a:cubicBezTo>
                  <a:pt x="10565456" y="2942225"/>
                  <a:pt x="10405664" y="2999374"/>
                  <a:pt x="9949447" y="2954655"/>
                </a:cubicBezTo>
                <a:cubicBezTo>
                  <a:pt x="9493230" y="2909936"/>
                  <a:pt x="9639691" y="2965491"/>
                  <a:pt x="9538203" y="2954655"/>
                </a:cubicBezTo>
                <a:cubicBezTo>
                  <a:pt x="9436715" y="2943819"/>
                  <a:pt x="9134510" y="2931024"/>
                  <a:pt x="9000933" y="2954655"/>
                </a:cubicBezTo>
                <a:cubicBezTo>
                  <a:pt x="8867356" y="2978287"/>
                  <a:pt x="8851517" y="2940947"/>
                  <a:pt x="8715716" y="2954655"/>
                </a:cubicBezTo>
                <a:cubicBezTo>
                  <a:pt x="8579915" y="2968363"/>
                  <a:pt x="8248605" y="2928652"/>
                  <a:pt x="8052419" y="2954655"/>
                </a:cubicBezTo>
                <a:cubicBezTo>
                  <a:pt x="7856233" y="2980658"/>
                  <a:pt x="7726083" y="2971908"/>
                  <a:pt x="7641175" y="2954655"/>
                </a:cubicBezTo>
                <a:cubicBezTo>
                  <a:pt x="7556267" y="2937402"/>
                  <a:pt x="7238277" y="2962024"/>
                  <a:pt x="6977879" y="2954655"/>
                </a:cubicBezTo>
                <a:cubicBezTo>
                  <a:pt x="6717481" y="2947286"/>
                  <a:pt x="6600703" y="2955651"/>
                  <a:pt x="6440609" y="2954655"/>
                </a:cubicBezTo>
                <a:cubicBezTo>
                  <a:pt x="6280515" y="2953660"/>
                  <a:pt x="5931108" y="2958721"/>
                  <a:pt x="5777312" y="2954655"/>
                </a:cubicBezTo>
                <a:cubicBezTo>
                  <a:pt x="5623516" y="2950589"/>
                  <a:pt x="5385719" y="2984801"/>
                  <a:pt x="5114016" y="2954655"/>
                </a:cubicBezTo>
                <a:cubicBezTo>
                  <a:pt x="4842313" y="2924509"/>
                  <a:pt x="4393778" y="2918705"/>
                  <a:pt x="4198667" y="2954655"/>
                </a:cubicBezTo>
                <a:cubicBezTo>
                  <a:pt x="4003556" y="2990605"/>
                  <a:pt x="3711229" y="2948021"/>
                  <a:pt x="3535370" y="2954655"/>
                </a:cubicBezTo>
                <a:cubicBezTo>
                  <a:pt x="3359511" y="2961289"/>
                  <a:pt x="2927897" y="2979283"/>
                  <a:pt x="2620021" y="2954655"/>
                </a:cubicBezTo>
                <a:cubicBezTo>
                  <a:pt x="2312145" y="2930027"/>
                  <a:pt x="2466459" y="2954820"/>
                  <a:pt x="2334804" y="2954655"/>
                </a:cubicBezTo>
                <a:cubicBezTo>
                  <a:pt x="2203149" y="2954490"/>
                  <a:pt x="2060952" y="2956494"/>
                  <a:pt x="1797533" y="2954655"/>
                </a:cubicBezTo>
                <a:cubicBezTo>
                  <a:pt x="1534114" y="2952816"/>
                  <a:pt x="1472179" y="2943405"/>
                  <a:pt x="1386290" y="2954655"/>
                </a:cubicBezTo>
                <a:cubicBezTo>
                  <a:pt x="1300401" y="2965905"/>
                  <a:pt x="340051" y="2918877"/>
                  <a:pt x="0" y="2954655"/>
                </a:cubicBezTo>
                <a:cubicBezTo>
                  <a:pt x="20576" y="2761813"/>
                  <a:pt x="766" y="2488996"/>
                  <a:pt x="0" y="2363724"/>
                </a:cubicBezTo>
                <a:cubicBezTo>
                  <a:pt x="-766" y="2238452"/>
                  <a:pt x="24298" y="2018426"/>
                  <a:pt x="0" y="1861433"/>
                </a:cubicBezTo>
                <a:cubicBezTo>
                  <a:pt x="-24298" y="1704440"/>
                  <a:pt x="-14544" y="1432376"/>
                  <a:pt x="0" y="1240955"/>
                </a:cubicBezTo>
                <a:cubicBezTo>
                  <a:pt x="14544" y="1049534"/>
                  <a:pt x="24225" y="887239"/>
                  <a:pt x="0" y="679571"/>
                </a:cubicBezTo>
                <a:cubicBezTo>
                  <a:pt x="-24225" y="471903"/>
                  <a:pt x="6922" y="172850"/>
                  <a:pt x="0" y="0"/>
                </a:cubicBezTo>
                <a:close/>
              </a:path>
            </a:pathLst>
          </a:cu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Char char="•"/>
              <a:defRPr/>
            </a:pPr>
            <a:r>
              <a:rPr kumimoji="0" lang="zh-CN"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rPr>
              <a:t>Recently, the phenomenon of ... has become increasingly common in our daily lives/school.</a:t>
            </a:r>
            <a:endParaRPr kumimoji="0" lang="zh-CN"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zh-CN"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rPr>
              <a:t>Nowadays, more and more students tend to ... in our class/school.</a:t>
            </a:r>
            <a:endParaRPr kumimoji="0" lang="zh-CN"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rPr>
              <a:t>When it comes to ..., a worrying problem has emerged</a:t>
            </a:r>
            <a:endPar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rPr>
              <a:t>It has come to our attention that some students ... in group work.</a:t>
            </a:r>
            <a:endPar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zh-CN"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rPr>
              <a:t>There is a growing concern about the phenomenon that ...</a:t>
            </a:r>
            <a:endParaRPr kumimoji="0" lang="zh-CN"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endParaRPr>
          </a:p>
        </p:txBody>
      </p:sp>
      <p:sp>
        <p:nvSpPr>
          <p:cNvPr id="13" name="Freeform 30"/>
          <p:cNvSpPr/>
          <p:nvPr/>
        </p:nvSpPr>
        <p:spPr>
          <a:xfrm>
            <a:off x="1220219" y="4368033"/>
            <a:ext cx="3105573" cy="4720655"/>
          </a:xfrm>
          <a:custGeom>
            <a:avLst/>
            <a:gdLst/>
            <a:ahLst/>
            <a:cxnLst/>
            <a:rect l="l" t="t" r="r" b="b"/>
            <a:pathLst>
              <a:path w="2364945" h="3876959">
                <a:moveTo>
                  <a:pt x="0" y="0"/>
                </a:moveTo>
                <a:lnTo>
                  <a:pt x="2364945" y="0"/>
                </a:lnTo>
                <a:lnTo>
                  <a:pt x="2364945" y="3876959"/>
                </a:lnTo>
                <a:lnTo>
                  <a:pt x="0" y="3876959"/>
                </a:lnTo>
                <a:lnTo>
                  <a:pt x="0" y="0"/>
                </a:lnTo>
                <a:close/>
              </a:path>
            </a:pathLst>
          </a:custGeom>
          <a:blipFill>
            <a:blip r:embed="rId2"/>
            <a:stretch>
              <a:fillRect/>
            </a:stretch>
          </a:blipFill>
        </p:spPr>
      </p:sp>
      <p:pic>
        <p:nvPicPr>
          <p:cNvPr id="5124" name="图片 6" descr="logo横版 png"/>
          <p:cNvPicPr>
            <a:picLocks noChangeAspect="1"/>
          </p:cNvPicPr>
          <p:nvPr userDrawn="1"/>
        </p:nvPicPr>
        <p:blipFill>
          <a:blip r:embed="rId3"/>
          <a:stretch>
            <a:fillRect/>
          </a:stretch>
        </p:blipFill>
        <p:spPr>
          <a:xfrm>
            <a:off x="16664940" y="460375"/>
            <a:ext cx="1077595" cy="1139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71" y="-2476500"/>
            <a:ext cx="18113829" cy="12649200"/>
            <a:chOff x="228599" y="-2324100"/>
            <a:chExt cx="17830801" cy="12248365"/>
          </a:xfrm>
        </p:grpSpPr>
        <p:grpSp>
          <p:nvGrpSpPr>
            <p:cNvPr id="3" name="Group 16"/>
            <p:cNvGrpSpPr/>
            <p:nvPr/>
          </p:nvGrpSpPr>
          <p:grpSpPr>
            <a:xfrm>
              <a:off x="228599" y="-2324100"/>
              <a:ext cx="17830801" cy="12248365"/>
              <a:chOff x="0" y="-38100"/>
              <a:chExt cx="4038943" cy="2549619"/>
            </a:xfrm>
          </p:grpSpPr>
          <p:sp>
            <p:nvSpPr>
              <p:cNvPr id="5" name="Freeform 17"/>
              <p:cNvSpPr/>
              <p:nvPr/>
            </p:nvSpPr>
            <p:spPr>
              <a:xfrm>
                <a:off x="34521" y="497072"/>
                <a:ext cx="4004422" cy="2014447"/>
              </a:xfrm>
              <a:custGeom>
                <a:avLst/>
                <a:gdLst/>
                <a:ahLst/>
                <a:cxnLst/>
                <a:rect l="l" t="t" r="r" b="b"/>
                <a:pathLst>
                  <a:path w="4004422" h="2014447">
                    <a:moveTo>
                      <a:pt x="0" y="0"/>
                    </a:moveTo>
                    <a:lnTo>
                      <a:pt x="4004422" y="0"/>
                    </a:lnTo>
                    <a:lnTo>
                      <a:pt x="4004422" y="2014447"/>
                    </a:lnTo>
                    <a:lnTo>
                      <a:pt x="0" y="2014447"/>
                    </a:lnTo>
                    <a:close/>
                  </a:path>
                </a:pathLst>
              </a:custGeom>
              <a:solidFill>
                <a:srgbClr val="FFC000"/>
              </a:solidFill>
              <a:ln w="38100" cap="sq">
                <a:noFill/>
                <a:prstDash val="solid"/>
                <a:miter/>
              </a:ln>
            </p:spPr>
            <p:txBody>
              <a:bodyPr/>
              <a:lstStyle/>
              <a:p>
                <a:endParaRPr lang="zh-CN" altLang="en-US" dirty="0"/>
              </a:p>
            </p:txBody>
          </p:sp>
          <p:sp>
            <p:nvSpPr>
              <p:cNvPr id="6" name="TextBox 18"/>
              <p:cNvSpPr txBox="1"/>
              <p:nvPr/>
            </p:nvSpPr>
            <p:spPr>
              <a:xfrm>
                <a:off x="0" y="-38100"/>
                <a:ext cx="4004422" cy="2052547"/>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 name="Freeform 22"/>
            <p:cNvSpPr/>
            <p:nvPr/>
          </p:nvSpPr>
          <p:spPr>
            <a:xfrm rot="-5400000">
              <a:off x="4631870" y="-3600450"/>
              <a:ext cx="9176658" cy="17368159"/>
            </a:xfrm>
            <a:custGeom>
              <a:avLst/>
              <a:gdLst/>
              <a:ahLst/>
              <a:cxnLst/>
              <a:rect l="l" t="t" r="r" b="b"/>
              <a:pathLst>
                <a:path w="6807442" h="14875424">
                  <a:moveTo>
                    <a:pt x="0" y="0"/>
                  </a:moveTo>
                  <a:lnTo>
                    <a:pt x="6807441" y="0"/>
                  </a:lnTo>
                  <a:lnTo>
                    <a:pt x="6807441" y="14875425"/>
                  </a:lnTo>
                  <a:lnTo>
                    <a:pt x="0" y="14875425"/>
                  </a:lnTo>
                  <a:lnTo>
                    <a:pt x="0" y="0"/>
                  </a:lnTo>
                  <a:close/>
                </a:path>
              </a:pathLst>
            </a:custGeom>
            <a:blipFill>
              <a:blip r:embed="rId1"/>
              <a:stretch>
                <a:fillRect l="-22930" r="-22930"/>
              </a:stretch>
            </a:blipFill>
          </p:spPr>
          <p:txBody>
            <a:bodyPr/>
            <a:lstStyle/>
            <a:p>
              <a:endParaRPr lang="zh-CN" altLang="en-US" dirty="0"/>
            </a:p>
          </p:txBody>
        </p:sp>
      </p:grpSp>
      <p:sp>
        <p:nvSpPr>
          <p:cNvPr id="7" name="文本框 6"/>
          <p:cNvSpPr txBox="1"/>
          <p:nvPr/>
        </p:nvSpPr>
        <p:spPr>
          <a:xfrm>
            <a:off x="4355756" y="517482"/>
            <a:ext cx="91440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Free-riding in Teamwork: A Problem to Solve</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表格 7"/>
          <p:cNvGraphicFramePr>
            <a:graphicFrameLocks noGrp="1"/>
          </p:cNvGraphicFramePr>
          <p:nvPr/>
        </p:nvGraphicFramePr>
        <p:xfrm>
          <a:off x="19008" y="1184573"/>
          <a:ext cx="5238792" cy="2061131"/>
        </p:xfrm>
        <a:graphic>
          <a:graphicData uri="http://schemas.openxmlformats.org/drawingml/2006/table">
            <a:tbl>
              <a:tblPr/>
              <a:tblGrid>
                <a:gridCol w="1646452"/>
                <a:gridCol w="3592340"/>
              </a:tblGrid>
              <a:tr h="410131">
                <a:tc gridSpan="2">
                  <a:txBody>
                    <a:bodyPr/>
                    <a:lstStyle/>
                    <a:p>
                      <a:pPr algn="ctr">
                        <a:buNone/>
                      </a:pPr>
                      <a:r>
                        <a:rPr lang="zh-CN" altLang="en-US" sz="2800" b="1" dirty="0">
                          <a:effectLst/>
                        </a:rPr>
                        <a:t>段落结构</a:t>
                      </a:r>
                      <a:r>
                        <a:rPr lang="en-US" altLang="zh-CN" sz="2800" b="1" dirty="0">
                          <a:effectLst/>
                        </a:rPr>
                        <a:t>1</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hMerge="1">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r h="598923">
                <a:tc>
                  <a:txBody>
                    <a:bodyPr/>
                    <a:lstStyle/>
                    <a:p>
                      <a:pPr algn="ctr">
                        <a:buNone/>
                      </a:pPr>
                      <a:r>
                        <a:rPr lang="zh-CN" altLang="en-US" sz="2800" b="1" dirty="0">
                          <a:effectLst/>
                        </a:rPr>
                        <a:t>第一段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引入话题 </a:t>
                      </a:r>
                      <a:r>
                        <a:rPr lang="en-US" altLang="zh-CN" sz="2800" b="1" dirty="0">
                          <a:effectLst/>
                        </a:rPr>
                        <a:t>+ </a:t>
                      </a:r>
                      <a:r>
                        <a:rPr lang="zh-CN" altLang="en-US" sz="2800" b="1" dirty="0">
                          <a:effectLst/>
                        </a:rPr>
                        <a:t>描述现象</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533400">
                <a:tc>
                  <a:txBody>
                    <a:bodyPr/>
                    <a:lstStyle/>
                    <a:p>
                      <a:pPr algn="ctr">
                        <a:buNone/>
                      </a:pPr>
                      <a:r>
                        <a:rPr lang="zh-CN" altLang="en-US" sz="2800" b="1" dirty="0">
                          <a:effectLst/>
                        </a:rPr>
                        <a:t>第二段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分析危害 </a:t>
                      </a:r>
                      <a:r>
                        <a:rPr lang="en-US" altLang="zh-CN" sz="2800" b="1" dirty="0">
                          <a:effectLst/>
                        </a:rPr>
                        <a:t>+ </a:t>
                      </a:r>
                      <a:r>
                        <a:rPr lang="zh-CN" altLang="en-US" sz="2800" b="1" dirty="0">
                          <a:effectLst/>
                        </a:rPr>
                        <a:t>提出建议</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457200">
                <a:tc>
                  <a:txBody>
                    <a:bodyPr/>
                    <a:lstStyle/>
                    <a:p>
                      <a:pPr algn="ctr">
                        <a:buNone/>
                      </a:pPr>
                      <a:r>
                        <a:rPr lang="zh-CN" altLang="en-US" sz="2800" b="1" dirty="0">
                          <a:effectLst/>
                        </a:rPr>
                        <a:t>第三段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总结呼吁 </a:t>
                      </a:r>
                      <a:r>
                        <a:rPr lang="en-US" altLang="zh-CN" sz="2800" b="1" dirty="0">
                          <a:effectLst/>
                        </a:rPr>
                        <a:t>+ </a:t>
                      </a:r>
                      <a:r>
                        <a:rPr lang="zh-CN" altLang="en-US" sz="2800" b="1" dirty="0">
                          <a:effectLst/>
                        </a:rPr>
                        <a:t>升华主题</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bl>
          </a:graphicData>
        </a:graphic>
      </p:graphicFrame>
      <p:graphicFrame>
        <p:nvGraphicFramePr>
          <p:cNvPr id="9" name="表格 8"/>
          <p:cNvGraphicFramePr>
            <a:graphicFrameLocks noGrp="1"/>
          </p:cNvGraphicFramePr>
          <p:nvPr/>
        </p:nvGraphicFramePr>
        <p:xfrm>
          <a:off x="5257799" y="1156522"/>
          <a:ext cx="12720217" cy="2160336"/>
        </p:xfrm>
        <a:graphic>
          <a:graphicData uri="http://schemas.openxmlformats.org/drawingml/2006/table">
            <a:tbl>
              <a:tblPr/>
              <a:tblGrid>
                <a:gridCol w="1676401"/>
                <a:gridCol w="11043816"/>
              </a:tblGrid>
              <a:tr h="322489">
                <a:tc>
                  <a:txBody>
                    <a:bodyPr/>
                    <a:lstStyle/>
                    <a:p>
                      <a:pPr algn="ctr">
                        <a:buNone/>
                      </a:pPr>
                      <a:r>
                        <a:rPr lang="en-US" altLang="zh-CN" sz="2800" dirty="0">
                          <a:effectLst/>
                          <a:latin typeface="Times New Roman" panose="02020603050405020304" pitchFamily="18" charset="0"/>
                          <a:cs typeface="Times New Roman" panose="02020603050405020304" pitchFamily="18" charset="0"/>
                        </a:rPr>
                        <a:t>para2</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buNone/>
                      </a:pPr>
                      <a:r>
                        <a:rPr lang="zh-CN" altLang="en-US" sz="2800" dirty="0">
                          <a:effectLst/>
                          <a:latin typeface="Times New Roman" panose="02020603050405020304" pitchFamily="18" charset="0"/>
                          <a:cs typeface="Times New Roman" panose="02020603050405020304" pitchFamily="18" charset="0"/>
                        </a:rPr>
                        <a:t>“划水”</a:t>
                      </a:r>
                      <a:r>
                        <a:rPr lang="en-US" altLang="zh-CN" sz="2800" dirty="0">
                          <a:effectLst/>
                          <a:latin typeface="Times New Roman" panose="02020603050405020304" pitchFamily="18" charset="0"/>
                          <a:cs typeface="Times New Roman" panose="02020603050405020304" pitchFamily="18" charset="0"/>
                        </a:rPr>
                        <a:t>(free-riding) </a:t>
                      </a:r>
                      <a:r>
                        <a:rPr lang="zh-CN" altLang="en-US" sz="2800" dirty="0">
                          <a:effectLst/>
                          <a:latin typeface="Times New Roman" panose="02020603050405020304" pitchFamily="18" charset="0"/>
                          <a:cs typeface="Times New Roman" panose="02020603050405020304" pitchFamily="18" charset="0"/>
                        </a:rPr>
                        <a:t>现象危害分析与对应建议</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666868">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危害分析</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800" dirty="0">
                          <a:effectLst/>
                          <a:latin typeface="Times New Roman" panose="02020603050405020304" pitchFamily="18" charset="0"/>
                          <a:cs typeface="Times New Roman" panose="02020603050405020304" pitchFamily="18" charset="0"/>
                        </a:rPr>
                        <a:t>unfair, demotivate, drag down efficiency, undermine teamwork, harm team spirit, waste others' time, hinder progress</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55943">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提出建议</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800" dirty="0">
                          <a:effectLst/>
                          <a:latin typeface="Times New Roman" panose="02020603050405020304" pitchFamily="18" charset="0"/>
                          <a:cs typeface="Times New Roman" panose="02020603050405020304" pitchFamily="18" charset="0"/>
                        </a:rPr>
                        <a:t>assign tasks, divide work, clarify responsibilities, raise awareness, joint efforts, take responsibility, monitor progress, play to strengths</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3" name="Freeform 30"/>
          <p:cNvSpPr/>
          <p:nvPr/>
        </p:nvSpPr>
        <p:spPr>
          <a:xfrm>
            <a:off x="1220219" y="4368033"/>
            <a:ext cx="3105573" cy="4720655"/>
          </a:xfrm>
          <a:custGeom>
            <a:avLst/>
            <a:gdLst/>
            <a:ahLst/>
            <a:cxnLst/>
            <a:rect l="l" t="t" r="r" b="b"/>
            <a:pathLst>
              <a:path w="2364945" h="3876959">
                <a:moveTo>
                  <a:pt x="0" y="0"/>
                </a:moveTo>
                <a:lnTo>
                  <a:pt x="2364945" y="0"/>
                </a:lnTo>
                <a:lnTo>
                  <a:pt x="2364945" y="3876959"/>
                </a:lnTo>
                <a:lnTo>
                  <a:pt x="0" y="3876959"/>
                </a:lnTo>
                <a:lnTo>
                  <a:pt x="0" y="0"/>
                </a:lnTo>
                <a:close/>
              </a:path>
            </a:pathLst>
          </a:custGeom>
          <a:blipFill>
            <a:blip r:embed="rId2"/>
            <a:stretch>
              <a:fillRect/>
            </a:stretch>
          </a:blipFill>
        </p:spPr>
      </p:sp>
      <p:graphicFrame>
        <p:nvGraphicFramePr>
          <p:cNvPr id="14" name="表格 13"/>
          <p:cNvGraphicFramePr>
            <a:graphicFrameLocks noGrp="1"/>
          </p:cNvGraphicFramePr>
          <p:nvPr/>
        </p:nvGraphicFramePr>
        <p:xfrm>
          <a:off x="5238707" y="1129471"/>
          <a:ext cx="12720217" cy="3440496"/>
        </p:xfrm>
        <a:graphic>
          <a:graphicData uri="http://schemas.openxmlformats.org/drawingml/2006/table">
            <a:tbl>
              <a:tblPr/>
              <a:tblGrid>
                <a:gridCol w="1706371"/>
                <a:gridCol w="11013846"/>
              </a:tblGrid>
              <a:tr h="322489">
                <a:tc>
                  <a:txBody>
                    <a:bodyPr/>
                    <a:lstStyle/>
                    <a:p>
                      <a:pPr algn="ctr">
                        <a:buNone/>
                      </a:pPr>
                      <a:r>
                        <a:rPr lang="en-US" altLang="zh-CN" sz="2800" dirty="0">
                          <a:effectLst/>
                          <a:latin typeface="Times New Roman" panose="02020603050405020304" pitchFamily="18" charset="0"/>
                          <a:cs typeface="Times New Roman" panose="02020603050405020304" pitchFamily="18" charset="0"/>
                        </a:rPr>
                        <a:t>para2</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zh-CN" altLang="en-US" sz="2800" dirty="0">
                          <a:effectLst/>
                          <a:latin typeface="Times New Roman" panose="02020603050405020304" pitchFamily="18" charset="0"/>
                          <a:cs typeface="Times New Roman" panose="02020603050405020304" pitchFamily="18" charset="0"/>
                        </a:rPr>
                        <a:t>“划水”</a:t>
                      </a:r>
                      <a:r>
                        <a:rPr lang="en-US" altLang="zh-CN" sz="2800" dirty="0">
                          <a:effectLst/>
                          <a:latin typeface="Times New Roman" panose="02020603050405020304" pitchFamily="18" charset="0"/>
                          <a:cs typeface="Times New Roman" panose="02020603050405020304" pitchFamily="18" charset="0"/>
                        </a:rPr>
                        <a:t>(free-riding) </a:t>
                      </a:r>
                      <a:r>
                        <a:rPr lang="zh-CN" altLang="en-US" sz="2800" dirty="0">
                          <a:effectLst/>
                          <a:latin typeface="Times New Roman" panose="02020603050405020304" pitchFamily="18" charset="0"/>
                          <a:cs typeface="Times New Roman" panose="02020603050405020304" pitchFamily="18" charset="0"/>
                        </a:rPr>
                        <a:t>现象危害分析与对应建议</a:t>
                      </a:r>
                      <a:r>
                        <a:rPr lang="en-US" altLang="zh-CN" sz="2800" dirty="0">
                          <a:effectLst/>
                          <a:latin typeface="Times New Roman" panose="02020603050405020304" pitchFamily="18" charset="0"/>
                          <a:cs typeface="Times New Roman" panose="02020603050405020304" pitchFamily="18" charset="0"/>
                        </a:rPr>
                        <a:t>1</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66868">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危害分析</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457200" indent="-457200" algn="l">
                        <a:buFont typeface="Wingdings" panose="05000000000000000000" pitchFamily="2" charset="2"/>
                        <a:buChar char="l"/>
                      </a:pPr>
                      <a:r>
                        <a:rPr lang="zh-CN" altLang="en-US" sz="2800" dirty="0">
                          <a:effectLst/>
                          <a:latin typeface="Times New Roman" panose="02020603050405020304" pitchFamily="18" charset="0"/>
                          <a:cs typeface="Times New Roman" panose="02020603050405020304" pitchFamily="18" charset="0"/>
                        </a:rPr>
                        <a:t>总</a:t>
                      </a:r>
                      <a:r>
                        <a:rPr lang="en-US" sz="2800" dirty="0">
                          <a:effectLst/>
                          <a:latin typeface="Times New Roman" panose="02020603050405020304" pitchFamily="18" charset="0"/>
                          <a:cs typeface="Times New Roman" panose="02020603050405020304" pitchFamily="18" charset="0"/>
                        </a:rPr>
                        <a:t>This behavior brings serious harms to the whole group.</a:t>
                      </a:r>
                      <a:endParaRPr lang="en-US" sz="2800" dirty="0">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l"/>
                      </a:pPr>
                      <a:r>
                        <a:rPr lang="zh-CN" altLang="en-US" sz="2800" dirty="0">
                          <a:effectLst/>
                          <a:latin typeface="Times New Roman" panose="02020603050405020304" pitchFamily="18" charset="0"/>
                          <a:cs typeface="Times New Roman" panose="02020603050405020304" pitchFamily="18" charset="0"/>
                        </a:rPr>
                        <a:t>分</a:t>
                      </a:r>
                      <a:r>
                        <a:rPr lang="en-US" sz="2800" dirty="0">
                          <a:effectLst/>
                          <a:latin typeface="Times New Roman" panose="02020603050405020304" pitchFamily="18" charset="0"/>
                          <a:cs typeface="Times New Roman" panose="02020603050405020304" pitchFamily="18" charset="0"/>
                        </a:rPr>
                        <a:t>Firstly, it is extremely unfair to hard-working members. Secondly, it greatly drags down the group's work efficiency. Worse still, it undermines the spirit of teamwork.</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755943">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提出建议</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457200" indent="-457200" algn="l">
                        <a:buFont typeface="Wingdings" panose="05000000000000000000" pitchFamily="2" charset="2"/>
                        <a:buChar char="l"/>
                      </a:pPr>
                      <a:r>
                        <a:rPr lang="zh-CN" altLang="en-US" sz="2800" dirty="0">
                          <a:effectLst/>
                          <a:latin typeface="Times New Roman" panose="02020603050405020304" pitchFamily="18" charset="0"/>
                          <a:cs typeface="Times New Roman" panose="02020603050405020304" pitchFamily="18" charset="0"/>
                        </a:rPr>
                        <a:t>过渡</a:t>
                      </a:r>
                      <a:r>
                        <a:rPr lang="en-US" sz="2800" dirty="0">
                          <a:effectLst/>
                          <a:latin typeface="Times New Roman" panose="02020603050405020304" pitchFamily="18" charset="0"/>
                          <a:cs typeface="Times New Roman" panose="02020603050405020304" pitchFamily="18" charset="0"/>
                        </a:rPr>
                        <a:t>To solve this problem, practical measures should be taken.</a:t>
                      </a:r>
                      <a:endParaRPr lang="en-US" sz="2800" dirty="0">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l"/>
                      </a:pPr>
                      <a:r>
                        <a:rPr lang="zh-CN" altLang="en-US" sz="2800" dirty="0">
                          <a:effectLst/>
                          <a:latin typeface="Times New Roman" panose="02020603050405020304" pitchFamily="18" charset="0"/>
                          <a:cs typeface="Times New Roman" panose="02020603050405020304" pitchFamily="18" charset="0"/>
                        </a:rPr>
                        <a:t>建议</a:t>
                      </a:r>
                      <a:r>
                        <a:rPr lang="en-US" sz="2800" dirty="0">
                          <a:effectLst/>
                          <a:latin typeface="Times New Roman" panose="02020603050405020304" pitchFamily="18" charset="0"/>
                          <a:cs typeface="Times New Roman" panose="02020603050405020304" pitchFamily="18" charset="0"/>
                        </a:rPr>
                        <a:t>Firstly, we should assign clear tasks based on everyone's strengths. Secondly, we need to raise students' awareness of teamwork.</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bl>
          </a:graphicData>
        </a:graphic>
      </p:graphicFrame>
      <p:graphicFrame>
        <p:nvGraphicFramePr>
          <p:cNvPr id="15" name="表格 14"/>
          <p:cNvGraphicFramePr>
            <a:graphicFrameLocks noGrp="1"/>
          </p:cNvGraphicFramePr>
          <p:nvPr/>
        </p:nvGraphicFramePr>
        <p:xfrm>
          <a:off x="5321644" y="5213990"/>
          <a:ext cx="12720217" cy="3013776"/>
        </p:xfrm>
        <a:graphic>
          <a:graphicData uri="http://schemas.openxmlformats.org/drawingml/2006/table">
            <a:tbl>
              <a:tblPr/>
              <a:tblGrid>
                <a:gridCol w="1706371"/>
                <a:gridCol w="11013846"/>
              </a:tblGrid>
              <a:tr h="322489">
                <a:tc>
                  <a:txBody>
                    <a:bodyPr/>
                    <a:lstStyle/>
                    <a:p>
                      <a:pPr algn="ctr">
                        <a:buNone/>
                      </a:pPr>
                      <a:r>
                        <a:rPr lang="en-US" altLang="zh-CN" sz="2800" dirty="0">
                          <a:effectLst/>
                          <a:latin typeface="Times New Roman" panose="02020603050405020304" pitchFamily="18" charset="0"/>
                          <a:cs typeface="Times New Roman" panose="02020603050405020304" pitchFamily="18" charset="0"/>
                        </a:rPr>
                        <a:t>para2</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zh-CN" altLang="en-US" sz="2800" dirty="0">
                          <a:effectLst/>
                          <a:latin typeface="Times New Roman" panose="02020603050405020304" pitchFamily="18" charset="0"/>
                          <a:cs typeface="Times New Roman" panose="02020603050405020304" pitchFamily="18" charset="0"/>
                        </a:rPr>
                        <a:t>“划水”</a:t>
                      </a:r>
                      <a:r>
                        <a:rPr lang="en-US" altLang="zh-CN" sz="2800" dirty="0">
                          <a:effectLst/>
                          <a:latin typeface="Times New Roman" panose="02020603050405020304" pitchFamily="18" charset="0"/>
                          <a:cs typeface="Times New Roman" panose="02020603050405020304" pitchFamily="18" charset="0"/>
                        </a:rPr>
                        <a:t>(free-riding) </a:t>
                      </a:r>
                      <a:r>
                        <a:rPr lang="zh-CN" altLang="en-US" sz="2800" dirty="0">
                          <a:effectLst/>
                          <a:latin typeface="Times New Roman" panose="02020603050405020304" pitchFamily="18" charset="0"/>
                          <a:cs typeface="Times New Roman" panose="02020603050405020304" pitchFamily="18" charset="0"/>
                        </a:rPr>
                        <a:t>现象危害分析与对应建议</a:t>
                      </a:r>
                      <a:r>
                        <a:rPr lang="en-US" altLang="zh-CN" sz="2800" dirty="0">
                          <a:effectLst/>
                          <a:latin typeface="Times New Roman" panose="02020603050405020304" pitchFamily="18" charset="0"/>
                          <a:cs typeface="Times New Roman" panose="02020603050405020304" pitchFamily="18" charset="0"/>
                        </a:rPr>
                        <a:t>2</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66868">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危害分析</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457200" indent="-457200" algn="l">
                        <a:buFont typeface="Wingdings" panose="05000000000000000000" pitchFamily="2" charset="2"/>
                        <a:buChar char="l"/>
                      </a:pPr>
                      <a:r>
                        <a:rPr lang="en-US" altLang="zh-CN" sz="2800" dirty="0">
                          <a:effectLst/>
                          <a:latin typeface="Times New Roman" panose="02020603050405020304" pitchFamily="18" charset="0"/>
                          <a:cs typeface="Times New Roman" panose="02020603050405020304" pitchFamily="18" charset="0"/>
                        </a:rPr>
                        <a:t>Not only is this behavior unfair to diligent teammates, but it also drags down the group's efficiency and damages our class's teamwork atmosphere.</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755943">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提出建议</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457200" indent="-457200" algn="l">
                        <a:buFont typeface="Wingdings" panose="05000000000000000000" pitchFamily="2" charset="2"/>
                        <a:buChar char="l"/>
                      </a:pPr>
                      <a:r>
                        <a:rPr lang="zh-CN" altLang="en-US" sz="2800" dirty="0">
                          <a:effectLst/>
                          <a:latin typeface="Times New Roman" panose="02020603050405020304" pitchFamily="18" charset="0"/>
                          <a:cs typeface="Times New Roman" panose="02020603050405020304" pitchFamily="18" charset="0"/>
                        </a:rPr>
                        <a:t>过渡</a:t>
                      </a:r>
                      <a:r>
                        <a:rPr lang="en-US" sz="2800" dirty="0">
                          <a:effectLst/>
                          <a:latin typeface="Times New Roman" panose="02020603050405020304" pitchFamily="18" charset="0"/>
                          <a:cs typeface="Times New Roman" panose="02020603050405020304" pitchFamily="18" charset="0"/>
                        </a:rPr>
                        <a:t>To address this issue effectively, we can take the following steps.</a:t>
                      </a:r>
                      <a:endParaRPr lang="en-US" sz="2800" dirty="0">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l"/>
                      </a:pPr>
                      <a:r>
                        <a:rPr lang="zh-CN" altLang="en-US" sz="2800" dirty="0">
                          <a:effectLst/>
                          <a:latin typeface="Times New Roman" panose="02020603050405020304" pitchFamily="18" charset="0"/>
                          <a:cs typeface="Times New Roman" panose="02020603050405020304" pitchFamily="18" charset="0"/>
                        </a:rPr>
                        <a:t>建议</a:t>
                      </a:r>
                      <a:r>
                        <a:rPr lang="en-US" sz="2800" dirty="0">
                          <a:effectLst/>
                          <a:latin typeface="Times New Roman" panose="02020603050405020304" pitchFamily="18" charset="0"/>
                          <a:cs typeface="Times New Roman" panose="02020603050405020304" pitchFamily="18" charset="0"/>
                        </a:rPr>
                        <a:t>We should divide work clearly to ensure everyone takes responsibility, and hold regular check-ins to monitor progress.</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bl>
          </a:graphicData>
        </a:graphic>
      </p:graphicFrame>
      <p:sp>
        <p:nvSpPr>
          <p:cNvPr id="16" name="Rectangle 2"/>
          <p:cNvSpPr>
            <a:spLocks noChangeArrowheads="1"/>
          </p:cNvSpPr>
          <p:nvPr/>
        </p:nvSpPr>
        <p:spPr bwMode="auto">
          <a:xfrm>
            <a:off x="5292270" y="1888584"/>
            <a:ext cx="12602633" cy="2954655"/>
          </a:xfrm>
          <a:custGeom>
            <a:avLst/>
            <a:gdLst>
              <a:gd name="csX0" fmla="*/ 0 w 12602633"/>
              <a:gd name="csY0" fmla="*/ 0 h 2954655"/>
              <a:gd name="csX1" fmla="*/ 789323 w 12602633"/>
              <a:gd name="csY1" fmla="*/ 0 h 2954655"/>
              <a:gd name="csX2" fmla="*/ 1452619 w 12602633"/>
              <a:gd name="csY2" fmla="*/ 0 h 2954655"/>
              <a:gd name="csX3" fmla="*/ 1989889 w 12602633"/>
              <a:gd name="csY3" fmla="*/ 0 h 2954655"/>
              <a:gd name="csX4" fmla="*/ 2905239 w 12602633"/>
              <a:gd name="csY4" fmla="*/ 0 h 2954655"/>
              <a:gd name="csX5" fmla="*/ 3694561 w 12602633"/>
              <a:gd name="csY5" fmla="*/ 0 h 2954655"/>
              <a:gd name="csX6" fmla="*/ 4609910 w 12602633"/>
              <a:gd name="csY6" fmla="*/ 0 h 2954655"/>
              <a:gd name="csX7" fmla="*/ 4895128 w 12602633"/>
              <a:gd name="csY7" fmla="*/ 0 h 2954655"/>
              <a:gd name="csX8" fmla="*/ 5684451 w 12602633"/>
              <a:gd name="csY8" fmla="*/ 0 h 2954655"/>
              <a:gd name="csX9" fmla="*/ 5969668 w 12602633"/>
              <a:gd name="csY9" fmla="*/ 0 h 2954655"/>
              <a:gd name="csX10" fmla="*/ 6885017 w 12602633"/>
              <a:gd name="csY10" fmla="*/ 0 h 2954655"/>
              <a:gd name="csX11" fmla="*/ 7170235 w 12602633"/>
              <a:gd name="csY11" fmla="*/ 0 h 2954655"/>
              <a:gd name="csX12" fmla="*/ 7707505 w 12602633"/>
              <a:gd name="csY12" fmla="*/ 0 h 2954655"/>
              <a:gd name="csX13" fmla="*/ 8622854 w 12602633"/>
              <a:gd name="csY13" fmla="*/ 0 h 2954655"/>
              <a:gd name="csX14" fmla="*/ 9286151 w 12602633"/>
              <a:gd name="csY14" fmla="*/ 0 h 2954655"/>
              <a:gd name="csX15" fmla="*/ 9823421 w 12602633"/>
              <a:gd name="csY15" fmla="*/ 0 h 2954655"/>
              <a:gd name="csX16" fmla="*/ 10108638 w 12602633"/>
              <a:gd name="csY16" fmla="*/ 0 h 2954655"/>
              <a:gd name="csX17" fmla="*/ 10897961 w 12602633"/>
              <a:gd name="csY17" fmla="*/ 0 h 2954655"/>
              <a:gd name="csX18" fmla="*/ 11183179 w 12602633"/>
              <a:gd name="csY18" fmla="*/ 0 h 2954655"/>
              <a:gd name="csX19" fmla="*/ 12602633 w 12602633"/>
              <a:gd name="csY19" fmla="*/ 0 h 2954655"/>
              <a:gd name="csX20" fmla="*/ 12602633 w 12602633"/>
              <a:gd name="csY20" fmla="*/ 590931 h 2954655"/>
              <a:gd name="csX21" fmla="*/ 12602633 w 12602633"/>
              <a:gd name="csY21" fmla="*/ 1240955 h 2954655"/>
              <a:gd name="csX22" fmla="*/ 12602633 w 12602633"/>
              <a:gd name="csY22" fmla="*/ 1861433 h 2954655"/>
              <a:gd name="csX23" fmla="*/ 12602633 w 12602633"/>
              <a:gd name="csY23" fmla="*/ 2954655 h 2954655"/>
              <a:gd name="csX24" fmla="*/ 11939337 w 12602633"/>
              <a:gd name="csY24" fmla="*/ 2954655 h 2954655"/>
              <a:gd name="csX25" fmla="*/ 11023987 w 12602633"/>
              <a:gd name="csY25" fmla="*/ 2954655 h 2954655"/>
              <a:gd name="csX26" fmla="*/ 10486717 w 12602633"/>
              <a:gd name="csY26" fmla="*/ 2954655 h 2954655"/>
              <a:gd name="csX27" fmla="*/ 9823421 w 12602633"/>
              <a:gd name="csY27" fmla="*/ 2954655 h 2954655"/>
              <a:gd name="csX28" fmla="*/ 9034098 w 12602633"/>
              <a:gd name="csY28" fmla="*/ 2954655 h 2954655"/>
              <a:gd name="csX29" fmla="*/ 8748880 w 12602633"/>
              <a:gd name="csY29" fmla="*/ 2954655 h 2954655"/>
              <a:gd name="csX30" fmla="*/ 7833531 w 12602633"/>
              <a:gd name="csY30" fmla="*/ 2954655 h 2954655"/>
              <a:gd name="csX31" fmla="*/ 7044209 w 12602633"/>
              <a:gd name="csY31" fmla="*/ 2954655 h 2954655"/>
              <a:gd name="csX32" fmla="*/ 6506938 w 12602633"/>
              <a:gd name="csY32" fmla="*/ 2954655 h 2954655"/>
              <a:gd name="csX33" fmla="*/ 6095695 w 12602633"/>
              <a:gd name="csY33" fmla="*/ 2954655 h 2954655"/>
              <a:gd name="csX34" fmla="*/ 5306372 w 12602633"/>
              <a:gd name="csY34" fmla="*/ 2954655 h 2954655"/>
              <a:gd name="csX35" fmla="*/ 4643075 w 12602633"/>
              <a:gd name="csY35" fmla="*/ 2954655 h 2954655"/>
              <a:gd name="csX36" fmla="*/ 3727726 w 12602633"/>
              <a:gd name="csY36" fmla="*/ 2954655 h 2954655"/>
              <a:gd name="csX37" fmla="*/ 2812377 w 12602633"/>
              <a:gd name="csY37" fmla="*/ 2954655 h 2954655"/>
              <a:gd name="csX38" fmla="*/ 2149081 w 12602633"/>
              <a:gd name="csY38" fmla="*/ 2954655 h 2954655"/>
              <a:gd name="csX39" fmla="*/ 1359758 w 12602633"/>
              <a:gd name="csY39" fmla="*/ 2954655 h 2954655"/>
              <a:gd name="csX40" fmla="*/ 696461 w 12602633"/>
              <a:gd name="csY40" fmla="*/ 2954655 h 2954655"/>
              <a:gd name="csX41" fmla="*/ 0 w 12602633"/>
              <a:gd name="csY41" fmla="*/ 2954655 h 2954655"/>
              <a:gd name="csX42" fmla="*/ 0 w 12602633"/>
              <a:gd name="csY42" fmla="*/ 2452364 h 2954655"/>
              <a:gd name="csX43" fmla="*/ 0 w 12602633"/>
              <a:gd name="csY43" fmla="*/ 1890979 h 2954655"/>
              <a:gd name="csX44" fmla="*/ 0 w 12602633"/>
              <a:gd name="csY44" fmla="*/ 1388688 h 2954655"/>
              <a:gd name="csX45" fmla="*/ 0 w 12602633"/>
              <a:gd name="csY45" fmla="*/ 738664 h 2954655"/>
              <a:gd name="csX46" fmla="*/ 0 w 12602633"/>
              <a:gd name="csY46" fmla="*/ 0 h 295465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Lst>
            <a:rect l="l" t="t" r="r" b="b"/>
            <a:pathLst>
              <a:path w="12602633" h="2954655" fill="none" extrusionOk="0">
                <a:moveTo>
                  <a:pt x="0" y="0"/>
                </a:moveTo>
                <a:cubicBezTo>
                  <a:pt x="244114" y="-15750"/>
                  <a:pt x="489825" y="17346"/>
                  <a:pt x="789323" y="0"/>
                </a:cubicBezTo>
                <a:cubicBezTo>
                  <a:pt x="1088821" y="-17346"/>
                  <a:pt x="1156824" y="-6229"/>
                  <a:pt x="1452619" y="0"/>
                </a:cubicBezTo>
                <a:cubicBezTo>
                  <a:pt x="1748414" y="6229"/>
                  <a:pt x="1747111" y="24161"/>
                  <a:pt x="1989889" y="0"/>
                </a:cubicBezTo>
                <a:cubicBezTo>
                  <a:pt x="2232667" y="-24161"/>
                  <a:pt x="2595175" y="2420"/>
                  <a:pt x="2905239" y="0"/>
                </a:cubicBezTo>
                <a:cubicBezTo>
                  <a:pt x="3215303" y="-2420"/>
                  <a:pt x="3341127" y="32245"/>
                  <a:pt x="3694561" y="0"/>
                </a:cubicBezTo>
                <a:cubicBezTo>
                  <a:pt x="4047995" y="-32245"/>
                  <a:pt x="4291440" y="29343"/>
                  <a:pt x="4609910" y="0"/>
                </a:cubicBezTo>
                <a:cubicBezTo>
                  <a:pt x="4928380" y="-29343"/>
                  <a:pt x="4827332" y="-12145"/>
                  <a:pt x="4895128" y="0"/>
                </a:cubicBezTo>
                <a:cubicBezTo>
                  <a:pt x="4962924" y="12145"/>
                  <a:pt x="5335668" y="22391"/>
                  <a:pt x="5684451" y="0"/>
                </a:cubicBezTo>
                <a:cubicBezTo>
                  <a:pt x="6033234" y="-22391"/>
                  <a:pt x="5902157" y="3989"/>
                  <a:pt x="5969668" y="0"/>
                </a:cubicBezTo>
                <a:cubicBezTo>
                  <a:pt x="6037179" y="-3989"/>
                  <a:pt x="6484469" y="4293"/>
                  <a:pt x="6885017" y="0"/>
                </a:cubicBezTo>
                <a:cubicBezTo>
                  <a:pt x="7285565" y="-4293"/>
                  <a:pt x="7071267" y="5938"/>
                  <a:pt x="7170235" y="0"/>
                </a:cubicBezTo>
                <a:cubicBezTo>
                  <a:pt x="7269203" y="-5938"/>
                  <a:pt x="7461358" y="-3016"/>
                  <a:pt x="7707505" y="0"/>
                </a:cubicBezTo>
                <a:cubicBezTo>
                  <a:pt x="7953652" y="3016"/>
                  <a:pt x="8202322" y="29172"/>
                  <a:pt x="8622854" y="0"/>
                </a:cubicBezTo>
                <a:cubicBezTo>
                  <a:pt x="9043386" y="-29172"/>
                  <a:pt x="9110750" y="56"/>
                  <a:pt x="9286151" y="0"/>
                </a:cubicBezTo>
                <a:cubicBezTo>
                  <a:pt x="9461552" y="-56"/>
                  <a:pt x="9596739" y="12750"/>
                  <a:pt x="9823421" y="0"/>
                </a:cubicBezTo>
                <a:cubicBezTo>
                  <a:pt x="10050103" y="-12750"/>
                  <a:pt x="10007368" y="-10972"/>
                  <a:pt x="10108638" y="0"/>
                </a:cubicBezTo>
                <a:cubicBezTo>
                  <a:pt x="10209908" y="10972"/>
                  <a:pt x="10518370" y="-6858"/>
                  <a:pt x="10897961" y="0"/>
                </a:cubicBezTo>
                <a:cubicBezTo>
                  <a:pt x="11277552" y="6858"/>
                  <a:pt x="11079142" y="-5748"/>
                  <a:pt x="11183179" y="0"/>
                </a:cubicBezTo>
                <a:cubicBezTo>
                  <a:pt x="11287216" y="5748"/>
                  <a:pt x="12122835" y="-58111"/>
                  <a:pt x="12602633" y="0"/>
                </a:cubicBezTo>
                <a:cubicBezTo>
                  <a:pt x="12589200" y="183843"/>
                  <a:pt x="12620871" y="348706"/>
                  <a:pt x="12602633" y="590931"/>
                </a:cubicBezTo>
                <a:cubicBezTo>
                  <a:pt x="12584395" y="833156"/>
                  <a:pt x="12620822" y="967380"/>
                  <a:pt x="12602633" y="1240955"/>
                </a:cubicBezTo>
                <a:cubicBezTo>
                  <a:pt x="12584444" y="1514530"/>
                  <a:pt x="12583390" y="1605399"/>
                  <a:pt x="12602633" y="1861433"/>
                </a:cubicBezTo>
                <a:cubicBezTo>
                  <a:pt x="12621876" y="2117467"/>
                  <a:pt x="12585965" y="2625073"/>
                  <a:pt x="12602633" y="2954655"/>
                </a:cubicBezTo>
                <a:cubicBezTo>
                  <a:pt x="12379847" y="2984625"/>
                  <a:pt x="12123772" y="2973180"/>
                  <a:pt x="11939337" y="2954655"/>
                </a:cubicBezTo>
                <a:cubicBezTo>
                  <a:pt x="11754902" y="2936130"/>
                  <a:pt x="11284792" y="2958271"/>
                  <a:pt x="11023987" y="2954655"/>
                </a:cubicBezTo>
                <a:cubicBezTo>
                  <a:pt x="10763182" y="2951040"/>
                  <a:pt x="10646659" y="2940254"/>
                  <a:pt x="10486717" y="2954655"/>
                </a:cubicBezTo>
                <a:cubicBezTo>
                  <a:pt x="10326775" y="2969057"/>
                  <a:pt x="10134252" y="2969920"/>
                  <a:pt x="9823421" y="2954655"/>
                </a:cubicBezTo>
                <a:cubicBezTo>
                  <a:pt x="9512590" y="2939390"/>
                  <a:pt x="9328592" y="2921258"/>
                  <a:pt x="9034098" y="2954655"/>
                </a:cubicBezTo>
                <a:cubicBezTo>
                  <a:pt x="8739604" y="2988052"/>
                  <a:pt x="8884909" y="2945180"/>
                  <a:pt x="8748880" y="2954655"/>
                </a:cubicBezTo>
                <a:cubicBezTo>
                  <a:pt x="8612851" y="2964130"/>
                  <a:pt x="8034735" y="2967909"/>
                  <a:pt x="7833531" y="2954655"/>
                </a:cubicBezTo>
                <a:cubicBezTo>
                  <a:pt x="7632327" y="2941401"/>
                  <a:pt x="7272966" y="2973973"/>
                  <a:pt x="7044209" y="2954655"/>
                </a:cubicBezTo>
                <a:cubicBezTo>
                  <a:pt x="6815452" y="2935337"/>
                  <a:pt x="6660466" y="2953812"/>
                  <a:pt x="6506938" y="2954655"/>
                </a:cubicBezTo>
                <a:cubicBezTo>
                  <a:pt x="6353410" y="2955498"/>
                  <a:pt x="6216107" y="2938945"/>
                  <a:pt x="6095695" y="2954655"/>
                </a:cubicBezTo>
                <a:cubicBezTo>
                  <a:pt x="5975283" y="2970365"/>
                  <a:pt x="5687224" y="2950788"/>
                  <a:pt x="5306372" y="2954655"/>
                </a:cubicBezTo>
                <a:cubicBezTo>
                  <a:pt x="4925520" y="2958522"/>
                  <a:pt x="4922786" y="2955576"/>
                  <a:pt x="4643075" y="2954655"/>
                </a:cubicBezTo>
                <a:cubicBezTo>
                  <a:pt x="4363364" y="2953734"/>
                  <a:pt x="3988073" y="2941090"/>
                  <a:pt x="3727726" y="2954655"/>
                </a:cubicBezTo>
                <a:cubicBezTo>
                  <a:pt x="3467379" y="2968220"/>
                  <a:pt x="3104587" y="2956901"/>
                  <a:pt x="2812377" y="2954655"/>
                </a:cubicBezTo>
                <a:cubicBezTo>
                  <a:pt x="2520167" y="2952409"/>
                  <a:pt x="2322028" y="2967819"/>
                  <a:pt x="2149081" y="2954655"/>
                </a:cubicBezTo>
                <a:cubicBezTo>
                  <a:pt x="1976134" y="2941491"/>
                  <a:pt x="1712917" y="2984753"/>
                  <a:pt x="1359758" y="2954655"/>
                </a:cubicBezTo>
                <a:cubicBezTo>
                  <a:pt x="1006599" y="2924557"/>
                  <a:pt x="866331" y="2945106"/>
                  <a:pt x="696461" y="2954655"/>
                </a:cubicBezTo>
                <a:cubicBezTo>
                  <a:pt x="526591" y="2964204"/>
                  <a:pt x="243450" y="2957985"/>
                  <a:pt x="0" y="2954655"/>
                </a:cubicBezTo>
                <a:cubicBezTo>
                  <a:pt x="18571" y="2719731"/>
                  <a:pt x="3470" y="2567461"/>
                  <a:pt x="0" y="2452364"/>
                </a:cubicBezTo>
                <a:cubicBezTo>
                  <a:pt x="-3470" y="2337267"/>
                  <a:pt x="767" y="2073155"/>
                  <a:pt x="0" y="1890979"/>
                </a:cubicBezTo>
                <a:cubicBezTo>
                  <a:pt x="-767" y="1708804"/>
                  <a:pt x="-8347" y="1530263"/>
                  <a:pt x="0" y="1388688"/>
                </a:cubicBezTo>
                <a:cubicBezTo>
                  <a:pt x="8347" y="1247113"/>
                  <a:pt x="3346" y="1043694"/>
                  <a:pt x="0" y="738664"/>
                </a:cubicBezTo>
                <a:cubicBezTo>
                  <a:pt x="-3346" y="433634"/>
                  <a:pt x="-33345" y="306679"/>
                  <a:pt x="0" y="0"/>
                </a:cubicBezTo>
                <a:close/>
              </a:path>
              <a:path w="12602633" h="2954655" stroke="0" extrusionOk="0">
                <a:moveTo>
                  <a:pt x="0" y="0"/>
                </a:moveTo>
                <a:cubicBezTo>
                  <a:pt x="344585" y="31475"/>
                  <a:pt x="466856" y="-28523"/>
                  <a:pt x="789323" y="0"/>
                </a:cubicBezTo>
                <a:cubicBezTo>
                  <a:pt x="1111790" y="28523"/>
                  <a:pt x="997344" y="1528"/>
                  <a:pt x="1074540" y="0"/>
                </a:cubicBezTo>
                <a:cubicBezTo>
                  <a:pt x="1151736" y="-1528"/>
                  <a:pt x="1551691" y="-30790"/>
                  <a:pt x="1989889" y="0"/>
                </a:cubicBezTo>
                <a:cubicBezTo>
                  <a:pt x="2428087" y="30790"/>
                  <a:pt x="2499324" y="17723"/>
                  <a:pt x="2905239" y="0"/>
                </a:cubicBezTo>
                <a:cubicBezTo>
                  <a:pt x="3311154" y="-17723"/>
                  <a:pt x="3539638" y="16825"/>
                  <a:pt x="3820588" y="0"/>
                </a:cubicBezTo>
                <a:cubicBezTo>
                  <a:pt x="4101538" y="-16825"/>
                  <a:pt x="4015543" y="-200"/>
                  <a:pt x="4105805" y="0"/>
                </a:cubicBezTo>
                <a:cubicBezTo>
                  <a:pt x="4196067" y="200"/>
                  <a:pt x="4320514" y="-1497"/>
                  <a:pt x="4391023" y="0"/>
                </a:cubicBezTo>
                <a:cubicBezTo>
                  <a:pt x="4461532" y="1497"/>
                  <a:pt x="4820561" y="-5372"/>
                  <a:pt x="4928293" y="0"/>
                </a:cubicBezTo>
                <a:cubicBezTo>
                  <a:pt x="5036025" y="5372"/>
                  <a:pt x="5502612" y="-12752"/>
                  <a:pt x="5717616" y="0"/>
                </a:cubicBezTo>
                <a:cubicBezTo>
                  <a:pt x="5932620" y="12752"/>
                  <a:pt x="6015119" y="11549"/>
                  <a:pt x="6254886" y="0"/>
                </a:cubicBezTo>
                <a:cubicBezTo>
                  <a:pt x="6494653" y="-11549"/>
                  <a:pt x="6678082" y="16536"/>
                  <a:pt x="6792156" y="0"/>
                </a:cubicBezTo>
                <a:cubicBezTo>
                  <a:pt x="6906230" y="-16536"/>
                  <a:pt x="6975651" y="6810"/>
                  <a:pt x="7077373" y="0"/>
                </a:cubicBezTo>
                <a:cubicBezTo>
                  <a:pt x="7179095" y="-6810"/>
                  <a:pt x="7300818" y="14814"/>
                  <a:pt x="7488617" y="0"/>
                </a:cubicBezTo>
                <a:cubicBezTo>
                  <a:pt x="7676416" y="-14814"/>
                  <a:pt x="8071221" y="-4471"/>
                  <a:pt x="8277940" y="0"/>
                </a:cubicBezTo>
                <a:cubicBezTo>
                  <a:pt x="8484659" y="4471"/>
                  <a:pt x="8474366" y="-2656"/>
                  <a:pt x="8563157" y="0"/>
                </a:cubicBezTo>
                <a:cubicBezTo>
                  <a:pt x="8651948" y="2656"/>
                  <a:pt x="8873673" y="-159"/>
                  <a:pt x="8974401" y="0"/>
                </a:cubicBezTo>
                <a:cubicBezTo>
                  <a:pt x="9075129" y="159"/>
                  <a:pt x="9354750" y="-18787"/>
                  <a:pt x="9511671" y="0"/>
                </a:cubicBezTo>
                <a:cubicBezTo>
                  <a:pt x="9668592" y="18787"/>
                  <a:pt x="9873773" y="16035"/>
                  <a:pt x="10048942" y="0"/>
                </a:cubicBezTo>
                <a:cubicBezTo>
                  <a:pt x="10224111" y="-16035"/>
                  <a:pt x="10232752" y="-6229"/>
                  <a:pt x="10334159" y="0"/>
                </a:cubicBezTo>
                <a:cubicBezTo>
                  <a:pt x="10435566" y="6229"/>
                  <a:pt x="10975124" y="-5742"/>
                  <a:pt x="11249508" y="0"/>
                </a:cubicBezTo>
                <a:cubicBezTo>
                  <a:pt x="11523892" y="5742"/>
                  <a:pt x="12044076" y="45643"/>
                  <a:pt x="12602633" y="0"/>
                </a:cubicBezTo>
                <a:cubicBezTo>
                  <a:pt x="12588464" y="189597"/>
                  <a:pt x="12609406" y="370081"/>
                  <a:pt x="12602633" y="502291"/>
                </a:cubicBezTo>
                <a:cubicBezTo>
                  <a:pt x="12595860" y="634501"/>
                  <a:pt x="12604095" y="779208"/>
                  <a:pt x="12602633" y="1034129"/>
                </a:cubicBezTo>
                <a:cubicBezTo>
                  <a:pt x="12601171" y="1289050"/>
                  <a:pt x="12622381" y="1363537"/>
                  <a:pt x="12602633" y="1625060"/>
                </a:cubicBezTo>
                <a:cubicBezTo>
                  <a:pt x="12582885" y="1886583"/>
                  <a:pt x="12632570" y="2005765"/>
                  <a:pt x="12602633" y="2245538"/>
                </a:cubicBezTo>
                <a:cubicBezTo>
                  <a:pt x="12572696" y="2485311"/>
                  <a:pt x="12624977" y="2638252"/>
                  <a:pt x="12602633" y="2954655"/>
                </a:cubicBezTo>
                <a:cubicBezTo>
                  <a:pt x="12394624" y="2943231"/>
                  <a:pt x="12181944" y="2981191"/>
                  <a:pt x="12065363" y="2954655"/>
                </a:cubicBezTo>
                <a:cubicBezTo>
                  <a:pt x="11948782" y="2928120"/>
                  <a:pt x="11776263" y="2979842"/>
                  <a:pt x="11528093" y="2954655"/>
                </a:cubicBezTo>
                <a:cubicBezTo>
                  <a:pt x="11279923" y="2929469"/>
                  <a:pt x="11164136" y="2967085"/>
                  <a:pt x="10864796" y="2954655"/>
                </a:cubicBezTo>
                <a:cubicBezTo>
                  <a:pt x="10565456" y="2942225"/>
                  <a:pt x="10405664" y="2999374"/>
                  <a:pt x="9949447" y="2954655"/>
                </a:cubicBezTo>
                <a:cubicBezTo>
                  <a:pt x="9493230" y="2909936"/>
                  <a:pt x="9639691" y="2965491"/>
                  <a:pt x="9538203" y="2954655"/>
                </a:cubicBezTo>
                <a:cubicBezTo>
                  <a:pt x="9436715" y="2943819"/>
                  <a:pt x="9134510" y="2931024"/>
                  <a:pt x="9000933" y="2954655"/>
                </a:cubicBezTo>
                <a:cubicBezTo>
                  <a:pt x="8867356" y="2978287"/>
                  <a:pt x="8851517" y="2940947"/>
                  <a:pt x="8715716" y="2954655"/>
                </a:cubicBezTo>
                <a:cubicBezTo>
                  <a:pt x="8579915" y="2968363"/>
                  <a:pt x="8248605" y="2928652"/>
                  <a:pt x="8052419" y="2954655"/>
                </a:cubicBezTo>
                <a:cubicBezTo>
                  <a:pt x="7856233" y="2980658"/>
                  <a:pt x="7726083" y="2971908"/>
                  <a:pt x="7641175" y="2954655"/>
                </a:cubicBezTo>
                <a:cubicBezTo>
                  <a:pt x="7556267" y="2937402"/>
                  <a:pt x="7238277" y="2962024"/>
                  <a:pt x="6977879" y="2954655"/>
                </a:cubicBezTo>
                <a:cubicBezTo>
                  <a:pt x="6717481" y="2947286"/>
                  <a:pt x="6600703" y="2955651"/>
                  <a:pt x="6440609" y="2954655"/>
                </a:cubicBezTo>
                <a:cubicBezTo>
                  <a:pt x="6280515" y="2953660"/>
                  <a:pt x="5931108" y="2958721"/>
                  <a:pt x="5777312" y="2954655"/>
                </a:cubicBezTo>
                <a:cubicBezTo>
                  <a:pt x="5623516" y="2950589"/>
                  <a:pt x="5385719" y="2984801"/>
                  <a:pt x="5114016" y="2954655"/>
                </a:cubicBezTo>
                <a:cubicBezTo>
                  <a:pt x="4842313" y="2924509"/>
                  <a:pt x="4393778" y="2918705"/>
                  <a:pt x="4198667" y="2954655"/>
                </a:cubicBezTo>
                <a:cubicBezTo>
                  <a:pt x="4003556" y="2990605"/>
                  <a:pt x="3711229" y="2948021"/>
                  <a:pt x="3535370" y="2954655"/>
                </a:cubicBezTo>
                <a:cubicBezTo>
                  <a:pt x="3359511" y="2961289"/>
                  <a:pt x="2927897" y="2979283"/>
                  <a:pt x="2620021" y="2954655"/>
                </a:cubicBezTo>
                <a:cubicBezTo>
                  <a:pt x="2312145" y="2930027"/>
                  <a:pt x="2466459" y="2954820"/>
                  <a:pt x="2334804" y="2954655"/>
                </a:cubicBezTo>
                <a:cubicBezTo>
                  <a:pt x="2203149" y="2954490"/>
                  <a:pt x="2060952" y="2956494"/>
                  <a:pt x="1797533" y="2954655"/>
                </a:cubicBezTo>
                <a:cubicBezTo>
                  <a:pt x="1534114" y="2952816"/>
                  <a:pt x="1472179" y="2943405"/>
                  <a:pt x="1386290" y="2954655"/>
                </a:cubicBezTo>
                <a:cubicBezTo>
                  <a:pt x="1300401" y="2965905"/>
                  <a:pt x="340051" y="2918877"/>
                  <a:pt x="0" y="2954655"/>
                </a:cubicBezTo>
                <a:cubicBezTo>
                  <a:pt x="20576" y="2761813"/>
                  <a:pt x="766" y="2488996"/>
                  <a:pt x="0" y="2363724"/>
                </a:cubicBezTo>
                <a:cubicBezTo>
                  <a:pt x="-766" y="2238452"/>
                  <a:pt x="24298" y="2018426"/>
                  <a:pt x="0" y="1861433"/>
                </a:cubicBezTo>
                <a:cubicBezTo>
                  <a:pt x="-24298" y="1704440"/>
                  <a:pt x="-14544" y="1432376"/>
                  <a:pt x="0" y="1240955"/>
                </a:cubicBezTo>
                <a:cubicBezTo>
                  <a:pt x="14544" y="1049534"/>
                  <a:pt x="24225" y="887239"/>
                  <a:pt x="0" y="679571"/>
                </a:cubicBezTo>
                <a:cubicBezTo>
                  <a:pt x="-24225" y="471903"/>
                  <a:pt x="6922" y="172850"/>
                  <a:pt x="0" y="0"/>
                </a:cubicBezTo>
                <a:close/>
              </a:path>
            </a:pathLst>
          </a:custGeom>
          <a:solidFill>
            <a:schemeClr val="bg1">
              <a:lumMod val="95000"/>
            </a:schemeClr>
          </a:solidFill>
          <a:ln w="38100">
            <a:solidFill>
              <a:schemeClr val="tx1"/>
            </a:solidFill>
            <a:miter lim="800000"/>
          </a:ln>
          <a:effectLst/>
        </p:spPr>
        <p:txBody>
          <a:bodyPr vert="horz" wrap="squar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defRPr/>
            </a:pPr>
            <a:r>
              <a:rPr kumimoji="0" lang="zh-CN" altLang="en-US" sz="3200" b="1" i="0" u="none" strike="noStrike" kern="1200" cap="none" spc="0" normalizeH="0" baseline="0" noProof="0" dirty="0">
                <a:ln>
                  <a:noFill/>
                </a:ln>
                <a:solidFill>
                  <a:srgbClr val="000000"/>
                </a:solidFill>
                <a:effectLst/>
                <a:uLnTx/>
                <a:uFillTx/>
                <a:latin typeface="+mn-ea"/>
                <a:cs typeface="Times New Roman" panose="02020603050405020304" pitchFamily="18" charset="0"/>
              </a:rPr>
              <a:t>过渡句式参考</a:t>
            </a:r>
            <a:endParaRPr kumimoji="0" lang="en-US" altLang="zh-CN" sz="3200" b="1" i="0" u="none" strike="noStrike" kern="1200" cap="none" spc="0" normalizeH="0" baseline="0" noProof="0" dirty="0">
              <a:ln>
                <a:noFill/>
              </a:ln>
              <a:solidFill>
                <a:srgbClr val="000000"/>
              </a:solidFill>
              <a:effectLst/>
              <a:uLnTx/>
              <a:uFillTx/>
              <a:latin typeface="+mn-ea"/>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rPr>
              <a:t>To solve</a:t>
            </a:r>
            <a:r>
              <a:rPr lang="en-US" altLang="zh-CN" sz="3200" b="1" dirty="0">
                <a:solidFill>
                  <a:srgbClr val="000000"/>
                </a:solidFill>
                <a:latin typeface="Times New Roman" panose="02020603050405020304" pitchFamily="18" charset="0"/>
                <a:ea typeface="ui-sans-serif"/>
                <a:cs typeface="Times New Roman" panose="02020603050405020304" pitchFamily="18" charset="0"/>
              </a:rPr>
              <a:t>/deal with/address/tackle</a:t>
            </a: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rPr>
              <a:t> the problem,…</a:t>
            </a:r>
            <a:endPar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Faced with this problem, we should …</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Given the bad influences above, we need to …</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With the purpose of improving the situation, …</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Therefore, effective measures should be taken. </a:t>
            </a:r>
            <a:endParaRPr kumimoji="0" lang="zh-CN"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endParaRPr>
          </a:p>
        </p:txBody>
      </p:sp>
      <p:sp>
        <p:nvSpPr>
          <p:cNvPr id="19" name="Rectangle 2"/>
          <p:cNvSpPr>
            <a:spLocks noChangeArrowheads="1"/>
          </p:cNvSpPr>
          <p:nvPr/>
        </p:nvSpPr>
        <p:spPr bwMode="auto">
          <a:xfrm>
            <a:off x="5345751" y="6435459"/>
            <a:ext cx="12602633" cy="2954655"/>
          </a:xfrm>
          <a:custGeom>
            <a:avLst/>
            <a:gdLst>
              <a:gd name="csX0" fmla="*/ 0 w 12602633"/>
              <a:gd name="csY0" fmla="*/ 0 h 2954655"/>
              <a:gd name="csX1" fmla="*/ 789323 w 12602633"/>
              <a:gd name="csY1" fmla="*/ 0 h 2954655"/>
              <a:gd name="csX2" fmla="*/ 1452619 w 12602633"/>
              <a:gd name="csY2" fmla="*/ 0 h 2954655"/>
              <a:gd name="csX3" fmla="*/ 1989889 w 12602633"/>
              <a:gd name="csY3" fmla="*/ 0 h 2954655"/>
              <a:gd name="csX4" fmla="*/ 2905239 w 12602633"/>
              <a:gd name="csY4" fmla="*/ 0 h 2954655"/>
              <a:gd name="csX5" fmla="*/ 3694561 w 12602633"/>
              <a:gd name="csY5" fmla="*/ 0 h 2954655"/>
              <a:gd name="csX6" fmla="*/ 4609910 w 12602633"/>
              <a:gd name="csY6" fmla="*/ 0 h 2954655"/>
              <a:gd name="csX7" fmla="*/ 4895128 w 12602633"/>
              <a:gd name="csY7" fmla="*/ 0 h 2954655"/>
              <a:gd name="csX8" fmla="*/ 5684451 w 12602633"/>
              <a:gd name="csY8" fmla="*/ 0 h 2954655"/>
              <a:gd name="csX9" fmla="*/ 5969668 w 12602633"/>
              <a:gd name="csY9" fmla="*/ 0 h 2954655"/>
              <a:gd name="csX10" fmla="*/ 6885017 w 12602633"/>
              <a:gd name="csY10" fmla="*/ 0 h 2954655"/>
              <a:gd name="csX11" fmla="*/ 7170235 w 12602633"/>
              <a:gd name="csY11" fmla="*/ 0 h 2954655"/>
              <a:gd name="csX12" fmla="*/ 7707505 w 12602633"/>
              <a:gd name="csY12" fmla="*/ 0 h 2954655"/>
              <a:gd name="csX13" fmla="*/ 8622854 w 12602633"/>
              <a:gd name="csY13" fmla="*/ 0 h 2954655"/>
              <a:gd name="csX14" fmla="*/ 9286151 w 12602633"/>
              <a:gd name="csY14" fmla="*/ 0 h 2954655"/>
              <a:gd name="csX15" fmla="*/ 9823421 w 12602633"/>
              <a:gd name="csY15" fmla="*/ 0 h 2954655"/>
              <a:gd name="csX16" fmla="*/ 10108638 w 12602633"/>
              <a:gd name="csY16" fmla="*/ 0 h 2954655"/>
              <a:gd name="csX17" fmla="*/ 10897961 w 12602633"/>
              <a:gd name="csY17" fmla="*/ 0 h 2954655"/>
              <a:gd name="csX18" fmla="*/ 11183179 w 12602633"/>
              <a:gd name="csY18" fmla="*/ 0 h 2954655"/>
              <a:gd name="csX19" fmla="*/ 12602633 w 12602633"/>
              <a:gd name="csY19" fmla="*/ 0 h 2954655"/>
              <a:gd name="csX20" fmla="*/ 12602633 w 12602633"/>
              <a:gd name="csY20" fmla="*/ 590931 h 2954655"/>
              <a:gd name="csX21" fmla="*/ 12602633 w 12602633"/>
              <a:gd name="csY21" fmla="*/ 1240955 h 2954655"/>
              <a:gd name="csX22" fmla="*/ 12602633 w 12602633"/>
              <a:gd name="csY22" fmla="*/ 1861433 h 2954655"/>
              <a:gd name="csX23" fmla="*/ 12602633 w 12602633"/>
              <a:gd name="csY23" fmla="*/ 2954655 h 2954655"/>
              <a:gd name="csX24" fmla="*/ 11939337 w 12602633"/>
              <a:gd name="csY24" fmla="*/ 2954655 h 2954655"/>
              <a:gd name="csX25" fmla="*/ 11023987 w 12602633"/>
              <a:gd name="csY25" fmla="*/ 2954655 h 2954655"/>
              <a:gd name="csX26" fmla="*/ 10486717 w 12602633"/>
              <a:gd name="csY26" fmla="*/ 2954655 h 2954655"/>
              <a:gd name="csX27" fmla="*/ 9823421 w 12602633"/>
              <a:gd name="csY27" fmla="*/ 2954655 h 2954655"/>
              <a:gd name="csX28" fmla="*/ 9034098 w 12602633"/>
              <a:gd name="csY28" fmla="*/ 2954655 h 2954655"/>
              <a:gd name="csX29" fmla="*/ 8748880 w 12602633"/>
              <a:gd name="csY29" fmla="*/ 2954655 h 2954655"/>
              <a:gd name="csX30" fmla="*/ 7833531 w 12602633"/>
              <a:gd name="csY30" fmla="*/ 2954655 h 2954655"/>
              <a:gd name="csX31" fmla="*/ 7044209 w 12602633"/>
              <a:gd name="csY31" fmla="*/ 2954655 h 2954655"/>
              <a:gd name="csX32" fmla="*/ 6506938 w 12602633"/>
              <a:gd name="csY32" fmla="*/ 2954655 h 2954655"/>
              <a:gd name="csX33" fmla="*/ 6095695 w 12602633"/>
              <a:gd name="csY33" fmla="*/ 2954655 h 2954655"/>
              <a:gd name="csX34" fmla="*/ 5306372 w 12602633"/>
              <a:gd name="csY34" fmla="*/ 2954655 h 2954655"/>
              <a:gd name="csX35" fmla="*/ 4643075 w 12602633"/>
              <a:gd name="csY35" fmla="*/ 2954655 h 2954655"/>
              <a:gd name="csX36" fmla="*/ 3727726 w 12602633"/>
              <a:gd name="csY36" fmla="*/ 2954655 h 2954655"/>
              <a:gd name="csX37" fmla="*/ 2812377 w 12602633"/>
              <a:gd name="csY37" fmla="*/ 2954655 h 2954655"/>
              <a:gd name="csX38" fmla="*/ 2149081 w 12602633"/>
              <a:gd name="csY38" fmla="*/ 2954655 h 2954655"/>
              <a:gd name="csX39" fmla="*/ 1359758 w 12602633"/>
              <a:gd name="csY39" fmla="*/ 2954655 h 2954655"/>
              <a:gd name="csX40" fmla="*/ 696461 w 12602633"/>
              <a:gd name="csY40" fmla="*/ 2954655 h 2954655"/>
              <a:gd name="csX41" fmla="*/ 0 w 12602633"/>
              <a:gd name="csY41" fmla="*/ 2954655 h 2954655"/>
              <a:gd name="csX42" fmla="*/ 0 w 12602633"/>
              <a:gd name="csY42" fmla="*/ 2452364 h 2954655"/>
              <a:gd name="csX43" fmla="*/ 0 w 12602633"/>
              <a:gd name="csY43" fmla="*/ 1890979 h 2954655"/>
              <a:gd name="csX44" fmla="*/ 0 w 12602633"/>
              <a:gd name="csY44" fmla="*/ 1388688 h 2954655"/>
              <a:gd name="csX45" fmla="*/ 0 w 12602633"/>
              <a:gd name="csY45" fmla="*/ 738664 h 2954655"/>
              <a:gd name="csX46" fmla="*/ 0 w 12602633"/>
              <a:gd name="csY46" fmla="*/ 0 h 295465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Lst>
            <a:rect l="l" t="t" r="r" b="b"/>
            <a:pathLst>
              <a:path w="12602633" h="2954655" fill="none" extrusionOk="0">
                <a:moveTo>
                  <a:pt x="0" y="0"/>
                </a:moveTo>
                <a:cubicBezTo>
                  <a:pt x="244114" y="-15750"/>
                  <a:pt x="489825" y="17346"/>
                  <a:pt x="789323" y="0"/>
                </a:cubicBezTo>
                <a:cubicBezTo>
                  <a:pt x="1088821" y="-17346"/>
                  <a:pt x="1156824" y="-6229"/>
                  <a:pt x="1452619" y="0"/>
                </a:cubicBezTo>
                <a:cubicBezTo>
                  <a:pt x="1748414" y="6229"/>
                  <a:pt x="1747111" y="24161"/>
                  <a:pt x="1989889" y="0"/>
                </a:cubicBezTo>
                <a:cubicBezTo>
                  <a:pt x="2232667" y="-24161"/>
                  <a:pt x="2595175" y="2420"/>
                  <a:pt x="2905239" y="0"/>
                </a:cubicBezTo>
                <a:cubicBezTo>
                  <a:pt x="3215303" y="-2420"/>
                  <a:pt x="3341127" y="32245"/>
                  <a:pt x="3694561" y="0"/>
                </a:cubicBezTo>
                <a:cubicBezTo>
                  <a:pt x="4047995" y="-32245"/>
                  <a:pt x="4291440" y="29343"/>
                  <a:pt x="4609910" y="0"/>
                </a:cubicBezTo>
                <a:cubicBezTo>
                  <a:pt x="4928380" y="-29343"/>
                  <a:pt x="4827332" y="-12145"/>
                  <a:pt x="4895128" y="0"/>
                </a:cubicBezTo>
                <a:cubicBezTo>
                  <a:pt x="4962924" y="12145"/>
                  <a:pt x="5335668" y="22391"/>
                  <a:pt x="5684451" y="0"/>
                </a:cubicBezTo>
                <a:cubicBezTo>
                  <a:pt x="6033234" y="-22391"/>
                  <a:pt x="5902157" y="3989"/>
                  <a:pt x="5969668" y="0"/>
                </a:cubicBezTo>
                <a:cubicBezTo>
                  <a:pt x="6037179" y="-3989"/>
                  <a:pt x="6484469" y="4293"/>
                  <a:pt x="6885017" y="0"/>
                </a:cubicBezTo>
                <a:cubicBezTo>
                  <a:pt x="7285565" y="-4293"/>
                  <a:pt x="7071267" y="5938"/>
                  <a:pt x="7170235" y="0"/>
                </a:cubicBezTo>
                <a:cubicBezTo>
                  <a:pt x="7269203" y="-5938"/>
                  <a:pt x="7461358" y="-3016"/>
                  <a:pt x="7707505" y="0"/>
                </a:cubicBezTo>
                <a:cubicBezTo>
                  <a:pt x="7953652" y="3016"/>
                  <a:pt x="8202322" y="29172"/>
                  <a:pt x="8622854" y="0"/>
                </a:cubicBezTo>
                <a:cubicBezTo>
                  <a:pt x="9043386" y="-29172"/>
                  <a:pt x="9110750" y="56"/>
                  <a:pt x="9286151" y="0"/>
                </a:cubicBezTo>
                <a:cubicBezTo>
                  <a:pt x="9461552" y="-56"/>
                  <a:pt x="9596739" y="12750"/>
                  <a:pt x="9823421" y="0"/>
                </a:cubicBezTo>
                <a:cubicBezTo>
                  <a:pt x="10050103" y="-12750"/>
                  <a:pt x="10007368" y="-10972"/>
                  <a:pt x="10108638" y="0"/>
                </a:cubicBezTo>
                <a:cubicBezTo>
                  <a:pt x="10209908" y="10972"/>
                  <a:pt x="10518370" y="-6858"/>
                  <a:pt x="10897961" y="0"/>
                </a:cubicBezTo>
                <a:cubicBezTo>
                  <a:pt x="11277552" y="6858"/>
                  <a:pt x="11079142" y="-5748"/>
                  <a:pt x="11183179" y="0"/>
                </a:cubicBezTo>
                <a:cubicBezTo>
                  <a:pt x="11287216" y="5748"/>
                  <a:pt x="12122835" y="-58111"/>
                  <a:pt x="12602633" y="0"/>
                </a:cubicBezTo>
                <a:cubicBezTo>
                  <a:pt x="12589200" y="183843"/>
                  <a:pt x="12620871" y="348706"/>
                  <a:pt x="12602633" y="590931"/>
                </a:cubicBezTo>
                <a:cubicBezTo>
                  <a:pt x="12584395" y="833156"/>
                  <a:pt x="12620822" y="967380"/>
                  <a:pt x="12602633" y="1240955"/>
                </a:cubicBezTo>
                <a:cubicBezTo>
                  <a:pt x="12584444" y="1514530"/>
                  <a:pt x="12583390" y="1605399"/>
                  <a:pt x="12602633" y="1861433"/>
                </a:cubicBezTo>
                <a:cubicBezTo>
                  <a:pt x="12621876" y="2117467"/>
                  <a:pt x="12585965" y="2625073"/>
                  <a:pt x="12602633" y="2954655"/>
                </a:cubicBezTo>
                <a:cubicBezTo>
                  <a:pt x="12379847" y="2984625"/>
                  <a:pt x="12123772" y="2973180"/>
                  <a:pt x="11939337" y="2954655"/>
                </a:cubicBezTo>
                <a:cubicBezTo>
                  <a:pt x="11754902" y="2936130"/>
                  <a:pt x="11284792" y="2958271"/>
                  <a:pt x="11023987" y="2954655"/>
                </a:cubicBezTo>
                <a:cubicBezTo>
                  <a:pt x="10763182" y="2951040"/>
                  <a:pt x="10646659" y="2940254"/>
                  <a:pt x="10486717" y="2954655"/>
                </a:cubicBezTo>
                <a:cubicBezTo>
                  <a:pt x="10326775" y="2969057"/>
                  <a:pt x="10134252" y="2969920"/>
                  <a:pt x="9823421" y="2954655"/>
                </a:cubicBezTo>
                <a:cubicBezTo>
                  <a:pt x="9512590" y="2939390"/>
                  <a:pt x="9328592" y="2921258"/>
                  <a:pt x="9034098" y="2954655"/>
                </a:cubicBezTo>
                <a:cubicBezTo>
                  <a:pt x="8739604" y="2988052"/>
                  <a:pt x="8884909" y="2945180"/>
                  <a:pt x="8748880" y="2954655"/>
                </a:cubicBezTo>
                <a:cubicBezTo>
                  <a:pt x="8612851" y="2964130"/>
                  <a:pt x="8034735" y="2967909"/>
                  <a:pt x="7833531" y="2954655"/>
                </a:cubicBezTo>
                <a:cubicBezTo>
                  <a:pt x="7632327" y="2941401"/>
                  <a:pt x="7272966" y="2973973"/>
                  <a:pt x="7044209" y="2954655"/>
                </a:cubicBezTo>
                <a:cubicBezTo>
                  <a:pt x="6815452" y="2935337"/>
                  <a:pt x="6660466" y="2953812"/>
                  <a:pt x="6506938" y="2954655"/>
                </a:cubicBezTo>
                <a:cubicBezTo>
                  <a:pt x="6353410" y="2955498"/>
                  <a:pt x="6216107" y="2938945"/>
                  <a:pt x="6095695" y="2954655"/>
                </a:cubicBezTo>
                <a:cubicBezTo>
                  <a:pt x="5975283" y="2970365"/>
                  <a:pt x="5687224" y="2950788"/>
                  <a:pt x="5306372" y="2954655"/>
                </a:cubicBezTo>
                <a:cubicBezTo>
                  <a:pt x="4925520" y="2958522"/>
                  <a:pt x="4922786" y="2955576"/>
                  <a:pt x="4643075" y="2954655"/>
                </a:cubicBezTo>
                <a:cubicBezTo>
                  <a:pt x="4363364" y="2953734"/>
                  <a:pt x="3988073" y="2941090"/>
                  <a:pt x="3727726" y="2954655"/>
                </a:cubicBezTo>
                <a:cubicBezTo>
                  <a:pt x="3467379" y="2968220"/>
                  <a:pt x="3104587" y="2956901"/>
                  <a:pt x="2812377" y="2954655"/>
                </a:cubicBezTo>
                <a:cubicBezTo>
                  <a:pt x="2520167" y="2952409"/>
                  <a:pt x="2322028" y="2967819"/>
                  <a:pt x="2149081" y="2954655"/>
                </a:cubicBezTo>
                <a:cubicBezTo>
                  <a:pt x="1976134" y="2941491"/>
                  <a:pt x="1712917" y="2984753"/>
                  <a:pt x="1359758" y="2954655"/>
                </a:cubicBezTo>
                <a:cubicBezTo>
                  <a:pt x="1006599" y="2924557"/>
                  <a:pt x="866331" y="2945106"/>
                  <a:pt x="696461" y="2954655"/>
                </a:cubicBezTo>
                <a:cubicBezTo>
                  <a:pt x="526591" y="2964204"/>
                  <a:pt x="243450" y="2957985"/>
                  <a:pt x="0" y="2954655"/>
                </a:cubicBezTo>
                <a:cubicBezTo>
                  <a:pt x="18571" y="2719731"/>
                  <a:pt x="3470" y="2567461"/>
                  <a:pt x="0" y="2452364"/>
                </a:cubicBezTo>
                <a:cubicBezTo>
                  <a:pt x="-3470" y="2337267"/>
                  <a:pt x="767" y="2073155"/>
                  <a:pt x="0" y="1890979"/>
                </a:cubicBezTo>
                <a:cubicBezTo>
                  <a:pt x="-767" y="1708804"/>
                  <a:pt x="-8347" y="1530263"/>
                  <a:pt x="0" y="1388688"/>
                </a:cubicBezTo>
                <a:cubicBezTo>
                  <a:pt x="8347" y="1247113"/>
                  <a:pt x="3346" y="1043694"/>
                  <a:pt x="0" y="738664"/>
                </a:cubicBezTo>
                <a:cubicBezTo>
                  <a:pt x="-3346" y="433634"/>
                  <a:pt x="-33345" y="306679"/>
                  <a:pt x="0" y="0"/>
                </a:cubicBezTo>
                <a:close/>
              </a:path>
              <a:path w="12602633" h="2954655" stroke="0" extrusionOk="0">
                <a:moveTo>
                  <a:pt x="0" y="0"/>
                </a:moveTo>
                <a:cubicBezTo>
                  <a:pt x="344585" y="31475"/>
                  <a:pt x="466856" y="-28523"/>
                  <a:pt x="789323" y="0"/>
                </a:cubicBezTo>
                <a:cubicBezTo>
                  <a:pt x="1111790" y="28523"/>
                  <a:pt x="997344" y="1528"/>
                  <a:pt x="1074540" y="0"/>
                </a:cubicBezTo>
                <a:cubicBezTo>
                  <a:pt x="1151736" y="-1528"/>
                  <a:pt x="1551691" y="-30790"/>
                  <a:pt x="1989889" y="0"/>
                </a:cubicBezTo>
                <a:cubicBezTo>
                  <a:pt x="2428087" y="30790"/>
                  <a:pt x="2499324" y="17723"/>
                  <a:pt x="2905239" y="0"/>
                </a:cubicBezTo>
                <a:cubicBezTo>
                  <a:pt x="3311154" y="-17723"/>
                  <a:pt x="3539638" y="16825"/>
                  <a:pt x="3820588" y="0"/>
                </a:cubicBezTo>
                <a:cubicBezTo>
                  <a:pt x="4101538" y="-16825"/>
                  <a:pt x="4015543" y="-200"/>
                  <a:pt x="4105805" y="0"/>
                </a:cubicBezTo>
                <a:cubicBezTo>
                  <a:pt x="4196067" y="200"/>
                  <a:pt x="4320514" y="-1497"/>
                  <a:pt x="4391023" y="0"/>
                </a:cubicBezTo>
                <a:cubicBezTo>
                  <a:pt x="4461532" y="1497"/>
                  <a:pt x="4820561" y="-5372"/>
                  <a:pt x="4928293" y="0"/>
                </a:cubicBezTo>
                <a:cubicBezTo>
                  <a:pt x="5036025" y="5372"/>
                  <a:pt x="5502612" y="-12752"/>
                  <a:pt x="5717616" y="0"/>
                </a:cubicBezTo>
                <a:cubicBezTo>
                  <a:pt x="5932620" y="12752"/>
                  <a:pt x="6015119" y="11549"/>
                  <a:pt x="6254886" y="0"/>
                </a:cubicBezTo>
                <a:cubicBezTo>
                  <a:pt x="6494653" y="-11549"/>
                  <a:pt x="6678082" y="16536"/>
                  <a:pt x="6792156" y="0"/>
                </a:cubicBezTo>
                <a:cubicBezTo>
                  <a:pt x="6906230" y="-16536"/>
                  <a:pt x="6975651" y="6810"/>
                  <a:pt x="7077373" y="0"/>
                </a:cubicBezTo>
                <a:cubicBezTo>
                  <a:pt x="7179095" y="-6810"/>
                  <a:pt x="7300818" y="14814"/>
                  <a:pt x="7488617" y="0"/>
                </a:cubicBezTo>
                <a:cubicBezTo>
                  <a:pt x="7676416" y="-14814"/>
                  <a:pt x="8071221" y="-4471"/>
                  <a:pt x="8277940" y="0"/>
                </a:cubicBezTo>
                <a:cubicBezTo>
                  <a:pt x="8484659" y="4471"/>
                  <a:pt x="8474366" y="-2656"/>
                  <a:pt x="8563157" y="0"/>
                </a:cubicBezTo>
                <a:cubicBezTo>
                  <a:pt x="8651948" y="2656"/>
                  <a:pt x="8873673" y="-159"/>
                  <a:pt x="8974401" y="0"/>
                </a:cubicBezTo>
                <a:cubicBezTo>
                  <a:pt x="9075129" y="159"/>
                  <a:pt x="9354750" y="-18787"/>
                  <a:pt x="9511671" y="0"/>
                </a:cubicBezTo>
                <a:cubicBezTo>
                  <a:pt x="9668592" y="18787"/>
                  <a:pt x="9873773" y="16035"/>
                  <a:pt x="10048942" y="0"/>
                </a:cubicBezTo>
                <a:cubicBezTo>
                  <a:pt x="10224111" y="-16035"/>
                  <a:pt x="10232752" y="-6229"/>
                  <a:pt x="10334159" y="0"/>
                </a:cubicBezTo>
                <a:cubicBezTo>
                  <a:pt x="10435566" y="6229"/>
                  <a:pt x="10975124" y="-5742"/>
                  <a:pt x="11249508" y="0"/>
                </a:cubicBezTo>
                <a:cubicBezTo>
                  <a:pt x="11523892" y="5742"/>
                  <a:pt x="12044076" y="45643"/>
                  <a:pt x="12602633" y="0"/>
                </a:cubicBezTo>
                <a:cubicBezTo>
                  <a:pt x="12588464" y="189597"/>
                  <a:pt x="12609406" y="370081"/>
                  <a:pt x="12602633" y="502291"/>
                </a:cubicBezTo>
                <a:cubicBezTo>
                  <a:pt x="12595860" y="634501"/>
                  <a:pt x="12604095" y="779208"/>
                  <a:pt x="12602633" y="1034129"/>
                </a:cubicBezTo>
                <a:cubicBezTo>
                  <a:pt x="12601171" y="1289050"/>
                  <a:pt x="12622381" y="1363537"/>
                  <a:pt x="12602633" y="1625060"/>
                </a:cubicBezTo>
                <a:cubicBezTo>
                  <a:pt x="12582885" y="1886583"/>
                  <a:pt x="12632570" y="2005765"/>
                  <a:pt x="12602633" y="2245538"/>
                </a:cubicBezTo>
                <a:cubicBezTo>
                  <a:pt x="12572696" y="2485311"/>
                  <a:pt x="12624977" y="2638252"/>
                  <a:pt x="12602633" y="2954655"/>
                </a:cubicBezTo>
                <a:cubicBezTo>
                  <a:pt x="12394624" y="2943231"/>
                  <a:pt x="12181944" y="2981191"/>
                  <a:pt x="12065363" y="2954655"/>
                </a:cubicBezTo>
                <a:cubicBezTo>
                  <a:pt x="11948782" y="2928120"/>
                  <a:pt x="11776263" y="2979842"/>
                  <a:pt x="11528093" y="2954655"/>
                </a:cubicBezTo>
                <a:cubicBezTo>
                  <a:pt x="11279923" y="2929469"/>
                  <a:pt x="11164136" y="2967085"/>
                  <a:pt x="10864796" y="2954655"/>
                </a:cubicBezTo>
                <a:cubicBezTo>
                  <a:pt x="10565456" y="2942225"/>
                  <a:pt x="10405664" y="2999374"/>
                  <a:pt x="9949447" y="2954655"/>
                </a:cubicBezTo>
                <a:cubicBezTo>
                  <a:pt x="9493230" y="2909936"/>
                  <a:pt x="9639691" y="2965491"/>
                  <a:pt x="9538203" y="2954655"/>
                </a:cubicBezTo>
                <a:cubicBezTo>
                  <a:pt x="9436715" y="2943819"/>
                  <a:pt x="9134510" y="2931024"/>
                  <a:pt x="9000933" y="2954655"/>
                </a:cubicBezTo>
                <a:cubicBezTo>
                  <a:pt x="8867356" y="2978287"/>
                  <a:pt x="8851517" y="2940947"/>
                  <a:pt x="8715716" y="2954655"/>
                </a:cubicBezTo>
                <a:cubicBezTo>
                  <a:pt x="8579915" y="2968363"/>
                  <a:pt x="8248605" y="2928652"/>
                  <a:pt x="8052419" y="2954655"/>
                </a:cubicBezTo>
                <a:cubicBezTo>
                  <a:pt x="7856233" y="2980658"/>
                  <a:pt x="7726083" y="2971908"/>
                  <a:pt x="7641175" y="2954655"/>
                </a:cubicBezTo>
                <a:cubicBezTo>
                  <a:pt x="7556267" y="2937402"/>
                  <a:pt x="7238277" y="2962024"/>
                  <a:pt x="6977879" y="2954655"/>
                </a:cubicBezTo>
                <a:cubicBezTo>
                  <a:pt x="6717481" y="2947286"/>
                  <a:pt x="6600703" y="2955651"/>
                  <a:pt x="6440609" y="2954655"/>
                </a:cubicBezTo>
                <a:cubicBezTo>
                  <a:pt x="6280515" y="2953660"/>
                  <a:pt x="5931108" y="2958721"/>
                  <a:pt x="5777312" y="2954655"/>
                </a:cubicBezTo>
                <a:cubicBezTo>
                  <a:pt x="5623516" y="2950589"/>
                  <a:pt x="5385719" y="2984801"/>
                  <a:pt x="5114016" y="2954655"/>
                </a:cubicBezTo>
                <a:cubicBezTo>
                  <a:pt x="4842313" y="2924509"/>
                  <a:pt x="4393778" y="2918705"/>
                  <a:pt x="4198667" y="2954655"/>
                </a:cubicBezTo>
                <a:cubicBezTo>
                  <a:pt x="4003556" y="2990605"/>
                  <a:pt x="3711229" y="2948021"/>
                  <a:pt x="3535370" y="2954655"/>
                </a:cubicBezTo>
                <a:cubicBezTo>
                  <a:pt x="3359511" y="2961289"/>
                  <a:pt x="2927897" y="2979283"/>
                  <a:pt x="2620021" y="2954655"/>
                </a:cubicBezTo>
                <a:cubicBezTo>
                  <a:pt x="2312145" y="2930027"/>
                  <a:pt x="2466459" y="2954820"/>
                  <a:pt x="2334804" y="2954655"/>
                </a:cubicBezTo>
                <a:cubicBezTo>
                  <a:pt x="2203149" y="2954490"/>
                  <a:pt x="2060952" y="2956494"/>
                  <a:pt x="1797533" y="2954655"/>
                </a:cubicBezTo>
                <a:cubicBezTo>
                  <a:pt x="1534114" y="2952816"/>
                  <a:pt x="1472179" y="2943405"/>
                  <a:pt x="1386290" y="2954655"/>
                </a:cubicBezTo>
                <a:cubicBezTo>
                  <a:pt x="1300401" y="2965905"/>
                  <a:pt x="340051" y="2918877"/>
                  <a:pt x="0" y="2954655"/>
                </a:cubicBezTo>
                <a:cubicBezTo>
                  <a:pt x="20576" y="2761813"/>
                  <a:pt x="766" y="2488996"/>
                  <a:pt x="0" y="2363724"/>
                </a:cubicBezTo>
                <a:cubicBezTo>
                  <a:pt x="-766" y="2238452"/>
                  <a:pt x="24298" y="2018426"/>
                  <a:pt x="0" y="1861433"/>
                </a:cubicBezTo>
                <a:cubicBezTo>
                  <a:pt x="-24298" y="1704440"/>
                  <a:pt x="-14544" y="1432376"/>
                  <a:pt x="0" y="1240955"/>
                </a:cubicBezTo>
                <a:cubicBezTo>
                  <a:pt x="14544" y="1049534"/>
                  <a:pt x="24225" y="887239"/>
                  <a:pt x="0" y="679571"/>
                </a:cubicBezTo>
                <a:cubicBezTo>
                  <a:pt x="-24225" y="471903"/>
                  <a:pt x="6922" y="172850"/>
                  <a:pt x="0" y="0"/>
                </a:cubicBezTo>
                <a:close/>
              </a:path>
            </a:pathLst>
          </a:custGeom>
          <a:solidFill>
            <a:schemeClr val="bg1">
              <a:lumMod val="95000"/>
            </a:schemeClr>
          </a:solidFill>
          <a:ln w="38100">
            <a:solidFill>
              <a:schemeClr val="tx1"/>
            </a:solidFill>
            <a:miter lim="800000"/>
          </a:ln>
          <a:effectLst/>
        </p:spPr>
        <p:txBody>
          <a:bodyPr vert="horz" wrap="squar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defRPr/>
            </a:pPr>
            <a:r>
              <a:rPr lang="zh-CN" altLang="en-US" sz="3200" b="1" dirty="0">
                <a:solidFill>
                  <a:srgbClr val="000000"/>
                </a:solidFill>
                <a:latin typeface="+mn-ea"/>
                <a:cs typeface="Times New Roman" panose="02020603050405020304" pitchFamily="18" charset="0"/>
              </a:rPr>
              <a:t>建议</a:t>
            </a:r>
            <a:r>
              <a:rPr kumimoji="0" lang="zh-CN" altLang="en-US" sz="3200" b="1" i="0" u="none" strike="noStrike" kern="1200" cap="none" spc="0" normalizeH="0" baseline="0" noProof="0" dirty="0">
                <a:ln>
                  <a:noFill/>
                </a:ln>
                <a:solidFill>
                  <a:srgbClr val="000000"/>
                </a:solidFill>
                <a:effectLst/>
                <a:uLnTx/>
                <a:uFillTx/>
                <a:latin typeface="+mn-ea"/>
                <a:cs typeface="Times New Roman" panose="02020603050405020304" pitchFamily="18" charset="0"/>
              </a:rPr>
              <a:t>句式回顾</a:t>
            </a:r>
            <a:endParaRPr kumimoji="0" lang="en-US" altLang="zh-CN" sz="3200" b="1" i="0" u="none" strike="noStrike" kern="1200" cap="none" spc="0" normalizeH="0" baseline="0" noProof="0" dirty="0">
              <a:ln>
                <a:noFill/>
              </a:ln>
              <a:solidFill>
                <a:srgbClr val="000000"/>
              </a:solidFill>
              <a:effectLst/>
              <a:uLnTx/>
              <a:uFillTx/>
              <a:latin typeface="+mn-ea"/>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Doing </a:t>
            </a:r>
            <a:r>
              <a:rPr lang="en-US" altLang="zh-CN" sz="3200" b="1" dirty="0" err="1">
                <a:solidFill>
                  <a:srgbClr val="000000"/>
                </a:solidFill>
                <a:latin typeface="Times New Roman" panose="02020603050405020304" pitchFamily="18" charset="0"/>
                <a:ea typeface="ui-sans-serif"/>
                <a:cs typeface="Times New Roman" panose="02020603050405020304" pitchFamily="18" charset="0"/>
              </a:rPr>
              <a:t>sth</a:t>
            </a:r>
            <a:r>
              <a:rPr lang="en-US" altLang="zh-CN" sz="3200" b="1" dirty="0">
                <a:solidFill>
                  <a:srgbClr val="000000"/>
                </a:solidFill>
                <a:latin typeface="Times New Roman" panose="02020603050405020304" pitchFamily="18" charset="0"/>
                <a:ea typeface="ui-sans-serif"/>
                <a:cs typeface="Times New Roman" panose="02020603050405020304" pitchFamily="18" charset="0"/>
              </a:rPr>
              <a:t> is crucial/essential/beneficial</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It is advisable that sb (should) do </a:t>
            </a:r>
            <a:r>
              <a:rPr lang="en-US" altLang="zh-CN" sz="3200" b="1" dirty="0" err="1">
                <a:solidFill>
                  <a:srgbClr val="000000"/>
                </a:solidFill>
                <a:latin typeface="Times New Roman" panose="02020603050405020304" pitchFamily="18" charset="0"/>
                <a:ea typeface="ui-sans-serif"/>
                <a:cs typeface="Times New Roman" panose="02020603050405020304" pitchFamily="18" charset="0"/>
              </a:rPr>
              <a:t>sth</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It is essential for sb to do </a:t>
            </a:r>
            <a:r>
              <a:rPr lang="en-US" altLang="zh-CN" sz="3200" b="1" dirty="0" err="1">
                <a:solidFill>
                  <a:srgbClr val="000000"/>
                </a:solidFill>
                <a:latin typeface="Times New Roman" panose="02020603050405020304" pitchFamily="18" charset="0"/>
                <a:ea typeface="ui-sans-serif"/>
                <a:cs typeface="Times New Roman" panose="02020603050405020304" pitchFamily="18" charset="0"/>
              </a:rPr>
              <a:t>sth</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One effective method is to do </a:t>
            </a:r>
            <a:r>
              <a:rPr lang="en-US" altLang="zh-CN" sz="3200" b="1" dirty="0" err="1">
                <a:solidFill>
                  <a:srgbClr val="000000"/>
                </a:solidFill>
                <a:latin typeface="Times New Roman" panose="02020603050405020304" pitchFamily="18" charset="0"/>
                <a:ea typeface="ui-sans-serif"/>
                <a:cs typeface="Times New Roman" panose="02020603050405020304" pitchFamily="18" charset="0"/>
              </a:rPr>
              <a:t>sth</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We should attach great importance to …</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p:txBody>
      </p:sp>
      <p:pic>
        <p:nvPicPr>
          <p:cNvPr id="5124" name="图片 6" descr="logo横版 png"/>
          <p:cNvPicPr>
            <a:picLocks noChangeAspect="1"/>
          </p:cNvPicPr>
          <p:nvPr userDrawn="1"/>
        </p:nvPicPr>
        <p:blipFill>
          <a:blip r:embed="rId3"/>
          <a:stretch>
            <a:fillRect/>
          </a:stretch>
        </p:blipFill>
        <p:spPr>
          <a:xfrm>
            <a:off x="16664940" y="460375"/>
            <a:ext cx="1077595" cy="1139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71" y="-2476500"/>
            <a:ext cx="18113829" cy="12649200"/>
            <a:chOff x="228599" y="-2324100"/>
            <a:chExt cx="17830801" cy="12248365"/>
          </a:xfrm>
        </p:grpSpPr>
        <p:grpSp>
          <p:nvGrpSpPr>
            <p:cNvPr id="3" name="Group 16"/>
            <p:cNvGrpSpPr/>
            <p:nvPr/>
          </p:nvGrpSpPr>
          <p:grpSpPr>
            <a:xfrm>
              <a:off x="228599" y="-2324100"/>
              <a:ext cx="17830801" cy="12248365"/>
              <a:chOff x="0" y="-38100"/>
              <a:chExt cx="4038943" cy="2549619"/>
            </a:xfrm>
          </p:grpSpPr>
          <p:sp>
            <p:nvSpPr>
              <p:cNvPr id="5" name="Freeform 17"/>
              <p:cNvSpPr/>
              <p:nvPr/>
            </p:nvSpPr>
            <p:spPr>
              <a:xfrm>
                <a:off x="34521" y="497072"/>
                <a:ext cx="4004422" cy="2014447"/>
              </a:xfrm>
              <a:custGeom>
                <a:avLst/>
                <a:gdLst/>
                <a:ahLst/>
                <a:cxnLst/>
                <a:rect l="l" t="t" r="r" b="b"/>
                <a:pathLst>
                  <a:path w="4004422" h="2014447">
                    <a:moveTo>
                      <a:pt x="0" y="0"/>
                    </a:moveTo>
                    <a:lnTo>
                      <a:pt x="4004422" y="0"/>
                    </a:lnTo>
                    <a:lnTo>
                      <a:pt x="4004422" y="2014447"/>
                    </a:lnTo>
                    <a:lnTo>
                      <a:pt x="0" y="2014447"/>
                    </a:lnTo>
                    <a:close/>
                  </a:path>
                </a:pathLst>
              </a:custGeom>
              <a:solidFill>
                <a:srgbClr val="FFC000"/>
              </a:solidFill>
              <a:ln w="38100"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6" name="TextBox 18"/>
              <p:cNvSpPr txBox="1"/>
              <p:nvPr/>
            </p:nvSpPr>
            <p:spPr>
              <a:xfrm>
                <a:off x="0" y="-38100"/>
                <a:ext cx="4004422" cy="2052547"/>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 name="Freeform 22"/>
            <p:cNvSpPr/>
            <p:nvPr/>
          </p:nvSpPr>
          <p:spPr>
            <a:xfrm rot="-5400000">
              <a:off x="4631870" y="-3600450"/>
              <a:ext cx="9176658" cy="17368159"/>
            </a:xfrm>
            <a:custGeom>
              <a:avLst/>
              <a:gdLst/>
              <a:ahLst/>
              <a:cxnLst/>
              <a:rect l="l" t="t" r="r" b="b"/>
              <a:pathLst>
                <a:path w="6807442" h="14875424">
                  <a:moveTo>
                    <a:pt x="0" y="0"/>
                  </a:moveTo>
                  <a:lnTo>
                    <a:pt x="6807441" y="0"/>
                  </a:lnTo>
                  <a:lnTo>
                    <a:pt x="6807441" y="14875425"/>
                  </a:lnTo>
                  <a:lnTo>
                    <a:pt x="0" y="14875425"/>
                  </a:lnTo>
                  <a:lnTo>
                    <a:pt x="0" y="0"/>
                  </a:lnTo>
                  <a:close/>
                </a:path>
              </a:pathLst>
            </a:custGeom>
            <a:blipFill>
              <a:blip r:embed="rId1"/>
              <a:stretch>
                <a:fillRect l="-22930" r="-2293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4355756" y="517482"/>
            <a:ext cx="91440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Free-riding in Teamwork: A Problem to Solve</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表格 7"/>
          <p:cNvGraphicFramePr>
            <a:graphicFrameLocks noGrp="1"/>
          </p:cNvGraphicFramePr>
          <p:nvPr/>
        </p:nvGraphicFramePr>
        <p:xfrm>
          <a:off x="19008" y="1184573"/>
          <a:ext cx="5238792" cy="2061131"/>
        </p:xfrm>
        <a:graphic>
          <a:graphicData uri="http://schemas.openxmlformats.org/drawingml/2006/table">
            <a:tbl>
              <a:tblPr/>
              <a:tblGrid>
                <a:gridCol w="1646452"/>
                <a:gridCol w="3592340"/>
              </a:tblGrid>
              <a:tr h="410131">
                <a:tc gridSpan="2">
                  <a:txBody>
                    <a:bodyPr/>
                    <a:lstStyle/>
                    <a:p>
                      <a:pPr algn="ctr">
                        <a:buNone/>
                      </a:pPr>
                      <a:r>
                        <a:rPr lang="zh-CN" altLang="en-US" sz="2800" b="1" dirty="0">
                          <a:effectLst/>
                        </a:rPr>
                        <a:t>段落结构</a:t>
                      </a:r>
                      <a:r>
                        <a:rPr lang="en-US" altLang="zh-CN" sz="2800" b="1" dirty="0">
                          <a:effectLst/>
                        </a:rPr>
                        <a:t>1</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hMerge="1">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r h="598923">
                <a:tc>
                  <a:txBody>
                    <a:bodyPr/>
                    <a:lstStyle/>
                    <a:p>
                      <a:pPr algn="ctr">
                        <a:buNone/>
                      </a:pPr>
                      <a:r>
                        <a:rPr lang="zh-CN" altLang="en-US" sz="2800" b="1" dirty="0">
                          <a:effectLst/>
                        </a:rPr>
                        <a:t>第一段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引入话题 </a:t>
                      </a:r>
                      <a:r>
                        <a:rPr lang="en-US" altLang="zh-CN" sz="2800" b="1" dirty="0">
                          <a:effectLst/>
                        </a:rPr>
                        <a:t>+ </a:t>
                      </a:r>
                      <a:r>
                        <a:rPr lang="zh-CN" altLang="en-US" sz="2800" b="1" dirty="0">
                          <a:effectLst/>
                        </a:rPr>
                        <a:t>描述现象</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533400">
                <a:tc>
                  <a:txBody>
                    <a:bodyPr/>
                    <a:lstStyle/>
                    <a:p>
                      <a:pPr algn="ctr">
                        <a:buNone/>
                      </a:pPr>
                      <a:r>
                        <a:rPr lang="zh-CN" altLang="en-US" sz="2800" b="1" dirty="0">
                          <a:effectLst/>
                        </a:rPr>
                        <a:t>第二段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分析危害 </a:t>
                      </a:r>
                      <a:r>
                        <a:rPr lang="en-US" altLang="zh-CN" sz="2800" b="1" dirty="0">
                          <a:effectLst/>
                        </a:rPr>
                        <a:t>+ </a:t>
                      </a:r>
                      <a:r>
                        <a:rPr lang="zh-CN" altLang="en-US" sz="2800" b="1" dirty="0">
                          <a:effectLst/>
                        </a:rPr>
                        <a:t>提出建议</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457200">
                <a:tc>
                  <a:txBody>
                    <a:bodyPr/>
                    <a:lstStyle/>
                    <a:p>
                      <a:pPr algn="ctr">
                        <a:buNone/>
                      </a:pPr>
                      <a:r>
                        <a:rPr lang="zh-CN" altLang="en-US" sz="2800" b="1" dirty="0">
                          <a:effectLst/>
                        </a:rPr>
                        <a:t>第三段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总结呼吁 </a:t>
                      </a:r>
                      <a:r>
                        <a:rPr lang="en-US" altLang="zh-CN" sz="2800" b="1" dirty="0">
                          <a:effectLst/>
                        </a:rPr>
                        <a:t>+ </a:t>
                      </a:r>
                      <a:r>
                        <a:rPr lang="zh-CN" altLang="en-US" sz="2800" b="1" dirty="0">
                          <a:effectLst/>
                        </a:rPr>
                        <a:t>升华主题</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bl>
          </a:graphicData>
        </a:graphic>
      </p:graphicFrame>
      <p:graphicFrame>
        <p:nvGraphicFramePr>
          <p:cNvPr id="9" name="表格 8"/>
          <p:cNvGraphicFramePr>
            <a:graphicFrameLocks noGrp="1"/>
          </p:cNvGraphicFramePr>
          <p:nvPr/>
        </p:nvGraphicFramePr>
        <p:xfrm>
          <a:off x="5257799" y="1156522"/>
          <a:ext cx="12720217" cy="1964852"/>
        </p:xfrm>
        <a:graphic>
          <a:graphicData uri="http://schemas.openxmlformats.org/drawingml/2006/table">
            <a:tbl>
              <a:tblPr/>
              <a:tblGrid>
                <a:gridCol w="1706371"/>
                <a:gridCol w="11013846"/>
              </a:tblGrid>
              <a:tr h="322489">
                <a:tc>
                  <a:txBody>
                    <a:bodyPr/>
                    <a:lstStyle/>
                    <a:p>
                      <a:pPr algn="ctr">
                        <a:buNone/>
                      </a:pPr>
                      <a:r>
                        <a:rPr lang="en-US" altLang="zh-CN" sz="2800" dirty="0">
                          <a:effectLst/>
                          <a:latin typeface="Times New Roman" panose="02020603050405020304" pitchFamily="18" charset="0"/>
                          <a:cs typeface="Times New Roman" panose="02020603050405020304" pitchFamily="18" charset="0"/>
                        </a:rPr>
                        <a:t>para3</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buNone/>
                      </a:pPr>
                      <a:r>
                        <a:rPr lang="zh-CN" altLang="en-US" sz="2800" dirty="0">
                          <a:effectLst/>
                          <a:latin typeface="Times New Roman" panose="02020603050405020304" pitchFamily="18" charset="0"/>
                          <a:cs typeface="Times New Roman" panose="02020603050405020304" pitchFamily="18" charset="0"/>
                        </a:rPr>
                        <a:t>“划水”</a:t>
                      </a:r>
                      <a:r>
                        <a:rPr lang="en-US" altLang="zh-CN" sz="2800" dirty="0">
                          <a:effectLst/>
                          <a:latin typeface="Times New Roman" panose="02020603050405020304" pitchFamily="18" charset="0"/>
                          <a:cs typeface="Times New Roman" panose="02020603050405020304" pitchFamily="18" charset="0"/>
                        </a:rPr>
                        <a:t>(free-riding) </a:t>
                      </a:r>
                      <a:r>
                        <a:rPr lang="zh-CN" altLang="en-US" sz="2800" dirty="0">
                          <a:effectLst/>
                          <a:latin typeface="Times New Roman" panose="02020603050405020304" pitchFamily="18" charset="0"/>
                          <a:cs typeface="Times New Roman" panose="02020603050405020304" pitchFamily="18" charset="0"/>
                        </a:rPr>
                        <a:t>现象</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666868">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总结呼吁</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800" dirty="0">
                          <a:effectLst/>
                          <a:latin typeface="Times New Roman" panose="02020603050405020304" pitchFamily="18" charset="0"/>
                          <a:cs typeface="Times New Roman" panose="02020603050405020304" pitchFamily="18" charset="0"/>
                        </a:rPr>
                        <a:t>in short, in conclusion, take action, work together, joint efforts, say no to</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55943">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主题升华</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2800" dirty="0">
                          <a:effectLst/>
                          <a:latin typeface="Times New Roman" panose="02020603050405020304" pitchFamily="18" charset="0"/>
                          <a:cs typeface="Times New Roman" panose="02020603050405020304" pitchFamily="18" charset="0"/>
                        </a:rPr>
                        <a:t>cherish teamwork, create a positive atmosphere, grow together, achieve common progress, understand the true meaning of teamwork</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2" name="Rectangle 2"/>
          <p:cNvSpPr>
            <a:spLocks noChangeArrowheads="1"/>
          </p:cNvSpPr>
          <p:nvPr/>
        </p:nvSpPr>
        <p:spPr bwMode="auto">
          <a:xfrm>
            <a:off x="5257799" y="6208030"/>
            <a:ext cx="3105573" cy="1969770"/>
          </a:xfrm>
          <a:custGeom>
            <a:avLst/>
            <a:gdLst>
              <a:gd name="csX0" fmla="*/ 0 w 3105573"/>
              <a:gd name="csY0" fmla="*/ 0 h 1969770"/>
              <a:gd name="csX1" fmla="*/ 652170 w 3105573"/>
              <a:gd name="csY1" fmla="*/ 0 h 1969770"/>
              <a:gd name="csX2" fmla="*/ 1180118 w 3105573"/>
              <a:gd name="csY2" fmla="*/ 0 h 1969770"/>
              <a:gd name="csX3" fmla="*/ 1863344 w 3105573"/>
              <a:gd name="csY3" fmla="*/ 0 h 1969770"/>
              <a:gd name="csX4" fmla="*/ 2546570 w 3105573"/>
              <a:gd name="csY4" fmla="*/ 0 h 1969770"/>
              <a:gd name="csX5" fmla="*/ 3105573 w 3105573"/>
              <a:gd name="csY5" fmla="*/ 0 h 1969770"/>
              <a:gd name="csX6" fmla="*/ 3105573 w 3105573"/>
              <a:gd name="csY6" fmla="*/ 597497 h 1969770"/>
              <a:gd name="csX7" fmla="*/ 3105573 w 3105573"/>
              <a:gd name="csY7" fmla="*/ 1194994 h 1969770"/>
              <a:gd name="csX8" fmla="*/ 3105573 w 3105573"/>
              <a:gd name="csY8" fmla="*/ 1969770 h 1969770"/>
              <a:gd name="csX9" fmla="*/ 2577626 w 3105573"/>
              <a:gd name="csY9" fmla="*/ 1969770 h 1969770"/>
              <a:gd name="csX10" fmla="*/ 2018622 w 3105573"/>
              <a:gd name="csY10" fmla="*/ 1969770 h 1969770"/>
              <a:gd name="csX11" fmla="*/ 1335396 w 3105573"/>
              <a:gd name="csY11" fmla="*/ 1969770 h 1969770"/>
              <a:gd name="csX12" fmla="*/ 807449 w 3105573"/>
              <a:gd name="csY12" fmla="*/ 1969770 h 1969770"/>
              <a:gd name="csX13" fmla="*/ 0 w 3105573"/>
              <a:gd name="csY13" fmla="*/ 1969770 h 1969770"/>
              <a:gd name="csX14" fmla="*/ 0 w 3105573"/>
              <a:gd name="csY14" fmla="*/ 1293482 h 1969770"/>
              <a:gd name="csX15" fmla="*/ 0 w 3105573"/>
              <a:gd name="csY15" fmla="*/ 656590 h 1969770"/>
              <a:gd name="csX16" fmla="*/ 0 w 3105573"/>
              <a:gd name="csY16" fmla="*/ 0 h 196977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3105573" h="1969770" extrusionOk="0">
                <a:moveTo>
                  <a:pt x="0" y="0"/>
                </a:moveTo>
                <a:cubicBezTo>
                  <a:pt x="233350" y="-20689"/>
                  <a:pt x="351422" y="-31543"/>
                  <a:pt x="652170" y="0"/>
                </a:cubicBezTo>
                <a:cubicBezTo>
                  <a:pt x="952918" y="31543"/>
                  <a:pt x="1043794" y="10061"/>
                  <a:pt x="1180118" y="0"/>
                </a:cubicBezTo>
                <a:cubicBezTo>
                  <a:pt x="1316442" y="-10061"/>
                  <a:pt x="1650553" y="17562"/>
                  <a:pt x="1863344" y="0"/>
                </a:cubicBezTo>
                <a:cubicBezTo>
                  <a:pt x="2076135" y="-17562"/>
                  <a:pt x="2377784" y="2646"/>
                  <a:pt x="2546570" y="0"/>
                </a:cubicBezTo>
                <a:cubicBezTo>
                  <a:pt x="2715356" y="-2646"/>
                  <a:pt x="2953638" y="19525"/>
                  <a:pt x="3105573" y="0"/>
                </a:cubicBezTo>
                <a:cubicBezTo>
                  <a:pt x="3127906" y="207302"/>
                  <a:pt x="3128495" y="375321"/>
                  <a:pt x="3105573" y="597497"/>
                </a:cubicBezTo>
                <a:cubicBezTo>
                  <a:pt x="3082651" y="819673"/>
                  <a:pt x="3105030" y="903412"/>
                  <a:pt x="3105573" y="1194994"/>
                </a:cubicBezTo>
                <a:cubicBezTo>
                  <a:pt x="3106116" y="1486576"/>
                  <a:pt x="3106596" y="1749701"/>
                  <a:pt x="3105573" y="1969770"/>
                </a:cubicBezTo>
                <a:cubicBezTo>
                  <a:pt x="2986189" y="1962945"/>
                  <a:pt x="2786237" y="1983507"/>
                  <a:pt x="2577626" y="1969770"/>
                </a:cubicBezTo>
                <a:cubicBezTo>
                  <a:pt x="2369015" y="1956033"/>
                  <a:pt x="2156186" y="1987921"/>
                  <a:pt x="2018622" y="1969770"/>
                </a:cubicBezTo>
                <a:cubicBezTo>
                  <a:pt x="1881058" y="1951619"/>
                  <a:pt x="1521316" y="1986638"/>
                  <a:pt x="1335396" y="1969770"/>
                </a:cubicBezTo>
                <a:cubicBezTo>
                  <a:pt x="1149476" y="1952902"/>
                  <a:pt x="940574" y="1953915"/>
                  <a:pt x="807449" y="1969770"/>
                </a:cubicBezTo>
                <a:cubicBezTo>
                  <a:pt x="674324" y="1985625"/>
                  <a:pt x="342106" y="1990377"/>
                  <a:pt x="0" y="1969770"/>
                </a:cubicBezTo>
                <a:cubicBezTo>
                  <a:pt x="9142" y="1657842"/>
                  <a:pt x="30298" y="1601292"/>
                  <a:pt x="0" y="1293482"/>
                </a:cubicBezTo>
                <a:cubicBezTo>
                  <a:pt x="-30298" y="985672"/>
                  <a:pt x="-15077" y="965670"/>
                  <a:pt x="0" y="656590"/>
                </a:cubicBezTo>
                <a:cubicBezTo>
                  <a:pt x="15077" y="347510"/>
                  <a:pt x="23668" y="269509"/>
                  <a:pt x="0" y="0"/>
                </a:cubicBezTo>
                <a:close/>
              </a:path>
            </a:pathLst>
          </a:cu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spAutoFit/>
          </a:bodyPr>
          <a:lstStyle/>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in short </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in conclusion </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all in all </a:t>
            </a:r>
            <a:endParaRPr lang="en-US" altLang="zh-CN" sz="3200" b="1" dirty="0">
              <a:solidFill>
                <a:srgbClr val="000000"/>
              </a:solidFill>
              <a:latin typeface="Times New Roman" panose="02020603050405020304" pitchFamily="18" charset="0"/>
              <a:ea typeface="ui-sans-serif"/>
              <a:cs typeface="Times New Roman" panose="02020603050405020304" pitchFamily="18" charset="0"/>
            </a:endParaRPr>
          </a:p>
          <a:p>
            <a:pPr lvl="0" eaLnBrk="0" fontAlgn="base" hangingPunct="0">
              <a:spcBef>
                <a:spcPct val="0"/>
              </a:spcBef>
              <a:spcAft>
                <a:spcPct val="0"/>
              </a:spcAft>
              <a:buFontTx/>
              <a:buChar char="•"/>
            </a:pPr>
            <a:r>
              <a:rPr lang="en-US" altLang="zh-CN" sz="3200" b="1" dirty="0">
                <a:solidFill>
                  <a:srgbClr val="000000"/>
                </a:solidFill>
                <a:latin typeface="Times New Roman" panose="02020603050405020304" pitchFamily="18" charset="0"/>
                <a:ea typeface="ui-sans-serif"/>
                <a:cs typeface="Times New Roman" panose="02020603050405020304" pitchFamily="18" charset="0"/>
              </a:rPr>
              <a:t>to sum up</a:t>
            </a:r>
            <a:endParaRPr kumimoji="0" lang="zh-CN"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ui-sans-serif"/>
              <a:cs typeface="Times New Roman" panose="02020603050405020304" pitchFamily="18" charset="0"/>
            </a:endParaRPr>
          </a:p>
        </p:txBody>
      </p:sp>
      <p:sp>
        <p:nvSpPr>
          <p:cNvPr id="13" name="Freeform 30"/>
          <p:cNvSpPr/>
          <p:nvPr/>
        </p:nvSpPr>
        <p:spPr>
          <a:xfrm>
            <a:off x="1220219" y="4368033"/>
            <a:ext cx="3105573" cy="4720655"/>
          </a:xfrm>
          <a:custGeom>
            <a:avLst/>
            <a:gdLst/>
            <a:ahLst/>
            <a:cxnLst/>
            <a:rect l="l" t="t" r="r" b="b"/>
            <a:pathLst>
              <a:path w="2364945" h="3876959">
                <a:moveTo>
                  <a:pt x="0" y="0"/>
                </a:moveTo>
                <a:lnTo>
                  <a:pt x="2364945" y="0"/>
                </a:lnTo>
                <a:lnTo>
                  <a:pt x="2364945" y="3876959"/>
                </a:lnTo>
                <a:lnTo>
                  <a:pt x="0" y="3876959"/>
                </a:lnTo>
                <a:lnTo>
                  <a:pt x="0" y="0"/>
                </a:lnTo>
                <a:close/>
              </a:path>
            </a:pathLst>
          </a:custGeom>
          <a:blipFill>
            <a:blip r:embed="rId2"/>
            <a:stretch>
              <a:fillRect/>
            </a:stretch>
          </a:blipFill>
        </p:spPr>
      </p:sp>
      <p:graphicFrame>
        <p:nvGraphicFramePr>
          <p:cNvPr id="11" name="表格 10"/>
          <p:cNvGraphicFramePr>
            <a:graphicFrameLocks noGrp="1"/>
          </p:cNvGraphicFramePr>
          <p:nvPr/>
        </p:nvGraphicFramePr>
        <p:xfrm>
          <a:off x="5244496" y="1156522"/>
          <a:ext cx="12720217" cy="4720656"/>
        </p:xfrm>
        <a:graphic>
          <a:graphicData uri="http://schemas.openxmlformats.org/drawingml/2006/table">
            <a:tbl>
              <a:tblPr/>
              <a:tblGrid>
                <a:gridCol w="1706371"/>
                <a:gridCol w="11013846"/>
              </a:tblGrid>
              <a:tr h="322489">
                <a:tc>
                  <a:txBody>
                    <a:bodyPr/>
                    <a:lstStyle/>
                    <a:p>
                      <a:pPr algn="ctr">
                        <a:buNone/>
                      </a:pPr>
                      <a:r>
                        <a:rPr lang="en-US" altLang="zh-CN" sz="2800" dirty="0">
                          <a:effectLst/>
                          <a:latin typeface="Times New Roman" panose="02020603050405020304" pitchFamily="18" charset="0"/>
                          <a:cs typeface="Times New Roman" panose="02020603050405020304" pitchFamily="18" charset="0"/>
                        </a:rPr>
                        <a:t>para3</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zh-CN" altLang="en-US" sz="2800" dirty="0">
                          <a:effectLst/>
                          <a:latin typeface="Times New Roman" panose="02020603050405020304" pitchFamily="18" charset="0"/>
                          <a:cs typeface="Times New Roman" panose="02020603050405020304" pitchFamily="18" charset="0"/>
                        </a:rPr>
                        <a:t>“划水”</a:t>
                      </a:r>
                      <a:r>
                        <a:rPr lang="en-US" altLang="zh-CN" sz="2800" dirty="0">
                          <a:effectLst/>
                          <a:latin typeface="Times New Roman" panose="02020603050405020304" pitchFamily="18" charset="0"/>
                          <a:cs typeface="Times New Roman" panose="02020603050405020304" pitchFamily="18" charset="0"/>
                        </a:rPr>
                        <a:t>(free-riding) </a:t>
                      </a:r>
                      <a:r>
                        <a:rPr lang="zh-CN" altLang="en-US" sz="2800" dirty="0">
                          <a:effectLst/>
                          <a:latin typeface="Times New Roman" panose="02020603050405020304" pitchFamily="18" charset="0"/>
                          <a:cs typeface="Times New Roman" panose="02020603050405020304" pitchFamily="18" charset="0"/>
                        </a:rPr>
                        <a:t>现象</a:t>
                      </a:r>
                      <a:endParaRPr lang="zh-CN" alt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66868">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总结呼吁</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In short, free-riding is harmful to everyone in the group.</a:t>
                      </a:r>
                      <a:endParaRPr lang="en-US" sz="2800" dirty="0">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In conclusion, free-riding goes against the spirit of teamwork and holds us back from growing together.</a:t>
                      </a:r>
                      <a:endParaRPr lang="en-US" sz="2800" dirty="0">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Let's take action together to say no to free-riding and build a better study group.</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755943">
                <a:tc>
                  <a:txBody>
                    <a:bodyPr/>
                    <a:lstStyle/>
                    <a:p>
                      <a:pPr algn="ctr">
                        <a:buNone/>
                      </a:pPr>
                      <a:r>
                        <a:rPr lang="zh-CN" altLang="en-US" sz="2800" b="1" dirty="0">
                          <a:effectLst/>
                          <a:latin typeface="Times New Roman" panose="02020603050405020304" pitchFamily="18" charset="0"/>
                          <a:cs typeface="Times New Roman" panose="02020603050405020304" pitchFamily="18" charset="0"/>
                        </a:rPr>
                        <a:t>主题升华</a:t>
                      </a:r>
                      <a:endParaRPr lang="zh-CN" altLang="en-US" sz="2800" b="1"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Only by joint efforts can we truly understand the meaning of teamwork</a:t>
                      </a:r>
                      <a:endParaRPr lang="en-US" sz="2800" dirty="0">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Let's work together to create a fair, supportive team atmosphere, where everyone contributes and grows.</a:t>
                      </a:r>
                      <a:endParaRPr lang="en-US" sz="2800" dirty="0">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l"/>
                      </a:pPr>
                      <a:r>
                        <a:rPr lang="en-US" sz="2800" dirty="0">
                          <a:effectLst/>
                          <a:latin typeface="Times New Roman" panose="02020603050405020304" pitchFamily="18" charset="0"/>
                          <a:cs typeface="Times New Roman" panose="02020603050405020304" pitchFamily="18" charset="0"/>
                        </a:rPr>
                        <a:t>May we all cherish teamwork and strive for common progress in our study groups.</a:t>
                      </a:r>
                      <a:endParaRPr lang="en-US" sz="2800" dirty="0">
                        <a:effectLst/>
                        <a:latin typeface="Times New Roman" panose="02020603050405020304" pitchFamily="18" charset="0"/>
                        <a:cs typeface="Times New Roman" panose="02020603050405020304" pitchFamily="18" charset="0"/>
                      </a:endParaRPr>
                    </a:p>
                  </a:txBody>
                  <a:tcPr marL="4456" marR="4456" marT="4456" marB="44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bl>
          </a:graphicData>
        </a:graphic>
      </p:graphicFrame>
      <p:sp>
        <p:nvSpPr>
          <p:cNvPr id="18" name="文本框 17"/>
          <p:cNvSpPr txBox="1"/>
          <p:nvPr/>
        </p:nvSpPr>
        <p:spPr>
          <a:xfrm>
            <a:off x="8809827" y="5208610"/>
            <a:ext cx="9144000" cy="4593565"/>
          </a:xfrm>
          <a:custGeom>
            <a:avLst/>
            <a:gdLst>
              <a:gd name="csX0" fmla="*/ 0 w 9144000"/>
              <a:gd name="csY0" fmla="*/ 0 h 4593565"/>
              <a:gd name="csX1" fmla="*/ 470263 w 9144000"/>
              <a:gd name="csY1" fmla="*/ 0 h 4593565"/>
              <a:gd name="csX2" fmla="*/ 1306286 w 9144000"/>
              <a:gd name="csY2" fmla="*/ 0 h 4593565"/>
              <a:gd name="csX3" fmla="*/ 1685109 w 9144000"/>
              <a:gd name="csY3" fmla="*/ 0 h 4593565"/>
              <a:gd name="csX4" fmla="*/ 2155371 w 9144000"/>
              <a:gd name="csY4" fmla="*/ 0 h 4593565"/>
              <a:gd name="csX5" fmla="*/ 2625634 w 9144000"/>
              <a:gd name="csY5" fmla="*/ 0 h 4593565"/>
              <a:gd name="csX6" fmla="*/ 3461657 w 9144000"/>
              <a:gd name="csY6" fmla="*/ 0 h 4593565"/>
              <a:gd name="csX7" fmla="*/ 4023360 w 9144000"/>
              <a:gd name="csY7" fmla="*/ 0 h 4593565"/>
              <a:gd name="csX8" fmla="*/ 4585063 w 9144000"/>
              <a:gd name="csY8" fmla="*/ 0 h 4593565"/>
              <a:gd name="csX9" fmla="*/ 5329646 w 9144000"/>
              <a:gd name="csY9" fmla="*/ 0 h 4593565"/>
              <a:gd name="csX10" fmla="*/ 5708469 w 9144000"/>
              <a:gd name="csY10" fmla="*/ 0 h 4593565"/>
              <a:gd name="csX11" fmla="*/ 6544491 w 9144000"/>
              <a:gd name="csY11" fmla="*/ 0 h 4593565"/>
              <a:gd name="csX12" fmla="*/ 7380514 w 9144000"/>
              <a:gd name="csY12" fmla="*/ 0 h 4593565"/>
              <a:gd name="csX13" fmla="*/ 7942217 w 9144000"/>
              <a:gd name="csY13" fmla="*/ 0 h 4593565"/>
              <a:gd name="csX14" fmla="*/ 9144000 w 9144000"/>
              <a:gd name="csY14" fmla="*/ 0 h 4593565"/>
              <a:gd name="csX15" fmla="*/ 9144000 w 9144000"/>
              <a:gd name="csY15" fmla="*/ 610288 h 4593565"/>
              <a:gd name="csX16" fmla="*/ 9144000 w 9144000"/>
              <a:gd name="csY16" fmla="*/ 1266511 h 4593565"/>
              <a:gd name="csX17" fmla="*/ 9144000 w 9144000"/>
              <a:gd name="csY17" fmla="*/ 1830864 h 4593565"/>
              <a:gd name="csX18" fmla="*/ 9144000 w 9144000"/>
              <a:gd name="csY18" fmla="*/ 2349280 h 4593565"/>
              <a:gd name="csX19" fmla="*/ 9144000 w 9144000"/>
              <a:gd name="csY19" fmla="*/ 2867697 h 4593565"/>
              <a:gd name="csX20" fmla="*/ 9144000 w 9144000"/>
              <a:gd name="csY20" fmla="*/ 3477985 h 4593565"/>
              <a:gd name="csX21" fmla="*/ 9144000 w 9144000"/>
              <a:gd name="csY21" fmla="*/ 4593565 h 4593565"/>
              <a:gd name="csX22" fmla="*/ 8582297 w 9144000"/>
              <a:gd name="csY22" fmla="*/ 4593565 h 4593565"/>
              <a:gd name="csX23" fmla="*/ 7746274 w 9144000"/>
              <a:gd name="csY23" fmla="*/ 4593565 h 4593565"/>
              <a:gd name="csX24" fmla="*/ 7093131 w 9144000"/>
              <a:gd name="csY24" fmla="*/ 4593565 h 4593565"/>
              <a:gd name="csX25" fmla="*/ 6531429 w 9144000"/>
              <a:gd name="csY25" fmla="*/ 4593565 h 4593565"/>
              <a:gd name="csX26" fmla="*/ 5969726 w 9144000"/>
              <a:gd name="csY26" fmla="*/ 4593565 h 4593565"/>
              <a:gd name="csX27" fmla="*/ 5316583 w 9144000"/>
              <a:gd name="csY27" fmla="*/ 4593565 h 4593565"/>
              <a:gd name="csX28" fmla="*/ 4754880 w 9144000"/>
              <a:gd name="csY28" fmla="*/ 4593565 h 4593565"/>
              <a:gd name="csX29" fmla="*/ 4101737 w 9144000"/>
              <a:gd name="csY29" fmla="*/ 4593565 h 4593565"/>
              <a:gd name="csX30" fmla="*/ 3357154 w 9144000"/>
              <a:gd name="csY30" fmla="*/ 4593565 h 4593565"/>
              <a:gd name="csX31" fmla="*/ 2795451 w 9144000"/>
              <a:gd name="csY31" fmla="*/ 4593565 h 4593565"/>
              <a:gd name="csX32" fmla="*/ 2233749 w 9144000"/>
              <a:gd name="csY32" fmla="*/ 4593565 h 4593565"/>
              <a:gd name="csX33" fmla="*/ 1397726 w 9144000"/>
              <a:gd name="csY33" fmla="*/ 4593565 h 4593565"/>
              <a:gd name="csX34" fmla="*/ 744583 w 9144000"/>
              <a:gd name="csY34" fmla="*/ 4593565 h 4593565"/>
              <a:gd name="csX35" fmla="*/ 0 w 9144000"/>
              <a:gd name="csY35" fmla="*/ 4593565 h 4593565"/>
              <a:gd name="csX36" fmla="*/ 0 w 9144000"/>
              <a:gd name="csY36" fmla="*/ 4029213 h 4593565"/>
              <a:gd name="csX37" fmla="*/ 0 w 9144000"/>
              <a:gd name="csY37" fmla="*/ 3418925 h 4593565"/>
              <a:gd name="csX38" fmla="*/ 0 w 9144000"/>
              <a:gd name="csY38" fmla="*/ 2762701 h 4593565"/>
              <a:gd name="csX39" fmla="*/ 0 w 9144000"/>
              <a:gd name="csY39" fmla="*/ 2106478 h 4593565"/>
              <a:gd name="csX40" fmla="*/ 0 w 9144000"/>
              <a:gd name="csY40" fmla="*/ 1404318 h 4593565"/>
              <a:gd name="csX41" fmla="*/ 0 w 9144000"/>
              <a:gd name="csY41" fmla="*/ 885902 h 4593565"/>
              <a:gd name="csX42" fmla="*/ 0 w 9144000"/>
              <a:gd name="csY42" fmla="*/ 0 h 459356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Lst>
            <a:rect l="l" t="t" r="r" b="b"/>
            <a:pathLst>
              <a:path w="9144000" h="4593565" fill="none" extrusionOk="0">
                <a:moveTo>
                  <a:pt x="0" y="0"/>
                </a:moveTo>
                <a:cubicBezTo>
                  <a:pt x="211156" y="1027"/>
                  <a:pt x="273858" y="-14098"/>
                  <a:pt x="470263" y="0"/>
                </a:cubicBezTo>
                <a:cubicBezTo>
                  <a:pt x="666668" y="14098"/>
                  <a:pt x="945674" y="6660"/>
                  <a:pt x="1306286" y="0"/>
                </a:cubicBezTo>
                <a:cubicBezTo>
                  <a:pt x="1666898" y="-6660"/>
                  <a:pt x="1506451" y="-14779"/>
                  <a:pt x="1685109" y="0"/>
                </a:cubicBezTo>
                <a:cubicBezTo>
                  <a:pt x="1863767" y="14779"/>
                  <a:pt x="2023145" y="400"/>
                  <a:pt x="2155371" y="0"/>
                </a:cubicBezTo>
                <a:cubicBezTo>
                  <a:pt x="2287597" y="-400"/>
                  <a:pt x="2406641" y="9592"/>
                  <a:pt x="2625634" y="0"/>
                </a:cubicBezTo>
                <a:cubicBezTo>
                  <a:pt x="2844627" y="-9592"/>
                  <a:pt x="3079650" y="-3530"/>
                  <a:pt x="3461657" y="0"/>
                </a:cubicBezTo>
                <a:cubicBezTo>
                  <a:pt x="3843664" y="3530"/>
                  <a:pt x="3804366" y="296"/>
                  <a:pt x="4023360" y="0"/>
                </a:cubicBezTo>
                <a:cubicBezTo>
                  <a:pt x="4242354" y="-296"/>
                  <a:pt x="4314570" y="11696"/>
                  <a:pt x="4585063" y="0"/>
                </a:cubicBezTo>
                <a:cubicBezTo>
                  <a:pt x="4855556" y="-11696"/>
                  <a:pt x="4991673" y="-27237"/>
                  <a:pt x="5329646" y="0"/>
                </a:cubicBezTo>
                <a:cubicBezTo>
                  <a:pt x="5667619" y="27237"/>
                  <a:pt x="5610933" y="12812"/>
                  <a:pt x="5708469" y="0"/>
                </a:cubicBezTo>
                <a:cubicBezTo>
                  <a:pt x="5806005" y="-12812"/>
                  <a:pt x="6186684" y="-17512"/>
                  <a:pt x="6544491" y="0"/>
                </a:cubicBezTo>
                <a:cubicBezTo>
                  <a:pt x="6902298" y="17512"/>
                  <a:pt x="7129019" y="-25499"/>
                  <a:pt x="7380514" y="0"/>
                </a:cubicBezTo>
                <a:cubicBezTo>
                  <a:pt x="7632009" y="25499"/>
                  <a:pt x="7754171" y="-22942"/>
                  <a:pt x="7942217" y="0"/>
                </a:cubicBezTo>
                <a:cubicBezTo>
                  <a:pt x="8130263" y="22942"/>
                  <a:pt x="8691132" y="4017"/>
                  <a:pt x="9144000" y="0"/>
                </a:cubicBezTo>
                <a:cubicBezTo>
                  <a:pt x="9132014" y="212234"/>
                  <a:pt x="9146850" y="465253"/>
                  <a:pt x="9144000" y="610288"/>
                </a:cubicBezTo>
                <a:cubicBezTo>
                  <a:pt x="9141150" y="755323"/>
                  <a:pt x="9127063" y="1100326"/>
                  <a:pt x="9144000" y="1266511"/>
                </a:cubicBezTo>
                <a:cubicBezTo>
                  <a:pt x="9160937" y="1432696"/>
                  <a:pt x="9141419" y="1696603"/>
                  <a:pt x="9144000" y="1830864"/>
                </a:cubicBezTo>
                <a:cubicBezTo>
                  <a:pt x="9146581" y="1965125"/>
                  <a:pt x="9130554" y="2214294"/>
                  <a:pt x="9144000" y="2349280"/>
                </a:cubicBezTo>
                <a:cubicBezTo>
                  <a:pt x="9157446" y="2484266"/>
                  <a:pt x="9155798" y="2656231"/>
                  <a:pt x="9144000" y="2867697"/>
                </a:cubicBezTo>
                <a:cubicBezTo>
                  <a:pt x="9132202" y="3079163"/>
                  <a:pt x="9149996" y="3319133"/>
                  <a:pt x="9144000" y="3477985"/>
                </a:cubicBezTo>
                <a:cubicBezTo>
                  <a:pt x="9138004" y="3636837"/>
                  <a:pt x="9141239" y="4367779"/>
                  <a:pt x="9144000" y="4593565"/>
                </a:cubicBezTo>
                <a:cubicBezTo>
                  <a:pt x="8984942" y="4585806"/>
                  <a:pt x="8799363" y="4606490"/>
                  <a:pt x="8582297" y="4593565"/>
                </a:cubicBezTo>
                <a:cubicBezTo>
                  <a:pt x="8365231" y="4580640"/>
                  <a:pt x="8007387" y="4630410"/>
                  <a:pt x="7746274" y="4593565"/>
                </a:cubicBezTo>
                <a:cubicBezTo>
                  <a:pt x="7485161" y="4556720"/>
                  <a:pt x="7324253" y="4595919"/>
                  <a:pt x="7093131" y="4593565"/>
                </a:cubicBezTo>
                <a:cubicBezTo>
                  <a:pt x="6862009" y="4591211"/>
                  <a:pt x="6771495" y="4583486"/>
                  <a:pt x="6531429" y="4593565"/>
                </a:cubicBezTo>
                <a:cubicBezTo>
                  <a:pt x="6291363" y="4603644"/>
                  <a:pt x="6156701" y="4570472"/>
                  <a:pt x="5969726" y="4593565"/>
                </a:cubicBezTo>
                <a:cubicBezTo>
                  <a:pt x="5782751" y="4616658"/>
                  <a:pt x="5493173" y="4578413"/>
                  <a:pt x="5316583" y="4593565"/>
                </a:cubicBezTo>
                <a:cubicBezTo>
                  <a:pt x="5139993" y="4608717"/>
                  <a:pt x="4916010" y="4605913"/>
                  <a:pt x="4754880" y="4593565"/>
                </a:cubicBezTo>
                <a:cubicBezTo>
                  <a:pt x="4593750" y="4581217"/>
                  <a:pt x="4317089" y="4601414"/>
                  <a:pt x="4101737" y="4593565"/>
                </a:cubicBezTo>
                <a:cubicBezTo>
                  <a:pt x="3886385" y="4585716"/>
                  <a:pt x="3707892" y="4566355"/>
                  <a:pt x="3357154" y="4593565"/>
                </a:cubicBezTo>
                <a:cubicBezTo>
                  <a:pt x="3006416" y="4620775"/>
                  <a:pt x="2980629" y="4569438"/>
                  <a:pt x="2795451" y="4593565"/>
                </a:cubicBezTo>
                <a:cubicBezTo>
                  <a:pt x="2610273" y="4617692"/>
                  <a:pt x="2364282" y="4568443"/>
                  <a:pt x="2233749" y="4593565"/>
                </a:cubicBezTo>
                <a:cubicBezTo>
                  <a:pt x="2103216" y="4618687"/>
                  <a:pt x="1723744" y="4566065"/>
                  <a:pt x="1397726" y="4593565"/>
                </a:cubicBezTo>
                <a:cubicBezTo>
                  <a:pt x="1071708" y="4621065"/>
                  <a:pt x="968208" y="4605595"/>
                  <a:pt x="744583" y="4593565"/>
                </a:cubicBezTo>
                <a:cubicBezTo>
                  <a:pt x="520958" y="4581535"/>
                  <a:pt x="211261" y="4626031"/>
                  <a:pt x="0" y="4593565"/>
                </a:cubicBezTo>
                <a:cubicBezTo>
                  <a:pt x="-2259" y="4399762"/>
                  <a:pt x="9" y="4152651"/>
                  <a:pt x="0" y="4029213"/>
                </a:cubicBezTo>
                <a:cubicBezTo>
                  <a:pt x="-9" y="3905775"/>
                  <a:pt x="-1738" y="3587120"/>
                  <a:pt x="0" y="3418925"/>
                </a:cubicBezTo>
                <a:cubicBezTo>
                  <a:pt x="1738" y="3250730"/>
                  <a:pt x="1892" y="2964355"/>
                  <a:pt x="0" y="2762701"/>
                </a:cubicBezTo>
                <a:cubicBezTo>
                  <a:pt x="-1892" y="2561047"/>
                  <a:pt x="-12840" y="2263400"/>
                  <a:pt x="0" y="2106478"/>
                </a:cubicBezTo>
                <a:cubicBezTo>
                  <a:pt x="12840" y="1949556"/>
                  <a:pt x="5970" y="1567402"/>
                  <a:pt x="0" y="1404318"/>
                </a:cubicBezTo>
                <a:cubicBezTo>
                  <a:pt x="-5970" y="1241234"/>
                  <a:pt x="-17429" y="1051160"/>
                  <a:pt x="0" y="885902"/>
                </a:cubicBezTo>
                <a:cubicBezTo>
                  <a:pt x="17429" y="720644"/>
                  <a:pt x="35244" y="367416"/>
                  <a:pt x="0" y="0"/>
                </a:cubicBezTo>
                <a:close/>
              </a:path>
              <a:path w="9144000" h="4593565" stroke="0" extrusionOk="0">
                <a:moveTo>
                  <a:pt x="0" y="0"/>
                </a:moveTo>
                <a:cubicBezTo>
                  <a:pt x="260701" y="-9643"/>
                  <a:pt x="505500" y="32589"/>
                  <a:pt x="744583" y="0"/>
                </a:cubicBezTo>
                <a:cubicBezTo>
                  <a:pt x="983666" y="-32589"/>
                  <a:pt x="937935" y="16012"/>
                  <a:pt x="1123406" y="0"/>
                </a:cubicBezTo>
                <a:cubicBezTo>
                  <a:pt x="1308877" y="-16012"/>
                  <a:pt x="1514770" y="24291"/>
                  <a:pt x="1685109" y="0"/>
                </a:cubicBezTo>
                <a:cubicBezTo>
                  <a:pt x="1855448" y="-24291"/>
                  <a:pt x="2029706" y="26142"/>
                  <a:pt x="2246811" y="0"/>
                </a:cubicBezTo>
                <a:cubicBezTo>
                  <a:pt x="2463916" y="-26142"/>
                  <a:pt x="2447758" y="-8042"/>
                  <a:pt x="2625634" y="0"/>
                </a:cubicBezTo>
                <a:cubicBezTo>
                  <a:pt x="2803510" y="8042"/>
                  <a:pt x="3237107" y="-34105"/>
                  <a:pt x="3461657" y="0"/>
                </a:cubicBezTo>
                <a:cubicBezTo>
                  <a:pt x="3686207" y="34105"/>
                  <a:pt x="3726693" y="4670"/>
                  <a:pt x="3840480" y="0"/>
                </a:cubicBezTo>
                <a:cubicBezTo>
                  <a:pt x="3954267" y="-4670"/>
                  <a:pt x="4178804" y="28965"/>
                  <a:pt x="4493623" y="0"/>
                </a:cubicBezTo>
                <a:cubicBezTo>
                  <a:pt x="4808442" y="-28965"/>
                  <a:pt x="5090673" y="-29637"/>
                  <a:pt x="5329646" y="0"/>
                </a:cubicBezTo>
                <a:cubicBezTo>
                  <a:pt x="5568619" y="29637"/>
                  <a:pt x="5611323" y="-2102"/>
                  <a:pt x="5799909" y="0"/>
                </a:cubicBezTo>
                <a:cubicBezTo>
                  <a:pt x="5988495" y="2102"/>
                  <a:pt x="6164193" y="-15839"/>
                  <a:pt x="6453051" y="0"/>
                </a:cubicBezTo>
                <a:cubicBezTo>
                  <a:pt x="6741909" y="15839"/>
                  <a:pt x="6870916" y="10855"/>
                  <a:pt x="7197634" y="0"/>
                </a:cubicBezTo>
                <a:cubicBezTo>
                  <a:pt x="7524352" y="-10855"/>
                  <a:pt x="7598261" y="16640"/>
                  <a:pt x="7850777" y="0"/>
                </a:cubicBezTo>
                <a:cubicBezTo>
                  <a:pt x="8103293" y="-16640"/>
                  <a:pt x="8275921" y="1002"/>
                  <a:pt x="8503920" y="0"/>
                </a:cubicBezTo>
                <a:cubicBezTo>
                  <a:pt x="8731919" y="-1002"/>
                  <a:pt x="8901886" y="-22249"/>
                  <a:pt x="9144000" y="0"/>
                </a:cubicBezTo>
                <a:cubicBezTo>
                  <a:pt x="9135679" y="184132"/>
                  <a:pt x="9165051" y="361766"/>
                  <a:pt x="9144000" y="564352"/>
                </a:cubicBezTo>
                <a:cubicBezTo>
                  <a:pt x="9122949" y="766938"/>
                  <a:pt x="9146536" y="956681"/>
                  <a:pt x="9144000" y="1174640"/>
                </a:cubicBezTo>
                <a:cubicBezTo>
                  <a:pt x="9141464" y="1392599"/>
                  <a:pt x="9131459" y="1565926"/>
                  <a:pt x="9144000" y="1738992"/>
                </a:cubicBezTo>
                <a:cubicBezTo>
                  <a:pt x="9156541" y="1912058"/>
                  <a:pt x="9146051" y="2054123"/>
                  <a:pt x="9144000" y="2257409"/>
                </a:cubicBezTo>
                <a:cubicBezTo>
                  <a:pt x="9141949" y="2460695"/>
                  <a:pt x="9127004" y="2732778"/>
                  <a:pt x="9144000" y="3005504"/>
                </a:cubicBezTo>
                <a:cubicBezTo>
                  <a:pt x="9160996" y="3278230"/>
                  <a:pt x="9119962" y="3502109"/>
                  <a:pt x="9144000" y="3707663"/>
                </a:cubicBezTo>
                <a:cubicBezTo>
                  <a:pt x="9168038" y="3913217"/>
                  <a:pt x="9120058" y="4237706"/>
                  <a:pt x="9144000" y="4593565"/>
                </a:cubicBezTo>
                <a:cubicBezTo>
                  <a:pt x="8934287" y="4588145"/>
                  <a:pt x="8664298" y="4570820"/>
                  <a:pt x="8490857" y="4593565"/>
                </a:cubicBezTo>
                <a:cubicBezTo>
                  <a:pt x="8317416" y="4616310"/>
                  <a:pt x="8147420" y="4587048"/>
                  <a:pt x="8020594" y="4593565"/>
                </a:cubicBezTo>
                <a:cubicBezTo>
                  <a:pt x="7893768" y="4600082"/>
                  <a:pt x="7632515" y="4611841"/>
                  <a:pt x="7367451" y="4593565"/>
                </a:cubicBezTo>
                <a:cubicBezTo>
                  <a:pt x="7102387" y="4575289"/>
                  <a:pt x="6949230" y="4554034"/>
                  <a:pt x="6531429" y="4593565"/>
                </a:cubicBezTo>
                <a:cubicBezTo>
                  <a:pt x="6113628" y="4633096"/>
                  <a:pt x="5983761" y="4573058"/>
                  <a:pt x="5695406" y="4593565"/>
                </a:cubicBezTo>
                <a:cubicBezTo>
                  <a:pt x="5407051" y="4614072"/>
                  <a:pt x="5245492" y="4581698"/>
                  <a:pt x="5042263" y="4593565"/>
                </a:cubicBezTo>
                <a:cubicBezTo>
                  <a:pt x="4839034" y="4605432"/>
                  <a:pt x="4427415" y="4591403"/>
                  <a:pt x="4206240" y="4593565"/>
                </a:cubicBezTo>
                <a:cubicBezTo>
                  <a:pt x="3985065" y="4595727"/>
                  <a:pt x="3867068" y="4590024"/>
                  <a:pt x="3735977" y="4593565"/>
                </a:cubicBezTo>
                <a:cubicBezTo>
                  <a:pt x="3604886" y="4597106"/>
                  <a:pt x="3273740" y="4579558"/>
                  <a:pt x="2991394" y="4593565"/>
                </a:cubicBezTo>
                <a:cubicBezTo>
                  <a:pt x="2709048" y="4607572"/>
                  <a:pt x="2335536" y="4556983"/>
                  <a:pt x="2155371" y="4593565"/>
                </a:cubicBezTo>
                <a:cubicBezTo>
                  <a:pt x="1975206" y="4630147"/>
                  <a:pt x="1782616" y="4592922"/>
                  <a:pt x="1410789" y="4593565"/>
                </a:cubicBezTo>
                <a:cubicBezTo>
                  <a:pt x="1038962" y="4594208"/>
                  <a:pt x="1205803" y="4593922"/>
                  <a:pt x="1031966" y="4593565"/>
                </a:cubicBezTo>
                <a:cubicBezTo>
                  <a:pt x="858129" y="4593208"/>
                  <a:pt x="833549" y="4580332"/>
                  <a:pt x="653143" y="4593565"/>
                </a:cubicBezTo>
                <a:cubicBezTo>
                  <a:pt x="472737" y="4606798"/>
                  <a:pt x="196275" y="4613476"/>
                  <a:pt x="0" y="4593565"/>
                </a:cubicBezTo>
                <a:cubicBezTo>
                  <a:pt x="22663" y="4322884"/>
                  <a:pt x="-973" y="4155667"/>
                  <a:pt x="0" y="3983277"/>
                </a:cubicBezTo>
                <a:cubicBezTo>
                  <a:pt x="973" y="3810887"/>
                  <a:pt x="-11984" y="3417471"/>
                  <a:pt x="0" y="3235182"/>
                </a:cubicBezTo>
                <a:cubicBezTo>
                  <a:pt x="11984" y="3052893"/>
                  <a:pt x="27404" y="2762254"/>
                  <a:pt x="0" y="2487087"/>
                </a:cubicBezTo>
                <a:cubicBezTo>
                  <a:pt x="-27404" y="2211921"/>
                  <a:pt x="-999" y="2009721"/>
                  <a:pt x="0" y="1876799"/>
                </a:cubicBezTo>
                <a:cubicBezTo>
                  <a:pt x="999" y="1743877"/>
                  <a:pt x="9044" y="1432528"/>
                  <a:pt x="0" y="1220576"/>
                </a:cubicBezTo>
                <a:cubicBezTo>
                  <a:pt x="-9044" y="1008624"/>
                  <a:pt x="-23288" y="786214"/>
                  <a:pt x="0" y="656224"/>
                </a:cubicBezTo>
                <a:cubicBezTo>
                  <a:pt x="23288" y="526234"/>
                  <a:pt x="-10419" y="286739"/>
                  <a:pt x="0" y="0"/>
                </a:cubicBezTo>
                <a:close/>
              </a:path>
            </a:pathLst>
          </a:custGeom>
          <a:solidFill>
            <a:schemeClr val="bg1">
              <a:lumMod val="95000"/>
            </a:schemeClr>
          </a:solidFill>
          <a:ln w="38100">
            <a:solidFill>
              <a:schemeClr val="tx1"/>
            </a:solidFill>
          </a:ln>
        </p:spPr>
        <p:txBody>
          <a:bodyPr wrap="square">
            <a:spAutoFit/>
          </a:bodyPr>
          <a:lstStyle/>
          <a:p>
            <a:pPr algn="l">
              <a:lnSpc>
                <a:spcPts val="2700"/>
              </a:lnSpc>
            </a:pPr>
            <a:r>
              <a:rPr lang="zh-CN" altLang="en-US" sz="2800" b="1" dirty="0">
                <a:solidFill>
                  <a:srgbClr val="000000"/>
                </a:solidFill>
                <a:effectLst/>
                <a:latin typeface="Times New Roman" panose="02020603050405020304" pitchFamily="18" charset="0"/>
                <a:cs typeface="Times New Roman" panose="02020603050405020304" pitchFamily="18" charset="0"/>
              </a:rPr>
              <a:t>意义</a:t>
            </a:r>
            <a:r>
              <a:rPr lang="en-US" altLang="zh-CN" sz="2800" b="1" dirty="0">
                <a:solidFill>
                  <a:srgbClr val="000000"/>
                </a:solidFill>
                <a:effectLst/>
                <a:latin typeface="Times New Roman" panose="02020603050405020304" pitchFamily="18" charset="0"/>
                <a:cs typeface="Times New Roman" panose="02020603050405020304" pitchFamily="18" charset="0"/>
              </a:rPr>
              <a:t>--</a:t>
            </a:r>
            <a:r>
              <a:rPr lang="zh-CN" altLang="en-US" sz="2800" b="1" dirty="0">
                <a:solidFill>
                  <a:srgbClr val="000000"/>
                </a:solidFill>
                <a:effectLst/>
                <a:latin typeface="Times New Roman" panose="02020603050405020304" pitchFamily="18" charset="0"/>
                <a:cs typeface="Times New Roman" panose="02020603050405020304" pitchFamily="18" charset="0"/>
              </a:rPr>
              <a:t>从浅到深</a:t>
            </a:r>
            <a:endParaRPr lang="en-US" altLang="zh-CN" sz="2800" b="1"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improve group efficiency</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finish tasks better and faster</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avoid affecting group progress</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build a fair and positive class atmosphere</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strengthen team spirit and sense of cooperation</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learn to respect and understand each other</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make group work more harmonious</a:t>
            </a:r>
            <a:br>
              <a:rPr lang="zh-CN" altLang="en-US" sz="2800" dirty="0">
                <a:latin typeface="Times New Roman" panose="02020603050405020304" pitchFamily="18" charset="0"/>
                <a:cs typeface="Times New Roman" panose="02020603050405020304" pitchFamily="18" charset="0"/>
              </a:rPr>
            </a:br>
            <a:r>
              <a:rPr lang="en-US" altLang="zh-CN" sz="2800" b="0" dirty="0">
                <a:solidFill>
                  <a:srgbClr val="000000"/>
                </a:solidFill>
                <a:effectLst/>
                <a:latin typeface="Times New Roman" panose="02020603050405020304" pitchFamily="18" charset="0"/>
                <a:cs typeface="Times New Roman" panose="02020603050405020304" pitchFamily="18" charset="0"/>
              </a:rPr>
              <a:t>develop a strong sense of responsibility</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learn to value others’ hard work</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understand the true meaning of teamwork</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lay a solid foundation for future study, life and work</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lnSpc>
                <a:spcPts val="2700"/>
              </a:lnSpc>
              <a:buFont typeface="Arial" panose="020B0604020202020204" pitchFamily="34" charset="0"/>
              <a:buChar char="•"/>
            </a:pPr>
            <a:r>
              <a:rPr lang="en-US" altLang="zh-CN" sz="2800" b="0" dirty="0">
                <a:solidFill>
                  <a:srgbClr val="000000"/>
                </a:solidFill>
                <a:effectLst/>
                <a:latin typeface="Times New Roman" panose="02020603050405020304" pitchFamily="18" charset="0"/>
                <a:cs typeface="Times New Roman" panose="02020603050405020304" pitchFamily="18" charset="0"/>
              </a:rPr>
              <a:t>shape good personal qualities</a:t>
            </a:r>
            <a:endParaRPr lang="zh-CN" altLang="en-US" sz="2800" b="0" dirty="0">
              <a:solidFill>
                <a:srgbClr val="000000"/>
              </a:solidFill>
              <a:effectLst/>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3"/>
          <a:stretch>
            <a:fillRect/>
          </a:stretch>
        </p:blipFill>
        <p:spPr>
          <a:xfrm>
            <a:off x="16664940" y="460375"/>
            <a:ext cx="1077595" cy="1139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476500"/>
            <a:ext cx="18288000" cy="12649200"/>
            <a:chOff x="228599" y="-2324100"/>
            <a:chExt cx="17830801" cy="12248365"/>
          </a:xfrm>
        </p:grpSpPr>
        <p:grpSp>
          <p:nvGrpSpPr>
            <p:cNvPr id="3" name="Group 16"/>
            <p:cNvGrpSpPr/>
            <p:nvPr/>
          </p:nvGrpSpPr>
          <p:grpSpPr>
            <a:xfrm>
              <a:off x="228599" y="-2324100"/>
              <a:ext cx="17830801" cy="12248365"/>
              <a:chOff x="0" y="-38100"/>
              <a:chExt cx="4038943" cy="2549619"/>
            </a:xfrm>
          </p:grpSpPr>
          <p:sp>
            <p:nvSpPr>
              <p:cNvPr id="5" name="Freeform 17"/>
              <p:cNvSpPr/>
              <p:nvPr/>
            </p:nvSpPr>
            <p:spPr>
              <a:xfrm>
                <a:off x="34521" y="497072"/>
                <a:ext cx="4004422" cy="2014447"/>
              </a:xfrm>
              <a:custGeom>
                <a:avLst/>
                <a:gdLst/>
                <a:ahLst/>
                <a:cxnLst/>
                <a:rect l="l" t="t" r="r" b="b"/>
                <a:pathLst>
                  <a:path w="4004422" h="2014447">
                    <a:moveTo>
                      <a:pt x="0" y="0"/>
                    </a:moveTo>
                    <a:lnTo>
                      <a:pt x="4004422" y="0"/>
                    </a:lnTo>
                    <a:lnTo>
                      <a:pt x="4004422" y="2014447"/>
                    </a:lnTo>
                    <a:lnTo>
                      <a:pt x="0" y="2014447"/>
                    </a:lnTo>
                    <a:close/>
                  </a:path>
                </a:pathLst>
              </a:custGeom>
              <a:solidFill>
                <a:srgbClr val="FFC000"/>
              </a:solidFill>
              <a:ln w="38100"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6" name="TextBox 18"/>
              <p:cNvSpPr txBox="1"/>
              <p:nvPr/>
            </p:nvSpPr>
            <p:spPr>
              <a:xfrm>
                <a:off x="0" y="-38100"/>
                <a:ext cx="4004422" cy="2052547"/>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 name="Freeform 22"/>
            <p:cNvSpPr/>
            <p:nvPr/>
          </p:nvSpPr>
          <p:spPr>
            <a:xfrm rot="-5400000">
              <a:off x="4631870" y="-3600450"/>
              <a:ext cx="9176658" cy="17368159"/>
            </a:xfrm>
            <a:custGeom>
              <a:avLst/>
              <a:gdLst/>
              <a:ahLst/>
              <a:cxnLst/>
              <a:rect l="l" t="t" r="r" b="b"/>
              <a:pathLst>
                <a:path w="6807442" h="14875424">
                  <a:moveTo>
                    <a:pt x="0" y="0"/>
                  </a:moveTo>
                  <a:lnTo>
                    <a:pt x="6807441" y="0"/>
                  </a:lnTo>
                  <a:lnTo>
                    <a:pt x="6807441" y="14875425"/>
                  </a:lnTo>
                  <a:lnTo>
                    <a:pt x="0" y="14875425"/>
                  </a:lnTo>
                  <a:lnTo>
                    <a:pt x="0" y="0"/>
                  </a:lnTo>
                  <a:close/>
                </a:path>
              </a:pathLst>
            </a:custGeom>
            <a:blipFill>
              <a:blip r:embed="rId1"/>
              <a:stretch>
                <a:fillRect l="-22930" r="-2293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graphicFrame>
        <p:nvGraphicFramePr>
          <p:cNvPr id="7" name="表格 6"/>
          <p:cNvGraphicFramePr>
            <a:graphicFrameLocks noGrp="1"/>
          </p:cNvGraphicFramePr>
          <p:nvPr/>
        </p:nvGraphicFramePr>
        <p:xfrm>
          <a:off x="19008" y="611570"/>
          <a:ext cx="5238792" cy="2061131"/>
        </p:xfrm>
        <a:graphic>
          <a:graphicData uri="http://schemas.openxmlformats.org/drawingml/2006/table">
            <a:tbl>
              <a:tblPr/>
              <a:tblGrid>
                <a:gridCol w="1646452"/>
                <a:gridCol w="3592340"/>
              </a:tblGrid>
              <a:tr h="410131">
                <a:tc gridSpan="2">
                  <a:txBody>
                    <a:bodyPr/>
                    <a:lstStyle/>
                    <a:p>
                      <a:pPr algn="ctr">
                        <a:buNone/>
                      </a:pPr>
                      <a:r>
                        <a:rPr lang="zh-CN" altLang="en-US" sz="2800" b="1" dirty="0">
                          <a:effectLst/>
                        </a:rPr>
                        <a:t>段落结构</a:t>
                      </a:r>
                      <a:r>
                        <a:rPr lang="en-US" altLang="zh-CN" sz="2800" b="1" dirty="0">
                          <a:effectLst/>
                        </a:rPr>
                        <a:t>1</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hMerge="1">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r h="598923">
                <a:tc>
                  <a:txBody>
                    <a:bodyPr/>
                    <a:lstStyle/>
                    <a:p>
                      <a:pPr algn="ctr">
                        <a:buNone/>
                      </a:pPr>
                      <a:r>
                        <a:rPr lang="zh-CN" altLang="en-US" sz="2800" b="1" dirty="0">
                          <a:effectLst/>
                        </a:rPr>
                        <a:t>第一段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引入话题 </a:t>
                      </a:r>
                      <a:r>
                        <a:rPr lang="en-US" altLang="zh-CN" sz="2800" b="1" dirty="0">
                          <a:effectLst/>
                        </a:rPr>
                        <a:t>+ </a:t>
                      </a:r>
                      <a:r>
                        <a:rPr lang="zh-CN" altLang="en-US" sz="2800" b="1" dirty="0">
                          <a:effectLst/>
                        </a:rPr>
                        <a:t>描述现象</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533400">
                <a:tc>
                  <a:txBody>
                    <a:bodyPr/>
                    <a:lstStyle/>
                    <a:p>
                      <a:pPr algn="ctr">
                        <a:buNone/>
                      </a:pPr>
                      <a:r>
                        <a:rPr lang="zh-CN" altLang="en-US" sz="2800" b="1" dirty="0">
                          <a:effectLst/>
                        </a:rPr>
                        <a:t>第二段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分析危害 </a:t>
                      </a:r>
                      <a:r>
                        <a:rPr lang="en-US" altLang="zh-CN" sz="2800" b="1" dirty="0">
                          <a:effectLst/>
                        </a:rPr>
                        <a:t>+ </a:t>
                      </a:r>
                      <a:r>
                        <a:rPr lang="zh-CN" altLang="en-US" sz="2800" b="1" dirty="0">
                          <a:effectLst/>
                        </a:rPr>
                        <a:t>提出建议</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457200">
                <a:tc>
                  <a:txBody>
                    <a:bodyPr/>
                    <a:lstStyle/>
                    <a:p>
                      <a:pPr algn="ctr">
                        <a:buNone/>
                      </a:pPr>
                      <a:r>
                        <a:rPr lang="zh-CN" altLang="en-US" sz="2800" b="1" dirty="0">
                          <a:effectLst/>
                        </a:rPr>
                        <a:t>第三段</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总结呼吁 </a:t>
                      </a:r>
                      <a:r>
                        <a:rPr lang="en-US" altLang="zh-CN" sz="2800" b="1" dirty="0">
                          <a:effectLst/>
                        </a:rPr>
                        <a:t>+ </a:t>
                      </a:r>
                      <a:r>
                        <a:rPr lang="zh-CN" altLang="en-US" sz="2800" b="1" dirty="0">
                          <a:effectLst/>
                        </a:rPr>
                        <a:t>升华主题</a:t>
                      </a:r>
                      <a:endParaRPr lang="zh-CN" altLang="en-US" sz="2800" b="1" dirty="0">
                        <a:effectLst/>
                      </a:endParaRPr>
                    </a:p>
                  </a:txBody>
                  <a:tcPr marL="18842" marR="18842" marT="18842" marB="18842"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bl>
          </a:graphicData>
        </a:graphic>
      </p:graphicFrame>
      <p:sp>
        <p:nvSpPr>
          <p:cNvPr id="9" name="文本框 8"/>
          <p:cNvSpPr txBox="1"/>
          <p:nvPr/>
        </p:nvSpPr>
        <p:spPr>
          <a:xfrm>
            <a:off x="347133" y="2672701"/>
            <a:ext cx="7730067" cy="70480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Free-riding in Teamwork: A Problem to Solve</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en-US" altLang="zh-CN" sz="2800" b="0" dirty="0">
                <a:solidFill>
                  <a:srgbClr val="000000"/>
                </a:solidFill>
                <a:effectLst/>
                <a:latin typeface="Times New Roman" panose="02020603050405020304" pitchFamily="18" charset="0"/>
                <a:cs typeface="Times New Roman" panose="02020603050405020304" pitchFamily="18" charset="0"/>
              </a:rPr>
              <a:t>    Recently, the phenomenon of free-riding has become increasingly common in our class study groups. A number of group members avoid discussions, skip assigned tasks, and never contribute ideas, relying entirely on hard-working teammates to complete the project.</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just">
              <a:buNone/>
            </a:pPr>
            <a:r>
              <a:rPr lang="en-US" altLang="zh-CN" sz="2800" b="0" dirty="0">
                <a:solidFill>
                  <a:srgbClr val="000000"/>
                </a:solidFill>
                <a:effectLst/>
                <a:latin typeface="Times New Roman" panose="02020603050405020304" pitchFamily="18" charset="0"/>
                <a:cs typeface="Times New Roman" panose="02020603050405020304" pitchFamily="18" charset="0"/>
              </a:rPr>
              <a:t>    Not only is this behavior unfair to diligent classmates, but it also drags down efficiency and undermines team spirit. To address it, we should assign specific tasks and hold regular check-ins, while raising awareness of shared responsibility.</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just">
              <a:buNone/>
            </a:pPr>
            <a:r>
              <a:rPr lang="en-US" altLang="zh-CN" sz="2800" b="0" dirty="0">
                <a:solidFill>
                  <a:srgbClr val="000000"/>
                </a:solidFill>
                <a:effectLst/>
                <a:latin typeface="Times New Roman" panose="02020603050405020304" pitchFamily="18" charset="0"/>
                <a:cs typeface="Times New Roman" panose="02020603050405020304" pitchFamily="18" charset="0"/>
              </a:rPr>
              <a:t>    In conclusion, free-riding goes against teamwork. Let's work together to create a supportive atmosphere where everyone grows and progresses together.</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p:txBody>
      </p:sp>
      <p:graphicFrame>
        <p:nvGraphicFramePr>
          <p:cNvPr id="10" name="表格 9"/>
          <p:cNvGraphicFramePr>
            <a:graphicFrameLocks noGrp="1"/>
          </p:cNvGraphicFramePr>
          <p:nvPr/>
        </p:nvGraphicFramePr>
        <p:xfrm>
          <a:off x="13027437" y="571500"/>
          <a:ext cx="5238792" cy="2070209"/>
        </p:xfrm>
        <a:graphic>
          <a:graphicData uri="http://schemas.openxmlformats.org/drawingml/2006/table">
            <a:tbl>
              <a:tblPr/>
              <a:tblGrid>
                <a:gridCol w="1439231"/>
                <a:gridCol w="3799561"/>
              </a:tblGrid>
              <a:tr h="489774">
                <a:tc gridSpan="2">
                  <a:txBody>
                    <a:bodyPr/>
                    <a:lstStyle/>
                    <a:p>
                      <a:pPr algn="ctr">
                        <a:buNone/>
                      </a:pPr>
                      <a:r>
                        <a:rPr lang="zh-CN" altLang="en-US" sz="2800" b="1" dirty="0">
                          <a:effectLst/>
                        </a:rPr>
                        <a:t>段落结构</a:t>
                      </a:r>
                      <a:r>
                        <a:rPr lang="en-US" altLang="zh-CN" sz="2800" b="1" dirty="0">
                          <a:effectLst/>
                        </a:rPr>
                        <a:t>2</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hMerge="1">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592133">
                <a:tc>
                  <a:txBody>
                    <a:bodyPr/>
                    <a:lstStyle/>
                    <a:p>
                      <a:pPr algn="ctr">
                        <a:buNone/>
                      </a:pPr>
                      <a:r>
                        <a:rPr lang="zh-CN" altLang="en-US" sz="2800" b="1">
                          <a:effectLst/>
                        </a:rPr>
                        <a:t>第一段</a:t>
                      </a:r>
                      <a:endParaRPr lang="zh-CN" altLang="en-US" sz="2800" b="1">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现象描述 </a:t>
                      </a:r>
                      <a:r>
                        <a:rPr lang="en-US" altLang="zh-CN" sz="2800" b="1" dirty="0">
                          <a:effectLst/>
                        </a:rPr>
                        <a:t>+ </a:t>
                      </a:r>
                      <a:r>
                        <a:rPr lang="zh-CN" altLang="en-US" sz="2800" b="1" dirty="0">
                          <a:effectLst/>
                        </a:rPr>
                        <a:t>分析危害</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533400">
                <a:tc>
                  <a:txBody>
                    <a:bodyPr/>
                    <a:lstStyle/>
                    <a:p>
                      <a:pPr algn="ctr">
                        <a:buNone/>
                      </a:pPr>
                      <a:r>
                        <a:rPr lang="zh-CN" altLang="en-US" sz="2800" b="1">
                          <a:effectLst/>
                        </a:rPr>
                        <a:t>第二段</a:t>
                      </a:r>
                      <a:endParaRPr lang="zh-CN" altLang="en-US" sz="2800" b="1">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提出建议</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442093">
                <a:tc>
                  <a:txBody>
                    <a:bodyPr/>
                    <a:lstStyle/>
                    <a:p>
                      <a:pPr algn="ctr">
                        <a:buNone/>
                      </a:pPr>
                      <a:r>
                        <a:rPr lang="zh-CN" altLang="en-US" sz="2800" b="1" dirty="0">
                          <a:effectLst/>
                        </a:rPr>
                        <a:t>第三段</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2800" b="1" dirty="0">
                          <a:effectLst/>
                        </a:rPr>
                        <a:t>总结呼吁 </a:t>
                      </a:r>
                      <a:r>
                        <a:rPr lang="en-US" altLang="zh-CN" sz="2800" b="1" dirty="0">
                          <a:effectLst/>
                        </a:rPr>
                        <a:t>+ </a:t>
                      </a:r>
                      <a:r>
                        <a:rPr lang="zh-CN" altLang="en-US" sz="2800" b="1" dirty="0">
                          <a:effectLst/>
                        </a:rPr>
                        <a:t>升华主题</a:t>
                      </a:r>
                      <a:endParaRPr lang="zh-CN" altLang="en-US" sz="2800" b="1" dirty="0">
                        <a:effectLst/>
                      </a:endParaRPr>
                    </a:p>
                  </a:txBody>
                  <a:tcPr marL="14091" marR="14091" marT="14091" marB="14091"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bl>
          </a:graphicData>
        </a:graphic>
      </p:graphicFrame>
      <p:sp>
        <p:nvSpPr>
          <p:cNvPr id="13" name="文本框 12"/>
          <p:cNvSpPr txBox="1"/>
          <p:nvPr/>
        </p:nvSpPr>
        <p:spPr>
          <a:xfrm>
            <a:off x="8001000" y="2672701"/>
            <a:ext cx="10021249" cy="7273786"/>
          </a:xfrm>
          <a:prstGeom prst="rect">
            <a:avLst/>
          </a:prstGeom>
          <a:noFill/>
        </p:spPr>
        <p:txBody>
          <a:bodyPr wrap="square">
            <a:spAutoFit/>
          </a:bodyPr>
          <a:lstStyle/>
          <a:p>
            <a:pPr marL="0" marR="0" lvl="0" indent="0" algn="ctr" defTabSz="914400" rtl="0" eaLnBrk="1" fontAlgn="auto" latinLnBrk="0" hangingPunct="1">
              <a:lnSpc>
                <a:spcPts val="28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Free-riding in Teamwork: A Problem to Solve</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2800"/>
              </a:lnSpc>
              <a:buNone/>
            </a:pPr>
            <a:r>
              <a:rPr lang="en-US" altLang="zh-CN" sz="2800" b="0" dirty="0">
                <a:solidFill>
                  <a:srgbClr val="000000"/>
                </a:solidFill>
                <a:effectLst/>
                <a:latin typeface="Times New Roman" panose="02020603050405020304" pitchFamily="18" charset="0"/>
                <a:cs typeface="Times New Roman" panose="02020603050405020304" pitchFamily="18" charset="0"/>
              </a:rPr>
              <a:t>    Recently, free-riding has become a worrying problem in our class study groups. Some members avoid discussions, skip assigned tasks, and never contribute ideas, relying entirely on hard-working teammates to finish group projects. This behavior is extremely unfair to diligent classmates, greatly drags down the team's work efficiency, and seriously undermines the spirit of teamwork in our class.</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just">
              <a:lnSpc>
                <a:spcPts val="2800"/>
              </a:lnSpc>
              <a:buNone/>
            </a:pPr>
            <a:r>
              <a:rPr lang="en-US" altLang="zh-CN" sz="2800" b="0" dirty="0">
                <a:solidFill>
                  <a:srgbClr val="000000"/>
                </a:solidFill>
                <a:effectLst/>
                <a:latin typeface="Times New Roman" panose="02020603050405020304" pitchFamily="18" charset="0"/>
                <a:cs typeface="Times New Roman" panose="02020603050405020304" pitchFamily="18" charset="0"/>
              </a:rPr>
              <a:t>    To address this issue effectively, we should take practical measures. Firstly, we should assign clear, specific tasks to each member based on their strengths, so that everyone has clear responsibilities. Secondly, we can hold regular group check-ins to monitor progress and ensure no one shirks their duties. Most importantly, we need to raise students' awareness that teamwork requires joint efforts, and no one should enjoy rewards without contributing.</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just">
              <a:lnSpc>
                <a:spcPts val="2800"/>
              </a:lnSpc>
              <a:buNone/>
            </a:pPr>
            <a:r>
              <a:rPr lang="en-US" altLang="zh-CN" sz="2800" b="0" dirty="0">
                <a:solidFill>
                  <a:srgbClr val="000000"/>
                </a:solidFill>
                <a:effectLst/>
                <a:latin typeface="Times New Roman" panose="02020603050405020304" pitchFamily="18" charset="0"/>
                <a:cs typeface="Times New Roman" panose="02020603050405020304" pitchFamily="18" charset="0"/>
              </a:rPr>
              <a:t>    In conclusion, saying no to free-riding not only improves our group efficiency and benefits our study, but also helps build a fair and positive class atmosphere. . Let's work together to create a supportive atmosphere where everyone grows and progresses together.</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p:txBody>
      </p:sp>
      <p:sp>
        <p:nvSpPr>
          <p:cNvPr id="14" name="Freeform 22"/>
          <p:cNvSpPr/>
          <p:nvPr/>
        </p:nvSpPr>
        <p:spPr>
          <a:xfrm>
            <a:off x="4686261" y="1519917"/>
            <a:ext cx="8416231" cy="7339489"/>
          </a:xfrm>
          <a:custGeom>
            <a:avLst/>
            <a:gdLst/>
            <a:ahLst/>
            <a:cxnLst/>
            <a:rect l="l" t="t" r="r" b="b"/>
            <a:pathLst>
              <a:path w="5711170" h="5061524">
                <a:moveTo>
                  <a:pt x="0" y="0"/>
                </a:moveTo>
                <a:lnTo>
                  <a:pt x="5711170" y="0"/>
                </a:lnTo>
                <a:lnTo>
                  <a:pt x="5711170" y="5061524"/>
                </a:lnTo>
                <a:lnTo>
                  <a:pt x="0" y="5061524"/>
                </a:lnTo>
                <a:lnTo>
                  <a:pt x="0" y="0"/>
                </a:lnTo>
                <a:close/>
              </a:path>
            </a:pathLst>
          </a:custGeom>
          <a:blipFill>
            <a:blip r:embed="rId2"/>
            <a:stretch>
              <a:fillRect/>
            </a:stretch>
          </a:blipFill>
        </p:spPr>
      </p:sp>
      <p:pic>
        <p:nvPicPr>
          <p:cNvPr id="5124" name="图片 6" descr="logo横版 png"/>
          <p:cNvPicPr>
            <a:picLocks noChangeAspect="1"/>
          </p:cNvPicPr>
          <p:nvPr userDrawn="1"/>
        </p:nvPicPr>
        <p:blipFill>
          <a:blip r:embed="rId3"/>
          <a:stretch>
            <a:fillRect/>
          </a:stretch>
        </p:blipFill>
        <p:spPr>
          <a:xfrm>
            <a:off x="16664940" y="460375"/>
            <a:ext cx="1077595" cy="1139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nodeType="clickEffect">
                                  <p:stCondLst>
                                    <p:cond delay="0"/>
                                  </p:stCondLst>
                                  <p:childTnLst>
                                    <p:animEffect transition="out" filter="barn(inVertic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71" y="-2476500"/>
            <a:ext cx="18113829" cy="12649200"/>
            <a:chOff x="228599" y="-2324100"/>
            <a:chExt cx="17830801" cy="12248365"/>
          </a:xfrm>
        </p:grpSpPr>
        <p:grpSp>
          <p:nvGrpSpPr>
            <p:cNvPr id="3" name="Group 16"/>
            <p:cNvGrpSpPr/>
            <p:nvPr/>
          </p:nvGrpSpPr>
          <p:grpSpPr>
            <a:xfrm>
              <a:off x="228599" y="-2324100"/>
              <a:ext cx="17830801" cy="12248365"/>
              <a:chOff x="0" y="-38100"/>
              <a:chExt cx="4038943" cy="2549619"/>
            </a:xfrm>
          </p:grpSpPr>
          <p:sp>
            <p:nvSpPr>
              <p:cNvPr id="5" name="Freeform 17"/>
              <p:cNvSpPr/>
              <p:nvPr/>
            </p:nvSpPr>
            <p:spPr>
              <a:xfrm>
                <a:off x="34521" y="497072"/>
                <a:ext cx="4004422" cy="2014447"/>
              </a:xfrm>
              <a:custGeom>
                <a:avLst/>
                <a:gdLst/>
                <a:ahLst/>
                <a:cxnLst/>
                <a:rect l="l" t="t" r="r" b="b"/>
                <a:pathLst>
                  <a:path w="4004422" h="2014447">
                    <a:moveTo>
                      <a:pt x="0" y="0"/>
                    </a:moveTo>
                    <a:lnTo>
                      <a:pt x="4004422" y="0"/>
                    </a:lnTo>
                    <a:lnTo>
                      <a:pt x="4004422" y="2014447"/>
                    </a:lnTo>
                    <a:lnTo>
                      <a:pt x="0" y="2014447"/>
                    </a:lnTo>
                    <a:close/>
                  </a:path>
                </a:pathLst>
              </a:custGeom>
              <a:solidFill>
                <a:srgbClr val="FFC000"/>
              </a:solidFill>
              <a:ln w="38100"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6" name="TextBox 18"/>
              <p:cNvSpPr txBox="1"/>
              <p:nvPr/>
            </p:nvSpPr>
            <p:spPr>
              <a:xfrm>
                <a:off x="0" y="-38100"/>
                <a:ext cx="4004422" cy="2052547"/>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 name="Freeform 22"/>
            <p:cNvSpPr/>
            <p:nvPr/>
          </p:nvSpPr>
          <p:spPr>
            <a:xfrm rot="-5400000">
              <a:off x="4631870" y="-3600450"/>
              <a:ext cx="9176658" cy="17368159"/>
            </a:xfrm>
            <a:custGeom>
              <a:avLst/>
              <a:gdLst/>
              <a:ahLst/>
              <a:cxnLst/>
              <a:rect l="l" t="t" r="r" b="b"/>
              <a:pathLst>
                <a:path w="6807442" h="14875424">
                  <a:moveTo>
                    <a:pt x="0" y="0"/>
                  </a:moveTo>
                  <a:lnTo>
                    <a:pt x="6807441" y="0"/>
                  </a:lnTo>
                  <a:lnTo>
                    <a:pt x="6807441" y="14875425"/>
                  </a:lnTo>
                  <a:lnTo>
                    <a:pt x="0" y="14875425"/>
                  </a:lnTo>
                  <a:lnTo>
                    <a:pt x="0" y="0"/>
                  </a:lnTo>
                  <a:close/>
                </a:path>
              </a:pathLst>
            </a:custGeom>
            <a:blipFill>
              <a:blip r:embed="rId1"/>
              <a:stretch>
                <a:fillRect l="-22930" r="-2293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sp>
        <p:nvSpPr>
          <p:cNvPr id="8" name="文本框 7"/>
          <p:cNvSpPr txBox="1"/>
          <p:nvPr/>
        </p:nvSpPr>
        <p:spPr>
          <a:xfrm>
            <a:off x="1167889" y="1187944"/>
            <a:ext cx="11658600" cy="7971413"/>
          </a:xfrm>
          <a:prstGeom prst="rect">
            <a:avLst/>
          </a:prstGeom>
          <a:noFill/>
        </p:spPr>
        <p:txBody>
          <a:bodyPr wrap="square">
            <a:spAutoFit/>
          </a:bodyPr>
          <a:lstStyle/>
          <a:p>
            <a:pPr algn="just">
              <a:buNone/>
            </a:pPr>
            <a:r>
              <a:rPr lang="en-US" altLang="zh-CN" sz="3200" kern="100" dirty="0">
                <a:solidFill>
                  <a:srgbClr val="000000"/>
                </a:solidFill>
                <a:effectLst/>
                <a:latin typeface="Times New Roman Regular"/>
                <a:ea typeface="宋体" panose="02010600030101010101" pitchFamily="2" charset="-122"/>
                <a:cs typeface="Times New Roman" panose="02020603050405020304" pitchFamily="18" charset="0"/>
              </a:rPr>
              <a:t>One possible version:</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ctr">
              <a:buNone/>
            </a:pPr>
            <a:r>
              <a:rPr lang="en-US"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Free-riding in Teamwork: A Problem to Solve</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Nowadays, free-riding has become a prevalent issue in our study group. Some members often show up unprepared and contribute little to no ideas, or simply never take part in discussions. They seldom finish assigned tasks on time, leaving others to do all the work. This not only drains the energy of dedicated members but also undermines the team’s overall efficiency and learning outcomes.</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To tackle this problem, two practical suggestions are proposed. First, we should clarify individual responsibilities at the beginning and conduct regular peer evaluations to assess each member’s contribution. Second, inviting teachers to supervise group meetings and provide feedback on everyone’s performance can effectively deter such behavior. </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Only by ensuring fairness and accountability can we build a cohesive and high-performing team.</a:t>
            </a:r>
            <a:endPar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70"/>
          <p:cNvSpPr txBox="1"/>
          <p:nvPr/>
        </p:nvSpPr>
        <p:spPr>
          <a:xfrm>
            <a:off x="1165126" y="603169"/>
            <a:ext cx="1868265" cy="584775"/>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官方范文</a:t>
            </a:r>
            <a:endParaRPr lang="zh-CN" altLang="en-US" sz="3200" b="1" dirty="0"/>
          </a:p>
        </p:txBody>
      </p:sp>
      <p:sp>
        <p:nvSpPr>
          <p:cNvPr id="10" name="文本框 9"/>
          <p:cNvSpPr txBox="1"/>
          <p:nvPr/>
        </p:nvSpPr>
        <p:spPr>
          <a:xfrm>
            <a:off x="13038072" y="2544748"/>
            <a:ext cx="3656234" cy="580919"/>
          </a:xfrm>
          <a:prstGeom prst="rect">
            <a:avLst/>
          </a:prstGeom>
          <a:solidFill>
            <a:srgbClr val="ACDDDC"/>
          </a:solidFill>
        </p:spPr>
        <p:txBody>
          <a:bodyPr wrap="square" rtlCol="0">
            <a:spAutoFit/>
          </a:bodyPr>
          <a:lstStyle/>
          <a:p>
            <a:r>
              <a:rPr lang="zh-CN" altLang="en-US" sz="3200" b="1" dirty="0"/>
              <a:t>引出现象 具体描述</a:t>
            </a:r>
            <a:endParaRPr lang="zh-CN" altLang="en-US" sz="3200" b="1" dirty="0"/>
          </a:p>
        </p:txBody>
      </p:sp>
      <p:sp>
        <p:nvSpPr>
          <p:cNvPr id="11" name="文本框 10"/>
          <p:cNvSpPr txBox="1"/>
          <p:nvPr/>
        </p:nvSpPr>
        <p:spPr>
          <a:xfrm>
            <a:off x="13021743" y="4011057"/>
            <a:ext cx="3656234" cy="580919"/>
          </a:xfrm>
          <a:prstGeom prst="rect">
            <a:avLst/>
          </a:prstGeom>
          <a:solidFill>
            <a:srgbClr val="ACDDDC"/>
          </a:solidFill>
        </p:spPr>
        <p:txBody>
          <a:bodyPr wrap="square" rtlCol="0">
            <a:spAutoFit/>
          </a:bodyPr>
          <a:lstStyle/>
          <a:p>
            <a:r>
              <a:rPr lang="zh-CN" altLang="en-US" sz="3200" b="1" dirty="0"/>
              <a:t>分析弊端 点明本质</a:t>
            </a:r>
            <a:endParaRPr lang="zh-CN" altLang="en-US" sz="3200" b="1" dirty="0"/>
          </a:p>
        </p:txBody>
      </p:sp>
      <p:sp>
        <p:nvSpPr>
          <p:cNvPr id="12" name="文本框 20"/>
          <p:cNvSpPr txBox="1"/>
          <p:nvPr/>
        </p:nvSpPr>
        <p:spPr>
          <a:xfrm>
            <a:off x="13095410" y="5477366"/>
            <a:ext cx="3656234" cy="580919"/>
          </a:xfrm>
          <a:prstGeom prst="rect">
            <a:avLst/>
          </a:prstGeom>
          <a:solidFill>
            <a:srgbClr val="ACDDDC"/>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解决方案  具体可行</a:t>
            </a:r>
            <a:endParaRPr lang="zh-CN" altLang="en-US" sz="3200" b="1" dirty="0"/>
          </a:p>
        </p:txBody>
      </p:sp>
      <p:sp>
        <p:nvSpPr>
          <p:cNvPr id="13" name="文本框 20"/>
          <p:cNvSpPr txBox="1"/>
          <p:nvPr/>
        </p:nvSpPr>
        <p:spPr>
          <a:xfrm>
            <a:off x="13107766" y="7753138"/>
            <a:ext cx="3656234" cy="580919"/>
          </a:xfrm>
          <a:prstGeom prst="rect">
            <a:avLst/>
          </a:prstGeom>
          <a:solidFill>
            <a:srgbClr val="ACDDDC"/>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a:t>总结观点 正向呼吁</a:t>
            </a:r>
            <a:endParaRPr lang="zh-CN" altLang="en-US" sz="3200" b="1" dirty="0"/>
          </a:p>
        </p:txBody>
      </p:sp>
      <p:pic>
        <p:nvPicPr>
          <p:cNvPr id="5124" name="图片 6" descr="logo横版 png"/>
          <p:cNvPicPr>
            <a:picLocks noChangeAspect="1"/>
          </p:cNvPicPr>
          <p:nvPr userDrawn="1"/>
        </p:nvPicPr>
        <p:blipFill>
          <a:blip r:embed="rId2"/>
          <a:stretch>
            <a:fillRect/>
          </a:stretch>
        </p:blipFill>
        <p:spPr>
          <a:xfrm>
            <a:off x="16664940" y="460375"/>
            <a:ext cx="1077595" cy="1139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arn(inVertical)">
                                      <p:cBhvr>
                                        <p:cTn id="2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62F"/>
        </a:solidFill>
        <a:effectLst/>
      </p:bgPr>
    </p:bg>
    <p:spTree>
      <p:nvGrpSpPr>
        <p:cNvPr id="1" name=""/>
        <p:cNvGrpSpPr/>
        <p:nvPr/>
      </p:nvGrpSpPr>
      <p:grpSpPr>
        <a:xfrm>
          <a:off x="0" y="0"/>
          <a:ext cx="0" cy="0"/>
          <a:chOff x="0" y="0"/>
          <a:chExt cx="0" cy="0"/>
        </a:xfrm>
      </p:grpSpPr>
      <p:sp>
        <p:nvSpPr>
          <p:cNvPr id="2" name="Freeform 2"/>
          <p:cNvSpPr/>
          <p:nvPr/>
        </p:nvSpPr>
        <p:spPr>
          <a:xfrm>
            <a:off x="-447676" y="114300"/>
            <a:ext cx="18735676" cy="10191750"/>
          </a:xfrm>
          <a:custGeom>
            <a:avLst/>
            <a:gdLst/>
            <a:ahLst/>
            <a:cxnLst/>
            <a:rect l="l" t="t" r="r" b="b"/>
            <a:pathLst>
              <a:path w="18735676" h="10191750">
                <a:moveTo>
                  <a:pt x="0" y="0"/>
                </a:moveTo>
                <a:lnTo>
                  <a:pt x="18735676" y="0"/>
                </a:lnTo>
                <a:lnTo>
                  <a:pt x="18735676" y="10191750"/>
                </a:lnTo>
                <a:lnTo>
                  <a:pt x="0" y="10191750"/>
                </a:lnTo>
                <a:lnTo>
                  <a:pt x="0" y="0"/>
                </a:lnTo>
                <a:close/>
              </a:path>
            </a:pathLst>
          </a:custGeom>
          <a:blipFill>
            <a:blip/>
            <a:stretch>
              <a:fillRect l="-4205" t="-6566" b="-41111"/>
            </a:stretch>
          </a:blipFill>
        </p:spPr>
      </p:sp>
      <p:grpSp>
        <p:nvGrpSpPr>
          <p:cNvPr id="3" name="Group 3"/>
          <p:cNvGrpSpPr/>
          <p:nvPr/>
        </p:nvGrpSpPr>
        <p:grpSpPr>
          <a:xfrm>
            <a:off x="0" y="1892209"/>
            <a:ext cx="17144999" cy="8230312"/>
            <a:chOff x="0" y="0"/>
            <a:chExt cx="19893222" cy="10973750"/>
          </a:xfrm>
        </p:grpSpPr>
        <p:sp>
          <p:nvSpPr>
            <p:cNvPr id="4" name="Freeform 4"/>
            <p:cNvSpPr/>
            <p:nvPr/>
          </p:nvSpPr>
          <p:spPr>
            <a:xfrm>
              <a:off x="0" y="0"/>
              <a:ext cx="13745293" cy="10308970"/>
            </a:xfrm>
            <a:custGeom>
              <a:avLst/>
              <a:gdLst/>
              <a:ahLst/>
              <a:cxnLst/>
              <a:rect l="l" t="t" r="r" b="b"/>
              <a:pathLst>
                <a:path w="13745293" h="10308970">
                  <a:moveTo>
                    <a:pt x="0" y="0"/>
                  </a:moveTo>
                  <a:lnTo>
                    <a:pt x="13745293" y="0"/>
                  </a:lnTo>
                  <a:lnTo>
                    <a:pt x="13745293" y="10308970"/>
                  </a:lnTo>
                  <a:lnTo>
                    <a:pt x="0" y="10308970"/>
                  </a:lnTo>
                  <a:lnTo>
                    <a:pt x="0" y="0"/>
                  </a:lnTo>
                  <a:close/>
                </a:path>
              </a:pathLst>
            </a:custGeom>
            <a:blipFill>
              <a:blip/>
              <a:stretch>
                <a:fillRect/>
              </a:stretch>
            </a:blipFill>
          </p:spPr>
        </p:sp>
        <p:sp>
          <p:nvSpPr>
            <p:cNvPr id="5" name="Freeform 5"/>
            <p:cNvSpPr/>
            <p:nvPr/>
          </p:nvSpPr>
          <p:spPr>
            <a:xfrm>
              <a:off x="6147929" y="664780"/>
              <a:ext cx="13745293" cy="10308970"/>
            </a:xfrm>
            <a:custGeom>
              <a:avLst/>
              <a:gdLst/>
              <a:ahLst/>
              <a:cxnLst/>
              <a:rect l="l" t="t" r="r" b="b"/>
              <a:pathLst>
                <a:path w="13745293" h="10308970">
                  <a:moveTo>
                    <a:pt x="0" y="0"/>
                  </a:moveTo>
                  <a:lnTo>
                    <a:pt x="13745293" y="0"/>
                  </a:lnTo>
                  <a:lnTo>
                    <a:pt x="13745293" y="10308970"/>
                  </a:lnTo>
                  <a:lnTo>
                    <a:pt x="0" y="10308970"/>
                  </a:lnTo>
                  <a:lnTo>
                    <a:pt x="0" y="0"/>
                  </a:lnTo>
                  <a:close/>
                </a:path>
              </a:pathLst>
            </a:custGeom>
            <a:blipFill>
              <a:blip/>
              <a:stretch>
                <a:fillRect/>
              </a:stretch>
            </a:blipFill>
          </p:spPr>
        </p:sp>
      </p:grpSp>
      <p:sp>
        <p:nvSpPr>
          <p:cNvPr id="20" name="Freeform 11"/>
          <p:cNvSpPr/>
          <p:nvPr/>
        </p:nvSpPr>
        <p:spPr>
          <a:xfrm>
            <a:off x="15311181" y="5450964"/>
            <a:ext cx="4047467" cy="4114800"/>
          </a:xfrm>
          <a:custGeom>
            <a:avLst/>
            <a:gdLst/>
            <a:ahLst/>
            <a:cxnLst/>
            <a:rect l="l" t="t" r="r" b="b"/>
            <a:pathLst>
              <a:path w="4047467" h="4114800">
                <a:moveTo>
                  <a:pt x="0" y="0"/>
                </a:moveTo>
                <a:lnTo>
                  <a:pt x="4047467" y="0"/>
                </a:lnTo>
                <a:lnTo>
                  <a:pt x="4047467" y="4114800"/>
                </a:lnTo>
                <a:lnTo>
                  <a:pt x="0" y="4114800"/>
                </a:lnTo>
                <a:lnTo>
                  <a:pt x="0" y="0"/>
                </a:lnTo>
                <a:close/>
              </a:path>
            </a:pathLst>
          </a:custGeom>
          <a:blipFill>
            <a:blip/>
            <a:stretch>
              <a:fillRect/>
            </a:stretch>
          </a:blipFill>
        </p:spPr>
      </p:sp>
      <p:sp>
        <p:nvSpPr>
          <p:cNvPr id="21" name="文本框 20"/>
          <p:cNvSpPr txBox="1"/>
          <p:nvPr/>
        </p:nvSpPr>
        <p:spPr>
          <a:xfrm>
            <a:off x="1029123" y="2733961"/>
            <a:ext cx="14940220" cy="2062103"/>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【2026</a:t>
            </a:r>
            <a:r>
              <a:rPr lang="zh-CN" altLang="en-US" sz="3200" dirty="0">
                <a:latin typeface="Times New Roman" panose="02020603050405020304" pitchFamily="18" charset="0"/>
                <a:cs typeface="Times New Roman" panose="02020603050405020304" pitchFamily="18" charset="0"/>
              </a:rPr>
              <a:t>金华十校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你校英文报正在开展以 “</a:t>
            </a:r>
            <a:r>
              <a:rPr lang="en-US" altLang="zh-CN" sz="3200" b="1" dirty="0">
                <a:solidFill>
                  <a:srgbClr val="000000"/>
                </a:solidFill>
                <a:effectLst/>
                <a:latin typeface="Times New Roman" panose="02020603050405020304" pitchFamily="18" charset="0"/>
                <a:cs typeface="Times New Roman" panose="02020603050405020304" pitchFamily="18" charset="0"/>
              </a:rPr>
              <a:t>Teamwork</a:t>
            </a:r>
            <a:r>
              <a:rPr lang="zh-CN" altLang="en-US" sz="3200" dirty="0">
                <a:latin typeface="Times New Roman" panose="02020603050405020304" pitchFamily="18" charset="0"/>
                <a:cs typeface="Times New Roman" panose="02020603050405020304" pitchFamily="18" charset="0"/>
              </a:rPr>
              <a:t>” 为主题的征文活动。请你针对你们班学习小组合作中部分成员不出力的 “</a:t>
            </a:r>
            <a:r>
              <a:rPr lang="zh-CN" altLang="en-US" sz="3200" b="1" dirty="0">
                <a:solidFill>
                  <a:srgbClr val="000000"/>
                </a:solidFill>
                <a:effectLst/>
                <a:latin typeface="Times New Roman" panose="02020603050405020304" pitchFamily="18" charset="0"/>
                <a:cs typeface="Times New Roman" panose="02020603050405020304" pitchFamily="18" charset="0"/>
              </a:rPr>
              <a:t>划水</a:t>
            </a:r>
            <a:r>
              <a:rPr lang="zh-CN" altLang="en-US" sz="3200" dirty="0">
                <a:latin typeface="Times New Roman" panose="02020603050405020304" pitchFamily="18" charset="0"/>
                <a:cs typeface="Times New Roman" panose="02020603050405020304" pitchFamily="18" charset="0"/>
              </a:rPr>
              <a:t>”</a:t>
            </a:r>
            <a:r>
              <a:rPr lang="en-US" altLang="zh-CN" sz="3200" dirty="0">
                <a:latin typeface="Times New Roman" panose="02020603050405020304" pitchFamily="18" charset="0"/>
                <a:cs typeface="Times New Roman" panose="02020603050405020304" pitchFamily="18" charset="0"/>
              </a:rPr>
              <a:t>(</a:t>
            </a:r>
            <a:r>
              <a:rPr lang="en-US" altLang="zh-CN" sz="3200" b="1" dirty="0">
                <a:solidFill>
                  <a:srgbClr val="000000"/>
                </a:solidFill>
                <a:effectLst/>
                <a:latin typeface="Times New Roman" panose="02020603050405020304" pitchFamily="18" charset="0"/>
                <a:cs typeface="Times New Roman" panose="02020603050405020304" pitchFamily="18" charset="0"/>
              </a:rPr>
              <a:t>free-riding</a:t>
            </a:r>
            <a:r>
              <a:rPr lang="en-US" altLang="zh-CN" sz="3200" dirty="0">
                <a:latin typeface="Times New Roman" panose="02020603050405020304" pitchFamily="18" charset="0"/>
                <a:cs typeface="Times New Roman" panose="02020603050405020304" pitchFamily="18" charset="0"/>
              </a:rPr>
              <a:t>) </a:t>
            </a:r>
            <a:r>
              <a:rPr lang="zh-CN" altLang="en-US" sz="3200" dirty="0">
                <a:highlight>
                  <a:srgbClr val="00FF00"/>
                </a:highlight>
                <a:latin typeface="Times New Roman" panose="02020603050405020304" pitchFamily="18" charset="0"/>
                <a:cs typeface="Times New Roman" panose="02020603050405020304" pitchFamily="18" charset="0"/>
              </a:rPr>
              <a:t>现象</a:t>
            </a:r>
            <a:r>
              <a:rPr lang="zh-CN" altLang="en-US" sz="3200" dirty="0">
                <a:latin typeface="Times New Roman" panose="02020603050405020304" pitchFamily="18" charset="0"/>
                <a:cs typeface="Times New Roman" panose="02020603050405020304" pitchFamily="18" charset="0"/>
              </a:rPr>
              <a:t>，写一篇短文</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 </a:t>
            </a:r>
            <a:r>
              <a:rPr lang="zh-CN" altLang="en-US" sz="3200" dirty="0">
                <a:latin typeface="Times New Roman" panose="02020603050405020304" pitchFamily="18" charset="0"/>
                <a:cs typeface="Times New Roman" panose="02020603050405020304" pitchFamily="18" charset="0"/>
              </a:rPr>
              <a:t>描述具体现象；</a:t>
            </a:r>
            <a:r>
              <a:rPr lang="en-US" altLang="zh-CN" sz="3200" dirty="0">
                <a:latin typeface="Times New Roman" panose="02020603050405020304" pitchFamily="18" charset="0"/>
                <a:cs typeface="Times New Roman" panose="02020603050405020304" pitchFamily="18" charset="0"/>
              </a:rPr>
              <a:t>(2) </a:t>
            </a:r>
            <a:r>
              <a:rPr lang="zh-CN" altLang="en-US" sz="3200" dirty="0">
                <a:latin typeface="Times New Roman" panose="02020603050405020304" pitchFamily="18" charset="0"/>
                <a:cs typeface="Times New Roman" panose="02020603050405020304" pitchFamily="18" charset="0"/>
              </a:rPr>
              <a:t>提出你的建议。</a:t>
            </a:r>
            <a:endParaRPr lang="en-US" altLang="zh-CN" sz="3200" dirty="0">
              <a:latin typeface="Times New Roman" panose="02020603050405020304" pitchFamily="18" charset="0"/>
              <a:cs typeface="Times New Roman" panose="02020603050405020304" pitchFamily="18" charset="0"/>
            </a:endParaRPr>
          </a:p>
        </p:txBody>
      </p:sp>
      <p:sp>
        <p:nvSpPr>
          <p:cNvPr id="22" name="文本框 21"/>
          <p:cNvSpPr txBox="1"/>
          <p:nvPr/>
        </p:nvSpPr>
        <p:spPr>
          <a:xfrm>
            <a:off x="1029123" y="4846451"/>
            <a:ext cx="14940220" cy="2062103"/>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【2025</a:t>
            </a:r>
            <a:r>
              <a:rPr lang="zh-CN" altLang="en-US" sz="3200" dirty="0">
                <a:latin typeface="Times New Roman" panose="02020603050405020304" pitchFamily="18" charset="0"/>
                <a:cs typeface="Times New Roman" panose="02020603050405020304" pitchFamily="18" charset="0"/>
              </a:rPr>
              <a:t>年</a:t>
            </a:r>
            <a:r>
              <a:rPr lang="en-US" altLang="zh-CN" sz="3200" dirty="0">
                <a:latin typeface="Times New Roman" panose="02020603050405020304" pitchFamily="18" charset="0"/>
                <a:cs typeface="Times New Roman" panose="02020603050405020304" pitchFamily="18" charset="0"/>
              </a:rPr>
              <a:t>4</a:t>
            </a:r>
            <a:r>
              <a:rPr lang="zh-CN" altLang="en-US" sz="3200" dirty="0">
                <a:latin typeface="Times New Roman" panose="02020603050405020304" pitchFamily="18" charset="0"/>
                <a:cs typeface="Times New Roman" panose="02020603050405020304" pitchFamily="18" charset="0"/>
              </a:rPr>
              <a:t>月湖丽衢</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假定你是李华，你校有些学生把老师的照片制作成表情包（</a:t>
            </a:r>
            <a:r>
              <a:rPr lang="en-US" altLang="zh-CN" sz="3200" dirty="0">
                <a:latin typeface="Times New Roman" panose="02020603050405020304" pitchFamily="18" charset="0"/>
                <a:cs typeface="Times New Roman" panose="02020603050405020304" pitchFamily="18" charset="0"/>
              </a:rPr>
              <a:t>meme</a:t>
            </a:r>
            <a:r>
              <a:rPr lang="zh-CN" altLang="en-US" sz="3200" dirty="0">
                <a:latin typeface="Times New Roman" panose="02020603050405020304" pitchFamily="18" charset="0"/>
                <a:cs typeface="Times New Roman" panose="02020603050405020304" pitchFamily="18" charset="0"/>
              </a:rPr>
              <a:t>）并在社交媒体上传播，针对这一</a:t>
            </a:r>
            <a:r>
              <a:rPr lang="zh-CN" altLang="en-US" sz="3200" dirty="0">
                <a:highlight>
                  <a:srgbClr val="00FF00"/>
                </a:highlight>
                <a:latin typeface="Times New Roman" panose="02020603050405020304" pitchFamily="18" charset="0"/>
                <a:cs typeface="Times New Roman" panose="02020603050405020304" pitchFamily="18" charset="0"/>
              </a:rPr>
              <a:t>现象</a:t>
            </a:r>
            <a:r>
              <a:rPr lang="zh-CN" altLang="en-US" sz="3200" dirty="0">
                <a:latin typeface="Times New Roman" panose="02020603050405020304" pitchFamily="18" charset="0"/>
                <a:cs typeface="Times New Roman" panose="02020603050405020304" pitchFamily="18" charset="0"/>
              </a:rPr>
              <a:t>，请给校英语报 </a:t>
            </a:r>
            <a:r>
              <a:rPr lang="en-US" altLang="zh-CN" sz="3200" dirty="0">
                <a:latin typeface="Times New Roman" panose="02020603050405020304" pitchFamily="18" charset="0"/>
                <a:cs typeface="Times New Roman" panose="02020603050405020304" pitchFamily="18" charset="0"/>
              </a:rPr>
              <a:t>Letters </a:t>
            </a:r>
            <a:r>
              <a:rPr lang="zh-CN" altLang="en-US" sz="3200" dirty="0">
                <a:latin typeface="Times New Roman" panose="02020603050405020304" pitchFamily="18" charset="0"/>
                <a:cs typeface="Times New Roman" panose="02020603050405020304" pitchFamily="18" charset="0"/>
              </a:rPr>
              <a:t>专栏</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，内容包括：</a:t>
            </a:r>
            <a:endParaRPr lang="en-US" altLang="zh-CN"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 </a:t>
            </a:r>
            <a:r>
              <a:rPr lang="zh-CN" altLang="en-US" sz="3200" dirty="0">
                <a:latin typeface="Times New Roman" panose="02020603050405020304" pitchFamily="18" charset="0"/>
                <a:cs typeface="Times New Roman" panose="02020603050405020304" pitchFamily="18" charset="0"/>
              </a:rPr>
              <a:t>陈述观点；</a:t>
            </a:r>
            <a:r>
              <a:rPr lang="en-US" altLang="zh-CN" sz="3200" dirty="0">
                <a:latin typeface="Times New Roman" panose="02020603050405020304" pitchFamily="18" charset="0"/>
                <a:cs typeface="Times New Roman" panose="02020603050405020304" pitchFamily="18" charset="0"/>
              </a:rPr>
              <a:t>2. </a:t>
            </a:r>
            <a:r>
              <a:rPr lang="zh-CN" altLang="en-US" sz="3200" dirty="0">
                <a:latin typeface="Times New Roman" panose="02020603050405020304" pitchFamily="18" charset="0"/>
                <a:cs typeface="Times New Roman" panose="02020603050405020304" pitchFamily="18" charset="0"/>
              </a:rPr>
              <a:t>提出建议。</a:t>
            </a:r>
            <a:endParaRPr lang="en-US" altLang="zh-CN" sz="3200" dirty="0">
              <a:latin typeface="Times New Roman" panose="02020603050405020304" pitchFamily="18" charset="0"/>
              <a:cs typeface="Times New Roman" panose="02020603050405020304" pitchFamily="18" charset="0"/>
            </a:endParaRPr>
          </a:p>
        </p:txBody>
      </p:sp>
      <p:sp>
        <p:nvSpPr>
          <p:cNvPr id="26" name="文本框 25"/>
          <p:cNvSpPr txBox="1"/>
          <p:nvPr/>
        </p:nvSpPr>
        <p:spPr>
          <a:xfrm>
            <a:off x="1007352" y="6958941"/>
            <a:ext cx="14940220" cy="1569660"/>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【2026</a:t>
            </a:r>
            <a:r>
              <a:rPr lang="zh-CN" altLang="en-US" sz="3200" dirty="0">
                <a:latin typeface="Times New Roman" panose="02020603050405020304" pitchFamily="18" charset="0"/>
                <a:cs typeface="Times New Roman" panose="02020603050405020304" pitchFamily="18" charset="0"/>
              </a:rPr>
              <a:t>浙江首考</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你发现你校图书馆的藏书存在被勾画涂改的</a:t>
            </a:r>
            <a:r>
              <a:rPr lang="zh-CN" altLang="en-US" sz="3200" dirty="0">
                <a:highlight>
                  <a:srgbClr val="00FF00"/>
                </a:highlight>
                <a:latin typeface="Times New Roman" panose="02020603050405020304" pitchFamily="18" charset="0"/>
                <a:cs typeface="Times New Roman" panose="02020603050405020304" pitchFamily="18" charset="0"/>
              </a:rPr>
              <a:t>现象</a:t>
            </a:r>
            <a:r>
              <a:rPr lang="zh-CN" altLang="en-US" sz="3200" dirty="0">
                <a:latin typeface="Times New Roman" panose="02020603050405020304" pitchFamily="18" charset="0"/>
                <a:cs typeface="Times New Roman" panose="02020603050405020304" pitchFamily="18" charset="0"/>
              </a:rPr>
              <a:t>。为此，请你向校英文报</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，写一篇文章，内容包括：</a:t>
            </a:r>
            <a:r>
              <a:rPr lang="en-US" altLang="zh-CN" sz="3200" dirty="0">
                <a:latin typeface="Times New Roman" panose="02020603050405020304" pitchFamily="18" charset="0"/>
                <a:cs typeface="Times New Roman" panose="02020603050405020304" pitchFamily="18" charset="0"/>
              </a:rPr>
              <a:t>(1) </a:t>
            </a:r>
            <a:r>
              <a:rPr lang="zh-CN" altLang="en-US" sz="3200" dirty="0">
                <a:latin typeface="Times New Roman" panose="02020603050405020304" pitchFamily="18" charset="0"/>
                <a:cs typeface="Times New Roman" panose="02020603050405020304" pitchFamily="18" charset="0"/>
              </a:rPr>
              <a:t>具体情况；</a:t>
            </a:r>
            <a:r>
              <a:rPr lang="en-US" altLang="zh-CN" sz="3200" dirty="0">
                <a:latin typeface="Times New Roman" panose="02020603050405020304" pitchFamily="18" charset="0"/>
                <a:cs typeface="Times New Roman" panose="02020603050405020304" pitchFamily="18" charset="0"/>
              </a:rPr>
              <a:t>(2) </a:t>
            </a:r>
            <a:r>
              <a:rPr lang="zh-CN" altLang="en-US" sz="3200" dirty="0">
                <a:latin typeface="Times New Roman" panose="02020603050405020304" pitchFamily="18" charset="0"/>
                <a:cs typeface="Times New Roman" panose="02020603050405020304" pitchFamily="18" charset="0"/>
              </a:rPr>
              <a:t>呼吁爱护书籍。</a:t>
            </a:r>
            <a:endParaRPr lang="en-US" altLang="zh-CN" sz="3200" dirty="0">
              <a:latin typeface="Times New Roman" panose="02020603050405020304" pitchFamily="18" charset="0"/>
              <a:cs typeface="Times New Roman" panose="02020603050405020304" pitchFamily="18" charset="0"/>
            </a:endParaRPr>
          </a:p>
          <a:p>
            <a:pPr algn="ctr">
              <a:buNone/>
            </a:pPr>
            <a:r>
              <a:rPr lang="en-US" altLang="zh-CN" sz="3200" dirty="0">
                <a:latin typeface="Times New Roman" panose="02020603050405020304" pitchFamily="18" charset="0"/>
                <a:cs typeface="Times New Roman" panose="02020603050405020304" pitchFamily="18" charset="0"/>
              </a:rPr>
              <a:t>Treasure Our Library Books: A Shared Responsibility</a:t>
            </a:r>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userDrawn="1"/>
        </p:nvPicPr>
        <p:blipFill>
          <a:blip r:embed="rId1"/>
          <a:stretch>
            <a:fillRect/>
          </a:stretch>
        </p:blipFill>
        <p:spPr>
          <a:xfrm>
            <a:off x="16664940" y="460375"/>
            <a:ext cx="1077595" cy="1139825"/>
          </a:xfrm>
          <a:prstGeom prst="rect">
            <a:avLst/>
          </a:prstGeom>
          <a:noFill/>
          <a:ln w="9525">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10697</Words>
  <Application>WPS 演示</Application>
  <PresentationFormat>自定义</PresentationFormat>
  <Paragraphs>474</Paragraphs>
  <Slides>14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14</vt:i4>
      </vt:variant>
    </vt:vector>
  </HeadingPairs>
  <TitlesOfParts>
    <vt:vector size="29" baseType="lpstr">
      <vt:lpstr>Arial</vt:lpstr>
      <vt:lpstr>宋体</vt:lpstr>
      <vt:lpstr>Wingdings</vt:lpstr>
      <vt:lpstr>可画手写风尚-简</vt:lpstr>
      <vt:lpstr>Calibri</vt:lpstr>
      <vt:lpstr>Times New Roman</vt:lpstr>
      <vt:lpstr>ui-sans-serif</vt:lpstr>
      <vt:lpstr>Times New Roman Regular</vt:lpstr>
      <vt:lpstr>Calibri</vt:lpstr>
      <vt:lpstr>微软雅黑</vt:lpstr>
      <vt:lpstr>Arial Unicode MS</vt:lpstr>
      <vt:lpstr>HelveticaNeue</vt:lpstr>
      <vt:lpstr>华文新魏</vt:lpstr>
      <vt:lpstr>Segoe Print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黄黑色趣味插画风格人生规划演示文稿</dc:title>
  <dc:creator/>
  <cp:lastModifiedBy>Administrator</cp:lastModifiedBy>
  <cp:revision>8</cp:revision>
  <dcterms:created xsi:type="dcterms:W3CDTF">2006-08-16T00:00:00Z</dcterms:created>
  <dcterms:modified xsi:type="dcterms:W3CDTF">2026-04-15T08:20:39Z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{"Label":"1","ContentProducer":"001191110105MA01AN806X00000","ProduceID":"DAHGXGn6c2Y","ReservedCode1":"","ContentPropagator":"001191110105MA01AN806X00000","PropagateID":"DAHGXGn6c2Y","ReservedCode2":""}</vt:lpwstr>
  </property>
  <property fmtid="{D5CDD505-2E9C-101B-9397-08002B2CF9AE}" pid="3" name="KSOProductBuildVer">
    <vt:lpwstr>2052-11.8.2.7978</vt:lpwstr>
  </property>
</Properties>
</file>